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15_7A28F7DA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77" r:id="rId4"/>
    <p:sldId id="275" r:id="rId5"/>
    <p:sldId id="260" r:id="rId6"/>
    <p:sldId id="269" r:id="rId7"/>
    <p:sldId id="278" r:id="rId8"/>
    <p:sldId id="263" r:id="rId9"/>
    <p:sldId id="272" r:id="rId10"/>
    <p:sldId id="273" r:id="rId11"/>
    <p:sldId id="265" r:id="rId12"/>
    <p:sldId id="264" r:id="rId13"/>
    <p:sldId id="281" r:id="rId14"/>
    <p:sldId id="279" r:id="rId15"/>
    <p:sldId id="282" r:id="rId16"/>
    <p:sldId id="280" r:id="rId17"/>
    <p:sldId id="276" r:id="rId18"/>
    <p:sldId id="25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2D68342-E113-B78D-C959-7A880FB79517}" name="Nick Webster" initials="NW" userId="Nick Webster" providerId="None"/>
  <p188:author id="{E4D91D57-09B1-328E-DF83-56F3D7897C29}" name="Guest User" initials="GU" userId="S::urn:spo:anon#fbe07637bd2e275fae35416aa14aa96398491cbf7aec20201809bf8489d2fbfc::" providerId="AD"/>
  <p188:author id="{4B86E858-483F-1018-78A3-611D4F0B30C8}" name="Rode, Raina (Student)" initials="R(" userId="S::rode@chapman.edu::19401809-a058-4f14-904b-5b216f26f60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34CCCF-CF2E-CDD4-E4F4-7A76823C5C63}" v="329" dt="2021-12-03T09:42:02.806"/>
    <p1510:client id="{1477ADC8-86AE-6CC3-285B-C59213E38FD3}" v="1067" dt="2021-12-03T06:49:40.870"/>
    <p1510:client id="{2B5A713F-AAA0-D2CC-3C01-C77302F12E3A}" v="126" dt="2021-12-02T23:42:55.197"/>
    <p1510:client id="{3BC3FEA1-4B1A-472D-9896-BFFB48E18601}" v="1955" dt="2021-12-03T09:32:33.660"/>
    <p1510:client id="{3F9F9DEA-2EDA-7613-360C-8C7E63C65CF1}" v="552" dt="2021-12-03T09:46:51.071"/>
    <p1510:client id="{3FBBD773-49F1-477F-C7B9-B9BED4D4F1D5}" v="316" dt="2021-12-03T05:25:47.288"/>
    <p1510:client id="{5D85FD5C-D26F-C69A-B938-1A6F2EAEA0D7}" v="973" dt="2021-12-03T08:17:21.015"/>
    <p1510:client id="{5DC5D21A-DEED-A3E4-50E4-D674C7623FC1}" v="330" dt="2021-12-03T08:34:00.886"/>
    <p1510:client id="{60BEF587-D45A-6FB6-BD07-257069477E0D}" v="2982" dt="2021-12-03T08:17:46.702"/>
    <p1510:client id="{8619AA0B-C207-4AD6-BDA7-B28CE88D3486}" v="205" dt="2021-12-03T09:58:10.3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81"/>
  </p:normalViewPr>
  <p:slideViewPr>
    <p:cSldViewPr snapToGrid="0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modernComment_115_7A28F7D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4840BA5-AB6F-421D-BA00-3F091EB94126}" authorId="{72D68342-E113-B78D-C959-7A880FB79517}" status="resolved" created="2021-12-03T06:46:19.059" complete="100000">
    <pc:sldMkLst xmlns:pc="http://schemas.microsoft.com/office/powerpoint/2013/main/command">
      <pc:docMk/>
      <pc:sldMk cId="3575910178" sldId="274"/>
    </pc:sldMkLst>
    <p188:txBody>
      <a:bodyPr/>
      <a:lstStyle/>
      <a:p>
        <a:r>
          <a:rPr lang="en-US"/>
          <a:t>Fix margin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397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7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2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4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881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84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6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0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2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6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15_7A28F7DA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E1DCC1-CECF-49BB-97F0-2233B406D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7ABF58-EC6B-4932-8671-4BAEBDDF5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2811"/>
            <a:ext cx="11292842" cy="51082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68300"/>
            <a:ext cx="8263128" cy="4470399"/>
          </a:xfrm>
          <a:noFill/>
        </p:spPr>
        <p:txBody>
          <a:bodyPr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  <a:cs typeface="Calibri Light"/>
              </a:rPr>
              <a:t>Rosetta Stone </a:t>
            </a:r>
            <a:br>
              <a:rPr lang="en-US" sz="5400">
                <a:solidFill>
                  <a:srgbClr val="FFFFFF"/>
                </a:solidFill>
                <a:cs typeface="Calibri Light"/>
              </a:rPr>
            </a:br>
            <a:r>
              <a:rPr lang="en-US" sz="5400">
                <a:solidFill>
                  <a:srgbClr val="FFFFFF"/>
                </a:solidFill>
                <a:cs typeface="Calibri Light"/>
              </a:rPr>
              <a:t>Subscriber Optimization</a:t>
            </a:r>
            <a:endParaRPr lang="en-US" sz="540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868EAF-CD67-49A7-8A32-BBC0EA412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5533371"/>
            <a:ext cx="9418320" cy="896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>
                <a:solidFill>
                  <a:schemeClr val="tx1"/>
                </a:solidFill>
                <a:cs typeface="Calibri"/>
              </a:rPr>
              <a:t>Group 2: Jason Cabardo, Ben Fujii, Keivan Golchini, Sebastian Hong, Raina Rode, Nick Webster</a:t>
            </a:r>
            <a:endParaRPr lang="en-US" sz="2600">
              <a:solidFill>
                <a:schemeClr val="tx1"/>
              </a:solidFill>
            </a:endParaRP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DC7E342B-42B8-4622-945C-C6C93E1D2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037" y="2692364"/>
            <a:ext cx="21907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E8B5-0B43-4F5C-8F00-F43C2AC1F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4534047" cy="13255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100"/>
              <a:t>Subscription Period Prediction</a:t>
            </a:r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69031843-1DB7-4709-A54E-79F026B13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4" y="2325158"/>
            <a:ext cx="4534048" cy="385497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1400"/>
              <a:t>80/20 Train-Test split</a:t>
            </a:r>
          </a:p>
          <a:p>
            <a:r>
              <a:rPr lang="en-US" sz="1400"/>
              <a:t>Predict the number of days within consumer subscription period</a:t>
            </a:r>
          </a:p>
          <a:p>
            <a:r>
              <a:rPr lang="en-US" sz="1400"/>
              <a:t>Positive Change on Subscription Period</a:t>
            </a:r>
          </a:p>
          <a:p>
            <a:pPr lvl="1"/>
            <a:r>
              <a:rPr lang="en-US" sz="1400" spc="10">
                <a:solidFill>
                  <a:schemeClr val="tx1"/>
                </a:solidFill>
              </a:rPr>
              <a:t>Increase in purchase amount in USD by $1</a:t>
            </a:r>
            <a:endParaRPr lang="en-US" sz="1400">
              <a:solidFill>
                <a:schemeClr val="tx1"/>
              </a:solidFill>
            </a:endParaRPr>
          </a:p>
          <a:p>
            <a:pPr lvl="1"/>
            <a:r>
              <a:rPr lang="en-US" sz="1400" spc="10">
                <a:solidFill>
                  <a:schemeClr val="tx1"/>
                </a:solidFill>
              </a:rPr>
              <a:t>Email Subscriber</a:t>
            </a:r>
          </a:p>
          <a:p>
            <a:pPr lvl="1"/>
            <a:r>
              <a:rPr lang="en-US" sz="1400" spc="10">
                <a:solidFill>
                  <a:schemeClr val="tx1"/>
                </a:solidFill>
              </a:rPr>
              <a:t>Being from the US/Canada and Other non-European countries</a:t>
            </a:r>
          </a:p>
          <a:p>
            <a:pPr lvl="1"/>
            <a:r>
              <a:rPr lang="en-US" sz="1400" spc="10">
                <a:solidFill>
                  <a:schemeClr val="tx1"/>
                </a:solidFill>
              </a:rPr>
              <a:t>Increase in total app activity by 1 action</a:t>
            </a:r>
            <a:endParaRPr lang="en-US" sz="1400">
              <a:solidFill>
                <a:schemeClr val="tx1"/>
              </a:solidFill>
            </a:endParaRPr>
          </a:p>
          <a:p>
            <a:pPr lvl="1"/>
            <a:r>
              <a:rPr lang="en-US" sz="1400" spc="10">
                <a:solidFill>
                  <a:schemeClr val="tx1"/>
                </a:solidFill>
              </a:rPr>
              <a:t>Increase in Usage by 1 day</a:t>
            </a:r>
            <a:endParaRPr lang="en-US" sz="1400">
              <a:solidFill>
                <a:schemeClr val="tx1"/>
              </a:solidFill>
            </a:endParaRPr>
          </a:p>
          <a:p>
            <a:r>
              <a:rPr lang="en-US" sz="1400"/>
              <a:t>Negative Change on Subscription Period</a:t>
            </a:r>
            <a:endParaRPr lang="en-US" sz="1400" spc="10"/>
          </a:p>
          <a:p>
            <a:pPr lvl="1"/>
            <a:r>
              <a:rPr lang="en-US" sz="1400" spc="10">
                <a:solidFill>
                  <a:schemeClr val="tx1"/>
                </a:solidFill>
              </a:rPr>
              <a:t>Renewal Event Type</a:t>
            </a:r>
            <a:endParaRPr lang="en-US" sz="1400">
              <a:solidFill>
                <a:schemeClr val="tx1"/>
              </a:solidFill>
            </a:endParaRPr>
          </a:p>
          <a:p>
            <a:pPr lvl="1"/>
            <a:r>
              <a:rPr lang="en-US" sz="1400" spc="10">
                <a:solidFill>
                  <a:schemeClr val="tx1"/>
                </a:solidFill>
              </a:rPr>
              <a:t>Non-consumer user</a:t>
            </a:r>
            <a:endParaRPr lang="en-US" sz="1400">
              <a:solidFill>
                <a:schemeClr val="tx1"/>
              </a:solidFill>
            </a:endParaRPr>
          </a:p>
          <a:p>
            <a:pPr lvl="1"/>
            <a:r>
              <a:rPr lang="en-US" sz="1400" spc="10">
                <a:solidFill>
                  <a:schemeClr val="tx1"/>
                </a:solidFill>
              </a:rPr>
              <a:t>Auto Renew On</a:t>
            </a:r>
            <a:endParaRPr lang="en-US" sz="1400">
              <a:solidFill>
                <a:schemeClr val="tx1"/>
              </a:solidFill>
            </a:endParaRPr>
          </a:p>
          <a:p>
            <a:pPr>
              <a:buFont typeface="Arial" pitchFamily="18" charset="2"/>
              <a:buChar char="•"/>
            </a:pPr>
            <a:r>
              <a:rPr lang="en-US" sz="1400"/>
              <a:t>R^2 = 0.7169</a:t>
            </a:r>
            <a:endParaRPr lang="en-US" sz="1400" spc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D8BF281D-AC4D-44D9-9AFE-F193B2332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046" y="1247317"/>
            <a:ext cx="5209989" cy="436336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9E164C-7AC1-4113-AFBC-5AE99820B0AF}"/>
              </a:ext>
            </a:extLst>
          </p:cNvPr>
          <p:cNvSpPr txBox="1"/>
          <p:nvPr/>
        </p:nvSpPr>
        <p:spPr>
          <a:xfrm>
            <a:off x="718874" y="2325158"/>
            <a:ext cx="4534048" cy="385497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102870" indent="-285750"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78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FE4190-99F9-4742-A0E8-6DCDC4924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464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9F4B3-E048-4DF2-8375-37385E22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45838"/>
            <a:ext cx="11292840" cy="51121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7B0992-8632-4B33-A492-ACB46559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2021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E640A3-D412-4B53-81FD-70BFD1049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Insights and Opportunities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BA257-B5CB-4AAD-A169-3BD5D85E6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326990"/>
            <a:ext cx="8595360" cy="385314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/>
              <a:t>Attributes that lead to more renewals and longer subscription period</a:t>
            </a:r>
          </a:p>
          <a:p>
            <a:pPr lvl="1">
              <a:buClr>
                <a:schemeClr val="tx1"/>
              </a:buClr>
              <a:buFont typeface="Arial" pitchFamily="18" charset="2"/>
              <a:buChar char="•"/>
            </a:pPr>
            <a:r>
              <a:rPr lang="en-US">
                <a:solidFill>
                  <a:schemeClr val="tx1"/>
                </a:solidFill>
              </a:rPr>
              <a:t>Using a free trial</a:t>
            </a:r>
          </a:p>
          <a:p>
            <a:pPr lvl="1">
              <a:buClr>
                <a:schemeClr val="tx1"/>
              </a:buClr>
              <a:buFont typeface="Arial" pitchFamily="18" charset="2"/>
              <a:buChar char="•"/>
            </a:pPr>
            <a:r>
              <a:rPr lang="en-US">
                <a:solidFill>
                  <a:schemeClr val="tx1"/>
                </a:solidFill>
              </a:rPr>
              <a:t>Turning on Auto Renew</a:t>
            </a:r>
          </a:p>
          <a:p>
            <a:pPr lvl="1">
              <a:buClr>
                <a:schemeClr val="tx1"/>
              </a:buClr>
              <a:buFont typeface="Arial" pitchFamily="18" charset="2"/>
              <a:buChar char="•"/>
            </a:pPr>
            <a:r>
              <a:rPr lang="en-US">
                <a:solidFill>
                  <a:schemeClr val="tx1"/>
                </a:solidFill>
              </a:rPr>
              <a:t>Increase in purchase amount by $1</a:t>
            </a:r>
          </a:p>
          <a:p>
            <a:pPr lvl="1">
              <a:buClr>
                <a:schemeClr val="tx1"/>
              </a:buClr>
              <a:buFont typeface="Arial" pitchFamily="18" charset="2"/>
              <a:buChar char="•"/>
            </a:pPr>
            <a:r>
              <a:rPr lang="en-US">
                <a:solidFill>
                  <a:schemeClr val="tx1"/>
                </a:solidFill>
              </a:rPr>
              <a:t>Subscribing to Rosetta Stone emails</a:t>
            </a:r>
          </a:p>
          <a:p>
            <a:pPr lvl="1">
              <a:buClr>
                <a:schemeClr val="tx1"/>
              </a:buClr>
              <a:buFont typeface="Arial" pitchFamily="18" charset="2"/>
              <a:buChar char="•"/>
            </a:pPr>
            <a:r>
              <a:rPr lang="en-US">
                <a:solidFill>
                  <a:schemeClr val="tx1"/>
                </a:solidFill>
              </a:rPr>
              <a:t>Located in US, Canada, or other non-European countries</a:t>
            </a:r>
          </a:p>
          <a:p>
            <a:pPr lvl="1">
              <a:buClr>
                <a:schemeClr val="tx1"/>
              </a:buClr>
              <a:buFont typeface="Arial" pitchFamily="18" charset="2"/>
              <a:buChar char="•"/>
            </a:pPr>
            <a:r>
              <a:rPr lang="en-US">
                <a:solidFill>
                  <a:schemeClr val="tx1"/>
                </a:solidFill>
              </a:rPr>
              <a:t>Increase in total app activity by 1 action</a:t>
            </a:r>
          </a:p>
          <a:p>
            <a:pPr lvl="1">
              <a:buClr>
                <a:schemeClr val="tx1"/>
              </a:buClr>
              <a:buFont typeface="Arial" pitchFamily="18" charset="2"/>
              <a:buChar char="•"/>
            </a:pPr>
            <a:r>
              <a:rPr lang="en-US">
                <a:solidFill>
                  <a:schemeClr val="tx1"/>
                </a:solidFill>
              </a:rPr>
              <a:t>Increase in usage by 1 day</a:t>
            </a:r>
          </a:p>
          <a:p>
            <a:pPr>
              <a:buClr>
                <a:schemeClr val="tx1"/>
              </a:buClr>
            </a:pPr>
            <a:r>
              <a:rPr lang="en-US" spc="0"/>
              <a:t>Potential Opportunities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pc="0"/>
              <a:t>Place advertisements</a:t>
            </a:r>
            <a:r>
              <a:rPr lang="en-US"/>
              <a:t> for Rosetta Stone free trials throughout US, Canada, and non-European countries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/>
              <a:t>Automatically have Limited subscriptions turn on Auto Renew and email subscription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/>
              <a:t>Offer different tiers of subscriptions to increase initial purchase amount</a:t>
            </a:r>
          </a:p>
        </p:txBody>
      </p:sp>
    </p:spTree>
    <p:extLst>
      <p:ext uri="{BB962C8B-B14F-4D97-AF65-F5344CB8AC3E}">
        <p14:creationId xmlns:p14="http://schemas.microsoft.com/office/powerpoint/2010/main" val="4217814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0F18-6E68-40A7-9431-BAFF698FB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4534047" cy="1325562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Discontinuing Subscribers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B2FCE-5E30-4EB0-A87A-32937CBF6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4" y="2325158"/>
            <a:ext cx="4534048" cy="385497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400" b="1"/>
              <a:t>Goal</a:t>
            </a:r>
          </a:p>
          <a:p>
            <a:pPr lvl="1"/>
            <a:r>
              <a:rPr lang="en-US" sz="1400" spc="10">
                <a:solidFill>
                  <a:schemeClr val="tx1"/>
                </a:solidFill>
              </a:rPr>
              <a:t>Identify subscriber profile for those who discontinue their subscriptions</a:t>
            </a:r>
          </a:p>
          <a:p>
            <a:r>
              <a:rPr lang="en-US" sz="1400" b="1"/>
              <a:t>Plan</a:t>
            </a:r>
          </a:p>
          <a:p>
            <a:pPr lvl="1"/>
            <a:r>
              <a:rPr lang="en-US" sz="1400" spc="10">
                <a:solidFill>
                  <a:schemeClr val="tx1"/>
                </a:solidFill>
              </a:rPr>
              <a:t>Logistic Regression</a:t>
            </a:r>
          </a:p>
          <a:p>
            <a:pPr lvl="1"/>
            <a:r>
              <a:rPr lang="en-US" sz="1400" spc="10">
                <a:solidFill>
                  <a:schemeClr val="tx1"/>
                </a:solidFill>
              </a:rPr>
              <a:t>Create variable "Discontinued" which accounts for subscription expiration and count of subscription length to predict if customer will discontinue with subscription</a:t>
            </a:r>
            <a:endParaRPr lang="en-US" sz="1400">
              <a:solidFill>
                <a:schemeClr val="tx1"/>
              </a:solidFill>
            </a:endParaRPr>
          </a:p>
          <a:p>
            <a:pPr lvl="1"/>
            <a:r>
              <a:rPr lang="en-US" sz="1400" spc="10">
                <a:solidFill>
                  <a:schemeClr val="tx1"/>
                </a:solidFill>
              </a:rPr>
              <a:t>Use 10 predictor variables to predict "Discontinued" variable</a:t>
            </a:r>
          </a:p>
          <a:p>
            <a:pPr lvl="1"/>
            <a:r>
              <a:rPr lang="en-US" sz="1400" spc="10">
                <a:solidFill>
                  <a:schemeClr val="tx1"/>
                </a:solidFill>
              </a:rPr>
              <a:t>Removed lifetime subscribers from data</a:t>
            </a:r>
          </a:p>
          <a:p>
            <a:pPr lvl="1"/>
            <a:r>
              <a:rPr lang="en-US" sz="1400" spc="10">
                <a:solidFill>
                  <a:schemeClr val="tx1"/>
                </a:solidFill>
              </a:rPr>
              <a:t>Create binary variables, Z-score data, 80-20 train-test split</a:t>
            </a:r>
          </a:p>
          <a:p>
            <a:pPr lvl="1"/>
            <a:r>
              <a:rPr lang="en-US" sz="1400">
                <a:solidFill>
                  <a:schemeClr val="tx1"/>
                </a:solidFill>
              </a:rPr>
              <a:t>Take coefficients, exponentiate them to get log odds coefficients</a:t>
            </a:r>
          </a:p>
          <a:p>
            <a:pPr marL="274320" lvl="1" indent="0">
              <a:buNone/>
            </a:pPr>
            <a:endParaRPr lang="en-US" sz="1400" spc="10">
              <a:solidFill>
                <a:schemeClr val="tx1"/>
              </a:solidFill>
            </a:endParaRPr>
          </a:p>
          <a:p>
            <a:pPr lvl="1"/>
            <a:endParaRPr lang="en-US" sz="1400" spc="10">
              <a:solidFill>
                <a:schemeClr val="tx1"/>
              </a:solidFill>
            </a:endParaRPr>
          </a:p>
        </p:txBody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DE0959A7-A008-4164-9B98-86EC1C4B0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604" y="2712234"/>
            <a:ext cx="5568669" cy="308082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2226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0F18-6E68-40A7-9431-BAFF698FB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4534047" cy="1325562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Discontinuing Subscribers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B2FCE-5E30-4EB0-A87A-32937CBF6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4" y="2325158"/>
            <a:ext cx="5008181" cy="38549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b="1">
                <a:ea typeface="+mn-lt"/>
                <a:cs typeface="+mn-lt"/>
              </a:rPr>
              <a:t>Insights</a:t>
            </a:r>
            <a:endParaRPr lang="en-US" sz="1400" b="1" spc="0">
              <a:ea typeface="+mn-lt"/>
              <a:cs typeface="+mn-lt"/>
            </a:endParaRPr>
          </a:p>
          <a:p>
            <a:pPr lvl="1"/>
            <a:r>
              <a:rPr lang="en-US" sz="1400" spc="0">
                <a:solidFill>
                  <a:schemeClr val="tx1"/>
                </a:solidFill>
                <a:ea typeface="+mn-lt"/>
                <a:cs typeface="+mn-lt"/>
              </a:rPr>
              <a:t>Use</a:t>
            </a:r>
            <a:r>
              <a:rPr lang="en-US" sz="1400">
                <a:solidFill>
                  <a:schemeClr val="tx1"/>
                </a:solidFill>
                <a:ea typeface="+mn-lt"/>
                <a:cs typeface="+mn-lt"/>
              </a:rPr>
              <a:t> predicted values to generate accuracy score: 73.17</a:t>
            </a:r>
            <a:endParaRPr lang="en-US" sz="1400" spc="0">
              <a:solidFill>
                <a:schemeClr val="tx1"/>
              </a:solidFill>
              <a:ea typeface="+mn-lt"/>
              <a:cs typeface="+mn-lt"/>
            </a:endParaRPr>
          </a:p>
          <a:p>
            <a:pPr lvl="1">
              <a:buFont typeface="Arial,Sans-Serif" pitchFamily="34" charset="0"/>
              <a:buChar char="•"/>
            </a:pPr>
            <a:r>
              <a:rPr lang="en-US" sz="1400" spc="10">
                <a:solidFill>
                  <a:schemeClr val="tx1"/>
                </a:solidFill>
                <a:ea typeface="+mn-lt"/>
                <a:cs typeface="+mn-lt"/>
              </a:rPr>
              <a:t>Auto renew and actual sub period had highest odds coefficients</a:t>
            </a:r>
          </a:p>
          <a:p>
            <a:pPr lvl="2">
              <a:buFont typeface="Arial,Sans-Serif" pitchFamily="34" charset="0"/>
              <a:buChar char="•"/>
            </a:pPr>
            <a:r>
              <a:rPr lang="en-US" spc="10">
                <a:solidFill>
                  <a:schemeClr val="tx1"/>
                </a:solidFill>
                <a:ea typeface="+mn-lt"/>
                <a:cs typeface="+mn-lt"/>
              </a:rPr>
              <a:t>If someone has the software </a:t>
            </a:r>
            <a:r>
              <a:rPr lang="en-US" sz="1400" spc="10">
                <a:solidFill>
                  <a:schemeClr val="tx1"/>
                </a:solidFill>
                <a:ea typeface="+mn-lt"/>
                <a:cs typeface="+mn-lt"/>
              </a:rPr>
              <a:t>for </a:t>
            </a:r>
            <a:r>
              <a:rPr lang="en-US" spc="10">
                <a:solidFill>
                  <a:schemeClr val="tx1"/>
                </a:solidFill>
                <a:ea typeface="+mn-lt"/>
                <a:cs typeface="+mn-lt"/>
              </a:rPr>
              <a:t>a while </a:t>
            </a:r>
            <a:r>
              <a:rPr lang="en-US" sz="1400" spc="10">
                <a:solidFill>
                  <a:schemeClr val="tx1"/>
                </a:solidFill>
                <a:ea typeface="+mn-lt"/>
                <a:cs typeface="+mn-lt"/>
              </a:rPr>
              <a:t>and</a:t>
            </a:r>
            <a:r>
              <a:rPr lang="en-US" spc="10">
                <a:solidFill>
                  <a:schemeClr val="tx1"/>
                </a:solidFill>
                <a:ea typeface="+mn-lt"/>
                <a:cs typeface="+mn-lt"/>
              </a:rPr>
              <a:t> completes the language, they'll likely</a:t>
            </a:r>
            <a:r>
              <a:rPr lang="en-US" sz="1400" spc="10">
                <a:solidFill>
                  <a:schemeClr val="tx1"/>
                </a:solidFill>
                <a:ea typeface="+mn-lt"/>
                <a:cs typeface="+mn-lt"/>
              </a:rPr>
              <a:t> discontinue</a:t>
            </a:r>
            <a:endParaRPr lang="en-US" spc="10">
              <a:solidFill>
                <a:schemeClr val="tx1"/>
              </a:solidFill>
              <a:ea typeface="+mn-lt"/>
              <a:cs typeface="+mn-lt"/>
            </a:endParaRPr>
          </a:p>
          <a:p>
            <a:pPr lvl="2">
              <a:buFont typeface="Arial,Sans-Serif" pitchFamily="34" charset="0"/>
              <a:buChar char="•"/>
            </a:pPr>
            <a:r>
              <a:rPr lang="en-US" spc="10">
                <a:solidFill>
                  <a:schemeClr val="tx1"/>
                </a:solidFill>
                <a:ea typeface="+mn-lt"/>
                <a:cs typeface="+mn-lt"/>
              </a:rPr>
              <a:t>Subscriber profile: users have had the subscription for a while, have renewed the app/have auto-renew enabled, and use the app fairly frequently</a:t>
            </a:r>
          </a:p>
          <a:p>
            <a:pPr lvl="1">
              <a:buFont typeface="Arial,Sans-Serif" pitchFamily="34" charset="0"/>
              <a:buChar char="•"/>
            </a:pPr>
            <a:r>
              <a:rPr lang="en-US" sz="1400" spc="10">
                <a:solidFill>
                  <a:schemeClr val="tx1"/>
                </a:solidFill>
                <a:ea typeface="+mn-lt"/>
                <a:cs typeface="+mn-lt"/>
              </a:rPr>
              <a:t>Focus on retaining long-term customers and keeping them happy</a:t>
            </a:r>
          </a:p>
          <a:p>
            <a:pPr lvl="2">
              <a:buFont typeface="Arial,Sans-Serif" pitchFamily="34" charset="0"/>
              <a:buChar char="•"/>
            </a:pPr>
            <a:r>
              <a:rPr lang="en-US" spc="10">
                <a:solidFill>
                  <a:schemeClr val="tx1"/>
                </a:solidFill>
                <a:ea typeface="+mn-lt"/>
                <a:cs typeface="+mn-lt"/>
              </a:rPr>
              <a:t>Customer lifetime value </a:t>
            </a:r>
          </a:p>
          <a:p>
            <a:pPr lvl="2">
              <a:buFont typeface="Arial,Sans-Serif" pitchFamily="34" charset="0"/>
              <a:buChar char="•"/>
            </a:pPr>
            <a:r>
              <a:rPr lang="en-US" spc="10">
                <a:solidFill>
                  <a:schemeClr val="tx1"/>
                </a:solidFill>
                <a:ea typeface="+mn-lt"/>
                <a:cs typeface="+mn-lt"/>
              </a:rPr>
              <a:t>Quality customer service</a:t>
            </a:r>
            <a:endParaRPr lang="en-US" sz="1400" spc="10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sz="1400" spc="10">
              <a:ea typeface="+mn-lt"/>
              <a:cs typeface="+mn-lt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3574B762-A449-429A-B946-12933A51B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947" y="2873590"/>
            <a:ext cx="3916545" cy="382696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D9027F7C-F69B-4CA0-B772-BF8B687A1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287" y="45156"/>
            <a:ext cx="3483864" cy="278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54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99FA9-735B-48A2-AB05-C7BA5236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4534047" cy="1325562"/>
          </a:xfrm>
        </p:spPr>
        <p:txBody>
          <a:bodyPr>
            <a:normAutofit/>
          </a:bodyPr>
          <a:lstStyle/>
          <a:p>
            <a:r>
              <a:rPr lang="en-US"/>
              <a:t>Barriers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ABC44-04A3-40EA-98C0-A98635664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4" y="2325158"/>
            <a:ext cx="4534048" cy="38549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Goal</a:t>
            </a:r>
          </a:p>
          <a:p>
            <a:pPr lvl="1"/>
            <a:r>
              <a:rPr lang="en-US" spc="10">
                <a:solidFill>
                  <a:schemeClr val="tx1"/>
                </a:solidFill>
              </a:rPr>
              <a:t>Identify barriers to deeper subscriber engagement</a:t>
            </a:r>
          </a:p>
          <a:p>
            <a:pPr>
              <a:buFont typeface="Arial" pitchFamily="18" charset="2"/>
              <a:buChar char="•"/>
            </a:pPr>
            <a:r>
              <a:rPr lang="en-US" b="1"/>
              <a:t>Plan </a:t>
            </a:r>
          </a:p>
          <a:p>
            <a:pPr lvl="1"/>
            <a:r>
              <a:rPr lang="en-US" spc="10">
                <a:solidFill>
                  <a:schemeClr val="tx1"/>
                </a:solidFill>
              </a:rPr>
              <a:t>Linear regression to predict subscription period</a:t>
            </a:r>
          </a:p>
          <a:p>
            <a:pPr lvl="1"/>
            <a:r>
              <a:rPr lang="en-US" spc="10">
                <a:solidFill>
                  <a:schemeClr val="tx1"/>
                </a:solidFill>
              </a:rPr>
              <a:t>Used same data as logistic regression</a:t>
            </a:r>
          </a:p>
          <a:p>
            <a:pPr lvl="1"/>
            <a:r>
              <a:rPr lang="en-US" spc="10">
                <a:solidFill>
                  <a:schemeClr val="tx1"/>
                </a:solidFill>
              </a:rPr>
              <a:t>Z-scored, 80-20 train-test split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369EA87D-BE28-452A-955E-4C876E6F9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216" y="661484"/>
            <a:ext cx="3929871" cy="553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75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BE0BF-C48A-4FBD-A2A5-57DCD2414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Barriers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13580-E6ED-44F2-86E7-DDDDE6CD0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Insights + Outside Research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pc="0">
                <a:solidFill>
                  <a:schemeClr val="tx1"/>
                </a:solidFill>
                <a:ea typeface="+mn-lt"/>
                <a:cs typeface="+mn-lt"/>
              </a:rPr>
              <a:t>R-squared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was only around 0.24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Demo user and free trial user had the strongest negative impact on subscription length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Seems to be disconnect between demo/free trial and actual product subscription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Online reviews support this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Very important to not mislead consumers with demos and free trials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Whole point of free trial is to know what you're getting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Focus on transparency and clarity in product description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0EC7383-0DA1-41A8-99FB-7EE26BEE6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93" y="5123923"/>
            <a:ext cx="3274746" cy="922510"/>
          </a:xfrm>
          <a:prstGeom prst="rect">
            <a:avLst/>
          </a:prstGeo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300C1F7-7F16-46AC-A1AD-5C26DABC7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147" y="858770"/>
            <a:ext cx="6355644" cy="102872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D7959DED-A9DD-4C10-BCD7-FE2F5603E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457" y="4941915"/>
            <a:ext cx="7280847" cy="144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617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E8B5-0B43-4F5C-8F00-F43C2AC1F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4534047" cy="1325562"/>
          </a:xfrm>
        </p:spPr>
        <p:txBody>
          <a:bodyPr>
            <a:normAutofit/>
          </a:bodyPr>
          <a:lstStyle/>
          <a:p>
            <a:r>
              <a:rPr lang="en-US"/>
              <a:t>Failed Modeling Attempt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63C2C40-61C1-4FB4-B901-8D1888203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4" y="2193182"/>
            <a:ext cx="5121070" cy="385497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00"/>
              <a:t>Poor linear regression model predicting Total App Activity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00"/>
              <a:t>R^2 = 0.117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00"/>
              <a:t>Not a lot of data fit to the model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00"/>
              <a:t>Potential problems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300" spc="10">
                <a:solidFill>
                  <a:schemeClr val="tx1"/>
                </a:solidFill>
              </a:rPr>
              <a:t>Unknown Lead Platform with a P-value of 0.9538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300" spc="10">
                <a:solidFill>
                  <a:schemeClr val="tx1"/>
                </a:solidFill>
              </a:rPr>
              <a:t>Location in a country other than US, Canada, or Europe with a P-value of 0.5402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300" spc="10">
                <a:solidFill>
                  <a:schemeClr val="tx1"/>
                </a:solidFill>
              </a:rPr>
              <a:t>Turning on push notifications with a P-value of 0.4701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300" spc="10">
                <a:solidFill>
                  <a:schemeClr val="tx1"/>
                </a:solidFill>
              </a:rPr>
              <a:t>Majority of variables provide minimal change to app activity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itchFamily="18" charset="2"/>
              <a:buChar char="•"/>
            </a:pPr>
            <a:r>
              <a:rPr lang="en-US" sz="1500"/>
              <a:t>Potential Solutions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300" spc="10">
                <a:solidFill>
                  <a:schemeClr val="tx1"/>
                </a:solidFill>
              </a:rPr>
              <a:t>Disregard variables with high P-values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300" spc="10">
                <a:solidFill>
                  <a:schemeClr val="tx1"/>
                </a:solidFill>
              </a:rPr>
              <a:t>Include other variables that may be in relation to total app activity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100" spc="10">
                <a:solidFill>
                  <a:schemeClr val="tx1"/>
                </a:solidFill>
              </a:rPr>
              <a:t>Email Count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100" spc="10">
                <a:solidFill>
                  <a:schemeClr val="tx1"/>
                </a:solidFill>
              </a:rPr>
              <a:t>Unique click count</a:t>
            </a:r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C668108F-12B9-4B21-9FBF-E1FA4B035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500" y="2120915"/>
            <a:ext cx="5209989" cy="442848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5346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FE4190-99F9-4742-A0E8-6DCDC4924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464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9F4B3-E048-4DF2-8375-37385E22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45838"/>
            <a:ext cx="11292840" cy="51121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7B0992-8632-4B33-A492-ACB46559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2021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5AF7F2-A05D-400E-8413-BFA54AE34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Business Opportunities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A9F5D-9928-4998-98F4-8F3EB9CC0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513172"/>
            <a:ext cx="8595360" cy="385314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>
                <a:solidFill>
                  <a:srgbClr val="FFFFFF"/>
                </a:solidFill>
              </a:rPr>
              <a:t>Reasoning 1</a:t>
            </a:r>
            <a:r>
              <a:rPr lang="en-US">
                <a:solidFill>
                  <a:srgbClr val="FFFFFF"/>
                </a:solidFill>
              </a:rPr>
              <a:t>: Keep customers engaged with benefits</a:t>
            </a:r>
          </a:p>
          <a:p>
            <a:pPr>
              <a:buClr>
                <a:schemeClr val="tx1"/>
              </a:buClr>
            </a:pPr>
            <a:r>
              <a:rPr lang="en-US" b="1">
                <a:solidFill>
                  <a:srgbClr val="FFFFFF"/>
                </a:solidFill>
              </a:rPr>
              <a:t>Promotions</a:t>
            </a:r>
            <a:endParaRPr lang="en-US">
              <a:solidFill>
                <a:srgbClr val="FFFFFF"/>
              </a:solidFill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pc="10"/>
              <a:t>Multi-language package discounts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pc="10"/>
              <a:t>Referral for a free course 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pc="10">
                <a:solidFill>
                  <a:srgbClr val="FFFFFF"/>
                </a:solidFill>
              </a:rPr>
              <a:t>Benefits for high-valued customers</a:t>
            </a:r>
            <a:endParaRPr lang="en-US">
              <a:solidFill>
                <a:srgbClr val="FFFFFF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spc="0">
                <a:solidFill>
                  <a:srgbClr val="FFFFFF"/>
                </a:solidFill>
                <a:ea typeface="+mn-lt"/>
                <a:cs typeface="+mn-lt"/>
              </a:rPr>
              <a:t>Reasoning 2</a:t>
            </a:r>
            <a:r>
              <a:rPr lang="en-US" spc="0">
                <a:solidFill>
                  <a:srgbClr val="FFFFFF"/>
                </a:solidFill>
                <a:ea typeface="+mn-lt"/>
                <a:cs typeface="+mn-lt"/>
              </a:rPr>
              <a:t>: Keep selling to returning customers </a:t>
            </a:r>
            <a:endParaRPr lang="en-US" spc="0">
              <a:ea typeface="+mn-lt"/>
              <a:cs typeface="+mn-lt"/>
            </a:endParaRPr>
          </a:p>
          <a:p>
            <a:pPr>
              <a:buClr>
                <a:schemeClr val="tx1"/>
              </a:buClr>
            </a:pPr>
            <a:r>
              <a:rPr lang="en-US" b="1" spc="0">
                <a:solidFill>
                  <a:srgbClr val="FFFFFF"/>
                </a:solidFill>
                <a:ea typeface="+mn-lt"/>
                <a:cs typeface="+mn-lt"/>
              </a:rPr>
              <a:t>Promotions</a:t>
            </a:r>
            <a:endParaRPr lang="en-US" spc="0">
              <a:ea typeface="+mn-lt"/>
              <a:cs typeface="+mn-lt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Benefits to those on auto renew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Spend over a certain number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Use the mobile application</a:t>
            </a:r>
            <a:endParaRPr lang="en-US"/>
          </a:p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7706A8-70E4-413D-A1E9-1D14948380E4}"/>
              </a:ext>
            </a:extLst>
          </p:cNvPr>
          <p:cNvSpPr txBox="1"/>
          <p:nvPr/>
        </p:nvSpPr>
        <p:spPr>
          <a:xfrm>
            <a:off x="8291689" y="6461302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27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8FE4190-99F9-4742-A0E8-6DCDC4924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464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C9F4B3-E048-4DF2-8375-37385E22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45838"/>
            <a:ext cx="11292840" cy="51121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7B0992-8632-4B33-A492-ACB46559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2021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0545D-64F8-4C97-9317-632CA11C7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Key Points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62A9C-65EB-4B3F-B100-49DA1B3F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557245"/>
            <a:ext cx="8663093" cy="34893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chemeClr val="tx1"/>
              </a:buClr>
            </a:pPr>
            <a:r>
              <a:rPr lang="en-US">
                <a:solidFill>
                  <a:srgbClr val="FFFFFF"/>
                </a:solidFill>
                <a:cs typeface="Calibri"/>
              </a:rPr>
              <a:t>Focus on push notifications, auto renew, and marketing Lifetime subscriptions to increase revenue</a:t>
            </a:r>
            <a:endParaRPr lang="en-US">
              <a:solidFill>
                <a:srgbClr val="FFFFFF"/>
              </a:solidFill>
            </a:endParaRPr>
          </a:p>
          <a:p>
            <a:pPr>
              <a:buClr>
                <a:schemeClr val="tx1"/>
              </a:buClr>
            </a:pPr>
            <a:r>
              <a:rPr lang="en-US">
                <a:solidFill>
                  <a:srgbClr val="FFFFFF"/>
                </a:solidFill>
                <a:cs typeface="Calibri"/>
              </a:rPr>
              <a:t>Focus on American/Canadian and Limited subscriptions to increase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 subscriber count</a:t>
            </a:r>
          </a:p>
          <a:p>
            <a:pPr>
              <a:buClr>
                <a:schemeClr val="tx1"/>
              </a:buClr>
            </a:pPr>
            <a:r>
              <a:rPr lang="en-US">
                <a:solidFill>
                  <a:srgbClr val="FFFFFF"/>
                </a:solidFill>
                <a:cs typeface="Calibri"/>
              </a:rPr>
              <a:t>7 attributes lead to more renewals</a:t>
            </a:r>
          </a:p>
          <a:p>
            <a:pPr>
              <a:buClr>
                <a:schemeClr val="tx1"/>
              </a:buClr>
            </a:pPr>
            <a:r>
              <a:rPr lang="en-US">
                <a:solidFill>
                  <a:srgbClr val="FFFFFF"/>
                </a:solidFill>
                <a:cs typeface="Calibri"/>
              </a:rPr>
              <a:t>Adding advertisements for free trials can boost sales</a:t>
            </a:r>
          </a:p>
          <a:p>
            <a:pPr>
              <a:buClr>
                <a:schemeClr val="tx1"/>
              </a:buClr>
            </a:pPr>
            <a:r>
              <a:rPr lang="en-US">
                <a:solidFill>
                  <a:srgbClr val="FFFFFF"/>
                </a:solidFill>
                <a:cs typeface="Calibri"/>
              </a:rPr>
              <a:t>Ensure demo aligns with actual product</a:t>
            </a:r>
          </a:p>
          <a:p>
            <a:pPr>
              <a:buClr>
                <a:schemeClr val="tx1"/>
              </a:buClr>
            </a:pPr>
            <a:r>
              <a:rPr lang="en-US">
                <a:solidFill>
                  <a:srgbClr val="FFFFFF"/>
                </a:solidFill>
                <a:cs typeface="Calibri"/>
              </a:rPr>
              <a:t>Marketing efforts can increase returning customers</a:t>
            </a:r>
          </a:p>
        </p:txBody>
      </p:sp>
    </p:spTree>
    <p:extLst>
      <p:ext uri="{BB962C8B-B14F-4D97-AF65-F5344CB8AC3E}">
        <p14:creationId xmlns:p14="http://schemas.microsoft.com/office/powerpoint/2010/main" val="2025644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FE4190-99F9-4742-A0E8-6DCDC4924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464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9F4B3-E048-4DF2-8375-37385E22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45838"/>
            <a:ext cx="11292840" cy="51121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7B0992-8632-4B33-A492-ACB46559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2021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4E5EF-4588-4A92-B992-4C438A559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Overview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A424A0-A78B-42F9-B96C-06A56F81F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509860"/>
            <a:ext cx="5365171" cy="385977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chemeClr val="tx1"/>
              </a:buClr>
            </a:pPr>
            <a:r>
              <a:rPr lang="en-US"/>
              <a:t>Most Valuable Subscribers</a:t>
            </a:r>
          </a:p>
          <a:p>
            <a:pPr>
              <a:buClr>
                <a:schemeClr val="tx1"/>
              </a:buClr>
            </a:pPr>
            <a:r>
              <a:rPr lang="en-US"/>
              <a:t>Subscriber Segments</a:t>
            </a:r>
          </a:p>
          <a:p>
            <a:pPr>
              <a:buClr>
                <a:schemeClr val="tx1"/>
              </a:buClr>
            </a:pPr>
            <a:r>
              <a:rPr lang="en-US"/>
              <a:t>Subscribers with the Most Potential</a:t>
            </a:r>
          </a:p>
          <a:p>
            <a:pPr>
              <a:buClr>
                <a:schemeClr val="tx1"/>
              </a:buClr>
            </a:pPr>
            <a:r>
              <a:rPr lang="en-US">
                <a:ea typeface="+mn-lt"/>
                <a:cs typeface="+mn-lt"/>
              </a:rPr>
              <a:t>Insights and Opportunities</a:t>
            </a:r>
            <a:endParaRPr lang="en-US"/>
          </a:p>
          <a:p>
            <a:pPr>
              <a:buClr>
                <a:schemeClr val="tx1"/>
              </a:buClr>
            </a:pPr>
            <a:r>
              <a:rPr lang="en-US"/>
              <a:t>Discontinuing Subscribers and Barriers</a:t>
            </a:r>
          </a:p>
          <a:p>
            <a:pPr>
              <a:buClr>
                <a:schemeClr val="tx1"/>
              </a:buClr>
            </a:pPr>
            <a:r>
              <a:rPr lang="en-US"/>
              <a:t>Failed Modeling Attempt</a:t>
            </a:r>
          </a:p>
          <a:p>
            <a:pPr>
              <a:buClr>
                <a:schemeClr val="tx1"/>
              </a:buClr>
            </a:pPr>
            <a:r>
              <a:rPr lang="en-US"/>
              <a:t>Business Opportunities</a:t>
            </a:r>
          </a:p>
          <a:p>
            <a:pPr>
              <a:buClr>
                <a:schemeClr val="tx1"/>
              </a:buClr>
            </a:pPr>
            <a:r>
              <a:rPr lang="en-US"/>
              <a:t>Key Points</a:t>
            </a:r>
          </a:p>
        </p:txBody>
      </p:sp>
    </p:spTree>
    <p:extLst>
      <p:ext uri="{BB962C8B-B14F-4D97-AF65-F5344CB8AC3E}">
        <p14:creationId xmlns:p14="http://schemas.microsoft.com/office/powerpoint/2010/main" val="4055073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D1EC-6337-47C2-B12F-DB4D346E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7344980" cy="862718"/>
          </a:xfrm>
        </p:spPr>
        <p:txBody>
          <a:bodyPr>
            <a:normAutofit/>
          </a:bodyPr>
          <a:lstStyle/>
          <a:p>
            <a:r>
              <a:rPr lang="en-US"/>
              <a:t>Most Valuable Subscribers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21FBE-02B6-4CB5-9FE9-48FD06E95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4" y="1760714"/>
            <a:ext cx="3608360" cy="44194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b="1"/>
              <a:t>Goal</a:t>
            </a:r>
            <a:endParaRPr lang="en-US" sz="1400"/>
          </a:p>
          <a:p>
            <a:pPr marL="742950" lvl="1" indent="-285750">
              <a:buFont typeface="Arial,Sans-Serif" pitchFamily="18" charset="2"/>
              <a:buChar char="•"/>
            </a:pPr>
            <a:r>
              <a:rPr lang="en-US" sz="1400" spc="10">
                <a:solidFill>
                  <a:schemeClr val="tx1"/>
                </a:solidFill>
                <a:ea typeface="+mn-lt"/>
                <a:cs typeface="+mn-lt"/>
              </a:rPr>
              <a:t>Identify top customers by engagement and spending</a:t>
            </a:r>
          </a:p>
          <a:p>
            <a:pPr marL="742950" lvl="1" indent="-285750">
              <a:buFont typeface="Arial,Sans-Serif" pitchFamily="18" charset="2"/>
              <a:buChar char="•"/>
            </a:pPr>
            <a:r>
              <a:rPr lang="en-US" sz="1400" spc="10">
                <a:solidFill>
                  <a:schemeClr val="tx1"/>
                </a:solidFill>
                <a:ea typeface="+mn-lt"/>
                <a:cs typeface="+mn-lt"/>
              </a:rPr>
              <a:t>Identify characteristics of top customers</a:t>
            </a:r>
            <a:endParaRPr lang="en-US" sz="1400">
              <a:solidFill>
                <a:schemeClr val="tx1"/>
              </a:solidFill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EEBCC115-FF83-4120-A021-32B2488717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40"/>
          <a:stretch/>
        </p:blipFill>
        <p:spPr>
          <a:xfrm>
            <a:off x="716847" y="4253516"/>
            <a:ext cx="9968255" cy="211016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6425F7D-7DC1-4C9B-9D3D-C3927B4EFB2F}"/>
              </a:ext>
            </a:extLst>
          </p:cNvPr>
          <p:cNvSpPr txBox="1">
            <a:spLocks/>
          </p:cNvSpPr>
          <p:nvPr/>
        </p:nvSpPr>
        <p:spPr>
          <a:xfrm>
            <a:off x="4167631" y="1760714"/>
            <a:ext cx="6159646" cy="44194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>
                <a:ea typeface="+mn-lt"/>
                <a:cs typeface="+mn-lt"/>
              </a:rPr>
              <a:t>Plan</a:t>
            </a:r>
            <a:endParaRPr lang="en-US" sz="1400">
              <a:ea typeface="+mn-lt"/>
              <a:cs typeface="+mn-lt"/>
            </a:endParaRPr>
          </a:p>
          <a:p>
            <a:pPr lvl="1">
              <a:buFont typeface="Arial,Sans-Serif" pitchFamily="18" charset="2"/>
              <a:buChar char="•"/>
            </a:pPr>
            <a:r>
              <a:rPr lang="en-US" sz="1400" spc="10">
                <a:solidFill>
                  <a:schemeClr val="tx1"/>
                </a:solidFill>
                <a:ea typeface="+mn-lt"/>
                <a:cs typeface="+mn-lt"/>
              </a:rPr>
              <a:t>Standardize variables that reflect engagement and spending </a:t>
            </a:r>
          </a:p>
          <a:p>
            <a:pPr lvl="1">
              <a:buFont typeface="Arial,Sans-Serif" pitchFamily="18" charset="2"/>
              <a:buChar char="•"/>
            </a:pPr>
            <a:r>
              <a:rPr lang="en-US" sz="1400" spc="10">
                <a:solidFill>
                  <a:schemeClr val="tx1"/>
                </a:solidFill>
                <a:ea typeface="+mn-lt"/>
                <a:cs typeface="+mn-lt"/>
              </a:rPr>
              <a:t>Calculate a weighted score to avoid univariate analysis</a:t>
            </a:r>
          </a:p>
          <a:p>
            <a:pPr lvl="1">
              <a:buFont typeface="Arial,Sans-Serif" pitchFamily="18" charset="2"/>
              <a:buChar char="•"/>
            </a:pPr>
            <a:r>
              <a:rPr lang="en-US" sz="1400" spc="10">
                <a:solidFill>
                  <a:schemeClr val="tx1"/>
                </a:solidFill>
                <a:ea typeface="+mn-lt"/>
                <a:cs typeface="+mn-lt"/>
              </a:rPr>
              <a:t>Grade consumers from 1-10 based on weighted score percentile</a:t>
            </a:r>
          </a:p>
          <a:p>
            <a:pPr lvl="2">
              <a:buFont typeface="Arial,Sans-Serif" pitchFamily="18" charset="2"/>
              <a:buChar char="•"/>
            </a:pPr>
            <a:r>
              <a:rPr lang="en-US" spc="10">
                <a:solidFill>
                  <a:schemeClr val="tx1"/>
                </a:solidFill>
                <a:ea typeface="+mn-lt"/>
                <a:cs typeface="+mn-lt"/>
              </a:rPr>
              <a:t>Each variable weighted differently based on relevance/importance</a:t>
            </a:r>
          </a:p>
          <a:p>
            <a:pPr lvl="1">
              <a:buFont typeface="Arial,Sans-Serif" pitchFamily="18" charset="2"/>
              <a:buChar char="•"/>
            </a:pPr>
            <a:r>
              <a:rPr lang="en-US" sz="1400" spc="10">
                <a:solidFill>
                  <a:schemeClr val="tx1"/>
                </a:solidFill>
                <a:ea typeface="+mn-lt"/>
                <a:cs typeface="+mn-lt"/>
              </a:rPr>
              <a:t>Run linear regression model against the weighted score using customer characteristics as indicators</a:t>
            </a:r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50524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5B611-2A73-48A7-8EC4-182122B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4534047" cy="1325562"/>
          </a:xfrm>
        </p:spPr>
        <p:txBody>
          <a:bodyPr>
            <a:normAutofit/>
          </a:bodyPr>
          <a:lstStyle/>
          <a:p>
            <a:r>
              <a:rPr lang="en-US" sz="3100"/>
              <a:t>Most Valuable Subscriber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E1F25-6AF7-4FAD-BFE4-C43F06CF0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4" y="2325158"/>
            <a:ext cx="4534048" cy="38549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Analysis</a:t>
            </a:r>
            <a:endParaRPr lang="en-US">
              <a:ea typeface="+mn-lt"/>
              <a:cs typeface="+mn-lt"/>
            </a:endParaRPr>
          </a:p>
          <a:p>
            <a:pPr lvl="1">
              <a:buFont typeface="Wingdings 2" pitchFamily="34" charset="0"/>
              <a:buChar char=""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If the user receives push notifications, their grade goes up by 1.31 points or 13%</a:t>
            </a:r>
          </a:p>
          <a:p>
            <a:pPr lvl="1">
              <a:buFont typeface="Wingdings 2" pitchFamily="34" charset="0"/>
              <a:buChar char=""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If the user has auto renewed on, their grade increases by 0.25 points or 2.5%</a:t>
            </a:r>
          </a:p>
          <a:p>
            <a:pPr lvl="1">
              <a:buFont typeface="Wingdings 2" pitchFamily="34" charset="0"/>
              <a:buChar char=""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If the user purchased a lifetime subscription, their grade increases 0.77 points or 7.7%</a:t>
            </a:r>
          </a:p>
          <a:p>
            <a:pPr>
              <a:buFont typeface="Arial,Sans-Serif" pitchFamily="34" charset="0"/>
            </a:pPr>
            <a:r>
              <a:rPr lang="en-US">
                <a:ea typeface="+mn-lt"/>
                <a:cs typeface="+mn-lt"/>
              </a:rPr>
              <a:t>Help improve number of highly graded customers</a:t>
            </a:r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638757-AB71-4EED-A796-482264271A62}"/>
              </a:ext>
            </a:extLst>
          </p:cNvPr>
          <p:cNvGrpSpPr/>
          <p:nvPr/>
        </p:nvGrpSpPr>
        <p:grpSpPr>
          <a:xfrm>
            <a:off x="5638974" y="1148412"/>
            <a:ext cx="5013313" cy="4561175"/>
            <a:chOff x="6889750" y="1713701"/>
            <a:chExt cx="4052619" cy="3648420"/>
          </a:xfrm>
        </p:grpSpPr>
        <p:pic>
          <p:nvPicPr>
            <p:cNvPr id="8" name="Picture 4" descr="Table&#10;&#10;Description automatically generated">
              <a:extLst>
                <a:ext uri="{FF2B5EF4-FFF2-40B4-BE49-F238E27FC236}">
                  <a16:creationId xmlns:a16="http://schemas.microsoft.com/office/drawing/2014/main" id="{47190BAD-9946-4BB4-82F1-A068F68EF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4285" y="1713701"/>
              <a:ext cx="4047234" cy="364831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8AA4BFF-D1DD-451F-BC06-AF9A0BF35F6D}"/>
                </a:ext>
              </a:extLst>
            </p:cNvPr>
            <p:cNvSpPr/>
            <p:nvPr/>
          </p:nvSpPr>
          <p:spPr>
            <a:xfrm>
              <a:off x="6894286" y="3639457"/>
              <a:ext cx="4042229" cy="4136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8475ACE-BC5A-46C0-B0F0-F0E2FBB00CD5}"/>
                </a:ext>
              </a:extLst>
            </p:cNvPr>
            <p:cNvSpPr/>
            <p:nvPr/>
          </p:nvSpPr>
          <p:spPr>
            <a:xfrm>
              <a:off x="6900141" y="2758982"/>
              <a:ext cx="4042228" cy="41365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E9D142-0295-4729-AC86-52AC431A9896}"/>
                </a:ext>
              </a:extLst>
            </p:cNvPr>
            <p:cNvSpPr/>
            <p:nvPr/>
          </p:nvSpPr>
          <p:spPr>
            <a:xfrm>
              <a:off x="6889750" y="4984749"/>
              <a:ext cx="4042228" cy="3773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56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6DD67-C3C1-4B10-A8A2-D2C8740F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5672127" cy="1363344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Subscriber Segments</a:t>
            </a:r>
            <a:endParaRPr lang="en-US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439A25B3-DDB8-4564-87E0-2648A0B68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2325157"/>
            <a:ext cx="4108113" cy="38549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Goal</a:t>
            </a:r>
          </a:p>
          <a:p>
            <a:pPr lvl="1"/>
            <a:r>
              <a:rPr lang="en-US" spc="10">
                <a:solidFill>
                  <a:schemeClr val="tx1"/>
                </a:solidFill>
              </a:rPr>
              <a:t>Understand subscriber segments</a:t>
            </a:r>
            <a:endParaRPr lang="en-US" b="1">
              <a:solidFill>
                <a:schemeClr val="tx1"/>
              </a:solidFill>
            </a:endParaRPr>
          </a:p>
          <a:p>
            <a:pPr>
              <a:buFont typeface="Arial" pitchFamily="18" charset="2"/>
              <a:buChar char="•"/>
            </a:pPr>
            <a:r>
              <a:rPr lang="en-US" b="1" spc="10"/>
              <a:t>Plan</a:t>
            </a:r>
            <a:endParaRPr lang="en-US" b="1" spc="0">
              <a:ea typeface="+mn-lt"/>
              <a:cs typeface="+mn-lt"/>
            </a:endParaRPr>
          </a:p>
          <a:p>
            <a:pPr lvl="1"/>
            <a:r>
              <a:rPr lang="en-US" spc="10">
                <a:solidFill>
                  <a:schemeClr val="tx1"/>
                </a:solidFill>
                <a:ea typeface="+mn-lt"/>
                <a:cs typeface="+mn-lt"/>
              </a:rPr>
              <a:t>Z-score variables to scalable comparison</a:t>
            </a:r>
          </a:p>
          <a:p>
            <a:pPr lvl="1"/>
            <a:r>
              <a:rPr lang="en-US" spc="10">
                <a:solidFill>
                  <a:schemeClr val="tx1"/>
                </a:solidFill>
                <a:ea typeface="+mn-lt"/>
                <a:cs typeface="+mn-lt"/>
              </a:rPr>
              <a:t>Utilize </a:t>
            </a:r>
            <a:r>
              <a:rPr lang="en-US" spc="10" err="1">
                <a:solidFill>
                  <a:schemeClr val="tx1"/>
                </a:solidFill>
                <a:ea typeface="+mn-lt"/>
                <a:cs typeface="+mn-lt"/>
              </a:rPr>
              <a:t>KMeans</a:t>
            </a:r>
            <a:r>
              <a:rPr lang="en-US" spc="10">
                <a:solidFill>
                  <a:schemeClr val="tx1"/>
                </a:solidFill>
                <a:ea typeface="+mn-lt"/>
                <a:cs typeface="+mn-lt"/>
              </a:rPr>
              <a:t> to cluster 4 separate groups of the subscriber segments</a:t>
            </a:r>
          </a:p>
          <a:p>
            <a:pPr lvl="1"/>
            <a:r>
              <a:rPr lang="en-US" spc="10">
                <a:solidFill>
                  <a:schemeClr val="tx1"/>
                </a:solidFill>
                <a:ea typeface="+mn-lt"/>
                <a:cs typeface="+mn-lt"/>
              </a:rPr>
              <a:t>Compare subscription types and respective purchase amounts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pic>
        <p:nvPicPr>
          <p:cNvPr id="5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E6D37B00-B529-49F6-8FEA-EBAE8AC22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492" y="2325157"/>
            <a:ext cx="6155736" cy="318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62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1F034-AB1A-484A-852F-92B9EB2A8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089" y="684586"/>
            <a:ext cx="4318219" cy="1606948"/>
          </a:xfrm>
        </p:spPr>
        <p:txBody>
          <a:bodyPr>
            <a:normAutofit/>
          </a:bodyPr>
          <a:lstStyle/>
          <a:p>
            <a:r>
              <a:rPr lang="en-US"/>
              <a:t>Understanding Each Segment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F88E40B-667B-4CEF-A719-4CEC8A080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239" y="2554073"/>
            <a:ext cx="4616934" cy="37248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Segment 0</a:t>
            </a:r>
            <a:r>
              <a:rPr lang="en-US" i="1">
                <a:ea typeface="+mn-lt"/>
                <a:cs typeface="+mn-lt"/>
              </a:rPr>
              <a:t>:</a:t>
            </a:r>
            <a:r>
              <a:rPr lang="en-US">
                <a:ea typeface="+mn-lt"/>
                <a:cs typeface="+mn-lt"/>
              </a:rPr>
              <a:t> Europe/Other, Lifetime Subscribers, Not Very Involved</a:t>
            </a:r>
            <a:endParaRPr lang="en-US"/>
          </a:p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Segment 1</a:t>
            </a:r>
            <a:r>
              <a:rPr lang="en-US">
                <a:ea typeface="+mn-lt"/>
                <a:cs typeface="+mn-lt"/>
              </a:rPr>
              <a:t>: Europe/Other, Limited Subscribers, Not Very Involved</a:t>
            </a:r>
            <a:endParaRPr lang="en-US"/>
          </a:p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Segment 2</a:t>
            </a:r>
            <a:r>
              <a:rPr lang="en-US" i="1">
                <a:ea typeface="+mn-lt"/>
                <a:cs typeface="+mn-lt"/>
              </a:rPr>
              <a:t>: </a:t>
            </a:r>
            <a:r>
              <a:rPr lang="en-US">
                <a:ea typeface="+mn-lt"/>
                <a:cs typeface="+mn-lt"/>
              </a:rPr>
              <a:t>US/Canada,  Limited Subscribers, Very Involved</a:t>
            </a:r>
            <a:endParaRPr lang="en-US"/>
          </a:p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Segment 3</a:t>
            </a:r>
            <a:r>
              <a:rPr lang="en-US" i="1">
                <a:ea typeface="+mn-lt"/>
                <a:cs typeface="+mn-lt"/>
              </a:rPr>
              <a:t>: </a:t>
            </a:r>
            <a:r>
              <a:rPr lang="en-US">
                <a:ea typeface="+mn-lt"/>
                <a:cs typeface="+mn-lt"/>
              </a:rPr>
              <a:t>US/Canada, Lifetime Subscribers, Very Involved</a:t>
            </a:r>
            <a:endParaRPr lang="en-US"/>
          </a:p>
          <a:p>
            <a:pPr>
              <a:buNone/>
            </a:pPr>
            <a:endParaRPr lang="en-US"/>
          </a:p>
        </p:txBody>
      </p:sp>
      <p:pic>
        <p:nvPicPr>
          <p:cNvPr id="7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1BA65B71-2639-4401-8C05-E777F1AE53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877" b="1331"/>
          <a:stretch/>
        </p:blipFill>
        <p:spPr>
          <a:xfrm>
            <a:off x="6419450" y="695875"/>
            <a:ext cx="4318219" cy="2781571"/>
          </a:xfrm>
          <a:prstGeom prst="rect">
            <a:avLst/>
          </a:prstGeom>
        </p:spPr>
      </p:pic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B638F31E-3308-446A-A43E-EDE8AC8E6B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26"/>
          <a:stretch/>
        </p:blipFill>
        <p:spPr>
          <a:xfrm>
            <a:off x="6419450" y="3589021"/>
            <a:ext cx="4318219" cy="268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40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1F034-AB1A-484A-852F-92B9EB2A8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089" y="684586"/>
            <a:ext cx="4318219" cy="1606948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Segment Analysis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F88E40B-667B-4CEF-A719-4CEC8A080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239" y="2554073"/>
            <a:ext cx="4616934" cy="372480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 typeface="Arial,Sans-Serif"/>
              <a:buChar char="•"/>
            </a:pPr>
            <a:r>
              <a:rPr lang="en-US" b="1">
                <a:ea typeface="+mn-lt"/>
                <a:cs typeface="+mn-lt"/>
              </a:rPr>
              <a:t>Greatest Number of Consumers</a:t>
            </a:r>
            <a:endParaRPr lang="en-US">
              <a:ea typeface="+mn-lt"/>
              <a:cs typeface="+mn-lt"/>
            </a:endParaRPr>
          </a:p>
          <a:p>
            <a:pPr lvl="1">
              <a:buFont typeface="Arial,Sans-Serif"/>
              <a:buChar char="•"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American/Canadian subscribers with limited subscription</a:t>
            </a:r>
            <a:endParaRPr lang="en-US" b="1">
              <a:solidFill>
                <a:schemeClr val="tx1"/>
              </a:solidFill>
              <a:ea typeface="+mn-lt"/>
              <a:cs typeface="+mn-lt"/>
            </a:endParaRPr>
          </a:p>
          <a:p>
            <a:pPr lvl="1"/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lvl="1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American/Canadian subscribers with Lifetime subscriptions produce most revenue</a:t>
            </a:r>
          </a:p>
          <a:p>
            <a:pPr>
              <a:buFont typeface="Arial,Sans-Serif"/>
              <a:buChar char="•"/>
            </a:pPr>
            <a:r>
              <a:rPr lang="en-US" b="1">
                <a:ea typeface="+mn-lt"/>
                <a:cs typeface="+mn-lt"/>
              </a:rPr>
              <a:t>Least Number of Consumers</a:t>
            </a:r>
            <a:endParaRPr lang="en-US">
              <a:ea typeface="+mn-lt"/>
              <a:cs typeface="+mn-lt"/>
            </a:endParaRPr>
          </a:p>
          <a:p>
            <a:pPr lvl="1">
              <a:buFont typeface="Arial,Sans-Serif"/>
              <a:buChar char="•"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European/Other subscribers with Lifetime subscription</a:t>
            </a:r>
          </a:p>
          <a:p>
            <a:pPr>
              <a:buFont typeface="Arial,Sans-Serif"/>
              <a:buChar char="•"/>
            </a:pPr>
            <a:r>
              <a:rPr lang="en-US" b="1">
                <a:ea typeface="+mn-lt"/>
                <a:cs typeface="+mn-lt"/>
              </a:rPr>
              <a:t>Potential for Limited Subscription</a:t>
            </a:r>
          </a:p>
          <a:p>
            <a:pPr lvl="1">
              <a:buFont typeface="Arial,Sans-Serif"/>
              <a:buChar char="•"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Renewal, more clicks, opened more emails</a:t>
            </a:r>
          </a:p>
          <a:p>
            <a:pPr>
              <a:buFont typeface="Arial,Sans-Serif"/>
              <a:buChar char="•"/>
            </a:pPr>
            <a:r>
              <a:rPr lang="en-US" b="1">
                <a:ea typeface="+mn-lt"/>
                <a:cs typeface="+mn-lt"/>
              </a:rPr>
              <a:t>Prominent Languages</a:t>
            </a:r>
          </a:p>
          <a:p>
            <a:pPr lvl="1">
              <a:buFont typeface="Arial,Sans-Serif"/>
              <a:buChar char="•"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Spanish, French, and English</a:t>
            </a:r>
          </a:p>
        </p:txBody>
      </p:sp>
      <p:pic>
        <p:nvPicPr>
          <p:cNvPr id="3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F75CF42-6D4B-4CF6-B1ED-117FADE78E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9" t="504" r="4977" b="840"/>
          <a:stretch/>
        </p:blipFill>
        <p:spPr>
          <a:xfrm>
            <a:off x="6380640" y="3576291"/>
            <a:ext cx="4356021" cy="3066042"/>
          </a:xfrm>
          <a:prstGeom prst="rect">
            <a:avLst/>
          </a:prstGeom>
        </p:spPr>
      </p:pic>
      <p:pic>
        <p:nvPicPr>
          <p:cNvPr id="4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E46039C5-8739-46F9-9C00-A45D3B98EB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7" t="162" r="3620" b="-323"/>
          <a:stretch/>
        </p:blipFill>
        <p:spPr>
          <a:xfrm>
            <a:off x="6380639" y="268685"/>
            <a:ext cx="4355988" cy="323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10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0D765-8F36-4637-9EA6-69EDE74E0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4534047" cy="1325562"/>
          </a:xfrm>
        </p:spPr>
        <p:txBody>
          <a:bodyPr>
            <a:normAutofit/>
          </a:bodyPr>
          <a:lstStyle/>
          <a:p>
            <a:r>
              <a:rPr lang="en-US" sz="3700">
                <a:cs typeface="Calibri Light"/>
              </a:rPr>
              <a:t>Subscribers with the Most Potential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3FE52-CBC6-466E-8A75-69287453D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4" y="2325158"/>
            <a:ext cx="5166225" cy="385497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400" b="1">
                <a:ea typeface="+mn-lt"/>
                <a:cs typeface="+mn-lt"/>
              </a:rPr>
              <a:t>Goals</a:t>
            </a:r>
          </a:p>
          <a:p>
            <a:pPr lvl="1">
              <a:buFont typeface="Wingdings 2" pitchFamily="34" charset="0"/>
              <a:buChar char=""/>
            </a:pPr>
            <a:r>
              <a:rPr lang="en-US" sz="1400">
                <a:solidFill>
                  <a:schemeClr val="tx1"/>
                </a:solidFill>
                <a:ea typeface="+mn-lt"/>
                <a:cs typeface="+mn-lt"/>
              </a:rPr>
              <a:t>Determine customer attributes that allows for renewal purchases</a:t>
            </a:r>
          </a:p>
          <a:p>
            <a:pPr lvl="2">
              <a:buFont typeface="Wingdings 2" pitchFamily="34" charset="0"/>
              <a:buChar char=""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Limited subscriptions require renewal every 12 to 24 months</a:t>
            </a:r>
          </a:p>
          <a:p>
            <a:pPr lvl="2">
              <a:buFont typeface="Wingdings 2" pitchFamily="34" charset="0"/>
              <a:buChar char=""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Auto Renew feature for subscribers who use products and services on a regular basis</a:t>
            </a:r>
          </a:p>
          <a:p>
            <a:pPr lvl="1">
              <a:buFont typeface="Wingdings 2" pitchFamily="34" charset="0"/>
              <a:buChar char=""/>
            </a:pPr>
            <a:r>
              <a:rPr lang="en-US" sz="1400">
                <a:solidFill>
                  <a:schemeClr val="tx1"/>
                </a:solidFill>
                <a:ea typeface="+mn-lt"/>
                <a:cs typeface="+mn-lt"/>
              </a:rPr>
              <a:t>Determine characteristics of long-term subscribers</a:t>
            </a:r>
          </a:p>
          <a:p>
            <a:pPr lvl="2">
              <a:buFont typeface="Wingdings 2" pitchFamily="34" charset="0"/>
              <a:buChar char=""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View relationship between app activity and subscription period</a:t>
            </a:r>
          </a:p>
          <a:p>
            <a:pPr lvl="2">
              <a:buFont typeface="Wingdings 2" pitchFamily="34" charset="0"/>
              <a:buChar char=""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Compare actual usage to subscription period</a:t>
            </a:r>
          </a:p>
          <a:p>
            <a:pPr>
              <a:buFont typeface="Arial,Sans-Serif" pitchFamily="34" charset="0"/>
            </a:pPr>
            <a:r>
              <a:rPr lang="en-US" sz="1400" b="1">
                <a:ea typeface="+mn-lt"/>
                <a:cs typeface="+mn-lt"/>
              </a:rPr>
              <a:t>Plan</a:t>
            </a:r>
          </a:p>
          <a:p>
            <a:pPr lvl="1"/>
            <a:r>
              <a:rPr lang="en-US" sz="1400" spc="10">
                <a:solidFill>
                  <a:schemeClr val="tx1"/>
                </a:solidFill>
                <a:ea typeface="+mn-lt"/>
                <a:cs typeface="+mn-lt"/>
              </a:rPr>
              <a:t>Create a logistic regression model predicting Subscription Event Type</a:t>
            </a:r>
          </a:p>
          <a:p>
            <a:pPr lvl="1"/>
            <a:r>
              <a:rPr lang="en-US" sz="1400" spc="10">
                <a:solidFill>
                  <a:schemeClr val="tx1"/>
                </a:solidFill>
                <a:ea typeface="+mn-lt"/>
                <a:cs typeface="+mn-lt"/>
              </a:rPr>
              <a:t>Create a linear regression model predicting Subscription Period</a:t>
            </a:r>
          </a:p>
          <a:p>
            <a:pPr lvl="1">
              <a:buFont typeface="Arial,Sans-Serif" pitchFamily="34" charset="0"/>
              <a:buChar char=""/>
            </a:pPr>
            <a:endParaRPr lang="en-US" sz="1400" spc="10">
              <a:solidFill>
                <a:schemeClr val="tx1"/>
              </a:solidFill>
              <a:ea typeface="+mn-lt"/>
              <a:cs typeface="+mn-lt"/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6BF6C0A-0E12-4C7F-856A-A85C59263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903" y="2325158"/>
            <a:ext cx="4871323" cy="373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83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E8B5-0B43-4F5C-8F00-F43C2AC1F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63344"/>
          </a:xfrm>
        </p:spPr>
        <p:txBody>
          <a:bodyPr>
            <a:normAutofit/>
          </a:bodyPr>
          <a:lstStyle/>
          <a:p>
            <a:r>
              <a:rPr lang="en-US" sz="3200"/>
              <a:t>Subscription Event Type Prediction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63C2C40-61C1-4FB4-B901-8D1888203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2325157"/>
            <a:ext cx="3690425" cy="385497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1600"/>
              <a:t>Measures taken prior to modeling</a:t>
            </a:r>
          </a:p>
          <a:p>
            <a:pPr lvl="1"/>
            <a:r>
              <a:rPr lang="en-US" sz="1400">
                <a:solidFill>
                  <a:schemeClr val="tx1"/>
                </a:solidFill>
              </a:rPr>
              <a:t>Split data into 80/20 train-test split to ensure model validity</a:t>
            </a:r>
          </a:p>
          <a:p>
            <a:pPr lvl="1"/>
            <a:r>
              <a:rPr lang="en-US" sz="1400">
                <a:solidFill>
                  <a:schemeClr val="tx1"/>
                </a:solidFill>
              </a:rPr>
              <a:t>Only included "Limited" Subscriber Type</a:t>
            </a:r>
          </a:p>
          <a:p>
            <a:pPr lvl="1"/>
            <a:r>
              <a:rPr lang="en-US" sz="1400">
                <a:solidFill>
                  <a:schemeClr val="tx1"/>
                </a:solidFill>
              </a:rPr>
              <a:t>All binary variables converted to 0s and 1s</a:t>
            </a:r>
          </a:p>
          <a:p>
            <a:r>
              <a:rPr lang="en-US" sz="1600"/>
              <a:t>Predict whether a purchase is an initial purchase (0) or renewal (1)</a:t>
            </a:r>
          </a:p>
          <a:p>
            <a:pPr>
              <a:buFont typeface="Arial" pitchFamily="18" charset="2"/>
              <a:buChar char="•"/>
            </a:pPr>
            <a:r>
              <a:rPr lang="en-US" sz="1600"/>
              <a:t>Free Trial, Auto Renew On, and Subscription period have positive log odds</a:t>
            </a:r>
          </a:p>
          <a:p>
            <a:pPr>
              <a:buFont typeface="Arial" pitchFamily="18" charset="2"/>
              <a:buChar char="•"/>
            </a:pPr>
            <a:r>
              <a:rPr lang="en-US" sz="1600"/>
              <a:t>Purchase from the web, Demo User, and using the web as lead platform have negative log odds</a:t>
            </a:r>
          </a:p>
          <a:p>
            <a:pPr>
              <a:buFont typeface="Arial" pitchFamily="18" charset="2"/>
              <a:buChar char="•"/>
            </a:pPr>
            <a:r>
              <a:rPr lang="en-US" sz="1600"/>
              <a:t>AUC = 0.7607</a:t>
            </a: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40F770E5-3228-4DDA-B720-8D210489A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40997"/>
            <a:ext cx="6155736" cy="538626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745342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1086</Words>
  <Application>Microsoft Macintosh PowerPoint</Application>
  <PresentationFormat>Widescreen</PresentationFormat>
  <Paragraphs>164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Arial,Sans-Serif</vt:lpstr>
      <vt:lpstr>Century Schoolbook</vt:lpstr>
      <vt:lpstr>Wingdings 2</vt:lpstr>
      <vt:lpstr>View</vt:lpstr>
      <vt:lpstr>Rosetta Stone  Subscriber Optimization</vt:lpstr>
      <vt:lpstr>Overview</vt:lpstr>
      <vt:lpstr>Most Valuable Subscribers</vt:lpstr>
      <vt:lpstr>Most Valuable Subscriber Breakdown</vt:lpstr>
      <vt:lpstr>Subscriber Segments</vt:lpstr>
      <vt:lpstr>Understanding Each Segment</vt:lpstr>
      <vt:lpstr>Segment Analysis</vt:lpstr>
      <vt:lpstr>Subscribers with the Most Potential</vt:lpstr>
      <vt:lpstr>Subscription Event Type Prediction</vt:lpstr>
      <vt:lpstr>Subscription Period Prediction</vt:lpstr>
      <vt:lpstr>Insights and Opportunities</vt:lpstr>
      <vt:lpstr>Discontinuing Subscribers </vt:lpstr>
      <vt:lpstr>Discontinuing Subscribers </vt:lpstr>
      <vt:lpstr>Barriers</vt:lpstr>
      <vt:lpstr>Barriers</vt:lpstr>
      <vt:lpstr>Failed Modeling Attempt</vt:lpstr>
      <vt:lpstr>Business Opportunities</vt:lpstr>
      <vt:lpstr>Key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Office User</cp:lastModifiedBy>
  <cp:revision>2</cp:revision>
  <dcterms:created xsi:type="dcterms:W3CDTF">2021-11-12T22:05:17Z</dcterms:created>
  <dcterms:modified xsi:type="dcterms:W3CDTF">2022-01-15T22:16:23Z</dcterms:modified>
</cp:coreProperties>
</file>