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69" r:id="rId5"/>
    <p:sldId id="259" r:id="rId6"/>
    <p:sldId id="270" r:id="rId7"/>
    <p:sldId id="260" r:id="rId8"/>
    <p:sldId id="261" r:id="rId9"/>
    <p:sldId id="262" r:id="rId10"/>
    <p:sldId id="263" r:id="rId11"/>
    <p:sldId id="264" r:id="rId12"/>
    <p:sldId id="265" r:id="rId13"/>
    <p:sldId id="266"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02"/>
    <p:restoredTop sz="94654"/>
  </p:normalViewPr>
  <p:slideViewPr>
    <p:cSldViewPr snapToGrid="0" snapToObjects="1">
      <p:cViewPr varScale="1">
        <p:scale>
          <a:sx n="115" d="100"/>
          <a:sy n="115" d="100"/>
        </p:scale>
        <p:origin x="44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Users/benfujii/Desktop/Dogshit%20Assignment%20Data/Assignment%204.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Users/benfujii/Desktop/Dogshit%20Assignment%20Data/Assignment%204.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Users/benfujii/Desktop/Dogshit%20Assignment%20Data/Assignment%204.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Users/benfujii/Desktop/Dogshit%20Assignment%20Data/Assignment%204.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Users/benfujii/Desktop/Dogshit%20Assignment%20Data/Assignment%204.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Users/benfujii/Desktop/Dogshit%20Assignment%20Data/Assignment%204.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Users/benfujii/Desktop/Dogshit%20Assignment%20Data/Assignment%204.xlsx" TargetMode="External"/><Relationship Id="rId2" Type="http://schemas.microsoft.com/office/2011/relationships/chartColorStyle" Target="colors15.xml"/><Relationship Id="rId1" Type="http://schemas.microsoft.com/office/2011/relationships/chartStyle" Target="style15.xml"/></Relationships>
</file>

<file path=ppt/charts/_rels/chart2.xml.rels><?xml version="1.0" encoding="UTF-8" standalone="yes"?>
<Relationships xmlns="http://schemas.openxmlformats.org/package/2006/relationships"><Relationship Id="rId3" Type="http://schemas.openxmlformats.org/officeDocument/2006/relationships/oleObject" Target="file:////Users/benfujii/Desktop/Dogshit%20Assignment%20Data/Assignment%204.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benfujii/Desktop/Dogshit%20Assignment%20Data/Assignment%204.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benfujii/Desktop/Dogshit%20Assignment%20Data/Assignment%204.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benfujii/Desktop/Dogshit%20Assignment%20Data/Assignment%204.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benfujii/Desktop/Dogshit%20Assignment%20Data/Assignment%204.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benfujii/Desktop/Dogshit%20Assignment%20Data/Assignment%204.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Users/benfujii/Desktop/Dogshit%20Assignment%20Data/Assignment%204.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Users/benfujii/Desktop/Dogshit%20Assignment%20Data/Assignment%204.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Number of Stores</a:t>
            </a:r>
          </a:p>
        </c:rich>
      </c:tx>
      <c:layout>
        <c:manualLayout>
          <c:xMode val="edge"/>
          <c:yMode val="edge"/>
          <c:x val="0.33851377952755907"/>
          <c:y val="4.845751525505536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'Stuff to Use'!$B$50</c:f>
              <c:strCache>
                <c:ptCount val="1"/>
                <c:pt idx="0">
                  <c:v># of Stores</c:v>
                </c:pt>
              </c:strCache>
            </c:strRef>
          </c:tx>
          <c:spPr>
            <a:solidFill>
              <a:schemeClr val="accent1"/>
            </a:solidFill>
            <a:ln>
              <a:noFill/>
            </a:ln>
            <a:effectLst/>
          </c:spPr>
          <c:invertIfNegative val="0"/>
          <c:dPt>
            <c:idx val="1"/>
            <c:invertIfNegative val="0"/>
            <c:bubble3D val="0"/>
            <c:spPr>
              <a:solidFill>
                <a:schemeClr val="accent6"/>
              </a:solidFill>
              <a:ln>
                <a:noFill/>
              </a:ln>
              <a:effectLst/>
            </c:spPr>
            <c:extLst>
              <c:ext xmlns:c16="http://schemas.microsoft.com/office/drawing/2014/chart" uri="{C3380CC4-5D6E-409C-BE32-E72D297353CC}">
                <c16:uniqueId val="{00000001-48B7-884F-B205-24439EB2C01F}"/>
              </c:ext>
            </c:extLst>
          </c:dPt>
          <c:cat>
            <c:strRef>
              <c:f>'Stuff to Use'!$A$51:$A$64</c:f>
              <c:strCache>
                <c:ptCount val="14"/>
                <c:pt idx="0">
                  <c:v>Salt Lake City</c:v>
                </c:pt>
                <c:pt idx="1">
                  <c:v>San Diego</c:v>
                </c:pt>
                <c:pt idx="2">
                  <c:v>Kansas City</c:v>
                </c:pt>
                <c:pt idx="3">
                  <c:v>Tampa</c:v>
                </c:pt>
                <c:pt idx="4">
                  <c:v>Charlotte</c:v>
                </c:pt>
                <c:pt idx="5">
                  <c:v>Philladelphia</c:v>
                </c:pt>
                <c:pt idx="6">
                  <c:v>Austin</c:v>
                </c:pt>
                <c:pt idx="7">
                  <c:v>Chicago</c:v>
                </c:pt>
                <c:pt idx="8">
                  <c:v>Denver</c:v>
                </c:pt>
                <c:pt idx="9">
                  <c:v>Atlanta</c:v>
                </c:pt>
                <c:pt idx="10">
                  <c:v>Dallas</c:v>
                </c:pt>
                <c:pt idx="11">
                  <c:v>Houston</c:v>
                </c:pt>
                <c:pt idx="12">
                  <c:v>Cleveland</c:v>
                </c:pt>
                <c:pt idx="13">
                  <c:v>Los Angeles</c:v>
                </c:pt>
              </c:strCache>
            </c:strRef>
          </c:cat>
          <c:val>
            <c:numRef>
              <c:f>'Stuff to Use'!$B$51:$B$64</c:f>
              <c:numCache>
                <c:formatCode>_(* #,##0_);_(* \(#,##0\);_(* "-"??_);_(@_)</c:formatCode>
                <c:ptCount val="14"/>
                <c:pt idx="0">
                  <c:v>15804</c:v>
                </c:pt>
                <c:pt idx="1">
                  <c:v>16646</c:v>
                </c:pt>
                <c:pt idx="2">
                  <c:v>17166</c:v>
                </c:pt>
                <c:pt idx="3">
                  <c:v>19851</c:v>
                </c:pt>
                <c:pt idx="4">
                  <c:v>19881</c:v>
                </c:pt>
                <c:pt idx="5">
                  <c:v>20198</c:v>
                </c:pt>
                <c:pt idx="6">
                  <c:v>25733</c:v>
                </c:pt>
                <c:pt idx="7">
                  <c:v>29038</c:v>
                </c:pt>
                <c:pt idx="8">
                  <c:v>29139</c:v>
                </c:pt>
                <c:pt idx="9">
                  <c:v>34026</c:v>
                </c:pt>
                <c:pt idx="10">
                  <c:v>38463</c:v>
                </c:pt>
                <c:pt idx="11">
                  <c:v>40429</c:v>
                </c:pt>
                <c:pt idx="12">
                  <c:v>40539</c:v>
                </c:pt>
                <c:pt idx="13">
                  <c:v>64446</c:v>
                </c:pt>
              </c:numCache>
            </c:numRef>
          </c:val>
          <c:extLst>
            <c:ext xmlns:c16="http://schemas.microsoft.com/office/drawing/2014/chart" uri="{C3380CC4-5D6E-409C-BE32-E72D297353CC}">
              <c16:uniqueId val="{00000002-48B7-884F-B205-24439EB2C01F}"/>
            </c:ext>
          </c:extLst>
        </c:ser>
        <c:dLbls>
          <c:showLegendKey val="0"/>
          <c:showVal val="0"/>
          <c:showCatName val="0"/>
          <c:showSerName val="0"/>
          <c:showPercent val="0"/>
          <c:showBubbleSize val="0"/>
        </c:dLbls>
        <c:gapWidth val="219"/>
        <c:overlap val="-27"/>
        <c:axId val="1562742896"/>
        <c:axId val="1560835456"/>
      </c:barChart>
      <c:catAx>
        <c:axId val="15627428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City</a:t>
                </a:r>
              </a:p>
            </c:rich>
          </c:tx>
          <c:layout>
            <c:manualLayout>
              <c:xMode val="edge"/>
              <c:yMode val="edge"/>
              <c:x val="0.4703740157480315"/>
              <c:y val="0.87868037328667248"/>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0835456"/>
        <c:crosses val="autoZero"/>
        <c:auto val="1"/>
        <c:lblAlgn val="ctr"/>
        <c:lblOffset val="100"/>
        <c:noMultiLvlLbl val="0"/>
      </c:catAx>
      <c:valAx>
        <c:axId val="15608354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a:t>
                </a:r>
                <a:r>
                  <a:rPr lang="en-US" baseline="0"/>
                  <a:t> of Stores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27428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Number of Stores</a:t>
            </a:r>
          </a:p>
        </c:rich>
      </c:tx>
      <c:layout>
        <c:manualLayout>
          <c:xMode val="edge"/>
          <c:yMode val="edge"/>
          <c:x val="0.33851377952755907"/>
          <c:y val="4.845751525505536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'Stuff to Use'!$B$50</c:f>
              <c:strCache>
                <c:ptCount val="1"/>
                <c:pt idx="0">
                  <c:v># of Stores</c:v>
                </c:pt>
              </c:strCache>
            </c:strRef>
          </c:tx>
          <c:spPr>
            <a:solidFill>
              <a:schemeClr val="accent1"/>
            </a:solidFill>
            <a:ln>
              <a:noFill/>
            </a:ln>
            <a:effectLst/>
          </c:spPr>
          <c:invertIfNegative val="0"/>
          <c:dPt>
            <c:idx val="2"/>
            <c:invertIfNegative val="0"/>
            <c:bubble3D val="0"/>
            <c:spPr>
              <a:solidFill>
                <a:schemeClr val="accent6"/>
              </a:solidFill>
              <a:ln>
                <a:noFill/>
              </a:ln>
              <a:effectLst/>
            </c:spPr>
            <c:extLst>
              <c:ext xmlns:c16="http://schemas.microsoft.com/office/drawing/2014/chart" uri="{C3380CC4-5D6E-409C-BE32-E72D297353CC}">
                <c16:uniqueId val="{00000001-F682-3E45-B647-985B7283FE51}"/>
              </c:ext>
            </c:extLst>
          </c:dPt>
          <c:cat>
            <c:strRef>
              <c:f>'Stuff to Use'!$A$51:$A$64</c:f>
              <c:strCache>
                <c:ptCount val="14"/>
                <c:pt idx="0">
                  <c:v>Salt Lake City</c:v>
                </c:pt>
                <c:pt idx="1">
                  <c:v>San Diego</c:v>
                </c:pt>
                <c:pt idx="2">
                  <c:v>Kansas City</c:v>
                </c:pt>
                <c:pt idx="3">
                  <c:v>Tampa</c:v>
                </c:pt>
                <c:pt idx="4">
                  <c:v>Charlotte</c:v>
                </c:pt>
                <c:pt idx="5">
                  <c:v>Philladelphia</c:v>
                </c:pt>
                <c:pt idx="6">
                  <c:v>Austin</c:v>
                </c:pt>
                <c:pt idx="7">
                  <c:v>Chicago</c:v>
                </c:pt>
                <c:pt idx="8">
                  <c:v>Denver</c:v>
                </c:pt>
                <c:pt idx="9">
                  <c:v>Atlanta</c:v>
                </c:pt>
                <c:pt idx="10">
                  <c:v>Dallas</c:v>
                </c:pt>
                <c:pt idx="11">
                  <c:v>Houston</c:v>
                </c:pt>
                <c:pt idx="12">
                  <c:v>Cleveland</c:v>
                </c:pt>
                <c:pt idx="13">
                  <c:v>Los Angeles</c:v>
                </c:pt>
              </c:strCache>
            </c:strRef>
          </c:cat>
          <c:val>
            <c:numRef>
              <c:f>'Stuff to Use'!$B$51:$B$64</c:f>
              <c:numCache>
                <c:formatCode>_(* #,##0_);_(* \(#,##0\);_(* "-"??_);_(@_)</c:formatCode>
                <c:ptCount val="14"/>
                <c:pt idx="0">
                  <c:v>15804</c:v>
                </c:pt>
                <c:pt idx="1">
                  <c:v>16646</c:v>
                </c:pt>
                <c:pt idx="2">
                  <c:v>17166</c:v>
                </c:pt>
                <c:pt idx="3">
                  <c:v>19851</c:v>
                </c:pt>
                <c:pt idx="4">
                  <c:v>19881</c:v>
                </c:pt>
                <c:pt idx="5">
                  <c:v>20198</c:v>
                </c:pt>
                <c:pt idx="6">
                  <c:v>25733</c:v>
                </c:pt>
                <c:pt idx="7">
                  <c:v>29038</c:v>
                </c:pt>
                <c:pt idx="8">
                  <c:v>29139</c:v>
                </c:pt>
                <c:pt idx="9">
                  <c:v>34026</c:v>
                </c:pt>
                <c:pt idx="10">
                  <c:v>38463</c:v>
                </c:pt>
                <c:pt idx="11">
                  <c:v>40429</c:v>
                </c:pt>
                <c:pt idx="12">
                  <c:v>40539</c:v>
                </c:pt>
                <c:pt idx="13">
                  <c:v>64446</c:v>
                </c:pt>
              </c:numCache>
            </c:numRef>
          </c:val>
          <c:extLst>
            <c:ext xmlns:c16="http://schemas.microsoft.com/office/drawing/2014/chart" uri="{C3380CC4-5D6E-409C-BE32-E72D297353CC}">
              <c16:uniqueId val="{00000002-F682-3E45-B647-985B7283FE51}"/>
            </c:ext>
          </c:extLst>
        </c:ser>
        <c:dLbls>
          <c:showLegendKey val="0"/>
          <c:showVal val="0"/>
          <c:showCatName val="0"/>
          <c:showSerName val="0"/>
          <c:showPercent val="0"/>
          <c:showBubbleSize val="0"/>
        </c:dLbls>
        <c:gapWidth val="219"/>
        <c:overlap val="-27"/>
        <c:axId val="1562742896"/>
        <c:axId val="1560835456"/>
      </c:barChart>
      <c:catAx>
        <c:axId val="15627428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City</a:t>
                </a:r>
              </a:p>
            </c:rich>
          </c:tx>
          <c:layout>
            <c:manualLayout>
              <c:xMode val="edge"/>
              <c:yMode val="edge"/>
              <c:x val="0.4703740157480315"/>
              <c:y val="0.87868037328667248"/>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0835456"/>
        <c:crosses val="autoZero"/>
        <c:auto val="1"/>
        <c:lblAlgn val="ctr"/>
        <c:lblOffset val="100"/>
        <c:noMultiLvlLbl val="0"/>
      </c:catAx>
      <c:valAx>
        <c:axId val="15608354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a:t>
                </a:r>
                <a:r>
                  <a:rPr lang="en-US" baseline="0"/>
                  <a:t> of Stores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27428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Regression:</a:t>
            </a:r>
            <a:r>
              <a:rPr lang="en-US" baseline="0"/>
              <a:t> City against Average Sales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'Stuff to Use'!$B$2</c:f>
              <c:strCache>
                <c:ptCount val="1"/>
                <c:pt idx="0">
                  <c:v>Coefficient</c:v>
                </c:pt>
              </c:strCache>
            </c:strRef>
          </c:tx>
          <c:spPr>
            <a:solidFill>
              <a:schemeClr val="accent1"/>
            </a:solidFill>
            <a:ln>
              <a:noFill/>
            </a:ln>
            <a:effectLst/>
          </c:spPr>
          <c:invertIfNegative val="0"/>
          <c:dPt>
            <c:idx val="8"/>
            <c:invertIfNegative val="0"/>
            <c:bubble3D val="0"/>
            <c:spPr>
              <a:solidFill>
                <a:schemeClr val="accent6"/>
              </a:solidFill>
              <a:ln>
                <a:noFill/>
              </a:ln>
              <a:effectLst/>
            </c:spPr>
            <c:extLst>
              <c:ext xmlns:c16="http://schemas.microsoft.com/office/drawing/2014/chart" uri="{C3380CC4-5D6E-409C-BE32-E72D297353CC}">
                <c16:uniqueId val="{00000001-CCBF-B440-85D5-24B6625F9086}"/>
              </c:ext>
            </c:extLst>
          </c:dPt>
          <c:cat>
            <c:strRef>
              <c:f>'Stuff to Use'!$A$3:$A$17</c:f>
              <c:strCache>
                <c:ptCount val="15"/>
                <c:pt idx="0">
                  <c:v>Atlanta</c:v>
                </c:pt>
                <c:pt idx="1">
                  <c:v>Chicago</c:v>
                </c:pt>
                <c:pt idx="2">
                  <c:v>Dallas-Ft.Worth</c:v>
                </c:pt>
                <c:pt idx="3">
                  <c:v>Cleveland-Akron</c:v>
                </c:pt>
                <c:pt idx="4">
                  <c:v>Houston</c:v>
                </c:pt>
                <c:pt idx="5">
                  <c:v>Salt Lake City</c:v>
                </c:pt>
                <c:pt idx="6">
                  <c:v>Denver</c:v>
                </c:pt>
                <c:pt idx="7">
                  <c:v>Philadelphia</c:v>
                </c:pt>
                <c:pt idx="8">
                  <c:v>Kansas City</c:v>
                </c:pt>
                <c:pt idx="9">
                  <c:v>San Diego</c:v>
                </c:pt>
                <c:pt idx="10">
                  <c:v>Los Angeles</c:v>
                </c:pt>
                <c:pt idx="11">
                  <c:v>Austin</c:v>
                </c:pt>
                <c:pt idx="12">
                  <c:v>Charlotte</c:v>
                </c:pt>
                <c:pt idx="13">
                  <c:v>Oralando-Daytona Brach-Melbourne FL</c:v>
                </c:pt>
                <c:pt idx="14">
                  <c:v>Tampa-St. Pete</c:v>
                </c:pt>
              </c:strCache>
            </c:strRef>
          </c:cat>
          <c:val>
            <c:numRef>
              <c:f>'Stuff to Use'!$B$3:$B$17</c:f>
              <c:numCache>
                <c:formatCode>General</c:formatCode>
                <c:ptCount val="15"/>
                <c:pt idx="0">
                  <c:v>10738.359486030267</c:v>
                </c:pt>
                <c:pt idx="1">
                  <c:v>9861.4367032741175</c:v>
                </c:pt>
                <c:pt idx="2">
                  <c:v>9342.1787483683584</c:v>
                </c:pt>
                <c:pt idx="3">
                  <c:v>7954.0714275225619</c:v>
                </c:pt>
                <c:pt idx="4">
                  <c:v>6867.239603142516</c:v>
                </c:pt>
                <c:pt idx="5">
                  <c:v>5572.4636992987662</c:v>
                </c:pt>
                <c:pt idx="6">
                  <c:v>5116.2567278227771</c:v>
                </c:pt>
                <c:pt idx="7">
                  <c:v>3949.265984692981</c:v>
                </c:pt>
                <c:pt idx="8">
                  <c:v>3139.4951798456191</c:v>
                </c:pt>
                <c:pt idx="9">
                  <c:v>2131.8870915547095</c:v>
                </c:pt>
                <c:pt idx="10">
                  <c:v>2050.6838751268388</c:v>
                </c:pt>
                <c:pt idx="11">
                  <c:v>1477.7868352136302</c:v>
                </c:pt>
                <c:pt idx="12">
                  <c:v>655.59754713195878</c:v>
                </c:pt>
                <c:pt idx="13">
                  <c:v>0</c:v>
                </c:pt>
                <c:pt idx="14">
                  <c:v>-1446.4414618689536</c:v>
                </c:pt>
              </c:numCache>
            </c:numRef>
          </c:val>
          <c:extLst>
            <c:ext xmlns:c16="http://schemas.microsoft.com/office/drawing/2014/chart" uri="{C3380CC4-5D6E-409C-BE32-E72D297353CC}">
              <c16:uniqueId val="{00000002-CCBF-B440-85D5-24B6625F9086}"/>
            </c:ext>
          </c:extLst>
        </c:ser>
        <c:dLbls>
          <c:showLegendKey val="0"/>
          <c:showVal val="0"/>
          <c:showCatName val="0"/>
          <c:showSerName val="0"/>
          <c:showPercent val="0"/>
          <c:showBubbleSize val="0"/>
        </c:dLbls>
        <c:gapWidth val="219"/>
        <c:overlap val="-27"/>
        <c:axId val="1665576880"/>
        <c:axId val="1521183584"/>
      </c:barChart>
      <c:catAx>
        <c:axId val="16655768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City</a:t>
                </a:r>
              </a:p>
            </c:rich>
          </c:tx>
          <c:layout>
            <c:manualLayout>
              <c:xMode val="edge"/>
              <c:yMode val="edge"/>
              <c:x val="0.4710404636920385"/>
              <c:y val="0.88793963254593178"/>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1183584"/>
        <c:crosses val="autoZero"/>
        <c:auto val="1"/>
        <c:lblAlgn val="ctr"/>
        <c:lblOffset val="100"/>
        <c:noMultiLvlLbl val="0"/>
      </c:catAx>
      <c:valAx>
        <c:axId val="15211835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Coefficient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5576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Regression:</a:t>
            </a:r>
            <a:r>
              <a:rPr lang="en-US" baseline="0"/>
              <a:t> City against Average Sales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'Stuff to Use'!$B$2</c:f>
              <c:strCache>
                <c:ptCount val="1"/>
                <c:pt idx="0">
                  <c:v>Coefficient</c:v>
                </c:pt>
              </c:strCache>
            </c:strRef>
          </c:tx>
          <c:spPr>
            <a:solidFill>
              <a:schemeClr val="accent1"/>
            </a:solidFill>
            <a:ln>
              <a:noFill/>
            </a:ln>
            <a:effectLst/>
          </c:spPr>
          <c:invertIfNegative val="0"/>
          <c:dPt>
            <c:idx val="7"/>
            <c:invertIfNegative val="0"/>
            <c:bubble3D val="0"/>
            <c:spPr>
              <a:solidFill>
                <a:schemeClr val="accent6"/>
              </a:solidFill>
              <a:ln>
                <a:noFill/>
              </a:ln>
              <a:effectLst/>
            </c:spPr>
            <c:extLst>
              <c:ext xmlns:c16="http://schemas.microsoft.com/office/drawing/2014/chart" uri="{C3380CC4-5D6E-409C-BE32-E72D297353CC}">
                <c16:uniqueId val="{00000001-529F-7341-A6AE-35332B3ACD83}"/>
              </c:ext>
            </c:extLst>
          </c:dPt>
          <c:cat>
            <c:strRef>
              <c:f>'Stuff to Use'!$A$3:$A$17</c:f>
              <c:strCache>
                <c:ptCount val="15"/>
                <c:pt idx="0">
                  <c:v>Atlanta</c:v>
                </c:pt>
                <c:pt idx="1">
                  <c:v>Chicago</c:v>
                </c:pt>
                <c:pt idx="2">
                  <c:v>Dallas-Ft.Worth</c:v>
                </c:pt>
                <c:pt idx="3">
                  <c:v>Cleveland-Akron</c:v>
                </c:pt>
                <c:pt idx="4">
                  <c:v>Houston</c:v>
                </c:pt>
                <c:pt idx="5">
                  <c:v>Salt Lake City</c:v>
                </c:pt>
                <c:pt idx="6">
                  <c:v>Denver</c:v>
                </c:pt>
                <c:pt idx="7">
                  <c:v>Philadelphia</c:v>
                </c:pt>
                <c:pt idx="8">
                  <c:v>Kansas City</c:v>
                </c:pt>
                <c:pt idx="9">
                  <c:v>San Diego</c:v>
                </c:pt>
                <c:pt idx="10">
                  <c:v>Los Angeles</c:v>
                </c:pt>
                <c:pt idx="11">
                  <c:v>Austin</c:v>
                </c:pt>
                <c:pt idx="12">
                  <c:v>Charlotte</c:v>
                </c:pt>
                <c:pt idx="13">
                  <c:v>Oralando-Daytona Brach-Melbourne FL</c:v>
                </c:pt>
                <c:pt idx="14">
                  <c:v>Tampa-St. Pete</c:v>
                </c:pt>
              </c:strCache>
            </c:strRef>
          </c:cat>
          <c:val>
            <c:numRef>
              <c:f>'Stuff to Use'!$B$3:$B$17</c:f>
              <c:numCache>
                <c:formatCode>General</c:formatCode>
                <c:ptCount val="15"/>
                <c:pt idx="0">
                  <c:v>10738.359486030267</c:v>
                </c:pt>
                <c:pt idx="1">
                  <c:v>9861.4367032741175</c:v>
                </c:pt>
                <c:pt idx="2">
                  <c:v>9342.1787483683584</c:v>
                </c:pt>
                <c:pt idx="3">
                  <c:v>7954.0714275225619</c:v>
                </c:pt>
                <c:pt idx="4">
                  <c:v>6867.239603142516</c:v>
                </c:pt>
                <c:pt idx="5">
                  <c:v>5572.4636992987662</c:v>
                </c:pt>
                <c:pt idx="6">
                  <c:v>5116.2567278227771</c:v>
                </c:pt>
                <c:pt idx="7">
                  <c:v>3949.265984692981</c:v>
                </c:pt>
                <c:pt idx="8">
                  <c:v>3139.4951798456191</c:v>
                </c:pt>
                <c:pt idx="9">
                  <c:v>2131.8870915547095</c:v>
                </c:pt>
                <c:pt idx="10">
                  <c:v>2050.6838751268388</c:v>
                </c:pt>
                <c:pt idx="11">
                  <c:v>1477.7868352136302</c:v>
                </c:pt>
                <c:pt idx="12">
                  <c:v>655.59754713195878</c:v>
                </c:pt>
                <c:pt idx="13">
                  <c:v>0</c:v>
                </c:pt>
                <c:pt idx="14">
                  <c:v>-1446.4414618689536</c:v>
                </c:pt>
              </c:numCache>
            </c:numRef>
          </c:val>
          <c:extLst>
            <c:ext xmlns:c16="http://schemas.microsoft.com/office/drawing/2014/chart" uri="{C3380CC4-5D6E-409C-BE32-E72D297353CC}">
              <c16:uniqueId val="{00000002-529F-7341-A6AE-35332B3ACD83}"/>
            </c:ext>
          </c:extLst>
        </c:ser>
        <c:dLbls>
          <c:showLegendKey val="0"/>
          <c:showVal val="0"/>
          <c:showCatName val="0"/>
          <c:showSerName val="0"/>
          <c:showPercent val="0"/>
          <c:showBubbleSize val="0"/>
        </c:dLbls>
        <c:gapWidth val="219"/>
        <c:overlap val="-27"/>
        <c:axId val="1665576880"/>
        <c:axId val="1521183584"/>
      </c:barChart>
      <c:catAx>
        <c:axId val="16655768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City</a:t>
                </a:r>
              </a:p>
            </c:rich>
          </c:tx>
          <c:layout>
            <c:manualLayout>
              <c:xMode val="edge"/>
              <c:yMode val="edge"/>
              <c:x val="0.4710404636920385"/>
              <c:y val="0.88793963254593178"/>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1183584"/>
        <c:crosses val="autoZero"/>
        <c:auto val="1"/>
        <c:lblAlgn val="ctr"/>
        <c:lblOffset val="100"/>
        <c:noMultiLvlLbl val="0"/>
      </c:catAx>
      <c:valAx>
        <c:axId val="15211835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Coefficient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5576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Number of Stores</a:t>
            </a:r>
          </a:p>
        </c:rich>
      </c:tx>
      <c:layout>
        <c:manualLayout>
          <c:xMode val="edge"/>
          <c:yMode val="edge"/>
          <c:x val="0.33851377952755907"/>
          <c:y val="4.845751525505536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'Stuff to Use'!$B$50</c:f>
              <c:strCache>
                <c:ptCount val="1"/>
                <c:pt idx="0">
                  <c:v># of Stores</c:v>
                </c:pt>
              </c:strCache>
            </c:strRef>
          </c:tx>
          <c:spPr>
            <a:solidFill>
              <a:schemeClr val="accent1"/>
            </a:solidFill>
            <a:ln>
              <a:noFill/>
            </a:ln>
            <a:effectLst/>
          </c:spPr>
          <c:invertIfNegative val="0"/>
          <c:dPt>
            <c:idx val="5"/>
            <c:invertIfNegative val="0"/>
            <c:bubble3D val="0"/>
            <c:spPr>
              <a:solidFill>
                <a:schemeClr val="accent6"/>
              </a:solidFill>
              <a:ln>
                <a:noFill/>
              </a:ln>
              <a:effectLst/>
            </c:spPr>
            <c:extLst>
              <c:ext xmlns:c16="http://schemas.microsoft.com/office/drawing/2014/chart" uri="{C3380CC4-5D6E-409C-BE32-E72D297353CC}">
                <c16:uniqueId val="{00000001-0290-A948-A02B-8440598189C7}"/>
              </c:ext>
            </c:extLst>
          </c:dPt>
          <c:cat>
            <c:strRef>
              <c:f>'Stuff to Use'!$A$51:$A$64</c:f>
              <c:strCache>
                <c:ptCount val="14"/>
                <c:pt idx="0">
                  <c:v>Salt Lake City</c:v>
                </c:pt>
                <c:pt idx="1">
                  <c:v>San Diego</c:v>
                </c:pt>
                <c:pt idx="2">
                  <c:v>Kansas City</c:v>
                </c:pt>
                <c:pt idx="3">
                  <c:v>Tampa</c:v>
                </c:pt>
                <c:pt idx="4">
                  <c:v>Charlotte</c:v>
                </c:pt>
                <c:pt idx="5">
                  <c:v>Philladelphia</c:v>
                </c:pt>
                <c:pt idx="6">
                  <c:v>Austin</c:v>
                </c:pt>
                <c:pt idx="7">
                  <c:v>Chicago</c:v>
                </c:pt>
                <c:pt idx="8">
                  <c:v>Denver</c:v>
                </c:pt>
                <c:pt idx="9">
                  <c:v>Atlanta</c:v>
                </c:pt>
                <c:pt idx="10">
                  <c:v>Dallas</c:v>
                </c:pt>
                <c:pt idx="11">
                  <c:v>Houston</c:v>
                </c:pt>
                <c:pt idx="12">
                  <c:v>Cleveland</c:v>
                </c:pt>
                <c:pt idx="13">
                  <c:v>Los Angeles</c:v>
                </c:pt>
              </c:strCache>
            </c:strRef>
          </c:cat>
          <c:val>
            <c:numRef>
              <c:f>'Stuff to Use'!$B$51:$B$64</c:f>
              <c:numCache>
                <c:formatCode>_(* #,##0_);_(* \(#,##0\);_(* "-"??_);_(@_)</c:formatCode>
                <c:ptCount val="14"/>
                <c:pt idx="0">
                  <c:v>15804</c:v>
                </c:pt>
                <c:pt idx="1">
                  <c:v>16646</c:v>
                </c:pt>
                <c:pt idx="2">
                  <c:v>17166</c:v>
                </c:pt>
                <c:pt idx="3">
                  <c:v>19851</c:v>
                </c:pt>
                <c:pt idx="4">
                  <c:v>19881</c:v>
                </c:pt>
                <c:pt idx="5">
                  <c:v>20198</c:v>
                </c:pt>
                <c:pt idx="6">
                  <c:v>25733</c:v>
                </c:pt>
                <c:pt idx="7">
                  <c:v>29038</c:v>
                </c:pt>
                <c:pt idx="8">
                  <c:v>29139</c:v>
                </c:pt>
                <c:pt idx="9">
                  <c:v>34026</c:v>
                </c:pt>
                <c:pt idx="10">
                  <c:v>38463</c:v>
                </c:pt>
                <c:pt idx="11">
                  <c:v>40429</c:v>
                </c:pt>
                <c:pt idx="12">
                  <c:v>40539</c:v>
                </c:pt>
                <c:pt idx="13">
                  <c:v>64446</c:v>
                </c:pt>
              </c:numCache>
            </c:numRef>
          </c:val>
          <c:extLst>
            <c:ext xmlns:c16="http://schemas.microsoft.com/office/drawing/2014/chart" uri="{C3380CC4-5D6E-409C-BE32-E72D297353CC}">
              <c16:uniqueId val="{00000002-0290-A948-A02B-8440598189C7}"/>
            </c:ext>
          </c:extLst>
        </c:ser>
        <c:dLbls>
          <c:showLegendKey val="0"/>
          <c:showVal val="0"/>
          <c:showCatName val="0"/>
          <c:showSerName val="0"/>
          <c:showPercent val="0"/>
          <c:showBubbleSize val="0"/>
        </c:dLbls>
        <c:gapWidth val="219"/>
        <c:overlap val="-27"/>
        <c:axId val="1562742896"/>
        <c:axId val="1560835456"/>
      </c:barChart>
      <c:catAx>
        <c:axId val="15627428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City</a:t>
                </a:r>
              </a:p>
            </c:rich>
          </c:tx>
          <c:layout>
            <c:manualLayout>
              <c:xMode val="edge"/>
              <c:yMode val="edge"/>
              <c:x val="0.4703740157480315"/>
              <c:y val="0.87868037328667248"/>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0835456"/>
        <c:crosses val="autoZero"/>
        <c:auto val="1"/>
        <c:lblAlgn val="ctr"/>
        <c:lblOffset val="100"/>
        <c:noMultiLvlLbl val="0"/>
      </c:catAx>
      <c:valAx>
        <c:axId val="15608354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a:t>
                </a:r>
                <a:r>
                  <a:rPr lang="en-US" baseline="0"/>
                  <a:t> of Stores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27428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Regression: City Against Average</a:t>
            </a:r>
            <a:r>
              <a:rPr lang="en-US" baseline="0"/>
              <a:t> Sales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'Stuff to Use'!$B$2</c:f>
              <c:strCache>
                <c:ptCount val="1"/>
                <c:pt idx="0">
                  <c:v>Coefficient</c:v>
                </c:pt>
              </c:strCache>
            </c:strRef>
          </c:tx>
          <c:spPr>
            <a:solidFill>
              <a:schemeClr val="accent1"/>
            </a:solidFill>
            <a:ln>
              <a:noFill/>
            </a:ln>
            <a:effectLst/>
          </c:spPr>
          <c:invertIfNegative val="0"/>
          <c:dPt>
            <c:idx val="6"/>
            <c:invertIfNegative val="0"/>
            <c:bubble3D val="0"/>
            <c:spPr>
              <a:solidFill>
                <a:schemeClr val="accent6"/>
              </a:solidFill>
              <a:ln>
                <a:noFill/>
              </a:ln>
              <a:effectLst/>
            </c:spPr>
            <c:extLst>
              <c:ext xmlns:c16="http://schemas.microsoft.com/office/drawing/2014/chart" uri="{C3380CC4-5D6E-409C-BE32-E72D297353CC}">
                <c16:uniqueId val="{00000001-5F6E-2D49-8E2B-8421F39D8072}"/>
              </c:ext>
            </c:extLst>
          </c:dPt>
          <c:cat>
            <c:strRef>
              <c:f>'Stuff to Use'!$A$3:$A$17</c:f>
              <c:strCache>
                <c:ptCount val="15"/>
                <c:pt idx="0">
                  <c:v>Atlanta</c:v>
                </c:pt>
                <c:pt idx="1">
                  <c:v>Chicago</c:v>
                </c:pt>
                <c:pt idx="2">
                  <c:v>Dallas-Ft.Worth</c:v>
                </c:pt>
                <c:pt idx="3">
                  <c:v>Cleveland-Akron</c:v>
                </c:pt>
                <c:pt idx="4">
                  <c:v>Houston</c:v>
                </c:pt>
                <c:pt idx="5">
                  <c:v>Salt Lake City</c:v>
                </c:pt>
                <c:pt idx="6">
                  <c:v>Denver</c:v>
                </c:pt>
                <c:pt idx="7">
                  <c:v>Philadelphia</c:v>
                </c:pt>
                <c:pt idx="8">
                  <c:v>Kansas City</c:v>
                </c:pt>
                <c:pt idx="9">
                  <c:v>San Diego</c:v>
                </c:pt>
                <c:pt idx="10">
                  <c:v>Los Angeles</c:v>
                </c:pt>
                <c:pt idx="11">
                  <c:v>Austin</c:v>
                </c:pt>
                <c:pt idx="12">
                  <c:v>Charlotte</c:v>
                </c:pt>
                <c:pt idx="13">
                  <c:v>Oralando-Daytona Brach-Melbourne FL</c:v>
                </c:pt>
                <c:pt idx="14">
                  <c:v>Tampa-St. Pete</c:v>
                </c:pt>
              </c:strCache>
            </c:strRef>
          </c:cat>
          <c:val>
            <c:numRef>
              <c:f>'Stuff to Use'!$B$3:$B$17</c:f>
              <c:numCache>
                <c:formatCode>General</c:formatCode>
                <c:ptCount val="15"/>
                <c:pt idx="0">
                  <c:v>10738.359486030267</c:v>
                </c:pt>
                <c:pt idx="1">
                  <c:v>9861.4367032741175</c:v>
                </c:pt>
                <c:pt idx="2">
                  <c:v>9342.1787483683584</c:v>
                </c:pt>
                <c:pt idx="3">
                  <c:v>7954.0714275225619</c:v>
                </c:pt>
                <c:pt idx="4">
                  <c:v>6867.239603142516</c:v>
                </c:pt>
                <c:pt idx="5">
                  <c:v>5572.4636992987662</c:v>
                </c:pt>
                <c:pt idx="6">
                  <c:v>5116.2567278227771</c:v>
                </c:pt>
                <c:pt idx="7">
                  <c:v>3949.265984692981</c:v>
                </c:pt>
                <c:pt idx="8">
                  <c:v>3139.4951798456191</c:v>
                </c:pt>
                <c:pt idx="9">
                  <c:v>2131.8870915547095</c:v>
                </c:pt>
                <c:pt idx="10">
                  <c:v>2050.6838751268388</c:v>
                </c:pt>
                <c:pt idx="11">
                  <c:v>1477.7868352136302</c:v>
                </c:pt>
                <c:pt idx="12">
                  <c:v>655.59754713195878</c:v>
                </c:pt>
                <c:pt idx="13">
                  <c:v>0</c:v>
                </c:pt>
                <c:pt idx="14">
                  <c:v>-1446.4414618689536</c:v>
                </c:pt>
              </c:numCache>
            </c:numRef>
          </c:val>
          <c:extLst>
            <c:ext xmlns:c16="http://schemas.microsoft.com/office/drawing/2014/chart" uri="{C3380CC4-5D6E-409C-BE32-E72D297353CC}">
              <c16:uniqueId val="{00000002-5F6E-2D49-8E2B-8421F39D8072}"/>
            </c:ext>
          </c:extLst>
        </c:ser>
        <c:dLbls>
          <c:showLegendKey val="0"/>
          <c:showVal val="0"/>
          <c:showCatName val="0"/>
          <c:showSerName val="0"/>
          <c:showPercent val="0"/>
          <c:showBubbleSize val="0"/>
        </c:dLbls>
        <c:gapWidth val="219"/>
        <c:overlap val="-27"/>
        <c:axId val="2124792735"/>
        <c:axId val="2112773999"/>
      </c:barChart>
      <c:catAx>
        <c:axId val="21247927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City</a:t>
                </a:r>
              </a:p>
            </c:rich>
          </c:tx>
          <c:layout>
            <c:manualLayout>
              <c:xMode val="edge"/>
              <c:yMode val="edge"/>
              <c:x val="0.46826268591426073"/>
              <c:y val="0.8833100029163021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2773999"/>
        <c:crosses val="autoZero"/>
        <c:auto val="1"/>
        <c:lblAlgn val="ctr"/>
        <c:lblOffset val="100"/>
        <c:noMultiLvlLbl val="0"/>
      </c:catAx>
      <c:valAx>
        <c:axId val="2112773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Coefficient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47927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Annual Expenditure</a:t>
            </a:r>
            <a:r>
              <a:rPr lang="en-US" baseline="0"/>
              <a:t> per City</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'Stuff to Use'!$B$22</c:f>
              <c:strCache>
                <c:ptCount val="1"/>
                <c:pt idx="0">
                  <c:v>Average Annual Expenditure</c:v>
                </c:pt>
              </c:strCache>
            </c:strRef>
          </c:tx>
          <c:spPr>
            <a:solidFill>
              <a:schemeClr val="accent1"/>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D004-1C46-AA82-D288F307CEF3}"/>
              </c:ext>
            </c:extLst>
          </c:dPt>
          <c:dPt>
            <c:idx val="5"/>
            <c:invertIfNegative val="0"/>
            <c:bubble3D val="0"/>
            <c:spPr>
              <a:solidFill>
                <a:schemeClr val="accent6"/>
              </a:solidFill>
              <a:ln>
                <a:noFill/>
              </a:ln>
              <a:effectLst/>
            </c:spPr>
            <c:extLst>
              <c:ext xmlns:c16="http://schemas.microsoft.com/office/drawing/2014/chart" uri="{C3380CC4-5D6E-409C-BE32-E72D297353CC}">
                <c16:uniqueId val="{00000003-D004-1C46-AA82-D288F307CEF3}"/>
              </c:ext>
            </c:extLst>
          </c:dPt>
          <c:cat>
            <c:strRef>
              <c:f>'Stuff to Use'!$A$23:$A$44</c:f>
              <c:strCache>
                <c:ptCount val="22"/>
                <c:pt idx="0">
                  <c:v>Seattle</c:v>
                </c:pt>
                <c:pt idx="1">
                  <c:v>Washington
D.C.</c:v>
                </c:pt>
                <c:pt idx="2">
                  <c:v>San Diego</c:v>
                </c:pt>
                <c:pt idx="3">
                  <c:v>San
Francisco</c:v>
                </c:pt>
                <c:pt idx="4">
                  <c:v>Boston</c:v>
                </c:pt>
                <c:pt idx="5">
                  <c:v>Denver</c:v>
                </c:pt>
                <c:pt idx="6">
                  <c:v>Anchorage</c:v>
                </c:pt>
                <c:pt idx="7">
                  <c:v>Minneapolis-
St. Paul</c:v>
                </c:pt>
                <c:pt idx="8">
                  <c:v>Baltimore</c:v>
                </c:pt>
                <c:pt idx="9">
                  <c:v>New York</c:v>
                </c:pt>
                <c:pt idx="10">
                  <c:v>Houston</c:v>
                </c:pt>
                <c:pt idx="11">
                  <c:v>Los
Angeles</c:v>
                </c:pt>
                <c:pt idx="12">
                  <c:v>Philadelphia</c:v>
                </c:pt>
                <c:pt idx="13">
                  <c:v>Honolulu</c:v>
                </c:pt>
                <c:pt idx="14">
                  <c:v>Dallas-
Fort Worth</c:v>
                </c:pt>
                <c:pt idx="15">
                  <c:v>St. Louis</c:v>
                </c:pt>
                <c:pt idx="16">
                  <c:v>Atlanta</c:v>
                </c:pt>
                <c:pt idx="17">
                  <c:v>Phoenix</c:v>
                </c:pt>
                <c:pt idx="18">
                  <c:v>Chicago</c:v>
                </c:pt>
                <c:pt idx="19">
                  <c:v>Detroit</c:v>
                </c:pt>
                <c:pt idx="20">
                  <c:v>Miami</c:v>
                </c:pt>
                <c:pt idx="21">
                  <c:v>Tampa</c:v>
                </c:pt>
              </c:strCache>
            </c:strRef>
          </c:cat>
          <c:val>
            <c:numRef>
              <c:f>'Stuff to Use'!$B$23:$B$44</c:f>
              <c:numCache>
                <c:formatCode>"$"#,##0_);[Red]\("$"#,##0\)</c:formatCode>
                <c:ptCount val="22"/>
                <c:pt idx="0">
                  <c:v>83790</c:v>
                </c:pt>
                <c:pt idx="1">
                  <c:v>79921</c:v>
                </c:pt>
                <c:pt idx="2">
                  <c:v>79585</c:v>
                </c:pt>
                <c:pt idx="3">
                  <c:v>79291</c:v>
                </c:pt>
                <c:pt idx="4">
                  <c:v>74316</c:v>
                </c:pt>
                <c:pt idx="5">
                  <c:v>74088</c:v>
                </c:pt>
                <c:pt idx="6">
                  <c:v>71606</c:v>
                </c:pt>
                <c:pt idx="7">
                  <c:v>70487</c:v>
                </c:pt>
                <c:pt idx="8">
                  <c:v>69126</c:v>
                </c:pt>
                <c:pt idx="9">
                  <c:v>67782</c:v>
                </c:pt>
                <c:pt idx="10">
                  <c:v>67304</c:v>
                </c:pt>
                <c:pt idx="11">
                  <c:v>66971</c:v>
                </c:pt>
                <c:pt idx="12">
                  <c:v>65436</c:v>
                </c:pt>
                <c:pt idx="13">
                  <c:v>65099</c:v>
                </c:pt>
                <c:pt idx="14">
                  <c:v>63207</c:v>
                </c:pt>
                <c:pt idx="15">
                  <c:v>62394</c:v>
                </c:pt>
                <c:pt idx="16">
                  <c:v>62250</c:v>
                </c:pt>
                <c:pt idx="17">
                  <c:v>62072</c:v>
                </c:pt>
                <c:pt idx="18">
                  <c:v>60582</c:v>
                </c:pt>
                <c:pt idx="19">
                  <c:v>60183</c:v>
                </c:pt>
                <c:pt idx="20">
                  <c:v>59947</c:v>
                </c:pt>
                <c:pt idx="21">
                  <c:v>48654</c:v>
                </c:pt>
              </c:numCache>
            </c:numRef>
          </c:val>
          <c:extLst>
            <c:ext xmlns:c16="http://schemas.microsoft.com/office/drawing/2014/chart" uri="{C3380CC4-5D6E-409C-BE32-E72D297353CC}">
              <c16:uniqueId val="{00000004-D004-1C46-AA82-D288F307CEF3}"/>
            </c:ext>
          </c:extLst>
        </c:ser>
        <c:dLbls>
          <c:showLegendKey val="0"/>
          <c:showVal val="0"/>
          <c:showCatName val="0"/>
          <c:showSerName val="0"/>
          <c:showPercent val="0"/>
          <c:showBubbleSize val="0"/>
        </c:dLbls>
        <c:gapWidth val="219"/>
        <c:overlap val="-27"/>
        <c:axId val="1662203168"/>
        <c:axId val="1665673456"/>
      </c:barChart>
      <c:catAx>
        <c:axId val="16622031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City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5673456"/>
        <c:crosses val="autoZero"/>
        <c:auto val="1"/>
        <c:lblAlgn val="ctr"/>
        <c:lblOffset val="100"/>
        <c:noMultiLvlLbl val="0"/>
      </c:catAx>
      <c:valAx>
        <c:axId val="16656734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 Annual Expenditure</a:t>
                </a:r>
              </a:p>
            </c:rich>
          </c:tx>
          <c:layout>
            <c:manualLayout>
              <c:xMode val="edge"/>
              <c:yMode val="edge"/>
              <c:x val="1.8682937494724737E-2"/>
              <c:y val="0.22304861212883267"/>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_);[Red]\(&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22031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Annual Expenditure</a:t>
            </a:r>
            <a:r>
              <a:rPr lang="en-US" baseline="0"/>
              <a:t> per City</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'Stuff to Use'!$B$22</c:f>
              <c:strCache>
                <c:ptCount val="1"/>
                <c:pt idx="0">
                  <c:v>Average Annual Expenditure</c:v>
                </c:pt>
              </c:strCache>
            </c:strRef>
          </c:tx>
          <c:spPr>
            <a:solidFill>
              <a:schemeClr val="accent1"/>
            </a:solidFill>
            <a:ln>
              <a:noFill/>
            </a:ln>
            <a:effectLst/>
          </c:spPr>
          <c:invertIfNegative val="0"/>
          <c:dPt>
            <c:idx val="2"/>
            <c:invertIfNegative val="0"/>
            <c:bubble3D val="0"/>
            <c:spPr>
              <a:solidFill>
                <a:schemeClr val="accent6"/>
              </a:solidFill>
              <a:ln>
                <a:noFill/>
              </a:ln>
              <a:effectLst/>
            </c:spPr>
            <c:extLst>
              <c:ext xmlns:c16="http://schemas.microsoft.com/office/drawing/2014/chart" uri="{C3380CC4-5D6E-409C-BE32-E72D297353CC}">
                <c16:uniqueId val="{00000001-F136-F043-AA6D-3013881F317F}"/>
              </c:ext>
            </c:extLst>
          </c:dPt>
          <c:cat>
            <c:strRef>
              <c:f>'Stuff to Use'!$A$23:$A$44</c:f>
              <c:strCache>
                <c:ptCount val="22"/>
                <c:pt idx="0">
                  <c:v>Seattle</c:v>
                </c:pt>
                <c:pt idx="1">
                  <c:v>Washington
D.C.</c:v>
                </c:pt>
                <c:pt idx="2">
                  <c:v>San Diego</c:v>
                </c:pt>
                <c:pt idx="3">
                  <c:v>San
Francisco</c:v>
                </c:pt>
                <c:pt idx="4">
                  <c:v>Boston</c:v>
                </c:pt>
                <c:pt idx="5">
                  <c:v>Denver</c:v>
                </c:pt>
                <c:pt idx="6">
                  <c:v>Anchorage</c:v>
                </c:pt>
                <c:pt idx="7">
                  <c:v>Minneapolis-
St. Paul</c:v>
                </c:pt>
                <c:pt idx="8">
                  <c:v>Baltimore</c:v>
                </c:pt>
                <c:pt idx="9">
                  <c:v>New York</c:v>
                </c:pt>
                <c:pt idx="10">
                  <c:v>Houston</c:v>
                </c:pt>
                <c:pt idx="11">
                  <c:v>Los
Angeles</c:v>
                </c:pt>
                <c:pt idx="12">
                  <c:v>Philadelphia</c:v>
                </c:pt>
                <c:pt idx="13">
                  <c:v>Honolulu</c:v>
                </c:pt>
                <c:pt idx="14">
                  <c:v>Dallas-
Fort Worth</c:v>
                </c:pt>
                <c:pt idx="15">
                  <c:v>St. Louis</c:v>
                </c:pt>
                <c:pt idx="16">
                  <c:v>Atlanta</c:v>
                </c:pt>
                <c:pt idx="17">
                  <c:v>Phoenix</c:v>
                </c:pt>
                <c:pt idx="18">
                  <c:v>Chicago</c:v>
                </c:pt>
                <c:pt idx="19">
                  <c:v>Detroit</c:v>
                </c:pt>
                <c:pt idx="20">
                  <c:v>Miami</c:v>
                </c:pt>
                <c:pt idx="21">
                  <c:v>Tampa</c:v>
                </c:pt>
              </c:strCache>
            </c:strRef>
          </c:cat>
          <c:val>
            <c:numRef>
              <c:f>'Stuff to Use'!$B$23:$B$44</c:f>
              <c:numCache>
                <c:formatCode>"$"#,##0_);[Red]\("$"#,##0\)</c:formatCode>
                <c:ptCount val="22"/>
                <c:pt idx="0">
                  <c:v>83790</c:v>
                </c:pt>
                <c:pt idx="1">
                  <c:v>79921</c:v>
                </c:pt>
                <c:pt idx="2">
                  <c:v>79585</c:v>
                </c:pt>
                <c:pt idx="3">
                  <c:v>79291</c:v>
                </c:pt>
                <c:pt idx="4">
                  <c:v>74316</c:v>
                </c:pt>
                <c:pt idx="5">
                  <c:v>74088</c:v>
                </c:pt>
                <c:pt idx="6">
                  <c:v>71606</c:v>
                </c:pt>
                <c:pt idx="7">
                  <c:v>70487</c:v>
                </c:pt>
                <c:pt idx="8">
                  <c:v>69126</c:v>
                </c:pt>
                <c:pt idx="9">
                  <c:v>67782</c:v>
                </c:pt>
                <c:pt idx="10">
                  <c:v>67304</c:v>
                </c:pt>
                <c:pt idx="11">
                  <c:v>66971</c:v>
                </c:pt>
                <c:pt idx="12">
                  <c:v>65436</c:v>
                </c:pt>
                <c:pt idx="13">
                  <c:v>65099</c:v>
                </c:pt>
                <c:pt idx="14">
                  <c:v>63207</c:v>
                </c:pt>
                <c:pt idx="15">
                  <c:v>62394</c:v>
                </c:pt>
                <c:pt idx="16">
                  <c:v>62250</c:v>
                </c:pt>
                <c:pt idx="17">
                  <c:v>62072</c:v>
                </c:pt>
                <c:pt idx="18">
                  <c:v>60582</c:v>
                </c:pt>
                <c:pt idx="19">
                  <c:v>60183</c:v>
                </c:pt>
                <c:pt idx="20">
                  <c:v>59947</c:v>
                </c:pt>
                <c:pt idx="21">
                  <c:v>48654</c:v>
                </c:pt>
              </c:numCache>
            </c:numRef>
          </c:val>
          <c:extLst>
            <c:ext xmlns:c16="http://schemas.microsoft.com/office/drawing/2014/chart" uri="{C3380CC4-5D6E-409C-BE32-E72D297353CC}">
              <c16:uniqueId val="{00000002-F136-F043-AA6D-3013881F317F}"/>
            </c:ext>
          </c:extLst>
        </c:ser>
        <c:dLbls>
          <c:showLegendKey val="0"/>
          <c:showVal val="0"/>
          <c:showCatName val="0"/>
          <c:showSerName val="0"/>
          <c:showPercent val="0"/>
          <c:showBubbleSize val="0"/>
        </c:dLbls>
        <c:gapWidth val="219"/>
        <c:overlap val="-27"/>
        <c:axId val="1662203168"/>
        <c:axId val="1665673456"/>
      </c:barChart>
      <c:catAx>
        <c:axId val="16622031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City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5673456"/>
        <c:crosses val="autoZero"/>
        <c:auto val="1"/>
        <c:lblAlgn val="ctr"/>
        <c:lblOffset val="100"/>
        <c:noMultiLvlLbl val="0"/>
      </c:catAx>
      <c:valAx>
        <c:axId val="16656734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 Annual Expenditure</a:t>
                </a:r>
              </a:p>
            </c:rich>
          </c:tx>
          <c:layout>
            <c:manualLayout>
              <c:xMode val="edge"/>
              <c:yMode val="edge"/>
              <c:x val="1.8682937494724737E-2"/>
              <c:y val="0.22304861212883267"/>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_);[Red]\(&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22031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Annual Expenditure</a:t>
            </a:r>
            <a:r>
              <a:rPr lang="en-US" baseline="0"/>
              <a:t> per City</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'Stuff to Use'!$B$22</c:f>
              <c:strCache>
                <c:ptCount val="1"/>
                <c:pt idx="0">
                  <c:v>Average Annual Expenditure</c:v>
                </c:pt>
              </c:strCache>
            </c:strRef>
          </c:tx>
          <c:spPr>
            <a:solidFill>
              <a:schemeClr val="accent1"/>
            </a:solidFill>
            <a:ln>
              <a:noFill/>
            </a:ln>
            <a:effectLst/>
          </c:spPr>
          <c:invertIfNegative val="0"/>
          <c:dPt>
            <c:idx val="0"/>
            <c:invertIfNegative val="0"/>
            <c:bubble3D val="0"/>
            <c:spPr>
              <a:solidFill>
                <a:schemeClr val="accent6"/>
              </a:solidFill>
              <a:ln>
                <a:noFill/>
              </a:ln>
              <a:effectLst/>
            </c:spPr>
            <c:extLst>
              <c:ext xmlns:c16="http://schemas.microsoft.com/office/drawing/2014/chart" uri="{C3380CC4-5D6E-409C-BE32-E72D297353CC}">
                <c16:uniqueId val="{00000001-177E-174A-AEAE-6908FE732E60}"/>
              </c:ext>
            </c:extLst>
          </c:dPt>
          <c:cat>
            <c:strRef>
              <c:f>'Stuff to Use'!$A$23:$A$44</c:f>
              <c:strCache>
                <c:ptCount val="22"/>
                <c:pt idx="0">
                  <c:v>Seattle</c:v>
                </c:pt>
                <c:pt idx="1">
                  <c:v>Washington
D.C.</c:v>
                </c:pt>
                <c:pt idx="2">
                  <c:v>San Diego</c:v>
                </c:pt>
                <c:pt idx="3">
                  <c:v>San
Francisco</c:v>
                </c:pt>
                <c:pt idx="4">
                  <c:v>Boston</c:v>
                </c:pt>
                <c:pt idx="5">
                  <c:v>Denver</c:v>
                </c:pt>
                <c:pt idx="6">
                  <c:v>Anchorage</c:v>
                </c:pt>
                <c:pt idx="7">
                  <c:v>Minneapolis-
St. Paul</c:v>
                </c:pt>
                <c:pt idx="8">
                  <c:v>Baltimore</c:v>
                </c:pt>
                <c:pt idx="9">
                  <c:v>New York</c:v>
                </c:pt>
                <c:pt idx="10">
                  <c:v>Houston</c:v>
                </c:pt>
                <c:pt idx="11">
                  <c:v>Los
Angeles</c:v>
                </c:pt>
                <c:pt idx="12">
                  <c:v>Philadelphia</c:v>
                </c:pt>
                <c:pt idx="13">
                  <c:v>Honolulu</c:v>
                </c:pt>
                <c:pt idx="14">
                  <c:v>Dallas-
Fort Worth</c:v>
                </c:pt>
                <c:pt idx="15">
                  <c:v>St. Louis</c:v>
                </c:pt>
                <c:pt idx="16">
                  <c:v>Atlanta</c:v>
                </c:pt>
                <c:pt idx="17">
                  <c:v>Phoenix</c:v>
                </c:pt>
                <c:pt idx="18">
                  <c:v>Chicago</c:v>
                </c:pt>
                <c:pt idx="19">
                  <c:v>Detroit</c:v>
                </c:pt>
                <c:pt idx="20">
                  <c:v>Miami</c:v>
                </c:pt>
                <c:pt idx="21">
                  <c:v>Tampa</c:v>
                </c:pt>
              </c:strCache>
            </c:strRef>
          </c:cat>
          <c:val>
            <c:numRef>
              <c:f>'Stuff to Use'!$B$23:$B$44</c:f>
              <c:numCache>
                <c:formatCode>"$"#,##0_);[Red]\("$"#,##0\)</c:formatCode>
                <c:ptCount val="22"/>
                <c:pt idx="0">
                  <c:v>83790</c:v>
                </c:pt>
                <c:pt idx="1">
                  <c:v>79921</c:v>
                </c:pt>
                <c:pt idx="2">
                  <c:v>79585</c:v>
                </c:pt>
                <c:pt idx="3">
                  <c:v>79291</c:v>
                </c:pt>
                <c:pt idx="4">
                  <c:v>74316</c:v>
                </c:pt>
                <c:pt idx="5">
                  <c:v>74088</c:v>
                </c:pt>
                <c:pt idx="6">
                  <c:v>71606</c:v>
                </c:pt>
                <c:pt idx="7">
                  <c:v>70487</c:v>
                </c:pt>
                <c:pt idx="8">
                  <c:v>69126</c:v>
                </c:pt>
                <c:pt idx="9">
                  <c:v>67782</c:v>
                </c:pt>
                <c:pt idx="10">
                  <c:v>67304</c:v>
                </c:pt>
                <c:pt idx="11">
                  <c:v>66971</c:v>
                </c:pt>
                <c:pt idx="12">
                  <c:v>65436</c:v>
                </c:pt>
                <c:pt idx="13">
                  <c:v>65099</c:v>
                </c:pt>
                <c:pt idx="14">
                  <c:v>63207</c:v>
                </c:pt>
                <c:pt idx="15">
                  <c:v>62394</c:v>
                </c:pt>
                <c:pt idx="16">
                  <c:v>62250</c:v>
                </c:pt>
                <c:pt idx="17">
                  <c:v>62072</c:v>
                </c:pt>
                <c:pt idx="18">
                  <c:v>60582</c:v>
                </c:pt>
                <c:pt idx="19">
                  <c:v>60183</c:v>
                </c:pt>
                <c:pt idx="20">
                  <c:v>59947</c:v>
                </c:pt>
                <c:pt idx="21">
                  <c:v>48654</c:v>
                </c:pt>
              </c:numCache>
            </c:numRef>
          </c:val>
          <c:extLst>
            <c:ext xmlns:c16="http://schemas.microsoft.com/office/drawing/2014/chart" uri="{C3380CC4-5D6E-409C-BE32-E72D297353CC}">
              <c16:uniqueId val="{00000002-177E-174A-AEAE-6908FE732E60}"/>
            </c:ext>
          </c:extLst>
        </c:ser>
        <c:dLbls>
          <c:showLegendKey val="0"/>
          <c:showVal val="0"/>
          <c:showCatName val="0"/>
          <c:showSerName val="0"/>
          <c:showPercent val="0"/>
          <c:showBubbleSize val="0"/>
        </c:dLbls>
        <c:gapWidth val="219"/>
        <c:overlap val="-27"/>
        <c:axId val="1662203168"/>
        <c:axId val="1665673456"/>
      </c:barChart>
      <c:catAx>
        <c:axId val="16622031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City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5673456"/>
        <c:crosses val="autoZero"/>
        <c:auto val="1"/>
        <c:lblAlgn val="ctr"/>
        <c:lblOffset val="100"/>
        <c:noMultiLvlLbl val="0"/>
      </c:catAx>
      <c:valAx>
        <c:axId val="16656734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 Annual Expenditure</a:t>
                </a:r>
              </a:p>
            </c:rich>
          </c:tx>
          <c:layout>
            <c:manualLayout>
              <c:xMode val="edge"/>
              <c:yMode val="edge"/>
              <c:x val="1.8682937494724737E-2"/>
              <c:y val="0.22304861212883267"/>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_);[Red]\(&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22031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Regression:</a:t>
            </a:r>
            <a:r>
              <a:rPr lang="en-US" baseline="0"/>
              <a:t> City against Average Sales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'Stuff to Use'!$B$2</c:f>
              <c:strCache>
                <c:ptCount val="1"/>
                <c:pt idx="0">
                  <c:v>Coefficient</c:v>
                </c:pt>
              </c:strCache>
            </c:strRef>
          </c:tx>
          <c:spPr>
            <a:solidFill>
              <a:schemeClr val="accent1"/>
            </a:solidFill>
            <a:ln>
              <a:noFill/>
            </a:ln>
            <a:effectLst/>
          </c:spPr>
          <c:invertIfNegative val="0"/>
          <c:dPt>
            <c:idx val="0"/>
            <c:invertIfNegative val="0"/>
            <c:bubble3D val="0"/>
            <c:spPr>
              <a:solidFill>
                <a:schemeClr val="accent6"/>
              </a:solidFill>
              <a:ln>
                <a:noFill/>
              </a:ln>
              <a:effectLst/>
            </c:spPr>
            <c:extLst>
              <c:ext xmlns:c16="http://schemas.microsoft.com/office/drawing/2014/chart" uri="{C3380CC4-5D6E-409C-BE32-E72D297353CC}">
                <c16:uniqueId val="{00000001-255F-4448-AF80-366160D11B15}"/>
              </c:ext>
            </c:extLst>
          </c:dPt>
          <c:cat>
            <c:strRef>
              <c:f>'Stuff to Use'!$A$3:$A$17</c:f>
              <c:strCache>
                <c:ptCount val="15"/>
                <c:pt idx="0">
                  <c:v>Atlanta</c:v>
                </c:pt>
                <c:pt idx="1">
                  <c:v>Chicago</c:v>
                </c:pt>
                <c:pt idx="2">
                  <c:v>Dallas-Ft.Worth</c:v>
                </c:pt>
                <c:pt idx="3">
                  <c:v>Cleveland-Akron</c:v>
                </c:pt>
                <c:pt idx="4">
                  <c:v>Houston</c:v>
                </c:pt>
                <c:pt idx="5">
                  <c:v>Salt Lake City</c:v>
                </c:pt>
                <c:pt idx="6">
                  <c:v>Denver</c:v>
                </c:pt>
                <c:pt idx="7">
                  <c:v>Philadelphia</c:v>
                </c:pt>
                <c:pt idx="8">
                  <c:v>Kansas City</c:v>
                </c:pt>
                <c:pt idx="9">
                  <c:v>San Diego</c:v>
                </c:pt>
                <c:pt idx="10">
                  <c:v>Los Angeles</c:v>
                </c:pt>
                <c:pt idx="11">
                  <c:v>Austin</c:v>
                </c:pt>
                <c:pt idx="12">
                  <c:v>Charlotte</c:v>
                </c:pt>
                <c:pt idx="13">
                  <c:v>Oralando-Daytona Brach-Melbourne FL</c:v>
                </c:pt>
                <c:pt idx="14">
                  <c:v>Tampa-St. Pete</c:v>
                </c:pt>
              </c:strCache>
            </c:strRef>
          </c:cat>
          <c:val>
            <c:numRef>
              <c:f>'Stuff to Use'!$B$3:$B$17</c:f>
              <c:numCache>
                <c:formatCode>General</c:formatCode>
                <c:ptCount val="15"/>
                <c:pt idx="0">
                  <c:v>10738.359486030267</c:v>
                </c:pt>
                <c:pt idx="1">
                  <c:v>9861.4367032741175</c:v>
                </c:pt>
                <c:pt idx="2">
                  <c:v>9342.1787483683584</c:v>
                </c:pt>
                <c:pt idx="3">
                  <c:v>7954.0714275225619</c:v>
                </c:pt>
                <c:pt idx="4">
                  <c:v>6867.239603142516</c:v>
                </c:pt>
                <c:pt idx="5">
                  <c:v>5572.4636992987662</c:v>
                </c:pt>
                <c:pt idx="6">
                  <c:v>5116.2567278227771</c:v>
                </c:pt>
                <c:pt idx="7">
                  <c:v>3949.265984692981</c:v>
                </c:pt>
                <c:pt idx="8">
                  <c:v>3139.4951798456191</c:v>
                </c:pt>
                <c:pt idx="9">
                  <c:v>2131.8870915547095</c:v>
                </c:pt>
                <c:pt idx="10">
                  <c:v>2050.6838751268388</c:v>
                </c:pt>
                <c:pt idx="11">
                  <c:v>1477.7868352136302</c:v>
                </c:pt>
                <c:pt idx="12">
                  <c:v>655.59754713195878</c:v>
                </c:pt>
                <c:pt idx="13">
                  <c:v>0</c:v>
                </c:pt>
                <c:pt idx="14">
                  <c:v>-1446.4414618689536</c:v>
                </c:pt>
              </c:numCache>
            </c:numRef>
          </c:val>
          <c:extLst>
            <c:ext xmlns:c16="http://schemas.microsoft.com/office/drawing/2014/chart" uri="{C3380CC4-5D6E-409C-BE32-E72D297353CC}">
              <c16:uniqueId val="{00000002-255F-4448-AF80-366160D11B15}"/>
            </c:ext>
          </c:extLst>
        </c:ser>
        <c:dLbls>
          <c:showLegendKey val="0"/>
          <c:showVal val="0"/>
          <c:showCatName val="0"/>
          <c:showSerName val="0"/>
          <c:showPercent val="0"/>
          <c:showBubbleSize val="0"/>
        </c:dLbls>
        <c:gapWidth val="219"/>
        <c:overlap val="-27"/>
        <c:axId val="1665576880"/>
        <c:axId val="1521183584"/>
      </c:barChart>
      <c:catAx>
        <c:axId val="16655768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City</a:t>
                </a:r>
              </a:p>
            </c:rich>
          </c:tx>
          <c:layout>
            <c:manualLayout>
              <c:xMode val="edge"/>
              <c:yMode val="edge"/>
              <c:x val="0.4710404636920385"/>
              <c:y val="0.88793963254593178"/>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1183584"/>
        <c:crosses val="autoZero"/>
        <c:auto val="1"/>
        <c:lblAlgn val="ctr"/>
        <c:lblOffset val="100"/>
        <c:noMultiLvlLbl val="0"/>
      </c:catAx>
      <c:valAx>
        <c:axId val="15211835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Coefficient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5576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Annual Expenditure</a:t>
            </a:r>
            <a:r>
              <a:rPr lang="en-US" baseline="0"/>
              <a:t> per City</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'Stuff to Use'!$B$22</c:f>
              <c:strCache>
                <c:ptCount val="1"/>
                <c:pt idx="0">
                  <c:v>Average Annual Expenditure</c:v>
                </c:pt>
              </c:strCache>
            </c:strRef>
          </c:tx>
          <c:spPr>
            <a:solidFill>
              <a:schemeClr val="accent1"/>
            </a:solidFill>
            <a:ln>
              <a:noFill/>
            </a:ln>
            <a:effectLst/>
          </c:spPr>
          <c:invertIfNegative val="0"/>
          <c:dPt>
            <c:idx val="1"/>
            <c:invertIfNegative val="0"/>
            <c:bubble3D val="0"/>
            <c:spPr>
              <a:solidFill>
                <a:schemeClr val="accent6"/>
              </a:solidFill>
              <a:ln>
                <a:noFill/>
              </a:ln>
              <a:effectLst/>
            </c:spPr>
            <c:extLst>
              <c:ext xmlns:c16="http://schemas.microsoft.com/office/drawing/2014/chart" uri="{C3380CC4-5D6E-409C-BE32-E72D297353CC}">
                <c16:uniqueId val="{00000001-991E-F94D-8E88-2E9C45986D97}"/>
              </c:ext>
            </c:extLst>
          </c:dPt>
          <c:cat>
            <c:strRef>
              <c:f>'Stuff to Use'!$A$23:$A$44</c:f>
              <c:strCache>
                <c:ptCount val="22"/>
                <c:pt idx="0">
                  <c:v>Seattle</c:v>
                </c:pt>
                <c:pt idx="1">
                  <c:v>Washington
D.C.</c:v>
                </c:pt>
                <c:pt idx="2">
                  <c:v>San Diego</c:v>
                </c:pt>
                <c:pt idx="3">
                  <c:v>San
Francisco</c:v>
                </c:pt>
                <c:pt idx="4">
                  <c:v>Boston</c:v>
                </c:pt>
                <c:pt idx="5">
                  <c:v>Denver</c:v>
                </c:pt>
                <c:pt idx="6">
                  <c:v>Anchorage</c:v>
                </c:pt>
                <c:pt idx="7">
                  <c:v>Minneapolis-
St. Paul</c:v>
                </c:pt>
                <c:pt idx="8">
                  <c:v>Baltimore</c:v>
                </c:pt>
                <c:pt idx="9">
                  <c:v>New York</c:v>
                </c:pt>
                <c:pt idx="10">
                  <c:v>Houston</c:v>
                </c:pt>
                <c:pt idx="11">
                  <c:v>Los
Angeles</c:v>
                </c:pt>
                <c:pt idx="12">
                  <c:v>Philadelphia</c:v>
                </c:pt>
                <c:pt idx="13">
                  <c:v>Honolulu</c:v>
                </c:pt>
                <c:pt idx="14">
                  <c:v>Dallas-
Fort Worth</c:v>
                </c:pt>
                <c:pt idx="15">
                  <c:v>St. Louis</c:v>
                </c:pt>
                <c:pt idx="16">
                  <c:v>Atlanta</c:v>
                </c:pt>
                <c:pt idx="17">
                  <c:v>Phoenix</c:v>
                </c:pt>
                <c:pt idx="18">
                  <c:v>Chicago</c:v>
                </c:pt>
                <c:pt idx="19">
                  <c:v>Detroit</c:v>
                </c:pt>
                <c:pt idx="20">
                  <c:v>Miami</c:v>
                </c:pt>
                <c:pt idx="21">
                  <c:v>Tampa</c:v>
                </c:pt>
              </c:strCache>
            </c:strRef>
          </c:cat>
          <c:val>
            <c:numRef>
              <c:f>'Stuff to Use'!$B$23:$B$44</c:f>
              <c:numCache>
                <c:formatCode>"$"#,##0_);[Red]\("$"#,##0\)</c:formatCode>
                <c:ptCount val="22"/>
                <c:pt idx="0">
                  <c:v>83790</c:v>
                </c:pt>
                <c:pt idx="1">
                  <c:v>79921</c:v>
                </c:pt>
                <c:pt idx="2">
                  <c:v>79585</c:v>
                </c:pt>
                <c:pt idx="3">
                  <c:v>79291</c:v>
                </c:pt>
                <c:pt idx="4">
                  <c:v>74316</c:v>
                </c:pt>
                <c:pt idx="5">
                  <c:v>74088</c:v>
                </c:pt>
                <c:pt idx="6">
                  <c:v>71606</c:v>
                </c:pt>
                <c:pt idx="7">
                  <c:v>70487</c:v>
                </c:pt>
                <c:pt idx="8">
                  <c:v>69126</c:v>
                </c:pt>
                <c:pt idx="9">
                  <c:v>67782</c:v>
                </c:pt>
                <c:pt idx="10">
                  <c:v>67304</c:v>
                </c:pt>
                <c:pt idx="11">
                  <c:v>66971</c:v>
                </c:pt>
                <c:pt idx="12">
                  <c:v>65436</c:v>
                </c:pt>
                <c:pt idx="13">
                  <c:v>65099</c:v>
                </c:pt>
                <c:pt idx="14">
                  <c:v>63207</c:v>
                </c:pt>
                <c:pt idx="15">
                  <c:v>62394</c:v>
                </c:pt>
                <c:pt idx="16">
                  <c:v>62250</c:v>
                </c:pt>
                <c:pt idx="17">
                  <c:v>62072</c:v>
                </c:pt>
                <c:pt idx="18">
                  <c:v>60582</c:v>
                </c:pt>
                <c:pt idx="19">
                  <c:v>60183</c:v>
                </c:pt>
                <c:pt idx="20">
                  <c:v>59947</c:v>
                </c:pt>
                <c:pt idx="21">
                  <c:v>48654</c:v>
                </c:pt>
              </c:numCache>
            </c:numRef>
          </c:val>
          <c:extLst>
            <c:ext xmlns:c16="http://schemas.microsoft.com/office/drawing/2014/chart" uri="{C3380CC4-5D6E-409C-BE32-E72D297353CC}">
              <c16:uniqueId val="{00000002-991E-F94D-8E88-2E9C45986D97}"/>
            </c:ext>
          </c:extLst>
        </c:ser>
        <c:dLbls>
          <c:showLegendKey val="0"/>
          <c:showVal val="0"/>
          <c:showCatName val="0"/>
          <c:showSerName val="0"/>
          <c:showPercent val="0"/>
          <c:showBubbleSize val="0"/>
        </c:dLbls>
        <c:gapWidth val="219"/>
        <c:overlap val="-27"/>
        <c:axId val="1662203168"/>
        <c:axId val="1665673456"/>
      </c:barChart>
      <c:catAx>
        <c:axId val="16622031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City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5673456"/>
        <c:crosses val="autoZero"/>
        <c:auto val="1"/>
        <c:lblAlgn val="ctr"/>
        <c:lblOffset val="100"/>
        <c:noMultiLvlLbl val="0"/>
      </c:catAx>
      <c:valAx>
        <c:axId val="16656734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 Annual Expenditure</a:t>
                </a:r>
              </a:p>
            </c:rich>
          </c:tx>
          <c:layout>
            <c:manualLayout>
              <c:xMode val="edge"/>
              <c:yMode val="edge"/>
              <c:x val="1.8682937494724737E-2"/>
              <c:y val="0.22304861212883267"/>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_);[Red]\(&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22031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Regression:</a:t>
            </a:r>
            <a:r>
              <a:rPr lang="en-US" baseline="0"/>
              <a:t> City against Average Sales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'Stuff to Use'!$B$2</c:f>
              <c:strCache>
                <c:ptCount val="1"/>
                <c:pt idx="0">
                  <c:v>Coefficient</c:v>
                </c:pt>
              </c:strCache>
            </c:strRef>
          </c:tx>
          <c:spPr>
            <a:solidFill>
              <a:schemeClr val="accent1"/>
            </a:solidFill>
            <a:ln>
              <a:noFill/>
            </a:ln>
            <a:effectLst/>
          </c:spPr>
          <c:invertIfNegative val="0"/>
          <c:dPt>
            <c:idx val="1"/>
            <c:invertIfNegative val="0"/>
            <c:bubble3D val="0"/>
            <c:spPr>
              <a:solidFill>
                <a:schemeClr val="accent6"/>
              </a:solidFill>
              <a:ln>
                <a:noFill/>
              </a:ln>
              <a:effectLst/>
            </c:spPr>
            <c:extLst>
              <c:ext xmlns:c16="http://schemas.microsoft.com/office/drawing/2014/chart" uri="{C3380CC4-5D6E-409C-BE32-E72D297353CC}">
                <c16:uniqueId val="{00000001-739A-E44A-B9CF-61CC640ECE43}"/>
              </c:ext>
            </c:extLst>
          </c:dPt>
          <c:cat>
            <c:strRef>
              <c:f>'Stuff to Use'!$A$3:$A$17</c:f>
              <c:strCache>
                <c:ptCount val="15"/>
                <c:pt idx="0">
                  <c:v>Atlanta</c:v>
                </c:pt>
                <c:pt idx="1">
                  <c:v>Chicago</c:v>
                </c:pt>
                <c:pt idx="2">
                  <c:v>Dallas-Ft.Worth</c:v>
                </c:pt>
                <c:pt idx="3">
                  <c:v>Cleveland-Akron</c:v>
                </c:pt>
                <c:pt idx="4">
                  <c:v>Houston</c:v>
                </c:pt>
                <c:pt idx="5">
                  <c:v>Salt Lake City</c:v>
                </c:pt>
                <c:pt idx="6">
                  <c:v>Denver</c:v>
                </c:pt>
                <c:pt idx="7">
                  <c:v>Philadelphia</c:v>
                </c:pt>
                <c:pt idx="8">
                  <c:v>Kansas City</c:v>
                </c:pt>
                <c:pt idx="9">
                  <c:v>San Diego</c:v>
                </c:pt>
                <c:pt idx="10">
                  <c:v>Los Angeles</c:v>
                </c:pt>
                <c:pt idx="11">
                  <c:v>Austin</c:v>
                </c:pt>
                <c:pt idx="12">
                  <c:v>Charlotte</c:v>
                </c:pt>
                <c:pt idx="13">
                  <c:v>Oralando-Daytona Brach-Melbourne FL</c:v>
                </c:pt>
                <c:pt idx="14">
                  <c:v>Tampa-St. Pete</c:v>
                </c:pt>
              </c:strCache>
            </c:strRef>
          </c:cat>
          <c:val>
            <c:numRef>
              <c:f>'Stuff to Use'!$B$3:$B$17</c:f>
              <c:numCache>
                <c:formatCode>General</c:formatCode>
                <c:ptCount val="15"/>
                <c:pt idx="0">
                  <c:v>10738.359486030267</c:v>
                </c:pt>
                <c:pt idx="1">
                  <c:v>9861.4367032741175</c:v>
                </c:pt>
                <c:pt idx="2">
                  <c:v>9342.1787483683584</c:v>
                </c:pt>
                <c:pt idx="3">
                  <c:v>7954.0714275225619</c:v>
                </c:pt>
                <c:pt idx="4">
                  <c:v>6867.239603142516</c:v>
                </c:pt>
                <c:pt idx="5">
                  <c:v>5572.4636992987662</c:v>
                </c:pt>
                <c:pt idx="6">
                  <c:v>5116.2567278227771</c:v>
                </c:pt>
                <c:pt idx="7">
                  <c:v>3949.265984692981</c:v>
                </c:pt>
                <c:pt idx="8">
                  <c:v>3139.4951798456191</c:v>
                </c:pt>
                <c:pt idx="9">
                  <c:v>2131.8870915547095</c:v>
                </c:pt>
                <c:pt idx="10">
                  <c:v>2050.6838751268388</c:v>
                </c:pt>
                <c:pt idx="11">
                  <c:v>1477.7868352136302</c:v>
                </c:pt>
                <c:pt idx="12">
                  <c:v>655.59754713195878</c:v>
                </c:pt>
                <c:pt idx="13">
                  <c:v>0</c:v>
                </c:pt>
                <c:pt idx="14">
                  <c:v>-1446.4414618689536</c:v>
                </c:pt>
              </c:numCache>
            </c:numRef>
          </c:val>
          <c:extLst>
            <c:ext xmlns:c16="http://schemas.microsoft.com/office/drawing/2014/chart" uri="{C3380CC4-5D6E-409C-BE32-E72D297353CC}">
              <c16:uniqueId val="{00000002-739A-E44A-B9CF-61CC640ECE43}"/>
            </c:ext>
          </c:extLst>
        </c:ser>
        <c:dLbls>
          <c:showLegendKey val="0"/>
          <c:showVal val="0"/>
          <c:showCatName val="0"/>
          <c:showSerName val="0"/>
          <c:showPercent val="0"/>
          <c:showBubbleSize val="0"/>
        </c:dLbls>
        <c:gapWidth val="219"/>
        <c:overlap val="-27"/>
        <c:axId val="1665576880"/>
        <c:axId val="1521183584"/>
      </c:barChart>
      <c:catAx>
        <c:axId val="16655768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City</a:t>
                </a:r>
              </a:p>
            </c:rich>
          </c:tx>
          <c:layout>
            <c:manualLayout>
              <c:xMode val="edge"/>
              <c:yMode val="edge"/>
              <c:x val="0.4710404636920385"/>
              <c:y val="0.88793963254593178"/>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1183584"/>
        <c:crosses val="autoZero"/>
        <c:auto val="1"/>
        <c:lblAlgn val="ctr"/>
        <c:lblOffset val="100"/>
        <c:noMultiLvlLbl val="0"/>
      </c:catAx>
      <c:valAx>
        <c:axId val="15211835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Coefficient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5576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Annual Expenditure</a:t>
            </a:r>
            <a:r>
              <a:rPr lang="en-US" baseline="0"/>
              <a:t> per City</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'Stuff to Use'!$B$22</c:f>
              <c:strCache>
                <c:ptCount val="1"/>
                <c:pt idx="0">
                  <c:v>Average Annual Expenditure</c:v>
                </c:pt>
              </c:strCache>
            </c:strRef>
          </c:tx>
          <c:spPr>
            <a:solidFill>
              <a:schemeClr val="accent1"/>
            </a:solidFill>
            <a:ln>
              <a:noFill/>
            </a:ln>
            <a:effectLst/>
          </c:spPr>
          <c:invertIfNegative val="0"/>
          <c:dPt>
            <c:idx val="3"/>
            <c:invertIfNegative val="0"/>
            <c:bubble3D val="0"/>
            <c:spPr>
              <a:solidFill>
                <a:schemeClr val="accent6"/>
              </a:solidFill>
              <a:ln>
                <a:noFill/>
              </a:ln>
              <a:effectLst/>
            </c:spPr>
            <c:extLst>
              <c:ext xmlns:c16="http://schemas.microsoft.com/office/drawing/2014/chart" uri="{C3380CC4-5D6E-409C-BE32-E72D297353CC}">
                <c16:uniqueId val="{00000001-6334-FA48-98DC-36ED0D8F0B26}"/>
              </c:ext>
            </c:extLst>
          </c:dPt>
          <c:cat>
            <c:strRef>
              <c:f>'Stuff to Use'!$A$23:$A$44</c:f>
              <c:strCache>
                <c:ptCount val="22"/>
                <c:pt idx="0">
                  <c:v>Seattle</c:v>
                </c:pt>
                <c:pt idx="1">
                  <c:v>Washington
D.C.</c:v>
                </c:pt>
                <c:pt idx="2">
                  <c:v>San Diego</c:v>
                </c:pt>
                <c:pt idx="3">
                  <c:v>San
Francisco</c:v>
                </c:pt>
                <c:pt idx="4">
                  <c:v>Boston</c:v>
                </c:pt>
                <c:pt idx="5">
                  <c:v>Denver</c:v>
                </c:pt>
                <c:pt idx="6">
                  <c:v>Anchorage</c:v>
                </c:pt>
                <c:pt idx="7">
                  <c:v>Minneapolis-
St. Paul</c:v>
                </c:pt>
                <c:pt idx="8">
                  <c:v>Baltimore</c:v>
                </c:pt>
                <c:pt idx="9">
                  <c:v>New York</c:v>
                </c:pt>
                <c:pt idx="10">
                  <c:v>Houston</c:v>
                </c:pt>
                <c:pt idx="11">
                  <c:v>Los
Angeles</c:v>
                </c:pt>
                <c:pt idx="12">
                  <c:v>Philadelphia</c:v>
                </c:pt>
                <c:pt idx="13">
                  <c:v>Honolulu</c:v>
                </c:pt>
                <c:pt idx="14">
                  <c:v>Dallas-
Fort Worth</c:v>
                </c:pt>
                <c:pt idx="15">
                  <c:v>St. Louis</c:v>
                </c:pt>
                <c:pt idx="16">
                  <c:v>Atlanta</c:v>
                </c:pt>
                <c:pt idx="17">
                  <c:v>Phoenix</c:v>
                </c:pt>
                <c:pt idx="18">
                  <c:v>Chicago</c:v>
                </c:pt>
                <c:pt idx="19">
                  <c:v>Detroit</c:v>
                </c:pt>
                <c:pt idx="20">
                  <c:v>Miami</c:v>
                </c:pt>
                <c:pt idx="21">
                  <c:v>Tampa</c:v>
                </c:pt>
              </c:strCache>
            </c:strRef>
          </c:cat>
          <c:val>
            <c:numRef>
              <c:f>'Stuff to Use'!$B$23:$B$44</c:f>
              <c:numCache>
                <c:formatCode>"$"#,##0_);[Red]\("$"#,##0\)</c:formatCode>
                <c:ptCount val="22"/>
                <c:pt idx="0">
                  <c:v>83790</c:v>
                </c:pt>
                <c:pt idx="1">
                  <c:v>79921</c:v>
                </c:pt>
                <c:pt idx="2">
                  <c:v>79585</c:v>
                </c:pt>
                <c:pt idx="3">
                  <c:v>79291</c:v>
                </c:pt>
                <c:pt idx="4">
                  <c:v>74316</c:v>
                </c:pt>
                <c:pt idx="5">
                  <c:v>74088</c:v>
                </c:pt>
                <c:pt idx="6">
                  <c:v>71606</c:v>
                </c:pt>
                <c:pt idx="7">
                  <c:v>70487</c:v>
                </c:pt>
                <c:pt idx="8">
                  <c:v>69126</c:v>
                </c:pt>
                <c:pt idx="9">
                  <c:v>67782</c:v>
                </c:pt>
                <c:pt idx="10">
                  <c:v>67304</c:v>
                </c:pt>
                <c:pt idx="11">
                  <c:v>66971</c:v>
                </c:pt>
                <c:pt idx="12">
                  <c:v>65436</c:v>
                </c:pt>
                <c:pt idx="13">
                  <c:v>65099</c:v>
                </c:pt>
                <c:pt idx="14">
                  <c:v>63207</c:v>
                </c:pt>
                <c:pt idx="15">
                  <c:v>62394</c:v>
                </c:pt>
                <c:pt idx="16">
                  <c:v>62250</c:v>
                </c:pt>
                <c:pt idx="17">
                  <c:v>62072</c:v>
                </c:pt>
                <c:pt idx="18">
                  <c:v>60582</c:v>
                </c:pt>
                <c:pt idx="19">
                  <c:v>60183</c:v>
                </c:pt>
                <c:pt idx="20">
                  <c:v>59947</c:v>
                </c:pt>
                <c:pt idx="21">
                  <c:v>48654</c:v>
                </c:pt>
              </c:numCache>
            </c:numRef>
          </c:val>
          <c:extLst>
            <c:ext xmlns:c16="http://schemas.microsoft.com/office/drawing/2014/chart" uri="{C3380CC4-5D6E-409C-BE32-E72D297353CC}">
              <c16:uniqueId val="{00000002-6334-FA48-98DC-36ED0D8F0B26}"/>
            </c:ext>
          </c:extLst>
        </c:ser>
        <c:dLbls>
          <c:showLegendKey val="0"/>
          <c:showVal val="0"/>
          <c:showCatName val="0"/>
          <c:showSerName val="0"/>
          <c:showPercent val="0"/>
          <c:showBubbleSize val="0"/>
        </c:dLbls>
        <c:gapWidth val="219"/>
        <c:overlap val="-27"/>
        <c:axId val="1662203168"/>
        <c:axId val="1665673456"/>
      </c:barChart>
      <c:catAx>
        <c:axId val="16622031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City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5673456"/>
        <c:crosses val="autoZero"/>
        <c:auto val="1"/>
        <c:lblAlgn val="ctr"/>
        <c:lblOffset val="100"/>
        <c:noMultiLvlLbl val="0"/>
      </c:catAx>
      <c:valAx>
        <c:axId val="16656734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 Annual Expenditure</a:t>
                </a:r>
              </a:p>
            </c:rich>
          </c:tx>
          <c:layout>
            <c:manualLayout>
              <c:xMode val="edge"/>
              <c:yMode val="edge"/>
              <c:x val="1.8682937494724737E-2"/>
              <c:y val="0.22304861212883267"/>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_);[Red]\(&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22031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Number of Stores</a:t>
            </a:r>
          </a:p>
        </c:rich>
      </c:tx>
      <c:layout>
        <c:manualLayout>
          <c:xMode val="edge"/>
          <c:yMode val="edge"/>
          <c:x val="0.33851377952755907"/>
          <c:y val="4.845751525505536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'Stuff to Use'!$B$50</c:f>
              <c:strCache>
                <c:ptCount val="1"/>
                <c:pt idx="0">
                  <c:v># of Stores</c:v>
                </c:pt>
              </c:strCache>
            </c:strRef>
          </c:tx>
          <c:spPr>
            <a:solidFill>
              <a:schemeClr val="accent1"/>
            </a:solidFill>
            <a:ln>
              <a:noFill/>
            </a:ln>
            <a:effectLst/>
          </c:spPr>
          <c:invertIfNegative val="0"/>
          <c:dPt>
            <c:idx val="0"/>
            <c:invertIfNegative val="0"/>
            <c:bubble3D val="0"/>
            <c:spPr>
              <a:solidFill>
                <a:schemeClr val="accent6"/>
              </a:solidFill>
              <a:ln>
                <a:noFill/>
              </a:ln>
              <a:effectLst/>
            </c:spPr>
            <c:extLst>
              <c:ext xmlns:c16="http://schemas.microsoft.com/office/drawing/2014/chart" uri="{C3380CC4-5D6E-409C-BE32-E72D297353CC}">
                <c16:uniqueId val="{00000001-B9DE-FF4F-8DEB-D643ACC9A48B}"/>
              </c:ext>
            </c:extLst>
          </c:dPt>
          <c:cat>
            <c:strRef>
              <c:f>'Stuff to Use'!$A$51:$A$64</c:f>
              <c:strCache>
                <c:ptCount val="14"/>
                <c:pt idx="0">
                  <c:v>Salt Lake City</c:v>
                </c:pt>
                <c:pt idx="1">
                  <c:v>San Diego</c:v>
                </c:pt>
                <c:pt idx="2">
                  <c:v>Kansas City</c:v>
                </c:pt>
                <c:pt idx="3">
                  <c:v>Tampa</c:v>
                </c:pt>
                <c:pt idx="4">
                  <c:v>Charlotte</c:v>
                </c:pt>
                <c:pt idx="5">
                  <c:v>Philladelphia</c:v>
                </c:pt>
                <c:pt idx="6">
                  <c:v>Austin</c:v>
                </c:pt>
                <c:pt idx="7">
                  <c:v>Chicago</c:v>
                </c:pt>
                <c:pt idx="8">
                  <c:v>Denver</c:v>
                </c:pt>
                <c:pt idx="9">
                  <c:v>Atlanta</c:v>
                </c:pt>
                <c:pt idx="10">
                  <c:v>Dallas</c:v>
                </c:pt>
                <c:pt idx="11">
                  <c:v>Houston</c:v>
                </c:pt>
                <c:pt idx="12">
                  <c:v>Cleveland</c:v>
                </c:pt>
                <c:pt idx="13">
                  <c:v>Los Angeles</c:v>
                </c:pt>
              </c:strCache>
            </c:strRef>
          </c:cat>
          <c:val>
            <c:numRef>
              <c:f>'Stuff to Use'!$B$51:$B$64</c:f>
              <c:numCache>
                <c:formatCode>_(* #,##0_);_(* \(#,##0\);_(* "-"??_);_(@_)</c:formatCode>
                <c:ptCount val="14"/>
                <c:pt idx="0">
                  <c:v>15804</c:v>
                </c:pt>
                <c:pt idx="1">
                  <c:v>16646</c:v>
                </c:pt>
                <c:pt idx="2">
                  <c:v>17166</c:v>
                </c:pt>
                <c:pt idx="3">
                  <c:v>19851</c:v>
                </c:pt>
                <c:pt idx="4">
                  <c:v>19881</c:v>
                </c:pt>
                <c:pt idx="5">
                  <c:v>20198</c:v>
                </c:pt>
                <c:pt idx="6">
                  <c:v>25733</c:v>
                </c:pt>
                <c:pt idx="7">
                  <c:v>29038</c:v>
                </c:pt>
                <c:pt idx="8">
                  <c:v>29139</c:v>
                </c:pt>
                <c:pt idx="9">
                  <c:v>34026</c:v>
                </c:pt>
                <c:pt idx="10">
                  <c:v>38463</c:v>
                </c:pt>
                <c:pt idx="11">
                  <c:v>40429</c:v>
                </c:pt>
                <c:pt idx="12">
                  <c:v>40539</c:v>
                </c:pt>
                <c:pt idx="13">
                  <c:v>64446</c:v>
                </c:pt>
              </c:numCache>
            </c:numRef>
          </c:val>
          <c:extLst>
            <c:ext xmlns:c16="http://schemas.microsoft.com/office/drawing/2014/chart" uri="{C3380CC4-5D6E-409C-BE32-E72D297353CC}">
              <c16:uniqueId val="{00000002-B9DE-FF4F-8DEB-D643ACC9A48B}"/>
            </c:ext>
          </c:extLst>
        </c:ser>
        <c:dLbls>
          <c:showLegendKey val="0"/>
          <c:showVal val="0"/>
          <c:showCatName val="0"/>
          <c:showSerName val="0"/>
          <c:showPercent val="0"/>
          <c:showBubbleSize val="0"/>
        </c:dLbls>
        <c:gapWidth val="219"/>
        <c:overlap val="-27"/>
        <c:axId val="1562742896"/>
        <c:axId val="1560835456"/>
      </c:barChart>
      <c:catAx>
        <c:axId val="15627428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City</a:t>
                </a:r>
              </a:p>
            </c:rich>
          </c:tx>
          <c:layout>
            <c:manualLayout>
              <c:xMode val="edge"/>
              <c:yMode val="edge"/>
              <c:x val="0.4703740157480315"/>
              <c:y val="0.87868037328667248"/>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0835456"/>
        <c:crosses val="autoZero"/>
        <c:auto val="1"/>
        <c:lblAlgn val="ctr"/>
        <c:lblOffset val="100"/>
        <c:noMultiLvlLbl val="0"/>
      </c:catAx>
      <c:valAx>
        <c:axId val="15608354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a:t>
                </a:r>
                <a:r>
                  <a:rPr lang="en-US" baseline="0"/>
                  <a:t> of Stores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27428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Regression:</a:t>
            </a:r>
            <a:r>
              <a:rPr lang="en-US" baseline="0"/>
              <a:t> City against Average Sales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'Stuff to Use'!$B$2</c:f>
              <c:strCache>
                <c:ptCount val="1"/>
                <c:pt idx="0">
                  <c:v>Coefficient</c:v>
                </c:pt>
              </c:strCache>
            </c:strRef>
          </c:tx>
          <c:spPr>
            <a:solidFill>
              <a:schemeClr val="accent1"/>
            </a:solidFill>
            <a:ln>
              <a:noFill/>
            </a:ln>
            <a:effectLst/>
          </c:spPr>
          <c:invertIfNegative val="0"/>
          <c:dPt>
            <c:idx val="5"/>
            <c:invertIfNegative val="0"/>
            <c:bubble3D val="0"/>
            <c:spPr>
              <a:solidFill>
                <a:schemeClr val="accent6"/>
              </a:solidFill>
              <a:ln>
                <a:noFill/>
              </a:ln>
              <a:effectLst/>
            </c:spPr>
            <c:extLst>
              <c:ext xmlns:c16="http://schemas.microsoft.com/office/drawing/2014/chart" uri="{C3380CC4-5D6E-409C-BE32-E72D297353CC}">
                <c16:uniqueId val="{00000001-537A-BC46-ACDC-8AD3FEB0E697}"/>
              </c:ext>
            </c:extLst>
          </c:dPt>
          <c:cat>
            <c:strRef>
              <c:f>'Stuff to Use'!$A$3:$A$17</c:f>
              <c:strCache>
                <c:ptCount val="15"/>
                <c:pt idx="0">
                  <c:v>Atlanta</c:v>
                </c:pt>
                <c:pt idx="1">
                  <c:v>Chicago</c:v>
                </c:pt>
                <c:pt idx="2">
                  <c:v>Dallas-Ft.Worth</c:v>
                </c:pt>
                <c:pt idx="3">
                  <c:v>Cleveland-Akron</c:v>
                </c:pt>
                <c:pt idx="4">
                  <c:v>Houston</c:v>
                </c:pt>
                <c:pt idx="5">
                  <c:v>Salt Lake City</c:v>
                </c:pt>
                <c:pt idx="6">
                  <c:v>Denver</c:v>
                </c:pt>
                <c:pt idx="7">
                  <c:v>Philadelphia</c:v>
                </c:pt>
                <c:pt idx="8">
                  <c:v>Kansas City</c:v>
                </c:pt>
                <c:pt idx="9">
                  <c:v>San Diego</c:v>
                </c:pt>
                <c:pt idx="10">
                  <c:v>Los Angeles</c:v>
                </c:pt>
                <c:pt idx="11">
                  <c:v>Austin</c:v>
                </c:pt>
                <c:pt idx="12">
                  <c:v>Charlotte</c:v>
                </c:pt>
                <c:pt idx="13">
                  <c:v>Oralando-Daytona Brach-Melbourne FL</c:v>
                </c:pt>
                <c:pt idx="14">
                  <c:v>Tampa-St. Pete</c:v>
                </c:pt>
              </c:strCache>
            </c:strRef>
          </c:cat>
          <c:val>
            <c:numRef>
              <c:f>'Stuff to Use'!$B$3:$B$17</c:f>
              <c:numCache>
                <c:formatCode>General</c:formatCode>
                <c:ptCount val="15"/>
                <c:pt idx="0">
                  <c:v>10738.359486030267</c:v>
                </c:pt>
                <c:pt idx="1">
                  <c:v>9861.4367032741175</c:v>
                </c:pt>
                <c:pt idx="2">
                  <c:v>9342.1787483683584</c:v>
                </c:pt>
                <c:pt idx="3">
                  <c:v>7954.0714275225619</c:v>
                </c:pt>
                <c:pt idx="4">
                  <c:v>6867.239603142516</c:v>
                </c:pt>
                <c:pt idx="5">
                  <c:v>5572.4636992987662</c:v>
                </c:pt>
                <c:pt idx="6">
                  <c:v>5116.2567278227771</c:v>
                </c:pt>
                <c:pt idx="7">
                  <c:v>3949.265984692981</c:v>
                </c:pt>
                <c:pt idx="8">
                  <c:v>3139.4951798456191</c:v>
                </c:pt>
                <c:pt idx="9">
                  <c:v>2131.8870915547095</c:v>
                </c:pt>
                <c:pt idx="10">
                  <c:v>2050.6838751268388</c:v>
                </c:pt>
                <c:pt idx="11">
                  <c:v>1477.7868352136302</c:v>
                </c:pt>
                <c:pt idx="12">
                  <c:v>655.59754713195878</c:v>
                </c:pt>
                <c:pt idx="13">
                  <c:v>0</c:v>
                </c:pt>
                <c:pt idx="14">
                  <c:v>-1446.4414618689536</c:v>
                </c:pt>
              </c:numCache>
            </c:numRef>
          </c:val>
          <c:extLst>
            <c:ext xmlns:c16="http://schemas.microsoft.com/office/drawing/2014/chart" uri="{C3380CC4-5D6E-409C-BE32-E72D297353CC}">
              <c16:uniqueId val="{00000002-537A-BC46-ACDC-8AD3FEB0E697}"/>
            </c:ext>
          </c:extLst>
        </c:ser>
        <c:dLbls>
          <c:showLegendKey val="0"/>
          <c:showVal val="0"/>
          <c:showCatName val="0"/>
          <c:showSerName val="0"/>
          <c:showPercent val="0"/>
          <c:showBubbleSize val="0"/>
        </c:dLbls>
        <c:gapWidth val="219"/>
        <c:overlap val="-27"/>
        <c:axId val="1665576880"/>
        <c:axId val="1521183584"/>
      </c:barChart>
      <c:catAx>
        <c:axId val="16655768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City</a:t>
                </a:r>
              </a:p>
            </c:rich>
          </c:tx>
          <c:layout>
            <c:manualLayout>
              <c:xMode val="edge"/>
              <c:yMode val="edge"/>
              <c:x val="0.4710404636920385"/>
              <c:y val="0.88793963254593178"/>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1183584"/>
        <c:crosses val="autoZero"/>
        <c:auto val="1"/>
        <c:lblAlgn val="ctr"/>
        <c:lblOffset val="100"/>
        <c:noMultiLvlLbl val="0"/>
      </c:catAx>
      <c:valAx>
        <c:axId val="15211835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Coefficient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5576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3890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3948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479383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51809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10086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32153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84517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977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0922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0972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027590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3803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7497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11/6/21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7027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189890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11/6/21</a:t>
            </a:fld>
            <a:endParaRPr lang="en-US" dirty="0"/>
          </a:p>
        </p:txBody>
      </p:sp>
    </p:spTree>
    <p:extLst>
      <p:ext uri="{BB962C8B-B14F-4D97-AF65-F5344CB8AC3E}">
        <p14:creationId xmlns:p14="http://schemas.microsoft.com/office/powerpoint/2010/main" val="641531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11/6/21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680436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How coronavirus is changing shoppers | Supermarket News">
            <a:extLst>
              <a:ext uri="{FF2B5EF4-FFF2-40B4-BE49-F238E27FC236}">
                <a16:creationId xmlns:a16="http://schemas.microsoft.com/office/drawing/2014/main" id="{C3B35CEE-BC34-C849-A3A3-925CCCD54F98}"/>
              </a:ext>
            </a:extLst>
          </p:cNvPr>
          <p:cNvPicPr>
            <a:picLocks noChangeAspect="1" noChangeArrowheads="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5960" r="-1" b="9090"/>
          <a:stretch/>
        </p:blipFill>
        <p:spPr bwMode="auto">
          <a:xfrm>
            <a:off x="1" y="10"/>
            <a:ext cx="12191999"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Isosceles Triangle 70">
            <a:extLst>
              <a:ext uri="{FF2B5EF4-FFF2-40B4-BE49-F238E27FC236}">
                <a16:creationId xmlns:a16="http://schemas.microsoft.com/office/drawing/2014/main" id="{7B1E8B16-F0E6-422E-A6A6-0422A7733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8" name="Parallelogram 72">
            <a:extLst>
              <a:ext uri="{FF2B5EF4-FFF2-40B4-BE49-F238E27FC236}">
                <a16:creationId xmlns:a16="http://schemas.microsoft.com/office/drawing/2014/main" id="{30CBBCD0-ED2A-4FC8-AB71-E3C2738F95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3800" y="0"/>
            <a:ext cx="7315200" cy="6858000"/>
          </a:xfrm>
          <a:prstGeom prst="parallelogram">
            <a:avLst>
              <a:gd name="adj" fmla="val 15925"/>
            </a:avLst>
          </a:prstGeom>
          <a:solidFill>
            <a:schemeClr val="bg1">
              <a:alpha val="8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D7C7B311-D760-4C87-BE5E-921FFB4E8E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C1913202-1810-4FA2-987B-A7B98049CF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9" name="Rectangle 23">
            <a:extLst>
              <a:ext uri="{FF2B5EF4-FFF2-40B4-BE49-F238E27FC236}">
                <a16:creationId xmlns:a16="http://schemas.microsoft.com/office/drawing/2014/main" id="{95EFBC61-02DC-4AEA-AA2D-A9EABA467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5">
            <a:extLst>
              <a:ext uri="{FF2B5EF4-FFF2-40B4-BE49-F238E27FC236}">
                <a16:creationId xmlns:a16="http://schemas.microsoft.com/office/drawing/2014/main" id="{5637DFC4-70BC-4CB4-85D2-651A7C6A5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Isosceles Triangle 82">
            <a:extLst>
              <a:ext uri="{FF2B5EF4-FFF2-40B4-BE49-F238E27FC236}">
                <a16:creationId xmlns:a16="http://schemas.microsoft.com/office/drawing/2014/main" id="{58F1E9F4-66ED-4E73-8C2E-51B11EA776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36F56C3-C404-714A-8DDA-8D14DBDCB226}"/>
              </a:ext>
            </a:extLst>
          </p:cNvPr>
          <p:cNvSpPr>
            <a:spLocks noGrp="1"/>
          </p:cNvSpPr>
          <p:nvPr>
            <p:ph type="ctrTitle"/>
          </p:nvPr>
        </p:nvSpPr>
        <p:spPr>
          <a:xfrm>
            <a:off x="4128125" y="1720692"/>
            <a:ext cx="5490008" cy="2721054"/>
          </a:xfrm>
        </p:spPr>
        <p:txBody>
          <a:bodyPr>
            <a:normAutofit/>
          </a:bodyPr>
          <a:lstStyle/>
          <a:p>
            <a:r>
              <a:rPr lang="en-US" b="1" dirty="0"/>
              <a:t>Retail Startup Analysis and Launch Plan</a:t>
            </a:r>
          </a:p>
        </p:txBody>
      </p:sp>
      <p:sp>
        <p:nvSpPr>
          <p:cNvPr id="3" name="Subtitle 2">
            <a:extLst>
              <a:ext uri="{FF2B5EF4-FFF2-40B4-BE49-F238E27FC236}">
                <a16:creationId xmlns:a16="http://schemas.microsoft.com/office/drawing/2014/main" id="{EA5DC423-991B-724A-B932-6D4DB66AAC92}"/>
              </a:ext>
            </a:extLst>
          </p:cNvPr>
          <p:cNvSpPr>
            <a:spLocks noGrp="1"/>
          </p:cNvSpPr>
          <p:nvPr>
            <p:ph type="subTitle" idx="1"/>
          </p:nvPr>
        </p:nvSpPr>
        <p:spPr>
          <a:xfrm>
            <a:off x="4983246" y="4450213"/>
            <a:ext cx="4485725" cy="1096899"/>
          </a:xfrm>
        </p:spPr>
        <p:txBody>
          <a:bodyPr>
            <a:normAutofit/>
          </a:bodyPr>
          <a:lstStyle/>
          <a:p>
            <a:r>
              <a:rPr lang="en-US" dirty="0"/>
              <a:t>Ben </a:t>
            </a:r>
            <a:r>
              <a:rPr lang="en-US" dirty="0" err="1"/>
              <a:t>Fujii</a:t>
            </a:r>
            <a:endParaRPr lang="en-US" dirty="0"/>
          </a:p>
        </p:txBody>
      </p:sp>
      <p:sp>
        <p:nvSpPr>
          <p:cNvPr id="85" name="Rectangle 27">
            <a:extLst>
              <a:ext uri="{FF2B5EF4-FFF2-40B4-BE49-F238E27FC236}">
                <a16:creationId xmlns:a16="http://schemas.microsoft.com/office/drawing/2014/main" id="{0795E7D3-D974-4307-92D4-E3ECEFDF3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Rectangle 28">
            <a:extLst>
              <a:ext uri="{FF2B5EF4-FFF2-40B4-BE49-F238E27FC236}">
                <a16:creationId xmlns:a16="http://schemas.microsoft.com/office/drawing/2014/main" id="{90443617-0A78-4C2C-9996-D143BCDB9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Rectangle 29">
            <a:extLst>
              <a:ext uri="{FF2B5EF4-FFF2-40B4-BE49-F238E27FC236}">
                <a16:creationId xmlns:a16="http://schemas.microsoft.com/office/drawing/2014/main" id="{ACFC544A-BD13-4C3C-8C9E-C35DEE8A4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Isosceles Triangle 90">
            <a:extLst>
              <a:ext uri="{FF2B5EF4-FFF2-40B4-BE49-F238E27FC236}">
                <a16:creationId xmlns:a16="http://schemas.microsoft.com/office/drawing/2014/main" id="{729A9DD4-BE93-4516-8B95-26B91B44B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96258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94124-5A97-4849-B033-0A2BAC6648CC}"/>
              </a:ext>
            </a:extLst>
          </p:cNvPr>
          <p:cNvSpPr>
            <a:spLocks noGrp="1"/>
          </p:cNvSpPr>
          <p:nvPr>
            <p:ph type="title"/>
          </p:nvPr>
        </p:nvSpPr>
        <p:spPr>
          <a:xfrm>
            <a:off x="677334" y="156238"/>
            <a:ext cx="8596668" cy="1320800"/>
          </a:xfrm>
        </p:spPr>
        <p:txBody>
          <a:bodyPr/>
          <a:lstStyle/>
          <a:p>
            <a:r>
              <a:rPr lang="en-US" dirty="0"/>
              <a:t>Market #5: Chicago</a:t>
            </a:r>
          </a:p>
        </p:txBody>
      </p:sp>
      <p:sp>
        <p:nvSpPr>
          <p:cNvPr id="3" name="Content Placeholder 2">
            <a:extLst>
              <a:ext uri="{FF2B5EF4-FFF2-40B4-BE49-F238E27FC236}">
                <a16:creationId xmlns:a16="http://schemas.microsoft.com/office/drawing/2014/main" id="{4E5FBAD3-F075-264D-92BE-BCF1CCB4200D}"/>
              </a:ext>
            </a:extLst>
          </p:cNvPr>
          <p:cNvSpPr>
            <a:spLocks noGrp="1"/>
          </p:cNvSpPr>
          <p:nvPr>
            <p:ph idx="1"/>
          </p:nvPr>
        </p:nvSpPr>
        <p:spPr>
          <a:xfrm>
            <a:off x="677334" y="3559838"/>
            <a:ext cx="5418666" cy="3136237"/>
          </a:xfrm>
        </p:spPr>
        <p:txBody>
          <a:bodyPr/>
          <a:lstStyle/>
          <a:p>
            <a:r>
              <a:rPr lang="en-US" dirty="0"/>
              <a:t>Second highest coefficient in the regression model that ran the city of the store against average sales</a:t>
            </a:r>
          </a:p>
          <a:p>
            <a:pPr lvl="1"/>
            <a:r>
              <a:rPr lang="en-US" dirty="0"/>
              <a:t>Coefficient of 9,861.44 with the next highest being Dallas at 9,342.18</a:t>
            </a:r>
          </a:p>
          <a:p>
            <a:r>
              <a:rPr lang="en-US" dirty="0"/>
              <a:t>Slightly under the average of total number of stores in the market</a:t>
            </a:r>
          </a:p>
          <a:p>
            <a:pPr lvl="1"/>
            <a:r>
              <a:rPr lang="en-US" dirty="0"/>
              <a:t>29,038 compared to the average of 29,383 indicating a slight positive of less competition in the city, lowering the barrier of entry</a:t>
            </a:r>
          </a:p>
        </p:txBody>
      </p:sp>
      <p:graphicFrame>
        <p:nvGraphicFramePr>
          <p:cNvPr id="4" name="Chart 3">
            <a:extLst>
              <a:ext uri="{FF2B5EF4-FFF2-40B4-BE49-F238E27FC236}">
                <a16:creationId xmlns:a16="http://schemas.microsoft.com/office/drawing/2014/main" id="{AEE0364A-4DD3-7049-82C8-8F0FA0CB494D}"/>
              </a:ext>
            </a:extLst>
          </p:cNvPr>
          <p:cNvGraphicFramePr>
            <a:graphicFrameLocks/>
          </p:cNvGraphicFramePr>
          <p:nvPr>
            <p:extLst>
              <p:ext uri="{D42A27DB-BD31-4B8C-83A1-F6EECF244321}">
                <p14:modId xmlns:p14="http://schemas.microsoft.com/office/powerpoint/2010/main" val="4153567376"/>
              </p:ext>
            </p:extLst>
          </p:nvPr>
        </p:nvGraphicFramePr>
        <p:xfrm>
          <a:off x="684768" y="711130"/>
          <a:ext cx="4988947" cy="2993368"/>
        </p:xfrm>
        <a:graphic>
          <a:graphicData uri="http://schemas.openxmlformats.org/drawingml/2006/chart">
            <c:chart xmlns:c="http://schemas.openxmlformats.org/drawingml/2006/chart" xmlns:r="http://schemas.openxmlformats.org/officeDocument/2006/relationships" r:id="rId2"/>
          </a:graphicData>
        </a:graphic>
      </p:graphicFrame>
      <p:sp>
        <p:nvSpPr>
          <p:cNvPr id="5" name="Content Placeholder 2">
            <a:extLst>
              <a:ext uri="{FF2B5EF4-FFF2-40B4-BE49-F238E27FC236}">
                <a16:creationId xmlns:a16="http://schemas.microsoft.com/office/drawing/2014/main" id="{62CF58F2-7703-A84B-ADC9-E13659DC6647}"/>
              </a:ext>
            </a:extLst>
          </p:cNvPr>
          <p:cNvSpPr txBox="1">
            <a:spLocks/>
          </p:cNvSpPr>
          <p:nvPr/>
        </p:nvSpPr>
        <p:spPr>
          <a:xfrm>
            <a:off x="5978768" y="292763"/>
            <a:ext cx="4415565" cy="6403312"/>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However, the income before taxes is slightly below the target market</a:t>
            </a:r>
          </a:p>
          <a:p>
            <a:pPr lvl="1"/>
            <a:r>
              <a:rPr lang="en-US" dirty="0"/>
              <a:t>$76,639</a:t>
            </a:r>
          </a:p>
          <a:p>
            <a:r>
              <a:rPr lang="en-US" dirty="0"/>
              <a:t>Expenditure breakdown:</a:t>
            </a:r>
          </a:p>
          <a:p>
            <a:pPr lvl="1"/>
            <a:r>
              <a:rPr lang="en-US" dirty="0"/>
              <a:t>Food at Home</a:t>
            </a:r>
          </a:p>
          <a:p>
            <a:pPr lvl="2"/>
            <a:r>
              <a:rPr lang="en-US" dirty="0"/>
              <a:t>$4,518</a:t>
            </a:r>
          </a:p>
          <a:p>
            <a:pPr lvl="1"/>
            <a:r>
              <a:rPr lang="en-US" dirty="0"/>
              <a:t>Household Furnishings and Equipment</a:t>
            </a:r>
          </a:p>
          <a:p>
            <a:pPr lvl="2"/>
            <a:r>
              <a:rPr lang="en-US" dirty="0"/>
              <a:t>$1,844</a:t>
            </a:r>
          </a:p>
          <a:p>
            <a:pPr lvl="1"/>
            <a:r>
              <a:rPr lang="en-US" dirty="0"/>
              <a:t>Personal Care Products and Services</a:t>
            </a:r>
          </a:p>
          <a:p>
            <a:pPr lvl="2"/>
            <a:r>
              <a:rPr lang="en-US" dirty="0"/>
              <a:t>$ 958</a:t>
            </a:r>
          </a:p>
          <a:p>
            <a:pPr lvl="1"/>
            <a:r>
              <a:rPr lang="en-US" dirty="0"/>
              <a:t>With expenditure being relatively high in personal care products compared to the average across all markets ($850.95), it will be important to focus on this category when launching into the market</a:t>
            </a:r>
          </a:p>
          <a:p>
            <a:r>
              <a:rPr lang="en-US" dirty="0"/>
              <a:t>High average temperature and low average CPI</a:t>
            </a:r>
          </a:p>
          <a:p>
            <a:pPr lvl="1"/>
            <a:r>
              <a:rPr lang="en-US" dirty="0"/>
              <a:t>Based on the coefficients on slide 3, this indicates that these predictors have positive affects on average sales, making the market more desirable</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3857526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E1ABB-6EB7-B84E-9920-2B0AEDA8E9F5}"/>
              </a:ext>
            </a:extLst>
          </p:cNvPr>
          <p:cNvSpPr>
            <a:spLocks noGrp="1"/>
          </p:cNvSpPr>
          <p:nvPr>
            <p:ph type="title"/>
          </p:nvPr>
        </p:nvSpPr>
        <p:spPr>
          <a:xfrm>
            <a:off x="677334" y="156238"/>
            <a:ext cx="8596668" cy="1320800"/>
          </a:xfrm>
        </p:spPr>
        <p:txBody>
          <a:bodyPr/>
          <a:lstStyle/>
          <a:p>
            <a:r>
              <a:rPr lang="en-US" dirty="0"/>
              <a:t>Market #6: San Francisco</a:t>
            </a:r>
          </a:p>
        </p:txBody>
      </p:sp>
      <p:sp>
        <p:nvSpPr>
          <p:cNvPr id="3" name="Content Placeholder 2">
            <a:extLst>
              <a:ext uri="{FF2B5EF4-FFF2-40B4-BE49-F238E27FC236}">
                <a16:creationId xmlns:a16="http://schemas.microsoft.com/office/drawing/2014/main" id="{183B3667-8370-A742-AF7F-96A27D4DFDEF}"/>
              </a:ext>
            </a:extLst>
          </p:cNvPr>
          <p:cNvSpPr>
            <a:spLocks noGrp="1"/>
          </p:cNvSpPr>
          <p:nvPr>
            <p:ph idx="1"/>
          </p:nvPr>
        </p:nvSpPr>
        <p:spPr>
          <a:xfrm>
            <a:off x="198939" y="816639"/>
            <a:ext cx="5897061" cy="2793366"/>
          </a:xfrm>
        </p:spPr>
        <p:txBody>
          <a:bodyPr>
            <a:normAutofit fontScale="85000" lnSpcReduction="10000"/>
          </a:bodyPr>
          <a:lstStyle/>
          <a:p>
            <a:pPr>
              <a:lnSpc>
                <a:spcPct val="120000"/>
              </a:lnSpc>
            </a:pPr>
            <a:r>
              <a:rPr lang="en-US" dirty="0"/>
              <a:t>Fourth highest average annual expenditure per city</a:t>
            </a:r>
          </a:p>
          <a:p>
            <a:pPr lvl="1">
              <a:lnSpc>
                <a:spcPct val="120000"/>
              </a:lnSpc>
            </a:pPr>
            <a:r>
              <a:rPr lang="en-US" dirty="0"/>
              <a:t>$79,291 which is slightly below San Diego, which is at $79,585, and well above the city ranked one below at $74,316</a:t>
            </a:r>
          </a:p>
          <a:p>
            <a:pPr>
              <a:lnSpc>
                <a:spcPct val="120000"/>
              </a:lnSpc>
            </a:pPr>
            <a:r>
              <a:rPr lang="en-US" dirty="0"/>
              <a:t>This significant average expenditure indicates that there is massive demand and high overall spending in San Francisco, making it an ideal location to open a store</a:t>
            </a:r>
          </a:p>
          <a:p>
            <a:pPr>
              <a:lnSpc>
                <a:spcPct val="120000"/>
              </a:lnSpc>
            </a:pPr>
            <a:r>
              <a:rPr lang="en-US" dirty="0"/>
              <a:t>Income before taxes well within target market</a:t>
            </a:r>
          </a:p>
          <a:p>
            <a:pPr lvl="1">
              <a:lnSpc>
                <a:spcPct val="120000"/>
              </a:lnSpc>
            </a:pPr>
            <a:r>
              <a:rPr lang="en-US" dirty="0"/>
              <a:t>$124,002</a:t>
            </a:r>
          </a:p>
        </p:txBody>
      </p:sp>
      <p:graphicFrame>
        <p:nvGraphicFramePr>
          <p:cNvPr id="4" name="Chart 3">
            <a:extLst>
              <a:ext uri="{FF2B5EF4-FFF2-40B4-BE49-F238E27FC236}">
                <a16:creationId xmlns:a16="http://schemas.microsoft.com/office/drawing/2014/main" id="{17778B92-122D-F941-84EA-A229285356C4}"/>
              </a:ext>
            </a:extLst>
          </p:cNvPr>
          <p:cNvGraphicFramePr>
            <a:graphicFrameLocks/>
          </p:cNvGraphicFramePr>
          <p:nvPr>
            <p:extLst>
              <p:ext uri="{D42A27DB-BD31-4B8C-83A1-F6EECF244321}">
                <p14:modId xmlns:p14="http://schemas.microsoft.com/office/powerpoint/2010/main" val="4158000048"/>
              </p:ext>
            </p:extLst>
          </p:nvPr>
        </p:nvGraphicFramePr>
        <p:xfrm>
          <a:off x="198939" y="3610004"/>
          <a:ext cx="5438117" cy="3247996"/>
        </p:xfrm>
        <a:graphic>
          <a:graphicData uri="http://schemas.openxmlformats.org/drawingml/2006/chart">
            <c:chart xmlns:c="http://schemas.openxmlformats.org/drawingml/2006/chart" xmlns:r="http://schemas.openxmlformats.org/officeDocument/2006/relationships" r:id="rId2"/>
          </a:graphicData>
        </a:graphic>
      </p:graphicFrame>
      <p:sp>
        <p:nvSpPr>
          <p:cNvPr id="5" name="Content Placeholder 2">
            <a:extLst>
              <a:ext uri="{FF2B5EF4-FFF2-40B4-BE49-F238E27FC236}">
                <a16:creationId xmlns:a16="http://schemas.microsoft.com/office/drawing/2014/main" id="{967D1321-EBD8-EA47-838A-73486FAC9719}"/>
              </a:ext>
            </a:extLst>
          </p:cNvPr>
          <p:cNvSpPr txBox="1">
            <a:spLocks/>
          </p:cNvSpPr>
          <p:nvPr/>
        </p:nvSpPr>
        <p:spPr>
          <a:xfrm>
            <a:off x="5621563" y="812662"/>
            <a:ext cx="4126877" cy="5760007"/>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20000"/>
              </a:lnSpc>
            </a:pPr>
            <a:r>
              <a:rPr lang="en-US" dirty="0"/>
              <a:t>Expenditure breakdown</a:t>
            </a:r>
          </a:p>
          <a:p>
            <a:pPr lvl="1">
              <a:lnSpc>
                <a:spcPct val="120000"/>
              </a:lnSpc>
            </a:pPr>
            <a:r>
              <a:rPr lang="en-US" dirty="0"/>
              <a:t>Food at Home</a:t>
            </a:r>
          </a:p>
          <a:p>
            <a:pPr lvl="2">
              <a:lnSpc>
                <a:spcPct val="120000"/>
              </a:lnSpc>
            </a:pPr>
            <a:r>
              <a:rPr lang="en-US" dirty="0"/>
              <a:t>$4,487</a:t>
            </a:r>
          </a:p>
          <a:p>
            <a:pPr lvl="1">
              <a:lnSpc>
                <a:spcPct val="120000"/>
              </a:lnSpc>
            </a:pPr>
            <a:r>
              <a:rPr lang="en-US" dirty="0"/>
              <a:t>Household Furnishings and Equipment</a:t>
            </a:r>
          </a:p>
          <a:p>
            <a:pPr lvl="2">
              <a:lnSpc>
                <a:spcPct val="120000"/>
              </a:lnSpc>
            </a:pPr>
            <a:r>
              <a:rPr lang="en-US" dirty="0"/>
              <a:t>$2,373</a:t>
            </a:r>
          </a:p>
          <a:p>
            <a:pPr lvl="1">
              <a:lnSpc>
                <a:spcPct val="120000"/>
              </a:lnSpc>
            </a:pPr>
            <a:r>
              <a:rPr lang="en-US" dirty="0"/>
              <a:t>Personal Care Products and Services</a:t>
            </a:r>
          </a:p>
          <a:p>
            <a:pPr lvl="2">
              <a:lnSpc>
                <a:spcPct val="120000"/>
              </a:lnSpc>
            </a:pPr>
            <a:r>
              <a:rPr lang="en-US" dirty="0"/>
              <a:t>$949</a:t>
            </a:r>
          </a:p>
          <a:p>
            <a:pPr lvl="1">
              <a:lnSpc>
                <a:spcPct val="120000"/>
              </a:lnSpc>
            </a:pPr>
            <a:r>
              <a:rPr lang="en-US" dirty="0"/>
              <a:t>The categories of household furnishings and equipment and personal care products are both above the averages among all cities, indicating that these are the two product types that should be focused on in stores upon launch</a:t>
            </a:r>
          </a:p>
        </p:txBody>
      </p:sp>
    </p:spTree>
    <p:extLst>
      <p:ext uri="{BB962C8B-B14F-4D97-AF65-F5344CB8AC3E}">
        <p14:creationId xmlns:p14="http://schemas.microsoft.com/office/powerpoint/2010/main" val="582783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BA648-1931-6A4B-9AFD-6122B7E791AE}"/>
              </a:ext>
            </a:extLst>
          </p:cNvPr>
          <p:cNvSpPr>
            <a:spLocks noGrp="1"/>
          </p:cNvSpPr>
          <p:nvPr>
            <p:ph type="title"/>
          </p:nvPr>
        </p:nvSpPr>
        <p:spPr>
          <a:xfrm>
            <a:off x="677334" y="308638"/>
            <a:ext cx="8596668" cy="1320800"/>
          </a:xfrm>
        </p:spPr>
        <p:txBody>
          <a:bodyPr/>
          <a:lstStyle/>
          <a:p>
            <a:r>
              <a:rPr lang="en-US" dirty="0"/>
              <a:t>Market #7: Salt Lake City</a:t>
            </a:r>
          </a:p>
        </p:txBody>
      </p:sp>
      <p:sp>
        <p:nvSpPr>
          <p:cNvPr id="3" name="Content Placeholder 2">
            <a:extLst>
              <a:ext uri="{FF2B5EF4-FFF2-40B4-BE49-F238E27FC236}">
                <a16:creationId xmlns:a16="http://schemas.microsoft.com/office/drawing/2014/main" id="{AC579801-26E5-354A-99B3-AC939A192DE5}"/>
              </a:ext>
            </a:extLst>
          </p:cNvPr>
          <p:cNvSpPr>
            <a:spLocks noGrp="1"/>
          </p:cNvSpPr>
          <p:nvPr>
            <p:ph idx="1"/>
          </p:nvPr>
        </p:nvSpPr>
        <p:spPr>
          <a:xfrm>
            <a:off x="422031" y="3848338"/>
            <a:ext cx="4431323" cy="2743200"/>
          </a:xfrm>
        </p:spPr>
        <p:txBody>
          <a:bodyPr>
            <a:normAutofit lnSpcReduction="10000"/>
          </a:bodyPr>
          <a:lstStyle/>
          <a:p>
            <a:r>
              <a:rPr lang="en-US" dirty="0"/>
              <a:t>Least competition among all cities</a:t>
            </a:r>
          </a:p>
          <a:p>
            <a:pPr lvl="1"/>
            <a:r>
              <a:rPr lang="en-US" dirty="0"/>
              <a:t>15,804 total stores in the market, well below the average of 29,383</a:t>
            </a:r>
          </a:p>
          <a:p>
            <a:pPr lvl="1"/>
            <a:r>
              <a:rPr lang="en-US" dirty="0"/>
              <a:t>One of the best locations due to the extremely low barriers of entry</a:t>
            </a:r>
          </a:p>
          <a:p>
            <a:r>
              <a:rPr lang="en-US" dirty="0"/>
              <a:t>Also has a strong coefficient in the regression model that looked at how the city impacts average sales</a:t>
            </a:r>
          </a:p>
          <a:p>
            <a:pPr lvl="1"/>
            <a:r>
              <a:rPr lang="en-US" dirty="0"/>
              <a:t>Fifth highest coefficient at 5,572.46</a:t>
            </a:r>
          </a:p>
        </p:txBody>
      </p:sp>
      <p:graphicFrame>
        <p:nvGraphicFramePr>
          <p:cNvPr id="4" name="Chart 3">
            <a:extLst>
              <a:ext uri="{FF2B5EF4-FFF2-40B4-BE49-F238E27FC236}">
                <a16:creationId xmlns:a16="http://schemas.microsoft.com/office/drawing/2014/main" id="{69D2BD49-CE55-A14F-8FEF-13D096D91B79}"/>
              </a:ext>
            </a:extLst>
          </p:cNvPr>
          <p:cNvGraphicFramePr>
            <a:graphicFrameLocks/>
          </p:cNvGraphicFramePr>
          <p:nvPr>
            <p:extLst>
              <p:ext uri="{D42A27DB-BD31-4B8C-83A1-F6EECF244321}">
                <p14:modId xmlns:p14="http://schemas.microsoft.com/office/powerpoint/2010/main" val="138402767"/>
              </p:ext>
            </p:extLst>
          </p:nvPr>
        </p:nvGraphicFramePr>
        <p:xfrm>
          <a:off x="-23446" y="703315"/>
          <a:ext cx="4572000" cy="314502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AEE0364A-4DD3-7049-82C8-8F0FA0CB494D}"/>
              </a:ext>
            </a:extLst>
          </p:cNvPr>
          <p:cNvGraphicFramePr>
            <a:graphicFrameLocks/>
          </p:cNvGraphicFramePr>
          <p:nvPr>
            <p:extLst>
              <p:ext uri="{D42A27DB-BD31-4B8C-83A1-F6EECF244321}">
                <p14:modId xmlns:p14="http://schemas.microsoft.com/office/powerpoint/2010/main" val="301341707"/>
              </p:ext>
            </p:extLst>
          </p:nvPr>
        </p:nvGraphicFramePr>
        <p:xfrm>
          <a:off x="4853354" y="4202723"/>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6" name="Content Placeholder 2">
            <a:extLst>
              <a:ext uri="{FF2B5EF4-FFF2-40B4-BE49-F238E27FC236}">
                <a16:creationId xmlns:a16="http://schemas.microsoft.com/office/drawing/2014/main" id="{78B29DC4-1629-0244-89F1-1126EBA4E52D}"/>
              </a:ext>
            </a:extLst>
          </p:cNvPr>
          <p:cNvSpPr txBox="1">
            <a:spLocks/>
          </p:cNvSpPr>
          <p:nvPr/>
        </p:nvSpPr>
        <p:spPr>
          <a:xfrm>
            <a:off x="4695616" y="969038"/>
            <a:ext cx="5128322" cy="3145022"/>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pPr>
            <a:r>
              <a:rPr lang="en-US" dirty="0"/>
              <a:t>The combination of the two results in Salt Lake City being extremely attractive, as there is little competition and the city itself has a strong positive impact on average sales</a:t>
            </a:r>
          </a:p>
          <a:p>
            <a:pPr>
              <a:lnSpc>
                <a:spcPct val="150000"/>
              </a:lnSpc>
            </a:pPr>
            <a:r>
              <a:rPr lang="en-US" dirty="0"/>
              <a:t>Low average unemployment and average CPI, which are both factors that were shown to have positive affects on average sales</a:t>
            </a:r>
          </a:p>
          <a:p>
            <a:pPr lvl="1"/>
            <a:endParaRPr lang="en-US" dirty="0"/>
          </a:p>
        </p:txBody>
      </p:sp>
    </p:spTree>
    <p:extLst>
      <p:ext uri="{BB962C8B-B14F-4D97-AF65-F5344CB8AC3E}">
        <p14:creationId xmlns:p14="http://schemas.microsoft.com/office/powerpoint/2010/main" val="3207933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FBA62-9027-714B-99B5-ADFC381AAB5E}"/>
              </a:ext>
            </a:extLst>
          </p:cNvPr>
          <p:cNvSpPr>
            <a:spLocks noGrp="1"/>
          </p:cNvSpPr>
          <p:nvPr>
            <p:ph type="title"/>
          </p:nvPr>
        </p:nvSpPr>
        <p:spPr>
          <a:xfrm>
            <a:off x="677334" y="156238"/>
            <a:ext cx="8596668" cy="1320800"/>
          </a:xfrm>
        </p:spPr>
        <p:txBody>
          <a:bodyPr/>
          <a:lstStyle/>
          <a:p>
            <a:r>
              <a:rPr lang="en-US" dirty="0"/>
              <a:t>Market #8: Kansas City</a:t>
            </a:r>
          </a:p>
        </p:txBody>
      </p:sp>
      <p:sp>
        <p:nvSpPr>
          <p:cNvPr id="3" name="Content Placeholder 2">
            <a:extLst>
              <a:ext uri="{FF2B5EF4-FFF2-40B4-BE49-F238E27FC236}">
                <a16:creationId xmlns:a16="http://schemas.microsoft.com/office/drawing/2014/main" id="{431640FB-050A-0144-893B-C4F7823CF132}"/>
              </a:ext>
            </a:extLst>
          </p:cNvPr>
          <p:cNvSpPr>
            <a:spLocks noGrp="1"/>
          </p:cNvSpPr>
          <p:nvPr>
            <p:ph idx="1"/>
          </p:nvPr>
        </p:nvSpPr>
        <p:spPr>
          <a:xfrm>
            <a:off x="325642" y="3961661"/>
            <a:ext cx="4785620" cy="2740101"/>
          </a:xfrm>
        </p:spPr>
        <p:txBody>
          <a:bodyPr>
            <a:normAutofit lnSpcReduction="10000"/>
          </a:bodyPr>
          <a:lstStyle/>
          <a:p>
            <a:r>
              <a:rPr lang="en-US" dirty="0"/>
              <a:t>Third fewest competition within the market</a:t>
            </a:r>
          </a:p>
          <a:p>
            <a:pPr lvl="1"/>
            <a:r>
              <a:rPr lang="en-US" dirty="0"/>
              <a:t>17,166 stores which is well below the average of 29,383</a:t>
            </a:r>
          </a:p>
          <a:p>
            <a:r>
              <a:rPr lang="en-US" dirty="0"/>
              <a:t>Average coefficient in the regression model that examined a city’s affects on average sales</a:t>
            </a:r>
          </a:p>
          <a:p>
            <a:pPr lvl="1"/>
            <a:r>
              <a:rPr lang="en-US" dirty="0"/>
              <a:t>Still above San Diego, which was a similar type of market, given its low competition</a:t>
            </a:r>
          </a:p>
          <a:p>
            <a:endParaRPr lang="en-US" dirty="0"/>
          </a:p>
        </p:txBody>
      </p:sp>
      <p:graphicFrame>
        <p:nvGraphicFramePr>
          <p:cNvPr id="4" name="Chart 3">
            <a:extLst>
              <a:ext uri="{FF2B5EF4-FFF2-40B4-BE49-F238E27FC236}">
                <a16:creationId xmlns:a16="http://schemas.microsoft.com/office/drawing/2014/main" id="{69D2BD49-CE55-A14F-8FEF-13D096D91B79}"/>
              </a:ext>
            </a:extLst>
          </p:cNvPr>
          <p:cNvGraphicFramePr>
            <a:graphicFrameLocks/>
          </p:cNvGraphicFramePr>
          <p:nvPr>
            <p:extLst>
              <p:ext uri="{D42A27DB-BD31-4B8C-83A1-F6EECF244321}">
                <p14:modId xmlns:p14="http://schemas.microsoft.com/office/powerpoint/2010/main" val="3044096785"/>
              </p:ext>
            </p:extLst>
          </p:nvPr>
        </p:nvGraphicFramePr>
        <p:xfrm>
          <a:off x="187569" y="816638"/>
          <a:ext cx="4572000" cy="314502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AEE0364A-4DD3-7049-82C8-8F0FA0CB494D}"/>
              </a:ext>
            </a:extLst>
          </p:cNvPr>
          <p:cNvGraphicFramePr>
            <a:graphicFrameLocks/>
          </p:cNvGraphicFramePr>
          <p:nvPr>
            <p:extLst>
              <p:ext uri="{D42A27DB-BD31-4B8C-83A1-F6EECF244321}">
                <p14:modId xmlns:p14="http://schemas.microsoft.com/office/powerpoint/2010/main" val="4238345154"/>
              </p:ext>
            </p:extLst>
          </p:nvPr>
        </p:nvGraphicFramePr>
        <p:xfrm>
          <a:off x="4975668" y="4114800"/>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7" name="Content Placeholder 2">
            <a:extLst>
              <a:ext uri="{FF2B5EF4-FFF2-40B4-BE49-F238E27FC236}">
                <a16:creationId xmlns:a16="http://schemas.microsoft.com/office/drawing/2014/main" id="{B3EAA2CA-6C4E-F34C-AD13-08D9544C4903}"/>
              </a:ext>
            </a:extLst>
          </p:cNvPr>
          <p:cNvSpPr txBox="1">
            <a:spLocks/>
          </p:cNvSpPr>
          <p:nvPr/>
        </p:nvSpPr>
        <p:spPr>
          <a:xfrm>
            <a:off x="4868858" y="882330"/>
            <a:ext cx="4785620" cy="30441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Having the small barrier of entry in combination with a relatively decent coefficient, the market is attractive for a new entrant, which is exactly what we are looking for</a:t>
            </a:r>
          </a:p>
          <a:p>
            <a:r>
              <a:rPr lang="en-US" dirty="0"/>
              <a:t>Expenditure data is unavailable, so it will be important to focus on specific categories later after launch after more data is available</a:t>
            </a:r>
          </a:p>
        </p:txBody>
      </p:sp>
    </p:spTree>
    <p:extLst>
      <p:ext uri="{BB962C8B-B14F-4D97-AF65-F5344CB8AC3E}">
        <p14:creationId xmlns:p14="http://schemas.microsoft.com/office/powerpoint/2010/main" val="3462190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507D4-D617-0841-9BF3-7CD0D3C56D1D}"/>
              </a:ext>
            </a:extLst>
          </p:cNvPr>
          <p:cNvSpPr>
            <a:spLocks noGrp="1"/>
          </p:cNvSpPr>
          <p:nvPr>
            <p:ph type="title"/>
          </p:nvPr>
        </p:nvSpPr>
        <p:spPr>
          <a:xfrm>
            <a:off x="677334" y="156238"/>
            <a:ext cx="8596668" cy="1320800"/>
          </a:xfrm>
        </p:spPr>
        <p:txBody>
          <a:bodyPr/>
          <a:lstStyle/>
          <a:p>
            <a:r>
              <a:rPr lang="en-US" dirty="0"/>
              <a:t>Market #9: Philadelphia</a:t>
            </a:r>
          </a:p>
        </p:txBody>
      </p:sp>
      <p:sp>
        <p:nvSpPr>
          <p:cNvPr id="3" name="Content Placeholder 2">
            <a:extLst>
              <a:ext uri="{FF2B5EF4-FFF2-40B4-BE49-F238E27FC236}">
                <a16:creationId xmlns:a16="http://schemas.microsoft.com/office/drawing/2014/main" id="{D32C823C-F272-BD4D-B8FE-9F5E6E3CAD0D}"/>
              </a:ext>
            </a:extLst>
          </p:cNvPr>
          <p:cNvSpPr>
            <a:spLocks noGrp="1"/>
          </p:cNvSpPr>
          <p:nvPr>
            <p:ph idx="1"/>
          </p:nvPr>
        </p:nvSpPr>
        <p:spPr>
          <a:xfrm>
            <a:off x="677334" y="3759624"/>
            <a:ext cx="4466166" cy="2942138"/>
          </a:xfrm>
        </p:spPr>
        <p:txBody>
          <a:bodyPr/>
          <a:lstStyle/>
          <a:p>
            <a:r>
              <a:rPr lang="en-US" dirty="0"/>
              <a:t>Relatively small competition with 20,198 stores in the market compared the average of 29,393 stores</a:t>
            </a:r>
          </a:p>
          <a:p>
            <a:pPr lvl="1"/>
            <a:r>
              <a:rPr lang="en-US" dirty="0"/>
              <a:t>Lower barrier to entry into the Philadelphia market</a:t>
            </a:r>
          </a:p>
          <a:p>
            <a:r>
              <a:rPr lang="en-US" dirty="0"/>
              <a:t>Coefficient in the regression model is 3,949.27 indicating that the city of Philadelphia has a positive affect on average sales</a:t>
            </a:r>
          </a:p>
          <a:p>
            <a:pPr lvl="1"/>
            <a:endParaRPr lang="en-US" dirty="0"/>
          </a:p>
          <a:p>
            <a:endParaRPr lang="en-US" dirty="0"/>
          </a:p>
        </p:txBody>
      </p:sp>
      <p:graphicFrame>
        <p:nvGraphicFramePr>
          <p:cNvPr id="4" name="Chart 3">
            <a:extLst>
              <a:ext uri="{FF2B5EF4-FFF2-40B4-BE49-F238E27FC236}">
                <a16:creationId xmlns:a16="http://schemas.microsoft.com/office/drawing/2014/main" id="{AEE0364A-4DD3-7049-82C8-8F0FA0CB494D}"/>
              </a:ext>
            </a:extLst>
          </p:cNvPr>
          <p:cNvGraphicFramePr>
            <a:graphicFrameLocks/>
          </p:cNvGraphicFramePr>
          <p:nvPr>
            <p:extLst>
              <p:ext uri="{D42A27DB-BD31-4B8C-83A1-F6EECF244321}">
                <p14:modId xmlns:p14="http://schemas.microsoft.com/office/powerpoint/2010/main" val="1706746466"/>
              </p:ext>
            </p:extLst>
          </p:nvPr>
        </p:nvGraphicFramePr>
        <p:xfrm>
          <a:off x="403668" y="942975"/>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69D2BD49-CE55-A14F-8FEF-13D096D91B79}"/>
              </a:ext>
            </a:extLst>
          </p:cNvPr>
          <p:cNvGraphicFramePr>
            <a:graphicFrameLocks/>
          </p:cNvGraphicFramePr>
          <p:nvPr>
            <p:extLst>
              <p:ext uri="{D42A27DB-BD31-4B8C-83A1-F6EECF244321}">
                <p14:modId xmlns:p14="http://schemas.microsoft.com/office/powerpoint/2010/main" val="3911263853"/>
              </p:ext>
            </p:extLst>
          </p:nvPr>
        </p:nvGraphicFramePr>
        <p:xfrm>
          <a:off x="4975668" y="3429000"/>
          <a:ext cx="4572000" cy="3145023"/>
        </p:xfrm>
        <a:graphic>
          <a:graphicData uri="http://schemas.openxmlformats.org/drawingml/2006/chart">
            <c:chart xmlns:c="http://schemas.openxmlformats.org/drawingml/2006/chart" xmlns:r="http://schemas.openxmlformats.org/officeDocument/2006/relationships" r:id="rId3"/>
          </a:graphicData>
        </a:graphic>
      </p:graphicFrame>
      <p:sp>
        <p:nvSpPr>
          <p:cNvPr id="6" name="Content Placeholder 2">
            <a:extLst>
              <a:ext uri="{FF2B5EF4-FFF2-40B4-BE49-F238E27FC236}">
                <a16:creationId xmlns:a16="http://schemas.microsoft.com/office/drawing/2014/main" id="{F7AA789C-0EFA-D848-952D-4B18D34D91DC}"/>
              </a:ext>
            </a:extLst>
          </p:cNvPr>
          <p:cNvSpPr txBox="1">
            <a:spLocks/>
          </p:cNvSpPr>
          <p:nvPr/>
        </p:nvSpPr>
        <p:spPr>
          <a:xfrm>
            <a:off x="5028585" y="908502"/>
            <a:ext cx="4786928" cy="2483774"/>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Income before taxes within target market</a:t>
            </a:r>
          </a:p>
          <a:p>
            <a:pPr lvl="1"/>
            <a:r>
              <a:rPr lang="en-US" dirty="0"/>
              <a:t>$88,874</a:t>
            </a:r>
          </a:p>
          <a:p>
            <a:r>
              <a:rPr lang="en-US" dirty="0"/>
              <a:t>Expenditure breakdown</a:t>
            </a:r>
          </a:p>
          <a:p>
            <a:pPr lvl="1"/>
            <a:r>
              <a:rPr lang="en-US" dirty="0"/>
              <a:t>Food at Home</a:t>
            </a:r>
          </a:p>
          <a:p>
            <a:pPr lvl="2"/>
            <a:r>
              <a:rPr lang="en-US" dirty="0"/>
              <a:t>$4,857</a:t>
            </a:r>
          </a:p>
          <a:p>
            <a:pPr lvl="1"/>
            <a:r>
              <a:rPr lang="en-US" dirty="0"/>
              <a:t>Household Furnishing and Equipment</a:t>
            </a:r>
          </a:p>
          <a:p>
            <a:pPr lvl="2"/>
            <a:r>
              <a:rPr lang="en-US" dirty="0"/>
              <a:t>$1,775</a:t>
            </a:r>
          </a:p>
          <a:p>
            <a:pPr lvl="1"/>
            <a:r>
              <a:rPr lang="en-US" dirty="0"/>
              <a:t>Personal Care and Services</a:t>
            </a:r>
          </a:p>
          <a:p>
            <a:pPr lvl="2"/>
            <a:r>
              <a:rPr lang="en-US" dirty="0"/>
              <a:t>$756</a:t>
            </a:r>
          </a:p>
          <a:p>
            <a:pPr lvl="1"/>
            <a:r>
              <a:rPr lang="en-US" dirty="0"/>
              <a:t>Food at home is above the average among all cities, indicating that this category should by focused upon upon launch of the store</a:t>
            </a:r>
          </a:p>
        </p:txBody>
      </p:sp>
    </p:spTree>
    <p:extLst>
      <p:ext uri="{BB962C8B-B14F-4D97-AF65-F5344CB8AC3E}">
        <p14:creationId xmlns:p14="http://schemas.microsoft.com/office/powerpoint/2010/main" val="2284696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6B1B9-FF35-6540-976D-14971A0CB3F5}"/>
              </a:ext>
            </a:extLst>
          </p:cNvPr>
          <p:cNvSpPr>
            <a:spLocks noGrp="1"/>
          </p:cNvSpPr>
          <p:nvPr>
            <p:ph type="title"/>
          </p:nvPr>
        </p:nvSpPr>
        <p:spPr>
          <a:xfrm>
            <a:off x="677334" y="156238"/>
            <a:ext cx="8596668" cy="1320800"/>
          </a:xfrm>
        </p:spPr>
        <p:txBody>
          <a:bodyPr/>
          <a:lstStyle/>
          <a:p>
            <a:r>
              <a:rPr lang="en-US" dirty="0"/>
              <a:t>Market #10: Denver</a:t>
            </a:r>
          </a:p>
        </p:txBody>
      </p:sp>
      <p:sp>
        <p:nvSpPr>
          <p:cNvPr id="3" name="Content Placeholder 2">
            <a:extLst>
              <a:ext uri="{FF2B5EF4-FFF2-40B4-BE49-F238E27FC236}">
                <a16:creationId xmlns:a16="http://schemas.microsoft.com/office/drawing/2014/main" id="{6FD664D4-C28A-BF41-A14C-25AA9308A7C8}"/>
              </a:ext>
            </a:extLst>
          </p:cNvPr>
          <p:cNvSpPr>
            <a:spLocks noGrp="1"/>
          </p:cNvSpPr>
          <p:nvPr>
            <p:ph idx="1"/>
          </p:nvPr>
        </p:nvSpPr>
        <p:spPr>
          <a:xfrm>
            <a:off x="377297" y="3645811"/>
            <a:ext cx="4272238" cy="3065461"/>
          </a:xfrm>
        </p:spPr>
        <p:txBody>
          <a:bodyPr>
            <a:normAutofit fontScale="77500" lnSpcReduction="20000"/>
          </a:bodyPr>
          <a:lstStyle/>
          <a:p>
            <a:r>
              <a:rPr lang="en-US" dirty="0"/>
              <a:t>High overall average annual expenditure</a:t>
            </a:r>
          </a:p>
          <a:p>
            <a:pPr lvl="1"/>
            <a:r>
              <a:rPr lang="en-US" dirty="0"/>
              <a:t>6</a:t>
            </a:r>
            <a:r>
              <a:rPr lang="en-US" baseline="30000" dirty="0"/>
              <a:t>th</a:t>
            </a:r>
            <a:r>
              <a:rPr lang="en-US" dirty="0"/>
              <a:t> highest city and well above average at $74,088</a:t>
            </a:r>
          </a:p>
          <a:p>
            <a:r>
              <a:rPr lang="en-US" dirty="0"/>
              <a:t>Above average coefficient in the regression that examined the impact the city has on average sales</a:t>
            </a:r>
          </a:p>
          <a:p>
            <a:pPr lvl="1"/>
            <a:r>
              <a:rPr lang="en-US" dirty="0"/>
              <a:t>Coefficient of 5,116.26 compared to the average of 4,494.02</a:t>
            </a:r>
          </a:p>
          <a:p>
            <a:r>
              <a:rPr lang="en-US" dirty="0"/>
              <a:t>The combination of a high average expenditure with a high coefficient when predicting for average sales indicate that Denver is an excellent option as there is high demand coupled with the city of Denver having a positive affect on sales</a:t>
            </a:r>
          </a:p>
        </p:txBody>
      </p:sp>
      <p:graphicFrame>
        <p:nvGraphicFramePr>
          <p:cNvPr id="4" name="Chart 3">
            <a:extLst>
              <a:ext uri="{FF2B5EF4-FFF2-40B4-BE49-F238E27FC236}">
                <a16:creationId xmlns:a16="http://schemas.microsoft.com/office/drawing/2014/main" id="{86B0AF6B-061A-0843-8858-FF672E41D918}"/>
              </a:ext>
            </a:extLst>
          </p:cNvPr>
          <p:cNvGraphicFramePr>
            <a:graphicFrameLocks/>
          </p:cNvGraphicFramePr>
          <p:nvPr>
            <p:extLst>
              <p:ext uri="{D42A27DB-BD31-4B8C-83A1-F6EECF244321}">
                <p14:modId xmlns:p14="http://schemas.microsoft.com/office/powerpoint/2010/main" val="380662906"/>
              </p:ext>
            </p:extLst>
          </p:nvPr>
        </p:nvGraphicFramePr>
        <p:xfrm>
          <a:off x="0" y="816638"/>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17778B92-122D-F941-84EA-A229285356C4}"/>
              </a:ext>
            </a:extLst>
          </p:cNvPr>
          <p:cNvGraphicFramePr>
            <a:graphicFrameLocks/>
          </p:cNvGraphicFramePr>
          <p:nvPr>
            <p:extLst>
              <p:ext uri="{D42A27DB-BD31-4B8C-83A1-F6EECF244321}">
                <p14:modId xmlns:p14="http://schemas.microsoft.com/office/powerpoint/2010/main" val="3871676626"/>
              </p:ext>
            </p:extLst>
          </p:nvPr>
        </p:nvGraphicFramePr>
        <p:xfrm>
          <a:off x="4834266" y="3795712"/>
          <a:ext cx="4967889" cy="2915560"/>
        </p:xfrm>
        <a:graphic>
          <a:graphicData uri="http://schemas.openxmlformats.org/drawingml/2006/chart">
            <c:chart xmlns:c="http://schemas.openxmlformats.org/drawingml/2006/chart" xmlns:r="http://schemas.openxmlformats.org/officeDocument/2006/relationships" r:id="rId3"/>
          </a:graphicData>
        </a:graphic>
      </p:graphicFrame>
      <p:sp>
        <p:nvSpPr>
          <p:cNvPr id="7" name="Content Placeholder 2">
            <a:extLst>
              <a:ext uri="{FF2B5EF4-FFF2-40B4-BE49-F238E27FC236}">
                <a16:creationId xmlns:a16="http://schemas.microsoft.com/office/drawing/2014/main" id="{7CFE2057-4C2C-EF4C-8BBA-6F12E02926D3}"/>
              </a:ext>
            </a:extLst>
          </p:cNvPr>
          <p:cNvSpPr txBox="1">
            <a:spLocks/>
          </p:cNvSpPr>
          <p:nvPr/>
        </p:nvSpPr>
        <p:spPr>
          <a:xfrm>
            <a:off x="4834266" y="676793"/>
            <a:ext cx="4967888" cy="306546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dirty="0"/>
          </a:p>
        </p:txBody>
      </p:sp>
      <p:sp>
        <p:nvSpPr>
          <p:cNvPr id="9" name="Content Placeholder 2">
            <a:extLst>
              <a:ext uri="{FF2B5EF4-FFF2-40B4-BE49-F238E27FC236}">
                <a16:creationId xmlns:a16="http://schemas.microsoft.com/office/drawing/2014/main" id="{F4D055E6-B15B-9F44-A47D-4CCF913B2D89}"/>
              </a:ext>
            </a:extLst>
          </p:cNvPr>
          <p:cNvSpPr txBox="1">
            <a:spLocks/>
          </p:cNvSpPr>
          <p:nvPr/>
        </p:nvSpPr>
        <p:spPr>
          <a:xfrm>
            <a:off x="4834265" y="524107"/>
            <a:ext cx="5346798" cy="3271605"/>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20000"/>
              </a:lnSpc>
            </a:pPr>
            <a:r>
              <a:rPr lang="en-US" dirty="0"/>
              <a:t>Income before taxes well within target market of $105,790</a:t>
            </a:r>
          </a:p>
          <a:p>
            <a:pPr>
              <a:lnSpc>
                <a:spcPct val="120000"/>
              </a:lnSpc>
            </a:pPr>
            <a:r>
              <a:rPr lang="en-US" dirty="0"/>
              <a:t>Above average in indicators that have positive affects in average sales</a:t>
            </a:r>
          </a:p>
          <a:p>
            <a:pPr lvl="1">
              <a:lnSpc>
                <a:spcPct val="120000"/>
              </a:lnSpc>
            </a:pPr>
            <a:r>
              <a:rPr lang="en-US" dirty="0"/>
              <a:t>Average fuel price slightly above average at $3.42</a:t>
            </a:r>
          </a:p>
          <a:p>
            <a:pPr lvl="1">
              <a:lnSpc>
                <a:spcPct val="120000"/>
              </a:lnSpc>
            </a:pPr>
            <a:r>
              <a:rPr lang="en-US" dirty="0"/>
              <a:t>Average CPI below average at 164.06</a:t>
            </a:r>
          </a:p>
          <a:p>
            <a:pPr lvl="1">
              <a:lnSpc>
                <a:spcPct val="120000"/>
              </a:lnSpc>
            </a:pPr>
            <a:r>
              <a:rPr lang="en-US" dirty="0"/>
              <a:t>Average unemployment below average at 6.67</a:t>
            </a:r>
          </a:p>
          <a:p>
            <a:pPr>
              <a:lnSpc>
                <a:spcPct val="120000"/>
              </a:lnSpc>
            </a:pPr>
            <a:r>
              <a:rPr lang="en-US" dirty="0"/>
              <a:t>Expenditure breakdown</a:t>
            </a:r>
          </a:p>
          <a:p>
            <a:pPr lvl="1">
              <a:lnSpc>
                <a:spcPct val="120000"/>
              </a:lnSpc>
            </a:pPr>
            <a:r>
              <a:rPr lang="en-US" dirty="0"/>
              <a:t>Food at Home: 5,057</a:t>
            </a:r>
          </a:p>
          <a:p>
            <a:pPr lvl="1">
              <a:lnSpc>
                <a:spcPct val="120000"/>
              </a:lnSpc>
            </a:pPr>
            <a:r>
              <a:rPr lang="en-US" dirty="0"/>
              <a:t>Household Furnishings and Equipment: 2,270</a:t>
            </a:r>
          </a:p>
          <a:p>
            <a:pPr lvl="1">
              <a:lnSpc>
                <a:spcPct val="120000"/>
              </a:lnSpc>
            </a:pPr>
            <a:r>
              <a:rPr lang="en-US" dirty="0"/>
              <a:t>Personal Care Products and Services: 1,215</a:t>
            </a:r>
          </a:p>
          <a:p>
            <a:pPr lvl="1">
              <a:lnSpc>
                <a:spcPct val="120000"/>
              </a:lnSpc>
            </a:pPr>
            <a:r>
              <a:rPr lang="en-US" dirty="0"/>
              <a:t>All three categories well above the industry averages, indicating that all three should be evenly focused on upon launch, however personal care items could be slightly heavily favored due to the percentage increase in demand for this category is slightly higher than the other two</a:t>
            </a:r>
          </a:p>
          <a:p>
            <a:endParaRPr lang="en-US" dirty="0"/>
          </a:p>
        </p:txBody>
      </p:sp>
    </p:spTree>
    <p:extLst>
      <p:ext uri="{BB962C8B-B14F-4D97-AF65-F5344CB8AC3E}">
        <p14:creationId xmlns:p14="http://schemas.microsoft.com/office/powerpoint/2010/main" val="48535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F1695-D1FD-9B43-915E-63CA02DC7C89}"/>
              </a:ext>
            </a:extLst>
          </p:cNvPr>
          <p:cNvSpPr>
            <a:spLocks noGrp="1"/>
          </p:cNvSpPr>
          <p:nvPr>
            <p:ph type="title"/>
          </p:nvPr>
        </p:nvSpPr>
        <p:spPr/>
        <p:txBody>
          <a:bodyPr/>
          <a:lstStyle/>
          <a:p>
            <a:r>
              <a:rPr lang="en-US" dirty="0"/>
              <a:t>Establishing a Target Market</a:t>
            </a:r>
          </a:p>
        </p:txBody>
      </p:sp>
      <p:sp>
        <p:nvSpPr>
          <p:cNvPr id="3" name="Content Placeholder 2">
            <a:extLst>
              <a:ext uri="{FF2B5EF4-FFF2-40B4-BE49-F238E27FC236}">
                <a16:creationId xmlns:a16="http://schemas.microsoft.com/office/drawing/2014/main" id="{FA2E526A-EC3B-9C4E-A736-D7A275DAD630}"/>
              </a:ext>
            </a:extLst>
          </p:cNvPr>
          <p:cNvSpPr>
            <a:spLocks noGrp="1"/>
          </p:cNvSpPr>
          <p:nvPr>
            <p:ph idx="1"/>
          </p:nvPr>
        </p:nvSpPr>
        <p:spPr>
          <a:xfrm>
            <a:off x="677334" y="1379415"/>
            <a:ext cx="8596668" cy="4978400"/>
          </a:xfrm>
        </p:spPr>
        <p:txBody>
          <a:bodyPr>
            <a:normAutofit fontScale="92500"/>
          </a:bodyPr>
          <a:lstStyle/>
          <a:p>
            <a:pPr>
              <a:lnSpc>
                <a:spcPct val="200000"/>
              </a:lnSpc>
            </a:pPr>
            <a:r>
              <a:rPr lang="en-US" sz="2000" dirty="0"/>
              <a:t>Targeting middle income to high income households</a:t>
            </a:r>
          </a:p>
          <a:p>
            <a:pPr>
              <a:lnSpc>
                <a:spcPct val="200000"/>
              </a:lnSpc>
            </a:pPr>
            <a:r>
              <a:rPr lang="en-US" sz="2000" dirty="0"/>
              <a:t>Defining middle income to high income households:</a:t>
            </a:r>
          </a:p>
          <a:p>
            <a:pPr lvl="1">
              <a:lnSpc>
                <a:spcPct val="200000"/>
              </a:lnSpc>
            </a:pPr>
            <a:r>
              <a:rPr lang="en-US" sz="1800" dirty="0"/>
              <a:t>Average income before tax among all households in all cities: $75,655</a:t>
            </a:r>
          </a:p>
          <a:p>
            <a:pPr lvl="2">
              <a:lnSpc>
                <a:spcPct val="200000"/>
              </a:lnSpc>
            </a:pPr>
            <a:r>
              <a:rPr lang="en-US" sz="1600" dirty="0"/>
              <a:t>Min: $60,340 (Tampa)</a:t>
            </a:r>
          </a:p>
          <a:p>
            <a:pPr lvl="2">
              <a:lnSpc>
                <a:spcPct val="200000"/>
              </a:lnSpc>
            </a:pPr>
            <a:r>
              <a:rPr lang="en-US" sz="1600" dirty="0"/>
              <a:t>Median: $88,644</a:t>
            </a:r>
          </a:p>
          <a:p>
            <a:pPr lvl="2">
              <a:lnSpc>
                <a:spcPct val="200000"/>
              </a:lnSpc>
            </a:pPr>
            <a:r>
              <a:rPr lang="en-US" sz="1600" dirty="0"/>
              <a:t>Max: $124,002 (San Francisco)</a:t>
            </a:r>
          </a:p>
          <a:p>
            <a:pPr>
              <a:lnSpc>
                <a:spcPct val="200000"/>
              </a:lnSpc>
            </a:pPr>
            <a:r>
              <a:rPr lang="en-US" sz="2000" dirty="0"/>
              <a:t>With this in mind, ideally the city chosen should have an average income before tax between $75,655 and $124,002+</a:t>
            </a:r>
          </a:p>
        </p:txBody>
      </p:sp>
    </p:spTree>
    <p:extLst>
      <p:ext uri="{BB962C8B-B14F-4D97-AF65-F5344CB8AC3E}">
        <p14:creationId xmlns:p14="http://schemas.microsoft.com/office/powerpoint/2010/main" val="3621299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EE06D-06A9-9844-8B1A-15AF8910DC5A}"/>
              </a:ext>
            </a:extLst>
          </p:cNvPr>
          <p:cNvSpPr>
            <a:spLocks noGrp="1"/>
          </p:cNvSpPr>
          <p:nvPr>
            <p:ph type="title"/>
          </p:nvPr>
        </p:nvSpPr>
        <p:spPr>
          <a:xfrm>
            <a:off x="677334" y="117231"/>
            <a:ext cx="8596668" cy="1320800"/>
          </a:xfrm>
        </p:spPr>
        <p:txBody>
          <a:bodyPr/>
          <a:lstStyle/>
          <a:p>
            <a:r>
              <a:rPr lang="en-US" dirty="0"/>
              <a:t>What Makes a Location Attractive?</a:t>
            </a:r>
          </a:p>
        </p:txBody>
      </p:sp>
      <p:sp>
        <p:nvSpPr>
          <p:cNvPr id="3" name="Content Placeholder 2">
            <a:extLst>
              <a:ext uri="{FF2B5EF4-FFF2-40B4-BE49-F238E27FC236}">
                <a16:creationId xmlns:a16="http://schemas.microsoft.com/office/drawing/2014/main" id="{ACC171A9-68E2-7C49-83A4-41E347ACA40B}"/>
              </a:ext>
            </a:extLst>
          </p:cNvPr>
          <p:cNvSpPr>
            <a:spLocks noGrp="1"/>
          </p:cNvSpPr>
          <p:nvPr>
            <p:ph idx="1"/>
          </p:nvPr>
        </p:nvSpPr>
        <p:spPr>
          <a:xfrm>
            <a:off x="677334" y="867507"/>
            <a:ext cx="8596668" cy="5873262"/>
          </a:xfrm>
        </p:spPr>
        <p:txBody>
          <a:bodyPr>
            <a:normAutofit/>
          </a:bodyPr>
          <a:lstStyle/>
          <a:p>
            <a:r>
              <a:rPr lang="en-US" dirty="0"/>
              <a:t>Little Competition</a:t>
            </a:r>
          </a:p>
          <a:p>
            <a:pPr lvl="1"/>
            <a:r>
              <a:rPr lang="en-US" dirty="0"/>
              <a:t>Few other competitors in the area creates a much smaller barrier of entry.</a:t>
            </a:r>
          </a:p>
          <a:p>
            <a:pPr lvl="1"/>
            <a:r>
              <a:rPr lang="en-US" dirty="0"/>
              <a:t>Look for cities within the data that have a low number of stores, indicating lessened competition</a:t>
            </a:r>
          </a:p>
          <a:p>
            <a:r>
              <a:rPr lang="en-US" dirty="0"/>
              <a:t>High Average Sales</a:t>
            </a:r>
          </a:p>
          <a:p>
            <a:pPr lvl="1"/>
            <a:r>
              <a:rPr lang="en-US" dirty="0"/>
              <a:t>Locations that have a high average sales number is obviously desirable</a:t>
            </a:r>
          </a:p>
          <a:p>
            <a:pPr lvl="1"/>
            <a:r>
              <a:rPr lang="en-US" dirty="0"/>
              <a:t>Look into factors that correlate to the average sales number</a:t>
            </a:r>
          </a:p>
          <a:p>
            <a:pPr lvl="1"/>
            <a:r>
              <a:rPr lang="en-US" dirty="0"/>
              <a:t>The table on the right depict results from a regression model (68.7% R2) predicting for average sales against the averages of various metrics specifically, temperature, fuel price, CPI, unemployment, and store size, showing the correlation these metrics had with the average sales in each city.</a:t>
            </a:r>
          </a:p>
          <a:p>
            <a:r>
              <a:rPr lang="en-US" dirty="0"/>
              <a:t>Average temperature and fuel price of the city, along with store size</a:t>
            </a:r>
          </a:p>
          <a:p>
            <a:pPr lvl="1"/>
            <a:r>
              <a:rPr lang="en-US" dirty="0"/>
              <a:t>Based on the regression model, these metrics had the highest positive correlation to average price, which makes them important metrics to consider when deciding on locations</a:t>
            </a:r>
          </a:p>
          <a:p>
            <a:r>
              <a:rPr lang="en-US" dirty="0"/>
              <a:t>Average Annual Expenditures per household</a:t>
            </a:r>
          </a:p>
          <a:p>
            <a:pPr lvl="1"/>
            <a:r>
              <a:rPr lang="en-US" dirty="0"/>
              <a:t>Cities with a high average annual expenditure number indicate a larger overall market and high demand, signifying a high potential for growth and profits</a:t>
            </a:r>
          </a:p>
          <a:p>
            <a:endParaRPr lang="en-US" dirty="0"/>
          </a:p>
          <a:p>
            <a:pPr lvl="1"/>
            <a:endParaRPr lang="en-US" dirty="0"/>
          </a:p>
          <a:p>
            <a:pPr lvl="1"/>
            <a:endParaRPr lang="en-US" dirty="0"/>
          </a:p>
        </p:txBody>
      </p:sp>
      <p:pic>
        <p:nvPicPr>
          <p:cNvPr id="5" name="Picture 4" descr="Text, application&#10;&#10;Description automatically generated">
            <a:extLst>
              <a:ext uri="{FF2B5EF4-FFF2-40B4-BE49-F238E27FC236}">
                <a16:creationId xmlns:a16="http://schemas.microsoft.com/office/drawing/2014/main" id="{7F1A122B-A2D7-9746-BB3F-A799D14CCD5F}"/>
              </a:ext>
            </a:extLst>
          </p:cNvPr>
          <p:cNvPicPr>
            <a:picLocks noChangeAspect="1"/>
          </p:cNvPicPr>
          <p:nvPr/>
        </p:nvPicPr>
        <p:blipFill>
          <a:blip r:embed="rId2"/>
          <a:stretch>
            <a:fillRect/>
          </a:stretch>
        </p:blipFill>
        <p:spPr>
          <a:xfrm>
            <a:off x="8360386" y="1968500"/>
            <a:ext cx="3543300" cy="1460500"/>
          </a:xfrm>
          <a:prstGeom prst="rect">
            <a:avLst/>
          </a:prstGeom>
        </p:spPr>
      </p:pic>
    </p:spTree>
    <p:extLst>
      <p:ext uri="{BB962C8B-B14F-4D97-AF65-F5344CB8AC3E}">
        <p14:creationId xmlns:p14="http://schemas.microsoft.com/office/powerpoint/2010/main" val="2019680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BFE0B4-F4A6-8247-90F8-AE3CA1569A54}"/>
              </a:ext>
            </a:extLst>
          </p:cNvPr>
          <p:cNvPicPr>
            <a:picLocks noChangeAspect="1"/>
          </p:cNvPicPr>
          <p:nvPr/>
        </p:nvPicPr>
        <p:blipFill rotWithShape="1">
          <a:blip r:embed="rId2"/>
          <a:srcRect l="8739" r="26283"/>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DC4964D7-E159-DA48-8C05-C986B1964428}"/>
              </a:ext>
            </a:extLst>
          </p:cNvPr>
          <p:cNvSpPr>
            <a:spLocks noGrp="1"/>
          </p:cNvSpPr>
          <p:nvPr>
            <p:ph type="title"/>
          </p:nvPr>
        </p:nvSpPr>
        <p:spPr>
          <a:xfrm>
            <a:off x="328613" y="609600"/>
            <a:ext cx="4572000" cy="1320800"/>
          </a:xfrm>
        </p:spPr>
        <p:txBody>
          <a:bodyPr>
            <a:normAutofit/>
          </a:bodyPr>
          <a:lstStyle/>
          <a:p>
            <a:r>
              <a:rPr lang="en-US" sz="3300" dirty="0"/>
              <a:t>The Top 10 Markets to Enter Into:</a:t>
            </a:r>
          </a:p>
        </p:txBody>
      </p:sp>
      <p:sp>
        <p:nvSpPr>
          <p:cNvPr id="3" name="Content Placeholder 2">
            <a:extLst>
              <a:ext uri="{FF2B5EF4-FFF2-40B4-BE49-F238E27FC236}">
                <a16:creationId xmlns:a16="http://schemas.microsoft.com/office/drawing/2014/main" id="{37C221C3-813C-CC45-B54E-82BF6709457A}"/>
              </a:ext>
            </a:extLst>
          </p:cNvPr>
          <p:cNvSpPr>
            <a:spLocks noGrp="1"/>
          </p:cNvSpPr>
          <p:nvPr>
            <p:ph idx="1"/>
          </p:nvPr>
        </p:nvSpPr>
        <p:spPr>
          <a:xfrm>
            <a:off x="677334" y="1757363"/>
            <a:ext cx="3851122" cy="4900612"/>
          </a:xfrm>
        </p:spPr>
        <p:txBody>
          <a:bodyPr>
            <a:normAutofit fontScale="92500" lnSpcReduction="10000"/>
          </a:bodyPr>
          <a:lstStyle/>
          <a:p>
            <a:pPr>
              <a:lnSpc>
                <a:spcPct val="150000"/>
              </a:lnSpc>
            </a:pPr>
            <a:r>
              <a:rPr lang="en-US" dirty="0"/>
              <a:t>1. San Diego</a:t>
            </a:r>
          </a:p>
          <a:p>
            <a:pPr>
              <a:lnSpc>
                <a:spcPct val="150000"/>
              </a:lnSpc>
            </a:pPr>
            <a:r>
              <a:rPr lang="en-US" dirty="0"/>
              <a:t>2. Seattle</a:t>
            </a:r>
          </a:p>
          <a:p>
            <a:pPr>
              <a:lnSpc>
                <a:spcPct val="150000"/>
              </a:lnSpc>
            </a:pPr>
            <a:r>
              <a:rPr lang="en-US" dirty="0"/>
              <a:t>3. Atlanta</a:t>
            </a:r>
          </a:p>
          <a:p>
            <a:pPr>
              <a:lnSpc>
                <a:spcPct val="150000"/>
              </a:lnSpc>
            </a:pPr>
            <a:r>
              <a:rPr lang="en-US" dirty="0"/>
              <a:t>4. Washington D.C.</a:t>
            </a:r>
          </a:p>
          <a:p>
            <a:pPr>
              <a:lnSpc>
                <a:spcPct val="150000"/>
              </a:lnSpc>
            </a:pPr>
            <a:r>
              <a:rPr lang="en-US" dirty="0"/>
              <a:t>5. Chicago</a:t>
            </a:r>
          </a:p>
          <a:p>
            <a:pPr>
              <a:lnSpc>
                <a:spcPct val="150000"/>
              </a:lnSpc>
            </a:pPr>
            <a:r>
              <a:rPr lang="en-US" dirty="0"/>
              <a:t>6. San Francisco</a:t>
            </a:r>
          </a:p>
          <a:p>
            <a:pPr>
              <a:lnSpc>
                <a:spcPct val="150000"/>
              </a:lnSpc>
            </a:pPr>
            <a:r>
              <a:rPr lang="en-US" dirty="0"/>
              <a:t>7. Salt Lake City</a:t>
            </a:r>
          </a:p>
          <a:p>
            <a:pPr>
              <a:lnSpc>
                <a:spcPct val="150000"/>
              </a:lnSpc>
            </a:pPr>
            <a:r>
              <a:rPr lang="en-US" dirty="0"/>
              <a:t>8. Kansas City</a:t>
            </a:r>
          </a:p>
          <a:p>
            <a:pPr>
              <a:lnSpc>
                <a:spcPct val="150000"/>
              </a:lnSpc>
            </a:pPr>
            <a:r>
              <a:rPr lang="en-US" dirty="0"/>
              <a:t>9. Philadelphia </a:t>
            </a:r>
          </a:p>
          <a:p>
            <a:pPr>
              <a:lnSpc>
                <a:spcPct val="150000"/>
              </a:lnSpc>
            </a:pPr>
            <a:r>
              <a:rPr lang="en-US" dirty="0"/>
              <a:t>10. Denver</a:t>
            </a:r>
          </a:p>
        </p:txBody>
      </p:sp>
      <p:cxnSp>
        <p:nvCxnSpPr>
          <p:cNvPr id="9" name="Straight Connector 8">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82392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DA6B8-863B-404B-82DC-A6A6E6AC7AFD}"/>
              </a:ext>
            </a:extLst>
          </p:cNvPr>
          <p:cNvSpPr>
            <a:spLocks noGrp="1"/>
          </p:cNvSpPr>
          <p:nvPr>
            <p:ph type="title"/>
          </p:nvPr>
        </p:nvSpPr>
        <p:spPr>
          <a:xfrm>
            <a:off x="677334" y="45007"/>
            <a:ext cx="8596668" cy="1320800"/>
          </a:xfrm>
        </p:spPr>
        <p:txBody>
          <a:bodyPr/>
          <a:lstStyle/>
          <a:p>
            <a:r>
              <a:rPr lang="en-US" dirty="0"/>
              <a:t>Market #1: San Diego</a:t>
            </a:r>
          </a:p>
        </p:txBody>
      </p:sp>
      <p:sp>
        <p:nvSpPr>
          <p:cNvPr id="3" name="Content Placeholder 2">
            <a:extLst>
              <a:ext uri="{FF2B5EF4-FFF2-40B4-BE49-F238E27FC236}">
                <a16:creationId xmlns:a16="http://schemas.microsoft.com/office/drawing/2014/main" id="{292FEACC-2A1D-2148-B15F-028DF2D64329}"/>
              </a:ext>
            </a:extLst>
          </p:cNvPr>
          <p:cNvSpPr>
            <a:spLocks noGrp="1"/>
          </p:cNvSpPr>
          <p:nvPr>
            <p:ph idx="1"/>
          </p:nvPr>
        </p:nvSpPr>
        <p:spPr>
          <a:xfrm>
            <a:off x="677334" y="719010"/>
            <a:ext cx="4419600" cy="5009731"/>
          </a:xfrm>
        </p:spPr>
        <p:txBody>
          <a:bodyPr/>
          <a:lstStyle/>
          <a:p>
            <a:r>
              <a:rPr lang="en-US" dirty="0"/>
              <a:t>Low competition within the market</a:t>
            </a:r>
          </a:p>
          <a:p>
            <a:pPr lvl="1"/>
            <a:r>
              <a:rPr lang="en-US" dirty="0"/>
              <a:t>Second lowest number of stores, as depicted on graph</a:t>
            </a:r>
          </a:p>
          <a:p>
            <a:pPr lvl="2"/>
            <a:r>
              <a:rPr lang="en-US" dirty="0"/>
              <a:t>16,646 total stores compared to the average of 29,383 stores</a:t>
            </a:r>
          </a:p>
          <a:p>
            <a:pPr lvl="1"/>
            <a:r>
              <a:rPr lang="en-US" dirty="0"/>
              <a:t>Little competition lowers the barrier of entry in this market, resulting in a much higher potential for growth</a:t>
            </a:r>
          </a:p>
          <a:p>
            <a:r>
              <a:rPr lang="en-US" dirty="0"/>
              <a:t>Average income before tax of $99,931, which falls within our target market</a:t>
            </a:r>
          </a:p>
        </p:txBody>
      </p:sp>
      <p:graphicFrame>
        <p:nvGraphicFramePr>
          <p:cNvPr id="5" name="Chart 4">
            <a:extLst>
              <a:ext uri="{FF2B5EF4-FFF2-40B4-BE49-F238E27FC236}">
                <a16:creationId xmlns:a16="http://schemas.microsoft.com/office/drawing/2014/main" id="{69D2BD49-CE55-A14F-8FEF-13D096D91B79}"/>
              </a:ext>
            </a:extLst>
          </p:cNvPr>
          <p:cNvGraphicFramePr>
            <a:graphicFrameLocks/>
          </p:cNvGraphicFramePr>
          <p:nvPr>
            <p:extLst>
              <p:ext uri="{D42A27DB-BD31-4B8C-83A1-F6EECF244321}">
                <p14:modId xmlns:p14="http://schemas.microsoft.com/office/powerpoint/2010/main" val="4193102450"/>
              </p:ext>
            </p:extLst>
          </p:nvPr>
        </p:nvGraphicFramePr>
        <p:xfrm>
          <a:off x="5096934" y="719010"/>
          <a:ext cx="4419600" cy="304018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17778B92-122D-F941-84EA-A229285356C4}"/>
              </a:ext>
            </a:extLst>
          </p:cNvPr>
          <p:cNvGraphicFramePr>
            <a:graphicFrameLocks/>
          </p:cNvGraphicFramePr>
          <p:nvPr>
            <p:extLst>
              <p:ext uri="{D42A27DB-BD31-4B8C-83A1-F6EECF244321}">
                <p14:modId xmlns:p14="http://schemas.microsoft.com/office/powerpoint/2010/main" val="2654018691"/>
              </p:ext>
            </p:extLst>
          </p:nvPr>
        </p:nvGraphicFramePr>
        <p:xfrm>
          <a:off x="378743" y="3958628"/>
          <a:ext cx="5016782" cy="3040189"/>
        </p:xfrm>
        <a:graphic>
          <a:graphicData uri="http://schemas.openxmlformats.org/drawingml/2006/chart">
            <c:chart xmlns:c="http://schemas.openxmlformats.org/drawingml/2006/chart" xmlns:r="http://schemas.openxmlformats.org/officeDocument/2006/relationships" r:id="rId3"/>
          </a:graphicData>
        </a:graphic>
      </p:graphicFrame>
      <p:sp>
        <p:nvSpPr>
          <p:cNvPr id="9" name="Content Placeholder 2">
            <a:extLst>
              <a:ext uri="{FF2B5EF4-FFF2-40B4-BE49-F238E27FC236}">
                <a16:creationId xmlns:a16="http://schemas.microsoft.com/office/drawing/2014/main" id="{9A19B969-69C0-5146-9EEB-AE622F5A2546}"/>
              </a:ext>
            </a:extLst>
          </p:cNvPr>
          <p:cNvSpPr txBox="1">
            <a:spLocks/>
          </p:cNvSpPr>
          <p:nvPr/>
        </p:nvSpPr>
        <p:spPr>
          <a:xfrm>
            <a:off x="5246230" y="3646016"/>
            <a:ext cx="4419600" cy="3059658"/>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Significant expenditure in San Diego</a:t>
            </a:r>
          </a:p>
          <a:p>
            <a:pPr lvl="1"/>
            <a:r>
              <a:rPr lang="en-US" dirty="0"/>
              <a:t>Has the third highest average expenditure among potential markets</a:t>
            </a:r>
          </a:p>
          <a:p>
            <a:pPr lvl="2"/>
            <a:r>
              <a:rPr lang="en-US" dirty="0"/>
              <a:t>$79,585 compared to the average of $67,913</a:t>
            </a:r>
          </a:p>
          <a:p>
            <a:pPr lvl="1"/>
            <a:r>
              <a:rPr lang="en-US" dirty="0"/>
              <a:t>Indicates the significant demand within the city</a:t>
            </a:r>
          </a:p>
          <a:p>
            <a:pPr lvl="1"/>
            <a:r>
              <a:rPr lang="en-US" dirty="0"/>
              <a:t>High demand in combination with low competition makes a perfect formula for entering the retail industry, as there is massive potential for growth</a:t>
            </a:r>
          </a:p>
        </p:txBody>
      </p:sp>
    </p:spTree>
    <p:extLst>
      <p:ext uri="{BB962C8B-B14F-4D97-AF65-F5344CB8AC3E}">
        <p14:creationId xmlns:p14="http://schemas.microsoft.com/office/powerpoint/2010/main" val="184499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EEC7C-8831-E248-8450-8E1893F40122}"/>
              </a:ext>
            </a:extLst>
          </p:cNvPr>
          <p:cNvSpPr>
            <a:spLocks noGrp="1"/>
          </p:cNvSpPr>
          <p:nvPr>
            <p:ph type="title"/>
          </p:nvPr>
        </p:nvSpPr>
        <p:spPr>
          <a:xfrm>
            <a:off x="5536713" y="156237"/>
            <a:ext cx="3737268" cy="1658276"/>
          </a:xfrm>
        </p:spPr>
        <p:txBody>
          <a:bodyPr>
            <a:normAutofit/>
          </a:bodyPr>
          <a:lstStyle/>
          <a:p>
            <a:r>
              <a:rPr lang="en-US" dirty="0"/>
              <a:t>Market #1: San Diego Cont.</a:t>
            </a:r>
          </a:p>
        </p:txBody>
      </p:sp>
      <p:sp>
        <p:nvSpPr>
          <p:cNvPr id="3" name="Content Placeholder 2">
            <a:extLst>
              <a:ext uri="{FF2B5EF4-FFF2-40B4-BE49-F238E27FC236}">
                <a16:creationId xmlns:a16="http://schemas.microsoft.com/office/drawing/2014/main" id="{D613898B-C105-8B4F-A297-72EA29CD98D1}"/>
              </a:ext>
            </a:extLst>
          </p:cNvPr>
          <p:cNvSpPr>
            <a:spLocks noGrp="1"/>
          </p:cNvSpPr>
          <p:nvPr>
            <p:ph idx="1"/>
          </p:nvPr>
        </p:nvSpPr>
        <p:spPr>
          <a:xfrm>
            <a:off x="5100638" y="1930400"/>
            <a:ext cx="4173343" cy="4670425"/>
          </a:xfrm>
        </p:spPr>
        <p:txBody>
          <a:bodyPr>
            <a:normAutofit/>
          </a:bodyPr>
          <a:lstStyle/>
          <a:p>
            <a:pPr>
              <a:lnSpc>
                <a:spcPct val="90000"/>
              </a:lnSpc>
            </a:pPr>
            <a:r>
              <a:rPr lang="en-US" dirty="0"/>
              <a:t>Launch Plans</a:t>
            </a:r>
          </a:p>
          <a:p>
            <a:pPr>
              <a:lnSpc>
                <a:spcPct val="90000"/>
              </a:lnSpc>
            </a:pPr>
            <a:r>
              <a:rPr lang="en-US" dirty="0"/>
              <a:t>Breakdown of Expenditures:</a:t>
            </a:r>
          </a:p>
          <a:p>
            <a:pPr lvl="1">
              <a:lnSpc>
                <a:spcPct val="90000"/>
              </a:lnSpc>
            </a:pPr>
            <a:r>
              <a:rPr lang="en-US" dirty="0"/>
              <a:t>Food at Home</a:t>
            </a:r>
          </a:p>
          <a:p>
            <a:pPr lvl="2">
              <a:lnSpc>
                <a:spcPct val="90000"/>
              </a:lnSpc>
            </a:pPr>
            <a:r>
              <a:rPr lang="en-US" dirty="0"/>
              <a:t>$5,364</a:t>
            </a:r>
          </a:p>
          <a:p>
            <a:pPr lvl="1">
              <a:lnSpc>
                <a:spcPct val="90000"/>
              </a:lnSpc>
            </a:pPr>
            <a:r>
              <a:rPr lang="en-US" dirty="0"/>
              <a:t>Household Furnishings and Equipment</a:t>
            </a:r>
          </a:p>
          <a:p>
            <a:pPr lvl="2">
              <a:lnSpc>
                <a:spcPct val="90000"/>
              </a:lnSpc>
            </a:pPr>
            <a:r>
              <a:rPr lang="en-US" dirty="0"/>
              <a:t>$3,200</a:t>
            </a:r>
          </a:p>
          <a:p>
            <a:pPr lvl="1">
              <a:lnSpc>
                <a:spcPct val="90000"/>
              </a:lnSpc>
            </a:pPr>
            <a:r>
              <a:rPr lang="en-US" dirty="0"/>
              <a:t>Personal Care Products and Services</a:t>
            </a:r>
          </a:p>
          <a:p>
            <a:pPr lvl="2">
              <a:lnSpc>
                <a:spcPct val="90000"/>
              </a:lnSpc>
            </a:pPr>
            <a:r>
              <a:rPr lang="en-US" dirty="0"/>
              <a:t>$1,086</a:t>
            </a:r>
          </a:p>
          <a:p>
            <a:pPr lvl="1">
              <a:lnSpc>
                <a:spcPct val="90000"/>
              </a:lnSpc>
            </a:pPr>
            <a:r>
              <a:rPr lang="en-US" dirty="0"/>
              <a:t>Based on this data, it is clear that the store should be focusing on the grocery side of things, followed by household items, and personal care products respectively</a:t>
            </a:r>
          </a:p>
        </p:txBody>
      </p:sp>
      <p:pic>
        <p:nvPicPr>
          <p:cNvPr id="2050" name="Picture 2" descr="San Diego pension fund to undertake asset-liability study | Pensions &amp;amp;  Investments">
            <a:extLst>
              <a:ext uri="{FF2B5EF4-FFF2-40B4-BE49-F238E27FC236}">
                <a16:creationId xmlns:a16="http://schemas.microsoft.com/office/drawing/2014/main" id="{6326A775-463B-E740-BBB4-F3CB7422E3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167" r="31583"/>
          <a:stretch/>
        </p:blipFill>
        <p:spPr bwMode="auto">
          <a:xfrm>
            <a:off x="-1" y="0"/>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extLst>
            <a:ext uri="{909E8E84-426E-40DD-AFC4-6F175D3DCCD1}">
              <a14:hiddenFill xmlns:a14="http://schemas.microsoft.com/office/drawing/2010/main">
                <a:solidFill>
                  <a:srgbClr val="FFFFFF"/>
                </a:solidFill>
              </a14:hiddenFill>
            </a:ext>
          </a:extLst>
        </p:spPr>
      </p:pic>
      <p:sp>
        <p:nvSpPr>
          <p:cNvPr id="2052" name="Isosceles Triangle 70">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71825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60A7A-8F0A-9543-89FE-95A268B47049}"/>
              </a:ext>
            </a:extLst>
          </p:cNvPr>
          <p:cNvSpPr>
            <a:spLocks noGrp="1"/>
          </p:cNvSpPr>
          <p:nvPr>
            <p:ph type="title"/>
          </p:nvPr>
        </p:nvSpPr>
        <p:spPr>
          <a:xfrm>
            <a:off x="677334" y="156238"/>
            <a:ext cx="8596668" cy="1320800"/>
          </a:xfrm>
        </p:spPr>
        <p:txBody>
          <a:bodyPr/>
          <a:lstStyle/>
          <a:p>
            <a:r>
              <a:rPr lang="en-US" dirty="0"/>
              <a:t>Market #2: Seattle</a:t>
            </a:r>
          </a:p>
        </p:txBody>
      </p:sp>
      <p:sp>
        <p:nvSpPr>
          <p:cNvPr id="3" name="Content Placeholder 2">
            <a:extLst>
              <a:ext uri="{FF2B5EF4-FFF2-40B4-BE49-F238E27FC236}">
                <a16:creationId xmlns:a16="http://schemas.microsoft.com/office/drawing/2014/main" id="{5233DD72-39B6-4944-B60C-BD09795085EA}"/>
              </a:ext>
            </a:extLst>
          </p:cNvPr>
          <p:cNvSpPr>
            <a:spLocks noGrp="1"/>
          </p:cNvSpPr>
          <p:nvPr>
            <p:ph idx="1"/>
          </p:nvPr>
        </p:nvSpPr>
        <p:spPr>
          <a:xfrm>
            <a:off x="218391" y="816638"/>
            <a:ext cx="5314902" cy="3880773"/>
          </a:xfrm>
        </p:spPr>
        <p:txBody>
          <a:bodyPr/>
          <a:lstStyle/>
          <a:p>
            <a:r>
              <a:rPr lang="en-US" dirty="0"/>
              <a:t>Average Annual Expenditure is highest by a significant margin</a:t>
            </a:r>
          </a:p>
          <a:p>
            <a:pPr lvl="1"/>
            <a:r>
              <a:rPr lang="en-US" dirty="0"/>
              <a:t>$83,790 with the next highest being $79,921</a:t>
            </a:r>
          </a:p>
          <a:p>
            <a:pPr lvl="1"/>
            <a:r>
              <a:rPr lang="en-US" dirty="0"/>
              <a:t>Indicating a massive demand, which is critical when deciding upon potential markets to enter</a:t>
            </a:r>
          </a:p>
          <a:p>
            <a:pPr lvl="1"/>
            <a:r>
              <a:rPr lang="en-US" dirty="0"/>
              <a:t>As depicted in graph below</a:t>
            </a:r>
          </a:p>
        </p:txBody>
      </p:sp>
      <p:sp>
        <p:nvSpPr>
          <p:cNvPr id="4" name="Content Placeholder 2">
            <a:extLst>
              <a:ext uri="{FF2B5EF4-FFF2-40B4-BE49-F238E27FC236}">
                <a16:creationId xmlns:a16="http://schemas.microsoft.com/office/drawing/2014/main" id="{EA93A1B9-75DA-CE4B-9CCA-26883F95D524}"/>
              </a:ext>
            </a:extLst>
          </p:cNvPr>
          <p:cNvSpPr txBox="1">
            <a:spLocks/>
          </p:cNvSpPr>
          <p:nvPr/>
        </p:nvSpPr>
        <p:spPr>
          <a:xfrm>
            <a:off x="5533293" y="816638"/>
            <a:ext cx="4923692" cy="5885124"/>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Income before taxes is well within target market</a:t>
            </a:r>
          </a:p>
          <a:p>
            <a:pPr lvl="1"/>
            <a:r>
              <a:rPr lang="en-US" dirty="0"/>
              <a:t>$117,844</a:t>
            </a:r>
          </a:p>
          <a:p>
            <a:r>
              <a:rPr lang="en-US" dirty="0"/>
              <a:t>Expenditure breakdown:</a:t>
            </a:r>
          </a:p>
          <a:p>
            <a:pPr lvl="1"/>
            <a:r>
              <a:rPr lang="en-US" dirty="0"/>
              <a:t>Food at Home</a:t>
            </a:r>
          </a:p>
          <a:p>
            <a:pPr lvl="2"/>
            <a:r>
              <a:rPr lang="en-US" dirty="0"/>
              <a:t>$5,978</a:t>
            </a:r>
          </a:p>
          <a:p>
            <a:pPr lvl="1"/>
            <a:r>
              <a:rPr lang="en-US" dirty="0"/>
              <a:t>Household Furnishings and Equipment</a:t>
            </a:r>
          </a:p>
          <a:p>
            <a:pPr lvl="2"/>
            <a:r>
              <a:rPr lang="en-US" dirty="0"/>
              <a:t>$2,524</a:t>
            </a:r>
          </a:p>
          <a:p>
            <a:pPr lvl="1"/>
            <a:r>
              <a:rPr lang="en-US" dirty="0"/>
              <a:t>Personal Care Products and Services</a:t>
            </a:r>
          </a:p>
          <a:p>
            <a:pPr lvl="2"/>
            <a:r>
              <a:rPr lang="en-US" dirty="0"/>
              <a:t>$841</a:t>
            </a:r>
          </a:p>
          <a:p>
            <a:pPr lvl="1"/>
            <a:r>
              <a:rPr lang="en-US" dirty="0"/>
              <a:t>Based on how exactly consumers in the Seattle area focus their expenditure, it is clear that food is a major focal point in spending, while the household furnishings and equipment are high</a:t>
            </a:r>
          </a:p>
          <a:p>
            <a:pPr lvl="1"/>
            <a:r>
              <a:rPr lang="en-US" dirty="0"/>
              <a:t>When it comes to launching, the store should focus on groceries and household items, and place less of a focus on personal care products, as spending for that category was fairly low</a:t>
            </a:r>
          </a:p>
        </p:txBody>
      </p:sp>
      <p:graphicFrame>
        <p:nvGraphicFramePr>
          <p:cNvPr id="5" name="Chart 4">
            <a:extLst>
              <a:ext uri="{FF2B5EF4-FFF2-40B4-BE49-F238E27FC236}">
                <a16:creationId xmlns:a16="http://schemas.microsoft.com/office/drawing/2014/main" id="{17778B92-122D-F941-84EA-A229285356C4}"/>
              </a:ext>
            </a:extLst>
          </p:cNvPr>
          <p:cNvGraphicFramePr>
            <a:graphicFrameLocks/>
          </p:cNvGraphicFramePr>
          <p:nvPr>
            <p:extLst>
              <p:ext uri="{D42A27DB-BD31-4B8C-83A1-F6EECF244321}">
                <p14:modId xmlns:p14="http://schemas.microsoft.com/office/powerpoint/2010/main" val="2881915133"/>
              </p:ext>
            </p:extLst>
          </p:nvPr>
        </p:nvGraphicFramePr>
        <p:xfrm>
          <a:off x="257909" y="3453766"/>
          <a:ext cx="5438117" cy="324799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93432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975D4-5481-3D43-8E63-A7A7F05E227C}"/>
              </a:ext>
            </a:extLst>
          </p:cNvPr>
          <p:cNvSpPr>
            <a:spLocks noGrp="1"/>
          </p:cNvSpPr>
          <p:nvPr>
            <p:ph type="title"/>
          </p:nvPr>
        </p:nvSpPr>
        <p:spPr>
          <a:xfrm>
            <a:off x="677334" y="156238"/>
            <a:ext cx="8596668" cy="1320800"/>
          </a:xfrm>
        </p:spPr>
        <p:txBody>
          <a:bodyPr/>
          <a:lstStyle/>
          <a:p>
            <a:r>
              <a:rPr lang="en-US" dirty="0"/>
              <a:t>Market #3: Atlanta</a:t>
            </a:r>
          </a:p>
        </p:txBody>
      </p:sp>
      <p:sp>
        <p:nvSpPr>
          <p:cNvPr id="3" name="Content Placeholder 2">
            <a:extLst>
              <a:ext uri="{FF2B5EF4-FFF2-40B4-BE49-F238E27FC236}">
                <a16:creationId xmlns:a16="http://schemas.microsoft.com/office/drawing/2014/main" id="{F26F99E2-F24E-D34C-B1AE-BE7E96CD32FD}"/>
              </a:ext>
            </a:extLst>
          </p:cNvPr>
          <p:cNvSpPr>
            <a:spLocks noGrp="1"/>
          </p:cNvSpPr>
          <p:nvPr>
            <p:ph idx="1"/>
          </p:nvPr>
        </p:nvSpPr>
        <p:spPr>
          <a:xfrm>
            <a:off x="677334" y="3771900"/>
            <a:ext cx="5418666" cy="2812848"/>
          </a:xfrm>
        </p:spPr>
        <p:txBody>
          <a:bodyPr/>
          <a:lstStyle/>
          <a:p>
            <a:r>
              <a:rPr lang="en-US" dirty="0"/>
              <a:t>In a regression model that predicts average sales based on the city the store is in, Atlanta had the highest positive impact on average sales</a:t>
            </a:r>
          </a:p>
          <a:p>
            <a:pPr lvl="1"/>
            <a:r>
              <a:rPr lang="en-US" dirty="0"/>
              <a:t>Atlanta had a coefficient of 10,738.36, indicating that if the store was located in Atlanta, the average sales would increase by an estimated $10,738.36 from the average</a:t>
            </a:r>
          </a:p>
          <a:p>
            <a:r>
              <a:rPr lang="en-US" dirty="0"/>
              <a:t>The second highest coefficient was 9,861.43</a:t>
            </a:r>
          </a:p>
        </p:txBody>
      </p:sp>
      <p:graphicFrame>
        <p:nvGraphicFramePr>
          <p:cNvPr id="5" name="Chart 4">
            <a:extLst>
              <a:ext uri="{FF2B5EF4-FFF2-40B4-BE49-F238E27FC236}">
                <a16:creationId xmlns:a16="http://schemas.microsoft.com/office/drawing/2014/main" id="{AEE0364A-4DD3-7049-82C8-8F0FA0CB494D}"/>
              </a:ext>
            </a:extLst>
          </p:cNvPr>
          <p:cNvGraphicFramePr>
            <a:graphicFrameLocks/>
          </p:cNvGraphicFramePr>
          <p:nvPr>
            <p:extLst>
              <p:ext uri="{D42A27DB-BD31-4B8C-83A1-F6EECF244321}">
                <p14:modId xmlns:p14="http://schemas.microsoft.com/office/powerpoint/2010/main" val="1684127211"/>
              </p:ext>
            </p:extLst>
          </p:nvPr>
        </p:nvGraphicFramePr>
        <p:xfrm>
          <a:off x="867834" y="883515"/>
          <a:ext cx="5037666" cy="3022600"/>
        </p:xfrm>
        <a:graphic>
          <a:graphicData uri="http://schemas.openxmlformats.org/drawingml/2006/chart">
            <c:chart xmlns:c="http://schemas.openxmlformats.org/drawingml/2006/chart" xmlns:r="http://schemas.openxmlformats.org/officeDocument/2006/relationships" r:id="rId2"/>
          </a:graphicData>
        </a:graphic>
      </p:graphicFrame>
      <p:sp>
        <p:nvSpPr>
          <p:cNvPr id="6" name="Content Placeholder 2">
            <a:extLst>
              <a:ext uri="{FF2B5EF4-FFF2-40B4-BE49-F238E27FC236}">
                <a16:creationId xmlns:a16="http://schemas.microsoft.com/office/drawing/2014/main" id="{7501B379-A336-8241-9B0C-59A770C73426}"/>
              </a:ext>
            </a:extLst>
          </p:cNvPr>
          <p:cNvSpPr txBox="1">
            <a:spLocks/>
          </p:cNvSpPr>
          <p:nvPr/>
        </p:nvSpPr>
        <p:spPr>
          <a:xfrm>
            <a:off x="6286500" y="269632"/>
            <a:ext cx="4443413" cy="6315116"/>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The extremely high coefficient indicates that the market of Atlanta has a significant positive impact on average sales, making it an extremely attractive potential location</a:t>
            </a:r>
          </a:p>
          <a:p>
            <a:r>
              <a:rPr lang="en-US" dirty="0"/>
              <a:t>Other Indicators</a:t>
            </a:r>
          </a:p>
          <a:p>
            <a:pPr lvl="1"/>
            <a:r>
              <a:rPr lang="en-US" dirty="0"/>
              <a:t>Average Temperature: 66.36</a:t>
            </a:r>
          </a:p>
          <a:p>
            <a:pPr lvl="2"/>
            <a:r>
              <a:rPr lang="en-US" dirty="0"/>
              <a:t>Average of all cities: 59.36</a:t>
            </a:r>
          </a:p>
          <a:p>
            <a:pPr lvl="1"/>
            <a:r>
              <a:rPr lang="en-US" dirty="0"/>
              <a:t>Average Unemployment: 6.87</a:t>
            </a:r>
          </a:p>
          <a:p>
            <a:pPr lvl="2"/>
            <a:r>
              <a:rPr lang="en-US" dirty="0"/>
              <a:t>Average of all cities: 7.82</a:t>
            </a:r>
          </a:p>
          <a:p>
            <a:pPr lvl="1"/>
            <a:r>
              <a:rPr lang="en-US" dirty="0"/>
              <a:t>High temperature and low unemployment indicate higher average sales, according to regression model mentioned on slide 3</a:t>
            </a:r>
          </a:p>
          <a:p>
            <a:r>
              <a:rPr lang="en-US" dirty="0"/>
              <a:t>Income before tax of $90,502 which is within the target market</a:t>
            </a:r>
          </a:p>
          <a:p>
            <a:r>
              <a:rPr lang="en-US" dirty="0"/>
              <a:t>Expenditure breakdown:</a:t>
            </a:r>
          </a:p>
          <a:p>
            <a:pPr lvl="1"/>
            <a:r>
              <a:rPr lang="en-US" dirty="0"/>
              <a:t>Food at Home: $3,699</a:t>
            </a:r>
          </a:p>
          <a:p>
            <a:pPr lvl="1"/>
            <a:r>
              <a:rPr lang="en-US" dirty="0"/>
              <a:t>Household Furnishings and EQ: $1,904</a:t>
            </a:r>
          </a:p>
          <a:p>
            <a:pPr lvl="1"/>
            <a:r>
              <a:rPr lang="en-US" dirty="0"/>
              <a:t>Personal Care Products: $670</a:t>
            </a:r>
          </a:p>
          <a:p>
            <a:pPr lvl="1"/>
            <a:r>
              <a:rPr lang="en-US" dirty="0"/>
              <a:t>Overall, relatively low expenditure for all three despite the high average sales, but household furnishings and equipment are relatively high in comparison to other cities, so that should be a point of emphasis for the launch of the store</a:t>
            </a:r>
          </a:p>
          <a:p>
            <a:endParaRPr lang="en-US" dirty="0"/>
          </a:p>
          <a:p>
            <a:endParaRPr lang="en-US" dirty="0"/>
          </a:p>
        </p:txBody>
      </p:sp>
    </p:spTree>
    <p:extLst>
      <p:ext uri="{BB962C8B-B14F-4D97-AF65-F5344CB8AC3E}">
        <p14:creationId xmlns:p14="http://schemas.microsoft.com/office/powerpoint/2010/main" val="3708487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772E-03FC-3544-A00D-2D4CE3D67114}"/>
              </a:ext>
            </a:extLst>
          </p:cNvPr>
          <p:cNvSpPr>
            <a:spLocks noGrp="1"/>
          </p:cNvSpPr>
          <p:nvPr>
            <p:ph type="title"/>
          </p:nvPr>
        </p:nvSpPr>
        <p:spPr>
          <a:xfrm>
            <a:off x="677334" y="156238"/>
            <a:ext cx="8596668" cy="1320800"/>
          </a:xfrm>
        </p:spPr>
        <p:txBody>
          <a:bodyPr/>
          <a:lstStyle/>
          <a:p>
            <a:r>
              <a:rPr lang="en-US" dirty="0"/>
              <a:t>Market #4: Washington D.C.</a:t>
            </a:r>
          </a:p>
        </p:txBody>
      </p:sp>
      <p:sp>
        <p:nvSpPr>
          <p:cNvPr id="3" name="Content Placeholder 2">
            <a:extLst>
              <a:ext uri="{FF2B5EF4-FFF2-40B4-BE49-F238E27FC236}">
                <a16:creationId xmlns:a16="http://schemas.microsoft.com/office/drawing/2014/main" id="{6B2BE22D-8C23-754D-BB31-13E6D541831E}"/>
              </a:ext>
            </a:extLst>
          </p:cNvPr>
          <p:cNvSpPr>
            <a:spLocks noGrp="1"/>
          </p:cNvSpPr>
          <p:nvPr>
            <p:ph idx="1"/>
          </p:nvPr>
        </p:nvSpPr>
        <p:spPr>
          <a:xfrm>
            <a:off x="462292" y="816639"/>
            <a:ext cx="4995534" cy="3014662"/>
          </a:xfrm>
        </p:spPr>
        <p:txBody>
          <a:bodyPr>
            <a:normAutofit fontScale="92500"/>
          </a:bodyPr>
          <a:lstStyle/>
          <a:p>
            <a:pPr>
              <a:lnSpc>
                <a:spcPct val="150000"/>
              </a:lnSpc>
            </a:pPr>
            <a:r>
              <a:rPr lang="en-US" dirty="0"/>
              <a:t>Second highest average annual expenditure</a:t>
            </a:r>
          </a:p>
          <a:p>
            <a:pPr lvl="1">
              <a:lnSpc>
                <a:spcPct val="150000"/>
              </a:lnSpc>
            </a:pPr>
            <a:r>
              <a:rPr lang="en-US" dirty="0"/>
              <a:t>$79,921, just ahead of San Diego at $79,585</a:t>
            </a:r>
          </a:p>
          <a:p>
            <a:pPr lvl="1">
              <a:lnSpc>
                <a:spcPct val="150000"/>
              </a:lnSpc>
            </a:pPr>
            <a:r>
              <a:rPr lang="en-US" dirty="0"/>
              <a:t>High average expenditure indicates high potential demand, which is critical when entering a new market</a:t>
            </a:r>
          </a:p>
          <a:p>
            <a:pPr>
              <a:lnSpc>
                <a:spcPct val="150000"/>
              </a:lnSpc>
            </a:pPr>
            <a:r>
              <a:rPr lang="en-US" dirty="0"/>
              <a:t>Extremely high income before tax of $113,834 which is well within target market</a:t>
            </a:r>
          </a:p>
          <a:p>
            <a:endParaRPr lang="en-US" dirty="0"/>
          </a:p>
        </p:txBody>
      </p:sp>
      <p:graphicFrame>
        <p:nvGraphicFramePr>
          <p:cNvPr id="4" name="Chart 3">
            <a:extLst>
              <a:ext uri="{FF2B5EF4-FFF2-40B4-BE49-F238E27FC236}">
                <a16:creationId xmlns:a16="http://schemas.microsoft.com/office/drawing/2014/main" id="{17778B92-122D-F941-84EA-A229285356C4}"/>
              </a:ext>
            </a:extLst>
          </p:cNvPr>
          <p:cNvGraphicFramePr>
            <a:graphicFrameLocks/>
          </p:cNvGraphicFramePr>
          <p:nvPr>
            <p:extLst>
              <p:ext uri="{D42A27DB-BD31-4B8C-83A1-F6EECF244321}">
                <p14:modId xmlns:p14="http://schemas.microsoft.com/office/powerpoint/2010/main" val="3964277938"/>
              </p:ext>
            </p:extLst>
          </p:nvPr>
        </p:nvGraphicFramePr>
        <p:xfrm>
          <a:off x="462292" y="3843338"/>
          <a:ext cx="4995534" cy="3014662"/>
        </p:xfrm>
        <a:graphic>
          <a:graphicData uri="http://schemas.openxmlformats.org/drawingml/2006/chart">
            <c:chart xmlns:c="http://schemas.openxmlformats.org/drawingml/2006/chart" xmlns:r="http://schemas.openxmlformats.org/officeDocument/2006/relationships" r:id="rId2"/>
          </a:graphicData>
        </a:graphic>
      </p:graphicFrame>
      <p:sp>
        <p:nvSpPr>
          <p:cNvPr id="5" name="Content Placeholder 2">
            <a:extLst>
              <a:ext uri="{FF2B5EF4-FFF2-40B4-BE49-F238E27FC236}">
                <a16:creationId xmlns:a16="http://schemas.microsoft.com/office/drawing/2014/main" id="{BA3F9B1E-CAA6-384F-ABDB-E0EC9B19D8E3}"/>
              </a:ext>
            </a:extLst>
          </p:cNvPr>
          <p:cNvSpPr txBox="1">
            <a:spLocks/>
          </p:cNvSpPr>
          <p:nvPr/>
        </p:nvSpPr>
        <p:spPr>
          <a:xfrm>
            <a:off x="5457826" y="804601"/>
            <a:ext cx="4682636" cy="573687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pPr>
            <a:r>
              <a:rPr lang="en-US" dirty="0"/>
              <a:t>Expenditure breakdown:</a:t>
            </a:r>
          </a:p>
          <a:p>
            <a:pPr lvl="1">
              <a:lnSpc>
                <a:spcPct val="150000"/>
              </a:lnSpc>
            </a:pPr>
            <a:r>
              <a:rPr lang="en-US" dirty="0"/>
              <a:t>Food at Home</a:t>
            </a:r>
          </a:p>
          <a:p>
            <a:pPr lvl="2">
              <a:lnSpc>
                <a:spcPct val="150000"/>
              </a:lnSpc>
            </a:pPr>
            <a:r>
              <a:rPr lang="en-US" dirty="0"/>
              <a:t>$4,703</a:t>
            </a:r>
          </a:p>
          <a:p>
            <a:pPr lvl="1">
              <a:lnSpc>
                <a:spcPct val="150000"/>
              </a:lnSpc>
            </a:pPr>
            <a:r>
              <a:rPr lang="en-US" dirty="0"/>
              <a:t>Household Furnishings and Equipment</a:t>
            </a:r>
          </a:p>
          <a:p>
            <a:pPr lvl="2">
              <a:lnSpc>
                <a:spcPct val="150000"/>
              </a:lnSpc>
            </a:pPr>
            <a:r>
              <a:rPr lang="en-US" dirty="0"/>
              <a:t>$1,851</a:t>
            </a:r>
          </a:p>
          <a:p>
            <a:pPr lvl="1">
              <a:lnSpc>
                <a:spcPct val="150000"/>
              </a:lnSpc>
            </a:pPr>
            <a:r>
              <a:rPr lang="en-US" dirty="0"/>
              <a:t>Personal Care Products and Services</a:t>
            </a:r>
          </a:p>
          <a:p>
            <a:pPr lvl="2">
              <a:lnSpc>
                <a:spcPct val="150000"/>
              </a:lnSpc>
            </a:pPr>
            <a:r>
              <a:rPr lang="en-US" dirty="0"/>
              <a:t>$1,018</a:t>
            </a:r>
          </a:p>
          <a:p>
            <a:pPr lvl="1">
              <a:lnSpc>
                <a:spcPct val="150000"/>
              </a:lnSpc>
            </a:pPr>
            <a:r>
              <a:rPr lang="en-US" dirty="0"/>
              <a:t>High food at home and personal care products indicate that those categories should be points of emphasis when launching a store in the market</a:t>
            </a:r>
          </a:p>
          <a:p>
            <a:endParaRPr lang="en-US" dirty="0"/>
          </a:p>
          <a:p>
            <a:endParaRPr lang="en-US" dirty="0"/>
          </a:p>
        </p:txBody>
      </p:sp>
    </p:spTree>
    <p:extLst>
      <p:ext uri="{BB962C8B-B14F-4D97-AF65-F5344CB8AC3E}">
        <p14:creationId xmlns:p14="http://schemas.microsoft.com/office/powerpoint/2010/main" val="2386316943"/>
      </p:ext>
    </p:extLst>
  </p:cSld>
  <p:clrMapOvr>
    <a:masterClrMapping/>
  </p:clrMapOvr>
</p:sld>
</file>

<file path=ppt/theme/theme1.xml><?xml version="1.0" encoding="utf-8"?>
<a:theme xmlns:a="http://schemas.openxmlformats.org/drawingml/2006/main" name="Facet">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1972</TotalTime>
  <Words>1885</Words>
  <Application>Microsoft Macintosh PowerPoint</Application>
  <PresentationFormat>Widescreen</PresentationFormat>
  <Paragraphs>223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Retail Startup Analysis and Launch Plan</vt:lpstr>
      <vt:lpstr>Establishing a Target Market</vt:lpstr>
      <vt:lpstr>What Makes a Location Attractive?</vt:lpstr>
      <vt:lpstr>The Top 10 Markets to Enter Into:</vt:lpstr>
      <vt:lpstr>Market #1: San Diego</vt:lpstr>
      <vt:lpstr>Market #1: San Diego Cont.</vt:lpstr>
      <vt:lpstr>Market #2: Seattle</vt:lpstr>
      <vt:lpstr>Market #3: Atlanta</vt:lpstr>
      <vt:lpstr>Market #4: Washington D.C.</vt:lpstr>
      <vt:lpstr>Market #5: Chicago</vt:lpstr>
      <vt:lpstr>Market #6: San Francisco</vt:lpstr>
      <vt:lpstr>Market #7: Salt Lake City</vt:lpstr>
      <vt:lpstr>Market #8: Kansas City</vt:lpstr>
      <vt:lpstr>Market #9: Philadelphia</vt:lpstr>
      <vt:lpstr>Market #10: Denver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Retail Startup Analysis and Launch Plan</dc:title>
  <dc:creator>Microsoft Office User</dc:creator>
  <cp:lastModifiedBy>Microsoft Office User</cp:lastModifiedBy>
  <cp:revision>18</cp:revision>
  <dcterms:created xsi:type="dcterms:W3CDTF">2021-11-05T00:22:23Z</dcterms:created>
  <dcterms:modified xsi:type="dcterms:W3CDTF">2021-11-07T00:46:43Z</dcterms:modified>
</cp:coreProperties>
</file>