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7" r:id="rId4"/>
    <p:sldId id="261" r:id="rId5"/>
    <p:sldId id="265" r:id="rId6"/>
    <p:sldId id="322" r:id="rId7"/>
    <p:sldId id="279" r:id="rId8"/>
    <p:sldId id="270" r:id="rId9"/>
    <p:sldId id="283" r:id="rId10"/>
    <p:sldId id="284" r:id="rId11"/>
    <p:sldId id="285" r:id="rId12"/>
    <p:sldId id="286" r:id="rId13"/>
    <p:sldId id="288" r:id="rId14"/>
    <p:sldId id="280" r:id="rId15"/>
    <p:sldId id="290" r:id="rId16"/>
    <p:sldId id="291" r:id="rId17"/>
    <p:sldId id="292" r:id="rId18"/>
    <p:sldId id="282" r:id="rId19"/>
    <p:sldId id="293" r:id="rId20"/>
    <p:sldId id="294" r:id="rId21"/>
    <p:sldId id="295" r:id="rId22"/>
    <p:sldId id="296" r:id="rId23"/>
    <p:sldId id="297" r:id="rId24"/>
    <p:sldId id="298" r:id="rId25"/>
    <p:sldId id="299" r:id="rId26"/>
    <p:sldId id="300" r:id="rId27"/>
    <p:sldId id="302" r:id="rId28"/>
    <p:sldId id="303" r:id="rId29"/>
    <p:sldId id="305" r:id="rId30"/>
    <p:sldId id="304"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1"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D45A"/>
    <a:srgbClr val="DF002C"/>
    <a:srgbClr val="E00034"/>
    <a:srgbClr val="E62733"/>
    <a:srgbClr val="FFFFFF"/>
    <a:srgbClr val="156082"/>
    <a:srgbClr val="FFC000"/>
    <a:srgbClr val="44788F"/>
    <a:srgbClr val="F2AA84"/>
    <a:srgbClr val="83C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0288" autoAdjust="0"/>
  </p:normalViewPr>
  <p:slideViewPr>
    <p:cSldViewPr snapToGrid="0">
      <p:cViewPr varScale="1">
        <p:scale>
          <a:sx n="52" d="100"/>
          <a:sy n="52" d="100"/>
        </p:scale>
        <p:origin x="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5E1A8-F720-4CEA-A830-7B2870F7D961}" type="datetimeFigureOut">
              <a:rPr lang="fr-FR" smtClean="0"/>
              <a:t>24/05/2025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BA841-C1D0-4149-A7E6-991F885E6728}" type="slidenum">
              <a:rPr lang="fr-FR" smtClean="0"/>
              <a:t>‹N°›</a:t>
            </a:fld>
            <a:endParaRPr lang="fr-FR"/>
          </a:p>
        </p:txBody>
      </p:sp>
    </p:spTree>
    <p:extLst>
      <p:ext uri="{BB962C8B-B14F-4D97-AF65-F5344CB8AC3E}">
        <p14:creationId xmlns:p14="http://schemas.microsoft.com/office/powerpoint/2010/main" val="1451899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BBA841-C1D0-4149-A7E6-991F885E6728}" type="slidenum">
              <a:rPr lang="fr-FR" smtClean="0"/>
              <a:t>20</a:t>
            </a:fld>
            <a:endParaRPr lang="fr-FR"/>
          </a:p>
        </p:txBody>
      </p:sp>
    </p:spTree>
    <p:extLst>
      <p:ext uri="{BB962C8B-B14F-4D97-AF65-F5344CB8AC3E}">
        <p14:creationId xmlns:p14="http://schemas.microsoft.com/office/powerpoint/2010/main" val="3321097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40A0-9BCE-FA67-55A4-57E996BC25D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AC53B51-30DA-7D68-345D-BC3FC32F410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3D32977-2F38-72BB-A6C0-B37CB6CE50C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735F68B-DF61-C8E6-2EB8-5B8E3D9DFAC2}"/>
              </a:ext>
            </a:extLst>
          </p:cNvPr>
          <p:cNvSpPr>
            <a:spLocks noGrp="1"/>
          </p:cNvSpPr>
          <p:nvPr>
            <p:ph type="sldNum" sz="quarter" idx="5"/>
          </p:nvPr>
        </p:nvSpPr>
        <p:spPr/>
        <p:txBody>
          <a:bodyPr/>
          <a:lstStyle/>
          <a:p>
            <a:fld id="{B9BBA841-C1D0-4149-A7E6-991F885E6728}" type="slidenum">
              <a:rPr lang="fr-FR" smtClean="0"/>
              <a:t>30</a:t>
            </a:fld>
            <a:endParaRPr lang="fr-FR"/>
          </a:p>
        </p:txBody>
      </p:sp>
    </p:spTree>
    <p:extLst>
      <p:ext uri="{BB962C8B-B14F-4D97-AF65-F5344CB8AC3E}">
        <p14:creationId xmlns:p14="http://schemas.microsoft.com/office/powerpoint/2010/main" val="1679907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08065-C5A1-1B74-A74F-F9035BC299A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D233BA-29E8-6DF7-58A1-EC231260B28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52A95BE-D873-C66B-ED68-C2EE12A855D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A596351-554F-0A7B-7C40-00235D5D746F}"/>
              </a:ext>
            </a:extLst>
          </p:cNvPr>
          <p:cNvSpPr>
            <a:spLocks noGrp="1"/>
          </p:cNvSpPr>
          <p:nvPr>
            <p:ph type="sldNum" sz="quarter" idx="5"/>
          </p:nvPr>
        </p:nvSpPr>
        <p:spPr/>
        <p:txBody>
          <a:bodyPr/>
          <a:lstStyle/>
          <a:p>
            <a:fld id="{B9BBA841-C1D0-4149-A7E6-991F885E6728}" type="slidenum">
              <a:rPr lang="fr-FR" smtClean="0"/>
              <a:t>31</a:t>
            </a:fld>
            <a:endParaRPr lang="fr-FR"/>
          </a:p>
        </p:txBody>
      </p:sp>
    </p:spTree>
    <p:extLst>
      <p:ext uri="{BB962C8B-B14F-4D97-AF65-F5344CB8AC3E}">
        <p14:creationId xmlns:p14="http://schemas.microsoft.com/office/powerpoint/2010/main" val="4032020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D9A9-BCDB-CC79-D6DF-36F3939FB07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9B99F99-ECE5-E2B7-E462-5B168458305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E7283B1-2691-820A-B8CA-3E2DC174205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AF48A2F-9C09-E94E-297B-8CC4B41D0983}"/>
              </a:ext>
            </a:extLst>
          </p:cNvPr>
          <p:cNvSpPr>
            <a:spLocks noGrp="1"/>
          </p:cNvSpPr>
          <p:nvPr>
            <p:ph type="sldNum" sz="quarter" idx="5"/>
          </p:nvPr>
        </p:nvSpPr>
        <p:spPr/>
        <p:txBody>
          <a:bodyPr/>
          <a:lstStyle/>
          <a:p>
            <a:fld id="{B9BBA841-C1D0-4149-A7E6-991F885E6728}" type="slidenum">
              <a:rPr lang="fr-FR" smtClean="0"/>
              <a:t>32</a:t>
            </a:fld>
            <a:endParaRPr lang="fr-FR"/>
          </a:p>
        </p:txBody>
      </p:sp>
    </p:spTree>
    <p:extLst>
      <p:ext uri="{BB962C8B-B14F-4D97-AF65-F5344CB8AC3E}">
        <p14:creationId xmlns:p14="http://schemas.microsoft.com/office/powerpoint/2010/main" val="257197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4F3A-0D14-D1F4-713F-6B70246EE91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80CE397-D6CF-64A0-7BD2-024F8FFE2E3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358E865-6A01-25FC-3F93-BCDA02B806A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FF33A2-8060-DC29-3F17-A94D0DCDF35C}"/>
              </a:ext>
            </a:extLst>
          </p:cNvPr>
          <p:cNvSpPr>
            <a:spLocks noGrp="1"/>
          </p:cNvSpPr>
          <p:nvPr>
            <p:ph type="sldNum" sz="quarter" idx="5"/>
          </p:nvPr>
        </p:nvSpPr>
        <p:spPr/>
        <p:txBody>
          <a:bodyPr/>
          <a:lstStyle/>
          <a:p>
            <a:fld id="{B9BBA841-C1D0-4149-A7E6-991F885E6728}" type="slidenum">
              <a:rPr lang="fr-FR" smtClean="0"/>
              <a:t>33</a:t>
            </a:fld>
            <a:endParaRPr lang="fr-FR"/>
          </a:p>
        </p:txBody>
      </p:sp>
    </p:spTree>
    <p:extLst>
      <p:ext uri="{BB962C8B-B14F-4D97-AF65-F5344CB8AC3E}">
        <p14:creationId xmlns:p14="http://schemas.microsoft.com/office/powerpoint/2010/main" val="281669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80E8D-B9DE-E199-3D4C-08C60E877FC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2FC3C5F-C8BE-9757-A9EC-9982C99BCB4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0232641-2316-D918-4735-9E4F0F1C396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55265EB-24AF-89C7-53EE-31401934A07A}"/>
              </a:ext>
            </a:extLst>
          </p:cNvPr>
          <p:cNvSpPr>
            <a:spLocks noGrp="1"/>
          </p:cNvSpPr>
          <p:nvPr>
            <p:ph type="sldNum" sz="quarter" idx="5"/>
          </p:nvPr>
        </p:nvSpPr>
        <p:spPr/>
        <p:txBody>
          <a:bodyPr/>
          <a:lstStyle/>
          <a:p>
            <a:fld id="{B9BBA841-C1D0-4149-A7E6-991F885E6728}" type="slidenum">
              <a:rPr lang="fr-FR" smtClean="0"/>
              <a:t>34</a:t>
            </a:fld>
            <a:endParaRPr lang="fr-FR"/>
          </a:p>
        </p:txBody>
      </p:sp>
    </p:spTree>
    <p:extLst>
      <p:ext uri="{BB962C8B-B14F-4D97-AF65-F5344CB8AC3E}">
        <p14:creationId xmlns:p14="http://schemas.microsoft.com/office/powerpoint/2010/main" val="3465621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10035-A1BC-084C-7117-4CC72723C86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4317580-58BB-3431-411C-F82421A8955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6C66F99-7036-32A1-7993-640B8FFDA83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9854704-1202-0813-D4E4-2D10349A1D8F}"/>
              </a:ext>
            </a:extLst>
          </p:cNvPr>
          <p:cNvSpPr>
            <a:spLocks noGrp="1"/>
          </p:cNvSpPr>
          <p:nvPr>
            <p:ph type="sldNum" sz="quarter" idx="5"/>
          </p:nvPr>
        </p:nvSpPr>
        <p:spPr/>
        <p:txBody>
          <a:bodyPr/>
          <a:lstStyle/>
          <a:p>
            <a:fld id="{B9BBA841-C1D0-4149-A7E6-991F885E6728}" type="slidenum">
              <a:rPr lang="fr-FR" smtClean="0"/>
              <a:t>35</a:t>
            </a:fld>
            <a:endParaRPr lang="fr-FR"/>
          </a:p>
        </p:txBody>
      </p:sp>
    </p:spTree>
    <p:extLst>
      <p:ext uri="{BB962C8B-B14F-4D97-AF65-F5344CB8AC3E}">
        <p14:creationId xmlns:p14="http://schemas.microsoft.com/office/powerpoint/2010/main" val="1128238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FE229-F714-0624-C198-3ACAA432A94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E2FFDEC-198B-B4B2-473E-8F53999BE0F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CDC2693-BE62-722E-6780-DDD9ABEE400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26472CC-3819-6B15-9323-72EED7CAC00A}"/>
              </a:ext>
            </a:extLst>
          </p:cNvPr>
          <p:cNvSpPr>
            <a:spLocks noGrp="1"/>
          </p:cNvSpPr>
          <p:nvPr>
            <p:ph type="sldNum" sz="quarter" idx="5"/>
          </p:nvPr>
        </p:nvSpPr>
        <p:spPr/>
        <p:txBody>
          <a:bodyPr/>
          <a:lstStyle/>
          <a:p>
            <a:fld id="{B9BBA841-C1D0-4149-A7E6-991F885E6728}" type="slidenum">
              <a:rPr lang="fr-FR" smtClean="0"/>
              <a:t>36</a:t>
            </a:fld>
            <a:endParaRPr lang="fr-FR"/>
          </a:p>
        </p:txBody>
      </p:sp>
    </p:spTree>
    <p:extLst>
      <p:ext uri="{BB962C8B-B14F-4D97-AF65-F5344CB8AC3E}">
        <p14:creationId xmlns:p14="http://schemas.microsoft.com/office/powerpoint/2010/main" val="260064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D567A-5AC7-7BA6-AC78-63F5BE01E0B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BC9B270-5715-55EB-E98F-0CDDB923388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2A72DF9-1988-EE33-AF42-34C81288651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0F9419F-C153-62E0-F195-5340A0B2C946}"/>
              </a:ext>
            </a:extLst>
          </p:cNvPr>
          <p:cNvSpPr>
            <a:spLocks noGrp="1"/>
          </p:cNvSpPr>
          <p:nvPr>
            <p:ph type="sldNum" sz="quarter" idx="5"/>
          </p:nvPr>
        </p:nvSpPr>
        <p:spPr/>
        <p:txBody>
          <a:bodyPr/>
          <a:lstStyle/>
          <a:p>
            <a:fld id="{B9BBA841-C1D0-4149-A7E6-991F885E6728}" type="slidenum">
              <a:rPr lang="fr-FR" smtClean="0"/>
              <a:t>37</a:t>
            </a:fld>
            <a:endParaRPr lang="fr-FR"/>
          </a:p>
        </p:txBody>
      </p:sp>
    </p:spTree>
    <p:extLst>
      <p:ext uri="{BB962C8B-B14F-4D97-AF65-F5344CB8AC3E}">
        <p14:creationId xmlns:p14="http://schemas.microsoft.com/office/powerpoint/2010/main" val="349174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E016B-F81A-DD0B-F9EA-FE893411948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E4AE6D9-CD65-E6A5-944E-0A5FE85DC71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C07DE12-AA63-8D76-3D1D-26B1F3B8D9D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3FEE61D-3914-A347-8C97-60D09AAF4122}"/>
              </a:ext>
            </a:extLst>
          </p:cNvPr>
          <p:cNvSpPr>
            <a:spLocks noGrp="1"/>
          </p:cNvSpPr>
          <p:nvPr>
            <p:ph type="sldNum" sz="quarter" idx="5"/>
          </p:nvPr>
        </p:nvSpPr>
        <p:spPr/>
        <p:txBody>
          <a:bodyPr/>
          <a:lstStyle/>
          <a:p>
            <a:fld id="{B9BBA841-C1D0-4149-A7E6-991F885E6728}" type="slidenum">
              <a:rPr lang="fr-FR" smtClean="0"/>
              <a:t>38</a:t>
            </a:fld>
            <a:endParaRPr lang="fr-FR"/>
          </a:p>
        </p:txBody>
      </p:sp>
    </p:spTree>
    <p:extLst>
      <p:ext uri="{BB962C8B-B14F-4D97-AF65-F5344CB8AC3E}">
        <p14:creationId xmlns:p14="http://schemas.microsoft.com/office/powerpoint/2010/main" val="296687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26596-7AF2-A870-DE39-058CA3A63F0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6DAC3CB-61D3-C7AC-F010-71E1477ABEE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D819BFE-C0C9-CDDE-1BB5-34AC4372D70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177408C-AF3B-3C41-2912-6A3E664F9749}"/>
              </a:ext>
            </a:extLst>
          </p:cNvPr>
          <p:cNvSpPr>
            <a:spLocks noGrp="1"/>
          </p:cNvSpPr>
          <p:nvPr>
            <p:ph type="sldNum" sz="quarter" idx="5"/>
          </p:nvPr>
        </p:nvSpPr>
        <p:spPr/>
        <p:txBody>
          <a:bodyPr/>
          <a:lstStyle/>
          <a:p>
            <a:fld id="{B9BBA841-C1D0-4149-A7E6-991F885E6728}" type="slidenum">
              <a:rPr lang="fr-FR" smtClean="0"/>
              <a:t>39</a:t>
            </a:fld>
            <a:endParaRPr lang="fr-FR"/>
          </a:p>
        </p:txBody>
      </p:sp>
    </p:spTree>
    <p:extLst>
      <p:ext uri="{BB962C8B-B14F-4D97-AF65-F5344CB8AC3E}">
        <p14:creationId xmlns:p14="http://schemas.microsoft.com/office/powerpoint/2010/main" val="3835300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965E8-B72C-BF13-491E-E1984633161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72EB01C-4706-8741-B221-73C43683110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CBA822C-89DE-7049-1420-9D146296842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75AF67A-42C5-9BB3-B657-BC2CBA686A62}"/>
              </a:ext>
            </a:extLst>
          </p:cNvPr>
          <p:cNvSpPr>
            <a:spLocks noGrp="1"/>
          </p:cNvSpPr>
          <p:nvPr>
            <p:ph type="sldNum" sz="quarter" idx="5"/>
          </p:nvPr>
        </p:nvSpPr>
        <p:spPr/>
        <p:txBody>
          <a:bodyPr/>
          <a:lstStyle/>
          <a:p>
            <a:fld id="{B9BBA841-C1D0-4149-A7E6-991F885E6728}" type="slidenum">
              <a:rPr lang="fr-FR" smtClean="0"/>
              <a:t>21</a:t>
            </a:fld>
            <a:endParaRPr lang="fr-FR"/>
          </a:p>
        </p:txBody>
      </p:sp>
    </p:spTree>
    <p:extLst>
      <p:ext uri="{BB962C8B-B14F-4D97-AF65-F5344CB8AC3E}">
        <p14:creationId xmlns:p14="http://schemas.microsoft.com/office/powerpoint/2010/main" val="407244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009E4-40CD-3486-06BF-30BC0CD1739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D7B187F-9EF8-8406-534A-313FDF5C0C0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F01D15D-40AE-F5FE-F232-9D6D2F77302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1C5AE77-981D-6874-6267-4657665A7F14}"/>
              </a:ext>
            </a:extLst>
          </p:cNvPr>
          <p:cNvSpPr>
            <a:spLocks noGrp="1"/>
          </p:cNvSpPr>
          <p:nvPr>
            <p:ph type="sldNum" sz="quarter" idx="5"/>
          </p:nvPr>
        </p:nvSpPr>
        <p:spPr/>
        <p:txBody>
          <a:bodyPr/>
          <a:lstStyle/>
          <a:p>
            <a:fld id="{B9BBA841-C1D0-4149-A7E6-991F885E6728}" type="slidenum">
              <a:rPr lang="fr-FR" smtClean="0"/>
              <a:t>40</a:t>
            </a:fld>
            <a:endParaRPr lang="fr-FR"/>
          </a:p>
        </p:txBody>
      </p:sp>
    </p:spTree>
    <p:extLst>
      <p:ext uri="{BB962C8B-B14F-4D97-AF65-F5344CB8AC3E}">
        <p14:creationId xmlns:p14="http://schemas.microsoft.com/office/powerpoint/2010/main" val="1589282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F7DB8-02C9-81C5-1DC1-37FC1624E6A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191A711-9FB2-BBAA-BDD1-23AE6273BCC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DC069C9-D320-7539-BD02-A2FDB19E13C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F637116-2E27-B0EC-ABDC-8C423D118391}"/>
              </a:ext>
            </a:extLst>
          </p:cNvPr>
          <p:cNvSpPr>
            <a:spLocks noGrp="1"/>
          </p:cNvSpPr>
          <p:nvPr>
            <p:ph type="sldNum" sz="quarter" idx="5"/>
          </p:nvPr>
        </p:nvSpPr>
        <p:spPr/>
        <p:txBody>
          <a:bodyPr/>
          <a:lstStyle/>
          <a:p>
            <a:fld id="{B9BBA841-C1D0-4149-A7E6-991F885E6728}" type="slidenum">
              <a:rPr lang="fr-FR" smtClean="0"/>
              <a:t>41</a:t>
            </a:fld>
            <a:endParaRPr lang="fr-FR"/>
          </a:p>
        </p:txBody>
      </p:sp>
    </p:spTree>
    <p:extLst>
      <p:ext uri="{BB962C8B-B14F-4D97-AF65-F5344CB8AC3E}">
        <p14:creationId xmlns:p14="http://schemas.microsoft.com/office/powerpoint/2010/main" val="1880122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50036-9BA0-A64B-AD44-8F9945CF6E3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3EB7804-2606-32BE-B2A4-45DFF38CE75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9326C70-FE48-38C7-4960-E1CEE11F2F2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BA9343C-7E75-773E-CAE5-A2FE605F728B}"/>
              </a:ext>
            </a:extLst>
          </p:cNvPr>
          <p:cNvSpPr>
            <a:spLocks noGrp="1"/>
          </p:cNvSpPr>
          <p:nvPr>
            <p:ph type="sldNum" sz="quarter" idx="5"/>
          </p:nvPr>
        </p:nvSpPr>
        <p:spPr/>
        <p:txBody>
          <a:bodyPr/>
          <a:lstStyle/>
          <a:p>
            <a:fld id="{B9BBA841-C1D0-4149-A7E6-991F885E6728}" type="slidenum">
              <a:rPr lang="fr-FR" smtClean="0"/>
              <a:t>43</a:t>
            </a:fld>
            <a:endParaRPr lang="fr-FR"/>
          </a:p>
        </p:txBody>
      </p:sp>
    </p:spTree>
    <p:extLst>
      <p:ext uri="{BB962C8B-B14F-4D97-AF65-F5344CB8AC3E}">
        <p14:creationId xmlns:p14="http://schemas.microsoft.com/office/powerpoint/2010/main" val="3733923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86830-442D-3FBC-C47F-07646D6D693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38EAD90-0FF6-9A23-0CE7-B90604700CE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660C2B8-80EF-6266-8AE5-8127E1069AB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3C2C787-2ABF-3EFE-8CC6-02239AC248D7}"/>
              </a:ext>
            </a:extLst>
          </p:cNvPr>
          <p:cNvSpPr>
            <a:spLocks noGrp="1"/>
          </p:cNvSpPr>
          <p:nvPr>
            <p:ph type="sldNum" sz="quarter" idx="5"/>
          </p:nvPr>
        </p:nvSpPr>
        <p:spPr/>
        <p:txBody>
          <a:bodyPr/>
          <a:lstStyle/>
          <a:p>
            <a:fld id="{B9BBA841-C1D0-4149-A7E6-991F885E6728}" type="slidenum">
              <a:rPr lang="fr-FR" smtClean="0"/>
              <a:t>44</a:t>
            </a:fld>
            <a:endParaRPr lang="fr-FR"/>
          </a:p>
        </p:txBody>
      </p:sp>
    </p:spTree>
    <p:extLst>
      <p:ext uri="{BB962C8B-B14F-4D97-AF65-F5344CB8AC3E}">
        <p14:creationId xmlns:p14="http://schemas.microsoft.com/office/powerpoint/2010/main" val="3587513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D0924-19DA-BEC7-66B8-B9AA342340E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7F4671-BAC5-323B-8FFA-A60EF4D8213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6F18E7C-B732-190D-5048-7263E6E7B80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903D4C4-6EF8-C2D7-F5EB-4118DCF8BAC3}"/>
              </a:ext>
            </a:extLst>
          </p:cNvPr>
          <p:cNvSpPr>
            <a:spLocks noGrp="1"/>
          </p:cNvSpPr>
          <p:nvPr>
            <p:ph type="sldNum" sz="quarter" idx="5"/>
          </p:nvPr>
        </p:nvSpPr>
        <p:spPr/>
        <p:txBody>
          <a:bodyPr/>
          <a:lstStyle/>
          <a:p>
            <a:fld id="{B9BBA841-C1D0-4149-A7E6-991F885E6728}" type="slidenum">
              <a:rPr lang="fr-FR" smtClean="0"/>
              <a:t>45</a:t>
            </a:fld>
            <a:endParaRPr lang="fr-FR"/>
          </a:p>
        </p:txBody>
      </p:sp>
    </p:spTree>
    <p:extLst>
      <p:ext uri="{BB962C8B-B14F-4D97-AF65-F5344CB8AC3E}">
        <p14:creationId xmlns:p14="http://schemas.microsoft.com/office/powerpoint/2010/main" val="2156743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1FEFC-22A2-9C09-A189-9FE06073859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32C9095-5A3B-CE73-FAD0-3870A779FA7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7D6C79A-F0D6-F053-790D-43BBAD4FD1E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4C9C897-E8B6-D032-8931-498FCE31A5FD}"/>
              </a:ext>
            </a:extLst>
          </p:cNvPr>
          <p:cNvSpPr>
            <a:spLocks noGrp="1"/>
          </p:cNvSpPr>
          <p:nvPr>
            <p:ph type="sldNum" sz="quarter" idx="5"/>
          </p:nvPr>
        </p:nvSpPr>
        <p:spPr/>
        <p:txBody>
          <a:bodyPr/>
          <a:lstStyle/>
          <a:p>
            <a:fld id="{B9BBA841-C1D0-4149-A7E6-991F885E6728}" type="slidenum">
              <a:rPr lang="fr-FR" smtClean="0"/>
              <a:t>22</a:t>
            </a:fld>
            <a:endParaRPr lang="fr-FR"/>
          </a:p>
        </p:txBody>
      </p:sp>
    </p:spTree>
    <p:extLst>
      <p:ext uri="{BB962C8B-B14F-4D97-AF65-F5344CB8AC3E}">
        <p14:creationId xmlns:p14="http://schemas.microsoft.com/office/powerpoint/2010/main" val="118753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27A7E-0A90-8F41-1C6D-A19193D1F52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009C9F7-1D30-FB18-1384-825FD3376BD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45574EF-6E9F-05C9-FA1C-375EA58A628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EDC1409-2BB7-BC36-E1AD-68A9E4848A04}"/>
              </a:ext>
            </a:extLst>
          </p:cNvPr>
          <p:cNvSpPr>
            <a:spLocks noGrp="1"/>
          </p:cNvSpPr>
          <p:nvPr>
            <p:ph type="sldNum" sz="quarter" idx="5"/>
          </p:nvPr>
        </p:nvSpPr>
        <p:spPr/>
        <p:txBody>
          <a:bodyPr/>
          <a:lstStyle/>
          <a:p>
            <a:fld id="{B9BBA841-C1D0-4149-A7E6-991F885E6728}" type="slidenum">
              <a:rPr lang="fr-FR" smtClean="0"/>
              <a:t>23</a:t>
            </a:fld>
            <a:endParaRPr lang="fr-FR"/>
          </a:p>
        </p:txBody>
      </p:sp>
    </p:spTree>
    <p:extLst>
      <p:ext uri="{BB962C8B-B14F-4D97-AF65-F5344CB8AC3E}">
        <p14:creationId xmlns:p14="http://schemas.microsoft.com/office/powerpoint/2010/main" val="150998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8A31B-C532-360D-565B-DF13AE1AD5F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CA0D596-310E-DF8E-0601-5BC777195FF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31AF4DC-2A45-77EC-900B-5D5DDB6F8BF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95E511D-5C7E-A920-C803-E59CBB5CA511}"/>
              </a:ext>
            </a:extLst>
          </p:cNvPr>
          <p:cNvSpPr>
            <a:spLocks noGrp="1"/>
          </p:cNvSpPr>
          <p:nvPr>
            <p:ph type="sldNum" sz="quarter" idx="5"/>
          </p:nvPr>
        </p:nvSpPr>
        <p:spPr/>
        <p:txBody>
          <a:bodyPr/>
          <a:lstStyle/>
          <a:p>
            <a:fld id="{B9BBA841-C1D0-4149-A7E6-991F885E6728}" type="slidenum">
              <a:rPr lang="fr-FR" smtClean="0"/>
              <a:t>24</a:t>
            </a:fld>
            <a:endParaRPr lang="fr-FR"/>
          </a:p>
        </p:txBody>
      </p:sp>
    </p:spTree>
    <p:extLst>
      <p:ext uri="{BB962C8B-B14F-4D97-AF65-F5344CB8AC3E}">
        <p14:creationId xmlns:p14="http://schemas.microsoft.com/office/powerpoint/2010/main" val="337138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1E91-5B99-3788-D2E6-52F42381183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5EB582D-A0B2-A3E3-110F-9AD6BFC3BD0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85B7713-FFCF-060D-ACBA-EA1C51A6EB4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05F9081-5AA4-6A88-6D0A-92603189F4E8}"/>
              </a:ext>
            </a:extLst>
          </p:cNvPr>
          <p:cNvSpPr>
            <a:spLocks noGrp="1"/>
          </p:cNvSpPr>
          <p:nvPr>
            <p:ph type="sldNum" sz="quarter" idx="5"/>
          </p:nvPr>
        </p:nvSpPr>
        <p:spPr/>
        <p:txBody>
          <a:bodyPr/>
          <a:lstStyle/>
          <a:p>
            <a:fld id="{B9BBA841-C1D0-4149-A7E6-991F885E6728}" type="slidenum">
              <a:rPr lang="fr-FR" smtClean="0"/>
              <a:t>25</a:t>
            </a:fld>
            <a:endParaRPr lang="fr-FR"/>
          </a:p>
        </p:txBody>
      </p:sp>
    </p:spTree>
    <p:extLst>
      <p:ext uri="{BB962C8B-B14F-4D97-AF65-F5344CB8AC3E}">
        <p14:creationId xmlns:p14="http://schemas.microsoft.com/office/powerpoint/2010/main" val="115165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D43FD-93A3-D1B7-09AD-EFC731DED2B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6B187B0-3065-EAB5-5B3B-D9438F7F74A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29ED1DB-4E9B-560E-12C4-CDA8D03D281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4ECA0C0-8C45-1DC7-3783-11EC5B6ADDC4}"/>
              </a:ext>
            </a:extLst>
          </p:cNvPr>
          <p:cNvSpPr>
            <a:spLocks noGrp="1"/>
          </p:cNvSpPr>
          <p:nvPr>
            <p:ph type="sldNum" sz="quarter" idx="5"/>
          </p:nvPr>
        </p:nvSpPr>
        <p:spPr/>
        <p:txBody>
          <a:bodyPr/>
          <a:lstStyle/>
          <a:p>
            <a:fld id="{B9BBA841-C1D0-4149-A7E6-991F885E6728}" type="slidenum">
              <a:rPr lang="fr-FR" smtClean="0"/>
              <a:t>27</a:t>
            </a:fld>
            <a:endParaRPr lang="fr-FR"/>
          </a:p>
        </p:txBody>
      </p:sp>
    </p:spTree>
    <p:extLst>
      <p:ext uri="{BB962C8B-B14F-4D97-AF65-F5344CB8AC3E}">
        <p14:creationId xmlns:p14="http://schemas.microsoft.com/office/powerpoint/2010/main" val="47957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5ADD8-9BA2-8312-ED81-EA5A9BE4948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524C25C-833E-D1B5-86FD-534BCC1356B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5FB416B-2099-CEE8-FD8F-5EA1F52A36E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EEF7DB4-EE61-66D0-67BF-5082D3314D68}"/>
              </a:ext>
            </a:extLst>
          </p:cNvPr>
          <p:cNvSpPr>
            <a:spLocks noGrp="1"/>
          </p:cNvSpPr>
          <p:nvPr>
            <p:ph type="sldNum" sz="quarter" idx="5"/>
          </p:nvPr>
        </p:nvSpPr>
        <p:spPr/>
        <p:txBody>
          <a:bodyPr/>
          <a:lstStyle/>
          <a:p>
            <a:fld id="{B9BBA841-C1D0-4149-A7E6-991F885E6728}" type="slidenum">
              <a:rPr lang="fr-FR" smtClean="0"/>
              <a:t>28</a:t>
            </a:fld>
            <a:endParaRPr lang="fr-FR"/>
          </a:p>
        </p:txBody>
      </p:sp>
    </p:spTree>
    <p:extLst>
      <p:ext uri="{BB962C8B-B14F-4D97-AF65-F5344CB8AC3E}">
        <p14:creationId xmlns:p14="http://schemas.microsoft.com/office/powerpoint/2010/main" val="195806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E9B30-DD42-79EE-2C99-AA89DE9DB13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4C1BBDC-D4DE-29A4-FF47-0732ED2948A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0AAAE3C-334F-4E99-351E-D6852DEBFFB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EA1319C-BB7F-F834-E780-110C93E1B6DA}"/>
              </a:ext>
            </a:extLst>
          </p:cNvPr>
          <p:cNvSpPr>
            <a:spLocks noGrp="1"/>
          </p:cNvSpPr>
          <p:nvPr>
            <p:ph type="sldNum" sz="quarter" idx="5"/>
          </p:nvPr>
        </p:nvSpPr>
        <p:spPr/>
        <p:txBody>
          <a:bodyPr/>
          <a:lstStyle/>
          <a:p>
            <a:fld id="{B9BBA841-C1D0-4149-A7E6-991F885E6728}" type="slidenum">
              <a:rPr lang="fr-FR" smtClean="0"/>
              <a:t>29</a:t>
            </a:fld>
            <a:endParaRPr lang="fr-FR"/>
          </a:p>
        </p:txBody>
      </p:sp>
    </p:spTree>
    <p:extLst>
      <p:ext uri="{BB962C8B-B14F-4D97-AF65-F5344CB8AC3E}">
        <p14:creationId xmlns:p14="http://schemas.microsoft.com/office/powerpoint/2010/main" val="387811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AE6D2-DDD8-3C68-2C59-98D8BB3F4C6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6D726CA-2685-D1FF-8721-88E6EA220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0F569C5-9A95-7FD1-302C-30EBBF65936F}"/>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5" name="Espace réservé du pied de page 4">
            <a:extLst>
              <a:ext uri="{FF2B5EF4-FFF2-40B4-BE49-F238E27FC236}">
                <a16:creationId xmlns:a16="http://schemas.microsoft.com/office/drawing/2014/main" id="{53145F00-731D-426F-3619-904D40EF9C5E}"/>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2F775823-D53C-589F-14A0-8F95B7FA1600}"/>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65690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03A4A1-057C-532E-BDB5-CBA8A47E115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783C2E0-10D6-0CC0-6235-8F4F61BD469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0DEC38-D745-744C-58A9-6AA24743760A}"/>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5" name="Espace réservé du pied de page 4">
            <a:extLst>
              <a:ext uri="{FF2B5EF4-FFF2-40B4-BE49-F238E27FC236}">
                <a16:creationId xmlns:a16="http://schemas.microsoft.com/office/drawing/2014/main" id="{97881A2B-B85A-51AB-D56B-12AACC351049}"/>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37F826D-F500-CEDE-4BF2-AA1F96E76A66}"/>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234818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C205A9C-83EC-124C-566E-772D9346CC7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9ED0230-6841-EB10-D100-126060B683B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BE11D4-5B03-E9F5-7457-B02915935D9C}"/>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5" name="Espace réservé du pied de page 4">
            <a:extLst>
              <a:ext uri="{FF2B5EF4-FFF2-40B4-BE49-F238E27FC236}">
                <a16:creationId xmlns:a16="http://schemas.microsoft.com/office/drawing/2014/main" id="{3C01CD66-7D02-570B-F4D8-E23B2B20E8B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B176B47F-C6F2-D9C3-FD16-391F6F001ECD}"/>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396981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A80D7-D45A-0308-82E5-3947C8A366D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86A3653-0FF8-D348-6F59-6575C2D2428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1A42C4-6EA0-DE36-08F3-1850C568D4DA}"/>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5" name="Espace réservé du pied de page 4">
            <a:extLst>
              <a:ext uri="{FF2B5EF4-FFF2-40B4-BE49-F238E27FC236}">
                <a16:creationId xmlns:a16="http://schemas.microsoft.com/office/drawing/2014/main" id="{CB9FAB0F-7C84-0B5E-A92B-B5D154565442}"/>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EB581304-F554-E92B-DD97-9B4195E03998}"/>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92833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D720B8-1F53-9F70-E962-99425457E05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7C6207A-18FC-32AF-5439-D0FFB00F87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9420029-423F-924F-2BBA-8C21A596CE92}"/>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5" name="Espace réservé du pied de page 4">
            <a:extLst>
              <a:ext uri="{FF2B5EF4-FFF2-40B4-BE49-F238E27FC236}">
                <a16:creationId xmlns:a16="http://schemas.microsoft.com/office/drawing/2014/main" id="{446A8C23-CAB6-17C6-9372-BC65D4CA055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34F3484E-0987-E6BB-8DA5-97FEA2FF8139}"/>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368385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888564-1310-694E-BA89-7B2BF022586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7EA480-B2A5-90D6-9E5B-5A1562B3740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078A430-3353-4FFA-6DD7-643015665C2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830BFA3-42D3-D9EA-1D70-897202459586}"/>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6" name="Espace réservé du pied de page 5">
            <a:extLst>
              <a:ext uri="{FF2B5EF4-FFF2-40B4-BE49-F238E27FC236}">
                <a16:creationId xmlns:a16="http://schemas.microsoft.com/office/drawing/2014/main" id="{71AD910D-DC3B-4E10-A02E-77C873A7DF04}"/>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A7CA8D40-3E14-B28D-3EBB-419E7120CFC6}"/>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210877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0722E7-9F62-3AD6-48FF-885EBDC7F13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17C08F9-E276-FB81-7BFC-A2D5887B4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E5ECBFC-1A28-ED49-E6B9-55CFADC320A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230BB73-4679-03E3-5AA5-925B2B48F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213BD8C-4F25-186E-6D77-83B40161A63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1FCCFFC-8799-FB43-D268-24C6CF02D20E}"/>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8" name="Espace réservé du pied de page 7">
            <a:extLst>
              <a:ext uri="{FF2B5EF4-FFF2-40B4-BE49-F238E27FC236}">
                <a16:creationId xmlns:a16="http://schemas.microsoft.com/office/drawing/2014/main" id="{1A3A2672-4276-1600-FD43-B87085511CF9}"/>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D8246E7F-52AC-C82E-CDC6-126679A0A522}"/>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332482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27E47-8946-E9F2-A10C-7FC8AE313A1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DEE7C39-9047-67D2-F544-1305610485FB}"/>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4" name="Espace réservé du pied de page 3">
            <a:extLst>
              <a:ext uri="{FF2B5EF4-FFF2-40B4-BE49-F238E27FC236}">
                <a16:creationId xmlns:a16="http://schemas.microsoft.com/office/drawing/2014/main" id="{0DB11036-DF52-CD94-D43C-D6B8A24DC704}"/>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60FA8714-D6B7-C68D-CC55-CAB9E88E5960}"/>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94327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AF252C4-ABAE-1E01-175A-41AEDBAA970C}"/>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3" name="Espace réservé du pied de page 2">
            <a:extLst>
              <a:ext uri="{FF2B5EF4-FFF2-40B4-BE49-F238E27FC236}">
                <a16:creationId xmlns:a16="http://schemas.microsoft.com/office/drawing/2014/main" id="{A1D33689-14FA-7D13-92FD-C9EDFDF99E80}"/>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02C4B84-7FC6-E5DC-3A48-2A7A53DA6C3F}"/>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3943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CA349-CDB2-7AFD-9624-D610ACBC36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99C1FA4-835E-6DA7-02C0-63DB50205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2EE8995-2075-E665-6F35-A19F6024B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C6FB826-159E-B564-AF16-1840E69C738B}"/>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6" name="Espace réservé du pied de page 5">
            <a:extLst>
              <a:ext uri="{FF2B5EF4-FFF2-40B4-BE49-F238E27FC236}">
                <a16:creationId xmlns:a16="http://schemas.microsoft.com/office/drawing/2014/main" id="{75C3A07E-A790-35C8-8CBD-026349F3CB9B}"/>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C4717854-1E62-3351-A02F-9DE2D6CB9E46}"/>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131809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465F3-6936-66C7-1852-665CBDC6E9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4AF5E9F-3275-6F2D-703F-73A3003BF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53208409-E300-775B-9D08-D32791363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76F6D2D-5593-1AEC-ED39-3AAF36399E6E}"/>
              </a:ext>
            </a:extLst>
          </p:cNvPr>
          <p:cNvSpPr>
            <a:spLocks noGrp="1"/>
          </p:cNvSpPr>
          <p:nvPr>
            <p:ph type="dt" sz="half" idx="10"/>
          </p:nvPr>
        </p:nvSpPr>
        <p:spPr/>
        <p:txBody>
          <a:bodyPr/>
          <a:lstStyle/>
          <a:p>
            <a:fld id="{EEF26350-08B8-428B-8B44-0EC518F92047}" type="datetimeFigureOut">
              <a:rPr lang="fr-FR" smtClean="0"/>
              <a:t>24/05/2025</a:t>
            </a:fld>
            <a:endParaRPr lang="fr-FR" dirty="0"/>
          </a:p>
        </p:txBody>
      </p:sp>
      <p:sp>
        <p:nvSpPr>
          <p:cNvPr id="6" name="Espace réservé du pied de page 5">
            <a:extLst>
              <a:ext uri="{FF2B5EF4-FFF2-40B4-BE49-F238E27FC236}">
                <a16:creationId xmlns:a16="http://schemas.microsoft.com/office/drawing/2014/main" id="{93518231-5367-3B7F-B3FB-CA173AC048FC}"/>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67C9A3ED-3DEB-EFDA-9C66-37A2B9BDA679}"/>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10334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2848766-58CC-653D-B2D0-4FD7A93BC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51E8782-A368-6D38-3DB2-9A3C56B16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22139C-719B-3FE6-F294-FB2B22BA5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F26350-08B8-428B-8B44-0EC518F92047}" type="datetimeFigureOut">
              <a:rPr lang="fr-FR" smtClean="0"/>
              <a:t>24/05/2025</a:t>
            </a:fld>
            <a:endParaRPr lang="fr-FR" dirty="0"/>
          </a:p>
        </p:txBody>
      </p:sp>
      <p:sp>
        <p:nvSpPr>
          <p:cNvPr id="5" name="Espace réservé du pied de page 4">
            <a:extLst>
              <a:ext uri="{FF2B5EF4-FFF2-40B4-BE49-F238E27FC236}">
                <a16:creationId xmlns:a16="http://schemas.microsoft.com/office/drawing/2014/main" id="{911A6415-6BBF-6F53-B961-DF02847F6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8F2D6E88-4FCD-460E-C08D-46B12D804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BD00A6-BC6A-42AC-8C43-91C9B929A0E0}" type="slidenum">
              <a:rPr lang="fr-FR" smtClean="0"/>
              <a:t>‹N°›</a:t>
            </a:fld>
            <a:endParaRPr lang="fr-FR" dirty="0"/>
          </a:p>
        </p:txBody>
      </p:sp>
    </p:spTree>
    <p:extLst>
      <p:ext uri="{BB962C8B-B14F-4D97-AF65-F5344CB8AC3E}">
        <p14:creationId xmlns:p14="http://schemas.microsoft.com/office/powerpoint/2010/main" val="262645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E9181-0C22-E40D-2890-D3B5F7911147}"/>
              </a:ext>
            </a:extLst>
          </p:cNvPr>
          <p:cNvSpPr>
            <a:spLocks noGrp="1"/>
          </p:cNvSpPr>
          <p:nvPr>
            <p:ph type="ctrTitle"/>
          </p:nvPr>
        </p:nvSpPr>
        <p:spPr>
          <a:xfrm>
            <a:off x="1627695" y="2976180"/>
            <a:ext cx="9144000" cy="1856262"/>
          </a:xfrm>
        </p:spPr>
        <p:txBody>
          <a:bodyPr>
            <a:normAutofit fontScale="90000"/>
          </a:bodyPr>
          <a:lstStyle/>
          <a:p>
            <a:br>
              <a:rPr lang="fr-FR" sz="3600" dirty="0">
                <a:latin typeface="Amasis MT Pro" panose="02040504050005020304" pitchFamily="18" charset="0"/>
              </a:rPr>
            </a:br>
            <a:r>
              <a:rPr lang="fr-FR" sz="3600" dirty="0">
                <a:latin typeface="Amasis MT Pro" panose="02040504050005020304" pitchFamily="18" charset="0"/>
              </a:rPr>
              <a:t>APPROCHE PROBABILISTE DE LA PREVISION DE LA CONSOMMATION D’ENERGIES A L’AIDE D’UN RESEAU </a:t>
            </a:r>
            <a:br>
              <a:rPr lang="fr-FR" sz="3600" dirty="0">
                <a:latin typeface="Amasis MT Pro" panose="02040504050005020304" pitchFamily="18" charset="0"/>
              </a:rPr>
            </a:br>
            <a:r>
              <a:rPr lang="fr-FR" sz="3600" dirty="0">
                <a:latin typeface="Amasis MT Pro" panose="02040504050005020304" pitchFamily="18" charset="0"/>
              </a:rPr>
              <a:t>BAYESIEN DYNAMIQUE</a:t>
            </a:r>
          </a:p>
        </p:txBody>
      </p:sp>
      <p:pic>
        <p:nvPicPr>
          <p:cNvPr id="1026" name="Picture 2">
            <a:extLst>
              <a:ext uri="{FF2B5EF4-FFF2-40B4-BE49-F238E27FC236}">
                <a16:creationId xmlns:a16="http://schemas.microsoft.com/office/drawing/2014/main" id="{3DEA1E89-7874-4C40-66BB-E452767CA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35850" y="364466"/>
            <a:ext cx="2193236" cy="92815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583D24BD-D128-BAC4-034C-C8210AE7E740}"/>
              </a:ext>
            </a:extLst>
          </p:cNvPr>
          <p:cNvPicPr>
            <a:picLocks noChangeAspect="1"/>
          </p:cNvPicPr>
          <p:nvPr/>
        </p:nvPicPr>
        <p:blipFill>
          <a:blip r:embed="rId3"/>
          <a:stretch>
            <a:fillRect/>
          </a:stretch>
        </p:blipFill>
        <p:spPr>
          <a:xfrm>
            <a:off x="281887" y="141421"/>
            <a:ext cx="1912605" cy="1374242"/>
          </a:xfrm>
          <a:prstGeom prst="rect">
            <a:avLst/>
          </a:prstGeom>
        </p:spPr>
      </p:pic>
      <p:sp>
        <p:nvSpPr>
          <p:cNvPr id="6" name="ZoneTexte 5">
            <a:extLst>
              <a:ext uri="{FF2B5EF4-FFF2-40B4-BE49-F238E27FC236}">
                <a16:creationId xmlns:a16="http://schemas.microsoft.com/office/drawing/2014/main" id="{A95075E2-AB37-888C-BE94-ADE398905007}"/>
              </a:ext>
            </a:extLst>
          </p:cNvPr>
          <p:cNvSpPr txBox="1"/>
          <p:nvPr/>
        </p:nvSpPr>
        <p:spPr>
          <a:xfrm>
            <a:off x="3318502" y="1531111"/>
            <a:ext cx="5762385" cy="923330"/>
          </a:xfrm>
          <a:prstGeom prst="rect">
            <a:avLst/>
          </a:prstGeom>
          <a:noFill/>
        </p:spPr>
        <p:txBody>
          <a:bodyPr wrap="square" rtlCol="0">
            <a:spAutoFit/>
          </a:bodyPr>
          <a:lstStyle/>
          <a:p>
            <a:pPr algn="ctr"/>
            <a:r>
              <a:rPr lang="fr-FR" dirty="0"/>
              <a:t>Master Méthodes Appliquées de la Statistique et de l’Econométrie pour la Recherche, l’Analyse et le Traitement de l’Information </a:t>
            </a:r>
          </a:p>
        </p:txBody>
      </p:sp>
      <p:sp>
        <p:nvSpPr>
          <p:cNvPr id="7" name="ZoneTexte 6">
            <a:extLst>
              <a:ext uri="{FF2B5EF4-FFF2-40B4-BE49-F238E27FC236}">
                <a16:creationId xmlns:a16="http://schemas.microsoft.com/office/drawing/2014/main" id="{1D05DC95-6479-4CED-782A-80A4A0655F42}"/>
              </a:ext>
            </a:extLst>
          </p:cNvPr>
          <p:cNvSpPr txBox="1"/>
          <p:nvPr/>
        </p:nvSpPr>
        <p:spPr>
          <a:xfrm>
            <a:off x="4564144" y="2470938"/>
            <a:ext cx="3063712" cy="369332"/>
          </a:xfrm>
          <a:prstGeom prst="rect">
            <a:avLst/>
          </a:prstGeom>
          <a:noFill/>
        </p:spPr>
        <p:txBody>
          <a:bodyPr wrap="square" rtlCol="0">
            <a:spAutoFit/>
          </a:bodyPr>
          <a:lstStyle/>
          <a:p>
            <a:pPr algn="ctr"/>
            <a:r>
              <a:rPr lang="fr-FR" dirty="0"/>
              <a:t>Mémoire</a:t>
            </a:r>
          </a:p>
        </p:txBody>
      </p:sp>
      <p:grpSp>
        <p:nvGrpSpPr>
          <p:cNvPr id="14" name="Groupe 13">
            <a:extLst>
              <a:ext uri="{FF2B5EF4-FFF2-40B4-BE49-F238E27FC236}">
                <a16:creationId xmlns:a16="http://schemas.microsoft.com/office/drawing/2014/main" id="{4F61EA36-DBE6-2A6D-84CD-8EE15CC64909}"/>
              </a:ext>
            </a:extLst>
          </p:cNvPr>
          <p:cNvGrpSpPr/>
          <p:nvPr/>
        </p:nvGrpSpPr>
        <p:grpSpPr>
          <a:xfrm>
            <a:off x="9080887" y="5448546"/>
            <a:ext cx="3703163" cy="727350"/>
            <a:chOff x="9045017" y="5483399"/>
            <a:chExt cx="3703163" cy="727350"/>
          </a:xfrm>
        </p:grpSpPr>
        <p:sp>
          <p:nvSpPr>
            <p:cNvPr id="8" name="ZoneTexte 7">
              <a:extLst>
                <a:ext uri="{FF2B5EF4-FFF2-40B4-BE49-F238E27FC236}">
                  <a16:creationId xmlns:a16="http://schemas.microsoft.com/office/drawing/2014/main" id="{F6DB355D-603B-9367-5CD7-C12F72673BE1}"/>
                </a:ext>
              </a:extLst>
            </p:cNvPr>
            <p:cNvSpPr txBox="1"/>
            <p:nvPr/>
          </p:nvSpPr>
          <p:spPr>
            <a:xfrm>
              <a:off x="9045017" y="5483399"/>
              <a:ext cx="3703163" cy="369332"/>
            </a:xfrm>
            <a:prstGeom prst="rect">
              <a:avLst/>
            </a:prstGeom>
            <a:noFill/>
          </p:spPr>
          <p:txBody>
            <a:bodyPr wrap="square" rtlCol="0">
              <a:spAutoFit/>
            </a:bodyPr>
            <a:lstStyle/>
            <a:p>
              <a:r>
                <a:rPr lang="fr-FR" dirty="0"/>
                <a:t>Auteur :</a:t>
              </a:r>
            </a:p>
          </p:txBody>
        </p:sp>
        <p:sp>
          <p:nvSpPr>
            <p:cNvPr id="9" name="ZoneTexte 8">
              <a:extLst>
                <a:ext uri="{FF2B5EF4-FFF2-40B4-BE49-F238E27FC236}">
                  <a16:creationId xmlns:a16="http://schemas.microsoft.com/office/drawing/2014/main" id="{CF474E9E-9CAE-0650-C5F1-FF662D92EDAE}"/>
                </a:ext>
              </a:extLst>
            </p:cNvPr>
            <p:cNvSpPr txBox="1"/>
            <p:nvPr/>
          </p:nvSpPr>
          <p:spPr>
            <a:xfrm>
              <a:off x="9045017" y="5841417"/>
              <a:ext cx="3703163" cy="369332"/>
            </a:xfrm>
            <a:prstGeom prst="rect">
              <a:avLst/>
            </a:prstGeom>
            <a:noFill/>
          </p:spPr>
          <p:txBody>
            <a:bodyPr wrap="square" rtlCol="0">
              <a:spAutoFit/>
            </a:bodyPr>
            <a:lstStyle/>
            <a:p>
              <a:r>
                <a:rPr lang="fr-FR" b="1" dirty="0"/>
                <a:t>BENGONE AKOU </a:t>
              </a:r>
              <a:r>
                <a:rPr lang="fr-FR" dirty="0"/>
                <a:t>Lajoie</a:t>
              </a:r>
            </a:p>
          </p:txBody>
        </p:sp>
      </p:grpSp>
      <p:grpSp>
        <p:nvGrpSpPr>
          <p:cNvPr id="13" name="Groupe 12">
            <a:extLst>
              <a:ext uri="{FF2B5EF4-FFF2-40B4-BE49-F238E27FC236}">
                <a16:creationId xmlns:a16="http://schemas.microsoft.com/office/drawing/2014/main" id="{0928718D-2C36-0881-2712-00AD8FA98E32}"/>
              </a:ext>
            </a:extLst>
          </p:cNvPr>
          <p:cNvGrpSpPr/>
          <p:nvPr/>
        </p:nvGrpSpPr>
        <p:grpSpPr>
          <a:xfrm>
            <a:off x="-417922" y="5499026"/>
            <a:ext cx="4834459" cy="1000036"/>
            <a:chOff x="-417922" y="5499026"/>
            <a:chExt cx="4834459" cy="1000036"/>
          </a:xfrm>
        </p:grpSpPr>
        <p:sp>
          <p:nvSpPr>
            <p:cNvPr id="11" name="ZoneTexte 10">
              <a:extLst>
                <a:ext uri="{FF2B5EF4-FFF2-40B4-BE49-F238E27FC236}">
                  <a16:creationId xmlns:a16="http://schemas.microsoft.com/office/drawing/2014/main" id="{F282DB36-AE0B-0881-6EF0-6A64509B5B89}"/>
                </a:ext>
              </a:extLst>
            </p:cNvPr>
            <p:cNvSpPr txBox="1"/>
            <p:nvPr/>
          </p:nvSpPr>
          <p:spPr>
            <a:xfrm>
              <a:off x="-417922" y="5499026"/>
              <a:ext cx="3703163" cy="369332"/>
            </a:xfrm>
            <a:prstGeom prst="rect">
              <a:avLst/>
            </a:prstGeom>
            <a:noFill/>
          </p:spPr>
          <p:txBody>
            <a:bodyPr wrap="square" rtlCol="0">
              <a:spAutoFit/>
            </a:bodyPr>
            <a:lstStyle/>
            <a:p>
              <a:pPr algn="ctr"/>
              <a:r>
                <a:rPr lang="fr-FR" dirty="0"/>
                <a:t>Rapporteurs :</a:t>
              </a:r>
            </a:p>
          </p:txBody>
        </p:sp>
        <p:sp>
          <p:nvSpPr>
            <p:cNvPr id="12" name="ZoneTexte 11">
              <a:extLst>
                <a:ext uri="{FF2B5EF4-FFF2-40B4-BE49-F238E27FC236}">
                  <a16:creationId xmlns:a16="http://schemas.microsoft.com/office/drawing/2014/main" id="{7F73AE79-FBFF-C0EB-23FE-BDF7073FF371}"/>
                </a:ext>
              </a:extLst>
            </p:cNvPr>
            <p:cNvSpPr txBox="1"/>
            <p:nvPr/>
          </p:nvSpPr>
          <p:spPr>
            <a:xfrm>
              <a:off x="713374" y="5852731"/>
              <a:ext cx="3703163" cy="646331"/>
            </a:xfrm>
            <a:prstGeom prst="rect">
              <a:avLst/>
            </a:prstGeom>
            <a:noFill/>
          </p:spPr>
          <p:txBody>
            <a:bodyPr wrap="square" rtlCol="0">
              <a:spAutoFit/>
            </a:bodyPr>
            <a:lstStyle/>
            <a:p>
              <a:pPr marL="285750" indent="-285750">
                <a:buFont typeface="Arial" panose="020B0604020202020204" pitchFamily="34" charset="0"/>
                <a:buChar char="•"/>
              </a:pPr>
              <a:r>
                <a:rPr lang="fr-FR" dirty="0"/>
                <a:t>Sylvain </a:t>
              </a:r>
              <a:r>
                <a:rPr lang="fr-FR" b="1" dirty="0"/>
                <a:t>CHAREYRON</a:t>
              </a:r>
            </a:p>
            <a:p>
              <a:pPr marL="285750" indent="-285750">
                <a:buFont typeface="Arial" panose="020B0604020202020204" pitchFamily="34" charset="0"/>
                <a:buChar char="•"/>
              </a:pPr>
              <a:r>
                <a:rPr lang="fr-FR" dirty="0"/>
                <a:t>Zineb </a:t>
              </a:r>
              <a:r>
                <a:rPr lang="fr-FR" b="1" dirty="0"/>
                <a:t>ABIDI</a:t>
              </a:r>
            </a:p>
          </p:txBody>
        </p:sp>
      </p:grpSp>
      <p:sp>
        <p:nvSpPr>
          <p:cNvPr id="15" name="ZoneTexte 14">
            <a:extLst>
              <a:ext uri="{FF2B5EF4-FFF2-40B4-BE49-F238E27FC236}">
                <a16:creationId xmlns:a16="http://schemas.microsoft.com/office/drawing/2014/main" id="{A2D129E5-80CF-9204-B123-67368A3E04D6}"/>
              </a:ext>
            </a:extLst>
          </p:cNvPr>
          <p:cNvSpPr txBox="1"/>
          <p:nvPr/>
        </p:nvSpPr>
        <p:spPr>
          <a:xfrm>
            <a:off x="4667838" y="4832442"/>
            <a:ext cx="3063712" cy="369332"/>
          </a:xfrm>
          <a:prstGeom prst="rect">
            <a:avLst/>
          </a:prstGeom>
          <a:noFill/>
        </p:spPr>
        <p:txBody>
          <a:bodyPr wrap="square" rtlCol="0">
            <a:spAutoFit/>
          </a:bodyPr>
          <a:lstStyle/>
          <a:p>
            <a:pPr algn="ctr"/>
            <a:r>
              <a:rPr lang="fr-FR" dirty="0"/>
              <a:t>Soutenu le : </a:t>
            </a:r>
          </a:p>
        </p:txBody>
      </p:sp>
      <p:sp>
        <p:nvSpPr>
          <p:cNvPr id="16" name="ZoneTexte 15">
            <a:extLst>
              <a:ext uri="{FF2B5EF4-FFF2-40B4-BE49-F238E27FC236}">
                <a16:creationId xmlns:a16="http://schemas.microsoft.com/office/drawing/2014/main" id="{60BD0F0C-3154-4541-DA58-FF8FC3F24BAA}"/>
              </a:ext>
            </a:extLst>
          </p:cNvPr>
          <p:cNvSpPr txBox="1"/>
          <p:nvPr/>
        </p:nvSpPr>
        <p:spPr>
          <a:xfrm>
            <a:off x="4664696" y="5129694"/>
            <a:ext cx="3063712" cy="369332"/>
          </a:xfrm>
          <a:prstGeom prst="rect">
            <a:avLst/>
          </a:prstGeom>
          <a:noFill/>
        </p:spPr>
        <p:txBody>
          <a:bodyPr wrap="square" rtlCol="0">
            <a:spAutoFit/>
          </a:bodyPr>
          <a:lstStyle/>
          <a:p>
            <a:pPr algn="ctr"/>
            <a:r>
              <a:rPr lang="fr-FR" dirty="0"/>
              <a:t>13/05/2025 </a:t>
            </a:r>
          </a:p>
        </p:txBody>
      </p:sp>
    </p:spTree>
    <p:extLst>
      <p:ext uri="{BB962C8B-B14F-4D97-AF65-F5344CB8AC3E}">
        <p14:creationId xmlns:p14="http://schemas.microsoft.com/office/powerpoint/2010/main" val="172308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6B40A-B2B8-EA6A-ACD7-E234CE595401}"/>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8023CD8A-520C-22F9-FADD-805A88FF4EF3}"/>
              </a:ext>
            </a:extLst>
          </p:cNvPr>
          <p:cNvSpPr txBox="1"/>
          <p:nvPr/>
        </p:nvSpPr>
        <p:spPr>
          <a:xfrm>
            <a:off x="1" y="448107"/>
            <a:ext cx="10898845" cy="461665"/>
          </a:xfrm>
          <a:prstGeom prst="rect">
            <a:avLst/>
          </a:prstGeom>
          <a:noFill/>
        </p:spPr>
        <p:txBody>
          <a:bodyPr wrap="square" rtlCol="0">
            <a:spAutoFit/>
          </a:bodyPr>
          <a:lstStyle/>
          <a:p>
            <a:r>
              <a:rPr lang="fr-FR" sz="2400" dirty="0">
                <a:latin typeface="Congenial Black" panose="02000503040000020004" pitchFamily="2" charset="0"/>
              </a:rPr>
              <a:t>REVUE DE LITTÉRATURE : Modèles d’apprentissage automatique</a:t>
            </a:r>
            <a:endParaRPr lang="fr-FR" sz="2400" b="1" dirty="0"/>
          </a:p>
        </p:txBody>
      </p:sp>
      <p:sp>
        <p:nvSpPr>
          <p:cNvPr id="2" name="ZoneTexte 1">
            <a:extLst>
              <a:ext uri="{FF2B5EF4-FFF2-40B4-BE49-F238E27FC236}">
                <a16:creationId xmlns:a16="http://schemas.microsoft.com/office/drawing/2014/main" id="{E02FB96B-6D95-6947-4B2F-4B6846B059A1}"/>
              </a:ext>
            </a:extLst>
          </p:cNvPr>
          <p:cNvSpPr txBox="1"/>
          <p:nvPr/>
        </p:nvSpPr>
        <p:spPr>
          <a:xfrm>
            <a:off x="1" y="1012988"/>
            <a:ext cx="9576796"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Ces modèles permettent d’éviter les hypothèses des modèles conventionnels de statistique</a:t>
            </a:r>
            <a:endParaRPr lang="fr-FR" dirty="0"/>
          </a:p>
        </p:txBody>
      </p:sp>
      <p:grpSp>
        <p:nvGrpSpPr>
          <p:cNvPr id="4" name="Groupe 3">
            <a:extLst>
              <a:ext uri="{FF2B5EF4-FFF2-40B4-BE49-F238E27FC236}">
                <a16:creationId xmlns:a16="http://schemas.microsoft.com/office/drawing/2014/main" id="{F0EB24B5-E949-024F-24FC-E998127F71C1}"/>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1E63FF02-6483-BC0B-B98C-65051F64C3E0}"/>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24D73D9C-ADFD-54BA-6EBF-31AF1F511650}"/>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6FB06170-8638-9914-BA79-6BA563BD310F}"/>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719D96C7-C53F-C13F-BDDE-88D6DB31389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6F952396-51C2-6048-2417-24601D3487B8}"/>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10F8CCCD-1475-18AD-2881-CB4CF499395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6" name="ZoneTexte 15">
            <a:extLst>
              <a:ext uri="{FF2B5EF4-FFF2-40B4-BE49-F238E27FC236}">
                <a16:creationId xmlns:a16="http://schemas.microsoft.com/office/drawing/2014/main" id="{FA8FC61C-AE82-6783-19E3-E692C422040A}"/>
              </a:ext>
            </a:extLst>
          </p:cNvPr>
          <p:cNvSpPr txBox="1"/>
          <p:nvPr/>
        </p:nvSpPr>
        <p:spPr>
          <a:xfrm>
            <a:off x="1" y="1474653"/>
            <a:ext cx="793339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Leur popularité a été favorisée avec l’émergence des données massives</a:t>
            </a:r>
          </a:p>
        </p:txBody>
      </p:sp>
      <p:sp>
        <p:nvSpPr>
          <p:cNvPr id="17" name="ZoneTexte 16">
            <a:extLst>
              <a:ext uri="{FF2B5EF4-FFF2-40B4-BE49-F238E27FC236}">
                <a16:creationId xmlns:a16="http://schemas.microsoft.com/office/drawing/2014/main" id="{6427B55C-DA7E-3C8C-8A1B-838B44C43512}"/>
              </a:ext>
            </a:extLst>
          </p:cNvPr>
          <p:cNvSpPr txBox="1"/>
          <p:nvPr/>
        </p:nvSpPr>
        <p:spPr>
          <a:xfrm>
            <a:off x="0" y="2000466"/>
            <a:ext cx="9576797"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Ils regroupe</a:t>
            </a:r>
            <a:r>
              <a:rPr lang="fr-FR" dirty="0">
                <a:latin typeface="Times New Roman" panose="02020603050405020304" pitchFamily="18" charset="0"/>
                <a:ea typeface="Aptos" panose="020B0004020202020204" pitchFamily="34" charset="0"/>
                <a:cs typeface="Arial" panose="020B0604020202020204" pitchFamily="34" charset="0"/>
              </a:rPr>
              <a:t>nt : les modèles de random forest, Gradient boosting, Machine à vecteur de support.</a:t>
            </a:r>
            <a:endParaRPr lang="fr-FR" dirty="0"/>
          </a:p>
        </p:txBody>
      </p:sp>
      <p:sp>
        <p:nvSpPr>
          <p:cNvPr id="18" name="ZoneTexte 17">
            <a:extLst>
              <a:ext uri="{FF2B5EF4-FFF2-40B4-BE49-F238E27FC236}">
                <a16:creationId xmlns:a16="http://schemas.microsoft.com/office/drawing/2014/main" id="{7E3D2987-44B6-BD09-19C1-66F0767572B8}"/>
              </a:ext>
            </a:extLst>
          </p:cNvPr>
          <p:cNvSpPr txBox="1"/>
          <p:nvPr/>
        </p:nvSpPr>
        <p:spPr>
          <a:xfrm>
            <a:off x="0" y="2526279"/>
            <a:ext cx="11584646" cy="584775"/>
          </a:xfrm>
          <a:prstGeom prst="rect">
            <a:avLst/>
          </a:prstGeom>
          <a:noFill/>
        </p:spPr>
        <p:txBody>
          <a:bodyPr wrap="square" rtlCol="0">
            <a:spAutoFit/>
          </a:bodyPr>
          <a:lstStyle/>
          <a:p>
            <a:r>
              <a:rPr lang="fr-FR" sz="1600" b="1" dirty="0"/>
              <a:t>ETUDE DE CAS : </a:t>
            </a:r>
            <a:r>
              <a:rPr lang="fr-FR" sz="1600" dirty="0"/>
              <a:t>(Wang et al, 2016) :</a:t>
            </a:r>
            <a:r>
              <a:rPr lang="en-US" sz="1600" dirty="0"/>
              <a:t> Homogeneous Ensemble Model for Building Energy Prediction: A Case Study Using Ensemble Regression Tree</a:t>
            </a:r>
            <a:endParaRPr lang="fr-FR" sz="1600" dirty="0"/>
          </a:p>
        </p:txBody>
      </p:sp>
      <p:pic>
        <p:nvPicPr>
          <p:cNvPr id="7" name="Image 6">
            <a:extLst>
              <a:ext uri="{FF2B5EF4-FFF2-40B4-BE49-F238E27FC236}">
                <a16:creationId xmlns:a16="http://schemas.microsoft.com/office/drawing/2014/main" id="{658AF7E6-BF8C-04F3-54EF-7F849A5E353F}"/>
              </a:ext>
            </a:extLst>
          </p:cNvPr>
          <p:cNvPicPr>
            <a:picLocks noChangeAspect="1"/>
          </p:cNvPicPr>
          <p:nvPr/>
        </p:nvPicPr>
        <p:blipFill>
          <a:blip r:embed="rId2"/>
          <a:stretch>
            <a:fillRect/>
          </a:stretch>
        </p:blipFill>
        <p:spPr>
          <a:xfrm>
            <a:off x="122564" y="3283312"/>
            <a:ext cx="2756090" cy="2708816"/>
          </a:xfrm>
          <a:prstGeom prst="rect">
            <a:avLst/>
          </a:prstGeom>
          <a:ln>
            <a:solidFill>
              <a:schemeClr val="bg1">
                <a:lumMod val="75000"/>
              </a:schemeClr>
            </a:solidFill>
          </a:ln>
        </p:spPr>
      </p:pic>
      <p:sp>
        <p:nvSpPr>
          <p:cNvPr id="9" name="Flèche : droite 8">
            <a:extLst>
              <a:ext uri="{FF2B5EF4-FFF2-40B4-BE49-F238E27FC236}">
                <a16:creationId xmlns:a16="http://schemas.microsoft.com/office/drawing/2014/main" id="{A36E7C8C-C86E-63BB-3CEC-C444344D8157}"/>
              </a:ext>
            </a:extLst>
          </p:cNvPr>
          <p:cNvSpPr/>
          <p:nvPr/>
        </p:nvSpPr>
        <p:spPr>
          <a:xfrm>
            <a:off x="3091066" y="3684400"/>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extLst>
              <a:ext uri="{FF2B5EF4-FFF2-40B4-BE49-F238E27FC236}">
                <a16:creationId xmlns:a16="http://schemas.microsoft.com/office/drawing/2014/main" id="{478BA2D3-55D9-E87C-59DD-E54841EEB797}"/>
              </a:ext>
            </a:extLst>
          </p:cNvPr>
          <p:cNvPicPr>
            <a:picLocks noChangeAspect="1"/>
          </p:cNvPicPr>
          <p:nvPr/>
        </p:nvPicPr>
        <p:blipFill>
          <a:blip r:embed="rId3"/>
          <a:stretch>
            <a:fillRect/>
          </a:stretch>
        </p:blipFill>
        <p:spPr>
          <a:xfrm>
            <a:off x="3635542" y="3267535"/>
            <a:ext cx="5035809" cy="2724593"/>
          </a:xfrm>
          <a:prstGeom prst="rect">
            <a:avLst/>
          </a:prstGeom>
          <a:ln>
            <a:solidFill>
              <a:schemeClr val="bg1">
                <a:lumMod val="75000"/>
              </a:schemeClr>
            </a:solidFill>
          </a:ln>
        </p:spPr>
      </p:pic>
      <p:sp>
        <p:nvSpPr>
          <p:cNvPr id="21" name="Flèche : droite 20">
            <a:extLst>
              <a:ext uri="{FF2B5EF4-FFF2-40B4-BE49-F238E27FC236}">
                <a16:creationId xmlns:a16="http://schemas.microsoft.com/office/drawing/2014/main" id="{3DB59171-7E03-B4C7-5711-D0DDE4983AC2}"/>
              </a:ext>
            </a:extLst>
          </p:cNvPr>
          <p:cNvSpPr/>
          <p:nvPr/>
        </p:nvSpPr>
        <p:spPr>
          <a:xfrm>
            <a:off x="8891153" y="3656574"/>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22" name="Tableau 21">
            <a:extLst>
              <a:ext uri="{FF2B5EF4-FFF2-40B4-BE49-F238E27FC236}">
                <a16:creationId xmlns:a16="http://schemas.microsoft.com/office/drawing/2014/main" id="{9356F3BC-1531-48A7-AD0D-591FCB124F1E}"/>
              </a:ext>
            </a:extLst>
          </p:cNvPr>
          <p:cNvGraphicFramePr>
            <a:graphicFrameLocks noGrp="1"/>
          </p:cNvGraphicFramePr>
          <p:nvPr>
            <p:extLst>
              <p:ext uri="{D42A27DB-BD31-4B8C-83A1-F6EECF244321}">
                <p14:modId xmlns:p14="http://schemas.microsoft.com/office/powerpoint/2010/main" val="1352257548"/>
              </p:ext>
            </p:extLst>
          </p:nvPr>
        </p:nvGraphicFramePr>
        <p:xfrm>
          <a:off x="9606255" y="3267535"/>
          <a:ext cx="2344131" cy="1483360"/>
        </p:xfrm>
        <a:graphic>
          <a:graphicData uri="http://schemas.openxmlformats.org/drawingml/2006/table">
            <a:tbl>
              <a:tblPr firstRow="1" bandRow="1">
                <a:tableStyleId>{00A15C55-8517-42AA-B614-E9B94910E393}</a:tableStyleId>
              </a:tblPr>
              <a:tblGrid>
                <a:gridCol w="809517">
                  <a:extLst>
                    <a:ext uri="{9D8B030D-6E8A-4147-A177-3AD203B41FA5}">
                      <a16:colId xmlns:a16="http://schemas.microsoft.com/office/drawing/2014/main" val="2400554230"/>
                    </a:ext>
                  </a:extLst>
                </a:gridCol>
                <a:gridCol w="753237">
                  <a:extLst>
                    <a:ext uri="{9D8B030D-6E8A-4147-A177-3AD203B41FA5}">
                      <a16:colId xmlns:a16="http://schemas.microsoft.com/office/drawing/2014/main" val="1498571264"/>
                    </a:ext>
                  </a:extLst>
                </a:gridCol>
                <a:gridCol w="781377">
                  <a:extLst>
                    <a:ext uri="{9D8B030D-6E8A-4147-A177-3AD203B41FA5}">
                      <a16:colId xmlns:a16="http://schemas.microsoft.com/office/drawing/2014/main" val="127469588"/>
                    </a:ext>
                  </a:extLst>
                </a:gridCol>
              </a:tblGrid>
              <a:tr h="370840">
                <a:tc>
                  <a:txBody>
                    <a:bodyPr/>
                    <a:lstStyle/>
                    <a:p>
                      <a:endParaRPr lang="fr-FR" dirty="0"/>
                    </a:p>
                  </a:txBody>
                  <a:tcPr/>
                </a:tc>
                <a:tc>
                  <a:txBody>
                    <a:bodyPr/>
                    <a:lstStyle/>
                    <a:p>
                      <a:r>
                        <a:rPr lang="fr-FR" dirty="0"/>
                        <a:t>RT</a:t>
                      </a:r>
                    </a:p>
                  </a:txBody>
                  <a:tcPr/>
                </a:tc>
                <a:tc>
                  <a:txBody>
                    <a:bodyPr/>
                    <a:lstStyle/>
                    <a:p>
                      <a:r>
                        <a:rPr lang="fr-FR" dirty="0"/>
                        <a:t>EBT</a:t>
                      </a:r>
                    </a:p>
                  </a:txBody>
                  <a:tcPr/>
                </a:tc>
                <a:extLst>
                  <a:ext uri="{0D108BD9-81ED-4DB2-BD59-A6C34878D82A}">
                    <a16:rowId xmlns:a16="http://schemas.microsoft.com/office/drawing/2014/main" val="2708777152"/>
                  </a:ext>
                </a:extLst>
              </a:tr>
              <a:tr h="370840">
                <a:tc>
                  <a:txBody>
                    <a:bodyPr/>
                    <a:lstStyle/>
                    <a:p>
                      <a:r>
                        <a:rPr lang="fr-FR" dirty="0"/>
                        <a:t>R2</a:t>
                      </a:r>
                    </a:p>
                  </a:txBody>
                  <a:tcPr/>
                </a:tc>
                <a:tc>
                  <a:txBody>
                    <a:bodyPr/>
                    <a:lstStyle/>
                    <a:p>
                      <a:r>
                        <a:rPr lang="fr-FR" dirty="0"/>
                        <a:t>0.93</a:t>
                      </a:r>
                    </a:p>
                  </a:txBody>
                  <a:tcPr/>
                </a:tc>
                <a:tc>
                  <a:txBody>
                    <a:bodyPr/>
                    <a:lstStyle/>
                    <a:p>
                      <a:r>
                        <a:rPr lang="fr-FR" dirty="0"/>
                        <a:t>0.88</a:t>
                      </a:r>
                    </a:p>
                  </a:txBody>
                  <a:tcPr/>
                </a:tc>
                <a:extLst>
                  <a:ext uri="{0D108BD9-81ED-4DB2-BD59-A6C34878D82A}">
                    <a16:rowId xmlns:a16="http://schemas.microsoft.com/office/drawing/2014/main" val="4202665578"/>
                  </a:ext>
                </a:extLst>
              </a:tr>
              <a:tr h="370840">
                <a:tc>
                  <a:txBody>
                    <a:bodyPr/>
                    <a:lstStyle/>
                    <a:p>
                      <a:r>
                        <a:rPr lang="fr-FR" dirty="0"/>
                        <a:t>RMSE</a:t>
                      </a:r>
                    </a:p>
                  </a:txBody>
                  <a:tcPr/>
                </a:tc>
                <a:tc>
                  <a:txBody>
                    <a:bodyPr/>
                    <a:lstStyle/>
                    <a:p>
                      <a:r>
                        <a:rPr lang="fr-FR" dirty="0"/>
                        <a:t>2.13</a:t>
                      </a:r>
                    </a:p>
                  </a:txBody>
                  <a:tcPr/>
                </a:tc>
                <a:tc>
                  <a:txBody>
                    <a:bodyPr/>
                    <a:lstStyle/>
                    <a:p>
                      <a:r>
                        <a:rPr lang="fr-FR" dirty="0"/>
                        <a:t>2.83</a:t>
                      </a:r>
                    </a:p>
                  </a:txBody>
                  <a:tcPr/>
                </a:tc>
                <a:extLst>
                  <a:ext uri="{0D108BD9-81ED-4DB2-BD59-A6C34878D82A}">
                    <a16:rowId xmlns:a16="http://schemas.microsoft.com/office/drawing/2014/main" val="946901494"/>
                  </a:ext>
                </a:extLst>
              </a:tr>
              <a:tr h="370840">
                <a:tc>
                  <a:txBody>
                    <a:bodyPr/>
                    <a:lstStyle/>
                    <a:p>
                      <a:r>
                        <a:rPr lang="fr-FR" dirty="0"/>
                        <a:t>MAPE</a:t>
                      </a:r>
                    </a:p>
                  </a:txBody>
                  <a:tcPr/>
                </a:tc>
                <a:tc>
                  <a:txBody>
                    <a:bodyPr/>
                    <a:lstStyle/>
                    <a:p>
                      <a:r>
                        <a:rPr lang="fr-FR" dirty="0"/>
                        <a:t>3.17</a:t>
                      </a:r>
                    </a:p>
                  </a:txBody>
                  <a:tcPr/>
                </a:tc>
                <a:tc>
                  <a:txBody>
                    <a:bodyPr/>
                    <a:lstStyle/>
                    <a:p>
                      <a:r>
                        <a:rPr lang="fr-FR" dirty="0"/>
                        <a:t>3.89</a:t>
                      </a:r>
                    </a:p>
                  </a:txBody>
                  <a:tcPr/>
                </a:tc>
                <a:extLst>
                  <a:ext uri="{0D108BD9-81ED-4DB2-BD59-A6C34878D82A}">
                    <a16:rowId xmlns:a16="http://schemas.microsoft.com/office/drawing/2014/main" val="3319387985"/>
                  </a:ext>
                </a:extLst>
              </a:tr>
            </a:tbl>
          </a:graphicData>
        </a:graphic>
      </p:graphicFrame>
    </p:spTree>
    <p:extLst>
      <p:ext uri="{BB962C8B-B14F-4D97-AF65-F5344CB8AC3E}">
        <p14:creationId xmlns:p14="http://schemas.microsoft.com/office/powerpoint/2010/main" val="30390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P spid="9"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E5A95-F646-1147-B467-71D8350D5603}"/>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A6074F1-0AF9-F7BE-7E8E-9249C85DA6BC}"/>
              </a:ext>
            </a:extLst>
          </p:cNvPr>
          <p:cNvSpPr txBox="1"/>
          <p:nvPr/>
        </p:nvSpPr>
        <p:spPr>
          <a:xfrm>
            <a:off x="1" y="448107"/>
            <a:ext cx="10898845" cy="461665"/>
          </a:xfrm>
          <a:prstGeom prst="rect">
            <a:avLst/>
          </a:prstGeom>
          <a:noFill/>
        </p:spPr>
        <p:txBody>
          <a:bodyPr wrap="square" rtlCol="0">
            <a:spAutoFit/>
          </a:bodyPr>
          <a:lstStyle/>
          <a:p>
            <a:r>
              <a:rPr lang="fr-FR" sz="2400" dirty="0">
                <a:latin typeface="Congenial Black" panose="02000503040000020004" pitchFamily="2" charset="0"/>
              </a:rPr>
              <a:t>REVUE DE LITTÉRATURE : Modèles d’apprentissage profond</a:t>
            </a:r>
            <a:endParaRPr lang="fr-FR" sz="2400" b="1" dirty="0"/>
          </a:p>
        </p:txBody>
      </p:sp>
      <p:sp>
        <p:nvSpPr>
          <p:cNvPr id="2" name="ZoneTexte 1">
            <a:extLst>
              <a:ext uri="{FF2B5EF4-FFF2-40B4-BE49-F238E27FC236}">
                <a16:creationId xmlns:a16="http://schemas.microsoft.com/office/drawing/2014/main" id="{C0ABB649-2418-4B1A-26C4-0E8D38DE0C5D}"/>
              </a:ext>
            </a:extLst>
          </p:cNvPr>
          <p:cNvSpPr txBox="1"/>
          <p:nvPr/>
        </p:nvSpPr>
        <p:spPr>
          <a:xfrm>
            <a:off x="0" y="1012988"/>
            <a:ext cx="111251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permettent d’obtenir un temps de calcul plus court et revêtement une meilleure gestion des données massives.</a:t>
            </a:r>
          </a:p>
        </p:txBody>
      </p:sp>
      <p:grpSp>
        <p:nvGrpSpPr>
          <p:cNvPr id="4" name="Groupe 3">
            <a:extLst>
              <a:ext uri="{FF2B5EF4-FFF2-40B4-BE49-F238E27FC236}">
                <a16:creationId xmlns:a16="http://schemas.microsoft.com/office/drawing/2014/main" id="{046A4DE0-9B6A-5862-0277-3988114D6811}"/>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7358A856-6B05-2B62-03A3-E589307EC858}"/>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C3C8EF2E-5FCF-84BD-E767-C6EA3EA3DC9A}"/>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08471BB3-F0DC-C490-24BE-923837B044E4}"/>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A44E84E8-66EE-3C38-5715-B34837CD2EDC}"/>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A7DEC5FE-FDAF-6D8F-C823-D9FB22CABA0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DEF20EA7-CA8D-FE30-B1ED-B2E43C72846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8" name="ZoneTexte 17">
            <a:extLst>
              <a:ext uri="{FF2B5EF4-FFF2-40B4-BE49-F238E27FC236}">
                <a16:creationId xmlns:a16="http://schemas.microsoft.com/office/drawing/2014/main" id="{3C2699D5-5984-C0E3-2AB7-5401C7A3E783}"/>
              </a:ext>
            </a:extLst>
          </p:cNvPr>
          <p:cNvSpPr txBox="1"/>
          <p:nvPr/>
        </p:nvSpPr>
        <p:spPr>
          <a:xfrm>
            <a:off x="0" y="2220874"/>
            <a:ext cx="11584646" cy="646331"/>
          </a:xfrm>
          <a:prstGeom prst="rect">
            <a:avLst/>
          </a:prstGeom>
          <a:noFill/>
        </p:spPr>
        <p:txBody>
          <a:bodyPr wrap="square" rtlCol="0">
            <a:spAutoFit/>
          </a:bodyPr>
          <a:lstStyle/>
          <a:p>
            <a:r>
              <a:rPr lang="fr-FR" sz="1600" b="1" dirty="0">
                <a:latin typeface="Times New Roman" panose="02020603050405020304" pitchFamily="18" charset="0"/>
                <a:cs typeface="Times New Roman" panose="02020603050405020304" pitchFamily="18" charset="0"/>
              </a:rPr>
              <a:t>ETUDE DE CAS : </a:t>
            </a:r>
            <a:r>
              <a:rPr lang="fr-FR" sz="1600" dirty="0">
                <a:latin typeface="Times New Roman" panose="02020603050405020304" pitchFamily="18" charset="0"/>
                <a:cs typeface="Times New Roman" panose="02020603050405020304" pitchFamily="18" charset="0"/>
              </a:rPr>
              <a:t>(Azadeh et al, 2022) :</a:t>
            </a:r>
            <a:r>
              <a:rPr lang="en-US" sz="16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Annual electricity consumption forecasting by neural network in high energy consuming industrial sectors.</a:t>
            </a:r>
            <a:endParaRPr lang="fr-FR" sz="1600" dirty="0">
              <a:latin typeface="Times New Roman" panose="02020603050405020304" pitchFamily="18" charset="0"/>
              <a:cs typeface="Times New Roman" panose="02020603050405020304" pitchFamily="18" charset="0"/>
            </a:endParaRPr>
          </a:p>
        </p:txBody>
      </p:sp>
      <p:sp>
        <p:nvSpPr>
          <p:cNvPr id="9" name="Flèche : droite 8">
            <a:extLst>
              <a:ext uri="{FF2B5EF4-FFF2-40B4-BE49-F238E27FC236}">
                <a16:creationId xmlns:a16="http://schemas.microsoft.com/office/drawing/2014/main" id="{39AE65E1-E2C5-6DED-B3F5-0E273A544408}"/>
              </a:ext>
            </a:extLst>
          </p:cNvPr>
          <p:cNvSpPr/>
          <p:nvPr/>
        </p:nvSpPr>
        <p:spPr>
          <a:xfrm>
            <a:off x="3091066" y="3500210"/>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 droite 20">
            <a:extLst>
              <a:ext uri="{FF2B5EF4-FFF2-40B4-BE49-F238E27FC236}">
                <a16:creationId xmlns:a16="http://schemas.microsoft.com/office/drawing/2014/main" id="{08B4BD62-4719-DB95-F829-1963B92ADC4E}"/>
              </a:ext>
            </a:extLst>
          </p:cNvPr>
          <p:cNvSpPr/>
          <p:nvPr/>
        </p:nvSpPr>
        <p:spPr>
          <a:xfrm>
            <a:off x="7439226" y="3500210"/>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22" name="Tableau 21">
            <a:extLst>
              <a:ext uri="{FF2B5EF4-FFF2-40B4-BE49-F238E27FC236}">
                <a16:creationId xmlns:a16="http://schemas.microsoft.com/office/drawing/2014/main" id="{4F514574-495D-C42C-7E06-8E3225CFB404}"/>
              </a:ext>
            </a:extLst>
          </p:cNvPr>
          <p:cNvGraphicFramePr>
            <a:graphicFrameLocks noGrp="1"/>
          </p:cNvGraphicFramePr>
          <p:nvPr>
            <p:extLst>
              <p:ext uri="{D42A27DB-BD31-4B8C-83A1-F6EECF244321}">
                <p14:modId xmlns:p14="http://schemas.microsoft.com/office/powerpoint/2010/main" val="3685626051"/>
              </p:ext>
            </p:extLst>
          </p:nvPr>
        </p:nvGraphicFramePr>
        <p:xfrm>
          <a:off x="8315830" y="3197831"/>
          <a:ext cx="2123569" cy="1112520"/>
        </p:xfrm>
        <a:graphic>
          <a:graphicData uri="http://schemas.openxmlformats.org/drawingml/2006/table">
            <a:tbl>
              <a:tblPr firstRow="1" bandRow="1">
                <a:tableStyleId>{00A15C55-8517-42AA-B614-E9B94910E393}</a:tableStyleId>
              </a:tblPr>
              <a:tblGrid>
                <a:gridCol w="1100023">
                  <a:extLst>
                    <a:ext uri="{9D8B030D-6E8A-4147-A177-3AD203B41FA5}">
                      <a16:colId xmlns:a16="http://schemas.microsoft.com/office/drawing/2014/main" val="2400554230"/>
                    </a:ext>
                  </a:extLst>
                </a:gridCol>
                <a:gridCol w="1023546">
                  <a:extLst>
                    <a:ext uri="{9D8B030D-6E8A-4147-A177-3AD203B41FA5}">
                      <a16:colId xmlns:a16="http://schemas.microsoft.com/office/drawing/2014/main" val="1498571264"/>
                    </a:ext>
                  </a:extLst>
                </a:gridCol>
              </a:tblGrid>
              <a:tr h="370840">
                <a:tc>
                  <a:txBody>
                    <a:bodyPr/>
                    <a:lstStyle/>
                    <a:p>
                      <a:endParaRPr lang="fr-FR" dirty="0"/>
                    </a:p>
                  </a:txBody>
                  <a:tcPr/>
                </a:tc>
                <a:tc>
                  <a:txBody>
                    <a:bodyPr/>
                    <a:lstStyle/>
                    <a:p>
                      <a:r>
                        <a:rPr lang="fr-FR" dirty="0"/>
                        <a:t>MLP</a:t>
                      </a:r>
                    </a:p>
                  </a:txBody>
                  <a:tcPr/>
                </a:tc>
                <a:extLst>
                  <a:ext uri="{0D108BD9-81ED-4DB2-BD59-A6C34878D82A}">
                    <a16:rowId xmlns:a16="http://schemas.microsoft.com/office/drawing/2014/main" val="2708777152"/>
                  </a:ext>
                </a:extLst>
              </a:tr>
              <a:tr h="370840">
                <a:tc>
                  <a:txBody>
                    <a:bodyPr/>
                    <a:lstStyle/>
                    <a:p>
                      <a:r>
                        <a:rPr lang="fr-FR" dirty="0"/>
                        <a:t>MSE</a:t>
                      </a:r>
                    </a:p>
                  </a:txBody>
                  <a:tcPr/>
                </a:tc>
                <a:tc>
                  <a:txBody>
                    <a:bodyPr/>
                    <a:lstStyle/>
                    <a:p>
                      <a:r>
                        <a:rPr lang="fr-FR" dirty="0"/>
                        <a:t>0.22</a:t>
                      </a:r>
                    </a:p>
                  </a:txBody>
                  <a:tcPr/>
                </a:tc>
                <a:extLst>
                  <a:ext uri="{0D108BD9-81ED-4DB2-BD59-A6C34878D82A}">
                    <a16:rowId xmlns:a16="http://schemas.microsoft.com/office/drawing/2014/main" val="4202665578"/>
                  </a:ext>
                </a:extLst>
              </a:tr>
              <a:tr h="370840">
                <a:tc>
                  <a:txBody>
                    <a:bodyPr/>
                    <a:lstStyle/>
                    <a:p>
                      <a:r>
                        <a:rPr lang="fr-FR" dirty="0"/>
                        <a:t>MAPE</a:t>
                      </a:r>
                    </a:p>
                  </a:txBody>
                  <a:tcPr/>
                </a:tc>
                <a:tc>
                  <a:txBody>
                    <a:bodyPr/>
                    <a:lstStyle/>
                    <a:p>
                      <a:r>
                        <a:rPr lang="fr-FR" dirty="0"/>
                        <a:t>0.03</a:t>
                      </a:r>
                    </a:p>
                  </a:txBody>
                  <a:tcPr/>
                </a:tc>
                <a:extLst>
                  <a:ext uri="{0D108BD9-81ED-4DB2-BD59-A6C34878D82A}">
                    <a16:rowId xmlns:a16="http://schemas.microsoft.com/office/drawing/2014/main" val="946901494"/>
                  </a:ext>
                </a:extLst>
              </a:tr>
            </a:tbl>
          </a:graphicData>
        </a:graphic>
      </p:graphicFrame>
      <p:pic>
        <p:nvPicPr>
          <p:cNvPr id="11" name="Image 10">
            <a:extLst>
              <a:ext uri="{FF2B5EF4-FFF2-40B4-BE49-F238E27FC236}">
                <a16:creationId xmlns:a16="http://schemas.microsoft.com/office/drawing/2014/main" id="{4FB07A5B-BBD4-4EAD-C31D-FD338ECCE68F}"/>
              </a:ext>
            </a:extLst>
          </p:cNvPr>
          <p:cNvPicPr>
            <a:picLocks noChangeAspect="1"/>
          </p:cNvPicPr>
          <p:nvPr/>
        </p:nvPicPr>
        <p:blipFill>
          <a:blip r:embed="rId2"/>
          <a:stretch>
            <a:fillRect/>
          </a:stretch>
        </p:blipFill>
        <p:spPr>
          <a:xfrm>
            <a:off x="3826816" y="3235479"/>
            <a:ext cx="3371959" cy="2525969"/>
          </a:xfrm>
          <a:prstGeom prst="rect">
            <a:avLst/>
          </a:prstGeom>
          <a:ln>
            <a:solidFill>
              <a:schemeClr val="bg1">
                <a:lumMod val="75000"/>
              </a:schemeClr>
            </a:solidFill>
          </a:ln>
        </p:spPr>
      </p:pic>
      <p:pic>
        <p:nvPicPr>
          <p:cNvPr id="19" name="Image 18">
            <a:extLst>
              <a:ext uri="{FF2B5EF4-FFF2-40B4-BE49-F238E27FC236}">
                <a16:creationId xmlns:a16="http://schemas.microsoft.com/office/drawing/2014/main" id="{F65F0B91-1F79-99BB-53D2-D4E7D4C7D0E6}"/>
              </a:ext>
            </a:extLst>
          </p:cNvPr>
          <p:cNvPicPr>
            <a:picLocks noChangeAspect="1"/>
          </p:cNvPicPr>
          <p:nvPr/>
        </p:nvPicPr>
        <p:blipFill>
          <a:blip r:embed="rId3"/>
          <a:stretch>
            <a:fillRect/>
          </a:stretch>
        </p:blipFill>
        <p:spPr>
          <a:xfrm>
            <a:off x="384927" y="3265770"/>
            <a:ext cx="2533780" cy="2495678"/>
          </a:xfrm>
          <a:prstGeom prst="rect">
            <a:avLst/>
          </a:prstGeom>
          <a:ln>
            <a:solidFill>
              <a:schemeClr val="bg1">
                <a:lumMod val="75000"/>
              </a:schemeClr>
            </a:solidFill>
          </a:ln>
        </p:spPr>
      </p:pic>
      <p:sp>
        <p:nvSpPr>
          <p:cNvPr id="23" name="ZoneTexte 22">
            <a:extLst>
              <a:ext uri="{FF2B5EF4-FFF2-40B4-BE49-F238E27FC236}">
                <a16:creationId xmlns:a16="http://schemas.microsoft.com/office/drawing/2014/main" id="{5B6B635D-414A-2E3B-72E4-E2D97FECB06A}"/>
              </a:ext>
            </a:extLst>
          </p:cNvPr>
          <p:cNvSpPr txBox="1"/>
          <p:nvPr/>
        </p:nvSpPr>
        <p:spPr>
          <a:xfrm>
            <a:off x="0" y="1379523"/>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regroupent les perceptrons multicouches, les réseaux de neurones convolutifs et  récurrents.</a:t>
            </a:r>
          </a:p>
        </p:txBody>
      </p:sp>
    </p:spTree>
    <p:extLst>
      <p:ext uri="{BB962C8B-B14F-4D97-AF65-F5344CB8AC3E}">
        <p14:creationId xmlns:p14="http://schemas.microsoft.com/office/powerpoint/2010/main" val="38028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9" grpId="0" animBg="1"/>
      <p:bldP spid="21"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BBAC2-182B-87CA-AE3C-BDA91D8EE508}"/>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445F5026-F895-EE3F-437F-127EBB25C71D}"/>
              </a:ext>
            </a:extLst>
          </p:cNvPr>
          <p:cNvSpPr txBox="1"/>
          <p:nvPr/>
        </p:nvSpPr>
        <p:spPr>
          <a:xfrm>
            <a:off x="1" y="448107"/>
            <a:ext cx="10898845" cy="461665"/>
          </a:xfrm>
          <a:prstGeom prst="rect">
            <a:avLst/>
          </a:prstGeom>
          <a:noFill/>
        </p:spPr>
        <p:txBody>
          <a:bodyPr wrap="square" rtlCol="0">
            <a:spAutoFit/>
          </a:bodyPr>
          <a:lstStyle/>
          <a:p>
            <a:r>
              <a:rPr lang="fr-FR" sz="2400" dirty="0">
                <a:latin typeface="Congenial Black" panose="02000503040000020004" pitchFamily="2" charset="0"/>
              </a:rPr>
              <a:t>REVUE DE LITTÉRATURE : Modèles hybrides</a:t>
            </a:r>
            <a:endParaRPr lang="fr-FR" sz="2400" b="1" dirty="0"/>
          </a:p>
        </p:txBody>
      </p:sp>
      <p:grpSp>
        <p:nvGrpSpPr>
          <p:cNvPr id="4" name="Groupe 3">
            <a:extLst>
              <a:ext uri="{FF2B5EF4-FFF2-40B4-BE49-F238E27FC236}">
                <a16:creationId xmlns:a16="http://schemas.microsoft.com/office/drawing/2014/main" id="{7E17BBF5-0935-C0C9-57AB-E5525FD11F53}"/>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561BF9C9-6FFF-565F-EEBB-49143E788347}"/>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C73AF1CA-7442-E6EF-81D8-C2F98D68309E}"/>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214BA8E1-1010-5932-B807-09A262F3F649}"/>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0E583479-78F0-AA79-9B09-9C7AAD8FD9FA}"/>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ADF22E51-8B89-6A03-52AC-27FCBF2574BC}"/>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B03A158E-BB4F-CC81-6075-D3C7FEE549E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6" name="ZoneTexte 15">
            <a:extLst>
              <a:ext uri="{FF2B5EF4-FFF2-40B4-BE49-F238E27FC236}">
                <a16:creationId xmlns:a16="http://schemas.microsoft.com/office/drawing/2014/main" id="{95200ACF-2836-E8B5-6CE7-21F67258C373}"/>
              </a:ext>
            </a:extLst>
          </p:cNvPr>
          <p:cNvSpPr txBox="1"/>
          <p:nvPr/>
        </p:nvSpPr>
        <p:spPr>
          <a:xfrm>
            <a:off x="0" y="1675886"/>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Ces modèles permettent de résoudre le problème d’explicabilité des modèles d’apprentissage automatique</a:t>
            </a:r>
          </a:p>
        </p:txBody>
      </p:sp>
      <p:sp>
        <p:nvSpPr>
          <p:cNvPr id="18" name="ZoneTexte 17">
            <a:extLst>
              <a:ext uri="{FF2B5EF4-FFF2-40B4-BE49-F238E27FC236}">
                <a16:creationId xmlns:a16="http://schemas.microsoft.com/office/drawing/2014/main" id="{7DF57E0A-2257-DE1F-142E-8DABF903F436}"/>
              </a:ext>
            </a:extLst>
          </p:cNvPr>
          <p:cNvSpPr txBox="1"/>
          <p:nvPr/>
        </p:nvSpPr>
        <p:spPr>
          <a:xfrm>
            <a:off x="0" y="2449548"/>
            <a:ext cx="11584646" cy="646331"/>
          </a:xfrm>
          <a:prstGeom prst="rect">
            <a:avLst/>
          </a:prstGeom>
          <a:noFill/>
        </p:spPr>
        <p:txBody>
          <a:bodyPr wrap="square" rtlCol="0">
            <a:spAutoFit/>
          </a:bodyPr>
          <a:lstStyle/>
          <a:p>
            <a:r>
              <a:rPr lang="fr-FR" sz="1600" b="1" dirty="0">
                <a:latin typeface="Times New Roman" panose="02020603050405020304" pitchFamily="18" charset="0"/>
                <a:cs typeface="Times New Roman" panose="02020603050405020304" pitchFamily="18" charset="0"/>
              </a:rPr>
              <a:t>ETUDE DE CAS : </a:t>
            </a:r>
            <a:r>
              <a:rPr lang="fr-FR" sz="1600" dirty="0">
                <a:latin typeface="Times New Roman" panose="02020603050405020304" pitchFamily="18" charset="0"/>
                <a:cs typeface="Times New Roman" panose="02020603050405020304" pitchFamily="18" charset="0"/>
              </a:rPr>
              <a:t>(Singh et Yassine, 2018) :</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Big Data Mining of Energy Time Series for Behavioral Analytics and Energy Consumption Forecasting </a:t>
            </a:r>
            <a:endParaRPr lang="fr-FR" sz="1600" dirty="0">
              <a:latin typeface="Times New Roman" panose="02020603050405020304" pitchFamily="18" charset="0"/>
              <a:cs typeface="Times New Roman" panose="02020603050405020304" pitchFamily="18" charset="0"/>
            </a:endParaRPr>
          </a:p>
        </p:txBody>
      </p:sp>
      <p:sp>
        <p:nvSpPr>
          <p:cNvPr id="9" name="Flèche : droite 8">
            <a:extLst>
              <a:ext uri="{FF2B5EF4-FFF2-40B4-BE49-F238E27FC236}">
                <a16:creationId xmlns:a16="http://schemas.microsoft.com/office/drawing/2014/main" id="{A76EBD66-C7C6-EEFD-03B3-C7117A6DCB01}"/>
              </a:ext>
            </a:extLst>
          </p:cNvPr>
          <p:cNvSpPr/>
          <p:nvPr/>
        </p:nvSpPr>
        <p:spPr>
          <a:xfrm>
            <a:off x="5449423" y="3691843"/>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0290774-793B-EAC4-1251-F2118C337FB4}"/>
              </a:ext>
            </a:extLst>
          </p:cNvPr>
          <p:cNvSpPr txBox="1"/>
          <p:nvPr/>
        </p:nvSpPr>
        <p:spPr>
          <a:xfrm>
            <a:off x="0" y="923497"/>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possèdent de très bonnes capacités pour traiter des données massives</a:t>
            </a:r>
          </a:p>
        </p:txBody>
      </p:sp>
      <p:sp>
        <p:nvSpPr>
          <p:cNvPr id="7" name="ZoneTexte 6">
            <a:extLst>
              <a:ext uri="{FF2B5EF4-FFF2-40B4-BE49-F238E27FC236}">
                <a16:creationId xmlns:a16="http://schemas.microsoft.com/office/drawing/2014/main" id="{36BB1068-10A6-6704-6BFD-C085900487D9}"/>
              </a:ext>
            </a:extLst>
          </p:cNvPr>
          <p:cNvSpPr txBox="1"/>
          <p:nvPr/>
        </p:nvSpPr>
        <p:spPr>
          <a:xfrm>
            <a:off x="0" y="1291602"/>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permettent une analyse très détaillée de l’historicité des données et du caractère non linéaire des données</a:t>
            </a:r>
          </a:p>
        </p:txBody>
      </p:sp>
      <p:sp>
        <p:nvSpPr>
          <p:cNvPr id="20" name="Rectangle 19">
            <a:extLst>
              <a:ext uri="{FF2B5EF4-FFF2-40B4-BE49-F238E27FC236}">
                <a16:creationId xmlns:a16="http://schemas.microsoft.com/office/drawing/2014/main" id="{4253523D-CB7D-231B-054C-42FA16D49FB8}"/>
              </a:ext>
            </a:extLst>
          </p:cNvPr>
          <p:cNvSpPr/>
          <p:nvPr/>
        </p:nvSpPr>
        <p:spPr>
          <a:xfrm>
            <a:off x="132120" y="3442214"/>
            <a:ext cx="5182830" cy="2311519"/>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4" name="Image 23">
            <a:extLst>
              <a:ext uri="{FF2B5EF4-FFF2-40B4-BE49-F238E27FC236}">
                <a16:creationId xmlns:a16="http://schemas.microsoft.com/office/drawing/2014/main" id="{941B12E5-EF50-B3EA-4A80-373B10D50E5D}"/>
              </a:ext>
            </a:extLst>
          </p:cNvPr>
          <p:cNvPicPr>
            <a:picLocks noChangeAspect="1"/>
          </p:cNvPicPr>
          <p:nvPr/>
        </p:nvPicPr>
        <p:blipFill>
          <a:blip r:embed="rId3"/>
          <a:stretch>
            <a:fillRect/>
          </a:stretch>
        </p:blipFill>
        <p:spPr>
          <a:xfrm>
            <a:off x="6002005" y="3442213"/>
            <a:ext cx="5054860" cy="2311519"/>
          </a:xfrm>
          <a:prstGeom prst="rect">
            <a:avLst/>
          </a:prstGeom>
          <a:ln>
            <a:solidFill>
              <a:schemeClr val="bg1">
                <a:lumMod val="75000"/>
              </a:schemeClr>
            </a:solidFill>
          </a:ln>
        </p:spPr>
      </p:pic>
      <p:sp>
        <p:nvSpPr>
          <p:cNvPr id="25" name="ZoneTexte 24">
            <a:extLst>
              <a:ext uri="{FF2B5EF4-FFF2-40B4-BE49-F238E27FC236}">
                <a16:creationId xmlns:a16="http://schemas.microsoft.com/office/drawing/2014/main" id="{E663DC4E-6649-9D6E-A339-7BD14B6CE5F4}"/>
              </a:ext>
            </a:extLst>
          </p:cNvPr>
          <p:cNvSpPr txBox="1"/>
          <p:nvPr/>
        </p:nvSpPr>
        <p:spPr>
          <a:xfrm>
            <a:off x="0" y="2029039"/>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Ces méthodes regroupent les réseaux bayésiens, les LSSVM, GRU</a:t>
            </a:r>
          </a:p>
        </p:txBody>
      </p:sp>
    </p:spTree>
    <p:extLst>
      <p:ext uri="{BB962C8B-B14F-4D97-AF65-F5344CB8AC3E}">
        <p14:creationId xmlns:p14="http://schemas.microsoft.com/office/powerpoint/2010/main" val="361087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9" grpId="0" animBg="1"/>
      <p:bldP spid="3" grpId="0"/>
      <p:bldP spid="7" grpId="0"/>
      <p:bldP spid="20"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9C4F3-C15F-AF1A-756A-2A3A265C3182}"/>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4B32B42-88F1-1D5D-3ACD-E6D8DE640184}"/>
              </a:ext>
            </a:extLst>
          </p:cNvPr>
          <p:cNvSpPr txBox="1"/>
          <p:nvPr/>
        </p:nvSpPr>
        <p:spPr>
          <a:xfrm>
            <a:off x="3438569" y="331361"/>
            <a:ext cx="10898845" cy="461665"/>
          </a:xfrm>
          <a:prstGeom prst="rect">
            <a:avLst/>
          </a:prstGeom>
          <a:noFill/>
        </p:spPr>
        <p:txBody>
          <a:bodyPr wrap="square" rtlCol="0">
            <a:spAutoFit/>
          </a:bodyPr>
          <a:lstStyle/>
          <a:p>
            <a:r>
              <a:rPr lang="fr-FR" sz="2400" dirty="0">
                <a:latin typeface="Congenial Black" panose="02000503040000020004" pitchFamily="2" charset="0"/>
              </a:rPr>
              <a:t>REVUE DE LITTÉRATURE : Résumé</a:t>
            </a:r>
            <a:endParaRPr lang="fr-FR" sz="2400" b="1" dirty="0"/>
          </a:p>
        </p:txBody>
      </p:sp>
      <p:grpSp>
        <p:nvGrpSpPr>
          <p:cNvPr id="4" name="Groupe 3">
            <a:extLst>
              <a:ext uri="{FF2B5EF4-FFF2-40B4-BE49-F238E27FC236}">
                <a16:creationId xmlns:a16="http://schemas.microsoft.com/office/drawing/2014/main" id="{AAFA7FF6-6DD2-2CC6-F50F-CFDED65AA80E}"/>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1C5A02D9-D973-CC51-F00B-D9F8007D38BE}"/>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E39359FC-ECC1-71A4-E491-1D209FAA99E1}"/>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F7D4579F-655C-5DAE-B6AA-732D4FBED98B}"/>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7B56C431-F4B0-14FE-D404-B1D893BA4C4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CDE79052-B26D-4EC6-5197-41A85022BB70}"/>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4F24C678-ACCF-EA4C-B8BB-2F4EAEB5BB77}"/>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pSp>
        <p:nvGrpSpPr>
          <p:cNvPr id="79" name="Groupe 78">
            <a:extLst>
              <a:ext uri="{FF2B5EF4-FFF2-40B4-BE49-F238E27FC236}">
                <a16:creationId xmlns:a16="http://schemas.microsoft.com/office/drawing/2014/main" id="{4936ED29-3C9C-5827-7C1F-600EBF560BAF}"/>
              </a:ext>
            </a:extLst>
          </p:cNvPr>
          <p:cNvGrpSpPr/>
          <p:nvPr/>
        </p:nvGrpSpPr>
        <p:grpSpPr>
          <a:xfrm>
            <a:off x="1981200" y="360979"/>
            <a:ext cx="8276811" cy="5837860"/>
            <a:chOff x="2083204" y="698458"/>
            <a:chExt cx="8276811" cy="5837860"/>
          </a:xfrm>
        </p:grpSpPr>
        <p:sp>
          <p:nvSpPr>
            <p:cNvPr id="11" name="Rectangle : coins arrondis 10">
              <a:extLst>
                <a:ext uri="{FF2B5EF4-FFF2-40B4-BE49-F238E27FC236}">
                  <a16:creationId xmlns:a16="http://schemas.microsoft.com/office/drawing/2014/main" id="{148BC520-A559-4A94-1F0D-252E8CAF8EC3}"/>
                </a:ext>
              </a:extLst>
            </p:cNvPr>
            <p:cNvSpPr/>
            <p:nvPr/>
          </p:nvSpPr>
          <p:spPr>
            <a:xfrm>
              <a:off x="5314950" y="3086907"/>
              <a:ext cx="1827966" cy="1169290"/>
            </a:xfrm>
            <a:prstGeom prst="roundRect">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Times New Roman" panose="02020603050405020304" pitchFamily="18" charset="0"/>
                  <a:cs typeface="Times New Roman" panose="02020603050405020304" pitchFamily="18" charset="0"/>
                </a:rPr>
                <a:t>MODELES D’ANALYSE DE DONNEES</a:t>
              </a:r>
            </a:p>
          </p:txBody>
        </p:sp>
        <p:grpSp>
          <p:nvGrpSpPr>
            <p:cNvPr id="31" name="Groupe 30">
              <a:extLst>
                <a:ext uri="{FF2B5EF4-FFF2-40B4-BE49-F238E27FC236}">
                  <a16:creationId xmlns:a16="http://schemas.microsoft.com/office/drawing/2014/main" id="{D2FF12DB-A382-BC7C-72DD-1E52B6D5A887}"/>
                </a:ext>
              </a:extLst>
            </p:cNvPr>
            <p:cNvGrpSpPr/>
            <p:nvPr/>
          </p:nvGrpSpPr>
          <p:grpSpPr>
            <a:xfrm flipV="1">
              <a:off x="2123259" y="698458"/>
              <a:ext cx="3223714" cy="5210508"/>
              <a:chOff x="2107301" y="1283816"/>
              <a:chExt cx="3223714" cy="5210508"/>
            </a:xfrm>
          </p:grpSpPr>
          <p:grpSp>
            <p:nvGrpSpPr>
              <p:cNvPr id="32" name="Groupe 31">
                <a:extLst>
                  <a:ext uri="{FF2B5EF4-FFF2-40B4-BE49-F238E27FC236}">
                    <a16:creationId xmlns:a16="http://schemas.microsoft.com/office/drawing/2014/main" id="{C764FC01-DBED-FD2C-98BB-1D9AF3678E1F}"/>
                  </a:ext>
                </a:extLst>
              </p:cNvPr>
              <p:cNvGrpSpPr/>
              <p:nvPr/>
            </p:nvGrpSpPr>
            <p:grpSpPr>
              <a:xfrm>
                <a:off x="2107301" y="1283816"/>
                <a:ext cx="2880000" cy="1803091"/>
                <a:chOff x="1425613" y="1143478"/>
                <a:chExt cx="2880000" cy="1803091"/>
              </a:xfrm>
            </p:grpSpPr>
            <p:sp>
              <p:nvSpPr>
                <p:cNvPr id="36" name="Rectangle : coins arrondis 35">
                  <a:extLst>
                    <a:ext uri="{FF2B5EF4-FFF2-40B4-BE49-F238E27FC236}">
                      <a16:creationId xmlns:a16="http://schemas.microsoft.com/office/drawing/2014/main" id="{173305DB-ADA7-64E9-C167-FCE8A592C0E7}"/>
                    </a:ext>
                  </a:extLst>
                </p:cNvPr>
                <p:cNvSpPr/>
                <p:nvPr/>
              </p:nvSpPr>
              <p:spPr>
                <a:xfrm flipV="1">
                  <a:off x="1425613" y="1143478"/>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Machine à vecteur de support </a:t>
                  </a:r>
                </a:p>
              </p:txBody>
            </p:sp>
            <p:sp>
              <p:nvSpPr>
                <p:cNvPr id="37" name="Rectangle : coins arrondis 36">
                  <a:extLst>
                    <a:ext uri="{FF2B5EF4-FFF2-40B4-BE49-F238E27FC236}">
                      <a16:creationId xmlns:a16="http://schemas.microsoft.com/office/drawing/2014/main" id="{73DD6D84-A054-77B3-BE16-A5D00E4C61A9}"/>
                    </a:ext>
                  </a:extLst>
                </p:cNvPr>
                <p:cNvSpPr/>
                <p:nvPr/>
              </p:nvSpPr>
              <p:spPr>
                <a:xfrm flipV="1">
                  <a:off x="1425613" y="1775023"/>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Méthodes ensemblistes : Random forest et GBT</a:t>
                  </a:r>
                </a:p>
              </p:txBody>
            </p:sp>
            <p:sp>
              <p:nvSpPr>
                <p:cNvPr id="38" name="Rectangle : coins arrondis 37">
                  <a:extLst>
                    <a:ext uri="{FF2B5EF4-FFF2-40B4-BE49-F238E27FC236}">
                      <a16:creationId xmlns:a16="http://schemas.microsoft.com/office/drawing/2014/main" id="{D1E05163-3EA2-F3A2-B175-0CC19C6CE2E0}"/>
                    </a:ext>
                  </a:extLst>
                </p:cNvPr>
                <p:cNvSpPr/>
                <p:nvPr/>
              </p:nvSpPr>
              <p:spPr>
                <a:xfrm flipV="1">
                  <a:off x="1425613" y="2406569"/>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Arbre de décision </a:t>
                  </a:r>
                </a:p>
              </p:txBody>
            </p:sp>
          </p:grpSp>
          <p:sp>
            <p:nvSpPr>
              <p:cNvPr id="33" name="Arc 32">
                <a:extLst>
                  <a:ext uri="{FF2B5EF4-FFF2-40B4-BE49-F238E27FC236}">
                    <a16:creationId xmlns:a16="http://schemas.microsoft.com/office/drawing/2014/main" id="{5794B0B3-21FE-8503-66D1-C596BC4CA870}"/>
                  </a:ext>
                </a:extLst>
              </p:cNvPr>
              <p:cNvSpPr/>
              <p:nvPr/>
            </p:nvSpPr>
            <p:spPr>
              <a:xfrm>
                <a:off x="4676775" y="1543493"/>
                <a:ext cx="638175" cy="4184207"/>
              </a:xfrm>
              <a:prstGeom prst="arc">
                <a:avLst>
                  <a:gd name="adj1" fmla="val 16198732"/>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4" name="Arc 33">
                <a:extLst>
                  <a:ext uri="{FF2B5EF4-FFF2-40B4-BE49-F238E27FC236}">
                    <a16:creationId xmlns:a16="http://schemas.microsoft.com/office/drawing/2014/main" id="{40CA16EE-EB6E-3506-11F8-9349D905DF8C}"/>
                  </a:ext>
                </a:extLst>
              </p:cNvPr>
              <p:cNvSpPr/>
              <p:nvPr/>
            </p:nvSpPr>
            <p:spPr>
              <a:xfrm>
                <a:off x="4676776" y="2197860"/>
                <a:ext cx="638174" cy="3698710"/>
              </a:xfrm>
              <a:prstGeom prst="arc">
                <a:avLst>
                  <a:gd name="adj1" fmla="val 16198732"/>
                  <a:gd name="adj2" fmla="val 1917939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5" name="Arc 34">
                <a:extLst>
                  <a:ext uri="{FF2B5EF4-FFF2-40B4-BE49-F238E27FC236}">
                    <a16:creationId xmlns:a16="http://schemas.microsoft.com/office/drawing/2014/main" id="{AA159F17-7C17-D3E9-3BAC-E0DC6DB33CD2}"/>
                  </a:ext>
                </a:extLst>
              </p:cNvPr>
              <p:cNvSpPr/>
              <p:nvPr/>
            </p:nvSpPr>
            <p:spPr>
              <a:xfrm>
                <a:off x="4692841" y="2795614"/>
                <a:ext cx="638174" cy="3698710"/>
              </a:xfrm>
              <a:prstGeom prst="arc">
                <a:avLst>
                  <a:gd name="adj1" fmla="val 16198732"/>
                  <a:gd name="adj2" fmla="val 1742859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39" name="Groupe 38">
              <a:extLst>
                <a:ext uri="{FF2B5EF4-FFF2-40B4-BE49-F238E27FC236}">
                  <a16:creationId xmlns:a16="http://schemas.microsoft.com/office/drawing/2014/main" id="{31DC835A-18A9-570E-C7A1-350DE983DF0B}"/>
                </a:ext>
              </a:extLst>
            </p:cNvPr>
            <p:cNvGrpSpPr/>
            <p:nvPr/>
          </p:nvGrpSpPr>
          <p:grpSpPr>
            <a:xfrm flipH="1">
              <a:off x="7104278" y="1325810"/>
              <a:ext cx="3223714" cy="5210508"/>
              <a:chOff x="2107301" y="1283816"/>
              <a:chExt cx="3223714" cy="5210508"/>
            </a:xfrm>
          </p:grpSpPr>
          <p:grpSp>
            <p:nvGrpSpPr>
              <p:cNvPr id="40" name="Groupe 39">
                <a:extLst>
                  <a:ext uri="{FF2B5EF4-FFF2-40B4-BE49-F238E27FC236}">
                    <a16:creationId xmlns:a16="http://schemas.microsoft.com/office/drawing/2014/main" id="{E7AAC316-1639-FA7D-3C3E-4216DD1F6F50}"/>
                  </a:ext>
                </a:extLst>
              </p:cNvPr>
              <p:cNvGrpSpPr/>
              <p:nvPr/>
            </p:nvGrpSpPr>
            <p:grpSpPr>
              <a:xfrm>
                <a:off x="2107301" y="1283816"/>
                <a:ext cx="2880000" cy="1803091"/>
                <a:chOff x="1425613" y="1143478"/>
                <a:chExt cx="2880000" cy="1803091"/>
              </a:xfrm>
            </p:grpSpPr>
            <p:sp>
              <p:nvSpPr>
                <p:cNvPr id="44" name="Rectangle : coins arrondis 43">
                  <a:extLst>
                    <a:ext uri="{FF2B5EF4-FFF2-40B4-BE49-F238E27FC236}">
                      <a16:creationId xmlns:a16="http://schemas.microsoft.com/office/drawing/2014/main" id="{611D7613-05D9-4766-6171-B5A92226B96B}"/>
                    </a:ext>
                  </a:extLst>
                </p:cNvPr>
                <p:cNvSpPr/>
                <p:nvPr/>
              </p:nvSpPr>
              <p:spPr>
                <a:xfrm>
                  <a:off x="1425613" y="1143478"/>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Perceptrons multicouches</a:t>
                  </a:r>
                </a:p>
              </p:txBody>
            </p:sp>
            <p:sp>
              <p:nvSpPr>
                <p:cNvPr id="45" name="Rectangle : coins arrondis 44">
                  <a:extLst>
                    <a:ext uri="{FF2B5EF4-FFF2-40B4-BE49-F238E27FC236}">
                      <a16:creationId xmlns:a16="http://schemas.microsoft.com/office/drawing/2014/main" id="{AA7089A3-9AD8-AA21-E936-24761ECCF20B}"/>
                    </a:ext>
                  </a:extLst>
                </p:cNvPr>
                <p:cNvSpPr/>
                <p:nvPr/>
              </p:nvSpPr>
              <p:spPr>
                <a:xfrm>
                  <a:off x="1425613" y="1775023"/>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Réseaux de neurones convolutifs</a:t>
                  </a:r>
                </a:p>
              </p:txBody>
            </p:sp>
            <p:sp>
              <p:nvSpPr>
                <p:cNvPr id="46" name="Rectangle : coins arrondis 45">
                  <a:extLst>
                    <a:ext uri="{FF2B5EF4-FFF2-40B4-BE49-F238E27FC236}">
                      <a16:creationId xmlns:a16="http://schemas.microsoft.com/office/drawing/2014/main" id="{45353FDF-9792-4B6B-0EAF-16A5A00A641F}"/>
                    </a:ext>
                  </a:extLst>
                </p:cNvPr>
                <p:cNvSpPr/>
                <p:nvPr/>
              </p:nvSpPr>
              <p:spPr>
                <a:xfrm>
                  <a:off x="1425613" y="2406569"/>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Réseaux de neurones récurrents</a:t>
                  </a:r>
                </a:p>
              </p:txBody>
            </p:sp>
          </p:grpSp>
          <p:sp>
            <p:nvSpPr>
              <p:cNvPr id="41" name="Arc 40">
                <a:extLst>
                  <a:ext uri="{FF2B5EF4-FFF2-40B4-BE49-F238E27FC236}">
                    <a16:creationId xmlns:a16="http://schemas.microsoft.com/office/drawing/2014/main" id="{8E6F756B-41B8-1E3B-4AF0-8B9F714BBE14}"/>
                  </a:ext>
                </a:extLst>
              </p:cNvPr>
              <p:cNvSpPr/>
              <p:nvPr/>
            </p:nvSpPr>
            <p:spPr>
              <a:xfrm>
                <a:off x="4676775" y="1543493"/>
                <a:ext cx="638175" cy="4184207"/>
              </a:xfrm>
              <a:prstGeom prst="arc">
                <a:avLst>
                  <a:gd name="adj1" fmla="val 16198732"/>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2" name="Arc 41">
                <a:extLst>
                  <a:ext uri="{FF2B5EF4-FFF2-40B4-BE49-F238E27FC236}">
                    <a16:creationId xmlns:a16="http://schemas.microsoft.com/office/drawing/2014/main" id="{D1E95895-ACB1-8CB0-4AE2-F602F280A177}"/>
                  </a:ext>
                </a:extLst>
              </p:cNvPr>
              <p:cNvSpPr/>
              <p:nvPr/>
            </p:nvSpPr>
            <p:spPr>
              <a:xfrm>
                <a:off x="4676776" y="2197860"/>
                <a:ext cx="638174" cy="3698710"/>
              </a:xfrm>
              <a:prstGeom prst="arc">
                <a:avLst>
                  <a:gd name="adj1" fmla="val 16198732"/>
                  <a:gd name="adj2" fmla="val 1917939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3" name="Arc 42">
                <a:extLst>
                  <a:ext uri="{FF2B5EF4-FFF2-40B4-BE49-F238E27FC236}">
                    <a16:creationId xmlns:a16="http://schemas.microsoft.com/office/drawing/2014/main" id="{CF31D64F-481F-70D8-F9B9-61E5A8F766E2}"/>
                  </a:ext>
                </a:extLst>
              </p:cNvPr>
              <p:cNvSpPr/>
              <p:nvPr/>
            </p:nvSpPr>
            <p:spPr>
              <a:xfrm>
                <a:off x="4692841" y="2795614"/>
                <a:ext cx="638174" cy="3698710"/>
              </a:xfrm>
              <a:prstGeom prst="arc">
                <a:avLst>
                  <a:gd name="adj1" fmla="val 16198732"/>
                  <a:gd name="adj2" fmla="val 1742859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47" name="Groupe 46">
              <a:extLst>
                <a:ext uri="{FF2B5EF4-FFF2-40B4-BE49-F238E27FC236}">
                  <a16:creationId xmlns:a16="http://schemas.microsoft.com/office/drawing/2014/main" id="{380EC023-0DB3-8C63-0CC5-10789C210028}"/>
                </a:ext>
              </a:extLst>
            </p:cNvPr>
            <p:cNvGrpSpPr/>
            <p:nvPr/>
          </p:nvGrpSpPr>
          <p:grpSpPr>
            <a:xfrm flipH="1" flipV="1">
              <a:off x="7136301" y="845559"/>
              <a:ext cx="3223714" cy="5210508"/>
              <a:chOff x="2107301" y="1283816"/>
              <a:chExt cx="3223714" cy="5210508"/>
            </a:xfrm>
          </p:grpSpPr>
          <p:grpSp>
            <p:nvGrpSpPr>
              <p:cNvPr id="48" name="Groupe 47">
                <a:extLst>
                  <a:ext uri="{FF2B5EF4-FFF2-40B4-BE49-F238E27FC236}">
                    <a16:creationId xmlns:a16="http://schemas.microsoft.com/office/drawing/2014/main" id="{CFF3CCFF-9339-60C6-E0B3-E66E2132FAD0}"/>
                  </a:ext>
                </a:extLst>
              </p:cNvPr>
              <p:cNvGrpSpPr/>
              <p:nvPr/>
            </p:nvGrpSpPr>
            <p:grpSpPr>
              <a:xfrm>
                <a:off x="2107301" y="1283816"/>
                <a:ext cx="2880000" cy="1803091"/>
                <a:chOff x="1425613" y="1143478"/>
                <a:chExt cx="2880000" cy="1803091"/>
              </a:xfrm>
            </p:grpSpPr>
            <p:sp>
              <p:nvSpPr>
                <p:cNvPr id="68" name="Rectangle : coins arrondis 67">
                  <a:extLst>
                    <a:ext uri="{FF2B5EF4-FFF2-40B4-BE49-F238E27FC236}">
                      <a16:creationId xmlns:a16="http://schemas.microsoft.com/office/drawing/2014/main" id="{1A82BFDF-6BDD-7BD8-EF6E-ABEB82EA9576}"/>
                    </a:ext>
                  </a:extLst>
                </p:cNvPr>
                <p:cNvSpPr/>
                <p:nvPr/>
              </p:nvSpPr>
              <p:spPr>
                <a:xfrm flipV="1">
                  <a:off x="1425613" y="1143478"/>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Réseaux Bayésien</a:t>
                  </a:r>
                </a:p>
              </p:txBody>
            </p:sp>
            <p:sp>
              <p:nvSpPr>
                <p:cNvPr id="69" name="Rectangle : coins arrondis 68">
                  <a:extLst>
                    <a:ext uri="{FF2B5EF4-FFF2-40B4-BE49-F238E27FC236}">
                      <a16:creationId xmlns:a16="http://schemas.microsoft.com/office/drawing/2014/main" id="{280A83AD-63B7-807B-07E7-9DCA784EBE40}"/>
                    </a:ext>
                  </a:extLst>
                </p:cNvPr>
                <p:cNvSpPr/>
                <p:nvPr/>
              </p:nvSpPr>
              <p:spPr>
                <a:xfrm flipV="1">
                  <a:off x="1425613" y="1775023"/>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unité récurrente à barrière</a:t>
                  </a:r>
                </a:p>
              </p:txBody>
            </p:sp>
            <p:sp>
              <p:nvSpPr>
                <p:cNvPr id="70" name="Rectangle : coins arrondis 69">
                  <a:extLst>
                    <a:ext uri="{FF2B5EF4-FFF2-40B4-BE49-F238E27FC236}">
                      <a16:creationId xmlns:a16="http://schemas.microsoft.com/office/drawing/2014/main" id="{7EC58C56-4CCB-9F4E-07A7-CE8EDED333DD}"/>
                    </a:ext>
                  </a:extLst>
                </p:cNvPr>
                <p:cNvSpPr/>
                <p:nvPr/>
              </p:nvSpPr>
              <p:spPr>
                <a:xfrm flipV="1">
                  <a:off x="1425613" y="2406569"/>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effectLst/>
                      <a:latin typeface="Times New Roman" panose="02020603050405020304" pitchFamily="18" charset="0"/>
                      <a:ea typeface="Aptos" panose="020B0004020202020204" pitchFamily="34" charset="0"/>
                      <a:cs typeface="Times New Roman" panose="02020603050405020304" pitchFamily="18" charset="0"/>
                    </a:rPr>
                    <a:t>machine à vecteurs de support des moindres carrés</a:t>
                  </a:r>
                  <a:endParaRPr lang="fr-FR" sz="1200" b="1" dirty="0">
                    <a:latin typeface="Times New Roman" panose="02020603050405020304" pitchFamily="18" charset="0"/>
                    <a:cs typeface="Times New Roman" panose="02020603050405020304" pitchFamily="18" charset="0"/>
                  </a:endParaRPr>
                </a:p>
              </p:txBody>
            </p:sp>
          </p:grpSp>
          <p:sp>
            <p:nvSpPr>
              <p:cNvPr id="65" name="Arc 64">
                <a:extLst>
                  <a:ext uri="{FF2B5EF4-FFF2-40B4-BE49-F238E27FC236}">
                    <a16:creationId xmlns:a16="http://schemas.microsoft.com/office/drawing/2014/main" id="{CCF1B0B4-6D06-4325-3E24-7148D6479F3A}"/>
                  </a:ext>
                </a:extLst>
              </p:cNvPr>
              <p:cNvSpPr/>
              <p:nvPr/>
            </p:nvSpPr>
            <p:spPr>
              <a:xfrm>
                <a:off x="4676775" y="1543493"/>
                <a:ext cx="638175" cy="4184207"/>
              </a:xfrm>
              <a:prstGeom prst="arc">
                <a:avLst>
                  <a:gd name="adj1" fmla="val 16198732"/>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6" name="Arc 65">
                <a:extLst>
                  <a:ext uri="{FF2B5EF4-FFF2-40B4-BE49-F238E27FC236}">
                    <a16:creationId xmlns:a16="http://schemas.microsoft.com/office/drawing/2014/main" id="{13B454B1-ACFB-1274-07FC-B8DA33058C1E}"/>
                  </a:ext>
                </a:extLst>
              </p:cNvPr>
              <p:cNvSpPr/>
              <p:nvPr/>
            </p:nvSpPr>
            <p:spPr>
              <a:xfrm>
                <a:off x="4676776" y="2197860"/>
                <a:ext cx="638174" cy="3698710"/>
              </a:xfrm>
              <a:prstGeom prst="arc">
                <a:avLst>
                  <a:gd name="adj1" fmla="val 16198732"/>
                  <a:gd name="adj2" fmla="val 1917939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7" name="Arc 66">
                <a:extLst>
                  <a:ext uri="{FF2B5EF4-FFF2-40B4-BE49-F238E27FC236}">
                    <a16:creationId xmlns:a16="http://schemas.microsoft.com/office/drawing/2014/main" id="{ACD80725-5E2D-FB42-140E-517A52D12BB5}"/>
                  </a:ext>
                </a:extLst>
              </p:cNvPr>
              <p:cNvSpPr/>
              <p:nvPr/>
            </p:nvSpPr>
            <p:spPr>
              <a:xfrm>
                <a:off x="4692841" y="2795614"/>
                <a:ext cx="638174" cy="3698710"/>
              </a:xfrm>
              <a:prstGeom prst="arc">
                <a:avLst>
                  <a:gd name="adj1" fmla="val 16198732"/>
                  <a:gd name="adj2" fmla="val 1742859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71" name="Groupe 70">
              <a:extLst>
                <a:ext uri="{FF2B5EF4-FFF2-40B4-BE49-F238E27FC236}">
                  <a16:creationId xmlns:a16="http://schemas.microsoft.com/office/drawing/2014/main" id="{4BA98F20-234B-0220-C78F-6A9526395247}"/>
                </a:ext>
              </a:extLst>
            </p:cNvPr>
            <p:cNvGrpSpPr/>
            <p:nvPr/>
          </p:nvGrpSpPr>
          <p:grpSpPr>
            <a:xfrm>
              <a:off x="2083204" y="1247210"/>
              <a:ext cx="3223714" cy="5210508"/>
              <a:chOff x="2107301" y="1283816"/>
              <a:chExt cx="3223714" cy="5210508"/>
            </a:xfrm>
          </p:grpSpPr>
          <p:grpSp>
            <p:nvGrpSpPr>
              <p:cNvPr id="72" name="Groupe 71">
                <a:extLst>
                  <a:ext uri="{FF2B5EF4-FFF2-40B4-BE49-F238E27FC236}">
                    <a16:creationId xmlns:a16="http://schemas.microsoft.com/office/drawing/2014/main" id="{C9E105DD-7DD9-F60B-3579-0F6C034BA2CD}"/>
                  </a:ext>
                </a:extLst>
              </p:cNvPr>
              <p:cNvGrpSpPr/>
              <p:nvPr/>
            </p:nvGrpSpPr>
            <p:grpSpPr>
              <a:xfrm>
                <a:off x="2107301" y="1283816"/>
                <a:ext cx="2880000" cy="1803091"/>
                <a:chOff x="1425613" y="1143478"/>
                <a:chExt cx="2880000" cy="1803091"/>
              </a:xfrm>
            </p:grpSpPr>
            <p:sp>
              <p:nvSpPr>
                <p:cNvPr id="76" name="Rectangle : coins arrondis 75">
                  <a:extLst>
                    <a:ext uri="{FF2B5EF4-FFF2-40B4-BE49-F238E27FC236}">
                      <a16:creationId xmlns:a16="http://schemas.microsoft.com/office/drawing/2014/main" id="{BD5B2820-BE4E-FBAF-BAEB-64D7A94EB0A5}"/>
                    </a:ext>
                  </a:extLst>
                </p:cNvPr>
                <p:cNvSpPr/>
                <p:nvPr/>
              </p:nvSpPr>
              <p:spPr>
                <a:xfrm>
                  <a:off x="1425613" y="1143478"/>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Régression linéaire</a:t>
                  </a:r>
                </a:p>
              </p:txBody>
            </p:sp>
            <p:sp>
              <p:nvSpPr>
                <p:cNvPr id="77" name="Rectangle : coins arrondis 76">
                  <a:extLst>
                    <a:ext uri="{FF2B5EF4-FFF2-40B4-BE49-F238E27FC236}">
                      <a16:creationId xmlns:a16="http://schemas.microsoft.com/office/drawing/2014/main" id="{40D30F18-C246-77A0-75CD-65E521F3533D}"/>
                    </a:ext>
                  </a:extLst>
                </p:cNvPr>
                <p:cNvSpPr/>
                <p:nvPr/>
              </p:nvSpPr>
              <p:spPr>
                <a:xfrm>
                  <a:off x="1425613" y="1775023"/>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Régression non linéaire</a:t>
                  </a:r>
                </a:p>
              </p:txBody>
            </p:sp>
            <p:sp>
              <p:nvSpPr>
                <p:cNvPr id="78" name="Rectangle : coins arrondis 77">
                  <a:extLst>
                    <a:ext uri="{FF2B5EF4-FFF2-40B4-BE49-F238E27FC236}">
                      <a16:creationId xmlns:a16="http://schemas.microsoft.com/office/drawing/2014/main" id="{339EAC7D-F2A9-F73A-B1E9-078A575A0B5D}"/>
                    </a:ext>
                  </a:extLst>
                </p:cNvPr>
                <p:cNvSpPr/>
                <p:nvPr/>
              </p:nvSpPr>
              <p:spPr>
                <a:xfrm>
                  <a:off x="1425613" y="2406569"/>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Séries temporelles</a:t>
                  </a:r>
                </a:p>
              </p:txBody>
            </p:sp>
          </p:grpSp>
          <p:sp>
            <p:nvSpPr>
              <p:cNvPr id="73" name="Arc 72">
                <a:extLst>
                  <a:ext uri="{FF2B5EF4-FFF2-40B4-BE49-F238E27FC236}">
                    <a16:creationId xmlns:a16="http://schemas.microsoft.com/office/drawing/2014/main" id="{CD6C76ED-7ACF-ACD8-68C1-9390D0A8AF44}"/>
                  </a:ext>
                </a:extLst>
              </p:cNvPr>
              <p:cNvSpPr/>
              <p:nvPr/>
            </p:nvSpPr>
            <p:spPr>
              <a:xfrm>
                <a:off x="4676775" y="1543493"/>
                <a:ext cx="638175" cy="4184207"/>
              </a:xfrm>
              <a:prstGeom prst="arc">
                <a:avLst>
                  <a:gd name="adj1" fmla="val 16198732"/>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74" name="Arc 73">
                <a:extLst>
                  <a:ext uri="{FF2B5EF4-FFF2-40B4-BE49-F238E27FC236}">
                    <a16:creationId xmlns:a16="http://schemas.microsoft.com/office/drawing/2014/main" id="{B982D3DD-12B4-8E54-97C9-67DF0E505D61}"/>
                  </a:ext>
                </a:extLst>
              </p:cNvPr>
              <p:cNvSpPr/>
              <p:nvPr/>
            </p:nvSpPr>
            <p:spPr>
              <a:xfrm>
                <a:off x="4676776" y="2197860"/>
                <a:ext cx="638174" cy="3698710"/>
              </a:xfrm>
              <a:prstGeom prst="arc">
                <a:avLst>
                  <a:gd name="adj1" fmla="val 16198732"/>
                  <a:gd name="adj2" fmla="val 1917939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75" name="Arc 74">
                <a:extLst>
                  <a:ext uri="{FF2B5EF4-FFF2-40B4-BE49-F238E27FC236}">
                    <a16:creationId xmlns:a16="http://schemas.microsoft.com/office/drawing/2014/main" id="{DD954D46-8179-1F78-AB67-CC3CD8BBE1EA}"/>
                  </a:ext>
                </a:extLst>
              </p:cNvPr>
              <p:cNvSpPr/>
              <p:nvPr/>
            </p:nvSpPr>
            <p:spPr>
              <a:xfrm>
                <a:off x="4692841" y="2795614"/>
                <a:ext cx="638174" cy="3698710"/>
              </a:xfrm>
              <a:prstGeom prst="arc">
                <a:avLst>
                  <a:gd name="adj1" fmla="val 16198732"/>
                  <a:gd name="adj2" fmla="val 1742859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sp>
        <p:nvSpPr>
          <p:cNvPr id="80" name="ZoneTexte 79">
            <a:extLst>
              <a:ext uri="{FF2B5EF4-FFF2-40B4-BE49-F238E27FC236}">
                <a16:creationId xmlns:a16="http://schemas.microsoft.com/office/drawing/2014/main" id="{C154F50E-2081-CC9C-F04C-D416ACD39026}"/>
              </a:ext>
            </a:extLst>
          </p:cNvPr>
          <p:cNvSpPr txBox="1"/>
          <p:nvPr/>
        </p:nvSpPr>
        <p:spPr>
          <a:xfrm>
            <a:off x="1981200" y="5752166"/>
            <a:ext cx="8787996" cy="307777"/>
          </a:xfrm>
          <a:prstGeom prst="rect">
            <a:avLst/>
          </a:prstGeom>
          <a:noFill/>
        </p:spPr>
        <p:txBody>
          <a:bodyPr wrap="square" rtlCol="0">
            <a:spAutoFit/>
          </a:bodyPr>
          <a:lstStyle/>
          <a:p>
            <a:r>
              <a:rPr lang="fr-FR" sz="1400" dirty="0"/>
              <a:t>Figure : Résumé des méthodes d’analyse de données pour la prévision de la consommation d’énergie</a:t>
            </a:r>
          </a:p>
        </p:txBody>
      </p:sp>
    </p:spTree>
    <p:extLst>
      <p:ext uri="{BB962C8B-B14F-4D97-AF65-F5344CB8AC3E}">
        <p14:creationId xmlns:p14="http://schemas.microsoft.com/office/powerpoint/2010/main" val="25707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CA48B-39AA-3EB1-AF59-9DFA72DD5643}"/>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978BC9C2-AA84-CBEC-802A-D7AFDF6B61B7}"/>
              </a:ext>
            </a:extLst>
          </p:cNvPr>
          <p:cNvSpPr txBox="1"/>
          <p:nvPr/>
        </p:nvSpPr>
        <p:spPr>
          <a:xfrm>
            <a:off x="308026" y="760140"/>
            <a:ext cx="1081717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III – BASE DE DONNEES</a:t>
            </a:r>
          </a:p>
        </p:txBody>
      </p:sp>
      <p:pic>
        <p:nvPicPr>
          <p:cNvPr id="25" name="Picture 2" descr="L'UPEC : La recherche : innover, découvrir et valoriser - Recherche &amp;  Enseignement">
            <a:extLst>
              <a:ext uri="{FF2B5EF4-FFF2-40B4-BE49-F238E27FC236}">
                <a16:creationId xmlns:a16="http://schemas.microsoft.com/office/drawing/2014/main" id="{A0D8280A-0E1F-5EE9-21A7-A9AC7B268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E6BDE6F3-0448-2C18-E55A-4C550093ACD4}"/>
              </a:ext>
            </a:extLst>
          </p:cNvPr>
          <p:cNvSpPr txBox="1"/>
          <p:nvPr/>
        </p:nvSpPr>
        <p:spPr>
          <a:xfrm>
            <a:off x="457200" y="1576078"/>
            <a:ext cx="7908147" cy="867289"/>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Présentation du programme de recherche UKDALE </a:t>
            </a:r>
          </a:p>
          <a:p>
            <a:pPr marL="342900" indent="-342900">
              <a:lnSpc>
                <a:spcPct val="150000"/>
              </a:lnSpc>
              <a:buAutoNum type="arabicPeriod"/>
            </a:pPr>
            <a:r>
              <a:rPr lang="fr-FR" dirty="0">
                <a:latin typeface="Verdana Pro Black" panose="020B0A04030504040204" pitchFamily="34" charset="0"/>
              </a:rPr>
              <a:t>Préparation de la base de données</a:t>
            </a:r>
          </a:p>
        </p:txBody>
      </p:sp>
      <p:grpSp>
        <p:nvGrpSpPr>
          <p:cNvPr id="2" name="Groupe 1">
            <a:extLst>
              <a:ext uri="{FF2B5EF4-FFF2-40B4-BE49-F238E27FC236}">
                <a16:creationId xmlns:a16="http://schemas.microsoft.com/office/drawing/2014/main" id="{7E278B2C-CE6F-CC5A-A4A7-ACB286DB0722}"/>
              </a:ext>
            </a:extLst>
          </p:cNvPr>
          <p:cNvGrpSpPr/>
          <p:nvPr/>
        </p:nvGrpSpPr>
        <p:grpSpPr>
          <a:xfrm>
            <a:off x="0" y="4832765"/>
            <a:ext cx="18063807" cy="1932902"/>
            <a:chOff x="0" y="4832765"/>
            <a:chExt cx="18063807" cy="1932902"/>
          </a:xfrm>
        </p:grpSpPr>
        <p:grpSp>
          <p:nvGrpSpPr>
            <p:cNvPr id="3" name="Groupe 2">
              <a:extLst>
                <a:ext uri="{FF2B5EF4-FFF2-40B4-BE49-F238E27FC236}">
                  <a16:creationId xmlns:a16="http://schemas.microsoft.com/office/drawing/2014/main" id="{4831E34D-6379-69E6-EC08-9E5D6B9550C8}"/>
                </a:ext>
              </a:extLst>
            </p:cNvPr>
            <p:cNvGrpSpPr/>
            <p:nvPr/>
          </p:nvGrpSpPr>
          <p:grpSpPr>
            <a:xfrm>
              <a:off x="0" y="4832765"/>
              <a:ext cx="18063807" cy="1655903"/>
              <a:chOff x="0" y="1963597"/>
              <a:chExt cx="18063807" cy="1655903"/>
            </a:xfrm>
            <a:solidFill>
              <a:srgbClr val="E62733"/>
            </a:solidFill>
          </p:grpSpPr>
          <p:sp>
            <p:nvSpPr>
              <p:cNvPr id="7" name="Rectangle : coins arrondis 6">
                <a:extLst>
                  <a:ext uri="{FF2B5EF4-FFF2-40B4-BE49-F238E27FC236}">
                    <a16:creationId xmlns:a16="http://schemas.microsoft.com/office/drawing/2014/main" id="{483E0200-EE76-1F49-28E2-AA87B4686A0E}"/>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17A2063E-2640-497E-59BA-C833710AC96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4" name="ZoneTexte 3">
              <a:extLst>
                <a:ext uri="{FF2B5EF4-FFF2-40B4-BE49-F238E27FC236}">
                  <a16:creationId xmlns:a16="http://schemas.microsoft.com/office/drawing/2014/main" id="{EDD64E7E-14FC-D6C3-BF61-1FA3E1293CB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5" name="ZoneTexte 4">
              <a:extLst>
                <a:ext uri="{FF2B5EF4-FFF2-40B4-BE49-F238E27FC236}">
                  <a16:creationId xmlns:a16="http://schemas.microsoft.com/office/drawing/2014/main" id="{5C005EF1-71A5-DCF3-B9D6-91DAA7CF3B70}"/>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6" name="ZoneTexte 5">
              <a:extLst>
                <a:ext uri="{FF2B5EF4-FFF2-40B4-BE49-F238E27FC236}">
                  <a16:creationId xmlns:a16="http://schemas.microsoft.com/office/drawing/2014/main" id="{C8D5B33F-A0D9-FD3F-F69A-C62B2A1C346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113739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9F158-583B-B72B-374A-B10F28EEE0E3}"/>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8317A42D-C519-D335-F82C-0AD0DE2B421D}"/>
              </a:ext>
            </a:extLst>
          </p:cNvPr>
          <p:cNvSpPr txBox="1"/>
          <p:nvPr/>
        </p:nvSpPr>
        <p:spPr>
          <a:xfrm>
            <a:off x="347562" y="428011"/>
            <a:ext cx="10898845" cy="830997"/>
          </a:xfrm>
          <a:prstGeom prst="rect">
            <a:avLst/>
          </a:prstGeom>
          <a:noFill/>
        </p:spPr>
        <p:txBody>
          <a:bodyPr wrap="square" rtlCol="0">
            <a:spAutoFit/>
          </a:bodyPr>
          <a:lstStyle/>
          <a:p>
            <a:r>
              <a:rPr lang="fr-FR" sz="2400" dirty="0">
                <a:latin typeface="Congenial Black" panose="02000503040000020004" pitchFamily="2" charset="0"/>
              </a:rPr>
              <a:t>BASE DE DONNEES : Présentation du programme de recherche UKDALE</a:t>
            </a:r>
          </a:p>
          <a:p>
            <a:endParaRPr lang="fr-FR" sz="2400" b="1" dirty="0"/>
          </a:p>
        </p:txBody>
      </p:sp>
      <p:sp>
        <p:nvSpPr>
          <p:cNvPr id="2" name="ZoneTexte 1" hidden="1">
            <a:extLst>
              <a:ext uri="{FF2B5EF4-FFF2-40B4-BE49-F238E27FC236}">
                <a16:creationId xmlns:a16="http://schemas.microsoft.com/office/drawing/2014/main" id="{BFFA27B0-7301-8AAC-ECE5-92B722F2CAD5}"/>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2827DFDC-DD1A-8594-F225-1FFC53547E18}"/>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305DEE04-8F33-7BE6-0EA3-18983D78F611}"/>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6C5E11BB-B977-4431-CA5F-7164744B09B9}"/>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5BD65580-5866-C166-BB9E-56D8825866F8}"/>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E8D90A3B-E489-BA87-660A-DEB24EFEDE2F}"/>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1604521D-6D59-C7FD-1914-97080638776F}"/>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57731953-6B4E-2854-EA3E-089B1F2BFA9E}"/>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04" name="ZoneTexte 103">
            <a:extLst>
              <a:ext uri="{FF2B5EF4-FFF2-40B4-BE49-F238E27FC236}">
                <a16:creationId xmlns:a16="http://schemas.microsoft.com/office/drawing/2014/main" id="{61FF1A24-2B0A-3715-FC24-DCCE7A2733CB}"/>
              </a:ext>
            </a:extLst>
          </p:cNvPr>
          <p:cNvSpPr txBox="1"/>
          <p:nvPr/>
        </p:nvSpPr>
        <p:spPr>
          <a:xfrm>
            <a:off x="347562" y="1066090"/>
            <a:ext cx="11641238" cy="707886"/>
          </a:xfrm>
          <a:prstGeom prst="rect">
            <a:avLst/>
          </a:prstGeom>
          <a:noFill/>
        </p:spPr>
        <p:txBody>
          <a:bodyPr wrap="square" rtlCol="0">
            <a:spAutoFit/>
          </a:bodyPr>
          <a:lstStyle/>
          <a:p>
            <a:pPr marL="285750" indent="-285750">
              <a:buFont typeface="Wingdings" panose="05000000000000000000" pitchFamily="2" charset="2"/>
              <a:buChar char="q"/>
            </a:pPr>
            <a:r>
              <a:rPr lang="fr-FR" sz="2000" dirty="0">
                <a:effectLst/>
                <a:latin typeface="Times New Roman" panose="02020603050405020304" pitchFamily="18" charset="0"/>
                <a:ea typeface="Aptos" panose="020B0004020202020204" pitchFamily="34" charset="0"/>
                <a:cs typeface="Arial" panose="020B0604020202020204" pitchFamily="34" charset="0"/>
              </a:rPr>
              <a:t>La base de données UKDALE a été développée en 2013 au sein du département informatique de Imperial College dans le cadre d’un programme de recherche en lien avec les « energy disaggregation ».</a:t>
            </a:r>
            <a:endParaRPr lang="fr-FR" sz="2000" dirty="0"/>
          </a:p>
        </p:txBody>
      </p:sp>
      <p:sp>
        <p:nvSpPr>
          <p:cNvPr id="3" name="ZoneTexte 2">
            <a:extLst>
              <a:ext uri="{FF2B5EF4-FFF2-40B4-BE49-F238E27FC236}">
                <a16:creationId xmlns:a16="http://schemas.microsoft.com/office/drawing/2014/main" id="{2725E158-1A27-C489-8F2E-F64D94B97A72}"/>
              </a:ext>
            </a:extLst>
          </p:cNvPr>
          <p:cNvSpPr txBox="1"/>
          <p:nvPr/>
        </p:nvSpPr>
        <p:spPr>
          <a:xfrm>
            <a:off x="347562" y="1950166"/>
            <a:ext cx="11641238" cy="400110"/>
          </a:xfrm>
          <a:prstGeom prst="rect">
            <a:avLst/>
          </a:prstGeom>
          <a:noFill/>
        </p:spPr>
        <p:txBody>
          <a:bodyPr wrap="square" rtlCol="0">
            <a:spAutoFit/>
          </a:bodyPr>
          <a:lstStyle/>
          <a:p>
            <a:pPr marL="285750" indent="-28575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Elle a été citée 1194 fois sur Google Scholar (à ce jour).</a:t>
            </a:r>
          </a:p>
        </p:txBody>
      </p:sp>
      <p:sp>
        <p:nvSpPr>
          <p:cNvPr id="4" name="ZoneTexte 3">
            <a:extLst>
              <a:ext uri="{FF2B5EF4-FFF2-40B4-BE49-F238E27FC236}">
                <a16:creationId xmlns:a16="http://schemas.microsoft.com/office/drawing/2014/main" id="{DFC2A220-F8FB-FC46-B253-51B347ADEA47}"/>
              </a:ext>
            </a:extLst>
          </p:cNvPr>
          <p:cNvSpPr txBox="1"/>
          <p:nvPr/>
        </p:nvSpPr>
        <p:spPr>
          <a:xfrm>
            <a:off x="347562" y="2542165"/>
            <a:ext cx="11641238" cy="707886"/>
          </a:xfrm>
          <a:prstGeom prst="rect">
            <a:avLst/>
          </a:prstGeom>
          <a:noFill/>
        </p:spPr>
        <p:txBody>
          <a:bodyPr wrap="square" rtlCol="0">
            <a:spAutoFit/>
          </a:bodyPr>
          <a:lstStyle/>
          <a:p>
            <a:pPr marL="285750" indent="-28575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Elle contient les données de panel de 5 foyers en matière de consommation d’électricité. Ces données ont été collectées à partir des systèmes embarqués entre 2013 et 2015 avec une résolution de 1 Hz ou 6 Hz. </a:t>
            </a:r>
          </a:p>
        </p:txBody>
      </p:sp>
      <p:pic>
        <p:nvPicPr>
          <p:cNvPr id="7" name="Image 6">
            <a:extLst>
              <a:ext uri="{FF2B5EF4-FFF2-40B4-BE49-F238E27FC236}">
                <a16:creationId xmlns:a16="http://schemas.microsoft.com/office/drawing/2014/main" id="{4FA36028-DE71-D1C6-4533-04D366E2BD2F}"/>
              </a:ext>
            </a:extLst>
          </p:cNvPr>
          <p:cNvPicPr>
            <a:picLocks noChangeAspect="1"/>
          </p:cNvPicPr>
          <p:nvPr/>
        </p:nvPicPr>
        <p:blipFill>
          <a:blip r:embed="rId2"/>
          <a:stretch>
            <a:fillRect/>
          </a:stretch>
        </p:blipFill>
        <p:spPr>
          <a:xfrm>
            <a:off x="4410711" y="3346102"/>
            <a:ext cx="3126658" cy="2662812"/>
          </a:xfrm>
          <a:prstGeom prst="rect">
            <a:avLst/>
          </a:prstGeom>
          <a:ln w="19050">
            <a:solidFill>
              <a:schemeClr val="tx1"/>
            </a:solidFill>
          </a:ln>
        </p:spPr>
      </p:pic>
    </p:spTree>
    <p:extLst>
      <p:ext uri="{BB962C8B-B14F-4D97-AF65-F5344CB8AC3E}">
        <p14:creationId xmlns:p14="http://schemas.microsoft.com/office/powerpoint/2010/main" val="415457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94896-C046-B559-EE55-A76DB6E24B1F}"/>
            </a:ext>
          </a:extLst>
        </p:cNvPr>
        <p:cNvGrpSpPr/>
        <p:nvPr/>
      </p:nvGrpSpPr>
      <p:grpSpPr>
        <a:xfrm>
          <a:off x="0" y="0"/>
          <a:ext cx="0" cy="0"/>
          <a:chOff x="0" y="0"/>
          <a:chExt cx="0" cy="0"/>
        </a:xfrm>
      </p:grpSpPr>
      <p:grpSp>
        <p:nvGrpSpPr>
          <p:cNvPr id="17" name="Groupe 16">
            <a:extLst>
              <a:ext uri="{FF2B5EF4-FFF2-40B4-BE49-F238E27FC236}">
                <a16:creationId xmlns:a16="http://schemas.microsoft.com/office/drawing/2014/main" id="{EFF07D93-3172-7043-6FAB-2E9D860F0BED}"/>
              </a:ext>
            </a:extLst>
          </p:cNvPr>
          <p:cNvGrpSpPr/>
          <p:nvPr/>
        </p:nvGrpSpPr>
        <p:grpSpPr>
          <a:xfrm>
            <a:off x="264350" y="950469"/>
            <a:ext cx="7745604" cy="2252439"/>
            <a:chOff x="152400" y="957565"/>
            <a:chExt cx="7745604" cy="2252439"/>
          </a:xfrm>
        </p:grpSpPr>
        <p:pic>
          <p:nvPicPr>
            <p:cNvPr id="12" name="Image 11">
              <a:extLst>
                <a:ext uri="{FF2B5EF4-FFF2-40B4-BE49-F238E27FC236}">
                  <a16:creationId xmlns:a16="http://schemas.microsoft.com/office/drawing/2014/main" id="{8371CC2B-CBAF-BB43-9D0F-E566F02EA013}"/>
                </a:ext>
              </a:extLst>
            </p:cNvPr>
            <p:cNvPicPr>
              <a:picLocks noChangeAspect="1"/>
            </p:cNvPicPr>
            <p:nvPr/>
          </p:nvPicPr>
          <p:blipFill>
            <a:blip r:embed="rId2"/>
            <a:stretch>
              <a:fillRect/>
            </a:stretch>
          </p:blipFill>
          <p:spPr>
            <a:xfrm>
              <a:off x="237332" y="1326897"/>
              <a:ext cx="5245036" cy="1883107"/>
            </a:xfrm>
            <a:prstGeom prst="rect">
              <a:avLst/>
            </a:prstGeom>
          </p:spPr>
        </p:pic>
        <p:sp>
          <p:nvSpPr>
            <p:cNvPr id="15" name="ZoneTexte 14">
              <a:extLst>
                <a:ext uri="{FF2B5EF4-FFF2-40B4-BE49-F238E27FC236}">
                  <a16:creationId xmlns:a16="http://schemas.microsoft.com/office/drawing/2014/main" id="{F2420A45-08F7-F3F4-370B-CF6E3CD6E373}"/>
                </a:ext>
              </a:extLst>
            </p:cNvPr>
            <p:cNvSpPr txBox="1"/>
            <p:nvPr/>
          </p:nvSpPr>
          <p:spPr>
            <a:xfrm>
              <a:off x="152400" y="957565"/>
              <a:ext cx="7745604" cy="369332"/>
            </a:xfrm>
            <a:prstGeom prst="rect">
              <a:avLst/>
            </a:prstGeom>
            <a:noFill/>
          </p:spPr>
          <p:txBody>
            <a:bodyPr wrap="square" rtlCol="0">
              <a:spAutoFit/>
            </a:bodyPr>
            <a:lstStyle/>
            <a:p>
              <a:r>
                <a:rPr lang="fr-FR" dirty="0"/>
                <a:t>Base de données brute en format DataFrame Pandas </a:t>
              </a:r>
            </a:p>
          </p:txBody>
        </p:sp>
      </p:grpSp>
      <p:sp>
        <p:nvSpPr>
          <p:cNvPr id="10" name="ZoneTexte 9">
            <a:extLst>
              <a:ext uri="{FF2B5EF4-FFF2-40B4-BE49-F238E27FC236}">
                <a16:creationId xmlns:a16="http://schemas.microsoft.com/office/drawing/2014/main" id="{94E1EC56-7179-2135-18C4-9027F5B9878F}"/>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BASE DE DONNEES : Présentation du programme de recherche UKDALE</a:t>
            </a:r>
          </a:p>
          <a:p>
            <a:endParaRPr lang="fr-FR" sz="2400" b="1" dirty="0"/>
          </a:p>
        </p:txBody>
      </p:sp>
      <p:sp>
        <p:nvSpPr>
          <p:cNvPr id="2" name="ZoneTexte 1" hidden="1">
            <a:extLst>
              <a:ext uri="{FF2B5EF4-FFF2-40B4-BE49-F238E27FC236}">
                <a16:creationId xmlns:a16="http://schemas.microsoft.com/office/drawing/2014/main" id="{38303DA6-39D8-130F-6774-999CA9B9C00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8749AF5A-05D3-ECFF-3425-EA0B7FB347B6}"/>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5DDD8312-007A-4ED2-2905-2402978FBF14}"/>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BFAA8CF-8CEE-2F1E-2098-790E36FF4F5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80C4331-3FED-897E-6916-71DF419FBDB9}"/>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FF42324F-7353-E097-46A1-0EBD37D7D0E1}"/>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FD030E06-6400-DBD8-C732-704167C5954D}"/>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0737F9E5-2CE6-B99D-CCBD-288295989ECA}"/>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20" name="ZoneTexte 19">
            <a:extLst>
              <a:ext uri="{FF2B5EF4-FFF2-40B4-BE49-F238E27FC236}">
                <a16:creationId xmlns:a16="http://schemas.microsoft.com/office/drawing/2014/main" id="{5A6D551E-6760-79CB-FD3D-2EA97596EC74}"/>
              </a:ext>
            </a:extLst>
          </p:cNvPr>
          <p:cNvSpPr txBox="1"/>
          <p:nvPr/>
        </p:nvSpPr>
        <p:spPr>
          <a:xfrm>
            <a:off x="264350" y="3472409"/>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Unix : Variable temporelle. Date à laquelle les données ont été enregistrées </a:t>
            </a:r>
          </a:p>
        </p:txBody>
      </p:sp>
      <p:sp>
        <p:nvSpPr>
          <p:cNvPr id="21" name="ZoneTexte 20">
            <a:extLst>
              <a:ext uri="{FF2B5EF4-FFF2-40B4-BE49-F238E27FC236}">
                <a16:creationId xmlns:a16="http://schemas.microsoft.com/office/drawing/2014/main" id="{E75C2200-7840-7D49-D3F0-E5CFB4BC8DDC}"/>
              </a:ext>
            </a:extLst>
          </p:cNvPr>
          <p:cNvSpPr txBox="1"/>
          <p:nvPr/>
        </p:nvSpPr>
        <p:spPr>
          <a:xfrm>
            <a:off x="279004" y="3944171"/>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Active power : puissance active </a:t>
            </a:r>
          </a:p>
        </p:txBody>
      </p:sp>
      <p:sp>
        <p:nvSpPr>
          <p:cNvPr id="22" name="ZoneTexte 21">
            <a:extLst>
              <a:ext uri="{FF2B5EF4-FFF2-40B4-BE49-F238E27FC236}">
                <a16:creationId xmlns:a16="http://schemas.microsoft.com/office/drawing/2014/main" id="{2B1F000A-25DD-C3A7-8630-0F164EC93D85}"/>
              </a:ext>
            </a:extLst>
          </p:cNvPr>
          <p:cNvSpPr txBox="1"/>
          <p:nvPr/>
        </p:nvSpPr>
        <p:spPr>
          <a:xfrm>
            <a:off x="293658" y="4415933"/>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Apparent power : puissance apparente </a:t>
            </a:r>
          </a:p>
        </p:txBody>
      </p:sp>
      <p:sp>
        <p:nvSpPr>
          <p:cNvPr id="23" name="ZoneTexte 22">
            <a:extLst>
              <a:ext uri="{FF2B5EF4-FFF2-40B4-BE49-F238E27FC236}">
                <a16:creationId xmlns:a16="http://schemas.microsoft.com/office/drawing/2014/main" id="{C15D57C5-4FA7-1FBD-DD30-0A018BE5B6A5}"/>
              </a:ext>
            </a:extLst>
          </p:cNvPr>
          <p:cNvSpPr txBox="1"/>
          <p:nvPr/>
        </p:nvSpPr>
        <p:spPr>
          <a:xfrm>
            <a:off x="308312" y="4887695"/>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Main rms voltage : tension </a:t>
            </a:r>
          </a:p>
        </p:txBody>
      </p:sp>
      <p:pic>
        <p:nvPicPr>
          <p:cNvPr id="4" name="Image 3">
            <a:extLst>
              <a:ext uri="{FF2B5EF4-FFF2-40B4-BE49-F238E27FC236}">
                <a16:creationId xmlns:a16="http://schemas.microsoft.com/office/drawing/2014/main" id="{20F9158C-A23B-73AC-D35D-6D4C01EAFCA2}"/>
              </a:ext>
            </a:extLst>
          </p:cNvPr>
          <p:cNvPicPr>
            <a:picLocks noChangeAspect="1"/>
          </p:cNvPicPr>
          <p:nvPr/>
        </p:nvPicPr>
        <p:blipFill>
          <a:blip r:embed="rId3"/>
          <a:stretch>
            <a:fillRect/>
          </a:stretch>
        </p:blipFill>
        <p:spPr>
          <a:xfrm>
            <a:off x="4870943" y="3944171"/>
            <a:ext cx="2789022" cy="1642988"/>
          </a:xfrm>
          <a:prstGeom prst="rect">
            <a:avLst/>
          </a:prstGeom>
        </p:spPr>
      </p:pic>
    </p:spTree>
    <p:extLst>
      <p:ext uri="{BB962C8B-B14F-4D97-AF65-F5344CB8AC3E}">
        <p14:creationId xmlns:p14="http://schemas.microsoft.com/office/powerpoint/2010/main" val="338598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C7597-4BC4-FB27-E512-3A55EF4B5B7F}"/>
            </a:ext>
          </a:extLst>
        </p:cNvPr>
        <p:cNvGrpSpPr/>
        <p:nvPr/>
      </p:nvGrpSpPr>
      <p:grpSpPr>
        <a:xfrm>
          <a:off x="0" y="0"/>
          <a:ext cx="0" cy="0"/>
          <a:chOff x="0" y="0"/>
          <a:chExt cx="0" cy="0"/>
        </a:xfrm>
      </p:grpSpPr>
      <p:grpSp>
        <p:nvGrpSpPr>
          <p:cNvPr id="18" name="Groupe 17">
            <a:extLst>
              <a:ext uri="{FF2B5EF4-FFF2-40B4-BE49-F238E27FC236}">
                <a16:creationId xmlns:a16="http://schemas.microsoft.com/office/drawing/2014/main" id="{0767E6D8-1A5A-BCC1-4DAE-6A29AB55C89C}"/>
              </a:ext>
            </a:extLst>
          </p:cNvPr>
          <p:cNvGrpSpPr/>
          <p:nvPr/>
        </p:nvGrpSpPr>
        <p:grpSpPr>
          <a:xfrm>
            <a:off x="152400" y="983930"/>
            <a:ext cx="11775250" cy="2198395"/>
            <a:chOff x="152399" y="3296260"/>
            <a:chExt cx="11775250" cy="2198395"/>
          </a:xfrm>
        </p:grpSpPr>
        <p:pic>
          <p:nvPicPr>
            <p:cNvPr id="14" name="Image 13">
              <a:extLst>
                <a:ext uri="{FF2B5EF4-FFF2-40B4-BE49-F238E27FC236}">
                  <a16:creationId xmlns:a16="http://schemas.microsoft.com/office/drawing/2014/main" id="{575A43BA-B9F5-CEFE-E5F2-EA5206B94CBE}"/>
                </a:ext>
              </a:extLst>
            </p:cNvPr>
            <p:cNvPicPr>
              <a:picLocks noChangeAspect="1"/>
            </p:cNvPicPr>
            <p:nvPr/>
          </p:nvPicPr>
          <p:blipFill>
            <a:blip r:embed="rId2"/>
            <a:stretch>
              <a:fillRect/>
            </a:stretch>
          </p:blipFill>
          <p:spPr>
            <a:xfrm>
              <a:off x="264350" y="3633686"/>
              <a:ext cx="11663299" cy="1860969"/>
            </a:xfrm>
            <a:prstGeom prst="rect">
              <a:avLst/>
            </a:prstGeom>
          </p:spPr>
        </p:pic>
        <p:sp>
          <p:nvSpPr>
            <p:cNvPr id="16" name="ZoneTexte 15">
              <a:extLst>
                <a:ext uri="{FF2B5EF4-FFF2-40B4-BE49-F238E27FC236}">
                  <a16:creationId xmlns:a16="http://schemas.microsoft.com/office/drawing/2014/main" id="{8138FE62-2528-18B5-441F-D2D03D073651}"/>
                </a:ext>
              </a:extLst>
            </p:cNvPr>
            <p:cNvSpPr txBox="1"/>
            <p:nvPr/>
          </p:nvSpPr>
          <p:spPr>
            <a:xfrm>
              <a:off x="152399" y="3296260"/>
              <a:ext cx="10210800" cy="369332"/>
            </a:xfrm>
            <a:prstGeom prst="rect">
              <a:avLst/>
            </a:prstGeom>
            <a:noFill/>
          </p:spPr>
          <p:txBody>
            <a:bodyPr wrap="square" rtlCol="0">
              <a:spAutoFit/>
            </a:bodyPr>
            <a:lstStyle/>
            <a:p>
              <a:r>
                <a:rPr lang="fr-FR" dirty="0"/>
                <a:t>Base de données traitées au format DataFrame Pandas</a:t>
              </a:r>
            </a:p>
          </p:txBody>
        </p:sp>
      </p:grpSp>
      <p:sp>
        <p:nvSpPr>
          <p:cNvPr id="10" name="ZoneTexte 9">
            <a:extLst>
              <a:ext uri="{FF2B5EF4-FFF2-40B4-BE49-F238E27FC236}">
                <a16:creationId xmlns:a16="http://schemas.microsoft.com/office/drawing/2014/main" id="{FA6E6254-700F-7D77-1CA7-890163B65BE9}"/>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BASE DE DONNEES : Présentation du programme de recherche UKDALE</a:t>
            </a:r>
          </a:p>
          <a:p>
            <a:endParaRPr lang="fr-FR" sz="2400" b="1" dirty="0"/>
          </a:p>
        </p:txBody>
      </p:sp>
      <p:sp>
        <p:nvSpPr>
          <p:cNvPr id="2" name="ZoneTexte 1" hidden="1">
            <a:extLst>
              <a:ext uri="{FF2B5EF4-FFF2-40B4-BE49-F238E27FC236}">
                <a16:creationId xmlns:a16="http://schemas.microsoft.com/office/drawing/2014/main" id="{7D62CEFE-A4E5-CD2A-B0BA-522BE10FAF0F}"/>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AF43450A-5B36-7193-496F-F3C920D5EEDB}"/>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7E4C3840-95EB-A26B-62DB-510620B865AF}"/>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8BE6F2B-82BE-E598-238E-E82F95986ED0}"/>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1FAB5D6B-23F2-9AAC-25D1-A886D75D2E6E}"/>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BFAEF07E-7A89-98D6-15E4-9EB95DF10C00}"/>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3AFAADB7-CE00-AE69-5553-FD07322D1E9D}"/>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15D44922-26FE-80EC-C66E-70814AA3E2AE}"/>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3" name="ZoneTexte 2">
            <a:extLst>
              <a:ext uri="{FF2B5EF4-FFF2-40B4-BE49-F238E27FC236}">
                <a16:creationId xmlns:a16="http://schemas.microsoft.com/office/drawing/2014/main" id="{A1377004-F1A9-050A-97B3-DB40038C2B90}"/>
              </a:ext>
            </a:extLst>
          </p:cNvPr>
          <p:cNvSpPr txBox="1"/>
          <p:nvPr/>
        </p:nvSpPr>
        <p:spPr>
          <a:xfrm>
            <a:off x="264350" y="3353775"/>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Création de nouvelles variables temporelles</a:t>
            </a:r>
          </a:p>
        </p:txBody>
      </p:sp>
      <p:sp>
        <p:nvSpPr>
          <p:cNvPr id="4" name="ZoneTexte 3">
            <a:extLst>
              <a:ext uri="{FF2B5EF4-FFF2-40B4-BE49-F238E27FC236}">
                <a16:creationId xmlns:a16="http://schemas.microsoft.com/office/drawing/2014/main" id="{E1EE7393-8636-7814-E34B-12CF32CF8BFD}"/>
              </a:ext>
            </a:extLst>
          </p:cNvPr>
          <p:cNvSpPr txBox="1"/>
          <p:nvPr/>
        </p:nvSpPr>
        <p:spPr>
          <a:xfrm>
            <a:off x="264349" y="3709202"/>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Changement de type de variables</a:t>
            </a:r>
          </a:p>
        </p:txBody>
      </p:sp>
      <p:sp>
        <p:nvSpPr>
          <p:cNvPr id="5" name="ZoneTexte 4">
            <a:extLst>
              <a:ext uri="{FF2B5EF4-FFF2-40B4-BE49-F238E27FC236}">
                <a16:creationId xmlns:a16="http://schemas.microsoft.com/office/drawing/2014/main" id="{B2AA0876-6532-552F-36A2-ECCCABF3AEE5}"/>
              </a:ext>
            </a:extLst>
          </p:cNvPr>
          <p:cNvSpPr txBox="1"/>
          <p:nvPr/>
        </p:nvSpPr>
        <p:spPr>
          <a:xfrm>
            <a:off x="264348" y="4064629"/>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Vérification des valeurs manquantes</a:t>
            </a:r>
          </a:p>
        </p:txBody>
      </p:sp>
      <p:sp>
        <p:nvSpPr>
          <p:cNvPr id="6" name="ZoneTexte 5">
            <a:extLst>
              <a:ext uri="{FF2B5EF4-FFF2-40B4-BE49-F238E27FC236}">
                <a16:creationId xmlns:a16="http://schemas.microsoft.com/office/drawing/2014/main" id="{D8DB8E5D-42C6-1180-CF0D-E464BBD16D1F}"/>
              </a:ext>
            </a:extLst>
          </p:cNvPr>
          <p:cNvSpPr txBox="1"/>
          <p:nvPr/>
        </p:nvSpPr>
        <p:spPr>
          <a:xfrm>
            <a:off x="264347" y="4439757"/>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Vérification des valeurs nulles</a:t>
            </a:r>
          </a:p>
        </p:txBody>
      </p:sp>
      <p:sp>
        <p:nvSpPr>
          <p:cNvPr id="7" name="ZoneTexte 6">
            <a:extLst>
              <a:ext uri="{FF2B5EF4-FFF2-40B4-BE49-F238E27FC236}">
                <a16:creationId xmlns:a16="http://schemas.microsoft.com/office/drawing/2014/main" id="{05D18341-F60F-B56D-529F-28C9EEA01261}"/>
              </a:ext>
            </a:extLst>
          </p:cNvPr>
          <p:cNvSpPr txBox="1"/>
          <p:nvPr/>
        </p:nvSpPr>
        <p:spPr>
          <a:xfrm>
            <a:off x="264347" y="4875120"/>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de Python, SQL, Microsoft Databricks et Google Colab</a:t>
            </a:r>
          </a:p>
        </p:txBody>
      </p:sp>
      <p:sp>
        <p:nvSpPr>
          <p:cNvPr id="8" name="ZoneTexte 7">
            <a:extLst>
              <a:ext uri="{FF2B5EF4-FFF2-40B4-BE49-F238E27FC236}">
                <a16:creationId xmlns:a16="http://schemas.microsoft.com/office/drawing/2014/main" id="{548BAAE2-6454-12A5-9B59-150B8FAA12B3}"/>
              </a:ext>
            </a:extLst>
          </p:cNvPr>
          <p:cNvSpPr txBox="1"/>
          <p:nvPr/>
        </p:nvSpPr>
        <p:spPr>
          <a:xfrm>
            <a:off x="264347" y="5341073"/>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de la variable : active power comme variable dépendante</a:t>
            </a:r>
          </a:p>
        </p:txBody>
      </p:sp>
    </p:spTree>
    <p:extLst>
      <p:ext uri="{BB962C8B-B14F-4D97-AF65-F5344CB8AC3E}">
        <p14:creationId xmlns:p14="http://schemas.microsoft.com/office/powerpoint/2010/main" val="72214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84DA0-04F3-C692-8A08-4E35A84F262F}"/>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72DE2B2A-6ED8-AA1F-C540-E18EFEC0E6CA}"/>
              </a:ext>
            </a:extLst>
          </p:cNvPr>
          <p:cNvSpPr txBox="1"/>
          <p:nvPr/>
        </p:nvSpPr>
        <p:spPr>
          <a:xfrm>
            <a:off x="308026" y="760140"/>
            <a:ext cx="1081717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IV – ANALYSES EXPLORATOIRES</a:t>
            </a:r>
          </a:p>
        </p:txBody>
      </p:sp>
      <p:pic>
        <p:nvPicPr>
          <p:cNvPr id="25" name="Picture 2" descr="L'UPEC : La recherche : innover, découvrir et valoriser - Recherche &amp;  Enseignement">
            <a:extLst>
              <a:ext uri="{FF2B5EF4-FFF2-40B4-BE49-F238E27FC236}">
                <a16:creationId xmlns:a16="http://schemas.microsoft.com/office/drawing/2014/main" id="{A050A341-050D-76B8-1254-9CBD4E04A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73DD0EFB-079E-3219-17D2-EF0F64AEA979}"/>
              </a:ext>
            </a:extLst>
          </p:cNvPr>
          <p:cNvSpPr txBox="1"/>
          <p:nvPr/>
        </p:nvSpPr>
        <p:spPr>
          <a:xfrm>
            <a:off x="457200" y="1576078"/>
            <a:ext cx="7908147" cy="1698285"/>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Tableau 1 - Statistique descriptive </a:t>
            </a:r>
          </a:p>
          <a:p>
            <a:pPr marL="342900" indent="-342900">
              <a:lnSpc>
                <a:spcPct val="150000"/>
              </a:lnSpc>
              <a:buAutoNum type="arabicPeriod"/>
            </a:pPr>
            <a:r>
              <a:rPr lang="fr-FR" dirty="0">
                <a:latin typeface="Verdana Pro Black" panose="020B0A04030504040204" pitchFamily="34" charset="0"/>
              </a:rPr>
              <a:t>Graphique 1 - Diagramme de Tukey </a:t>
            </a:r>
          </a:p>
          <a:p>
            <a:pPr marL="342900" indent="-342900">
              <a:lnSpc>
                <a:spcPct val="150000"/>
              </a:lnSpc>
              <a:buAutoNum type="arabicPeriod"/>
            </a:pPr>
            <a:r>
              <a:rPr lang="fr-FR" dirty="0">
                <a:latin typeface="Verdana Pro Black" panose="020B0A04030504040204" pitchFamily="34" charset="0"/>
              </a:rPr>
              <a:t>Graphique 2 - Série chronologique</a:t>
            </a:r>
          </a:p>
          <a:p>
            <a:pPr marL="342900" indent="-342900">
              <a:lnSpc>
                <a:spcPct val="150000"/>
              </a:lnSpc>
              <a:buAutoNum type="arabicPeriod"/>
            </a:pPr>
            <a:r>
              <a:rPr lang="fr-FR" dirty="0">
                <a:latin typeface="Verdana Pro Black" panose="020B0A04030504040204" pitchFamily="34" charset="0"/>
              </a:rPr>
              <a:t>Graphique 3 - Histogramme</a:t>
            </a:r>
          </a:p>
        </p:txBody>
      </p:sp>
      <p:grpSp>
        <p:nvGrpSpPr>
          <p:cNvPr id="2" name="Groupe 1">
            <a:extLst>
              <a:ext uri="{FF2B5EF4-FFF2-40B4-BE49-F238E27FC236}">
                <a16:creationId xmlns:a16="http://schemas.microsoft.com/office/drawing/2014/main" id="{4A800412-1563-3A79-404C-8E1EF88B52E8}"/>
              </a:ext>
            </a:extLst>
          </p:cNvPr>
          <p:cNvGrpSpPr/>
          <p:nvPr/>
        </p:nvGrpSpPr>
        <p:grpSpPr>
          <a:xfrm>
            <a:off x="0" y="4832765"/>
            <a:ext cx="18063807" cy="1932902"/>
            <a:chOff x="0" y="4832765"/>
            <a:chExt cx="18063807" cy="1932902"/>
          </a:xfrm>
        </p:grpSpPr>
        <p:grpSp>
          <p:nvGrpSpPr>
            <p:cNvPr id="3" name="Groupe 2">
              <a:extLst>
                <a:ext uri="{FF2B5EF4-FFF2-40B4-BE49-F238E27FC236}">
                  <a16:creationId xmlns:a16="http://schemas.microsoft.com/office/drawing/2014/main" id="{58942670-5D3A-B3C8-B1CF-CF5472B23C22}"/>
                </a:ext>
              </a:extLst>
            </p:cNvPr>
            <p:cNvGrpSpPr/>
            <p:nvPr/>
          </p:nvGrpSpPr>
          <p:grpSpPr>
            <a:xfrm>
              <a:off x="0" y="4832765"/>
              <a:ext cx="18063807" cy="1655903"/>
              <a:chOff x="0" y="1963597"/>
              <a:chExt cx="18063807" cy="1655903"/>
            </a:xfrm>
            <a:solidFill>
              <a:srgbClr val="E62733"/>
            </a:solidFill>
          </p:grpSpPr>
          <p:sp>
            <p:nvSpPr>
              <p:cNvPr id="7" name="Rectangle : coins arrondis 6">
                <a:extLst>
                  <a:ext uri="{FF2B5EF4-FFF2-40B4-BE49-F238E27FC236}">
                    <a16:creationId xmlns:a16="http://schemas.microsoft.com/office/drawing/2014/main" id="{53D780A2-ECDD-63F7-87DD-3B65CC0A7C53}"/>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FCAF9D4A-832E-FD70-C388-FFA3C5C8B935}"/>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4" name="ZoneTexte 3">
              <a:extLst>
                <a:ext uri="{FF2B5EF4-FFF2-40B4-BE49-F238E27FC236}">
                  <a16:creationId xmlns:a16="http://schemas.microsoft.com/office/drawing/2014/main" id="{80E533A5-598A-5111-5CDD-FDFEBE817EB7}"/>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5" name="ZoneTexte 4">
              <a:extLst>
                <a:ext uri="{FF2B5EF4-FFF2-40B4-BE49-F238E27FC236}">
                  <a16:creationId xmlns:a16="http://schemas.microsoft.com/office/drawing/2014/main" id="{E1DEBB35-3581-C3C9-4623-ED40D09C25BE}"/>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6" name="ZoneTexte 5">
              <a:extLst>
                <a:ext uri="{FF2B5EF4-FFF2-40B4-BE49-F238E27FC236}">
                  <a16:creationId xmlns:a16="http://schemas.microsoft.com/office/drawing/2014/main" id="{C0433126-AA5E-C4DB-6866-4D0B5752AFF0}"/>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418403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E31F6-DD0B-9277-DD27-70AE90C6F6C4}"/>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DAA50A8E-C133-B8AA-17AD-772E3C15948A}"/>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Tableau 1 – Statistique descriptives</a:t>
            </a:r>
          </a:p>
          <a:p>
            <a:endParaRPr lang="fr-FR" sz="2400" b="1" dirty="0"/>
          </a:p>
        </p:txBody>
      </p:sp>
      <p:sp>
        <p:nvSpPr>
          <p:cNvPr id="2" name="ZoneTexte 1" hidden="1">
            <a:extLst>
              <a:ext uri="{FF2B5EF4-FFF2-40B4-BE49-F238E27FC236}">
                <a16:creationId xmlns:a16="http://schemas.microsoft.com/office/drawing/2014/main" id="{BE727C1A-C557-3098-F41B-571AB55E46D5}"/>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9A3C6BDC-1087-5D83-A213-572D8C4F5E26}"/>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78028E0D-B511-7B80-8A17-48B758D86CE0}"/>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93C1124E-A96A-C43F-CF25-7D21044E95F4}"/>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636D7B54-A768-A1D1-6F8D-811265ABEDB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E9647103-3AFA-F7A2-B2E1-E4DD0D4571D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868B0AD8-2EF8-E187-87B2-91A02B1708DD}"/>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3500D42B-EFB8-2BFE-CA51-2A2F2E7BE00D}"/>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12" name="Tableau 11">
            <a:extLst>
              <a:ext uri="{FF2B5EF4-FFF2-40B4-BE49-F238E27FC236}">
                <a16:creationId xmlns:a16="http://schemas.microsoft.com/office/drawing/2014/main" id="{CAFE6158-1FC0-3E66-4303-987EFABE7C63}"/>
              </a:ext>
            </a:extLst>
          </p:cNvPr>
          <p:cNvGraphicFramePr>
            <a:graphicFrameLocks noGrp="1"/>
          </p:cNvGraphicFramePr>
          <p:nvPr>
            <p:extLst>
              <p:ext uri="{D42A27DB-BD31-4B8C-83A1-F6EECF244321}">
                <p14:modId xmlns:p14="http://schemas.microsoft.com/office/powerpoint/2010/main" val="3833629447"/>
              </p:ext>
            </p:extLst>
          </p:nvPr>
        </p:nvGraphicFramePr>
        <p:xfrm>
          <a:off x="596911" y="1013485"/>
          <a:ext cx="10210800" cy="4574032"/>
        </p:xfrm>
        <a:graphic>
          <a:graphicData uri="http://schemas.openxmlformats.org/drawingml/2006/table">
            <a:tbl>
              <a:tblPr firstRow="1" firstCol="1" bandRow="1">
                <a:tableStyleId>{9D7B26C5-4107-4FEC-AEDC-1716B250A1EF}</a:tableStyleId>
              </a:tblPr>
              <a:tblGrid>
                <a:gridCol w="2042160">
                  <a:extLst>
                    <a:ext uri="{9D8B030D-6E8A-4147-A177-3AD203B41FA5}">
                      <a16:colId xmlns:a16="http://schemas.microsoft.com/office/drawing/2014/main" val="4062976001"/>
                    </a:ext>
                  </a:extLst>
                </a:gridCol>
                <a:gridCol w="2042160">
                  <a:extLst>
                    <a:ext uri="{9D8B030D-6E8A-4147-A177-3AD203B41FA5}">
                      <a16:colId xmlns:a16="http://schemas.microsoft.com/office/drawing/2014/main" val="1112047245"/>
                    </a:ext>
                  </a:extLst>
                </a:gridCol>
                <a:gridCol w="2042160">
                  <a:extLst>
                    <a:ext uri="{9D8B030D-6E8A-4147-A177-3AD203B41FA5}">
                      <a16:colId xmlns:a16="http://schemas.microsoft.com/office/drawing/2014/main" val="3925789031"/>
                    </a:ext>
                  </a:extLst>
                </a:gridCol>
                <a:gridCol w="2042160">
                  <a:extLst>
                    <a:ext uri="{9D8B030D-6E8A-4147-A177-3AD203B41FA5}">
                      <a16:colId xmlns:a16="http://schemas.microsoft.com/office/drawing/2014/main" val="3534331953"/>
                    </a:ext>
                  </a:extLst>
                </a:gridCol>
                <a:gridCol w="2042160">
                  <a:extLst>
                    <a:ext uri="{9D8B030D-6E8A-4147-A177-3AD203B41FA5}">
                      <a16:colId xmlns:a16="http://schemas.microsoft.com/office/drawing/2014/main" val="2032673509"/>
                    </a:ext>
                  </a:extLst>
                </a:gridCol>
              </a:tblGrid>
              <a:tr h="280480">
                <a:tc>
                  <a:txBody>
                    <a:bodyPr/>
                    <a:lstStyle/>
                    <a:p>
                      <a:pPr indent="450215" algn="l">
                        <a:lnSpc>
                          <a:spcPct val="107000"/>
                        </a:lnSpc>
                        <a:spcBef>
                          <a:spcPts val="600"/>
                        </a:spcBef>
                        <a:spcAft>
                          <a:spcPts val="800"/>
                        </a:spcAft>
                        <a:buNone/>
                      </a:pPr>
                      <a:r>
                        <a:rPr lang="fr-FR" sz="1800">
                          <a:effectLst/>
                        </a:rPr>
                        <a:t>Critères</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l">
                        <a:lnSpc>
                          <a:spcPct val="107000"/>
                        </a:lnSpc>
                        <a:spcBef>
                          <a:spcPts val="600"/>
                        </a:spcBef>
                        <a:spcAft>
                          <a:spcPts val="800"/>
                        </a:spcAft>
                        <a:buNone/>
                      </a:pPr>
                      <a:r>
                        <a:rPr lang="fr-FR" sz="1800">
                          <a:effectLst/>
                        </a:rPr>
                        <a:t>Variables</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l">
                        <a:lnSpc>
                          <a:spcPct val="107000"/>
                        </a:lnSpc>
                        <a:spcBef>
                          <a:spcPts val="600"/>
                        </a:spcBef>
                        <a:spcAft>
                          <a:spcPts val="800"/>
                        </a:spcAft>
                        <a:buNone/>
                      </a:pPr>
                      <a:r>
                        <a:rPr lang="fr-FR" sz="1800">
                          <a:effectLst/>
                        </a:rPr>
                        <a:t>Foyer 1</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l">
                        <a:lnSpc>
                          <a:spcPct val="107000"/>
                        </a:lnSpc>
                        <a:spcBef>
                          <a:spcPts val="600"/>
                        </a:spcBef>
                        <a:spcAft>
                          <a:spcPts val="800"/>
                        </a:spcAft>
                        <a:buNone/>
                      </a:pPr>
                      <a:r>
                        <a:rPr lang="fr-FR" sz="1800">
                          <a:effectLst/>
                        </a:rPr>
                        <a:t>Foyer 2</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l">
                        <a:lnSpc>
                          <a:spcPct val="107000"/>
                        </a:lnSpc>
                        <a:spcBef>
                          <a:spcPts val="600"/>
                        </a:spcBef>
                        <a:spcAft>
                          <a:spcPts val="800"/>
                        </a:spcAft>
                        <a:buNone/>
                      </a:pPr>
                      <a:r>
                        <a:rPr lang="fr-FR" sz="1800">
                          <a:effectLst/>
                        </a:rPr>
                        <a:t>Foyer 5</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179699"/>
                  </a:ext>
                </a:extLst>
              </a:tr>
              <a:tr h="528019">
                <a:tc rowSpan="3">
                  <a:txBody>
                    <a:bodyPr/>
                    <a:lstStyle/>
                    <a:p>
                      <a:pPr indent="450215" algn="ctr">
                        <a:lnSpc>
                          <a:spcPct val="107000"/>
                        </a:lnSpc>
                        <a:spcBef>
                          <a:spcPts val="600"/>
                        </a:spcBef>
                        <a:spcAft>
                          <a:spcPts val="800"/>
                        </a:spcAft>
                        <a:buNone/>
                      </a:pPr>
                      <a:r>
                        <a:rPr lang="fr-FR" sz="1800">
                          <a:effectLst/>
                        </a:rPr>
                        <a:t>Max</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Puissance active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2829.45</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1863.51</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3530.69</a:t>
                      </a:r>
                      <a:endParaRPr lang="fr-FR" sz="1800" b="1" dirty="0">
                        <a:solidFill>
                          <a:srgbClr val="47D45A"/>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7023053"/>
                  </a:ext>
                </a:extLst>
              </a:tr>
              <a:tr h="528019">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Puissance apparente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2902.86</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1877.75</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3626.27</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114525"/>
                  </a:ext>
                </a:extLst>
              </a:tr>
              <a:tr h="280480">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Tension </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246.64</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244.63</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250.59</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38748044"/>
                  </a:ext>
                </a:extLst>
              </a:tr>
              <a:tr h="528019">
                <a:tc rowSpan="3">
                  <a:txBody>
                    <a:bodyPr/>
                    <a:lstStyle/>
                    <a:p>
                      <a:pPr indent="450215" algn="ctr">
                        <a:lnSpc>
                          <a:spcPct val="107000"/>
                        </a:lnSpc>
                        <a:spcBef>
                          <a:spcPts val="600"/>
                        </a:spcBef>
                        <a:spcAft>
                          <a:spcPts val="800"/>
                        </a:spcAft>
                        <a:buNone/>
                      </a:pPr>
                      <a:r>
                        <a:rPr lang="fr-FR" sz="1800">
                          <a:effectLst/>
                        </a:rPr>
                        <a:t>Min</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Puissance active</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87.51</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0.00</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226.11</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40896605"/>
                  </a:ext>
                </a:extLst>
              </a:tr>
              <a:tr h="528019">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Puissance apparente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125.26</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145.60</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399.48</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30805599"/>
                  </a:ext>
                </a:extLst>
              </a:tr>
              <a:tr h="280480">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Tension</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237.77</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236.62</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238.76</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91585007"/>
                  </a:ext>
                </a:extLst>
              </a:tr>
              <a:tr h="528019">
                <a:tc rowSpan="3">
                  <a:txBody>
                    <a:bodyPr/>
                    <a:lstStyle/>
                    <a:p>
                      <a:pPr indent="450215" algn="ctr">
                        <a:lnSpc>
                          <a:spcPct val="107000"/>
                        </a:lnSpc>
                        <a:spcBef>
                          <a:spcPts val="600"/>
                        </a:spcBef>
                        <a:spcAft>
                          <a:spcPts val="800"/>
                        </a:spcAft>
                        <a:buNone/>
                      </a:pPr>
                      <a:r>
                        <a:rPr lang="fr-FR" sz="1800" dirty="0">
                          <a:effectLst/>
                        </a:rPr>
                        <a:t>Moyenne</a:t>
                      </a: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Puissance active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318.55</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298.63</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571.98</a:t>
                      </a:r>
                      <a:endParaRPr lang="fr-FR" sz="1800" b="1" dirty="0">
                        <a:solidFill>
                          <a:srgbClr val="47D45A"/>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3841124"/>
                  </a:ext>
                </a:extLst>
              </a:tr>
              <a:tr h="528019">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Puissance apparente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371.27</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333.24</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730.42</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72159870"/>
                  </a:ext>
                </a:extLst>
              </a:tr>
              <a:tr h="280480">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Tension</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243.18</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241.15</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246.12</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84662289"/>
                  </a:ext>
                </a:extLst>
              </a:tr>
            </a:tbl>
          </a:graphicData>
        </a:graphic>
      </p:graphicFrame>
    </p:spTree>
    <p:extLst>
      <p:ext uri="{BB962C8B-B14F-4D97-AF65-F5344CB8AC3E}">
        <p14:creationId xmlns:p14="http://schemas.microsoft.com/office/powerpoint/2010/main" val="125139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F2839-6147-9409-7FE4-21CCC87DEBA3}"/>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61E82E36-0306-67D7-52FA-C910625E11A4}"/>
              </a:ext>
            </a:extLst>
          </p:cNvPr>
          <p:cNvSpPr txBox="1"/>
          <p:nvPr/>
        </p:nvSpPr>
        <p:spPr>
          <a:xfrm>
            <a:off x="647308" y="933253"/>
            <a:ext cx="5448692" cy="4832092"/>
          </a:xfrm>
          <a:prstGeom prst="rect">
            <a:avLst/>
          </a:prstGeom>
          <a:noFill/>
        </p:spPr>
        <p:txBody>
          <a:bodyPr wrap="square" rtlCol="0">
            <a:spAutoFit/>
          </a:bodyPr>
          <a:lstStyle/>
          <a:p>
            <a:pPr marL="342900" indent="-342900">
              <a:buAutoNum type="arabicPeriod"/>
            </a:pPr>
            <a:r>
              <a:rPr lang="fr-FR" sz="1400" b="1" dirty="0"/>
              <a:t>INTRODUCTION </a:t>
            </a:r>
          </a:p>
          <a:p>
            <a:pPr marL="800100" lvl="1" indent="-342900">
              <a:buAutoNum type="alphaUcPeriod"/>
            </a:pPr>
            <a:r>
              <a:rPr lang="fr-FR" sz="1400" dirty="0"/>
              <a:t>Problématique </a:t>
            </a:r>
          </a:p>
          <a:p>
            <a:pPr marL="800100" lvl="1" indent="-342900">
              <a:buAutoNum type="alphaUcPeriod"/>
            </a:pPr>
            <a:r>
              <a:rPr lang="fr-FR" sz="1400" dirty="0"/>
              <a:t>Enjeux</a:t>
            </a:r>
          </a:p>
          <a:p>
            <a:pPr marL="342900" indent="-342900">
              <a:buAutoNum type="arabicPeriod"/>
            </a:pPr>
            <a:r>
              <a:rPr lang="fr-FR" sz="1400" b="1" dirty="0"/>
              <a:t>REVUE DE LITTÉRATURE</a:t>
            </a:r>
          </a:p>
          <a:p>
            <a:r>
              <a:rPr lang="fr-FR" sz="1400" dirty="0"/>
              <a:t>          A. Modèles conventionnels de statistique</a:t>
            </a:r>
          </a:p>
          <a:p>
            <a:r>
              <a:rPr lang="fr-FR" sz="1400" dirty="0"/>
              <a:t>          B. Modèles d’apprentissage automatique</a:t>
            </a:r>
          </a:p>
          <a:p>
            <a:r>
              <a:rPr lang="fr-FR" sz="1400" dirty="0"/>
              <a:t>          C. Modèles d’apprentissage profond</a:t>
            </a:r>
          </a:p>
          <a:p>
            <a:r>
              <a:rPr lang="fr-FR" sz="1400" dirty="0"/>
              <a:t>          D. Modèles hybrides	</a:t>
            </a:r>
          </a:p>
          <a:p>
            <a:pPr marL="342900" indent="-342900">
              <a:buAutoNum type="arabicPeriod" startAt="3"/>
            </a:pPr>
            <a:r>
              <a:rPr lang="fr-FR" sz="1400" b="1" dirty="0"/>
              <a:t>BASE DE DONNEES</a:t>
            </a:r>
          </a:p>
          <a:p>
            <a:r>
              <a:rPr lang="fr-FR" sz="1400" dirty="0"/>
              <a:t>           A. Présentation du programme UKDALE </a:t>
            </a:r>
          </a:p>
          <a:p>
            <a:r>
              <a:rPr lang="fr-FR" sz="1400" dirty="0"/>
              <a:t>           B. Préparation de la base de donnée</a:t>
            </a:r>
          </a:p>
          <a:p>
            <a:r>
              <a:rPr lang="fr-FR" sz="1400" b="1" dirty="0"/>
              <a:t>4.      ANALYSES EXPLORATOIRES</a:t>
            </a:r>
          </a:p>
          <a:p>
            <a:pPr marL="800100" lvl="1" indent="-342900">
              <a:buFont typeface="+mj-lt"/>
              <a:buAutoNum type="alphaUcPeriod"/>
            </a:pPr>
            <a:r>
              <a:rPr lang="fr-FR" sz="1400" dirty="0"/>
              <a:t>Tableau 1 - Statistiques descriptives </a:t>
            </a:r>
          </a:p>
          <a:p>
            <a:pPr marL="800100" lvl="1" indent="-342900">
              <a:buFont typeface="+mj-lt"/>
              <a:buAutoNum type="alphaUcPeriod"/>
            </a:pPr>
            <a:r>
              <a:rPr lang="fr-FR" sz="1400" dirty="0"/>
              <a:t>Graphique 1 - Diagramme de Tukey </a:t>
            </a:r>
          </a:p>
          <a:p>
            <a:pPr marL="800100" lvl="1" indent="-342900">
              <a:buFont typeface="+mj-lt"/>
              <a:buAutoNum type="alphaUcPeriod"/>
            </a:pPr>
            <a:r>
              <a:rPr lang="fr-FR" sz="1400" dirty="0"/>
              <a:t>Graphique 2 - Séries chronologiques</a:t>
            </a:r>
          </a:p>
          <a:p>
            <a:r>
              <a:rPr lang="fr-FR" sz="1400" b="1" dirty="0"/>
              <a:t>5.       MODELES DE PREVISION </a:t>
            </a:r>
          </a:p>
          <a:p>
            <a:pPr lvl="1"/>
            <a:r>
              <a:rPr lang="fr-FR" sz="1400" dirty="0"/>
              <a:t> A. Modèle ARIMA </a:t>
            </a:r>
          </a:p>
          <a:p>
            <a:pPr lvl="1"/>
            <a:r>
              <a:rPr lang="fr-FR" sz="1400" dirty="0"/>
              <a:t> B. Modèle de Réseaux Bayésien Dynamique</a:t>
            </a:r>
          </a:p>
          <a:p>
            <a:pPr lvl="1"/>
            <a:r>
              <a:rPr lang="fr-FR" sz="1400" dirty="0"/>
              <a:t> C.  Analyse Comparative</a:t>
            </a:r>
          </a:p>
          <a:p>
            <a:r>
              <a:rPr lang="fr-FR" sz="1400" b="1" dirty="0"/>
              <a:t>6.       CONCLUSION </a:t>
            </a:r>
          </a:p>
          <a:p>
            <a:pPr marL="800100" lvl="1" indent="-342900">
              <a:buAutoNum type="alphaUcPeriod"/>
            </a:pPr>
            <a:r>
              <a:rPr lang="fr-FR" sz="1400" dirty="0"/>
              <a:t>Synthèse </a:t>
            </a:r>
          </a:p>
          <a:p>
            <a:pPr marL="800100" lvl="1" indent="-342900">
              <a:buAutoNum type="alphaUcPeriod"/>
            </a:pPr>
            <a:r>
              <a:rPr lang="fr-FR" sz="1400" dirty="0"/>
              <a:t>Perspective</a:t>
            </a:r>
          </a:p>
        </p:txBody>
      </p:sp>
      <p:sp>
        <p:nvSpPr>
          <p:cNvPr id="10" name="ZoneTexte 9">
            <a:extLst>
              <a:ext uri="{FF2B5EF4-FFF2-40B4-BE49-F238E27FC236}">
                <a16:creationId xmlns:a16="http://schemas.microsoft.com/office/drawing/2014/main" id="{372B0836-32BE-E98C-B1B8-DA35FA4B5F44}"/>
              </a:ext>
            </a:extLst>
          </p:cNvPr>
          <p:cNvSpPr txBox="1"/>
          <p:nvPr/>
        </p:nvSpPr>
        <p:spPr>
          <a:xfrm>
            <a:off x="647308" y="454058"/>
            <a:ext cx="5448692" cy="461665"/>
          </a:xfrm>
          <a:prstGeom prst="rect">
            <a:avLst/>
          </a:prstGeom>
          <a:noFill/>
        </p:spPr>
        <p:txBody>
          <a:bodyPr wrap="square" rtlCol="0">
            <a:spAutoFit/>
          </a:bodyPr>
          <a:lstStyle/>
          <a:p>
            <a:r>
              <a:rPr lang="fr-FR" sz="2400" b="1" dirty="0"/>
              <a:t>TABLE DES MATIERES</a:t>
            </a:r>
          </a:p>
        </p:txBody>
      </p:sp>
      <p:pic>
        <p:nvPicPr>
          <p:cNvPr id="17" name="Picture 2" descr="L'UPEC : La recherche : innover, découvrir et valoriser - Recherche &amp;  Enseignement">
            <a:extLst>
              <a:ext uri="{FF2B5EF4-FFF2-40B4-BE49-F238E27FC236}">
                <a16:creationId xmlns:a16="http://schemas.microsoft.com/office/drawing/2014/main" id="{30BCD820-2E55-D24F-FF21-958397575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a:extLst>
              <a:ext uri="{FF2B5EF4-FFF2-40B4-BE49-F238E27FC236}">
                <a16:creationId xmlns:a16="http://schemas.microsoft.com/office/drawing/2014/main" id="{7789EF3E-53DF-53DF-50A9-F887B6937038}"/>
              </a:ext>
            </a:extLst>
          </p:cNvPr>
          <p:cNvGrpSpPr/>
          <p:nvPr/>
        </p:nvGrpSpPr>
        <p:grpSpPr>
          <a:xfrm>
            <a:off x="0" y="4832765"/>
            <a:ext cx="18063807" cy="1932902"/>
            <a:chOff x="0" y="4832765"/>
            <a:chExt cx="18063807" cy="1932902"/>
          </a:xfrm>
        </p:grpSpPr>
        <p:grpSp>
          <p:nvGrpSpPr>
            <p:cNvPr id="22" name="Groupe 21">
              <a:extLst>
                <a:ext uri="{FF2B5EF4-FFF2-40B4-BE49-F238E27FC236}">
                  <a16:creationId xmlns:a16="http://schemas.microsoft.com/office/drawing/2014/main" id="{FE11895B-090B-3CB7-806A-070C65D85C2F}"/>
                </a:ext>
              </a:extLst>
            </p:cNvPr>
            <p:cNvGrpSpPr/>
            <p:nvPr/>
          </p:nvGrpSpPr>
          <p:grpSpPr>
            <a:xfrm>
              <a:off x="0" y="4832765"/>
              <a:ext cx="18063807" cy="1655903"/>
              <a:chOff x="0" y="1963597"/>
              <a:chExt cx="18063807" cy="1655903"/>
            </a:xfrm>
            <a:solidFill>
              <a:srgbClr val="E62733"/>
            </a:solidFill>
          </p:grpSpPr>
          <p:sp>
            <p:nvSpPr>
              <p:cNvPr id="23" name="Rectangle : coins arrondis 22">
                <a:extLst>
                  <a:ext uri="{FF2B5EF4-FFF2-40B4-BE49-F238E27FC236}">
                    <a16:creationId xmlns:a16="http://schemas.microsoft.com/office/drawing/2014/main" id="{60432170-BFB9-EE8E-F809-404AF9381224}"/>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231F8D2E-F11B-E4C8-AB7C-1ABC9B2E879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21" name="ZoneTexte 20">
              <a:extLst>
                <a:ext uri="{FF2B5EF4-FFF2-40B4-BE49-F238E27FC236}">
                  <a16:creationId xmlns:a16="http://schemas.microsoft.com/office/drawing/2014/main" id="{C491C10A-60A1-A947-CCC3-63F68DA44FC7}"/>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25" name="ZoneTexte 24">
              <a:extLst>
                <a:ext uri="{FF2B5EF4-FFF2-40B4-BE49-F238E27FC236}">
                  <a16:creationId xmlns:a16="http://schemas.microsoft.com/office/drawing/2014/main" id="{078DAFE6-5CB1-6641-6DB2-D105EE9F1053}"/>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26" name="ZoneTexte 25">
              <a:extLst>
                <a:ext uri="{FF2B5EF4-FFF2-40B4-BE49-F238E27FC236}">
                  <a16:creationId xmlns:a16="http://schemas.microsoft.com/office/drawing/2014/main" id="{7615AD62-09D6-3A86-E416-3916ADE9022D}"/>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55325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D2E6B-BA3B-AEF6-DB5C-ED1D9428BBDA}"/>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6175BFB-9969-1857-4516-E960088583FF}"/>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Tableau 1 – Statistique descriptives (Suite)</a:t>
            </a:r>
          </a:p>
          <a:p>
            <a:endParaRPr lang="fr-FR" sz="2400" b="1" dirty="0"/>
          </a:p>
        </p:txBody>
      </p:sp>
      <p:sp>
        <p:nvSpPr>
          <p:cNvPr id="2" name="ZoneTexte 1" hidden="1">
            <a:extLst>
              <a:ext uri="{FF2B5EF4-FFF2-40B4-BE49-F238E27FC236}">
                <a16:creationId xmlns:a16="http://schemas.microsoft.com/office/drawing/2014/main" id="{9B1013E6-789A-865A-B99E-C0367273709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EC64D01A-864F-4BB5-F4BD-6BFCB69A905C}"/>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2DC6AFDC-65CF-BD93-5A44-B1A331894EBA}"/>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F1FEA6DF-4F8C-D429-6C58-32A4E79B990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7BEEF7C8-7831-5604-06A8-D31406555040}"/>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C1C6951C-71CB-AECB-DE0F-1E61ABCA7468}"/>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BF9057C4-E3A0-BD0C-9773-6FCAA424E5B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ACACEE26-681F-2638-DB6A-F52DF7162E73}"/>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11" name="Tableau 10">
            <a:extLst>
              <a:ext uri="{FF2B5EF4-FFF2-40B4-BE49-F238E27FC236}">
                <a16:creationId xmlns:a16="http://schemas.microsoft.com/office/drawing/2014/main" id="{708CC228-07BA-93F2-88F9-81DBC83E389A}"/>
              </a:ext>
            </a:extLst>
          </p:cNvPr>
          <p:cNvGraphicFramePr>
            <a:graphicFrameLocks noGrp="1"/>
          </p:cNvGraphicFramePr>
          <p:nvPr>
            <p:extLst>
              <p:ext uri="{D42A27DB-BD31-4B8C-83A1-F6EECF244321}">
                <p14:modId xmlns:p14="http://schemas.microsoft.com/office/powerpoint/2010/main" val="1575567121"/>
              </p:ext>
            </p:extLst>
          </p:nvPr>
        </p:nvGraphicFramePr>
        <p:xfrm>
          <a:off x="481498" y="960959"/>
          <a:ext cx="10561640" cy="4595622"/>
        </p:xfrm>
        <a:graphic>
          <a:graphicData uri="http://schemas.openxmlformats.org/drawingml/2006/table">
            <a:tbl>
              <a:tblPr firstRow="1" firstCol="1" bandRow="1">
                <a:tableStyleId>{9D7B26C5-4107-4FEC-AEDC-1716B250A1EF}</a:tableStyleId>
              </a:tblPr>
              <a:tblGrid>
                <a:gridCol w="2036744">
                  <a:extLst>
                    <a:ext uri="{9D8B030D-6E8A-4147-A177-3AD203B41FA5}">
                      <a16:colId xmlns:a16="http://schemas.microsoft.com/office/drawing/2014/main" val="930682573"/>
                    </a:ext>
                  </a:extLst>
                </a:gridCol>
                <a:gridCol w="2036744">
                  <a:extLst>
                    <a:ext uri="{9D8B030D-6E8A-4147-A177-3AD203B41FA5}">
                      <a16:colId xmlns:a16="http://schemas.microsoft.com/office/drawing/2014/main" val="735502552"/>
                    </a:ext>
                  </a:extLst>
                </a:gridCol>
                <a:gridCol w="2036744">
                  <a:extLst>
                    <a:ext uri="{9D8B030D-6E8A-4147-A177-3AD203B41FA5}">
                      <a16:colId xmlns:a16="http://schemas.microsoft.com/office/drawing/2014/main" val="1192474479"/>
                    </a:ext>
                  </a:extLst>
                </a:gridCol>
                <a:gridCol w="2036744">
                  <a:extLst>
                    <a:ext uri="{9D8B030D-6E8A-4147-A177-3AD203B41FA5}">
                      <a16:colId xmlns:a16="http://schemas.microsoft.com/office/drawing/2014/main" val="1285296682"/>
                    </a:ext>
                  </a:extLst>
                </a:gridCol>
                <a:gridCol w="2414664">
                  <a:extLst>
                    <a:ext uri="{9D8B030D-6E8A-4147-A177-3AD203B41FA5}">
                      <a16:colId xmlns:a16="http://schemas.microsoft.com/office/drawing/2014/main" val="2336899382"/>
                    </a:ext>
                  </a:extLst>
                </a:gridCol>
              </a:tblGrid>
              <a:tr h="281701">
                <a:tc>
                  <a:txBody>
                    <a:bodyPr/>
                    <a:lstStyle/>
                    <a:p>
                      <a:pPr indent="450215" algn="l">
                        <a:lnSpc>
                          <a:spcPct val="107000"/>
                        </a:lnSpc>
                        <a:spcBef>
                          <a:spcPts val="600"/>
                        </a:spcBef>
                        <a:spcAft>
                          <a:spcPts val="800"/>
                        </a:spcAft>
                        <a:buNone/>
                      </a:pPr>
                      <a:r>
                        <a:rPr lang="fr-FR" sz="1800">
                          <a:effectLst/>
                        </a:rPr>
                        <a:t>Critères</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l">
                        <a:lnSpc>
                          <a:spcPct val="107000"/>
                        </a:lnSpc>
                        <a:spcBef>
                          <a:spcPts val="600"/>
                        </a:spcBef>
                        <a:spcAft>
                          <a:spcPts val="800"/>
                        </a:spcAft>
                        <a:buNone/>
                      </a:pPr>
                      <a:r>
                        <a:rPr lang="fr-FR" sz="1800">
                          <a:effectLst/>
                        </a:rPr>
                        <a:t>Variables</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l">
                        <a:lnSpc>
                          <a:spcPct val="107000"/>
                        </a:lnSpc>
                        <a:spcBef>
                          <a:spcPts val="600"/>
                        </a:spcBef>
                        <a:spcAft>
                          <a:spcPts val="800"/>
                        </a:spcAft>
                        <a:buNone/>
                      </a:pPr>
                      <a:r>
                        <a:rPr lang="fr-FR" sz="1800">
                          <a:effectLst/>
                        </a:rPr>
                        <a:t>Foyer 1</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l">
                        <a:lnSpc>
                          <a:spcPct val="107000"/>
                        </a:lnSpc>
                        <a:spcBef>
                          <a:spcPts val="600"/>
                        </a:spcBef>
                        <a:spcAft>
                          <a:spcPts val="800"/>
                        </a:spcAft>
                        <a:buNone/>
                      </a:pPr>
                      <a:r>
                        <a:rPr lang="fr-FR" sz="1800">
                          <a:effectLst/>
                        </a:rPr>
                        <a:t>Foyer 2</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l">
                        <a:lnSpc>
                          <a:spcPct val="107000"/>
                        </a:lnSpc>
                        <a:spcBef>
                          <a:spcPts val="600"/>
                        </a:spcBef>
                        <a:spcAft>
                          <a:spcPts val="800"/>
                        </a:spcAft>
                        <a:buNone/>
                      </a:pPr>
                      <a:r>
                        <a:rPr lang="fr-FR" sz="1800">
                          <a:effectLst/>
                        </a:rPr>
                        <a:t>Foyer 5</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3317936712"/>
                  </a:ext>
                </a:extLst>
              </a:tr>
              <a:tr h="526716">
                <a:tc rowSpan="3">
                  <a:txBody>
                    <a:bodyPr/>
                    <a:lstStyle/>
                    <a:p>
                      <a:pPr indent="450215" algn="ctr">
                        <a:lnSpc>
                          <a:spcPct val="107000"/>
                        </a:lnSpc>
                        <a:spcBef>
                          <a:spcPts val="600"/>
                        </a:spcBef>
                        <a:spcAft>
                          <a:spcPts val="800"/>
                        </a:spcAft>
                        <a:buNone/>
                      </a:pPr>
                      <a:r>
                        <a:rPr lang="fr-FR" sz="1800" dirty="0">
                          <a:effectLst/>
                        </a:rPr>
                        <a:t>Médiane</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Puissance active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222.43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207.76</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dirty="0">
                          <a:effectLst/>
                        </a:rPr>
                        <a:t>429.95</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3666322563"/>
                  </a:ext>
                </a:extLst>
              </a:tr>
              <a:tr h="573338">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Puissance apparente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264.29</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240.36</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601.73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2293447524"/>
                  </a:ext>
                </a:extLst>
              </a:tr>
              <a:tr h="281701">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Tension</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243.23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241.19</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246.10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1617293886"/>
                  </a:ext>
                </a:extLst>
              </a:tr>
              <a:tr h="526716">
                <a:tc rowSpan="3">
                  <a:txBody>
                    <a:bodyPr/>
                    <a:lstStyle/>
                    <a:p>
                      <a:pPr indent="450215" algn="ctr">
                        <a:lnSpc>
                          <a:spcPct val="107000"/>
                        </a:lnSpc>
                        <a:spcBef>
                          <a:spcPts val="600"/>
                        </a:spcBef>
                        <a:spcAft>
                          <a:spcPts val="800"/>
                        </a:spcAft>
                        <a:buNone/>
                      </a:pPr>
                      <a:r>
                        <a:rPr lang="fr-FR" sz="1800" dirty="0">
                          <a:effectLst/>
                        </a:rPr>
                        <a:t>Ecart-type</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Puissance active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242.06</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260.33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396.12</a:t>
                      </a:r>
                      <a:endParaRPr lang="fr-FR" sz="1800" b="1" dirty="0">
                        <a:solidFill>
                          <a:srgbClr val="47D45A"/>
                        </a:solidFill>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2452407449"/>
                  </a:ext>
                </a:extLst>
              </a:tr>
              <a:tr h="573338">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Puissance apparente</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261.11</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261.29</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dirty="0">
                          <a:effectLst/>
                        </a:rPr>
                        <a:t>377.18</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1768826887"/>
                  </a:ext>
                </a:extLst>
              </a:tr>
              <a:tr h="281701">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Tension</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1.17</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1.13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1.68</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68980084"/>
                  </a:ext>
                </a:extLst>
              </a:tr>
              <a:tr h="526716">
                <a:tc rowSpan="3">
                  <a:txBody>
                    <a:bodyPr/>
                    <a:lstStyle/>
                    <a:p>
                      <a:pPr indent="450215" algn="ctr">
                        <a:lnSpc>
                          <a:spcPct val="107000"/>
                        </a:lnSpc>
                        <a:spcBef>
                          <a:spcPts val="600"/>
                        </a:spcBef>
                        <a:spcAft>
                          <a:spcPts val="800"/>
                        </a:spcAft>
                        <a:buNone/>
                      </a:pPr>
                      <a:r>
                        <a:rPr lang="fr-FR" sz="1800" dirty="0">
                          <a:effectLst/>
                        </a:rPr>
                        <a:t>Valeurs nulles</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Puissance active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0.00</a:t>
                      </a:r>
                      <a:endParaRPr lang="fr-FR" sz="1800" b="1" dirty="0">
                        <a:solidFill>
                          <a:srgbClr val="47D45A"/>
                        </a:solidFill>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0.00</a:t>
                      </a:r>
                      <a:endParaRPr lang="fr-FR" sz="1800" b="1" dirty="0">
                        <a:solidFill>
                          <a:srgbClr val="47D45A"/>
                        </a:solidFill>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0.00</a:t>
                      </a:r>
                      <a:endParaRPr lang="fr-FR" sz="1800" b="1" dirty="0">
                        <a:solidFill>
                          <a:srgbClr val="47D45A"/>
                        </a:solidFill>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3503574159"/>
                  </a:ext>
                </a:extLst>
              </a:tr>
              <a:tr h="573338">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Puissance apparente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0.00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0.00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dirty="0">
                          <a:effectLst/>
                        </a:rPr>
                        <a:t>0.00</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1948198940"/>
                  </a:ext>
                </a:extLst>
              </a:tr>
              <a:tr h="281701">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Tension</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0.00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0.00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dirty="0">
                          <a:effectLst/>
                        </a:rPr>
                        <a:t>0.00</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3925685133"/>
                  </a:ext>
                </a:extLst>
              </a:tr>
            </a:tbl>
          </a:graphicData>
        </a:graphic>
      </p:graphicFrame>
    </p:spTree>
    <p:extLst>
      <p:ext uri="{BB962C8B-B14F-4D97-AF65-F5344CB8AC3E}">
        <p14:creationId xmlns:p14="http://schemas.microsoft.com/office/powerpoint/2010/main" val="352265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CBA6F-F0C1-F57B-8A8A-E3FC084B82D3}"/>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A001B965-70E8-27CE-88F2-25C9F70CBE83}"/>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1 – Diagramme de Tukey </a:t>
            </a:r>
          </a:p>
          <a:p>
            <a:endParaRPr lang="fr-FR" sz="2400" b="1" dirty="0"/>
          </a:p>
        </p:txBody>
      </p:sp>
      <p:sp>
        <p:nvSpPr>
          <p:cNvPr id="2" name="ZoneTexte 1" hidden="1">
            <a:extLst>
              <a:ext uri="{FF2B5EF4-FFF2-40B4-BE49-F238E27FC236}">
                <a16:creationId xmlns:a16="http://schemas.microsoft.com/office/drawing/2014/main" id="{41AD07FA-3D26-212B-BA35-D6CC625FFD2D}"/>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B3AB1E03-5A5E-175C-9148-CC09D6F3ADBE}"/>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A53293A2-2A7D-E12B-C17F-19BD3BACDBBD}"/>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695586AA-BD68-16BE-FFC5-0EA1746A2BFE}"/>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CDB92AD8-8FC4-1880-AB39-1C6910996FA4}"/>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C730AFEC-139A-AEFE-1CF8-609221F842B6}"/>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A9FA9A8B-6E6E-9B36-D430-403EB667A52C}"/>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2C54BBBD-BE27-4DA7-79C8-F42DBEF463C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3" name="Image 2" descr="Une image contenant texte, ligne, Tracé, diagramme&#10;&#10;Le contenu généré par l’IA peut être incorrect.">
            <a:extLst>
              <a:ext uri="{FF2B5EF4-FFF2-40B4-BE49-F238E27FC236}">
                <a16:creationId xmlns:a16="http://schemas.microsoft.com/office/drawing/2014/main" id="{224EA7FF-5051-D84F-B9A3-EDFF10D46B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134" y="905069"/>
            <a:ext cx="8751341" cy="4707825"/>
          </a:xfrm>
          <a:prstGeom prst="rect">
            <a:avLst/>
          </a:prstGeom>
          <a:noFill/>
          <a:ln w="19050">
            <a:solidFill>
              <a:schemeClr val="tx1"/>
            </a:solidFill>
          </a:ln>
        </p:spPr>
      </p:pic>
      <p:pic>
        <p:nvPicPr>
          <p:cNvPr id="4" name="Image 3" descr="Une image contenant texte, ligne, Tracé, nombre&#10;&#10;Le contenu généré par l’IA peut être incorrect.">
            <a:extLst>
              <a:ext uri="{FF2B5EF4-FFF2-40B4-BE49-F238E27FC236}">
                <a16:creationId xmlns:a16="http://schemas.microsoft.com/office/drawing/2014/main" id="{8019907D-4A25-67E6-C65D-3E0132071D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00236" y="906825"/>
            <a:ext cx="2886849" cy="1559861"/>
          </a:xfrm>
          <a:prstGeom prst="rect">
            <a:avLst/>
          </a:prstGeom>
          <a:noFill/>
          <a:ln>
            <a:solidFill>
              <a:schemeClr val="tx1">
                <a:lumMod val="65000"/>
                <a:lumOff val="35000"/>
              </a:schemeClr>
            </a:solidFill>
          </a:ln>
        </p:spPr>
      </p:pic>
      <p:pic>
        <p:nvPicPr>
          <p:cNvPr id="5" name="Image 4" descr="Une image contenant texte, diagramme, ligne, Parallèle&#10;&#10;Le contenu généré par l’IA peut être incorrect.">
            <a:extLst>
              <a:ext uri="{FF2B5EF4-FFF2-40B4-BE49-F238E27FC236}">
                <a16:creationId xmlns:a16="http://schemas.microsoft.com/office/drawing/2014/main" id="{DC162518-9BF2-4A44-93B0-6BC8622A8EC2}"/>
              </a:ext>
            </a:extLst>
          </p:cNvPr>
          <p:cNvPicPr>
            <a:picLocks noChangeAspect="1"/>
          </p:cNvPicPr>
          <p:nvPr/>
        </p:nvPicPr>
        <p:blipFill>
          <a:blip r:embed="rId5">
            <a:extLst>
              <a:ext uri="{28A0092B-C50C-407E-A947-70E740481C1C}">
                <a14:useLocalDpi xmlns:a14="http://schemas.microsoft.com/office/drawing/2010/main" val="0"/>
              </a:ext>
            </a:extLst>
          </a:blip>
          <a:srcRect l="5181" r="6198"/>
          <a:stretch/>
        </p:blipFill>
        <p:spPr bwMode="auto">
          <a:xfrm>
            <a:off x="9200236" y="2599820"/>
            <a:ext cx="2939306" cy="165836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185719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0CB64-695A-B742-B8A8-24D6F5C84C21}"/>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A9CB6691-3C43-2569-5AEA-0734CF6BB654}"/>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1 – Diagramme de Tukey </a:t>
            </a:r>
          </a:p>
          <a:p>
            <a:endParaRPr lang="fr-FR" sz="2400" b="1" dirty="0"/>
          </a:p>
        </p:txBody>
      </p:sp>
      <p:sp>
        <p:nvSpPr>
          <p:cNvPr id="2" name="ZoneTexte 1" hidden="1">
            <a:extLst>
              <a:ext uri="{FF2B5EF4-FFF2-40B4-BE49-F238E27FC236}">
                <a16:creationId xmlns:a16="http://schemas.microsoft.com/office/drawing/2014/main" id="{34038B42-CC2D-43F6-A7BA-B28D8E36A1E6}"/>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B5066804-3FD8-4B4E-4C66-0FFB19318321}"/>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470BC6C6-DBA7-91B1-5152-7266A39DB416}"/>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E354A555-5660-2AA8-38FE-534444DF1DAD}"/>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798A9A2-91C6-1A03-F086-2F46FE5DA03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F9888320-B550-FADF-B258-84E5B05FFAC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0520AA5B-E6D9-73AD-2FB8-7DEADEB555C2}"/>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A3F41BD2-9FA5-8D72-AC2F-87AC41EF1A1C}"/>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7" name="Image 6" descr="Une image contenant texte, diagramme, ligne, capture d’écran&#10;&#10;Le contenu généré par l’IA peut être incorrect.">
            <a:extLst>
              <a:ext uri="{FF2B5EF4-FFF2-40B4-BE49-F238E27FC236}">
                <a16:creationId xmlns:a16="http://schemas.microsoft.com/office/drawing/2014/main" id="{ABAFCA91-9BD6-83B2-223A-49B9711E2E84}"/>
              </a:ext>
            </a:extLst>
          </p:cNvPr>
          <p:cNvPicPr>
            <a:picLocks noChangeAspect="1"/>
          </p:cNvPicPr>
          <p:nvPr/>
        </p:nvPicPr>
        <p:blipFill>
          <a:blip r:embed="rId3">
            <a:extLst>
              <a:ext uri="{28A0092B-C50C-407E-A947-70E740481C1C}">
                <a14:useLocalDpi xmlns:a14="http://schemas.microsoft.com/office/drawing/2010/main" val="0"/>
              </a:ext>
            </a:extLst>
          </a:blip>
          <a:srcRect l="6262" t="4667" r="6830"/>
          <a:stretch/>
        </p:blipFill>
        <p:spPr>
          <a:xfrm>
            <a:off x="264350" y="906825"/>
            <a:ext cx="8405824" cy="4610406"/>
          </a:xfrm>
          <a:prstGeom prst="rect">
            <a:avLst/>
          </a:prstGeom>
          <a:ln>
            <a:solidFill>
              <a:schemeClr val="tx1"/>
            </a:solidFill>
          </a:ln>
        </p:spPr>
      </p:pic>
      <p:pic>
        <p:nvPicPr>
          <p:cNvPr id="9" name="Image 8" descr="Une image contenant texte, capture d’écran, diagramme, ligne&#10;&#10;Le contenu généré par l’IA peut être incorrect.">
            <a:extLst>
              <a:ext uri="{FF2B5EF4-FFF2-40B4-BE49-F238E27FC236}">
                <a16:creationId xmlns:a16="http://schemas.microsoft.com/office/drawing/2014/main" id="{6926A556-6CAD-8D11-D984-3E6ACA6FFD19}"/>
              </a:ext>
            </a:extLst>
          </p:cNvPr>
          <p:cNvPicPr>
            <a:picLocks noChangeAspect="1"/>
          </p:cNvPicPr>
          <p:nvPr/>
        </p:nvPicPr>
        <p:blipFill>
          <a:blip r:embed="rId4">
            <a:extLst>
              <a:ext uri="{28A0092B-C50C-407E-A947-70E740481C1C}">
                <a14:useLocalDpi xmlns:a14="http://schemas.microsoft.com/office/drawing/2010/main" val="0"/>
              </a:ext>
            </a:extLst>
          </a:blip>
          <a:srcRect l="5397" r="4616"/>
          <a:stretch/>
        </p:blipFill>
        <p:spPr>
          <a:xfrm>
            <a:off x="9131300" y="806552"/>
            <a:ext cx="2659869" cy="1477942"/>
          </a:xfrm>
          <a:prstGeom prst="rect">
            <a:avLst/>
          </a:prstGeom>
          <a:ln>
            <a:solidFill>
              <a:schemeClr val="tx1"/>
            </a:solidFill>
          </a:ln>
        </p:spPr>
      </p:pic>
      <p:pic>
        <p:nvPicPr>
          <p:cNvPr id="12" name="Image 11" descr="Une image contenant texte, diagramme, capture d’écran, ligne&#10;&#10;Le contenu généré par l’IA peut être incorrect.">
            <a:extLst>
              <a:ext uri="{FF2B5EF4-FFF2-40B4-BE49-F238E27FC236}">
                <a16:creationId xmlns:a16="http://schemas.microsoft.com/office/drawing/2014/main" id="{1F95F96F-C873-EE27-B569-3C7C7ED4A6B6}"/>
              </a:ext>
            </a:extLst>
          </p:cNvPr>
          <p:cNvPicPr>
            <a:picLocks noChangeAspect="1"/>
          </p:cNvPicPr>
          <p:nvPr/>
        </p:nvPicPr>
        <p:blipFill>
          <a:blip r:embed="rId5">
            <a:extLst>
              <a:ext uri="{28A0092B-C50C-407E-A947-70E740481C1C}">
                <a14:useLocalDpi xmlns:a14="http://schemas.microsoft.com/office/drawing/2010/main" val="0"/>
              </a:ext>
            </a:extLst>
          </a:blip>
          <a:srcRect l="5397" r="4616"/>
          <a:stretch/>
        </p:blipFill>
        <p:spPr>
          <a:xfrm>
            <a:off x="9131300" y="2420726"/>
            <a:ext cx="2659869" cy="1477942"/>
          </a:xfrm>
          <a:prstGeom prst="rect">
            <a:avLst/>
          </a:prstGeom>
          <a:ln>
            <a:solidFill>
              <a:schemeClr val="tx1"/>
            </a:solidFill>
          </a:ln>
        </p:spPr>
      </p:pic>
    </p:spTree>
    <p:extLst>
      <p:ext uri="{BB962C8B-B14F-4D97-AF65-F5344CB8AC3E}">
        <p14:creationId xmlns:p14="http://schemas.microsoft.com/office/powerpoint/2010/main" val="18955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4DEDA-587E-906F-460E-BC897140A1B7}"/>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D636331A-242B-7880-B685-A3E0D3F6B99A}"/>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1 – Série chronologique</a:t>
            </a:r>
          </a:p>
          <a:p>
            <a:endParaRPr lang="fr-FR" sz="2400" b="1" dirty="0"/>
          </a:p>
        </p:txBody>
      </p:sp>
      <p:sp>
        <p:nvSpPr>
          <p:cNvPr id="2" name="ZoneTexte 1" hidden="1">
            <a:extLst>
              <a:ext uri="{FF2B5EF4-FFF2-40B4-BE49-F238E27FC236}">
                <a16:creationId xmlns:a16="http://schemas.microsoft.com/office/drawing/2014/main" id="{24D67F31-D157-738E-E56C-546AC0A661B1}"/>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2CF91038-CFA3-1E2D-A570-366180C04404}"/>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6ADDD878-0DF1-226D-A8B1-0C40B6FA1219}"/>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6F6ECAA5-C335-58D6-B1B0-087FDE4C422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94251B3E-BE26-B5DB-1B8A-2123436B4AEB}"/>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369391CF-39FF-5C8A-BF5F-ACC959F0A247}"/>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EC7DB213-A8B0-BDD3-A028-E77C593C9FCB}"/>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34E9A7DE-525C-3056-C4D0-990332AF3D0B}"/>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6" name="Image 5" descr="Une image contenant texte, capture d’écran, Tracé, diagramme&#10;&#10;Le contenu généré par l’IA peut être incorrect.">
            <a:extLst>
              <a:ext uri="{FF2B5EF4-FFF2-40B4-BE49-F238E27FC236}">
                <a16:creationId xmlns:a16="http://schemas.microsoft.com/office/drawing/2014/main" id="{C63A6DFF-5328-7EDA-450D-6DAC5140C5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225" y="859285"/>
            <a:ext cx="7063550" cy="5139429"/>
          </a:xfrm>
          <a:prstGeom prst="rect">
            <a:avLst/>
          </a:prstGeom>
          <a:noFill/>
          <a:ln>
            <a:noFill/>
          </a:ln>
        </p:spPr>
      </p:pic>
    </p:spTree>
    <p:extLst>
      <p:ext uri="{BB962C8B-B14F-4D97-AF65-F5344CB8AC3E}">
        <p14:creationId xmlns:p14="http://schemas.microsoft.com/office/powerpoint/2010/main" val="1956677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C0460-A861-2A6A-771E-BFFD50395244}"/>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AEB20147-A97D-6EFD-1E67-278FB4A47921}"/>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2 – Série chronologique</a:t>
            </a:r>
          </a:p>
          <a:p>
            <a:endParaRPr lang="fr-FR" sz="2400" b="1" dirty="0"/>
          </a:p>
        </p:txBody>
      </p:sp>
      <p:sp>
        <p:nvSpPr>
          <p:cNvPr id="2" name="ZoneTexte 1" hidden="1">
            <a:extLst>
              <a:ext uri="{FF2B5EF4-FFF2-40B4-BE49-F238E27FC236}">
                <a16:creationId xmlns:a16="http://schemas.microsoft.com/office/drawing/2014/main" id="{2B34B7EA-9900-8FAD-2C12-D2F04BB7302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86CB5054-32FE-9787-1B7B-35B87DA7BE5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DAB833E5-888E-B797-2892-D6B1140B571E}"/>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25085187-E4E4-0B8B-4A58-A1A1EC87AACB}"/>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EE7C48B2-5DBD-B30F-66BE-83A8B986C16C}"/>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4085F1F3-7A5D-0ECD-78A1-5C47CCBF42D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BEDEF99D-BBB1-4D8B-8671-38C25C48C2B8}"/>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1C127051-A8C8-5B09-66BF-0F1BB0E6FFB6}"/>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3" name="Image 2" descr="Une image contenant texte, capture d’écran, Tracé, ligne&#10;&#10;Le contenu généré par l’IA peut être incorrect.">
            <a:extLst>
              <a:ext uri="{FF2B5EF4-FFF2-40B4-BE49-F238E27FC236}">
                <a16:creationId xmlns:a16="http://schemas.microsoft.com/office/drawing/2014/main" id="{293DF08F-10BA-424B-8245-B60C875222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0901" y="1040077"/>
            <a:ext cx="7438788" cy="4777846"/>
          </a:xfrm>
          <a:prstGeom prst="rect">
            <a:avLst/>
          </a:prstGeom>
          <a:noFill/>
          <a:ln>
            <a:noFill/>
          </a:ln>
        </p:spPr>
      </p:pic>
      <p:grpSp>
        <p:nvGrpSpPr>
          <p:cNvPr id="9" name="Groupe 8">
            <a:extLst>
              <a:ext uri="{FF2B5EF4-FFF2-40B4-BE49-F238E27FC236}">
                <a16:creationId xmlns:a16="http://schemas.microsoft.com/office/drawing/2014/main" id="{ADD5570C-8C15-EA3D-72A5-27BDF68AB6D1}"/>
              </a:ext>
            </a:extLst>
          </p:cNvPr>
          <p:cNvGrpSpPr/>
          <p:nvPr/>
        </p:nvGrpSpPr>
        <p:grpSpPr>
          <a:xfrm>
            <a:off x="7011673" y="2373414"/>
            <a:ext cx="1280151" cy="1240806"/>
            <a:chOff x="7011673" y="2373414"/>
            <a:chExt cx="1280151" cy="1240806"/>
          </a:xfrm>
        </p:grpSpPr>
        <p:sp>
          <p:nvSpPr>
            <p:cNvPr id="5" name="Flèche : droite 4">
              <a:extLst>
                <a:ext uri="{FF2B5EF4-FFF2-40B4-BE49-F238E27FC236}">
                  <a16:creationId xmlns:a16="http://schemas.microsoft.com/office/drawing/2014/main" id="{954B591A-56B7-B040-EDF4-28DB7D440EE1}"/>
                </a:ext>
              </a:extLst>
            </p:cNvPr>
            <p:cNvSpPr/>
            <p:nvPr/>
          </p:nvSpPr>
          <p:spPr>
            <a:xfrm rot="5400000">
              <a:off x="7216011" y="3007033"/>
              <a:ext cx="871474" cy="3429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a:extLst>
                <a:ext uri="{FF2B5EF4-FFF2-40B4-BE49-F238E27FC236}">
                  <a16:creationId xmlns:a16="http://schemas.microsoft.com/office/drawing/2014/main" id="{2B158824-A4EF-36FB-1CCF-20685040C795}"/>
                </a:ext>
              </a:extLst>
            </p:cNvPr>
            <p:cNvSpPr txBox="1"/>
            <p:nvPr/>
          </p:nvSpPr>
          <p:spPr>
            <a:xfrm>
              <a:off x="7011673" y="2373414"/>
              <a:ext cx="1280151" cy="369332"/>
            </a:xfrm>
            <a:prstGeom prst="rect">
              <a:avLst/>
            </a:prstGeom>
            <a:noFill/>
          </p:spPr>
          <p:txBody>
            <a:bodyPr wrap="square" rtlCol="0">
              <a:spAutoFit/>
            </a:bodyPr>
            <a:lstStyle/>
            <a:p>
              <a:r>
                <a:rPr lang="fr-FR" b="1" dirty="0">
                  <a:solidFill>
                    <a:srgbClr val="FF0000"/>
                  </a:solidFill>
                </a:rPr>
                <a:t>Anomalie</a:t>
              </a:r>
            </a:p>
          </p:txBody>
        </p:sp>
      </p:grpSp>
    </p:spTree>
    <p:extLst>
      <p:ext uri="{BB962C8B-B14F-4D97-AF65-F5344CB8AC3E}">
        <p14:creationId xmlns:p14="http://schemas.microsoft.com/office/powerpoint/2010/main" val="1728722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1B139-A5AA-4CB8-E698-D9583F8F6A22}"/>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59852AC2-A2DF-51F2-13A9-BD6593809733}"/>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3 – Série chronologique</a:t>
            </a:r>
          </a:p>
          <a:p>
            <a:endParaRPr lang="fr-FR" sz="2400" b="1" dirty="0"/>
          </a:p>
        </p:txBody>
      </p:sp>
      <p:sp>
        <p:nvSpPr>
          <p:cNvPr id="2" name="ZoneTexte 1" hidden="1">
            <a:extLst>
              <a:ext uri="{FF2B5EF4-FFF2-40B4-BE49-F238E27FC236}">
                <a16:creationId xmlns:a16="http://schemas.microsoft.com/office/drawing/2014/main" id="{D49AE5E8-2FB3-7836-82B3-6375324E1FEF}"/>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0B66DD57-E247-FE76-0B89-7CD3A6EC2C3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F9EDBA29-7037-4040-C139-3A4A77181BAF}"/>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ECA2AE89-AF4D-1865-862E-E5CD46B6EAD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EDB434FF-43E3-C0B1-2287-1EF07126423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385D4345-4806-38CD-256E-1E290FFF3C4B}"/>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EE70C583-C5C1-DEA1-DD76-10D17B8EA9AC}"/>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CEE4DA16-1FA9-114C-17FC-708A27A7A486}"/>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3" name="Image 2" descr="Une image contenant texte, capture d’écran, Tracé, ligne&#10;&#10;Le contenu généré par l’IA peut être incorrect.">
            <a:extLst>
              <a:ext uri="{FF2B5EF4-FFF2-40B4-BE49-F238E27FC236}">
                <a16:creationId xmlns:a16="http://schemas.microsoft.com/office/drawing/2014/main" id="{D1E78D16-F2B2-4548-CD65-F816462F96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2653" y="884422"/>
            <a:ext cx="6775137" cy="5261346"/>
          </a:xfrm>
          <a:prstGeom prst="rect">
            <a:avLst/>
          </a:prstGeom>
          <a:noFill/>
          <a:ln>
            <a:noFill/>
          </a:ln>
        </p:spPr>
      </p:pic>
      <p:grpSp>
        <p:nvGrpSpPr>
          <p:cNvPr id="8" name="Groupe 7">
            <a:extLst>
              <a:ext uri="{FF2B5EF4-FFF2-40B4-BE49-F238E27FC236}">
                <a16:creationId xmlns:a16="http://schemas.microsoft.com/office/drawing/2014/main" id="{1E70C8BD-F117-3736-FC36-827797780660}"/>
              </a:ext>
            </a:extLst>
          </p:cNvPr>
          <p:cNvGrpSpPr/>
          <p:nvPr/>
        </p:nvGrpSpPr>
        <p:grpSpPr>
          <a:xfrm>
            <a:off x="7638691" y="3515095"/>
            <a:ext cx="3356958" cy="694359"/>
            <a:chOff x="7638691" y="3515095"/>
            <a:chExt cx="3356958" cy="694359"/>
          </a:xfrm>
        </p:grpSpPr>
        <p:sp>
          <p:nvSpPr>
            <p:cNvPr id="5" name="Flèche : droite 4">
              <a:extLst>
                <a:ext uri="{FF2B5EF4-FFF2-40B4-BE49-F238E27FC236}">
                  <a16:creationId xmlns:a16="http://schemas.microsoft.com/office/drawing/2014/main" id="{661BA796-7128-9B53-6A08-57EDA91B5391}"/>
                </a:ext>
              </a:extLst>
            </p:cNvPr>
            <p:cNvSpPr/>
            <p:nvPr/>
          </p:nvSpPr>
          <p:spPr>
            <a:xfrm rot="9447628">
              <a:off x="7638691" y="4010884"/>
              <a:ext cx="1788843" cy="19857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5A933E8A-C6FF-30DD-F91F-B1631DC7CF18}"/>
                </a:ext>
              </a:extLst>
            </p:cNvPr>
            <p:cNvSpPr txBox="1"/>
            <p:nvPr/>
          </p:nvSpPr>
          <p:spPr>
            <a:xfrm>
              <a:off x="9425950" y="3515095"/>
              <a:ext cx="1569699" cy="369332"/>
            </a:xfrm>
            <a:prstGeom prst="rect">
              <a:avLst/>
            </a:prstGeom>
            <a:noFill/>
          </p:spPr>
          <p:txBody>
            <a:bodyPr wrap="square" rtlCol="0">
              <a:spAutoFit/>
            </a:bodyPr>
            <a:lstStyle/>
            <a:p>
              <a:r>
                <a:rPr lang="fr-FR" b="1" dirty="0">
                  <a:solidFill>
                    <a:srgbClr val="FF0000"/>
                  </a:solidFill>
                </a:rPr>
                <a:t>Anomalie</a:t>
              </a:r>
            </a:p>
          </p:txBody>
        </p:sp>
      </p:grpSp>
    </p:spTree>
    <p:extLst>
      <p:ext uri="{BB962C8B-B14F-4D97-AF65-F5344CB8AC3E}">
        <p14:creationId xmlns:p14="http://schemas.microsoft.com/office/powerpoint/2010/main" val="4027203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5DE82-1EDC-DB5F-129B-1EF724074961}"/>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F77FB9C6-F05F-ADB6-5494-7036F954CBB6}"/>
              </a:ext>
            </a:extLst>
          </p:cNvPr>
          <p:cNvSpPr txBox="1"/>
          <p:nvPr/>
        </p:nvSpPr>
        <p:spPr>
          <a:xfrm>
            <a:off x="308026" y="760140"/>
            <a:ext cx="1081717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V – MODELES DE PREVISION</a:t>
            </a:r>
          </a:p>
        </p:txBody>
      </p:sp>
      <p:pic>
        <p:nvPicPr>
          <p:cNvPr id="25" name="Picture 2" descr="L'UPEC : La recherche : innover, découvrir et valoriser - Recherche &amp;  Enseignement">
            <a:extLst>
              <a:ext uri="{FF2B5EF4-FFF2-40B4-BE49-F238E27FC236}">
                <a16:creationId xmlns:a16="http://schemas.microsoft.com/office/drawing/2014/main" id="{29446CB5-F57F-6264-A799-FCC2C0625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AF8D6C8E-826D-A2DA-0133-B5BC7F391A96}"/>
              </a:ext>
            </a:extLst>
          </p:cNvPr>
          <p:cNvSpPr txBox="1"/>
          <p:nvPr/>
        </p:nvSpPr>
        <p:spPr>
          <a:xfrm>
            <a:off x="457200" y="1576078"/>
            <a:ext cx="7908147" cy="1282787"/>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ARIMA </a:t>
            </a:r>
          </a:p>
          <a:p>
            <a:pPr marL="342900" indent="-342900">
              <a:lnSpc>
                <a:spcPct val="150000"/>
              </a:lnSpc>
              <a:buAutoNum type="arabicPeriod"/>
            </a:pPr>
            <a:r>
              <a:rPr lang="fr-FR" dirty="0">
                <a:latin typeface="Verdana Pro Black" panose="020B0A04030504040204" pitchFamily="34" charset="0"/>
              </a:rPr>
              <a:t>Réseaux Bayésiens Dynamiques</a:t>
            </a:r>
          </a:p>
          <a:p>
            <a:pPr marL="342900" indent="-342900">
              <a:lnSpc>
                <a:spcPct val="150000"/>
              </a:lnSpc>
              <a:buAutoNum type="arabicPeriod"/>
            </a:pPr>
            <a:r>
              <a:rPr lang="fr-FR" dirty="0">
                <a:latin typeface="Verdana Pro Black" panose="020B0A04030504040204" pitchFamily="34" charset="0"/>
              </a:rPr>
              <a:t>Comparaison</a:t>
            </a:r>
          </a:p>
        </p:txBody>
      </p:sp>
      <p:grpSp>
        <p:nvGrpSpPr>
          <p:cNvPr id="2" name="Groupe 1">
            <a:extLst>
              <a:ext uri="{FF2B5EF4-FFF2-40B4-BE49-F238E27FC236}">
                <a16:creationId xmlns:a16="http://schemas.microsoft.com/office/drawing/2014/main" id="{5B8F4C48-0A94-E6A6-96D7-07D329457C16}"/>
              </a:ext>
            </a:extLst>
          </p:cNvPr>
          <p:cNvGrpSpPr/>
          <p:nvPr/>
        </p:nvGrpSpPr>
        <p:grpSpPr>
          <a:xfrm>
            <a:off x="0" y="4832765"/>
            <a:ext cx="18063807" cy="1932902"/>
            <a:chOff x="0" y="4832765"/>
            <a:chExt cx="18063807" cy="1932902"/>
          </a:xfrm>
        </p:grpSpPr>
        <p:grpSp>
          <p:nvGrpSpPr>
            <p:cNvPr id="3" name="Groupe 2">
              <a:extLst>
                <a:ext uri="{FF2B5EF4-FFF2-40B4-BE49-F238E27FC236}">
                  <a16:creationId xmlns:a16="http://schemas.microsoft.com/office/drawing/2014/main" id="{E89C3FE7-4BF7-F525-6937-B911D6263536}"/>
                </a:ext>
              </a:extLst>
            </p:cNvPr>
            <p:cNvGrpSpPr/>
            <p:nvPr/>
          </p:nvGrpSpPr>
          <p:grpSpPr>
            <a:xfrm>
              <a:off x="0" y="4832765"/>
              <a:ext cx="18063807" cy="1655903"/>
              <a:chOff x="0" y="1963597"/>
              <a:chExt cx="18063807" cy="1655903"/>
            </a:xfrm>
            <a:solidFill>
              <a:srgbClr val="E62733"/>
            </a:solidFill>
          </p:grpSpPr>
          <p:sp>
            <p:nvSpPr>
              <p:cNvPr id="7" name="Rectangle : coins arrondis 6">
                <a:extLst>
                  <a:ext uri="{FF2B5EF4-FFF2-40B4-BE49-F238E27FC236}">
                    <a16:creationId xmlns:a16="http://schemas.microsoft.com/office/drawing/2014/main" id="{A1189193-0B43-C362-DAA5-E93784C0326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51A7EAA4-26DE-416A-8A54-72DB4FD7188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4" name="ZoneTexte 3">
              <a:extLst>
                <a:ext uri="{FF2B5EF4-FFF2-40B4-BE49-F238E27FC236}">
                  <a16:creationId xmlns:a16="http://schemas.microsoft.com/office/drawing/2014/main" id="{8F2C3816-1DC5-4F22-8497-2E5D86315301}"/>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5" name="ZoneTexte 4">
              <a:extLst>
                <a:ext uri="{FF2B5EF4-FFF2-40B4-BE49-F238E27FC236}">
                  <a16:creationId xmlns:a16="http://schemas.microsoft.com/office/drawing/2014/main" id="{521A99D9-DF9B-2B29-8361-233EA3550988}"/>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6" name="ZoneTexte 5">
              <a:extLst>
                <a:ext uri="{FF2B5EF4-FFF2-40B4-BE49-F238E27FC236}">
                  <a16:creationId xmlns:a16="http://schemas.microsoft.com/office/drawing/2014/main" id="{8E076483-2BE3-A173-3527-E8EFA8BACF36}"/>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2510534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7F663-11BD-6FF0-6199-2A42472ABB05}"/>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D735870-72AB-C2C6-DC18-F4AC4AAD25CD}"/>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a:t>
            </a:r>
          </a:p>
          <a:p>
            <a:endParaRPr lang="fr-FR" sz="2400" b="1" dirty="0"/>
          </a:p>
        </p:txBody>
      </p:sp>
      <p:sp>
        <p:nvSpPr>
          <p:cNvPr id="2" name="ZoneTexte 1" hidden="1">
            <a:extLst>
              <a:ext uri="{FF2B5EF4-FFF2-40B4-BE49-F238E27FC236}">
                <a16:creationId xmlns:a16="http://schemas.microsoft.com/office/drawing/2014/main" id="{16A05C0B-B52F-0569-1F6A-9C39A4BF8D38}"/>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9077A410-B92F-129B-B704-BC1BCF26C675}"/>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A2DF1423-C48C-355A-D97D-DD6158B8535D}"/>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2653B6E-A4A5-9E75-9074-C2627E24BD32}"/>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B948CA6C-3BC1-4019-F4B1-32954C9F3436}"/>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D8CFEC96-9AC6-40E1-4540-59975C2900FE}"/>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8DA57829-D2F2-4676-AD9D-6384AD65AD1B}"/>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5C073DF4-713D-BDAA-0831-A54680759AD0}"/>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6C0D85DD-D26B-ABD9-170D-1C6A206C1A49}"/>
              </a:ext>
            </a:extLst>
          </p:cNvPr>
          <p:cNvSpPr txBox="1"/>
          <p:nvPr/>
        </p:nvSpPr>
        <p:spPr>
          <a:xfrm>
            <a:off x="264350" y="965716"/>
            <a:ext cx="106703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 modèle ARIMA est composée trois parties : La partie Autorégressive (AR), Moyenne Mobile (MA) et Intégrée ( I ).</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EFE966F-5422-D2E7-9E7E-03F7E6572147}"/>
                  </a:ext>
                </a:extLst>
              </p:cNvPr>
              <p:cNvSpPr txBox="1"/>
              <p:nvPr/>
            </p:nvSpPr>
            <p:spPr>
              <a:xfrm>
                <a:off x="264350" y="1721793"/>
                <a:ext cx="10670350" cy="667747"/>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La partie Autorégressive vise à modéliser la série chronologique en fonction de ces valeurs passée.</a:t>
                </a:r>
              </a:p>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𝜙</m:t>
                          </m:r>
                        </m:e>
                        <m:sub>
                          <m:r>
                            <a:rPr lang="fr-FR" b="0" i="1" smtClean="0">
                              <a:latin typeface="Cambria Math" panose="02040503050406030204" pitchFamily="18" charset="0"/>
                            </a:rPr>
                            <m:t>1</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𝜙</m:t>
                          </m:r>
                        </m:e>
                        <m:sub>
                          <m:r>
                            <a:rPr lang="fr-FR" b="0" i="1" smtClean="0">
                              <a:latin typeface="Cambria Math" panose="02040503050406030204" pitchFamily="18" charset="0"/>
                            </a:rPr>
                            <m:t>2</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𝜙</m:t>
                          </m:r>
                        </m:e>
                        <m:sub>
                          <m:r>
                            <a:rPr lang="fr-FR" b="0" i="1" smtClean="0">
                              <a:latin typeface="Cambria Math" panose="02040503050406030204" pitchFamily="18" charset="0"/>
                            </a:rPr>
                            <m:t>𝑝</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 </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sub>
                      </m:sSub>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EFE966F-5422-D2E7-9E7E-03F7E6572147}"/>
                  </a:ext>
                </a:extLst>
              </p:cNvPr>
              <p:cNvSpPr txBox="1">
                <a:spLocks noRot="1" noChangeAspect="1" noMove="1" noResize="1" noEditPoints="1" noAdjustHandles="1" noChangeArrowheads="1" noChangeShapeType="1" noTextEdit="1"/>
              </p:cNvSpPr>
              <p:nvPr/>
            </p:nvSpPr>
            <p:spPr>
              <a:xfrm>
                <a:off x="264350" y="1721793"/>
                <a:ext cx="10670350" cy="667747"/>
              </a:xfrm>
              <a:prstGeom prst="rect">
                <a:avLst/>
              </a:prstGeom>
              <a:blipFill>
                <a:blip r:embed="rId3"/>
                <a:stretch>
                  <a:fillRect l="-343" t="-4545" b="-363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7BBBED9-419B-D7B1-DAD4-4DBC3E84BBAA}"/>
                  </a:ext>
                </a:extLst>
              </p:cNvPr>
              <p:cNvSpPr txBox="1"/>
              <p:nvPr/>
            </p:nvSpPr>
            <p:spPr>
              <a:xfrm>
                <a:off x="264350" y="2547512"/>
                <a:ext cx="11470450" cy="667747"/>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La partie Moyenne Mobile vise à modéliser la série chronologique en fonction de ces termes d’erreur passés.</a:t>
                </a:r>
              </a:p>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1</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2</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𝑝</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 </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sub>
                      </m:sSub>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D7BBBED9-419B-D7B1-DAD4-4DBC3E84BBAA}"/>
                  </a:ext>
                </a:extLst>
              </p:cNvPr>
              <p:cNvSpPr txBox="1">
                <a:spLocks noRot="1" noChangeAspect="1" noMove="1" noResize="1" noEditPoints="1" noAdjustHandles="1" noChangeArrowheads="1" noChangeShapeType="1" noTextEdit="1"/>
              </p:cNvSpPr>
              <p:nvPr/>
            </p:nvSpPr>
            <p:spPr>
              <a:xfrm>
                <a:off x="264350" y="2547512"/>
                <a:ext cx="11470450" cy="667747"/>
              </a:xfrm>
              <a:prstGeom prst="rect">
                <a:avLst/>
              </a:prstGeom>
              <a:blipFill>
                <a:blip r:embed="rId4"/>
                <a:stretch>
                  <a:fillRect l="-319" t="-5505" b="-183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A7EF785C-7038-AB89-FEB4-941226BD8D17}"/>
                  </a:ext>
                </a:extLst>
              </p:cNvPr>
              <p:cNvSpPr txBox="1"/>
              <p:nvPr/>
            </p:nvSpPr>
            <p:spPr>
              <a:xfrm>
                <a:off x="264350" y="3266034"/>
                <a:ext cx="11470450" cy="667747"/>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La partie Intégration ( différenciation ) vise à rendre la série chronologique stationnaire</a:t>
                </a:r>
              </a:p>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m:rPr>
                              <m:sty m:val="p"/>
                            </m:rPr>
                            <a:rPr lang="fr-FR" b="0" i="0" smtClean="0">
                              <a:latin typeface="Cambria Math" panose="02040503050406030204" pitchFamily="18" charset="0"/>
                            </a:rPr>
                            <m:t>Δ</m:t>
                          </m:r>
                        </m:e>
                        <m:sup>
                          <m:r>
                            <a:rPr lang="fr-FR" b="0" i="1" smtClean="0">
                              <a:latin typeface="Cambria Math" panose="02040503050406030204" pitchFamily="18" charset="0"/>
                            </a:rPr>
                            <m:t>𝑘</m:t>
                          </m:r>
                        </m:sup>
                      </m:sSup>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𝑘</m:t>
                          </m:r>
                        </m:sub>
                      </m:sSub>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ZoneTexte 11">
                <a:extLst>
                  <a:ext uri="{FF2B5EF4-FFF2-40B4-BE49-F238E27FC236}">
                    <a16:creationId xmlns:a16="http://schemas.microsoft.com/office/drawing/2014/main" id="{A7EF785C-7038-AB89-FEB4-941226BD8D17}"/>
                  </a:ext>
                </a:extLst>
              </p:cNvPr>
              <p:cNvSpPr txBox="1">
                <a:spLocks noRot="1" noChangeAspect="1" noMove="1" noResize="1" noEditPoints="1" noAdjustHandles="1" noChangeArrowheads="1" noChangeShapeType="1" noTextEdit="1"/>
              </p:cNvSpPr>
              <p:nvPr/>
            </p:nvSpPr>
            <p:spPr>
              <a:xfrm>
                <a:off x="264350" y="3266034"/>
                <a:ext cx="11470450" cy="667747"/>
              </a:xfrm>
              <a:prstGeom prst="rect">
                <a:avLst/>
              </a:prstGeom>
              <a:blipFill>
                <a:blip r:embed="rId5"/>
                <a:stretch>
                  <a:fillRect l="-319" t="-5505" b="-183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82A5E4D6-5E5B-7498-43D9-C93939C626A5}"/>
                  </a:ext>
                </a:extLst>
              </p:cNvPr>
              <p:cNvSpPr txBox="1"/>
              <p:nvPr/>
            </p:nvSpPr>
            <p:spPr>
              <a:xfrm>
                <a:off x="264350" y="4091453"/>
                <a:ext cx="11470450"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 Pour développer le modèle prévision, on va utiliser la Méthodologie de Box-Jenkins. </a:t>
                </a:r>
              </a:p>
              <a:p>
                <a:pPr marL="800100" lvl="1" indent="-342900">
                  <a:buFont typeface="+mj-lt"/>
                  <a:buAutoNum type="arabicParenR"/>
                </a:pPr>
                <a:r>
                  <a:rPr lang="fr-FR" dirty="0">
                    <a:latin typeface="Times New Roman" panose="02020603050405020304" pitchFamily="18" charset="0"/>
                    <a:cs typeface="Times New Roman" panose="02020603050405020304" pitchFamily="18" charset="0"/>
                  </a:rPr>
                  <a:t>Vérification de la stationnarité </a:t>
                </a:r>
              </a:p>
              <a:p>
                <a:pPr marL="800100" lvl="1" indent="-342900">
                  <a:buFont typeface="+mj-lt"/>
                  <a:buAutoNum type="arabicParenR"/>
                </a:pPr>
                <a:r>
                  <a:rPr lang="fr-FR" dirty="0">
                    <a:latin typeface="Times New Roman" panose="02020603050405020304" pitchFamily="18" charset="0"/>
                    <a:cs typeface="Times New Roman" panose="02020603050405020304" pitchFamily="18" charset="0"/>
                  </a:rPr>
                  <a:t>Estimation des paramètres du modèle </a:t>
                </a:r>
                <a14:m>
                  <m:oMath xmlns:m="http://schemas.openxmlformats.org/officeDocument/2006/math">
                    <m:r>
                      <a:rPr lang="fr-FR" b="0" i="1" smtClean="0">
                        <a:latin typeface="Cambria Math" panose="02040503050406030204" pitchFamily="18" charset="0"/>
                      </a:rPr>
                      <m:t>𝐴𝑅𝐼𝑀𝐴</m:t>
                    </m:r>
                    <m:d>
                      <m:dPr>
                        <m:ctrlPr>
                          <a:rPr lang="fr-FR" b="0" i="1" smtClean="0">
                            <a:latin typeface="Cambria Math" panose="02040503050406030204" pitchFamily="18" charset="0"/>
                          </a:rPr>
                        </m:ctrlPr>
                      </m:dPr>
                      <m:e>
                        <m:r>
                          <a:rPr lang="fr-FR" b="0" i="1" smtClean="0">
                            <a:latin typeface="Cambria Math" panose="02040503050406030204" pitchFamily="18" charset="0"/>
                          </a:rPr>
                          <m:t>𝑝</m:t>
                        </m:r>
                        <m:r>
                          <a:rPr lang="fr-FR" b="0" i="1" smtClean="0">
                            <a:latin typeface="Cambria Math" panose="02040503050406030204" pitchFamily="18" charset="0"/>
                          </a:rPr>
                          <m:t>, </m:t>
                        </m:r>
                        <m:r>
                          <a:rPr lang="fr-FR" b="0" i="1" smtClean="0">
                            <a:latin typeface="Cambria Math" panose="02040503050406030204" pitchFamily="18" charset="0"/>
                          </a:rPr>
                          <m:t>𝑑</m:t>
                        </m:r>
                        <m:r>
                          <a:rPr lang="fr-FR" b="0" i="1" smtClean="0">
                            <a:latin typeface="Cambria Math" panose="02040503050406030204" pitchFamily="18" charset="0"/>
                          </a:rPr>
                          <m:t>, </m:t>
                        </m:r>
                        <m:r>
                          <a:rPr lang="fr-FR" b="0" i="1" smtClean="0">
                            <a:latin typeface="Cambria Math" panose="02040503050406030204" pitchFamily="18" charset="0"/>
                          </a:rPr>
                          <m:t>𝑞</m:t>
                        </m:r>
                      </m:e>
                    </m:d>
                  </m:oMath>
                </a14:m>
                <a:endParaRPr lang="fr-FR" b="0" dirty="0">
                  <a:latin typeface="Times New Roman" panose="02020603050405020304" pitchFamily="18" charset="0"/>
                  <a:cs typeface="Times New Roman" panose="02020603050405020304" pitchFamily="18" charset="0"/>
                </a:endParaRPr>
              </a:p>
              <a:p>
                <a:pPr marL="800100" lvl="1" indent="-342900">
                  <a:buFont typeface="+mj-lt"/>
                  <a:buAutoNum type="arabicParenR"/>
                </a:pPr>
                <a:r>
                  <a:rPr lang="fr-FR" dirty="0">
                    <a:latin typeface="Times New Roman" panose="02020603050405020304" pitchFamily="18" charset="0"/>
                    <a:cs typeface="Times New Roman" panose="02020603050405020304" pitchFamily="18" charset="0"/>
                  </a:rPr>
                  <a:t>Evaluation du modèle</a:t>
                </a:r>
              </a:p>
            </p:txBody>
          </p:sp>
        </mc:Choice>
        <mc:Fallback xmlns="">
          <p:sp>
            <p:nvSpPr>
              <p:cNvPr id="13" name="ZoneTexte 12">
                <a:extLst>
                  <a:ext uri="{FF2B5EF4-FFF2-40B4-BE49-F238E27FC236}">
                    <a16:creationId xmlns:a16="http://schemas.microsoft.com/office/drawing/2014/main" id="{82A5E4D6-5E5B-7498-43D9-C93939C626A5}"/>
                  </a:ext>
                </a:extLst>
              </p:cNvPr>
              <p:cNvSpPr txBox="1">
                <a:spLocks noRot="1" noChangeAspect="1" noMove="1" noResize="1" noEditPoints="1" noAdjustHandles="1" noChangeArrowheads="1" noChangeShapeType="1" noTextEdit="1"/>
              </p:cNvSpPr>
              <p:nvPr/>
            </p:nvSpPr>
            <p:spPr>
              <a:xfrm>
                <a:off x="264350" y="4091453"/>
                <a:ext cx="11470450" cy="1200329"/>
              </a:xfrm>
              <a:prstGeom prst="rect">
                <a:avLst/>
              </a:prstGeom>
              <a:blipFill>
                <a:blip r:embed="rId6"/>
                <a:stretch>
                  <a:fillRect l="-319" t="-2538" b="-7107"/>
                </a:stretch>
              </a:blipFill>
            </p:spPr>
            <p:txBody>
              <a:bodyPr/>
              <a:lstStyle/>
              <a:p>
                <a:r>
                  <a:rPr lang="fr-FR">
                    <a:noFill/>
                  </a:rPr>
                  <a:t> </a:t>
                </a:r>
              </a:p>
            </p:txBody>
          </p:sp>
        </mc:Fallback>
      </mc:AlternateContent>
    </p:spTree>
    <p:extLst>
      <p:ext uri="{BB962C8B-B14F-4D97-AF65-F5344CB8AC3E}">
        <p14:creationId xmlns:p14="http://schemas.microsoft.com/office/powerpoint/2010/main" val="2130163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8A28C-61BD-8565-2DC9-644C9A4E6DB1}"/>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5DB38B76-FF68-C8E2-77F5-33067B69B193}"/>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Etude de la stationnarité</a:t>
            </a:r>
          </a:p>
          <a:p>
            <a:endParaRPr lang="fr-FR" sz="2400" b="1" dirty="0"/>
          </a:p>
        </p:txBody>
      </p:sp>
      <p:sp>
        <p:nvSpPr>
          <p:cNvPr id="2" name="ZoneTexte 1" hidden="1">
            <a:extLst>
              <a:ext uri="{FF2B5EF4-FFF2-40B4-BE49-F238E27FC236}">
                <a16:creationId xmlns:a16="http://schemas.microsoft.com/office/drawing/2014/main" id="{C8ADA080-947D-F873-10DD-983CF3C4B26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F7BD738E-098B-527B-A524-3B3C44016E53}"/>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9C7EA7BA-C6DE-72F2-5C98-27339E11887A}"/>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72C201F7-2CE3-318B-688B-DD07414898FB}"/>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1671DFB6-049C-5E54-F96C-8F475B31833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3910C940-6DC9-A47D-F8AC-67835DA6B96C}"/>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EA621115-299C-E6DB-7633-A124E52E2644}"/>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BCF596EF-9C4C-0DBA-AD80-AA76720B08A5}"/>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1624F81F-A286-F1BC-3081-C70101B1AE13}"/>
              </a:ext>
            </a:extLst>
          </p:cNvPr>
          <p:cNvSpPr txBox="1"/>
          <p:nvPr/>
        </p:nvSpPr>
        <p:spPr>
          <a:xfrm>
            <a:off x="264350" y="1003816"/>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Analyse des autocorrélations et des autocorrélations partielles  ( Foyer 1 )</a:t>
            </a:r>
          </a:p>
        </p:txBody>
      </p:sp>
      <p:pic>
        <p:nvPicPr>
          <p:cNvPr id="4" name="Image 3" descr="Une image contenant texte, ligne, Tracé, nombre&#10;&#10;Le contenu généré par l’IA peut être incorrect.">
            <a:extLst>
              <a:ext uri="{FF2B5EF4-FFF2-40B4-BE49-F238E27FC236}">
                <a16:creationId xmlns:a16="http://schemas.microsoft.com/office/drawing/2014/main" id="{A5BCD37B-92FE-9487-08F4-8469386C20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1962" y="1732313"/>
            <a:ext cx="5819237" cy="4130553"/>
          </a:xfrm>
          <a:prstGeom prst="rect">
            <a:avLst/>
          </a:prstGeom>
          <a:noFill/>
          <a:ln>
            <a:noFill/>
          </a:ln>
        </p:spPr>
      </p:pic>
    </p:spTree>
    <p:extLst>
      <p:ext uri="{BB962C8B-B14F-4D97-AF65-F5344CB8AC3E}">
        <p14:creationId xmlns:p14="http://schemas.microsoft.com/office/powerpoint/2010/main" val="1430681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4DABA-6111-62D1-4B6E-0801C7534097}"/>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764A56B8-2F0E-4482-59E9-E320953493BB}"/>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Etude de la stationnarité</a:t>
            </a:r>
          </a:p>
          <a:p>
            <a:endParaRPr lang="fr-FR" sz="2400" b="1" dirty="0"/>
          </a:p>
        </p:txBody>
      </p:sp>
      <p:sp>
        <p:nvSpPr>
          <p:cNvPr id="2" name="ZoneTexte 1" hidden="1">
            <a:extLst>
              <a:ext uri="{FF2B5EF4-FFF2-40B4-BE49-F238E27FC236}">
                <a16:creationId xmlns:a16="http://schemas.microsoft.com/office/drawing/2014/main" id="{FAAE25FB-FC95-340E-EBE4-5C95864F4FCE}"/>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CFAEC2A7-B127-9620-F7EF-68AFF0E8E55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CC59F803-1B97-0E26-9C9B-B1D5DFFF9710}"/>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A90540C8-33D7-945C-B91B-739675C21758}"/>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0CD35B6-2DFC-0C8E-25B1-83109E39B677}"/>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133B5A21-E072-81BD-1ED2-89E216A4061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4142EFFB-2CE7-B0C4-F027-5B02599936E4}"/>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795DB123-A0F4-5242-6658-F60D79C68B75}"/>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007AF228-4319-462A-E6B4-90B60E1605D7}"/>
              </a:ext>
            </a:extLst>
          </p:cNvPr>
          <p:cNvSpPr txBox="1"/>
          <p:nvPr/>
        </p:nvSpPr>
        <p:spPr>
          <a:xfrm>
            <a:off x="264350" y="1003816"/>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Analyse des autocorrélations et des autocorrélations partielles ( Foyer 2)</a:t>
            </a:r>
          </a:p>
        </p:txBody>
      </p:sp>
      <p:pic>
        <p:nvPicPr>
          <p:cNvPr id="3" name="Image 2" descr="Une image contenant texte, ligne, nombre, Tracé&#10;&#10;Le contenu généré par l’IA peut être incorrect.">
            <a:extLst>
              <a:ext uri="{FF2B5EF4-FFF2-40B4-BE49-F238E27FC236}">
                <a16:creationId xmlns:a16="http://schemas.microsoft.com/office/drawing/2014/main" id="{66896AF4-9324-D18E-5A0A-2A01ABC586A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1" y="1703652"/>
            <a:ext cx="5494298" cy="4075671"/>
          </a:xfrm>
          <a:prstGeom prst="rect">
            <a:avLst/>
          </a:prstGeom>
          <a:noFill/>
          <a:ln>
            <a:noFill/>
          </a:ln>
        </p:spPr>
      </p:pic>
    </p:spTree>
    <p:extLst>
      <p:ext uri="{BB962C8B-B14F-4D97-AF65-F5344CB8AC3E}">
        <p14:creationId xmlns:p14="http://schemas.microsoft.com/office/powerpoint/2010/main" val="343391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62471-2A0B-A2EB-F1D5-8F4AB6C60F88}"/>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8AC80878-DCD2-00AD-BBA7-524FDC70AC5C}"/>
              </a:ext>
            </a:extLst>
          </p:cNvPr>
          <p:cNvSpPr txBox="1"/>
          <p:nvPr/>
        </p:nvSpPr>
        <p:spPr>
          <a:xfrm>
            <a:off x="308026" y="760140"/>
            <a:ext cx="7908147"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I – INTRODUCTION</a:t>
            </a:r>
          </a:p>
        </p:txBody>
      </p:sp>
      <p:pic>
        <p:nvPicPr>
          <p:cNvPr id="25" name="Picture 2" descr="L'UPEC : La recherche : innover, découvrir et valoriser - Recherche &amp;  Enseignement">
            <a:extLst>
              <a:ext uri="{FF2B5EF4-FFF2-40B4-BE49-F238E27FC236}">
                <a16:creationId xmlns:a16="http://schemas.microsoft.com/office/drawing/2014/main" id="{3BA66CFE-F666-88E9-1D35-FD6C90108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27E39E95-CFC8-3E21-37FD-4B15BB2E18F3}"/>
              </a:ext>
            </a:extLst>
          </p:cNvPr>
          <p:cNvSpPr txBox="1"/>
          <p:nvPr/>
        </p:nvSpPr>
        <p:spPr>
          <a:xfrm>
            <a:off x="457200" y="1576078"/>
            <a:ext cx="7908147" cy="867289"/>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Problématique</a:t>
            </a:r>
          </a:p>
          <a:p>
            <a:pPr marL="342900" indent="-342900">
              <a:lnSpc>
                <a:spcPct val="150000"/>
              </a:lnSpc>
              <a:buAutoNum type="arabicPeriod"/>
            </a:pPr>
            <a:r>
              <a:rPr lang="fr-FR" dirty="0">
                <a:latin typeface="Verdana Pro Black" panose="020B0A04030504040204" pitchFamily="34" charset="0"/>
              </a:rPr>
              <a:t>Enjeux  </a:t>
            </a:r>
          </a:p>
        </p:txBody>
      </p:sp>
      <p:grpSp>
        <p:nvGrpSpPr>
          <p:cNvPr id="9" name="Groupe 8">
            <a:extLst>
              <a:ext uri="{FF2B5EF4-FFF2-40B4-BE49-F238E27FC236}">
                <a16:creationId xmlns:a16="http://schemas.microsoft.com/office/drawing/2014/main" id="{5CCC536A-AE76-E107-42CD-57B6A9B5213E}"/>
              </a:ext>
            </a:extLst>
          </p:cNvPr>
          <p:cNvGrpSpPr/>
          <p:nvPr/>
        </p:nvGrpSpPr>
        <p:grpSpPr>
          <a:xfrm>
            <a:off x="0" y="4832765"/>
            <a:ext cx="18063807" cy="1932902"/>
            <a:chOff x="0" y="4832765"/>
            <a:chExt cx="18063807" cy="1932902"/>
          </a:xfrm>
        </p:grpSpPr>
        <p:grpSp>
          <p:nvGrpSpPr>
            <p:cNvPr id="10" name="Groupe 9">
              <a:extLst>
                <a:ext uri="{FF2B5EF4-FFF2-40B4-BE49-F238E27FC236}">
                  <a16:creationId xmlns:a16="http://schemas.microsoft.com/office/drawing/2014/main" id="{6D549D66-4303-797E-0BB4-C9A839095B66}"/>
                </a:ext>
              </a:extLst>
            </p:cNvPr>
            <p:cNvGrpSpPr/>
            <p:nvPr/>
          </p:nvGrpSpPr>
          <p:grpSpPr>
            <a:xfrm>
              <a:off x="0" y="4832765"/>
              <a:ext cx="18063807" cy="1655903"/>
              <a:chOff x="0" y="1963597"/>
              <a:chExt cx="18063807" cy="1655903"/>
            </a:xfrm>
            <a:solidFill>
              <a:srgbClr val="E62733"/>
            </a:solidFill>
          </p:grpSpPr>
          <p:sp>
            <p:nvSpPr>
              <p:cNvPr id="15" name="Rectangle : coins arrondis 14">
                <a:extLst>
                  <a:ext uri="{FF2B5EF4-FFF2-40B4-BE49-F238E27FC236}">
                    <a16:creationId xmlns:a16="http://schemas.microsoft.com/office/drawing/2014/main" id="{49FF0118-8354-16D0-4CB2-7DB9D502659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AE8338D6-7773-7FCE-50CE-FBDF535D8277}"/>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11" name="ZoneTexte 10">
              <a:extLst>
                <a:ext uri="{FF2B5EF4-FFF2-40B4-BE49-F238E27FC236}">
                  <a16:creationId xmlns:a16="http://schemas.microsoft.com/office/drawing/2014/main" id="{3D1EA9D7-2BD4-F643-0EFF-3F521E9F722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13" name="ZoneTexte 12">
              <a:extLst>
                <a:ext uri="{FF2B5EF4-FFF2-40B4-BE49-F238E27FC236}">
                  <a16:creationId xmlns:a16="http://schemas.microsoft.com/office/drawing/2014/main" id="{9613A208-453A-AF5D-F3DF-57E61A2130FC}"/>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4" name="ZoneTexte 13">
              <a:extLst>
                <a:ext uri="{FF2B5EF4-FFF2-40B4-BE49-F238E27FC236}">
                  <a16:creationId xmlns:a16="http://schemas.microsoft.com/office/drawing/2014/main" id="{780E9FAE-74D9-22CE-8EA9-E168450220F0}"/>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2761389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39672-4EE7-C3E8-ABE3-7A178A2D45B0}"/>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F19C4EC3-E14A-BAD2-A49C-C54390D20FAB}"/>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Etude de la stationnarité</a:t>
            </a:r>
          </a:p>
          <a:p>
            <a:endParaRPr lang="fr-FR" sz="2400" b="1" dirty="0"/>
          </a:p>
        </p:txBody>
      </p:sp>
      <p:sp>
        <p:nvSpPr>
          <p:cNvPr id="2" name="ZoneTexte 1" hidden="1">
            <a:extLst>
              <a:ext uri="{FF2B5EF4-FFF2-40B4-BE49-F238E27FC236}">
                <a16:creationId xmlns:a16="http://schemas.microsoft.com/office/drawing/2014/main" id="{8BB96A70-FE24-2D3A-1F2E-8D36ABA97B96}"/>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998C8BCB-4279-62B0-944A-B281BC6EBEC5}"/>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C095FD1D-AA63-D5F9-F60D-EC615B39EA3F}"/>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B134FAFC-A6FC-D3AB-E214-771DF24FAD31}"/>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38F1010B-6F8D-9668-C1D5-5994F0FF881C}"/>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4E567FAC-113E-3EF6-CE23-C7E69AC1F8FD}"/>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4E44FBAA-1AF8-A2E6-1A9D-E33CBCD34107}"/>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ADD23ED7-460B-2D56-B8E3-1494A439F5B0}"/>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DF1B606A-88E3-B5CB-443C-302FF9412F11}"/>
              </a:ext>
            </a:extLst>
          </p:cNvPr>
          <p:cNvSpPr txBox="1"/>
          <p:nvPr/>
        </p:nvSpPr>
        <p:spPr>
          <a:xfrm>
            <a:off x="264350" y="1003816"/>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Analyse des autocorrélations et des autocorrélations partielles ( Foyer 5)</a:t>
            </a:r>
          </a:p>
        </p:txBody>
      </p:sp>
      <p:pic>
        <p:nvPicPr>
          <p:cNvPr id="3" name="Image 2" descr="Une image contenant texte, ligne, Tracé, nombre&#10;&#10;Le contenu généré par l’IA peut être incorrect.">
            <a:extLst>
              <a:ext uri="{FF2B5EF4-FFF2-40B4-BE49-F238E27FC236}">
                <a16:creationId xmlns:a16="http://schemas.microsoft.com/office/drawing/2014/main" id="{7FA73488-171F-2D22-B9D6-2A908B2D701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8060" y="1491448"/>
            <a:ext cx="5009339" cy="4285461"/>
          </a:xfrm>
          <a:prstGeom prst="rect">
            <a:avLst/>
          </a:prstGeom>
          <a:noFill/>
          <a:ln>
            <a:noFill/>
          </a:ln>
        </p:spPr>
      </p:pic>
    </p:spTree>
    <p:extLst>
      <p:ext uri="{BB962C8B-B14F-4D97-AF65-F5344CB8AC3E}">
        <p14:creationId xmlns:p14="http://schemas.microsoft.com/office/powerpoint/2010/main" val="1483702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747E0-2A4B-0F9F-0543-19EB718AC61D}"/>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C96DB9A2-7753-DD30-CF27-0E7B9E81BC20}"/>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Etude de la stationnarité</a:t>
            </a:r>
          </a:p>
          <a:p>
            <a:endParaRPr lang="fr-FR" sz="2400" b="1" dirty="0"/>
          </a:p>
        </p:txBody>
      </p:sp>
      <p:sp>
        <p:nvSpPr>
          <p:cNvPr id="2" name="ZoneTexte 1" hidden="1">
            <a:extLst>
              <a:ext uri="{FF2B5EF4-FFF2-40B4-BE49-F238E27FC236}">
                <a16:creationId xmlns:a16="http://schemas.microsoft.com/office/drawing/2014/main" id="{4B800626-915E-7C65-2F62-34C7E80F418B}"/>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4209B7B5-044A-18B4-CBD4-867C3483C456}"/>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D10D3695-EBF2-5137-0397-EA0587A581BF}"/>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E4548B3-D65B-D8E6-D03B-E740A1AA5D5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426EB039-5911-9E5B-EABC-461A9F063D31}"/>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F7FD0706-84E0-E7C9-3EB3-D531BC4C1746}"/>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75A8938B-6E87-C228-BDE7-903363111EBE}"/>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4BC56AD4-5EDB-2F3E-9938-13375193823F}"/>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1A437C62-7A91-FDA4-1581-8C3845207AC3}"/>
              </a:ext>
            </a:extLst>
          </p:cNvPr>
          <p:cNvSpPr txBox="1"/>
          <p:nvPr/>
        </p:nvSpPr>
        <p:spPr>
          <a:xfrm>
            <a:off x="264350" y="1003816"/>
            <a:ext cx="106703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Test de Dickey-Fuller : Le test de Dickey-Fuller est un test statistique qui permet de déterminer si une série chronologique est stationnaire ou pas.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D3988811-7A3A-E3C0-EFD8-83E45E254C42}"/>
                  </a:ext>
                </a:extLst>
              </p:cNvPr>
              <p:cNvSpPr txBox="1"/>
              <p:nvPr/>
            </p:nvSpPr>
            <p:spPr>
              <a:xfrm>
                <a:off x="264350" y="1834813"/>
                <a:ext cx="106703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Hypothèse nulle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𝐻</m:t>
                        </m:r>
                      </m:e>
                      <m:sub>
                        <m:r>
                          <a:rPr lang="fr-FR" b="0" i="1" smtClean="0">
                            <a:latin typeface="Cambria Math" panose="02040503050406030204" pitchFamily="18" charset="0"/>
                            <a:cs typeface="Times New Roman" panose="02020603050405020304" pitchFamily="18" charset="0"/>
                          </a:rPr>
                          <m:t>0</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𝜙</m:t>
                    </m:r>
                    <m:r>
                      <a:rPr lang="fr-FR" b="0" i="1" smtClean="0">
                        <a:latin typeface="Cambria Math" panose="02040503050406030204" pitchFamily="18" charset="0"/>
                        <a:cs typeface="Times New Roman" panose="02020603050405020304" pitchFamily="18" charset="0"/>
                      </a:rPr>
                      <m:t>=1⇒ </m:t>
                    </m:r>
                  </m:oMath>
                </a14:m>
                <a:r>
                  <a:rPr lang="fr-FR" dirty="0">
                    <a:latin typeface="Times New Roman" panose="02020603050405020304" pitchFamily="18" charset="0"/>
                    <a:cs typeface="Times New Roman" panose="02020603050405020304" pitchFamily="18" charset="0"/>
                  </a:rPr>
                  <a:t>Le processus contient une racine unitaire ( Processus non stationnaire )</a:t>
                </a:r>
              </a:p>
              <a:p>
                <a:r>
                  <a:rPr lang="fr-FR" dirty="0">
                    <a:latin typeface="Times New Roman" panose="02020603050405020304" pitchFamily="18" charset="0"/>
                    <a:cs typeface="Times New Roman" panose="02020603050405020304" pitchFamily="18" charset="0"/>
                  </a:rPr>
                  <a:t>     Hypothèse alternative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𝐻</m:t>
                        </m:r>
                      </m:e>
                      <m:sub>
                        <m:r>
                          <a:rPr lang="fr-FR" b="0" i="1" smtClean="0">
                            <a:latin typeface="Cambria Math" panose="02040503050406030204" pitchFamily="18" charset="0"/>
                            <a:cs typeface="Times New Roman" panose="02020603050405020304" pitchFamily="18" charset="0"/>
                          </a:rPr>
                          <m:t>1</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𝜙</m:t>
                    </m:r>
                    <m:r>
                      <a:rPr lang="fr-FR" b="0" i="1" smtClean="0">
                        <a:latin typeface="Cambria Math" panose="02040503050406030204" pitchFamily="18" charset="0"/>
                        <a:cs typeface="Times New Roman" panose="02020603050405020304" pitchFamily="18" charset="0"/>
                      </a:rPr>
                      <m:t>&lt;1⇒ </m:t>
                    </m:r>
                  </m:oMath>
                </a14:m>
                <a:r>
                  <a:rPr lang="fr-FR" dirty="0">
                    <a:latin typeface="Times New Roman" panose="02020603050405020304" pitchFamily="18" charset="0"/>
                    <a:cs typeface="Times New Roman" panose="02020603050405020304" pitchFamily="18" charset="0"/>
                  </a:rPr>
                  <a:t>Le processus ne contient aucun racine unitaire ( processus stationnaire )  </a:t>
                </a:r>
              </a:p>
            </p:txBody>
          </p:sp>
        </mc:Choice>
        <mc:Fallback xmlns="">
          <p:sp>
            <p:nvSpPr>
              <p:cNvPr id="4" name="ZoneTexte 3">
                <a:extLst>
                  <a:ext uri="{FF2B5EF4-FFF2-40B4-BE49-F238E27FC236}">
                    <a16:creationId xmlns:a16="http://schemas.microsoft.com/office/drawing/2014/main" id="{D3988811-7A3A-E3C0-EFD8-83E45E254C42}"/>
                  </a:ext>
                </a:extLst>
              </p:cNvPr>
              <p:cNvSpPr txBox="1">
                <a:spLocks noRot="1" noChangeAspect="1" noMove="1" noResize="1" noEditPoints="1" noAdjustHandles="1" noChangeArrowheads="1" noChangeShapeType="1" noTextEdit="1"/>
              </p:cNvSpPr>
              <p:nvPr/>
            </p:nvSpPr>
            <p:spPr>
              <a:xfrm>
                <a:off x="264350" y="1834813"/>
                <a:ext cx="10670350" cy="646331"/>
              </a:xfrm>
              <a:prstGeom prst="rect">
                <a:avLst/>
              </a:prstGeom>
              <a:blipFill>
                <a:blip r:embed="rId3"/>
                <a:stretch>
                  <a:fillRect l="-343" t="-5660" b="-14151"/>
                </a:stretch>
              </a:blipFill>
            </p:spPr>
            <p:txBody>
              <a:bodyPr/>
              <a:lstStyle/>
              <a:p>
                <a:r>
                  <a:rPr lang="fr-FR">
                    <a:noFill/>
                  </a:rPr>
                  <a:t> </a:t>
                </a:r>
              </a:p>
            </p:txBody>
          </p:sp>
        </mc:Fallback>
      </mc:AlternateContent>
      <p:sp>
        <p:nvSpPr>
          <p:cNvPr id="5" name="ZoneTexte 4">
            <a:extLst>
              <a:ext uri="{FF2B5EF4-FFF2-40B4-BE49-F238E27FC236}">
                <a16:creationId xmlns:a16="http://schemas.microsoft.com/office/drawing/2014/main" id="{8A17329F-9BE9-84F1-33E7-2D6D14D208BF}"/>
              </a:ext>
            </a:extLst>
          </p:cNvPr>
          <p:cNvSpPr txBox="1"/>
          <p:nvPr/>
        </p:nvSpPr>
        <p:spPr>
          <a:xfrm>
            <a:off x="264350" y="2683860"/>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Résultats du test de Dickey-Fuller sur les données des foyers 1, 2, 5.</a:t>
            </a:r>
          </a:p>
        </p:txBody>
      </p:sp>
      <p:graphicFrame>
        <p:nvGraphicFramePr>
          <p:cNvPr id="7" name="Tableau 6">
            <a:extLst>
              <a:ext uri="{FF2B5EF4-FFF2-40B4-BE49-F238E27FC236}">
                <a16:creationId xmlns:a16="http://schemas.microsoft.com/office/drawing/2014/main" id="{D5ED90FB-1C76-EFE9-22D9-BFC7728B2C79}"/>
              </a:ext>
            </a:extLst>
          </p:cNvPr>
          <p:cNvGraphicFramePr>
            <a:graphicFrameLocks noGrp="1"/>
          </p:cNvGraphicFramePr>
          <p:nvPr>
            <p:extLst>
              <p:ext uri="{D42A27DB-BD31-4B8C-83A1-F6EECF244321}">
                <p14:modId xmlns:p14="http://schemas.microsoft.com/office/powerpoint/2010/main" val="1887178888"/>
              </p:ext>
            </p:extLst>
          </p:nvPr>
        </p:nvGraphicFramePr>
        <p:xfrm>
          <a:off x="1892300" y="3236057"/>
          <a:ext cx="7546352" cy="2420508"/>
        </p:xfrm>
        <a:graphic>
          <a:graphicData uri="http://schemas.openxmlformats.org/drawingml/2006/table">
            <a:tbl>
              <a:tblPr firstRow="1" firstCol="1" bandRow="1">
                <a:tableStyleId>{9D7B26C5-4107-4FEC-AEDC-1716B250A1EF}</a:tableStyleId>
              </a:tblPr>
              <a:tblGrid>
                <a:gridCol w="1886588">
                  <a:extLst>
                    <a:ext uri="{9D8B030D-6E8A-4147-A177-3AD203B41FA5}">
                      <a16:colId xmlns:a16="http://schemas.microsoft.com/office/drawing/2014/main" val="1349803870"/>
                    </a:ext>
                  </a:extLst>
                </a:gridCol>
                <a:gridCol w="1886588">
                  <a:extLst>
                    <a:ext uri="{9D8B030D-6E8A-4147-A177-3AD203B41FA5}">
                      <a16:colId xmlns:a16="http://schemas.microsoft.com/office/drawing/2014/main" val="3877950913"/>
                    </a:ext>
                  </a:extLst>
                </a:gridCol>
                <a:gridCol w="1886588">
                  <a:extLst>
                    <a:ext uri="{9D8B030D-6E8A-4147-A177-3AD203B41FA5}">
                      <a16:colId xmlns:a16="http://schemas.microsoft.com/office/drawing/2014/main" val="911017978"/>
                    </a:ext>
                  </a:extLst>
                </a:gridCol>
                <a:gridCol w="1886588">
                  <a:extLst>
                    <a:ext uri="{9D8B030D-6E8A-4147-A177-3AD203B41FA5}">
                      <a16:colId xmlns:a16="http://schemas.microsoft.com/office/drawing/2014/main" val="4251916830"/>
                    </a:ext>
                  </a:extLst>
                </a:gridCol>
              </a:tblGrid>
              <a:tr h="304022">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Foyer 1</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2</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8980479"/>
                  </a:ext>
                </a:extLst>
              </a:tr>
              <a:tr h="906232">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Valeur de test</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-12.85</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-7.88</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-7.92</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7357351"/>
                  </a:ext>
                </a:extLst>
              </a:tr>
              <a:tr h="906232">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Pvaleur</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5.49e-24</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a:effectLst/>
                          <a:latin typeface="Times New Roman" panose="02020603050405020304" pitchFamily="18" charset="0"/>
                          <a:cs typeface="Times New Roman" panose="02020603050405020304" pitchFamily="18" charset="0"/>
                        </a:rPr>
                        <a:t>4.57-12</a:t>
                      </a:r>
                    </a:p>
                    <a:p>
                      <a:pPr indent="450215" algn="ctr">
                        <a:lnSpc>
                          <a:spcPct val="115000"/>
                        </a:lnSpc>
                        <a:spcBef>
                          <a:spcPts val="600"/>
                        </a:spcBef>
                        <a:spcAft>
                          <a:spcPts val="600"/>
                        </a:spcAft>
                        <a:buNone/>
                      </a:pPr>
                      <a:r>
                        <a:rPr lang="fr-FR" sz="1800">
                          <a:effectLst/>
                          <a:latin typeface="Times New Roman" panose="02020603050405020304" pitchFamily="18" charset="0"/>
                          <a:cs typeface="Times New Roman" panose="02020603050405020304" pitchFamily="18" charset="0"/>
                        </a:rPr>
                        <a:t> </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3.57-12</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5560367"/>
                  </a:ext>
                </a:extLst>
              </a:tr>
              <a:tr h="304022">
                <a:tc>
                  <a:txBody>
                    <a:bodyPr/>
                    <a:lstStyle/>
                    <a:p>
                      <a:pPr indent="450215" algn="ctr">
                        <a:lnSpc>
                          <a:spcPct val="115000"/>
                        </a:lnSpc>
                        <a:spcBef>
                          <a:spcPts val="600"/>
                        </a:spcBef>
                        <a:spcAft>
                          <a:spcPts val="600"/>
                        </a:spcAft>
                        <a:buNone/>
                      </a:pPr>
                      <a:r>
                        <a:rPr lang="fr-FR" sz="1600">
                          <a:effectLst/>
                          <a:latin typeface="Times New Roman" panose="02020603050405020304" pitchFamily="18" charset="0"/>
                          <a:cs typeface="Times New Roman" panose="02020603050405020304" pitchFamily="18" charset="0"/>
                        </a:rPr>
                        <a:t>Conclusion</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Stationnaire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Stationnaire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Stationnaire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8874583"/>
                  </a:ext>
                </a:extLst>
              </a:tr>
            </a:tbl>
          </a:graphicData>
        </a:graphic>
      </p:graphicFrame>
    </p:spTree>
    <p:extLst>
      <p:ext uri="{BB962C8B-B14F-4D97-AF65-F5344CB8AC3E}">
        <p14:creationId xmlns:p14="http://schemas.microsoft.com/office/powerpoint/2010/main" val="3086412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E8BBB-7577-1504-CB1C-753A2B35856C}"/>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FDF90804-C202-84F4-C77C-F659BCF03AF1}"/>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Estimations des paramètres du modèles </a:t>
            </a:r>
          </a:p>
          <a:p>
            <a:endParaRPr lang="fr-FR" sz="2400" b="1" dirty="0"/>
          </a:p>
        </p:txBody>
      </p:sp>
      <p:sp>
        <p:nvSpPr>
          <p:cNvPr id="2" name="ZoneTexte 1" hidden="1">
            <a:extLst>
              <a:ext uri="{FF2B5EF4-FFF2-40B4-BE49-F238E27FC236}">
                <a16:creationId xmlns:a16="http://schemas.microsoft.com/office/drawing/2014/main" id="{810924C9-A93F-FF71-07C6-4D5B9ADC0896}"/>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4956E93E-9656-D7B4-DD65-B4A7925D71CC}"/>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DC8AE637-53E4-7826-FD5E-C4C918D8BF58}"/>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0F048C14-47F1-B520-EC28-7A72988D103F}"/>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2B975940-14CC-F210-BFB1-0FE88EC9882F}"/>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2ACE9CFC-663F-8726-4961-B252AA6CAB96}"/>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CA6F416A-8044-7357-F70A-801256F81690}"/>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D2C8C9D9-622D-445E-F399-1B69047737F9}"/>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3" name="Tableau 2">
            <a:extLst>
              <a:ext uri="{FF2B5EF4-FFF2-40B4-BE49-F238E27FC236}">
                <a16:creationId xmlns:a16="http://schemas.microsoft.com/office/drawing/2014/main" id="{FE2CC448-0240-9D3D-9CFE-A268B4B05EFE}"/>
              </a:ext>
            </a:extLst>
          </p:cNvPr>
          <p:cNvGraphicFramePr>
            <a:graphicFrameLocks noGrp="1"/>
          </p:cNvGraphicFramePr>
          <p:nvPr>
            <p:extLst>
              <p:ext uri="{D42A27DB-BD31-4B8C-83A1-F6EECF244321}">
                <p14:modId xmlns:p14="http://schemas.microsoft.com/office/powerpoint/2010/main" val="838486761"/>
              </p:ext>
            </p:extLst>
          </p:nvPr>
        </p:nvGraphicFramePr>
        <p:xfrm>
          <a:off x="482593" y="2112835"/>
          <a:ext cx="9664713" cy="2632329"/>
        </p:xfrm>
        <a:graphic>
          <a:graphicData uri="http://schemas.openxmlformats.org/drawingml/2006/table">
            <a:tbl>
              <a:tblPr firstRow="1" firstCol="1" bandRow="1">
                <a:tableStyleId>{9D7B26C5-4107-4FEC-AEDC-1716B250A1EF}</a:tableStyleId>
              </a:tblPr>
              <a:tblGrid>
                <a:gridCol w="2911012">
                  <a:extLst>
                    <a:ext uri="{9D8B030D-6E8A-4147-A177-3AD203B41FA5}">
                      <a16:colId xmlns:a16="http://schemas.microsoft.com/office/drawing/2014/main" val="319091874"/>
                    </a:ext>
                  </a:extLst>
                </a:gridCol>
                <a:gridCol w="1534756">
                  <a:extLst>
                    <a:ext uri="{9D8B030D-6E8A-4147-A177-3AD203B41FA5}">
                      <a16:colId xmlns:a16="http://schemas.microsoft.com/office/drawing/2014/main" val="3746297927"/>
                    </a:ext>
                  </a:extLst>
                </a:gridCol>
                <a:gridCol w="1842094">
                  <a:extLst>
                    <a:ext uri="{9D8B030D-6E8A-4147-A177-3AD203B41FA5}">
                      <a16:colId xmlns:a16="http://schemas.microsoft.com/office/drawing/2014/main" val="3417301339"/>
                    </a:ext>
                  </a:extLst>
                </a:gridCol>
                <a:gridCol w="3376851">
                  <a:extLst>
                    <a:ext uri="{9D8B030D-6E8A-4147-A177-3AD203B41FA5}">
                      <a16:colId xmlns:a16="http://schemas.microsoft.com/office/drawing/2014/main" val="201833988"/>
                    </a:ext>
                  </a:extLst>
                </a:gridCol>
              </a:tblGrid>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 </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886067"/>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Model :</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(1, 1, 1)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(5, 0, 3)</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(0, 1, 1)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1047242"/>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No Observations</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12596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2706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2539</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2946462"/>
                  </a:ext>
                </a:extLst>
              </a:tr>
              <a:tr h="292481">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Ljun-Box (Q)</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0.45</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0.01</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9.26</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8495966"/>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Prob (Q)</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0.50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0.91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0.00</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0268505"/>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Heteroskedasticity (H)</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1.18</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0.75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0.98</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6642835"/>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Prob (H)</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0.00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0.00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0.76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75813240"/>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Jarque-Bera (JB)</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103769.31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15696.62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11679.90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90732355"/>
                  </a:ext>
                </a:extLst>
              </a:tr>
              <a:tr h="292481">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(JB)</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0.00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0.00</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0.00</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5639892"/>
                  </a:ext>
                </a:extLst>
              </a:tr>
            </a:tbl>
          </a:graphicData>
        </a:graphic>
      </p:graphicFrame>
      <p:sp>
        <p:nvSpPr>
          <p:cNvPr id="9" name="ZoneTexte 8">
            <a:extLst>
              <a:ext uri="{FF2B5EF4-FFF2-40B4-BE49-F238E27FC236}">
                <a16:creationId xmlns:a16="http://schemas.microsoft.com/office/drawing/2014/main" id="{BE2819AD-42E0-3148-C684-3B23934E139C}"/>
              </a:ext>
            </a:extLst>
          </p:cNvPr>
          <p:cNvSpPr txBox="1"/>
          <p:nvPr/>
        </p:nvSpPr>
        <p:spPr>
          <a:xfrm>
            <a:off x="264350" y="895763"/>
            <a:ext cx="8524050" cy="923330"/>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Les modèles ARIMA ont été sélectionnés à partir d’un processus itératif de la méthodologie de Box-Jenkins. Les informations clés ont été résumées dans le tableau suivant :  </a:t>
            </a:r>
          </a:p>
        </p:txBody>
      </p:sp>
    </p:spTree>
    <p:extLst>
      <p:ext uri="{BB962C8B-B14F-4D97-AF65-F5344CB8AC3E}">
        <p14:creationId xmlns:p14="http://schemas.microsoft.com/office/powerpoint/2010/main" val="2666188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F7E7D-773C-239A-5584-F234FC891968}"/>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8F6C5BE3-D46E-0049-08DD-EA9CD975F03D}"/>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Résultats et Evaluations du modèle</a:t>
            </a:r>
          </a:p>
          <a:p>
            <a:endParaRPr lang="fr-FR" sz="2400" b="1" dirty="0"/>
          </a:p>
        </p:txBody>
      </p:sp>
      <p:sp>
        <p:nvSpPr>
          <p:cNvPr id="2" name="ZoneTexte 1" hidden="1">
            <a:extLst>
              <a:ext uri="{FF2B5EF4-FFF2-40B4-BE49-F238E27FC236}">
                <a16:creationId xmlns:a16="http://schemas.microsoft.com/office/drawing/2014/main" id="{CBC2A946-32C5-3AC0-D78B-DAB862E26B9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C8B57994-B9E0-437A-9CB1-8F950B1F1482}"/>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56B5B8A9-193B-143F-BDAE-13BD984F724A}"/>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BD1D0F2F-02AB-F065-C560-87906620C50D}"/>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94F2B6A3-8147-6921-2283-95A8FB80D4BB}"/>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80183143-7161-F868-5F92-C976381D59A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631033E8-9EA6-8F4A-1515-F874A3AA0EF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0B7AFC60-5156-DA08-8250-6E345E774EDB}"/>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4" name="Tableau 3">
            <a:extLst>
              <a:ext uri="{FF2B5EF4-FFF2-40B4-BE49-F238E27FC236}">
                <a16:creationId xmlns:a16="http://schemas.microsoft.com/office/drawing/2014/main" id="{0EFD6674-213D-B808-6A7B-3F0582ACD8B0}"/>
              </a:ext>
            </a:extLst>
          </p:cNvPr>
          <p:cNvGraphicFramePr>
            <a:graphicFrameLocks noGrp="1"/>
          </p:cNvGraphicFramePr>
          <p:nvPr>
            <p:extLst>
              <p:ext uri="{D42A27DB-BD31-4B8C-83A1-F6EECF244321}">
                <p14:modId xmlns:p14="http://schemas.microsoft.com/office/powerpoint/2010/main" val="168414248"/>
              </p:ext>
            </p:extLst>
          </p:nvPr>
        </p:nvGraphicFramePr>
        <p:xfrm>
          <a:off x="419111" y="1821596"/>
          <a:ext cx="10515599" cy="3214807"/>
        </p:xfrm>
        <a:graphic>
          <a:graphicData uri="http://schemas.openxmlformats.org/drawingml/2006/table">
            <a:tbl>
              <a:tblPr firstRow="1" firstCol="1" bandRow="1">
                <a:tableStyleId>{9D7B26C5-4107-4FEC-AEDC-1716B250A1EF}</a:tableStyleId>
              </a:tblPr>
              <a:tblGrid>
                <a:gridCol w="2387519">
                  <a:extLst>
                    <a:ext uri="{9D8B030D-6E8A-4147-A177-3AD203B41FA5}">
                      <a16:colId xmlns:a16="http://schemas.microsoft.com/office/drawing/2014/main" val="1045592264"/>
                    </a:ext>
                  </a:extLst>
                </a:gridCol>
                <a:gridCol w="2709360">
                  <a:extLst>
                    <a:ext uri="{9D8B030D-6E8A-4147-A177-3AD203B41FA5}">
                      <a16:colId xmlns:a16="http://schemas.microsoft.com/office/drawing/2014/main" val="3974942400"/>
                    </a:ext>
                  </a:extLst>
                </a:gridCol>
                <a:gridCol w="2709360">
                  <a:extLst>
                    <a:ext uri="{9D8B030D-6E8A-4147-A177-3AD203B41FA5}">
                      <a16:colId xmlns:a16="http://schemas.microsoft.com/office/drawing/2014/main" val="752861280"/>
                    </a:ext>
                  </a:extLst>
                </a:gridCol>
                <a:gridCol w="2709360">
                  <a:extLst>
                    <a:ext uri="{9D8B030D-6E8A-4147-A177-3AD203B41FA5}">
                      <a16:colId xmlns:a16="http://schemas.microsoft.com/office/drawing/2014/main" val="3623325491"/>
                    </a:ext>
                  </a:extLst>
                </a:gridCol>
              </a:tblGrid>
              <a:tr h="375757">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Métriques</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2</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7423144"/>
                  </a:ext>
                </a:extLst>
              </a:tr>
              <a:tr h="375757">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Log Likelihood</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-84486.127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-18555.961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-18415.439</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1257229"/>
                  </a:ext>
                </a:extLst>
              </a:tr>
              <a:tr h="375757">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AIC</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168978.253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37131.923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36834.879</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2305363"/>
                  </a:ext>
                </a:extLst>
              </a:tr>
              <a:tr h="375757">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BIC</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169000.576</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37190.955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36846.557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4449428"/>
                  </a:ext>
                </a:extLst>
              </a:tr>
              <a:tr h="375757">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MAE</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193.888374</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175.349217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306.666331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6748777"/>
                  </a:ext>
                </a:extLst>
              </a:tr>
              <a:tr h="375757">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MAPE</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0.594796</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0.784164</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0.596263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1875151"/>
                  </a:ext>
                </a:extLst>
              </a:tr>
              <a:tr h="960265">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RMSE</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276.896095 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254.146390</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435.986433</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5676990"/>
                  </a:ext>
                </a:extLst>
              </a:tr>
            </a:tbl>
          </a:graphicData>
        </a:graphic>
      </p:graphicFrame>
      <p:sp>
        <p:nvSpPr>
          <p:cNvPr id="5" name="ZoneTexte 4">
            <a:extLst>
              <a:ext uri="{FF2B5EF4-FFF2-40B4-BE49-F238E27FC236}">
                <a16:creationId xmlns:a16="http://schemas.microsoft.com/office/drawing/2014/main" id="{1EA945CF-08BF-E744-5485-14006D335419}"/>
              </a:ext>
            </a:extLst>
          </p:cNvPr>
          <p:cNvSpPr txBox="1"/>
          <p:nvPr/>
        </p:nvSpPr>
        <p:spPr>
          <a:xfrm>
            <a:off x="264349" y="965200"/>
            <a:ext cx="11180723"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Les modèles ont été entraînés sur 80% de la base de données et testés les 20% restants</a:t>
            </a:r>
          </a:p>
        </p:txBody>
      </p:sp>
    </p:spTree>
    <p:extLst>
      <p:ext uri="{BB962C8B-B14F-4D97-AF65-F5344CB8AC3E}">
        <p14:creationId xmlns:p14="http://schemas.microsoft.com/office/powerpoint/2010/main" val="118060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9C664-B018-4BCC-DE42-030ED32725B7}"/>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52EE8551-27EA-95AD-F110-C62B0CB645F5}"/>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Résultats et Evaluations du modèle</a:t>
            </a:r>
          </a:p>
          <a:p>
            <a:endParaRPr lang="fr-FR" sz="2400" b="1" dirty="0"/>
          </a:p>
        </p:txBody>
      </p:sp>
      <p:sp>
        <p:nvSpPr>
          <p:cNvPr id="2" name="ZoneTexte 1" hidden="1">
            <a:extLst>
              <a:ext uri="{FF2B5EF4-FFF2-40B4-BE49-F238E27FC236}">
                <a16:creationId xmlns:a16="http://schemas.microsoft.com/office/drawing/2014/main" id="{6076CC69-E2AA-8BFC-EE46-93A2B004CF71}"/>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D791FDF5-598D-774F-B848-EC7B69DCA3DF}"/>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6369DD8C-9B30-0C4A-8251-B4F0015A90FD}"/>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3C2A5517-8D7B-445E-01B1-562CBDCEA97D}"/>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A572B754-9151-AA6F-C4A2-6F05387BA83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89F16740-4CDD-FEFF-E166-C44CB5361E2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6C5BEF06-F250-4155-466B-9A1F1FBEED6B}"/>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195A8447-D6F9-896A-E7B2-8FC723FEF8A4}"/>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5" name="ZoneTexte 4">
            <a:extLst>
              <a:ext uri="{FF2B5EF4-FFF2-40B4-BE49-F238E27FC236}">
                <a16:creationId xmlns:a16="http://schemas.microsoft.com/office/drawing/2014/main" id="{774B6B3F-86A1-125E-8993-028B5CBF8743}"/>
              </a:ext>
            </a:extLst>
          </p:cNvPr>
          <p:cNvSpPr txBox="1"/>
          <p:nvPr/>
        </p:nvSpPr>
        <p:spPr>
          <a:xfrm>
            <a:off x="264349" y="965200"/>
            <a:ext cx="11180723"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Exemple de séparation de dataset en base d’entrainement et base test  - Foyer 5</a:t>
            </a:r>
          </a:p>
        </p:txBody>
      </p:sp>
      <p:pic>
        <p:nvPicPr>
          <p:cNvPr id="4" name="Image 3">
            <a:extLst>
              <a:ext uri="{FF2B5EF4-FFF2-40B4-BE49-F238E27FC236}">
                <a16:creationId xmlns:a16="http://schemas.microsoft.com/office/drawing/2014/main" id="{B46ED9BE-62B8-D439-37F1-07903F6BB7DA}"/>
              </a:ext>
            </a:extLst>
          </p:cNvPr>
          <p:cNvPicPr>
            <a:picLocks noChangeAspect="1"/>
          </p:cNvPicPr>
          <p:nvPr/>
        </p:nvPicPr>
        <p:blipFill>
          <a:blip r:embed="rId3">
            <a:extLst>
              <a:ext uri="{28A0092B-C50C-407E-A947-70E740481C1C}">
                <a14:useLocalDpi xmlns:a14="http://schemas.microsoft.com/office/drawing/2010/main" val="0"/>
              </a:ext>
            </a:extLst>
          </a:blip>
          <a:srcRect l="7865" r="7502" b="6655"/>
          <a:stretch/>
        </p:blipFill>
        <p:spPr>
          <a:xfrm>
            <a:off x="827902" y="1475368"/>
            <a:ext cx="10271429" cy="3776254"/>
          </a:xfrm>
          <a:prstGeom prst="rect">
            <a:avLst/>
          </a:prstGeom>
        </p:spPr>
      </p:pic>
    </p:spTree>
    <p:extLst>
      <p:ext uri="{BB962C8B-B14F-4D97-AF65-F5344CB8AC3E}">
        <p14:creationId xmlns:p14="http://schemas.microsoft.com/office/powerpoint/2010/main" val="3257917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BCF02-0019-69C3-56AC-A20A61E34112}"/>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D1B9E5C1-B264-E7F5-82D2-A6B175F5FB52}"/>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Résultats et Evaluations du modèle</a:t>
            </a:r>
          </a:p>
          <a:p>
            <a:endParaRPr lang="fr-FR" sz="2400" b="1" dirty="0"/>
          </a:p>
        </p:txBody>
      </p:sp>
      <p:sp>
        <p:nvSpPr>
          <p:cNvPr id="2" name="ZoneTexte 1" hidden="1">
            <a:extLst>
              <a:ext uri="{FF2B5EF4-FFF2-40B4-BE49-F238E27FC236}">
                <a16:creationId xmlns:a16="http://schemas.microsoft.com/office/drawing/2014/main" id="{1CBDA465-4C5A-F9E4-85AC-CE5F35162A1C}"/>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8D0B81C9-AB1E-6657-6A88-788CC34E9050}"/>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CDC889E3-98EE-24FA-F1B8-27D3031C7C3A}"/>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8C52E0D9-A2C5-7624-E8AB-ED4CB7364FB2}"/>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24585DBF-D046-B4DA-B4DE-4E59304646A2}"/>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CFBD361F-BA65-A121-EB91-D9A4DC91C4C4}"/>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DADCC26D-0345-299C-2089-05F91A34DF2E}"/>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D8B8F34F-F85E-E389-D5B6-9BD236EF5667}"/>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5" name="ZoneTexte 4">
            <a:extLst>
              <a:ext uri="{FF2B5EF4-FFF2-40B4-BE49-F238E27FC236}">
                <a16:creationId xmlns:a16="http://schemas.microsoft.com/office/drawing/2014/main" id="{90AA2809-4D29-2386-3B9F-3343F8CBCCF4}"/>
              </a:ext>
            </a:extLst>
          </p:cNvPr>
          <p:cNvSpPr txBox="1"/>
          <p:nvPr/>
        </p:nvSpPr>
        <p:spPr>
          <a:xfrm>
            <a:off x="264349" y="965200"/>
            <a:ext cx="11180723"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Exemple : Prévision à l’aide du modèle ARIMA – Foyer 5 </a:t>
            </a:r>
          </a:p>
        </p:txBody>
      </p:sp>
      <p:pic>
        <p:nvPicPr>
          <p:cNvPr id="8196" name="Picture 4">
            <a:extLst>
              <a:ext uri="{FF2B5EF4-FFF2-40B4-BE49-F238E27FC236}">
                <a16:creationId xmlns:a16="http://schemas.microsoft.com/office/drawing/2014/main" id="{EFABC712-E6EA-B7EA-FA39-6F6B153C9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9" y="1444135"/>
            <a:ext cx="6596061" cy="452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469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69B53-4CFC-DAF8-ECAF-090780E9D09F}"/>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EA5F95A3-4927-19B8-C3EE-F9C51CBD9102}"/>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Réseau Bayésien Dynamique</a:t>
            </a:r>
          </a:p>
          <a:p>
            <a:endParaRPr lang="fr-FR" sz="2400" b="1" dirty="0"/>
          </a:p>
        </p:txBody>
      </p:sp>
      <p:sp>
        <p:nvSpPr>
          <p:cNvPr id="2" name="ZoneTexte 1" hidden="1">
            <a:extLst>
              <a:ext uri="{FF2B5EF4-FFF2-40B4-BE49-F238E27FC236}">
                <a16:creationId xmlns:a16="http://schemas.microsoft.com/office/drawing/2014/main" id="{47FC5D85-84A8-6802-9940-7737915975F3}"/>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0EE310E7-BDE8-D723-1FB8-0B0C2A53444F}"/>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998383F7-D84F-1B3B-192E-8972698D0A93}"/>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7CEC1EE7-162F-CB28-E0DA-A7CB6EBDD994}"/>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09520ABD-594B-D82A-ED87-B0525B3DE83F}"/>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916E7F5A-7DF1-4451-0179-72DACF3A2188}"/>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A93CB150-4A75-E170-7651-3DFD0E1CBA31}"/>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71E08849-471F-CBF3-4E55-B23E271B5805}"/>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CA96C4D6-72D4-D88D-3C27-A55F6568F16B}"/>
              </a:ext>
            </a:extLst>
          </p:cNvPr>
          <p:cNvSpPr txBox="1"/>
          <p:nvPr/>
        </p:nvSpPr>
        <p:spPr>
          <a:xfrm>
            <a:off x="264350" y="965716"/>
            <a:ext cx="106703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Un Réseau Bayésien Dynamique est un modèle statistique représenté sous la forme d’un graphe acyclique orienté qui permet de représenter l’évolution des variables aléatoires.</a:t>
            </a:r>
          </a:p>
        </p:txBody>
      </p:sp>
      <p:sp>
        <p:nvSpPr>
          <p:cNvPr id="9" name="ZoneTexte 8">
            <a:extLst>
              <a:ext uri="{FF2B5EF4-FFF2-40B4-BE49-F238E27FC236}">
                <a16:creationId xmlns:a16="http://schemas.microsoft.com/office/drawing/2014/main" id="{11A24F20-183D-514C-8081-94158614EA86}"/>
              </a:ext>
            </a:extLst>
          </p:cNvPr>
          <p:cNvSpPr txBox="1"/>
          <p:nvPr/>
        </p:nvSpPr>
        <p:spPr>
          <a:xfrm>
            <a:off x="264350" y="1721793"/>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sont composés principalement de deux éléments : les nœuds et les arcs (arrêts).</a:t>
            </a:r>
          </a:p>
        </p:txBody>
      </p:sp>
      <p:pic>
        <p:nvPicPr>
          <p:cNvPr id="5122" name="Picture 2" descr="A Dynamic Bayesian network. | Download Scientific Diagram">
            <a:extLst>
              <a:ext uri="{FF2B5EF4-FFF2-40B4-BE49-F238E27FC236}">
                <a16:creationId xmlns:a16="http://schemas.microsoft.com/office/drawing/2014/main" id="{BBEC7D7F-AA3B-BB12-3A17-666AF03A3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889" y="2188171"/>
            <a:ext cx="5091112" cy="23497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7876CB9E-1624-FAD0-E255-67896C73A141}"/>
                  </a:ext>
                </a:extLst>
              </p:cNvPr>
              <p:cNvSpPr txBox="1"/>
              <p:nvPr/>
            </p:nvSpPr>
            <p:spPr>
              <a:xfrm>
                <a:off x="264350" y="4766876"/>
                <a:ext cx="10670350" cy="651076"/>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Dans le cadre de ce mémoire, chaque nœud est modélisé par une variable aléatoire continue qui suit une loi normale.</a:t>
                </a:r>
                <a:r>
                  <a:rPr lang="fr-FR" dirty="0"/>
                  <a:t> </a:t>
                </a:r>
                <a14:m>
                  <m:oMath xmlns:m="http://schemas.openxmlformats.org/officeDocument/2006/math">
                    <m:r>
                      <a:rPr lang="fr-FR" b="0" i="1" smtClean="0">
                        <a:latin typeface="Cambria Math" panose="02040503050406030204" pitchFamily="18" charset="0"/>
                      </a:rPr>
                      <m:t>𝑃</m:t>
                    </m:r>
                    <m:d>
                      <m:dPr>
                        <m:ctrlPr>
                          <a:rPr lang="fr-FR" b="0" i="1" smtClean="0">
                            <a:latin typeface="Cambria Math" panose="02040503050406030204" pitchFamily="18" charset="0"/>
                          </a:rPr>
                        </m:ctrlPr>
                      </m:dPr>
                      <m:e>
                        <m:r>
                          <a:rPr lang="fr-FR" b="0" i="1" smtClean="0">
                            <a:latin typeface="Cambria Math" panose="02040503050406030204" pitchFamily="18" charset="0"/>
                          </a:rPr>
                          <m:t>𝑋</m:t>
                        </m:r>
                        <m:r>
                          <a:rPr lang="fr-FR" b="0" i="1" smtClean="0">
                            <a:latin typeface="Cambria Math" panose="02040503050406030204" pitchFamily="18" charset="0"/>
                          </a:rPr>
                          <m:t>,</m:t>
                        </m:r>
                        <m:r>
                          <a:rPr lang="fr-FR" b="0" i="1" smtClean="0">
                            <a:latin typeface="Cambria Math" panose="02040503050406030204" pitchFamily="18" charset="0"/>
                          </a:rPr>
                          <m:t>𝑌</m:t>
                        </m:r>
                      </m:e>
                    </m:d>
                    <m:r>
                      <a:rPr lang="fr-FR" b="0" i="1" smtClean="0">
                        <a:latin typeface="Cambria Math" panose="02040503050406030204" pitchFamily="18" charset="0"/>
                      </a:rPr>
                      <m:t>=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𝑡</m:t>
                        </m:r>
                        <m:r>
                          <a:rPr lang="fr-FR" b="0" i="1" smtClean="0">
                            <a:latin typeface="Cambria Math" panose="02040503050406030204" pitchFamily="18" charset="0"/>
                          </a:rPr>
                          <m:t>=1</m:t>
                        </m:r>
                      </m:sub>
                      <m:sup>
                        <m:r>
                          <a:rPr lang="fr-FR" b="0" i="1" smtClean="0">
                            <a:latin typeface="Cambria Math" panose="02040503050406030204" pitchFamily="18" charset="0"/>
                          </a:rPr>
                          <m:t>𝑇</m:t>
                        </m:r>
                        <m:r>
                          <a:rPr lang="fr-FR" b="0" i="1" smtClean="0">
                            <a:latin typeface="Cambria Math" panose="02040503050406030204" pitchFamily="18" charset="0"/>
                          </a:rPr>
                          <m:t>−1</m:t>
                        </m:r>
                      </m:sup>
                      <m:e>
                        <m:r>
                          <a:rPr lang="fr-FR" b="0" i="1" smtClean="0">
                            <a:latin typeface="Cambria Math" panose="02040503050406030204" pitchFamily="18" charset="0"/>
                          </a:rPr>
                          <m:t>𝑃</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m:rPr>
                                <m:sty m:val="p"/>
                              </m:rPr>
                              <a:rPr lang="fr-FR" b="0" i="1" smtClean="0">
                                <a:latin typeface="Cambria Math" panose="02040503050406030204" pitchFamily="18" charset="0"/>
                              </a:rPr>
                              <m:t>x</m:t>
                            </m:r>
                          </m:e>
                          <m:sub>
                            <m:r>
                              <a:rPr lang="fr-FR" b="0" i="1" smtClean="0">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e>
                    </m:nary>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𝑡</m:t>
                        </m:r>
                        <m:r>
                          <a:rPr lang="fr-FR" i="1">
                            <a:latin typeface="Cambria Math" panose="02040503050406030204" pitchFamily="18" charset="0"/>
                          </a:rPr>
                          <m:t>=</m:t>
                        </m:r>
                        <m:r>
                          <a:rPr lang="fr-FR" b="0" i="1" smtClean="0">
                            <a:latin typeface="Cambria Math" panose="02040503050406030204" pitchFamily="18" charset="0"/>
                          </a:rPr>
                          <m:t>0</m:t>
                        </m:r>
                      </m:sub>
                      <m:sup>
                        <m:r>
                          <a:rPr lang="fr-FR" i="1">
                            <a:latin typeface="Cambria Math" panose="02040503050406030204" pitchFamily="18" charset="0"/>
                          </a:rPr>
                          <m:t>𝑇</m:t>
                        </m:r>
                        <m:r>
                          <a:rPr lang="fr-FR" i="1">
                            <a:latin typeface="Cambria Math" panose="02040503050406030204" pitchFamily="18" charset="0"/>
                          </a:rPr>
                          <m:t>−1</m:t>
                        </m:r>
                      </m:sup>
                      <m:e>
                        <m:r>
                          <a:rPr lang="fr-FR" i="1">
                            <a:latin typeface="Cambria Math" panose="02040503050406030204" pitchFamily="18" charset="0"/>
                          </a:rPr>
                          <m:t>𝑃</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b="0" i="1" smtClean="0">
                                    <a:latin typeface="Cambria Math" panose="02040503050406030204" pitchFamily="18" charset="0"/>
                                  </a:rPr>
                                  <m:t>𝑦</m:t>
                                </m:r>
                              </m:e>
                              <m:sub>
                                <m:r>
                                  <a:rPr lang="fr-FR" i="1">
                                    <a:latin typeface="Cambria Math" panose="02040503050406030204" pitchFamily="18" charset="0"/>
                                  </a:rPr>
                                  <m:t>𝑡</m:t>
                                </m:r>
                              </m:sub>
                            </m:sSub>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i="1">
                                    <a:latin typeface="Cambria Math" panose="02040503050406030204" pitchFamily="18" charset="0"/>
                                  </a:rPr>
                                  <m:t>x</m:t>
                                </m:r>
                              </m:e>
                              <m:sub>
                                <m:r>
                                  <a:rPr lang="fr-FR" b="0" i="1" smtClean="0">
                                    <a:latin typeface="Cambria Math" panose="02040503050406030204" pitchFamily="18" charset="0"/>
                                  </a:rPr>
                                  <m:t>𝑡</m:t>
                                </m:r>
                              </m:sub>
                            </m:sSub>
                          </m:e>
                        </m:d>
                        <m:r>
                          <a:rPr lang="fr-FR" b="0" i="1" smtClean="0">
                            <a:latin typeface="Cambria Math" panose="02040503050406030204" pitchFamily="18" charset="0"/>
                          </a:rPr>
                          <m:t>𝑃</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0</m:t>
                            </m:r>
                          </m:sub>
                        </m:sSub>
                        <m:r>
                          <a:rPr lang="fr-FR" b="0" i="1" smtClean="0">
                            <a:latin typeface="Cambria Math" panose="02040503050406030204" pitchFamily="18" charset="0"/>
                          </a:rPr>
                          <m:t>)</m:t>
                        </m:r>
                      </m:e>
                    </m:nary>
                  </m:oMath>
                </a14:m>
                <a:r>
                  <a:rPr lang="fr-FR" dirty="0">
                    <a:latin typeface="Times New Roman" panose="02020603050405020304" pitchFamily="18" charset="0"/>
                    <a:cs typeface="Times New Roman" panose="02020603050405020304" pitchFamily="18" charset="0"/>
                  </a:rPr>
                  <a:t>	</a:t>
                </a:r>
              </a:p>
            </p:txBody>
          </p:sp>
        </mc:Choice>
        <mc:Fallback xmlns="">
          <p:sp>
            <p:nvSpPr>
              <p:cNvPr id="3" name="ZoneTexte 2">
                <a:extLst>
                  <a:ext uri="{FF2B5EF4-FFF2-40B4-BE49-F238E27FC236}">
                    <a16:creationId xmlns:a16="http://schemas.microsoft.com/office/drawing/2014/main" id="{7876CB9E-1624-FAD0-E255-67896C73A141}"/>
                  </a:ext>
                </a:extLst>
              </p:cNvPr>
              <p:cNvSpPr txBox="1">
                <a:spLocks noRot="1" noChangeAspect="1" noMove="1" noResize="1" noEditPoints="1" noAdjustHandles="1" noChangeArrowheads="1" noChangeShapeType="1" noTextEdit="1"/>
              </p:cNvSpPr>
              <p:nvPr/>
            </p:nvSpPr>
            <p:spPr>
              <a:xfrm>
                <a:off x="264350" y="4766876"/>
                <a:ext cx="10670350" cy="651076"/>
              </a:xfrm>
              <a:prstGeom prst="rect">
                <a:avLst/>
              </a:prstGeom>
              <a:blipFill>
                <a:blip r:embed="rId4"/>
                <a:stretch>
                  <a:fillRect l="-343" t="-25234" b="-104673"/>
                </a:stretch>
              </a:blipFill>
            </p:spPr>
            <p:txBody>
              <a:bodyPr/>
              <a:lstStyle/>
              <a:p>
                <a:r>
                  <a:rPr lang="fr-FR">
                    <a:noFill/>
                  </a:rPr>
                  <a:t> </a:t>
                </a:r>
              </a:p>
            </p:txBody>
          </p:sp>
        </mc:Fallback>
      </mc:AlternateContent>
    </p:spTree>
    <p:extLst>
      <p:ext uri="{BB962C8B-B14F-4D97-AF65-F5344CB8AC3E}">
        <p14:creationId xmlns:p14="http://schemas.microsoft.com/office/powerpoint/2010/main" val="594393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28704-0B2E-A657-3E9C-4E3C13E8F1E1}"/>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E1CFD9F7-6425-C436-7DE8-6EFB6BAACA8E}"/>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Réseau Bayésien Dynamique</a:t>
            </a:r>
          </a:p>
          <a:p>
            <a:endParaRPr lang="fr-FR" sz="2400" b="1" dirty="0"/>
          </a:p>
        </p:txBody>
      </p:sp>
      <p:sp>
        <p:nvSpPr>
          <p:cNvPr id="2" name="ZoneTexte 1" hidden="1">
            <a:extLst>
              <a:ext uri="{FF2B5EF4-FFF2-40B4-BE49-F238E27FC236}">
                <a16:creationId xmlns:a16="http://schemas.microsoft.com/office/drawing/2014/main" id="{E1C8D9B2-AEB2-FB9D-C055-6E71C77AC697}"/>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49E16134-4F23-5A20-57CD-B2C5BF3D2750}"/>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FF07D424-A42F-6ED3-8DDB-7D27CA6AE62D}"/>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7AA80BB-B1DD-13AA-1D67-BCBDF74F4259}"/>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C6CE4F84-9D51-2D6D-B900-3BA20BF199B8}"/>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86309B23-1795-F0EF-4FB4-593273D5C99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DFADD15C-4D1D-8ABE-60C6-CA2D5F6B1175}"/>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17F2E964-E032-5CA3-7C1F-774B0E91C582}"/>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8B7D0252-FF41-7A57-5BEF-837C6DED504B}"/>
              </a:ext>
            </a:extLst>
          </p:cNvPr>
          <p:cNvSpPr txBox="1"/>
          <p:nvPr/>
        </p:nvSpPr>
        <p:spPr>
          <a:xfrm>
            <a:off x="264350" y="965716"/>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 développement du modèle probabiliste s’est effectué en 3 grandes étapes.  </a:t>
            </a:r>
          </a:p>
        </p:txBody>
      </p:sp>
      <p:sp>
        <p:nvSpPr>
          <p:cNvPr id="4" name="ZoneTexte 3">
            <a:extLst>
              <a:ext uri="{FF2B5EF4-FFF2-40B4-BE49-F238E27FC236}">
                <a16:creationId xmlns:a16="http://schemas.microsoft.com/office/drawing/2014/main" id="{C0DA603C-9E4D-D72B-16A2-851055E12B16}"/>
              </a:ext>
            </a:extLst>
          </p:cNvPr>
          <p:cNvSpPr txBox="1"/>
          <p:nvPr/>
        </p:nvSpPr>
        <p:spPr>
          <a:xfrm>
            <a:off x="346900" y="1503844"/>
            <a:ext cx="10670350" cy="2585323"/>
          </a:xfrm>
          <a:prstGeom prst="rect">
            <a:avLst/>
          </a:prstGeom>
          <a:noFill/>
        </p:spPr>
        <p:txBody>
          <a:bodyPr wrap="square" rtlCol="0">
            <a:spAutoFit/>
          </a:bodyPr>
          <a:lstStyle/>
          <a:p>
            <a:pPr marL="800100" lvl="1" indent="-342900">
              <a:buFont typeface="+mj-lt"/>
              <a:buAutoNum type="arabicPeriod"/>
            </a:pPr>
            <a:r>
              <a:rPr lang="fr-FR" dirty="0">
                <a:latin typeface="Times New Roman" panose="02020603050405020304" pitchFamily="18" charset="0"/>
                <a:cs typeface="Times New Roman" panose="02020603050405020304" pitchFamily="18" charset="0"/>
              </a:rPr>
              <a:t>La première étape concernait le traitement des données qui se présente comme suit</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Suppression des variables discrètes</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Création des variables périodiques</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Normalisation des données</a:t>
            </a:r>
          </a:p>
          <a:p>
            <a:pPr lvl="2"/>
            <a:endParaRPr lang="fr-FR" dirty="0">
              <a:latin typeface="Times New Roman" panose="02020603050405020304" pitchFamily="18" charset="0"/>
              <a:cs typeface="Times New Roman" panose="02020603050405020304" pitchFamily="18" charset="0"/>
            </a:endParaRPr>
          </a:p>
          <a:p>
            <a:pPr marL="800100" lvl="1" indent="-342900">
              <a:buAutoNum type="arabicPeriod" startAt="2"/>
            </a:pPr>
            <a:r>
              <a:rPr lang="fr-FR" dirty="0">
                <a:latin typeface="Times New Roman" panose="02020603050405020304" pitchFamily="18" charset="0"/>
                <a:cs typeface="Times New Roman" panose="02020603050405020304" pitchFamily="18" charset="0"/>
              </a:rPr>
              <a:t>Apprentissage du Réseau Bayésien Dynamique</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réseau bayésien Dynamique a été élaboré à partir du Critère d’Information Bayésien (BIC).</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Il possède l’architecture suivante : </a:t>
            </a:r>
          </a:p>
          <a:p>
            <a:pPr lvl="1"/>
            <a:endParaRPr lang="fr-FR" dirty="0">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363D1BBB-55DC-CDB4-BC94-58C91C9BB408}"/>
              </a:ext>
            </a:extLst>
          </p:cNvPr>
          <p:cNvPicPr>
            <a:picLocks noChangeAspect="1"/>
          </p:cNvPicPr>
          <p:nvPr/>
        </p:nvPicPr>
        <p:blipFill>
          <a:blip r:embed="rId3">
            <a:biLevel thresh="75000"/>
          </a:blip>
          <a:srcRect l="10926" t="12407" r="8889" b="18519"/>
          <a:stretch/>
        </p:blipFill>
        <p:spPr>
          <a:xfrm>
            <a:off x="1327150" y="3734596"/>
            <a:ext cx="3009900" cy="2376161"/>
          </a:xfrm>
          <a:prstGeom prst="rect">
            <a:avLst/>
          </a:prstGeom>
        </p:spPr>
      </p:pic>
    </p:spTree>
    <p:extLst>
      <p:ext uri="{BB962C8B-B14F-4D97-AF65-F5344CB8AC3E}">
        <p14:creationId xmlns:p14="http://schemas.microsoft.com/office/powerpoint/2010/main" val="2398977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CF934-05CB-73BD-DE22-4E6704DD9858}"/>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7445958-1ABF-48EE-6396-4DDD0F43AABA}"/>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Réseau Bayésien Dynamique</a:t>
            </a:r>
          </a:p>
          <a:p>
            <a:endParaRPr lang="fr-FR" sz="2400" b="1" dirty="0"/>
          </a:p>
        </p:txBody>
      </p:sp>
      <p:sp>
        <p:nvSpPr>
          <p:cNvPr id="2" name="ZoneTexte 1" hidden="1">
            <a:extLst>
              <a:ext uri="{FF2B5EF4-FFF2-40B4-BE49-F238E27FC236}">
                <a16:creationId xmlns:a16="http://schemas.microsoft.com/office/drawing/2014/main" id="{F8B92CD4-C5B6-7153-E8BA-3096FEFFCC95}"/>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7CEF8AD8-BEF7-093F-3C5C-9342BF8E7809}"/>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0964D90A-64AB-7FB0-904B-9F6E24AF647B}"/>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2680F331-2C3A-ECB4-0D76-4E3BED8DBBDA}"/>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AFCA42C3-317E-C0E0-0C34-F13CF94A250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51362EC4-70B5-ABBB-D42C-FBA45829FBF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E18075E0-270C-7212-DEA8-FED811C629FB}"/>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D02613E8-FECF-223E-4B4B-384414CDCA3A}"/>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3" name="Tableau 2">
            <a:extLst>
              <a:ext uri="{FF2B5EF4-FFF2-40B4-BE49-F238E27FC236}">
                <a16:creationId xmlns:a16="http://schemas.microsoft.com/office/drawing/2014/main" id="{1E506D81-7200-FCB4-4D70-8C813AE06B88}"/>
              </a:ext>
            </a:extLst>
          </p:cNvPr>
          <p:cNvGraphicFramePr>
            <a:graphicFrameLocks noGrp="1"/>
          </p:cNvGraphicFramePr>
          <p:nvPr>
            <p:extLst>
              <p:ext uri="{D42A27DB-BD31-4B8C-83A1-F6EECF244321}">
                <p14:modId xmlns:p14="http://schemas.microsoft.com/office/powerpoint/2010/main" val="411412578"/>
              </p:ext>
            </p:extLst>
          </p:nvPr>
        </p:nvGraphicFramePr>
        <p:xfrm>
          <a:off x="331800" y="2676701"/>
          <a:ext cx="9547200" cy="2886480"/>
        </p:xfrm>
        <a:graphic>
          <a:graphicData uri="http://schemas.openxmlformats.org/drawingml/2006/table">
            <a:tbl>
              <a:tblPr firstRow="1" firstCol="1" bandRow="1">
                <a:tableStyleId>{9D7B26C5-4107-4FEC-AEDC-1716B250A1EF}</a:tableStyleId>
              </a:tblPr>
              <a:tblGrid>
                <a:gridCol w="2386800">
                  <a:extLst>
                    <a:ext uri="{9D8B030D-6E8A-4147-A177-3AD203B41FA5}">
                      <a16:colId xmlns:a16="http://schemas.microsoft.com/office/drawing/2014/main" val="261459476"/>
                    </a:ext>
                  </a:extLst>
                </a:gridCol>
                <a:gridCol w="2386800">
                  <a:extLst>
                    <a:ext uri="{9D8B030D-6E8A-4147-A177-3AD203B41FA5}">
                      <a16:colId xmlns:a16="http://schemas.microsoft.com/office/drawing/2014/main" val="450801921"/>
                    </a:ext>
                  </a:extLst>
                </a:gridCol>
                <a:gridCol w="2386800">
                  <a:extLst>
                    <a:ext uri="{9D8B030D-6E8A-4147-A177-3AD203B41FA5}">
                      <a16:colId xmlns:a16="http://schemas.microsoft.com/office/drawing/2014/main" val="835272978"/>
                    </a:ext>
                  </a:extLst>
                </a:gridCol>
                <a:gridCol w="2386800">
                  <a:extLst>
                    <a:ext uri="{9D8B030D-6E8A-4147-A177-3AD203B41FA5}">
                      <a16:colId xmlns:a16="http://schemas.microsoft.com/office/drawing/2014/main" val="1300248830"/>
                    </a:ext>
                  </a:extLst>
                </a:gridCol>
              </a:tblGrid>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Métrique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926197"/>
                  </a:ext>
                </a:extLst>
              </a:tr>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Log-Likehood</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-245947</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a:t>
                      </a:r>
                      <a:r>
                        <a:rPr lang="en-US" sz="1600">
                          <a:effectLst/>
                          <a:latin typeface="Times New Roman" panose="02020603050405020304" pitchFamily="18" charset="0"/>
                          <a:cs typeface="Times New Roman" panose="02020603050405020304" pitchFamily="18" charset="0"/>
                        </a:rPr>
                        <a:t>48271.58</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-44230.11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249233"/>
                  </a:ext>
                </a:extLst>
              </a:tr>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AIC</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491974</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49580" algn="ctr">
                        <a:spcBef>
                          <a:spcPts val="600"/>
                        </a:spcBef>
                        <a:spcAft>
                          <a:spcPts val="600"/>
                        </a:spcAft>
                        <a:buNone/>
                      </a:pPr>
                      <a:r>
                        <a:rPr lang="en-US" sz="1600">
                          <a:effectLst/>
                          <a:latin typeface="Times New Roman" panose="02020603050405020304" pitchFamily="18" charset="0"/>
                          <a:cs typeface="Times New Roman" panose="02020603050405020304" pitchFamily="18" charset="0"/>
                        </a:rPr>
                        <a:t>96619.16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88538.22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2066973"/>
                  </a:ext>
                </a:extLst>
              </a:tr>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BIC</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492271.6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492271.6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88765.92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0266656"/>
                  </a:ext>
                </a:extLst>
              </a:tr>
              <a:tr h="374400">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MAE</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0.8011749</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0.8011749</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0.5263825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2690821"/>
                  </a:ext>
                </a:extLst>
              </a:tr>
              <a:tr h="374400">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MAPE</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211.6339</a:t>
                      </a:r>
                    </a:p>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 </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211.6339</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128.8375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2801424"/>
                  </a:ext>
                </a:extLst>
              </a:tr>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RMSE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1.144049</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1.144049</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0.891147</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0658629"/>
                  </a:ext>
                </a:extLst>
              </a:tr>
            </a:tbl>
          </a:graphicData>
        </a:graphic>
      </p:graphicFrame>
      <p:sp>
        <p:nvSpPr>
          <p:cNvPr id="5" name="ZoneTexte 4">
            <a:extLst>
              <a:ext uri="{FF2B5EF4-FFF2-40B4-BE49-F238E27FC236}">
                <a16:creationId xmlns:a16="http://schemas.microsoft.com/office/drawing/2014/main" id="{1F994A1C-0F91-0865-E592-35E1DE8FF1DF}"/>
              </a:ext>
            </a:extLst>
          </p:cNvPr>
          <p:cNvSpPr txBox="1"/>
          <p:nvPr/>
        </p:nvSpPr>
        <p:spPr>
          <a:xfrm>
            <a:off x="264350" y="939800"/>
            <a:ext cx="79906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Séparation de la base de données en Base de données d’entraînement (80%) et en base de données test (20%)</a:t>
            </a:r>
          </a:p>
        </p:txBody>
      </p:sp>
      <p:sp>
        <p:nvSpPr>
          <p:cNvPr id="7" name="ZoneTexte 6">
            <a:extLst>
              <a:ext uri="{FF2B5EF4-FFF2-40B4-BE49-F238E27FC236}">
                <a16:creationId xmlns:a16="http://schemas.microsoft.com/office/drawing/2014/main" id="{4B9B8EDA-A005-2256-8808-8159FD26D02C}"/>
              </a:ext>
            </a:extLst>
          </p:cNvPr>
          <p:cNvSpPr txBox="1"/>
          <p:nvPr/>
        </p:nvSpPr>
        <p:spPr>
          <a:xfrm>
            <a:off x="331800" y="1670345"/>
            <a:ext cx="79906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Evaluation à l’aide des critère information et des métriques de prédictions</a:t>
            </a:r>
          </a:p>
        </p:txBody>
      </p:sp>
      <p:pic>
        <p:nvPicPr>
          <p:cNvPr id="6" name="Image 5">
            <a:extLst>
              <a:ext uri="{FF2B5EF4-FFF2-40B4-BE49-F238E27FC236}">
                <a16:creationId xmlns:a16="http://schemas.microsoft.com/office/drawing/2014/main" id="{D4199473-5A48-0FFD-8DE4-2CB547BA86CE}"/>
              </a:ext>
            </a:extLst>
          </p:cNvPr>
          <p:cNvPicPr>
            <a:picLocks noChangeAspect="1"/>
          </p:cNvPicPr>
          <p:nvPr/>
        </p:nvPicPr>
        <p:blipFill>
          <a:blip r:embed="rId3"/>
          <a:stretch>
            <a:fillRect/>
          </a:stretch>
        </p:blipFill>
        <p:spPr>
          <a:xfrm>
            <a:off x="8157532" y="1526530"/>
            <a:ext cx="3702668" cy="958558"/>
          </a:xfrm>
          <a:prstGeom prst="rect">
            <a:avLst/>
          </a:prstGeom>
          <a:ln>
            <a:solidFill>
              <a:schemeClr val="tx1"/>
            </a:solidFill>
          </a:ln>
        </p:spPr>
      </p:pic>
    </p:spTree>
    <p:extLst>
      <p:ext uri="{BB962C8B-B14F-4D97-AF65-F5344CB8AC3E}">
        <p14:creationId xmlns:p14="http://schemas.microsoft.com/office/powerpoint/2010/main" val="3376988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85708-C7FF-58A9-431E-43D0276D7839}"/>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8C653E82-0CCD-B2F2-5106-78A0EEB130B4}"/>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Réseau Bayésien Dynamique</a:t>
            </a:r>
          </a:p>
          <a:p>
            <a:endParaRPr lang="fr-FR" sz="2400" b="1" dirty="0"/>
          </a:p>
        </p:txBody>
      </p:sp>
      <p:sp>
        <p:nvSpPr>
          <p:cNvPr id="2" name="ZoneTexte 1" hidden="1">
            <a:extLst>
              <a:ext uri="{FF2B5EF4-FFF2-40B4-BE49-F238E27FC236}">
                <a16:creationId xmlns:a16="http://schemas.microsoft.com/office/drawing/2014/main" id="{2C945BE5-630E-52E9-9DA5-91E30AA911A2}"/>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2F3841D6-972A-A3F4-118C-8E30E642723F}"/>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0B489CA7-0D15-2172-5300-0A45D256E1E7}"/>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95ABF55D-EBCB-CDA9-5C94-B082B3BCA14A}"/>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5116F59-92AE-F60F-A61C-52932D00A3DA}"/>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EC79F078-6991-9416-88D2-27D86EC40214}"/>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FF23209A-BC69-7934-1FE4-172B953EC5C7}"/>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DA861DD5-057F-BBEA-27F3-10787785D71E}"/>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6" name="Image 5">
            <a:extLst>
              <a:ext uri="{FF2B5EF4-FFF2-40B4-BE49-F238E27FC236}">
                <a16:creationId xmlns:a16="http://schemas.microsoft.com/office/drawing/2014/main" id="{7D7D013A-11D5-C5A0-4C36-70BFAB234A38}"/>
              </a:ext>
            </a:extLst>
          </p:cNvPr>
          <p:cNvPicPr>
            <a:picLocks noChangeAspect="1"/>
          </p:cNvPicPr>
          <p:nvPr/>
        </p:nvPicPr>
        <p:blipFill>
          <a:blip r:embed="rId3"/>
          <a:stretch>
            <a:fillRect/>
          </a:stretch>
        </p:blipFill>
        <p:spPr>
          <a:xfrm>
            <a:off x="2033928" y="1267855"/>
            <a:ext cx="7020548" cy="4877913"/>
          </a:xfrm>
          <a:prstGeom prst="rect">
            <a:avLst/>
          </a:prstGeom>
        </p:spPr>
      </p:pic>
    </p:spTree>
    <p:extLst>
      <p:ext uri="{BB962C8B-B14F-4D97-AF65-F5344CB8AC3E}">
        <p14:creationId xmlns:p14="http://schemas.microsoft.com/office/powerpoint/2010/main" val="359178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58DE0-E3ED-4D17-F587-7D6008D3DCA6}"/>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E64FFFCF-1977-CC31-87A9-00E8B4CB9D37}"/>
              </a:ext>
            </a:extLst>
          </p:cNvPr>
          <p:cNvSpPr txBox="1"/>
          <p:nvPr/>
        </p:nvSpPr>
        <p:spPr>
          <a:xfrm>
            <a:off x="397805" y="448107"/>
            <a:ext cx="8572106" cy="461665"/>
          </a:xfrm>
          <a:prstGeom prst="rect">
            <a:avLst/>
          </a:prstGeom>
          <a:noFill/>
        </p:spPr>
        <p:txBody>
          <a:bodyPr wrap="square" rtlCol="0">
            <a:spAutoFit/>
          </a:bodyPr>
          <a:lstStyle/>
          <a:p>
            <a:r>
              <a:rPr lang="fr-FR" sz="2400" b="1" dirty="0"/>
              <a:t>INTRODUCTON : La maîtrise de l’énergie et ses bienfaits</a:t>
            </a:r>
          </a:p>
        </p:txBody>
      </p:sp>
      <p:sp>
        <p:nvSpPr>
          <p:cNvPr id="3" name="ZoneTexte 2">
            <a:extLst>
              <a:ext uri="{FF2B5EF4-FFF2-40B4-BE49-F238E27FC236}">
                <a16:creationId xmlns:a16="http://schemas.microsoft.com/office/drawing/2014/main" id="{D8AB2CAD-8660-2385-9E0B-217EB3412852}"/>
              </a:ext>
            </a:extLst>
          </p:cNvPr>
          <p:cNvSpPr txBox="1"/>
          <p:nvPr/>
        </p:nvSpPr>
        <p:spPr>
          <a:xfrm>
            <a:off x="397805" y="1117857"/>
            <a:ext cx="6269695" cy="1569660"/>
          </a:xfrm>
          <a:prstGeom prst="rect">
            <a:avLst/>
          </a:prstGeom>
          <a:noFill/>
        </p:spPr>
        <p:txBody>
          <a:bodyPr wrap="square" rtlCol="0">
            <a:spAutoFit/>
          </a:bodyPr>
          <a:lstStyle/>
          <a:p>
            <a:pPr marL="342900" indent="-342900">
              <a:buFont typeface="Wingdings" panose="05000000000000000000" pitchFamily="2" charset="2"/>
              <a:buChar char="q"/>
            </a:pPr>
            <a:r>
              <a:rPr lang="fr-FR" sz="2400" dirty="0">
                <a:latin typeface="Times New Roman" panose="02020603050405020304" pitchFamily="18" charset="0"/>
                <a:cs typeface="Times New Roman" panose="02020603050405020304" pitchFamily="18" charset="0"/>
              </a:rPr>
              <a:t>La maitrise des différentes formes d’énergie que sont : l’eau, l’électricité, le charbon a permis aux Hommes d’améliorer leur condition de vie.</a:t>
            </a:r>
          </a:p>
        </p:txBody>
      </p:sp>
      <p:grpSp>
        <p:nvGrpSpPr>
          <p:cNvPr id="7" name="Groupe 6">
            <a:extLst>
              <a:ext uri="{FF2B5EF4-FFF2-40B4-BE49-F238E27FC236}">
                <a16:creationId xmlns:a16="http://schemas.microsoft.com/office/drawing/2014/main" id="{DDB0761D-D0DC-E253-8005-ADE0F78BE9C8}"/>
              </a:ext>
            </a:extLst>
          </p:cNvPr>
          <p:cNvGrpSpPr/>
          <p:nvPr/>
        </p:nvGrpSpPr>
        <p:grpSpPr>
          <a:xfrm>
            <a:off x="4017088" y="2895602"/>
            <a:ext cx="4172441" cy="3147530"/>
            <a:chOff x="4017088" y="2895602"/>
            <a:chExt cx="4172441" cy="3147530"/>
          </a:xfrm>
        </p:grpSpPr>
        <p:pic>
          <p:nvPicPr>
            <p:cNvPr id="2056" name="Picture 8" descr="rittal #railwaysolutions #innovation #durabilité #infrastructure | RITTAL FR">
              <a:extLst>
                <a:ext uri="{FF2B5EF4-FFF2-40B4-BE49-F238E27FC236}">
                  <a16:creationId xmlns:a16="http://schemas.microsoft.com/office/drawing/2014/main" id="{EDC58D58-6851-1462-A227-F39372078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080" y="3579335"/>
              <a:ext cx="4055449" cy="246379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B834B1C-87C0-66C3-0006-8A001571E837}"/>
                </a:ext>
              </a:extLst>
            </p:cNvPr>
            <p:cNvSpPr txBox="1"/>
            <p:nvPr/>
          </p:nvSpPr>
          <p:spPr>
            <a:xfrm>
              <a:off x="4017088" y="2895602"/>
              <a:ext cx="3555459" cy="369332"/>
            </a:xfrm>
            <a:prstGeom prst="rect">
              <a:avLst/>
            </a:prstGeom>
            <a:noFill/>
          </p:spPr>
          <p:txBody>
            <a:bodyPr wrap="square" rtlCol="0">
              <a:spAutoFit/>
            </a:bodyPr>
            <a:lstStyle/>
            <a:p>
              <a:r>
                <a:rPr lang="fr-FR" dirty="0"/>
                <a:t>Les transports</a:t>
              </a:r>
            </a:p>
          </p:txBody>
        </p:sp>
      </p:grpSp>
      <p:grpSp>
        <p:nvGrpSpPr>
          <p:cNvPr id="2" name="Groupe 1">
            <a:extLst>
              <a:ext uri="{FF2B5EF4-FFF2-40B4-BE49-F238E27FC236}">
                <a16:creationId xmlns:a16="http://schemas.microsoft.com/office/drawing/2014/main" id="{C20A9E83-BA22-6C03-060E-A4F5396C0308}"/>
              </a:ext>
            </a:extLst>
          </p:cNvPr>
          <p:cNvGrpSpPr/>
          <p:nvPr/>
        </p:nvGrpSpPr>
        <p:grpSpPr>
          <a:xfrm>
            <a:off x="397805" y="2895602"/>
            <a:ext cx="3555459" cy="3161262"/>
            <a:chOff x="397805" y="2895602"/>
            <a:chExt cx="3555459" cy="3161262"/>
          </a:xfrm>
        </p:grpSpPr>
        <p:sp>
          <p:nvSpPr>
            <p:cNvPr id="4" name="ZoneTexte 3">
              <a:extLst>
                <a:ext uri="{FF2B5EF4-FFF2-40B4-BE49-F238E27FC236}">
                  <a16:creationId xmlns:a16="http://schemas.microsoft.com/office/drawing/2014/main" id="{AA0DA2CE-DDA4-F8A1-3BDE-E4BA0A0AF6A3}"/>
                </a:ext>
              </a:extLst>
            </p:cNvPr>
            <p:cNvSpPr txBox="1"/>
            <p:nvPr/>
          </p:nvSpPr>
          <p:spPr>
            <a:xfrm>
              <a:off x="397805" y="2895602"/>
              <a:ext cx="3555459" cy="369332"/>
            </a:xfrm>
            <a:prstGeom prst="rect">
              <a:avLst/>
            </a:prstGeom>
            <a:noFill/>
          </p:spPr>
          <p:txBody>
            <a:bodyPr wrap="square" rtlCol="0">
              <a:spAutoFit/>
            </a:bodyPr>
            <a:lstStyle/>
            <a:p>
              <a:r>
                <a:rPr lang="fr-FR" dirty="0"/>
                <a:t>Les usines</a:t>
              </a:r>
            </a:p>
          </p:txBody>
        </p:sp>
        <p:pic>
          <p:nvPicPr>
            <p:cNvPr id="9220" name="Picture 4" descr="Smart Factories: Enhancing Efficiency in Mass Production | nasscom | The  Official Community of Indian IT Industry">
              <a:extLst>
                <a:ext uri="{FF2B5EF4-FFF2-40B4-BE49-F238E27FC236}">
                  <a16:creationId xmlns:a16="http://schemas.microsoft.com/office/drawing/2014/main" id="{6676D7A2-916B-FB3E-A204-8E2077C83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05" y="3593067"/>
              <a:ext cx="3351147" cy="24637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e 7">
            <a:extLst>
              <a:ext uri="{FF2B5EF4-FFF2-40B4-BE49-F238E27FC236}">
                <a16:creationId xmlns:a16="http://schemas.microsoft.com/office/drawing/2014/main" id="{B2FCD435-D05B-8BCF-9651-05B5A1C89DD7}"/>
              </a:ext>
            </a:extLst>
          </p:cNvPr>
          <p:cNvGrpSpPr/>
          <p:nvPr/>
        </p:nvGrpSpPr>
        <p:grpSpPr>
          <a:xfrm>
            <a:off x="8421077" y="2895602"/>
            <a:ext cx="3770923" cy="3092446"/>
            <a:chOff x="8421077" y="2895602"/>
            <a:chExt cx="3770923" cy="3092446"/>
          </a:xfrm>
        </p:grpSpPr>
        <p:sp>
          <p:nvSpPr>
            <p:cNvPr id="6" name="ZoneTexte 5">
              <a:extLst>
                <a:ext uri="{FF2B5EF4-FFF2-40B4-BE49-F238E27FC236}">
                  <a16:creationId xmlns:a16="http://schemas.microsoft.com/office/drawing/2014/main" id="{DF806576-0668-05DA-9D48-DC1E1A9AFDF9}"/>
                </a:ext>
              </a:extLst>
            </p:cNvPr>
            <p:cNvSpPr txBox="1"/>
            <p:nvPr/>
          </p:nvSpPr>
          <p:spPr>
            <a:xfrm>
              <a:off x="8421077" y="2895602"/>
              <a:ext cx="3770923" cy="369332"/>
            </a:xfrm>
            <a:prstGeom prst="rect">
              <a:avLst/>
            </a:prstGeom>
            <a:noFill/>
          </p:spPr>
          <p:txBody>
            <a:bodyPr wrap="square" rtlCol="0">
              <a:spAutoFit/>
            </a:bodyPr>
            <a:lstStyle/>
            <a:p>
              <a:r>
                <a:rPr lang="fr-FR" dirty="0"/>
                <a:t>Les réseaux de télécommunications</a:t>
              </a:r>
            </a:p>
          </p:txBody>
        </p:sp>
        <p:pic>
          <p:nvPicPr>
            <p:cNvPr id="9226" name="Picture 10" descr="150 200+ Telecom Tower Photos, taleaux et images libre de droits - iStock |  Travaux publics, Travaux de voirie, Telephonie mobile">
              <a:extLst>
                <a:ext uri="{FF2B5EF4-FFF2-40B4-BE49-F238E27FC236}">
                  <a16:creationId xmlns:a16="http://schemas.microsoft.com/office/drawing/2014/main" id="{D946F0A3-70F6-7649-7934-84C8BA9AA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9991" y="3579335"/>
              <a:ext cx="3409779" cy="24087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71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FE37F-931E-C441-4236-9391D56B3FE9}"/>
            </a:ext>
          </a:extLst>
        </p:cNvPr>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78F65579-AF3F-1E68-174F-594699488EBF}"/>
              </a:ext>
            </a:extLst>
          </p:cNvPr>
          <p:cNvGraphicFramePr>
            <a:graphicFrameLocks noGrp="1"/>
          </p:cNvGraphicFramePr>
          <p:nvPr>
            <p:extLst>
              <p:ext uri="{D42A27DB-BD31-4B8C-83A1-F6EECF244321}">
                <p14:modId xmlns:p14="http://schemas.microsoft.com/office/powerpoint/2010/main" val="2163610183"/>
              </p:ext>
            </p:extLst>
          </p:nvPr>
        </p:nvGraphicFramePr>
        <p:xfrm>
          <a:off x="264350" y="3673142"/>
          <a:ext cx="10697800" cy="2311466"/>
        </p:xfrm>
        <a:graphic>
          <a:graphicData uri="http://schemas.openxmlformats.org/drawingml/2006/table">
            <a:tbl>
              <a:tblPr firstRow="1" firstCol="1" bandRow="1">
                <a:tableStyleId>{9D7B26C5-4107-4FEC-AEDC-1716B250A1EF}</a:tableStyleId>
              </a:tblPr>
              <a:tblGrid>
                <a:gridCol w="2674450">
                  <a:extLst>
                    <a:ext uri="{9D8B030D-6E8A-4147-A177-3AD203B41FA5}">
                      <a16:colId xmlns:a16="http://schemas.microsoft.com/office/drawing/2014/main" val="261459476"/>
                    </a:ext>
                  </a:extLst>
                </a:gridCol>
                <a:gridCol w="2674450">
                  <a:extLst>
                    <a:ext uri="{9D8B030D-6E8A-4147-A177-3AD203B41FA5}">
                      <a16:colId xmlns:a16="http://schemas.microsoft.com/office/drawing/2014/main" val="450801921"/>
                    </a:ext>
                  </a:extLst>
                </a:gridCol>
                <a:gridCol w="2674450">
                  <a:extLst>
                    <a:ext uri="{9D8B030D-6E8A-4147-A177-3AD203B41FA5}">
                      <a16:colId xmlns:a16="http://schemas.microsoft.com/office/drawing/2014/main" val="835272978"/>
                    </a:ext>
                  </a:extLst>
                </a:gridCol>
                <a:gridCol w="2674450">
                  <a:extLst>
                    <a:ext uri="{9D8B030D-6E8A-4147-A177-3AD203B41FA5}">
                      <a16:colId xmlns:a16="http://schemas.microsoft.com/office/drawing/2014/main" val="1300248830"/>
                    </a:ext>
                  </a:extLst>
                </a:gridCol>
              </a:tblGrid>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Métrique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926197"/>
                  </a:ext>
                </a:extLst>
              </a:tr>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Log-Likehood</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-245947</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a:t>
                      </a:r>
                      <a:r>
                        <a:rPr lang="en-US" sz="1600" dirty="0">
                          <a:solidFill>
                            <a:srgbClr val="FF0000"/>
                          </a:solidFill>
                          <a:effectLst/>
                          <a:latin typeface="Times New Roman" panose="02020603050405020304" pitchFamily="18" charset="0"/>
                          <a:cs typeface="Times New Roman" panose="02020603050405020304" pitchFamily="18" charset="0"/>
                        </a:rPr>
                        <a:t>48271.58</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-44230.11</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249233"/>
                  </a:ext>
                </a:extLst>
              </a:tr>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AIC</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491974</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49580" algn="ctr">
                        <a:spcBef>
                          <a:spcPts val="600"/>
                        </a:spcBef>
                        <a:spcAft>
                          <a:spcPts val="600"/>
                        </a:spcAft>
                        <a:buNone/>
                      </a:pPr>
                      <a:r>
                        <a:rPr lang="en-US" sz="1600" b="1">
                          <a:solidFill>
                            <a:srgbClr val="47D45A"/>
                          </a:solidFill>
                          <a:effectLst/>
                          <a:latin typeface="Times New Roman" panose="02020603050405020304" pitchFamily="18" charset="0"/>
                          <a:cs typeface="Times New Roman" panose="02020603050405020304" pitchFamily="18" charset="0"/>
                        </a:rPr>
                        <a:t>96619.16</a:t>
                      </a:r>
                      <a:endParaRPr lang="fr-FR" sz="1600" b="1">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a:solidFill>
                            <a:srgbClr val="47D45A"/>
                          </a:solidFill>
                          <a:effectLst/>
                          <a:latin typeface="Times New Roman" panose="02020603050405020304" pitchFamily="18" charset="0"/>
                          <a:cs typeface="Times New Roman" panose="02020603050405020304" pitchFamily="18" charset="0"/>
                        </a:rPr>
                        <a:t>88538.22</a:t>
                      </a:r>
                      <a:endParaRPr lang="fr-FR" sz="1600" b="1">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2066973"/>
                  </a:ext>
                </a:extLst>
              </a:tr>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BIC</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492271.6</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492271.6</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a:solidFill>
                            <a:srgbClr val="47D45A"/>
                          </a:solidFill>
                          <a:effectLst/>
                          <a:latin typeface="Times New Roman" panose="02020603050405020304" pitchFamily="18" charset="0"/>
                          <a:cs typeface="Times New Roman" panose="02020603050405020304" pitchFamily="18" charset="0"/>
                        </a:rPr>
                        <a:t>88765.92</a:t>
                      </a:r>
                      <a:endParaRPr lang="fr-FR" sz="1600" b="1">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0266656"/>
                  </a:ext>
                </a:extLst>
              </a:tr>
              <a:tr h="299816">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MAE</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a:solidFill>
                            <a:srgbClr val="47D45A"/>
                          </a:solidFill>
                          <a:effectLst/>
                          <a:latin typeface="Times New Roman" panose="02020603050405020304" pitchFamily="18" charset="0"/>
                          <a:cs typeface="Times New Roman" panose="02020603050405020304" pitchFamily="18" charset="0"/>
                        </a:rPr>
                        <a:t>0.8011749</a:t>
                      </a:r>
                      <a:endParaRPr lang="fr-FR" sz="1600" b="1">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0.8011749</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0.5263825</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2690821"/>
                  </a:ext>
                </a:extLst>
              </a:tr>
              <a:tr h="51257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MAPE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211.6339 </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211.6339</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128.8375</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2801424"/>
                  </a:ext>
                </a:extLst>
              </a:tr>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RMSE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1.144049</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1.144049</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0.891147</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0658629"/>
                  </a:ext>
                </a:extLst>
              </a:tr>
            </a:tbl>
          </a:graphicData>
        </a:graphic>
      </p:graphicFrame>
      <p:sp>
        <p:nvSpPr>
          <p:cNvPr id="10" name="ZoneTexte 9">
            <a:extLst>
              <a:ext uri="{FF2B5EF4-FFF2-40B4-BE49-F238E27FC236}">
                <a16:creationId xmlns:a16="http://schemas.microsoft.com/office/drawing/2014/main" id="{BB96E8B6-2F91-F349-F46E-AFC029E8ED83}"/>
              </a:ext>
            </a:extLst>
          </p:cNvPr>
          <p:cNvSpPr txBox="1"/>
          <p:nvPr/>
        </p:nvSpPr>
        <p:spPr>
          <a:xfrm>
            <a:off x="152400" y="131161"/>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Comparaison du modèle ARIMA et RBD</a:t>
            </a:r>
          </a:p>
          <a:p>
            <a:endParaRPr lang="fr-FR" sz="2400" b="1" dirty="0"/>
          </a:p>
        </p:txBody>
      </p:sp>
      <p:sp>
        <p:nvSpPr>
          <p:cNvPr id="2" name="ZoneTexte 1" hidden="1">
            <a:extLst>
              <a:ext uri="{FF2B5EF4-FFF2-40B4-BE49-F238E27FC236}">
                <a16:creationId xmlns:a16="http://schemas.microsoft.com/office/drawing/2014/main" id="{1808C1B6-0C20-CD0C-7397-811E326A602F}"/>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B3B5E911-A5EA-89D6-D29C-4BE97A280B55}"/>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4D3A6627-B654-0CBF-971B-D73C975FF3D0}"/>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53D179BD-44E4-CC54-DEBE-28A34DCD00D1}"/>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AED68CC1-CC19-2849-2E9F-5FB1A6FB66D6}"/>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107A09A6-D0FF-85EF-3063-D4F0E1F23F3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9004ADF8-10F2-3F87-39EB-3E9EB5DFB8A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53A7EE3E-149D-FCEE-CD5D-F810FBD3069C}"/>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4" name="Tableau 3">
            <a:extLst>
              <a:ext uri="{FF2B5EF4-FFF2-40B4-BE49-F238E27FC236}">
                <a16:creationId xmlns:a16="http://schemas.microsoft.com/office/drawing/2014/main" id="{AD9A0AC6-5DD1-3778-3CE7-C20F6E2C8D49}"/>
              </a:ext>
            </a:extLst>
          </p:cNvPr>
          <p:cNvGraphicFramePr>
            <a:graphicFrameLocks noGrp="1"/>
          </p:cNvGraphicFramePr>
          <p:nvPr>
            <p:extLst>
              <p:ext uri="{D42A27DB-BD31-4B8C-83A1-F6EECF244321}">
                <p14:modId xmlns:p14="http://schemas.microsoft.com/office/powerpoint/2010/main" val="3192988007"/>
              </p:ext>
            </p:extLst>
          </p:nvPr>
        </p:nvGraphicFramePr>
        <p:xfrm>
          <a:off x="264350" y="962158"/>
          <a:ext cx="10515599" cy="2283093"/>
        </p:xfrm>
        <a:graphic>
          <a:graphicData uri="http://schemas.openxmlformats.org/drawingml/2006/table">
            <a:tbl>
              <a:tblPr firstRow="1" firstCol="1" bandRow="1">
                <a:tableStyleId>{9D7B26C5-4107-4FEC-AEDC-1716B250A1EF}</a:tableStyleId>
              </a:tblPr>
              <a:tblGrid>
                <a:gridCol w="2387519">
                  <a:extLst>
                    <a:ext uri="{9D8B030D-6E8A-4147-A177-3AD203B41FA5}">
                      <a16:colId xmlns:a16="http://schemas.microsoft.com/office/drawing/2014/main" val="1045592264"/>
                    </a:ext>
                  </a:extLst>
                </a:gridCol>
                <a:gridCol w="2709360">
                  <a:extLst>
                    <a:ext uri="{9D8B030D-6E8A-4147-A177-3AD203B41FA5}">
                      <a16:colId xmlns:a16="http://schemas.microsoft.com/office/drawing/2014/main" val="3974942400"/>
                    </a:ext>
                  </a:extLst>
                </a:gridCol>
                <a:gridCol w="2709360">
                  <a:extLst>
                    <a:ext uri="{9D8B030D-6E8A-4147-A177-3AD203B41FA5}">
                      <a16:colId xmlns:a16="http://schemas.microsoft.com/office/drawing/2014/main" val="752861280"/>
                    </a:ext>
                  </a:extLst>
                </a:gridCol>
                <a:gridCol w="2709360">
                  <a:extLst>
                    <a:ext uri="{9D8B030D-6E8A-4147-A177-3AD203B41FA5}">
                      <a16:colId xmlns:a16="http://schemas.microsoft.com/office/drawing/2014/main" val="3623325491"/>
                    </a:ext>
                  </a:extLst>
                </a:gridCol>
              </a:tblGrid>
              <a:tr h="249329">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Métriques</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2</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7423144"/>
                  </a:ext>
                </a:extLst>
              </a:tr>
              <a:tr h="249329">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Log Likelihood</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-84486.127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-18555.961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-18415.439</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1257229"/>
                  </a:ext>
                </a:extLst>
              </a:tr>
              <a:tr h="249329">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AIC</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168978.253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37131.923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36834.879</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2305363"/>
                  </a:ext>
                </a:extLst>
              </a:tr>
              <a:tr h="249329">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BIC</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169000.576</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37190.955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36846.557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4449428"/>
                  </a:ext>
                </a:extLst>
              </a:tr>
              <a:tr h="249329">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MAE</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193.888374</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175.349217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306.666331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6748777"/>
                  </a:ext>
                </a:extLst>
              </a:tr>
              <a:tr h="249329">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MAPE</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0.594796</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0.784164</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0.596263</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1875151"/>
                  </a:ext>
                </a:extLst>
              </a:tr>
              <a:tr h="637173">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RMSE</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276.896095 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254.146390</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435.986433</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5676990"/>
                  </a:ext>
                </a:extLst>
              </a:tr>
            </a:tbl>
          </a:graphicData>
        </a:graphic>
      </p:graphicFrame>
      <p:sp>
        <p:nvSpPr>
          <p:cNvPr id="5" name="ZoneTexte 4">
            <a:extLst>
              <a:ext uri="{FF2B5EF4-FFF2-40B4-BE49-F238E27FC236}">
                <a16:creationId xmlns:a16="http://schemas.microsoft.com/office/drawing/2014/main" id="{71A38726-9048-6F73-C351-F86F57676C21}"/>
              </a:ext>
            </a:extLst>
          </p:cNvPr>
          <p:cNvSpPr txBox="1"/>
          <p:nvPr/>
        </p:nvSpPr>
        <p:spPr>
          <a:xfrm>
            <a:off x="264350" y="588109"/>
            <a:ext cx="5577650" cy="374049"/>
          </a:xfrm>
          <a:prstGeom prst="rect">
            <a:avLst/>
          </a:prstGeom>
          <a:noFill/>
        </p:spPr>
        <p:txBody>
          <a:bodyPr wrap="square" rtlCol="0">
            <a:spAutoFit/>
          </a:bodyPr>
          <a:lstStyle/>
          <a:p>
            <a:r>
              <a:rPr lang="fr-FR" dirty="0">
                <a:solidFill>
                  <a:srgbClr val="00B0F0"/>
                </a:solidFill>
              </a:rPr>
              <a:t>ARIMA</a:t>
            </a:r>
          </a:p>
        </p:txBody>
      </p:sp>
      <p:sp>
        <p:nvSpPr>
          <p:cNvPr id="7" name="ZoneTexte 6">
            <a:extLst>
              <a:ext uri="{FF2B5EF4-FFF2-40B4-BE49-F238E27FC236}">
                <a16:creationId xmlns:a16="http://schemas.microsoft.com/office/drawing/2014/main" id="{712D89BB-24AD-9145-D77E-01BF3F0C7FDA}"/>
              </a:ext>
            </a:extLst>
          </p:cNvPr>
          <p:cNvSpPr txBox="1"/>
          <p:nvPr/>
        </p:nvSpPr>
        <p:spPr>
          <a:xfrm>
            <a:off x="264350" y="3299397"/>
            <a:ext cx="5577650" cy="374049"/>
          </a:xfrm>
          <a:prstGeom prst="rect">
            <a:avLst/>
          </a:prstGeom>
          <a:noFill/>
        </p:spPr>
        <p:txBody>
          <a:bodyPr wrap="square" rtlCol="0">
            <a:spAutoFit/>
          </a:bodyPr>
          <a:lstStyle/>
          <a:p>
            <a:r>
              <a:rPr lang="fr-FR" dirty="0">
                <a:solidFill>
                  <a:srgbClr val="00B0F0"/>
                </a:solidFill>
              </a:rPr>
              <a:t>RESEAU BAYESIEN DYNAMIQUE</a:t>
            </a:r>
          </a:p>
        </p:txBody>
      </p:sp>
    </p:spTree>
    <p:extLst>
      <p:ext uri="{BB962C8B-B14F-4D97-AF65-F5344CB8AC3E}">
        <p14:creationId xmlns:p14="http://schemas.microsoft.com/office/powerpoint/2010/main" val="1837786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8B403-60B2-C3BC-03FE-D9147F58921B}"/>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E76DF92A-1CEB-4546-8F2D-9E33A4B4BA6A}"/>
              </a:ext>
            </a:extLst>
          </p:cNvPr>
          <p:cNvSpPr txBox="1"/>
          <p:nvPr/>
        </p:nvSpPr>
        <p:spPr>
          <a:xfrm>
            <a:off x="152400" y="131161"/>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Comparaison du modèle ARIMA et RBD</a:t>
            </a:r>
          </a:p>
          <a:p>
            <a:endParaRPr lang="fr-FR" sz="2400" b="1" dirty="0"/>
          </a:p>
        </p:txBody>
      </p:sp>
      <p:sp>
        <p:nvSpPr>
          <p:cNvPr id="2" name="ZoneTexte 1" hidden="1">
            <a:extLst>
              <a:ext uri="{FF2B5EF4-FFF2-40B4-BE49-F238E27FC236}">
                <a16:creationId xmlns:a16="http://schemas.microsoft.com/office/drawing/2014/main" id="{CA43AB37-0FA3-7010-36D4-82536DD42BCE}"/>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32ACF53C-FC85-8F24-E5D7-C118ACA9C942}"/>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96DE384D-1E90-7A01-CA2C-C003FD7503C9}"/>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2945310B-0359-2A1C-FC23-703F83E3038A}"/>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271D9FAD-9608-969F-EA24-2B5CBF6EB74B}"/>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6B6A0C16-8930-13DA-EDEC-EC6F38B39F45}"/>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22582E8B-7E5C-16C8-D39C-AB03516AEFC9}"/>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6EABB474-D884-3F48-216B-5385A198E28E}"/>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5" name="ZoneTexte 4">
            <a:extLst>
              <a:ext uri="{FF2B5EF4-FFF2-40B4-BE49-F238E27FC236}">
                <a16:creationId xmlns:a16="http://schemas.microsoft.com/office/drawing/2014/main" id="{FA72E043-1E87-8735-EEA4-9F03884834F0}"/>
              </a:ext>
            </a:extLst>
          </p:cNvPr>
          <p:cNvSpPr txBox="1"/>
          <p:nvPr/>
        </p:nvSpPr>
        <p:spPr>
          <a:xfrm>
            <a:off x="518350" y="1059555"/>
            <a:ext cx="5577650" cy="374049"/>
          </a:xfrm>
          <a:prstGeom prst="rect">
            <a:avLst/>
          </a:prstGeom>
          <a:noFill/>
        </p:spPr>
        <p:txBody>
          <a:bodyPr wrap="square" rtlCol="0">
            <a:spAutoFit/>
          </a:bodyPr>
          <a:lstStyle/>
          <a:p>
            <a:r>
              <a:rPr lang="fr-FR" dirty="0">
                <a:solidFill>
                  <a:srgbClr val="00B0F0"/>
                </a:solidFill>
              </a:rPr>
              <a:t>ARIMA</a:t>
            </a:r>
          </a:p>
        </p:txBody>
      </p:sp>
      <p:sp>
        <p:nvSpPr>
          <p:cNvPr id="7" name="ZoneTexte 6">
            <a:extLst>
              <a:ext uri="{FF2B5EF4-FFF2-40B4-BE49-F238E27FC236}">
                <a16:creationId xmlns:a16="http://schemas.microsoft.com/office/drawing/2014/main" id="{6B0223D7-A000-3E19-A085-D37AD8B5713E}"/>
              </a:ext>
            </a:extLst>
          </p:cNvPr>
          <p:cNvSpPr txBox="1"/>
          <p:nvPr/>
        </p:nvSpPr>
        <p:spPr>
          <a:xfrm>
            <a:off x="6168948" y="1075297"/>
            <a:ext cx="5577650" cy="374049"/>
          </a:xfrm>
          <a:prstGeom prst="rect">
            <a:avLst/>
          </a:prstGeom>
          <a:noFill/>
        </p:spPr>
        <p:txBody>
          <a:bodyPr wrap="square" rtlCol="0">
            <a:spAutoFit/>
          </a:bodyPr>
          <a:lstStyle/>
          <a:p>
            <a:r>
              <a:rPr lang="fr-FR" dirty="0">
                <a:solidFill>
                  <a:srgbClr val="00B0F0"/>
                </a:solidFill>
              </a:rPr>
              <a:t>RESEAU BAYESIEN DYNAMIQUE</a:t>
            </a:r>
          </a:p>
        </p:txBody>
      </p:sp>
      <p:pic>
        <p:nvPicPr>
          <p:cNvPr id="6" name="Picture 4">
            <a:extLst>
              <a:ext uri="{FF2B5EF4-FFF2-40B4-BE49-F238E27FC236}">
                <a16:creationId xmlns:a16="http://schemas.microsoft.com/office/drawing/2014/main" id="{F5F7672E-FFB5-CF64-A0CE-427704D46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50" y="1495912"/>
            <a:ext cx="5758377" cy="395299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3DD2C1AA-58AE-0B24-092B-6D997E5B8A1C}"/>
              </a:ext>
            </a:extLst>
          </p:cNvPr>
          <p:cNvPicPr>
            <a:picLocks noChangeAspect="1"/>
          </p:cNvPicPr>
          <p:nvPr/>
        </p:nvPicPr>
        <p:blipFill>
          <a:blip r:embed="rId4"/>
          <a:stretch>
            <a:fillRect/>
          </a:stretch>
        </p:blipFill>
        <p:spPr>
          <a:xfrm>
            <a:off x="6168948" y="1539321"/>
            <a:ext cx="5564403" cy="3866176"/>
          </a:xfrm>
          <a:prstGeom prst="rect">
            <a:avLst/>
          </a:prstGeom>
        </p:spPr>
      </p:pic>
    </p:spTree>
    <p:extLst>
      <p:ext uri="{BB962C8B-B14F-4D97-AF65-F5344CB8AC3E}">
        <p14:creationId xmlns:p14="http://schemas.microsoft.com/office/powerpoint/2010/main" val="3864929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EE64-839C-A418-E8A3-0B7267D63E14}"/>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A44FD46D-F3CE-85E4-0DE2-0DF1E28A2D09}"/>
              </a:ext>
            </a:extLst>
          </p:cNvPr>
          <p:cNvSpPr txBox="1"/>
          <p:nvPr/>
        </p:nvSpPr>
        <p:spPr>
          <a:xfrm>
            <a:off x="308026" y="760140"/>
            <a:ext cx="1081717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VI – CONCLUSION</a:t>
            </a:r>
          </a:p>
        </p:txBody>
      </p:sp>
      <p:pic>
        <p:nvPicPr>
          <p:cNvPr id="25" name="Picture 2" descr="L'UPEC : La recherche : innover, découvrir et valoriser - Recherche &amp;  Enseignement">
            <a:extLst>
              <a:ext uri="{FF2B5EF4-FFF2-40B4-BE49-F238E27FC236}">
                <a16:creationId xmlns:a16="http://schemas.microsoft.com/office/drawing/2014/main" id="{B7D57390-6662-D366-9101-5FE4F68A9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50AB05D1-BD45-8242-E5A6-B4A583805FE8}"/>
              </a:ext>
            </a:extLst>
          </p:cNvPr>
          <p:cNvSpPr txBox="1"/>
          <p:nvPr/>
        </p:nvSpPr>
        <p:spPr>
          <a:xfrm>
            <a:off x="457200" y="1576078"/>
            <a:ext cx="7908147" cy="867289"/>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Synthèse</a:t>
            </a:r>
          </a:p>
          <a:p>
            <a:pPr marL="342900" indent="-342900">
              <a:lnSpc>
                <a:spcPct val="150000"/>
              </a:lnSpc>
              <a:buAutoNum type="arabicPeriod"/>
            </a:pPr>
            <a:r>
              <a:rPr lang="fr-FR" dirty="0">
                <a:latin typeface="Verdana Pro Black" panose="020B0A04030504040204" pitchFamily="34" charset="0"/>
              </a:rPr>
              <a:t>Perspective</a:t>
            </a:r>
          </a:p>
        </p:txBody>
      </p:sp>
      <p:grpSp>
        <p:nvGrpSpPr>
          <p:cNvPr id="2" name="Groupe 1">
            <a:extLst>
              <a:ext uri="{FF2B5EF4-FFF2-40B4-BE49-F238E27FC236}">
                <a16:creationId xmlns:a16="http://schemas.microsoft.com/office/drawing/2014/main" id="{5BF337DC-4435-1BF8-23BF-8A5EBCA7A0DE}"/>
              </a:ext>
            </a:extLst>
          </p:cNvPr>
          <p:cNvGrpSpPr/>
          <p:nvPr/>
        </p:nvGrpSpPr>
        <p:grpSpPr>
          <a:xfrm>
            <a:off x="0" y="4832765"/>
            <a:ext cx="18063807" cy="1932902"/>
            <a:chOff x="0" y="4832765"/>
            <a:chExt cx="18063807" cy="1932902"/>
          </a:xfrm>
        </p:grpSpPr>
        <p:grpSp>
          <p:nvGrpSpPr>
            <p:cNvPr id="3" name="Groupe 2">
              <a:extLst>
                <a:ext uri="{FF2B5EF4-FFF2-40B4-BE49-F238E27FC236}">
                  <a16:creationId xmlns:a16="http://schemas.microsoft.com/office/drawing/2014/main" id="{B865FFBD-F507-1206-AA87-E94EE6B19D59}"/>
                </a:ext>
              </a:extLst>
            </p:cNvPr>
            <p:cNvGrpSpPr/>
            <p:nvPr/>
          </p:nvGrpSpPr>
          <p:grpSpPr>
            <a:xfrm>
              <a:off x="0" y="4832765"/>
              <a:ext cx="18063807" cy="1655903"/>
              <a:chOff x="0" y="1963597"/>
              <a:chExt cx="18063807" cy="1655903"/>
            </a:xfrm>
            <a:solidFill>
              <a:srgbClr val="E62733"/>
            </a:solidFill>
          </p:grpSpPr>
          <p:sp>
            <p:nvSpPr>
              <p:cNvPr id="7" name="Rectangle : coins arrondis 6">
                <a:extLst>
                  <a:ext uri="{FF2B5EF4-FFF2-40B4-BE49-F238E27FC236}">
                    <a16:creationId xmlns:a16="http://schemas.microsoft.com/office/drawing/2014/main" id="{40A22173-968F-A5D2-2E52-71A587697FD0}"/>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A0B804AB-A851-2F7D-9120-1A65F2DCB3FE}"/>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4" name="ZoneTexte 3">
              <a:extLst>
                <a:ext uri="{FF2B5EF4-FFF2-40B4-BE49-F238E27FC236}">
                  <a16:creationId xmlns:a16="http://schemas.microsoft.com/office/drawing/2014/main" id="{C1C4595B-AD8C-03C5-16CF-FF77F8A8ACC1}"/>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5" name="ZoneTexte 4">
              <a:extLst>
                <a:ext uri="{FF2B5EF4-FFF2-40B4-BE49-F238E27FC236}">
                  <a16:creationId xmlns:a16="http://schemas.microsoft.com/office/drawing/2014/main" id="{F8C6DEFC-F799-1886-6889-BB3F646EDE83}"/>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6" name="ZoneTexte 5">
              <a:extLst>
                <a:ext uri="{FF2B5EF4-FFF2-40B4-BE49-F238E27FC236}">
                  <a16:creationId xmlns:a16="http://schemas.microsoft.com/office/drawing/2014/main" id="{241208D4-66A7-0B81-D6ED-C90361FA04E2}"/>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470175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3ADD8-E0F8-63C8-286A-B4B2E46B4F2C}"/>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263AF1B3-01FC-4548-1A90-616092D65924}"/>
              </a:ext>
            </a:extLst>
          </p:cNvPr>
          <p:cNvSpPr txBox="1"/>
          <p:nvPr/>
        </p:nvSpPr>
        <p:spPr>
          <a:xfrm>
            <a:off x="152400" y="131161"/>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Synthèse</a:t>
            </a:r>
          </a:p>
          <a:p>
            <a:endParaRPr lang="fr-FR" sz="2400" b="1" dirty="0"/>
          </a:p>
        </p:txBody>
      </p:sp>
      <p:sp>
        <p:nvSpPr>
          <p:cNvPr id="2" name="ZoneTexte 1" hidden="1">
            <a:extLst>
              <a:ext uri="{FF2B5EF4-FFF2-40B4-BE49-F238E27FC236}">
                <a16:creationId xmlns:a16="http://schemas.microsoft.com/office/drawing/2014/main" id="{C86830B8-654F-6A8A-3979-D4D7A529F958}"/>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125191A2-A4D4-57BC-500F-A76476B6DEA8}"/>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BCAE6BB6-65FE-CC4A-149E-F21A117F5553}"/>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1D39326A-63C4-7341-F475-3F987C22CF2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F6E1A68-A1B2-2887-A4C4-76AF978E8F68}"/>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53500DE5-4DC8-9BBD-23B9-A6F7D93E3CB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5A964DC8-C105-CF81-F669-47FACD5F46BD}"/>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F0FDBF14-5F32-7D0C-21B9-85286D9E9FB9}"/>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3" name="ZoneTexte 2">
            <a:extLst>
              <a:ext uri="{FF2B5EF4-FFF2-40B4-BE49-F238E27FC236}">
                <a16:creationId xmlns:a16="http://schemas.microsoft.com/office/drawing/2014/main" id="{7C4F37C9-7D3B-EC2C-9BAB-FA3A7BCFBC74}"/>
              </a:ext>
            </a:extLst>
          </p:cNvPr>
          <p:cNvSpPr txBox="1"/>
          <p:nvPr/>
        </p:nvSpPr>
        <p:spPr>
          <a:xfrm>
            <a:off x="292100" y="881925"/>
            <a:ext cx="93853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 Réseau Bayésien Dynamique est très promoteur en matière de prévision et d’explicabilité.</a:t>
            </a:r>
          </a:p>
        </p:txBody>
      </p:sp>
      <p:sp>
        <p:nvSpPr>
          <p:cNvPr id="4" name="ZoneTexte 3">
            <a:extLst>
              <a:ext uri="{FF2B5EF4-FFF2-40B4-BE49-F238E27FC236}">
                <a16:creationId xmlns:a16="http://schemas.microsoft.com/office/drawing/2014/main" id="{0751D13F-C49E-C1D5-4A56-AAAA96098059}"/>
              </a:ext>
            </a:extLst>
          </p:cNvPr>
          <p:cNvSpPr txBox="1"/>
          <p:nvPr/>
        </p:nvSpPr>
        <p:spPr>
          <a:xfrm>
            <a:off x="292100" y="1554579"/>
            <a:ext cx="115697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Des analyses bayésiennes plus approfondies doivent être effectuées : Correction du MAPE et rapport de vraisemblance.</a:t>
            </a:r>
          </a:p>
        </p:txBody>
      </p:sp>
      <p:sp>
        <p:nvSpPr>
          <p:cNvPr id="9" name="ZoneTexte 8">
            <a:extLst>
              <a:ext uri="{FF2B5EF4-FFF2-40B4-BE49-F238E27FC236}">
                <a16:creationId xmlns:a16="http://schemas.microsoft.com/office/drawing/2014/main" id="{E3C8BC07-CEE2-38BC-520F-D6E50E65FCA5}"/>
              </a:ext>
            </a:extLst>
          </p:cNvPr>
          <p:cNvSpPr txBox="1"/>
          <p:nvPr/>
        </p:nvSpPr>
        <p:spPr>
          <a:xfrm>
            <a:off x="292100" y="2107257"/>
            <a:ext cx="93853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Utilisation d’autres critère de Score pour l’apprentissage des réseaux probabilistes</a:t>
            </a:r>
          </a:p>
        </p:txBody>
      </p:sp>
      <p:sp>
        <p:nvSpPr>
          <p:cNvPr id="13" name="ZoneTexte 12">
            <a:extLst>
              <a:ext uri="{FF2B5EF4-FFF2-40B4-BE49-F238E27FC236}">
                <a16:creationId xmlns:a16="http://schemas.microsoft.com/office/drawing/2014/main" id="{154DBB3C-A1CB-D211-4900-040E1D7F6BF8}"/>
              </a:ext>
            </a:extLst>
          </p:cNvPr>
          <p:cNvSpPr txBox="1"/>
          <p:nvPr/>
        </p:nvSpPr>
        <p:spPr>
          <a:xfrm>
            <a:off x="292100" y="2724287"/>
            <a:ext cx="108331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Réalisation d’une étude bibliographique sur les Réseaux Bayésiens Dynamiques ( Non Gaussiens) </a:t>
            </a:r>
          </a:p>
        </p:txBody>
      </p:sp>
      <p:sp>
        <p:nvSpPr>
          <p:cNvPr id="15" name="ZoneTexte 14">
            <a:extLst>
              <a:ext uri="{FF2B5EF4-FFF2-40B4-BE49-F238E27FC236}">
                <a16:creationId xmlns:a16="http://schemas.microsoft.com/office/drawing/2014/main" id="{BFE09BF9-54B3-76B4-8EFA-44433FB8475A}"/>
              </a:ext>
            </a:extLst>
          </p:cNvPr>
          <p:cNvSpPr txBox="1"/>
          <p:nvPr/>
        </p:nvSpPr>
        <p:spPr>
          <a:xfrm>
            <a:off x="292100" y="3287743"/>
            <a:ext cx="108331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Implémentation en temps réel ( Data Streaming)</a:t>
            </a:r>
          </a:p>
        </p:txBody>
      </p:sp>
    </p:spTree>
    <p:extLst>
      <p:ext uri="{BB962C8B-B14F-4D97-AF65-F5344CB8AC3E}">
        <p14:creationId xmlns:p14="http://schemas.microsoft.com/office/powerpoint/2010/main" val="3180346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FA0A2-ADC5-6D35-15EF-A66F71ADA07F}"/>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1AC55FD6-A3DA-E6A1-86F0-BD38C13149E5}"/>
              </a:ext>
            </a:extLst>
          </p:cNvPr>
          <p:cNvSpPr txBox="1"/>
          <p:nvPr/>
        </p:nvSpPr>
        <p:spPr>
          <a:xfrm>
            <a:off x="152400" y="131161"/>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Perspectives</a:t>
            </a:r>
          </a:p>
          <a:p>
            <a:endParaRPr lang="fr-FR" sz="2400" b="1" dirty="0"/>
          </a:p>
        </p:txBody>
      </p:sp>
      <p:sp>
        <p:nvSpPr>
          <p:cNvPr id="2" name="ZoneTexte 1" hidden="1">
            <a:extLst>
              <a:ext uri="{FF2B5EF4-FFF2-40B4-BE49-F238E27FC236}">
                <a16:creationId xmlns:a16="http://schemas.microsoft.com/office/drawing/2014/main" id="{5925D0E7-8D8C-7D11-25A5-9E85D0613848}"/>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CA2FC49C-EAB7-F439-CF17-99F25AC9685E}"/>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41EA291E-7307-24F7-00CA-9388E03D3A12}"/>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5FF85C7-43D9-33EB-18FE-64F6F5E23B28}"/>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CDA9410A-CA73-AE05-F5B9-8B90826263C0}"/>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A1E32114-CAD0-C617-320F-C15180FD61F6}"/>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6B6E9D6E-77FA-E5D8-E093-0160A731C775}"/>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BAC40D12-DB59-3727-C90D-76599C4D0C9B}"/>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3" name="ZoneTexte 2">
            <a:extLst>
              <a:ext uri="{FF2B5EF4-FFF2-40B4-BE49-F238E27FC236}">
                <a16:creationId xmlns:a16="http://schemas.microsoft.com/office/drawing/2014/main" id="{48F41E3B-AE81-2E65-68EC-DE555391F8F7}"/>
              </a:ext>
            </a:extLst>
          </p:cNvPr>
          <p:cNvSpPr txBox="1"/>
          <p:nvPr/>
        </p:nvSpPr>
        <p:spPr>
          <a:xfrm>
            <a:off x="292100" y="881925"/>
            <a:ext cx="938530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La prévision de la consommation d’énergie est un phénomène complexe en raison de son caractère non linéaire et multifactoriel.</a:t>
            </a:r>
          </a:p>
        </p:txBody>
      </p:sp>
      <p:sp>
        <p:nvSpPr>
          <p:cNvPr id="4" name="ZoneTexte 3">
            <a:extLst>
              <a:ext uri="{FF2B5EF4-FFF2-40B4-BE49-F238E27FC236}">
                <a16:creationId xmlns:a16="http://schemas.microsoft.com/office/drawing/2014/main" id="{956492E7-CCFE-1F57-F63D-A720B62FBD54}"/>
              </a:ext>
            </a:extLst>
          </p:cNvPr>
          <p:cNvSpPr txBox="1"/>
          <p:nvPr/>
        </p:nvSpPr>
        <p:spPr>
          <a:xfrm>
            <a:off x="292100" y="1554579"/>
            <a:ext cx="938530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4 grandes familles de méthodes d’analyse de données sont de plus en plus privilégiées : modèles conventionnels, modèles d’apprentissage automatique, profond et hybrides.</a:t>
            </a:r>
          </a:p>
        </p:txBody>
      </p:sp>
      <p:sp>
        <p:nvSpPr>
          <p:cNvPr id="9" name="ZoneTexte 8">
            <a:extLst>
              <a:ext uri="{FF2B5EF4-FFF2-40B4-BE49-F238E27FC236}">
                <a16:creationId xmlns:a16="http://schemas.microsoft.com/office/drawing/2014/main" id="{DAA1D95E-C6D8-71F4-E6AE-246E4C9ACD2C}"/>
              </a:ext>
            </a:extLst>
          </p:cNvPr>
          <p:cNvSpPr txBox="1"/>
          <p:nvPr/>
        </p:nvSpPr>
        <p:spPr>
          <a:xfrm>
            <a:off x="292100" y="2359253"/>
            <a:ext cx="938530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Les réseaux Bayésiens Dynamiques représentent à ce jour, l’une des méthodes avec le plus grand potentiel. </a:t>
            </a:r>
          </a:p>
        </p:txBody>
      </p:sp>
      <p:sp>
        <p:nvSpPr>
          <p:cNvPr id="11" name="ZoneTexte 10">
            <a:extLst>
              <a:ext uri="{FF2B5EF4-FFF2-40B4-BE49-F238E27FC236}">
                <a16:creationId xmlns:a16="http://schemas.microsoft.com/office/drawing/2014/main" id="{6873B7D0-5598-5B90-FBEA-15C2F77FC6D7}"/>
              </a:ext>
            </a:extLst>
          </p:cNvPr>
          <p:cNvSpPr txBox="1"/>
          <p:nvPr/>
        </p:nvSpPr>
        <p:spPr>
          <a:xfrm>
            <a:off x="292100" y="3069010"/>
            <a:ext cx="938530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Utilisation de la base de données UKDALE dans le cadre de cet ouvrage.</a:t>
            </a:r>
          </a:p>
          <a:p>
            <a:endParaRPr lang="fr-FR"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46BC0FDB-76E7-90D4-A5E1-1C617E8CD2BD}"/>
              </a:ext>
            </a:extLst>
          </p:cNvPr>
          <p:cNvSpPr txBox="1"/>
          <p:nvPr/>
        </p:nvSpPr>
        <p:spPr>
          <a:xfrm>
            <a:off x="292100" y="3635517"/>
            <a:ext cx="9385300" cy="923330"/>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Conclusion par rapport au modèle ARIMA. Globalement, le modèle ARIMA a obtenu des bons résultats en ce qui concerne l’ajustement des modèles. Cependant, les modèles restent très mauvais en termes de prédictions. </a:t>
            </a:r>
          </a:p>
        </p:txBody>
      </p:sp>
      <p:sp>
        <p:nvSpPr>
          <p:cNvPr id="13" name="ZoneTexte 12">
            <a:extLst>
              <a:ext uri="{FF2B5EF4-FFF2-40B4-BE49-F238E27FC236}">
                <a16:creationId xmlns:a16="http://schemas.microsoft.com/office/drawing/2014/main" id="{E3DFE315-8493-C337-3F3F-B96A45304E80}"/>
              </a:ext>
            </a:extLst>
          </p:cNvPr>
          <p:cNvSpPr txBox="1"/>
          <p:nvPr/>
        </p:nvSpPr>
        <p:spPr>
          <a:xfrm>
            <a:off x="292100" y="4656340"/>
            <a:ext cx="9385300"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Conclusion par rapport au Réseau Bayésien Dynamique. L’ajustement des Réseaux Bayésiens Dynamiques est légèrement inférieur à celui des modèles ARIMA. Cependant, les Réseaux Bayésiens Dynamiques ont obtenu des résultats nettement supérieurs à ceux du modèle ARIMA en termes de prévision de la consommation d’électricité </a:t>
            </a:r>
          </a:p>
        </p:txBody>
      </p:sp>
    </p:spTree>
    <p:extLst>
      <p:ext uri="{BB962C8B-B14F-4D97-AF65-F5344CB8AC3E}">
        <p14:creationId xmlns:p14="http://schemas.microsoft.com/office/powerpoint/2010/main" val="2162269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061C2-692F-CE1F-453B-2A54C6D73B06}"/>
            </a:ext>
          </a:extLst>
        </p:cNvPr>
        <p:cNvGrpSpPr/>
        <p:nvPr/>
      </p:nvGrpSpPr>
      <p:grpSpPr>
        <a:xfrm>
          <a:off x="0" y="0"/>
          <a:ext cx="0" cy="0"/>
          <a:chOff x="0" y="0"/>
          <a:chExt cx="0" cy="0"/>
        </a:xfrm>
      </p:grpSpPr>
      <p:sp>
        <p:nvSpPr>
          <p:cNvPr id="2" name="ZoneTexte 1" hidden="1">
            <a:extLst>
              <a:ext uri="{FF2B5EF4-FFF2-40B4-BE49-F238E27FC236}">
                <a16:creationId xmlns:a16="http://schemas.microsoft.com/office/drawing/2014/main" id="{9EC10D38-7663-EFD6-C85A-F35185B453A0}"/>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D14CC73D-D498-BF21-E2D8-F47CD6D75DB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1C251013-2B8A-6D5A-A0A6-690EC7006826}"/>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D33F1BBD-497C-3D71-6DF3-88E0D321DD4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DF002C"/>
                  </a:solidFill>
                </a:endParaRPr>
              </a:p>
            </p:txBody>
          </p:sp>
          <p:sp>
            <p:nvSpPr>
              <p:cNvPr id="94" name="Rectangle : coins arrondis 93">
                <a:extLst>
                  <a:ext uri="{FF2B5EF4-FFF2-40B4-BE49-F238E27FC236}">
                    <a16:creationId xmlns:a16="http://schemas.microsoft.com/office/drawing/2014/main" id="{AB0078BA-3B5E-74FF-C4E2-BDEE7E27089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0011B359-29B8-1CE9-C495-D46B3E096E3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02B7440E-07F5-15B4-14C6-7514E8A0A19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49921582-D9DA-C4CF-F712-E219BE419C38}"/>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5" name="ZoneTexte 4">
            <a:extLst>
              <a:ext uri="{FF2B5EF4-FFF2-40B4-BE49-F238E27FC236}">
                <a16:creationId xmlns:a16="http://schemas.microsoft.com/office/drawing/2014/main" id="{A3FC7853-B692-EAD0-A6BB-A25E98DEBB08}"/>
              </a:ext>
            </a:extLst>
          </p:cNvPr>
          <p:cNvSpPr txBox="1"/>
          <p:nvPr/>
        </p:nvSpPr>
        <p:spPr>
          <a:xfrm>
            <a:off x="4812676" y="2110415"/>
            <a:ext cx="8483600" cy="1569660"/>
          </a:xfrm>
          <a:prstGeom prst="rect">
            <a:avLst/>
          </a:prstGeom>
          <a:noFill/>
        </p:spPr>
        <p:txBody>
          <a:bodyPr wrap="square" rtlCol="0">
            <a:spAutoFit/>
          </a:bodyPr>
          <a:lstStyle/>
          <a:p>
            <a:r>
              <a:rPr lang="fr-FR" sz="9600" dirty="0">
                <a:solidFill>
                  <a:srgbClr val="E00034"/>
                </a:solidFill>
                <a:latin typeface="a Absolute Empire" panose="02000503000000000000" pitchFamily="2" charset="0"/>
              </a:rPr>
              <a:t>FIN</a:t>
            </a:r>
          </a:p>
        </p:txBody>
      </p:sp>
      <p:pic>
        <p:nvPicPr>
          <p:cNvPr id="6" name="Picture 2" descr="L'UPEC : La recherche : innover, découvrir et valoriser - Recherche &amp;  Enseignement">
            <a:extLst>
              <a:ext uri="{FF2B5EF4-FFF2-40B4-BE49-F238E27FC236}">
                <a16:creationId xmlns:a16="http://schemas.microsoft.com/office/drawing/2014/main" id="{D3091EB8-77A9-D666-3313-62622EFC3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0800" y="92333"/>
            <a:ext cx="1425524" cy="128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89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5212D-F992-A25E-192E-BADCDF948C93}"/>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33DFB3E2-E2B6-02EA-38AD-24B5D8F89F49}"/>
              </a:ext>
            </a:extLst>
          </p:cNvPr>
          <p:cNvSpPr txBox="1"/>
          <p:nvPr/>
        </p:nvSpPr>
        <p:spPr>
          <a:xfrm>
            <a:off x="397805" y="448107"/>
            <a:ext cx="8572106" cy="461665"/>
          </a:xfrm>
          <a:prstGeom prst="rect">
            <a:avLst/>
          </a:prstGeom>
          <a:noFill/>
        </p:spPr>
        <p:txBody>
          <a:bodyPr wrap="square" rtlCol="0">
            <a:spAutoFit/>
          </a:bodyPr>
          <a:lstStyle/>
          <a:p>
            <a:r>
              <a:rPr lang="fr-FR" sz="2400" b="1" dirty="0"/>
              <a:t>INTRODUCTON : La maîtrise de l’énergie et ses bienfaits</a:t>
            </a:r>
          </a:p>
        </p:txBody>
      </p:sp>
      <p:sp>
        <p:nvSpPr>
          <p:cNvPr id="3" name="ZoneTexte 2">
            <a:extLst>
              <a:ext uri="{FF2B5EF4-FFF2-40B4-BE49-F238E27FC236}">
                <a16:creationId xmlns:a16="http://schemas.microsoft.com/office/drawing/2014/main" id="{76872CD0-B78A-E80D-7D07-E3A6B9AFC5A3}"/>
              </a:ext>
            </a:extLst>
          </p:cNvPr>
          <p:cNvSpPr txBox="1"/>
          <p:nvPr/>
        </p:nvSpPr>
        <p:spPr>
          <a:xfrm>
            <a:off x="397805" y="998571"/>
            <a:ext cx="6974545" cy="1015663"/>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L’amélioration des conditions de vie des individus a eu comme conséquences la croissance de la population mondiale et consommation d’énergie finale. </a:t>
            </a:r>
          </a:p>
        </p:txBody>
      </p:sp>
      <p:pic>
        <p:nvPicPr>
          <p:cNvPr id="8" name="Image 7">
            <a:extLst>
              <a:ext uri="{FF2B5EF4-FFF2-40B4-BE49-F238E27FC236}">
                <a16:creationId xmlns:a16="http://schemas.microsoft.com/office/drawing/2014/main" id="{C0F781A0-6D37-BA13-4232-9E6418FA8AE6}"/>
              </a:ext>
            </a:extLst>
          </p:cNvPr>
          <p:cNvPicPr>
            <a:picLocks noChangeAspect="1"/>
          </p:cNvPicPr>
          <p:nvPr/>
        </p:nvPicPr>
        <p:blipFill>
          <a:blip r:embed="rId2"/>
          <a:stretch>
            <a:fillRect/>
          </a:stretch>
        </p:blipFill>
        <p:spPr>
          <a:xfrm>
            <a:off x="5373201" y="2367542"/>
            <a:ext cx="4429984" cy="3679139"/>
          </a:xfrm>
          <a:prstGeom prst="rect">
            <a:avLst/>
          </a:prstGeom>
          <a:ln>
            <a:solidFill>
              <a:schemeClr val="bg2">
                <a:lumMod val="90000"/>
              </a:schemeClr>
            </a:solidFill>
          </a:ln>
        </p:spPr>
      </p:pic>
      <p:pic>
        <p:nvPicPr>
          <p:cNvPr id="13" name="Image 12">
            <a:extLst>
              <a:ext uri="{FF2B5EF4-FFF2-40B4-BE49-F238E27FC236}">
                <a16:creationId xmlns:a16="http://schemas.microsoft.com/office/drawing/2014/main" id="{C4A3D474-7CD5-DDF9-E095-39E5CDDB7CD6}"/>
              </a:ext>
            </a:extLst>
          </p:cNvPr>
          <p:cNvPicPr>
            <a:picLocks noChangeAspect="1"/>
          </p:cNvPicPr>
          <p:nvPr/>
        </p:nvPicPr>
        <p:blipFill>
          <a:blip r:embed="rId3"/>
          <a:stretch>
            <a:fillRect/>
          </a:stretch>
        </p:blipFill>
        <p:spPr>
          <a:xfrm>
            <a:off x="465866" y="2367542"/>
            <a:ext cx="4429984" cy="3679138"/>
          </a:xfrm>
          <a:prstGeom prst="rect">
            <a:avLst/>
          </a:prstGeom>
          <a:ln>
            <a:solidFill>
              <a:schemeClr val="bg2">
                <a:lumMod val="90000"/>
              </a:schemeClr>
            </a:solidFill>
          </a:ln>
        </p:spPr>
      </p:pic>
      <p:sp>
        <p:nvSpPr>
          <p:cNvPr id="14" name="ZoneTexte 13">
            <a:extLst>
              <a:ext uri="{FF2B5EF4-FFF2-40B4-BE49-F238E27FC236}">
                <a16:creationId xmlns:a16="http://schemas.microsoft.com/office/drawing/2014/main" id="{4708EFD7-ACC1-6BEF-E7AF-FF87C867460B}"/>
              </a:ext>
            </a:extLst>
          </p:cNvPr>
          <p:cNvSpPr txBox="1"/>
          <p:nvPr/>
        </p:nvSpPr>
        <p:spPr>
          <a:xfrm>
            <a:off x="397805" y="6211982"/>
            <a:ext cx="3590535" cy="246221"/>
          </a:xfrm>
          <a:prstGeom prst="rect">
            <a:avLst/>
          </a:prstGeom>
          <a:noFill/>
        </p:spPr>
        <p:txBody>
          <a:bodyPr wrap="square" rtlCol="0">
            <a:spAutoFit/>
          </a:bodyPr>
          <a:lstStyle/>
          <a:p>
            <a:r>
              <a:rPr lang="fr-FR" sz="1000" dirty="0"/>
              <a:t>Source : Données issues de la Banque Mondiale, 2024 </a:t>
            </a:r>
          </a:p>
        </p:txBody>
      </p:sp>
      <p:sp>
        <p:nvSpPr>
          <p:cNvPr id="15" name="ZoneTexte 14">
            <a:extLst>
              <a:ext uri="{FF2B5EF4-FFF2-40B4-BE49-F238E27FC236}">
                <a16:creationId xmlns:a16="http://schemas.microsoft.com/office/drawing/2014/main" id="{F5A136DF-D81A-8D36-93E4-3DDFDA87B9A3}"/>
              </a:ext>
            </a:extLst>
          </p:cNvPr>
          <p:cNvSpPr txBox="1"/>
          <p:nvPr/>
        </p:nvSpPr>
        <p:spPr>
          <a:xfrm>
            <a:off x="5373201" y="6225701"/>
            <a:ext cx="3998295" cy="246221"/>
          </a:xfrm>
          <a:prstGeom prst="rect">
            <a:avLst/>
          </a:prstGeom>
          <a:noFill/>
        </p:spPr>
        <p:txBody>
          <a:bodyPr wrap="square" rtlCol="0">
            <a:spAutoFit/>
          </a:bodyPr>
          <a:lstStyle/>
          <a:p>
            <a:r>
              <a:rPr lang="fr-FR" sz="1000" dirty="0"/>
              <a:t>Source : Données issues de l’Agence Internationale de l’Energie, 2024</a:t>
            </a:r>
          </a:p>
        </p:txBody>
      </p:sp>
      <p:sp>
        <p:nvSpPr>
          <p:cNvPr id="6" name="ZoneTexte 5">
            <a:extLst>
              <a:ext uri="{FF2B5EF4-FFF2-40B4-BE49-F238E27FC236}">
                <a16:creationId xmlns:a16="http://schemas.microsoft.com/office/drawing/2014/main" id="{B506F457-CB0D-A4AA-687E-A69A057F7FFE}"/>
              </a:ext>
            </a:extLst>
          </p:cNvPr>
          <p:cNvSpPr txBox="1"/>
          <p:nvPr/>
        </p:nvSpPr>
        <p:spPr>
          <a:xfrm>
            <a:off x="10116457" y="2367542"/>
            <a:ext cx="1609677" cy="2585323"/>
          </a:xfrm>
          <a:prstGeom prst="rect">
            <a:avLst/>
          </a:prstGeom>
          <a:noFill/>
        </p:spPr>
        <p:txBody>
          <a:bodyPr wrap="square" rtlCol="0">
            <a:spAutoFit/>
          </a:bodyPr>
          <a:lstStyle/>
          <a:p>
            <a:r>
              <a:rPr lang="fr-FR" b="1" dirty="0">
                <a:solidFill>
                  <a:schemeClr val="accent3"/>
                </a:solidFill>
              </a:rPr>
              <a:t>Plus la population augmente plus les besoins en termes d’énergie augmentent également</a:t>
            </a:r>
          </a:p>
        </p:txBody>
      </p:sp>
    </p:spTree>
    <p:extLst>
      <p:ext uri="{BB962C8B-B14F-4D97-AF65-F5344CB8AC3E}">
        <p14:creationId xmlns:p14="http://schemas.microsoft.com/office/powerpoint/2010/main" val="48107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F85ED-44BB-CDD6-D261-1E4FB2BC72E2}"/>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9405D754-7D04-97F2-37A4-09B0D01C1B95}"/>
              </a:ext>
            </a:extLst>
          </p:cNvPr>
          <p:cNvSpPr txBox="1"/>
          <p:nvPr/>
        </p:nvSpPr>
        <p:spPr>
          <a:xfrm>
            <a:off x="397804" y="448107"/>
            <a:ext cx="12251395" cy="461665"/>
          </a:xfrm>
          <a:prstGeom prst="rect">
            <a:avLst/>
          </a:prstGeom>
          <a:noFill/>
        </p:spPr>
        <p:txBody>
          <a:bodyPr wrap="square" rtlCol="0">
            <a:spAutoFit/>
          </a:bodyPr>
          <a:lstStyle/>
          <a:p>
            <a:r>
              <a:rPr lang="fr-FR" sz="2400" b="1" dirty="0"/>
              <a:t>INTRODUCTON : La raréfaction des ressources naturelles et l’efficience énergétique</a:t>
            </a:r>
          </a:p>
        </p:txBody>
      </p:sp>
      <p:pic>
        <p:nvPicPr>
          <p:cNvPr id="8" name="Image 7">
            <a:extLst>
              <a:ext uri="{FF2B5EF4-FFF2-40B4-BE49-F238E27FC236}">
                <a16:creationId xmlns:a16="http://schemas.microsoft.com/office/drawing/2014/main" id="{FC02E36D-8A71-E293-30E1-64DDF5125A95}"/>
              </a:ext>
            </a:extLst>
          </p:cNvPr>
          <p:cNvPicPr>
            <a:picLocks noChangeAspect="1"/>
          </p:cNvPicPr>
          <p:nvPr/>
        </p:nvPicPr>
        <p:blipFill>
          <a:blip r:embed="rId2"/>
          <a:stretch>
            <a:fillRect/>
          </a:stretch>
        </p:blipFill>
        <p:spPr>
          <a:xfrm>
            <a:off x="13840754" y="-2044488"/>
            <a:ext cx="4429984" cy="3679139"/>
          </a:xfrm>
          <a:prstGeom prst="rect">
            <a:avLst/>
          </a:prstGeom>
          <a:ln>
            <a:solidFill>
              <a:schemeClr val="bg2">
                <a:lumMod val="90000"/>
              </a:schemeClr>
            </a:solidFill>
          </a:ln>
        </p:spPr>
      </p:pic>
      <p:pic>
        <p:nvPicPr>
          <p:cNvPr id="2" name="Image 1" hidden="1">
            <a:extLst>
              <a:ext uri="{FF2B5EF4-FFF2-40B4-BE49-F238E27FC236}">
                <a16:creationId xmlns:a16="http://schemas.microsoft.com/office/drawing/2014/main" id="{29FBA28E-258C-C78E-FA9B-7D2E0AE7446D}"/>
              </a:ext>
            </a:extLst>
          </p:cNvPr>
          <p:cNvPicPr>
            <a:picLocks/>
          </p:cNvPicPr>
          <p:nvPr/>
        </p:nvPicPr>
        <p:blipFill>
          <a:blip r:embed="rId3"/>
          <a:stretch>
            <a:fillRect/>
          </a:stretch>
        </p:blipFill>
        <p:spPr>
          <a:xfrm>
            <a:off x="8326331" y="3056848"/>
            <a:ext cx="3600000" cy="2989831"/>
          </a:xfrm>
          <a:prstGeom prst="rect">
            <a:avLst/>
          </a:prstGeom>
          <a:ln>
            <a:solidFill>
              <a:schemeClr val="bg2">
                <a:lumMod val="90000"/>
              </a:schemeClr>
            </a:solidFill>
          </a:ln>
        </p:spPr>
      </p:pic>
      <p:sp>
        <p:nvSpPr>
          <p:cNvPr id="4" name="ZoneTexte 3" hidden="1">
            <a:extLst>
              <a:ext uri="{FF2B5EF4-FFF2-40B4-BE49-F238E27FC236}">
                <a16:creationId xmlns:a16="http://schemas.microsoft.com/office/drawing/2014/main" id="{E5575363-E792-2F09-2A9D-B934B749FF30}"/>
              </a:ext>
            </a:extLst>
          </p:cNvPr>
          <p:cNvSpPr txBox="1">
            <a:spLocks noGrp="1" noRot="1" noMove="1" noResize="1" noEditPoints="1" noAdjustHandles="1" noChangeArrowheads="1" noChangeShapeType="1"/>
          </p:cNvSpPr>
          <p:nvPr/>
        </p:nvSpPr>
        <p:spPr>
          <a:xfrm>
            <a:off x="8258568" y="6211982"/>
            <a:ext cx="3998295" cy="246221"/>
          </a:xfrm>
          <a:prstGeom prst="rect">
            <a:avLst/>
          </a:prstGeom>
          <a:noFill/>
        </p:spPr>
        <p:txBody>
          <a:bodyPr wrap="square" rtlCol="0">
            <a:spAutoFit/>
          </a:bodyPr>
          <a:lstStyle/>
          <a:p>
            <a:r>
              <a:rPr lang="fr-FR" sz="1000" dirty="0"/>
              <a:t>Source : Données issues de l’Agence Internationale de l’Energie, 2024</a:t>
            </a:r>
          </a:p>
        </p:txBody>
      </p:sp>
      <p:pic>
        <p:nvPicPr>
          <p:cNvPr id="5" name="Image 4">
            <a:extLst>
              <a:ext uri="{FF2B5EF4-FFF2-40B4-BE49-F238E27FC236}">
                <a16:creationId xmlns:a16="http://schemas.microsoft.com/office/drawing/2014/main" id="{7D9EA016-8DC6-6DFA-3D43-48D00D371136}"/>
              </a:ext>
            </a:extLst>
          </p:cNvPr>
          <p:cNvPicPr>
            <a:picLocks/>
          </p:cNvPicPr>
          <p:nvPr/>
        </p:nvPicPr>
        <p:blipFill>
          <a:blip r:embed="rId3"/>
          <a:stretch>
            <a:fillRect/>
          </a:stretch>
        </p:blipFill>
        <p:spPr>
          <a:xfrm>
            <a:off x="13732598" y="1934084"/>
            <a:ext cx="4538139" cy="3588592"/>
          </a:xfrm>
          <a:prstGeom prst="rect">
            <a:avLst/>
          </a:prstGeom>
          <a:ln>
            <a:solidFill>
              <a:schemeClr val="bg2">
                <a:lumMod val="90000"/>
              </a:schemeClr>
            </a:solidFill>
          </a:ln>
        </p:spPr>
      </p:pic>
      <p:grpSp>
        <p:nvGrpSpPr>
          <p:cNvPr id="18" name="Groupe 17">
            <a:extLst>
              <a:ext uri="{FF2B5EF4-FFF2-40B4-BE49-F238E27FC236}">
                <a16:creationId xmlns:a16="http://schemas.microsoft.com/office/drawing/2014/main" id="{3B6F816F-D3D6-3F4F-0DF2-D34E5DB841D8}"/>
              </a:ext>
            </a:extLst>
          </p:cNvPr>
          <p:cNvGrpSpPr/>
          <p:nvPr/>
        </p:nvGrpSpPr>
        <p:grpSpPr>
          <a:xfrm>
            <a:off x="353378" y="2250780"/>
            <a:ext cx="10193996" cy="1136837"/>
            <a:chOff x="413165" y="2081020"/>
            <a:chExt cx="10193996" cy="1136837"/>
          </a:xfrm>
        </p:grpSpPr>
        <p:sp>
          <p:nvSpPr>
            <p:cNvPr id="7" name="ZoneTexte 6">
              <a:extLst>
                <a:ext uri="{FF2B5EF4-FFF2-40B4-BE49-F238E27FC236}">
                  <a16:creationId xmlns:a16="http://schemas.microsoft.com/office/drawing/2014/main" id="{177B95BF-7430-F71D-5874-27D6EFD74AD3}"/>
                </a:ext>
              </a:extLst>
            </p:cNvPr>
            <p:cNvSpPr txBox="1"/>
            <p:nvPr/>
          </p:nvSpPr>
          <p:spPr>
            <a:xfrm>
              <a:off x="413165" y="2509971"/>
              <a:ext cx="10193996" cy="707886"/>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Comment peut-on utiliser de façon plus efficiente,  l’énergie encore disponible, dans ce contexte de raréfaction des ressources naturelles et de croissance de la population. </a:t>
              </a:r>
            </a:p>
          </p:txBody>
        </p:sp>
        <p:sp>
          <p:nvSpPr>
            <p:cNvPr id="9" name="ZoneTexte 8">
              <a:extLst>
                <a:ext uri="{FF2B5EF4-FFF2-40B4-BE49-F238E27FC236}">
                  <a16:creationId xmlns:a16="http://schemas.microsoft.com/office/drawing/2014/main" id="{72CC4066-1D12-E9BC-6F57-F7EDE4B38E00}"/>
                </a:ext>
              </a:extLst>
            </p:cNvPr>
            <p:cNvSpPr txBox="1"/>
            <p:nvPr/>
          </p:nvSpPr>
          <p:spPr>
            <a:xfrm>
              <a:off x="413165" y="2081020"/>
              <a:ext cx="10193996"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Problématique :</a:t>
              </a:r>
            </a:p>
          </p:txBody>
        </p:sp>
      </p:grpSp>
      <p:grpSp>
        <p:nvGrpSpPr>
          <p:cNvPr id="19" name="Groupe 18">
            <a:extLst>
              <a:ext uri="{FF2B5EF4-FFF2-40B4-BE49-F238E27FC236}">
                <a16:creationId xmlns:a16="http://schemas.microsoft.com/office/drawing/2014/main" id="{CC8B5D2E-7C16-C817-14FE-B6EB86C72A73}"/>
              </a:ext>
            </a:extLst>
          </p:cNvPr>
          <p:cNvGrpSpPr/>
          <p:nvPr/>
        </p:nvGrpSpPr>
        <p:grpSpPr>
          <a:xfrm>
            <a:off x="353378" y="3564623"/>
            <a:ext cx="10193996" cy="1101770"/>
            <a:chOff x="413165" y="3476831"/>
            <a:chExt cx="10193996" cy="1101770"/>
          </a:xfrm>
        </p:grpSpPr>
        <p:sp>
          <p:nvSpPr>
            <p:cNvPr id="11" name="ZoneTexte 10">
              <a:extLst>
                <a:ext uri="{FF2B5EF4-FFF2-40B4-BE49-F238E27FC236}">
                  <a16:creationId xmlns:a16="http://schemas.microsoft.com/office/drawing/2014/main" id="{6AD9A4D5-EC31-21AA-284D-4884906639EB}"/>
                </a:ext>
              </a:extLst>
            </p:cNvPr>
            <p:cNvSpPr txBox="1"/>
            <p:nvPr/>
          </p:nvSpPr>
          <p:spPr>
            <a:xfrm>
              <a:off x="413165" y="3870715"/>
              <a:ext cx="10193996" cy="707886"/>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Développement d’un modèle mathématique pour ajuster de façon optimale la production d’énergie et la demande d’énergie.</a:t>
              </a:r>
            </a:p>
          </p:txBody>
        </p:sp>
        <p:sp>
          <p:nvSpPr>
            <p:cNvPr id="12" name="ZoneTexte 11">
              <a:extLst>
                <a:ext uri="{FF2B5EF4-FFF2-40B4-BE49-F238E27FC236}">
                  <a16:creationId xmlns:a16="http://schemas.microsoft.com/office/drawing/2014/main" id="{F74229A2-96CA-9BF5-B585-4FD0F7377103}"/>
                </a:ext>
              </a:extLst>
            </p:cNvPr>
            <p:cNvSpPr txBox="1"/>
            <p:nvPr/>
          </p:nvSpPr>
          <p:spPr>
            <a:xfrm>
              <a:off x="413165" y="3476831"/>
              <a:ext cx="10193996"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Solution envisagée :</a:t>
              </a:r>
            </a:p>
          </p:txBody>
        </p:sp>
      </p:grpSp>
      <p:grpSp>
        <p:nvGrpSpPr>
          <p:cNvPr id="13" name="Groupe 12">
            <a:extLst>
              <a:ext uri="{FF2B5EF4-FFF2-40B4-BE49-F238E27FC236}">
                <a16:creationId xmlns:a16="http://schemas.microsoft.com/office/drawing/2014/main" id="{F95A30A5-639E-09BA-3E8F-98815912F7BC}"/>
              </a:ext>
            </a:extLst>
          </p:cNvPr>
          <p:cNvGrpSpPr/>
          <p:nvPr/>
        </p:nvGrpSpPr>
        <p:grpSpPr>
          <a:xfrm>
            <a:off x="353378" y="4743402"/>
            <a:ext cx="10253783" cy="962449"/>
            <a:chOff x="353378" y="4743402"/>
            <a:chExt cx="10253783" cy="962449"/>
          </a:xfrm>
        </p:grpSpPr>
        <p:sp>
          <p:nvSpPr>
            <p:cNvPr id="16" name="ZoneTexte 15">
              <a:extLst>
                <a:ext uri="{FF2B5EF4-FFF2-40B4-BE49-F238E27FC236}">
                  <a16:creationId xmlns:a16="http://schemas.microsoft.com/office/drawing/2014/main" id="{82E28ACB-9507-471E-66C5-A7A4CFCDC224}"/>
                </a:ext>
              </a:extLst>
            </p:cNvPr>
            <p:cNvSpPr txBox="1"/>
            <p:nvPr/>
          </p:nvSpPr>
          <p:spPr>
            <a:xfrm>
              <a:off x="413165" y="5305741"/>
              <a:ext cx="10193996" cy="400110"/>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Enjeux d’ordre écologique et économique.</a:t>
              </a:r>
            </a:p>
          </p:txBody>
        </p:sp>
        <p:sp>
          <p:nvSpPr>
            <p:cNvPr id="17" name="ZoneTexte 16">
              <a:extLst>
                <a:ext uri="{FF2B5EF4-FFF2-40B4-BE49-F238E27FC236}">
                  <a16:creationId xmlns:a16="http://schemas.microsoft.com/office/drawing/2014/main" id="{184CB56E-B0A0-3959-EC4D-0ADF90296A2D}"/>
                </a:ext>
              </a:extLst>
            </p:cNvPr>
            <p:cNvSpPr txBox="1"/>
            <p:nvPr/>
          </p:nvSpPr>
          <p:spPr>
            <a:xfrm>
              <a:off x="353378" y="4743402"/>
              <a:ext cx="10193996"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Enjeux :</a:t>
              </a:r>
            </a:p>
          </p:txBody>
        </p:sp>
      </p:grpSp>
      <p:grpSp>
        <p:nvGrpSpPr>
          <p:cNvPr id="21" name="Groupe 20">
            <a:extLst>
              <a:ext uri="{FF2B5EF4-FFF2-40B4-BE49-F238E27FC236}">
                <a16:creationId xmlns:a16="http://schemas.microsoft.com/office/drawing/2014/main" id="{1820499B-2437-98CE-5EFE-008D3AA2E195}"/>
              </a:ext>
            </a:extLst>
          </p:cNvPr>
          <p:cNvGrpSpPr/>
          <p:nvPr/>
        </p:nvGrpSpPr>
        <p:grpSpPr>
          <a:xfrm>
            <a:off x="353378" y="1042973"/>
            <a:ext cx="10193996" cy="910123"/>
            <a:chOff x="353378" y="1042973"/>
            <a:chExt cx="10193996" cy="910123"/>
          </a:xfrm>
        </p:grpSpPr>
        <p:sp>
          <p:nvSpPr>
            <p:cNvPr id="3" name="ZoneTexte 2">
              <a:extLst>
                <a:ext uri="{FF2B5EF4-FFF2-40B4-BE49-F238E27FC236}">
                  <a16:creationId xmlns:a16="http://schemas.microsoft.com/office/drawing/2014/main" id="{FFE1E06C-3BA7-CD5B-47AE-59F034A66A49}"/>
                </a:ext>
              </a:extLst>
            </p:cNvPr>
            <p:cNvSpPr txBox="1"/>
            <p:nvPr/>
          </p:nvSpPr>
          <p:spPr>
            <a:xfrm>
              <a:off x="353378" y="1552986"/>
              <a:ext cx="10193996" cy="400110"/>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Cependant, les resources naturelles qui servent à la production de l’énergie sont limitées</a:t>
              </a:r>
            </a:p>
          </p:txBody>
        </p:sp>
        <p:sp>
          <p:nvSpPr>
            <p:cNvPr id="20" name="ZoneTexte 19">
              <a:extLst>
                <a:ext uri="{FF2B5EF4-FFF2-40B4-BE49-F238E27FC236}">
                  <a16:creationId xmlns:a16="http://schemas.microsoft.com/office/drawing/2014/main" id="{C36B9D06-4C41-8EF0-6493-83FDFB03081E}"/>
                </a:ext>
              </a:extLst>
            </p:cNvPr>
            <p:cNvSpPr txBox="1"/>
            <p:nvPr/>
          </p:nvSpPr>
          <p:spPr>
            <a:xfrm>
              <a:off x="353378" y="1042973"/>
              <a:ext cx="10193996"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Contrainte : </a:t>
              </a:r>
            </a:p>
          </p:txBody>
        </p:sp>
      </p:grpSp>
    </p:spTree>
    <p:extLst>
      <p:ext uri="{BB962C8B-B14F-4D97-AF65-F5344CB8AC3E}">
        <p14:creationId xmlns:p14="http://schemas.microsoft.com/office/powerpoint/2010/main" val="21563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39C34-4D9D-361B-517D-8D79821679D9}"/>
            </a:ext>
          </a:extLst>
        </p:cNvPr>
        <p:cNvGrpSpPr/>
        <p:nvPr/>
      </p:nvGrpSpPr>
      <p:grpSpPr>
        <a:xfrm>
          <a:off x="0" y="0"/>
          <a:ext cx="0" cy="0"/>
          <a:chOff x="0" y="0"/>
          <a:chExt cx="0" cy="0"/>
        </a:xfrm>
      </p:grpSpPr>
      <p:pic>
        <p:nvPicPr>
          <p:cNvPr id="13" name="Picture 2" descr="L'UPEC : La recherche : innover, découvrir et valoriser - Recherche &amp;  Enseignement">
            <a:extLst>
              <a:ext uri="{FF2B5EF4-FFF2-40B4-BE49-F238E27FC236}">
                <a16:creationId xmlns:a16="http://schemas.microsoft.com/office/drawing/2014/main" id="{1E879A27-512F-B75D-DD44-0635BBA4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C6F2BB05-1BF9-3AC2-A97D-488FA6573974}"/>
              </a:ext>
            </a:extLst>
          </p:cNvPr>
          <p:cNvSpPr txBox="1"/>
          <p:nvPr/>
        </p:nvSpPr>
        <p:spPr>
          <a:xfrm>
            <a:off x="308026" y="760140"/>
            <a:ext cx="893122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II – REVUE DE LITTÉRATURE </a:t>
            </a:r>
          </a:p>
        </p:txBody>
      </p:sp>
      <p:sp>
        <p:nvSpPr>
          <p:cNvPr id="15" name="ZoneTexte 14">
            <a:extLst>
              <a:ext uri="{FF2B5EF4-FFF2-40B4-BE49-F238E27FC236}">
                <a16:creationId xmlns:a16="http://schemas.microsoft.com/office/drawing/2014/main" id="{DED5F88B-AC6A-7A12-BB56-13A5D036BDDA}"/>
              </a:ext>
            </a:extLst>
          </p:cNvPr>
          <p:cNvSpPr txBox="1"/>
          <p:nvPr/>
        </p:nvSpPr>
        <p:spPr>
          <a:xfrm>
            <a:off x="457200" y="1576078"/>
            <a:ext cx="7908147" cy="1698285"/>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Modèles conventionnels de statistiques</a:t>
            </a:r>
          </a:p>
          <a:p>
            <a:pPr marL="342900" indent="-342900">
              <a:lnSpc>
                <a:spcPct val="150000"/>
              </a:lnSpc>
              <a:buAutoNum type="arabicPeriod"/>
            </a:pPr>
            <a:r>
              <a:rPr lang="fr-FR" dirty="0">
                <a:latin typeface="Verdana Pro Black" panose="020B0A04030504040204" pitchFamily="34" charset="0"/>
              </a:rPr>
              <a:t>Modèles d’apprentissage automatique</a:t>
            </a:r>
          </a:p>
          <a:p>
            <a:pPr marL="342900" indent="-342900">
              <a:lnSpc>
                <a:spcPct val="150000"/>
              </a:lnSpc>
              <a:buAutoNum type="arabicPeriod"/>
            </a:pPr>
            <a:r>
              <a:rPr lang="fr-FR" dirty="0">
                <a:latin typeface="Verdana Pro Black" panose="020B0A04030504040204" pitchFamily="34" charset="0"/>
              </a:rPr>
              <a:t>Modèles d’apprentissage profond</a:t>
            </a:r>
          </a:p>
          <a:p>
            <a:pPr marL="342900" indent="-342900">
              <a:lnSpc>
                <a:spcPct val="150000"/>
              </a:lnSpc>
              <a:buAutoNum type="arabicPeriod"/>
            </a:pPr>
            <a:r>
              <a:rPr lang="fr-FR" dirty="0">
                <a:latin typeface="Verdana Pro Black" panose="020B0A04030504040204" pitchFamily="34" charset="0"/>
              </a:rPr>
              <a:t>Modèles hybrides  </a:t>
            </a:r>
          </a:p>
        </p:txBody>
      </p:sp>
      <p:grpSp>
        <p:nvGrpSpPr>
          <p:cNvPr id="19" name="Groupe 18">
            <a:extLst>
              <a:ext uri="{FF2B5EF4-FFF2-40B4-BE49-F238E27FC236}">
                <a16:creationId xmlns:a16="http://schemas.microsoft.com/office/drawing/2014/main" id="{571D20EF-66AF-C0BD-C0CC-1D8BD04FB78E}"/>
              </a:ext>
            </a:extLst>
          </p:cNvPr>
          <p:cNvGrpSpPr/>
          <p:nvPr/>
        </p:nvGrpSpPr>
        <p:grpSpPr>
          <a:xfrm>
            <a:off x="0" y="4832765"/>
            <a:ext cx="18063807" cy="1932902"/>
            <a:chOff x="0" y="4832765"/>
            <a:chExt cx="18063807" cy="1932902"/>
          </a:xfrm>
        </p:grpSpPr>
        <p:grpSp>
          <p:nvGrpSpPr>
            <p:cNvPr id="20" name="Groupe 19">
              <a:extLst>
                <a:ext uri="{FF2B5EF4-FFF2-40B4-BE49-F238E27FC236}">
                  <a16:creationId xmlns:a16="http://schemas.microsoft.com/office/drawing/2014/main" id="{616F19FD-B958-BD05-FA0E-E49CA1DA6911}"/>
                </a:ext>
              </a:extLst>
            </p:cNvPr>
            <p:cNvGrpSpPr/>
            <p:nvPr/>
          </p:nvGrpSpPr>
          <p:grpSpPr>
            <a:xfrm>
              <a:off x="0" y="4832765"/>
              <a:ext cx="18063807" cy="1655903"/>
              <a:chOff x="0" y="1963597"/>
              <a:chExt cx="18063807" cy="1655903"/>
            </a:xfrm>
            <a:solidFill>
              <a:srgbClr val="E62733"/>
            </a:solidFill>
          </p:grpSpPr>
          <p:sp>
            <p:nvSpPr>
              <p:cNvPr id="24" name="Rectangle : coins arrondis 23">
                <a:extLst>
                  <a:ext uri="{FF2B5EF4-FFF2-40B4-BE49-F238E27FC236}">
                    <a16:creationId xmlns:a16="http://schemas.microsoft.com/office/drawing/2014/main" id="{C7D9020D-0823-69CA-AA5D-323AC11079B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0864EEB7-87AD-5A4D-6EF1-145CB061060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21" name="ZoneTexte 20">
              <a:extLst>
                <a:ext uri="{FF2B5EF4-FFF2-40B4-BE49-F238E27FC236}">
                  <a16:creationId xmlns:a16="http://schemas.microsoft.com/office/drawing/2014/main" id="{B5ECF7A7-7375-2187-DC16-3956797EED84}"/>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22" name="ZoneTexte 21">
              <a:extLst>
                <a:ext uri="{FF2B5EF4-FFF2-40B4-BE49-F238E27FC236}">
                  <a16:creationId xmlns:a16="http://schemas.microsoft.com/office/drawing/2014/main" id="{83228616-F3D2-2407-1418-330D3015A243}"/>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23" name="ZoneTexte 22">
              <a:extLst>
                <a:ext uri="{FF2B5EF4-FFF2-40B4-BE49-F238E27FC236}">
                  <a16:creationId xmlns:a16="http://schemas.microsoft.com/office/drawing/2014/main" id="{B2FD4BCA-A787-31F5-B99D-5E5A8B591689}"/>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103322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38B4-6CA9-DAAE-FA8B-7DA6028F8D38}"/>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95B9678E-B547-C4C5-BA1E-52048FB98CC3}"/>
              </a:ext>
            </a:extLst>
          </p:cNvPr>
          <p:cNvSpPr txBox="1"/>
          <p:nvPr/>
        </p:nvSpPr>
        <p:spPr>
          <a:xfrm>
            <a:off x="347562" y="428011"/>
            <a:ext cx="10898845" cy="830997"/>
          </a:xfrm>
          <a:prstGeom prst="rect">
            <a:avLst/>
          </a:prstGeom>
          <a:noFill/>
        </p:spPr>
        <p:txBody>
          <a:bodyPr wrap="square" rtlCol="0">
            <a:spAutoFit/>
          </a:bodyPr>
          <a:lstStyle/>
          <a:p>
            <a:r>
              <a:rPr lang="fr-FR" sz="2400" dirty="0">
                <a:latin typeface="Congenial Black" panose="02000503040000020004" pitchFamily="2" charset="0"/>
              </a:rPr>
              <a:t>REVUE DE LITTÉRATURE : Méthodes d’analyse de données</a:t>
            </a:r>
          </a:p>
          <a:p>
            <a:endParaRPr lang="fr-FR" sz="2400" b="1" dirty="0"/>
          </a:p>
        </p:txBody>
      </p:sp>
      <p:sp>
        <p:nvSpPr>
          <p:cNvPr id="2" name="ZoneTexte 1" hidden="1">
            <a:extLst>
              <a:ext uri="{FF2B5EF4-FFF2-40B4-BE49-F238E27FC236}">
                <a16:creationId xmlns:a16="http://schemas.microsoft.com/office/drawing/2014/main" id="{C87C560D-29F8-DF5F-F462-0A453AA153EE}"/>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sp>
        <p:nvSpPr>
          <p:cNvPr id="80" name="ZoneTexte 79">
            <a:extLst>
              <a:ext uri="{FF2B5EF4-FFF2-40B4-BE49-F238E27FC236}">
                <a16:creationId xmlns:a16="http://schemas.microsoft.com/office/drawing/2014/main" id="{BAF1ABF5-7103-CF44-34E9-DEAD37558DBF}"/>
              </a:ext>
            </a:extLst>
          </p:cNvPr>
          <p:cNvSpPr txBox="1"/>
          <p:nvPr/>
        </p:nvSpPr>
        <p:spPr>
          <a:xfrm>
            <a:off x="347562" y="1089152"/>
            <a:ext cx="6502400" cy="1200329"/>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La prévision de la consommation d’énergie est un phénomène complexe pour lequel plusieurs méthodes mathématiques ont été mobilisées. Parmi ces méthodes on retrouve les méthodes d’analyse de données.</a:t>
            </a:r>
          </a:p>
        </p:txBody>
      </p:sp>
      <p:grpSp>
        <p:nvGrpSpPr>
          <p:cNvPr id="88" name="Groupe 87">
            <a:extLst>
              <a:ext uri="{FF2B5EF4-FFF2-40B4-BE49-F238E27FC236}">
                <a16:creationId xmlns:a16="http://schemas.microsoft.com/office/drawing/2014/main" id="{CABFCFB9-6125-114E-D8F8-A85D4E9DE94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BBA0A99C-36E8-C737-82F1-3779459F6D69}"/>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78E8F98B-FBFE-8A69-D786-DA1AAD3507CB}"/>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17DFB844-D1DB-87EF-A6AC-8748B1A3D816}"/>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F8A4873E-BD83-2308-FF84-EA8751F9289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65CCA580-7832-B3D6-9EBE-323965B37AC8}"/>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B92B280A-46BA-5BDF-B46C-9E50BCF8FA27}"/>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04" name="ZoneTexte 103">
            <a:extLst>
              <a:ext uri="{FF2B5EF4-FFF2-40B4-BE49-F238E27FC236}">
                <a16:creationId xmlns:a16="http://schemas.microsoft.com/office/drawing/2014/main" id="{224D89FF-487E-E16A-4ABD-39B701D91B35}"/>
              </a:ext>
            </a:extLst>
          </p:cNvPr>
          <p:cNvSpPr txBox="1"/>
          <p:nvPr/>
        </p:nvSpPr>
        <p:spPr>
          <a:xfrm>
            <a:off x="347562" y="2551942"/>
            <a:ext cx="7145996" cy="461665"/>
          </a:xfrm>
          <a:prstGeom prst="rect">
            <a:avLst/>
          </a:prstGeom>
          <a:noFill/>
        </p:spPr>
        <p:txBody>
          <a:bodyPr wrap="square" rtlCol="0">
            <a:spAutoFit/>
          </a:bodyPr>
          <a:lstStyle/>
          <a:p>
            <a:pPr marL="285750" indent="-285750">
              <a:buFont typeface="Wingdings" panose="05000000000000000000" pitchFamily="2" charset="2"/>
              <a:buChar char="q"/>
            </a:pPr>
            <a:r>
              <a:rPr lang="fr-FR" sz="2400" dirty="0">
                <a:effectLst/>
                <a:latin typeface="Times New Roman" panose="02020603050405020304" pitchFamily="18" charset="0"/>
                <a:ea typeface="Aptos" panose="020B0004020202020204" pitchFamily="34" charset="0"/>
                <a:cs typeface="Arial" panose="020B0604020202020204" pitchFamily="34" charset="0"/>
              </a:rPr>
              <a:t>Modèles conventionnels de statistique</a:t>
            </a:r>
            <a:endParaRPr lang="fr-FR" sz="2400" dirty="0"/>
          </a:p>
        </p:txBody>
      </p:sp>
      <p:sp>
        <p:nvSpPr>
          <p:cNvPr id="105" name="ZoneTexte 104">
            <a:extLst>
              <a:ext uri="{FF2B5EF4-FFF2-40B4-BE49-F238E27FC236}">
                <a16:creationId xmlns:a16="http://schemas.microsoft.com/office/drawing/2014/main" id="{B80470C3-097D-F84C-588D-D13AC8B513F9}"/>
              </a:ext>
            </a:extLst>
          </p:cNvPr>
          <p:cNvSpPr txBox="1"/>
          <p:nvPr/>
        </p:nvSpPr>
        <p:spPr>
          <a:xfrm>
            <a:off x="347562" y="3118782"/>
            <a:ext cx="7145996" cy="461665"/>
          </a:xfrm>
          <a:prstGeom prst="rect">
            <a:avLst/>
          </a:prstGeom>
          <a:noFill/>
        </p:spPr>
        <p:txBody>
          <a:bodyPr wrap="square" rtlCol="0">
            <a:spAutoFit/>
          </a:bodyPr>
          <a:lstStyle/>
          <a:p>
            <a:pPr marL="285750" indent="-285750">
              <a:buFont typeface="Wingdings" panose="05000000000000000000" pitchFamily="2" charset="2"/>
              <a:buChar char="q"/>
            </a:pPr>
            <a:r>
              <a:rPr lang="fr-FR" sz="2400" dirty="0">
                <a:effectLst/>
                <a:latin typeface="Times New Roman" panose="02020603050405020304" pitchFamily="18" charset="0"/>
                <a:ea typeface="Aptos" panose="020B0004020202020204" pitchFamily="34" charset="0"/>
                <a:cs typeface="Arial" panose="020B0604020202020204" pitchFamily="34" charset="0"/>
              </a:rPr>
              <a:t>Modèles d’apprentissage automatique</a:t>
            </a:r>
            <a:endParaRPr lang="fr-FR" sz="2400" dirty="0"/>
          </a:p>
        </p:txBody>
      </p:sp>
      <p:sp>
        <p:nvSpPr>
          <p:cNvPr id="106" name="ZoneTexte 105">
            <a:extLst>
              <a:ext uri="{FF2B5EF4-FFF2-40B4-BE49-F238E27FC236}">
                <a16:creationId xmlns:a16="http://schemas.microsoft.com/office/drawing/2014/main" id="{A63CCA60-0C29-96CD-11FE-F7E60C980FAB}"/>
              </a:ext>
            </a:extLst>
          </p:cNvPr>
          <p:cNvSpPr txBox="1"/>
          <p:nvPr/>
        </p:nvSpPr>
        <p:spPr>
          <a:xfrm>
            <a:off x="347562" y="3661535"/>
            <a:ext cx="7145996" cy="461665"/>
          </a:xfrm>
          <a:prstGeom prst="rect">
            <a:avLst/>
          </a:prstGeom>
          <a:noFill/>
        </p:spPr>
        <p:txBody>
          <a:bodyPr wrap="square" rtlCol="0">
            <a:spAutoFit/>
          </a:bodyPr>
          <a:lstStyle/>
          <a:p>
            <a:pPr marL="285750" indent="-285750">
              <a:buFont typeface="Wingdings" panose="05000000000000000000" pitchFamily="2" charset="2"/>
              <a:buChar char="q"/>
            </a:pPr>
            <a:r>
              <a:rPr lang="fr-FR" sz="2400" dirty="0">
                <a:effectLst/>
                <a:latin typeface="Times New Roman" panose="02020603050405020304" pitchFamily="18" charset="0"/>
                <a:ea typeface="Aptos" panose="020B0004020202020204" pitchFamily="34" charset="0"/>
                <a:cs typeface="Arial" panose="020B0604020202020204" pitchFamily="34" charset="0"/>
              </a:rPr>
              <a:t>Modèles d’apprentissage profond</a:t>
            </a:r>
            <a:endParaRPr lang="fr-FR" sz="2400" dirty="0"/>
          </a:p>
        </p:txBody>
      </p:sp>
      <p:sp>
        <p:nvSpPr>
          <p:cNvPr id="107" name="ZoneTexte 106">
            <a:extLst>
              <a:ext uri="{FF2B5EF4-FFF2-40B4-BE49-F238E27FC236}">
                <a16:creationId xmlns:a16="http://schemas.microsoft.com/office/drawing/2014/main" id="{0939EBC6-3608-E35C-C97C-8DEC5E03FF30}"/>
              </a:ext>
            </a:extLst>
          </p:cNvPr>
          <p:cNvSpPr txBox="1"/>
          <p:nvPr/>
        </p:nvSpPr>
        <p:spPr>
          <a:xfrm>
            <a:off x="347562" y="4248647"/>
            <a:ext cx="7145996" cy="461665"/>
          </a:xfrm>
          <a:prstGeom prst="rect">
            <a:avLst/>
          </a:prstGeom>
          <a:noFill/>
        </p:spPr>
        <p:txBody>
          <a:bodyPr wrap="square" rtlCol="0">
            <a:spAutoFit/>
          </a:bodyPr>
          <a:lstStyle/>
          <a:p>
            <a:pPr marL="285750" indent="-285750">
              <a:buFont typeface="Wingdings" panose="05000000000000000000" pitchFamily="2" charset="2"/>
              <a:buChar char="q"/>
            </a:pPr>
            <a:r>
              <a:rPr lang="fr-FR" sz="2400" dirty="0">
                <a:effectLst/>
                <a:latin typeface="Times New Roman" panose="02020603050405020304" pitchFamily="18" charset="0"/>
                <a:ea typeface="Aptos" panose="020B0004020202020204" pitchFamily="34" charset="0"/>
                <a:cs typeface="Arial" panose="020B0604020202020204" pitchFamily="34" charset="0"/>
              </a:rPr>
              <a:t>Modèles hybrides</a:t>
            </a:r>
            <a:endParaRPr lang="fr-FR" sz="2400" dirty="0"/>
          </a:p>
        </p:txBody>
      </p:sp>
    </p:spTree>
    <p:extLst>
      <p:ext uri="{BB962C8B-B14F-4D97-AF65-F5344CB8AC3E}">
        <p14:creationId xmlns:p14="http://schemas.microsoft.com/office/powerpoint/2010/main" val="295317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fill="hold"/>
                                        <p:tgtEl>
                                          <p:spTgt spid="104"/>
                                        </p:tgtEl>
                                        <p:attrNameLst>
                                          <p:attrName>ppt_x</p:attrName>
                                        </p:attrNameLst>
                                      </p:cBhvr>
                                      <p:tavLst>
                                        <p:tav tm="0">
                                          <p:val>
                                            <p:strVal val="#ppt_x"/>
                                          </p:val>
                                        </p:tav>
                                        <p:tav tm="100000">
                                          <p:val>
                                            <p:strVal val="#ppt_x"/>
                                          </p:val>
                                        </p:tav>
                                      </p:tavLst>
                                    </p:anim>
                                    <p:anim calcmode="lin" valueType="num">
                                      <p:cBhvr additive="base">
                                        <p:cTn id="8" dur="500" fill="hold"/>
                                        <p:tgtEl>
                                          <p:spTgt spid="10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additive="base">
                                        <p:cTn id="13" dur="500" fill="hold"/>
                                        <p:tgtEl>
                                          <p:spTgt spid="105"/>
                                        </p:tgtEl>
                                        <p:attrNameLst>
                                          <p:attrName>ppt_x</p:attrName>
                                        </p:attrNameLst>
                                      </p:cBhvr>
                                      <p:tavLst>
                                        <p:tav tm="0">
                                          <p:val>
                                            <p:strVal val="#ppt_x"/>
                                          </p:val>
                                        </p:tav>
                                        <p:tav tm="100000">
                                          <p:val>
                                            <p:strVal val="#ppt_x"/>
                                          </p:val>
                                        </p:tav>
                                      </p:tavLst>
                                    </p:anim>
                                    <p:anim calcmode="lin" valueType="num">
                                      <p:cBhvr additive="base">
                                        <p:cTn id="14"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6"/>
                                        </p:tgtEl>
                                        <p:attrNameLst>
                                          <p:attrName>style.visibility</p:attrName>
                                        </p:attrNameLst>
                                      </p:cBhvr>
                                      <p:to>
                                        <p:strVal val="visible"/>
                                      </p:to>
                                    </p:set>
                                    <p:anim calcmode="lin" valueType="num">
                                      <p:cBhvr additive="base">
                                        <p:cTn id="19" dur="500" fill="hold"/>
                                        <p:tgtEl>
                                          <p:spTgt spid="106"/>
                                        </p:tgtEl>
                                        <p:attrNameLst>
                                          <p:attrName>ppt_x</p:attrName>
                                        </p:attrNameLst>
                                      </p:cBhvr>
                                      <p:tavLst>
                                        <p:tav tm="0">
                                          <p:val>
                                            <p:strVal val="#ppt_x"/>
                                          </p:val>
                                        </p:tav>
                                        <p:tav tm="100000">
                                          <p:val>
                                            <p:strVal val="#ppt_x"/>
                                          </p:val>
                                        </p:tav>
                                      </p:tavLst>
                                    </p:anim>
                                    <p:anim calcmode="lin" valueType="num">
                                      <p:cBhvr additive="base">
                                        <p:cTn id="20" dur="500" fill="hold"/>
                                        <p:tgtEl>
                                          <p:spTgt spid="10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ppt_x"/>
                                          </p:val>
                                        </p:tav>
                                        <p:tav tm="100000">
                                          <p:val>
                                            <p:strVal val="#ppt_x"/>
                                          </p:val>
                                        </p:tav>
                                      </p:tavLst>
                                    </p:anim>
                                    <p:anim calcmode="lin" valueType="num">
                                      <p:cBhvr additive="base">
                                        <p:cTn id="26"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3F3D4-414A-87C7-971B-5A5B6D261746}"/>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3DE7D777-A555-1D74-416F-80D03FFA243C}"/>
              </a:ext>
            </a:extLst>
          </p:cNvPr>
          <p:cNvSpPr txBox="1"/>
          <p:nvPr/>
        </p:nvSpPr>
        <p:spPr>
          <a:xfrm>
            <a:off x="397804" y="448107"/>
            <a:ext cx="10898845" cy="830997"/>
          </a:xfrm>
          <a:prstGeom prst="rect">
            <a:avLst/>
          </a:prstGeom>
          <a:noFill/>
        </p:spPr>
        <p:txBody>
          <a:bodyPr wrap="square" rtlCol="0">
            <a:spAutoFit/>
          </a:bodyPr>
          <a:lstStyle/>
          <a:p>
            <a:r>
              <a:rPr lang="fr-FR" sz="2400" dirty="0">
                <a:latin typeface="Congenial Black" panose="02000503040000020004" pitchFamily="2" charset="0"/>
              </a:rPr>
              <a:t>REVUE DE LITTÉRATURE : Modèles conventionnels de statistiques</a:t>
            </a:r>
          </a:p>
          <a:p>
            <a:endParaRPr lang="fr-FR" sz="2400" b="1" dirty="0"/>
          </a:p>
        </p:txBody>
      </p:sp>
      <p:sp>
        <p:nvSpPr>
          <p:cNvPr id="2" name="ZoneTexte 1">
            <a:extLst>
              <a:ext uri="{FF2B5EF4-FFF2-40B4-BE49-F238E27FC236}">
                <a16:creationId xmlns:a16="http://schemas.microsoft.com/office/drawing/2014/main" id="{C9C7B29D-6074-D092-47AF-0FFF6D2E6C46}"/>
              </a:ext>
            </a:extLst>
          </p:cNvPr>
          <p:cNvSpPr txBox="1"/>
          <p:nvPr/>
        </p:nvSpPr>
        <p:spPr>
          <a:xfrm>
            <a:off x="397804" y="1012988"/>
            <a:ext cx="11222696"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Les modèles conventionnels regroupent les modèles de régression linéaire, non linéaire</a:t>
            </a:r>
            <a:r>
              <a:rPr lang="fr-FR" dirty="0">
                <a:latin typeface="Times New Roman" panose="02020603050405020304" pitchFamily="18" charset="0"/>
                <a:ea typeface="Aptos" panose="020B0004020202020204" pitchFamily="34" charset="0"/>
                <a:cs typeface="Arial" panose="020B0604020202020204" pitchFamily="34" charset="0"/>
              </a:rPr>
              <a:t> et </a:t>
            </a:r>
            <a:r>
              <a:rPr lang="fr-FR" sz="1800" dirty="0">
                <a:effectLst/>
                <a:latin typeface="Times New Roman" panose="02020603050405020304" pitchFamily="18" charset="0"/>
                <a:ea typeface="Aptos" panose="020B0004020202020204" pitchFamily="34" charset="0"/>
                <a:cs typeface="Arial" panose="020B0604020202020204" pitchFamily="34" charset="0"/>
              </a:rPr>
              <a:t>les séries temporelles</a:t>
            </a:r>
            <a:endParaRPr lang="fr-FR" dirty="0"/>
          </a:p>
        </p:txBody>
      </p:sp>
      <p:grpSp>
        <p:nvGrpSpPr>
          <p:cNvPr id="4" name="Groupe 3">
            <a:extLst>
              <a:ext uri="{FF2B5EF4-FFF2-40B4-BE49-F238E27FC236}">
                <a16:creationId xmlns:a16="http://schemas.microsoft.com/office/drawing/2014/main" id="{07A0FDB5-BBB7-E475-5D41-ABCF77E57320}"/>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E9279346-3B51-8574-134F-4EAE855A6A87}"/>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5A74A38C-2337-6836-84FC-E6C0FADE9D64}"/>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021C69F8-F692-27AA-2685-8B007966B6F7}"/>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B5D3408D-BD16-DBC2-9A79-7A01E4979C84}"/>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1ADAB461-E09E-29AF-829D-44534A715322}"/>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94C8E1A2-40D6-D069-435D-41C428F0221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6" name="ZoneTexte 15">
            <a:extLst>
              <a:ext uri="{FF2B5EF4-FFF2-40B4-BE49-F238E27FC236}">
                <a16:creationId xmlns:a16="http://schemas.microsoft.com/office/drawing/2014/main" id="{A7A26D68-6942-B458-1EEB-7FE64B953404}"/>
              </a:ext>
            </a:extLst>
          </p:cNvPr>
          <p:cNvSpPr txBox="1"/>
          <p:nvPr/>
        </p:nvSpPr>
        <p:spPr>
          <a:xfrm>
            <a:off x="397804" y="1447872"/>
            <a:ext cx="11222696"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Ces approches font partie des premières méthodes d’analyse de données utilisées dans le cadre de cette thématique. </a:t>
            </a:r>
            <a:endParaRPr lang="fr-FR" dirty="0"/>
          </a:p>
        </p:txBody>
      </p:sp>
      <p:sp>
        <p:nvSpPr>
          <p:cNvPr id="17" name="ZoneTexte 16">
            <a:extLst>
              <a:ext uri="{FF2B5EF4-FFF2-40B4-BE49-F238E27FC236}">
                <a16:creationId xmlns:a16="http://schemas.microsoft.com/office/drawing/2014/main" id="{F48C851E-3813-3213-F5AC-8CA1BD502FB0}"/>
              </a:ext>
            </a:extLst>
          </p:cNvPr>
          <p:cNvSpPr txBox="1"/>
          <p:nvPr/>
        </p:nvSpPr>
        <p:spPr>
          <a:xfrm>
            <a:off x="397804" y="1920850"/>
            <a:ext cx="11679896"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Elles ont notamment été utilisées pour prédire la consommation d’énergie à l’échelle nationale, sectorielle et résidentielle.</a:t>
            </a:r>
            <a:endParaRPr lang="fr-FR" dirty="0"/>
          </a:p>
        </p:txBody>
      </p:sp>
      <p:grpSp>
        <p:nvGrpSpPr>
          <p:cNvPr id="3" name="Groupe 2">
            <a:extLst>
              <a:ext uri="{FF2B5EF4-FFF2-40B4-BE49-F238E27FC236}">
                <a16:creationId xmlns:a16="http://schemas.microsoft.com/office/drawing/2014/main" id="{2C299293-0D33-17AD-F3B5-62700CE941CB}"/>
              </a:ext>
            </a:extLst>
          </p:cNvPr>
          <p:cNvGrpSpPr/>
          <p:nvPr/>
        </p:nvGrpSpPr>
        <p:grpSpPr>
          <a:xfrm>
            <a:off x="397804" y="2358317"/>
            <a:ext cx="11584646" cy="3749700"/>
            <a:chOff x="397804" y="2358317"/>
            <a:chExt cx="11584646" cy="3749700"/>
          </a:xfrm>
        </p:grpSpPr>
        <p:sp>
          <p:nvSpPr>
            <p:cNvPr id="18" name="ZoneTexte 17">
              <a:extLst>
                <a:ext uri="{FF2B5EF4-FFF2-40B4-BE49-F238E27FC236}">
                  <a16:creationId xmlns:a16="http://schemas.microsoft.com/office/drawing/2014/main" id="{87150CF3-46FF-705B-005C-3314809661BF}"/>
                </a:ext>
              </a:extLst>
            </p:cNvPr>
            <p:cNvSpPr txBox="1"/>
            <p:nvPr/>
          </p:nvSpPr>
          <p:spPr>
            <a:xfrm>
              <a:off x="397804" y="2358317"/>
              <a:ext cx="11584646" cy="338554"/>
            </a:xfrm>
            <a:prstGeom prst="rect">
              <a:avLst/>
            </a:prstGeom>
            <a:noFill/>
          </p:spPr>
          <p:txBody>
            <a:bodyPr wrap="square" rtlCol="0">
              <a:spAutoFit/>
            </a:bodyPr>
            <a:lstStyle/>
            <a:p>
              <a:r>
                <a:rPr lang="fr-FR" sz="1600" b="1" dirty="0"/>
                <a:t>ETUDE DE CAS : </a:t>
              </a:r>
              <a:r>
                <a:rPr lang="fr-FR" sz="1600" dirty="0"/>
                <a:t>(Al-Garni et al, 1994) :  </a:t>
              </a:r>
              <a:r>
                <a:rPr lang="en-US" sz="1600" dirty="0"/>
                <a:t>A regression model for electric-energy consumption forecasting in  easter Saudi</a:t>
              </a:r>
              <a:endParaRPr lang="fr-FR" sz="1600" dirty="0"/>
            </a:p>
          </p:txBody>
        </p: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C87A8B6A-7BEF-CC25-0C22-D6540AE196ED}"/>
                    </a:ext>
                  </a:extLst>
                </p:cNvPr>
                <p:cNvSpPr txBox="1"/>
                <p:nvPr/>
              </p:nvSpPr>
              <p:spPr>
                <a:xfrm>
                  <a:off x="397804" y="2882448"/>
                  <a:ext cx="11095696" cy="360612"/>
                </a:xfrm>
                <a:prstGeom prst="rect">
                  <a:avLst/>
                </a:prstGeom>
                <a:noFill/>
              </p:spPr>
              <p:txBody>
                <a:bodyPr wrap="square" rtlCol="0">
                  <a:spAutoFit/>
                </a:bodyPr>
                <a:lstStyle/>
                <a:p>
                  <a:r>
                    <a:rPr lang="fr-FR" sz="1600" b="1" dirty="0"/>
                    <a:t>REGRESSION MULTIPLE : </a:t>
                  </a:r>
                  <a14:m>
                    <m:oMath xmlns:m="http://schemas.openxmlformats.org/officeDocument/2006/math">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𝑬</m:t>
                          </m:r>
                        </m:e>
                        <m:sub>
                          <m:r>
                            <a:rPr lang="fr-FR" sz="1600" b="1" i="1" smtClean="0">
                              <a:latin typeface="Cambria Math" panose="02040503050406030204" pitchFamily="18" charset="0"/>
                            </a:rPr>
                            <m:t>𝒑</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𝜶</m:t>
                          </m:r>
                        </m:e>
                        <m:sub>
                          <m:r>
                            <a:rPr lang="fr-FR" sz="1600" b="1" i="1" smtClean="0">
                              <a:latin typeface="Cambria Math" panose="02040503050406030204" pitchFamily="18" charset="0"/>
                            </a:rPr>
                            <m:t>𝟏</m:t>
                          </m:r>
                        </m:sub>
                      </m:sSub>
                      <m:r>
                        <a:rPr lang="fr-FR" sz="1600" b="1" i="1" smtClean="0">
                          <a:latin typeface="Cambria Math" panose="02040503050406030204" pitchFamily="18" charset="0"/>
                        </a:rPr>
                        <m:t>𝑷𝒐𝒑</m:t>
                      </m:r>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𝜶</m:t>
                          </m:r>
                        </m:e>
                        <m:sub>
                          <m:r>
                            <a:rPr lang="fr-FR" sz="1600" b="1" i="1" smtClean="0">
                              <a:latin typeface="Cambria Math" panose="02040503050406030204" pitchFamily="18" charset="0"/>
                            </a:rPr>
                            <m:t>𝟐</m:t>
                          </m:r>
                        </m:sub>
                      </m:sSub>
                      <m:r>
                        <a:rPr lang="fr-FR" sz="1600" b="1" i="1" smtClean="0">
                          <a:latin typeface="Cambria Math" panose="02040503050406030204" pitchFamily="18" charset="0"/>
                        </a:rPr>
                        <m:t>𝑻𝒆𝒎𝒑</m:t>
                      </m:r>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𝜶</m:t>
                          </m:r>
                        </m:e>
                        <m:sub>
                          <m:r>
                            <a:rPr lang="fr-FR" sz="1600" b="1" i="1" smtClean="0">
                              <a:latin typeface="Cambria Math" panose="02040503050406030204" pitchFamily="18" charset="0"/>
                            </a:rPr>
                            <m:t>𝟑</m:t>
                          </m:r>
                        </m:sub>
                      </m:sSub>
                      <m:r>
                        <a:rPr lang="fr-FR" sz="1600" b="1" i="1" smtClean="0">
                          <a:latin typeface="Cambria Math" panose="02040503050406030204" pitchFamily="18" charset="0"/>
                        </a:rPr>
                        <m:t>𝑯𝒖𝒎</m:t>
                      </m:r>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𝜶</m:t>
                          </m:r>
                        </m:e>
                        <m:sub>
                          <m:r>
                            <a:rPr lang="fr-FR" sz="1600" b="1" i="1" smtClean="0">
                              <a:latin typeface="Cambria Math" panose="02040503050406030204" pitchFamily="18" charset="0"/>
                            </a:rPr>
                            <m:t>𝟒</m:t>
                          </m:r>
                        </m:sub>
                      </m:sSub>
                      <m:r>
                        <a:rPr lang="fr-FR" sz="1600" b="1" i="1" smtClean="0">
                          <a:latin typeface="Cambria Math" panose="02040503050406030204" pitchFamily="18" charset="0"/>
                        </a:rPr>
                        <m:t>𝑹𝒂𝒅</m:t>
                      </m:r>
                    </m:oMath>
                  </a14:m>
                  <a:endParaRPr lang="fr-FR" sz="1600" dirty="0"/>
                </a:p>
              </p:txBody>
            </p:sp>
          </mc:Choice>
          <mc:Fallback xmlns="">
            <p:sp>
              <p:nvSpPr>
                <p:cNvPr id="23" name="ZoneTexte 22">
                  <a:extLst>
                    <a:ext uri="{FF2B5EF4-FFF2-40B4-BE49-F238E27FC236}">
                      <a16:creationId xmlns:a16="http://schemas.microsoft.com/office/drawing/2014/main" id="{C87A8B6A-7BEF-CC25-0C22-D6540AE196ED}"/>
                    </a:ext>
                  </a:extLst>
                </p:cNvPr>
                <p:cNvSpPr txBox="1">
                  <a:spLocks noRot="1" noChangeAspect="1" noMove="1" noResize="1" noEditPoints="1" noAdjustHandles="1" noChangeArrowheads="1" noChangeShapeType="1" noTextEdit="1"/>
                </p:cNvSpPr>
                <p:nvPr/>
              </p:nvSpPr>
              <p:spPr>
                <a:xfrm>
                  <a:off x="397804" y="2882448"/>
                  <a:ext cx="11095696" cy="360612"/>
                </a:xfrm>
                <a:prstGeom prst="rect">
                  <a:avLst/>
                </a:prstGeom>
                <a:blipFill>
                  <a:blip r:embed="rId2"/>
                  <a:stretch>
                    <a:fillRect l="-275" t="-3390" b="-16949"/>
                  </a:stretch>
                </a:blipFill>
              </p:spPr>
              <p:txBody>
                <a:bodyPr/>
                <a:lstStyle/>
                <a:p>
                  <a:r>
                    <a:rPr lang="fr-FR">
                      <a:noFill/>
                    </a:rPr>
                    <a:t> </a:t>
                  </a:r>
                </a:p>
              </p:txBody>
            </p:sp>
          </mc:Fallback>
        </mc:AlternateContent>
        <p:pic>
          <p:nvPicPr>
            <p:cNvPr id="11" name="Image 10">
              <a:extLst>
                <a:ext uri="{FF2B5EF4-FFF2-40B4-BE49-F238E27FC236}">
                  <a16:creationId xmlns:a16="http://schemas.microsoft.com/office/drawing/2014/main" id="{64B45103-2E17-9D78-1BBF-DFFC4A768152}"/>
                </a:ext>
              </a:extLst>
            </p:cNvPr>
            <p:cNvPicPr>
              <a:picLocks noChangeAspect="1"/>
            </p:cNvPicPr>
            <p:nvPr/>
          </p:nvPicPr>
          <p:blipFill>
            <a:blip r:embed="rId3"/>
            <a:stretch>
              <a:fillRect/>
            </a:stretch>
          </p:blipFill>
          <p:spPr>
            <a:xfrm>
              <a:off x="3345327" y="3390723"/>
              <a:ext cx="2844800" cy="2635183"/>
            </a:xfrm>
            <a:prstGeom prst="rect">
              <a:avLst/>
            </a:prstGeom>
            <a:ln>
              <a:solidFill>
                <a:schemeClr val="bg1">
                  <a:lumMod val="75000"/>
                </a:schemeClr>
              </a:solidFill>
            </a:ln>
          </p:spPr>
        </p:pic>
        <p:pic>
          <p:nvPicPr>
            <p:cNvPr id="19" name="Image 18">
              <a:extLst>
                <a:ext uri="{FF2B5EF4-FFF2-40B4-BE49-F238E27FC236}">
                  <a16:creationId xmlns:a16="http://schemas.microsoft.com/office/drawing/2014/main" id="{326EAB40-5132-3196-4AB4-B20494EE7768}"/>
                </a:ext>
              </a:extLst>
            </p:cNvPr>
            <p:cNvPicPr>
              <a:picLocks noChangeAspect="1"/>
            </p:cNvPicPr>
            <p:nvPr/>
          </p:nvPicPr>
          <p:blipFill>
            <a:blip r:embed="rId4"/>
            <a:stretch>
              <a:fillRect/>
            </a:stretch>
          </p:blipFill>
          <p:spPr>
            <a:xfrm>
              <a:off x="505467" y="3285577"/>
              <a:ext cx="2352033" cy="2822440"/>
            </a:xfrm>
            <a:prstGeom prst="rect">
              <a:avLst/>
            </a:prstGeom>
            <a:ln>
              <a:solidFill>
                <a:schemeClr val="bg1">
                  <a:lumMod val="75000"/>
                </a:schemeClr>
              </a:solidFill>
            </a:ln>
          </p:spPr>
        </p:pic>
      </p:grpSp>
    </p:spTree>
    <p:extLst>
      <p:ext uri="{BB962C8B-B14F-4D97-AF65-F5344CB8AC3E}">
        <p14:creationId xmlns:p14="http://schemas.microsoft.com/office/powerpoint/2010/main" val="292328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2145</TotalTime>
  <Words>7241</Words>
  <Application>Microsoft Office PowerPoint</Application>
  <PresentationFormat>Grand écran</PresentationFormat>
  <Paragraphs>723</Paragraphs>
  <Slides>45</Slides>
  <Notes>24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45</vt:i4>
      </vt:variant>
    </vt:vector>
  </HeadingPairs>
  <TitlesOfParts>
    <vt:vector size="56" baseType="lpstr">
      <vt:lpstr>a Absolute Empire</vt:lpstr>
      <vt:lpstr>Amasis MT Pro</vt:lpstr>
      <vt:lpstr>Aptos</vt:lpstr>
      <vt:lpstr>Aptos Display</vt:lpstr>
      <vt:lpstr>Arial</vt:lpstr>
      <vt:lpstr>Cambria Math</vt:lpstr>
      <vt:lpstr>Congenial Black</vt:lpstr>
      <vt:lpstr>Times New Roman</vt:lpstr>
      <vt:lpstr>Verdana Pro Black</vt:lpstr>
      <vt:lpstr>Wingdings</vt:lpstr>
      <vt:lpstr>Thème Office</vt:lpstr>
      <vt:lpstr> APPROCHE PROBABILISTE DE LA PREVISION DE LA CONSOMMATION D’ENERGIES A L’AIDE D’UN RESEAU  BAYESIEN DYNAMIQUE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BENGONE AKOU Lajoie</dc:creator>
  <cp:lastModifiedBy>BENGONE AKOU Lajoie</cp:lastModifiedBy>
  <cp:revision>117</cp:revision>
  <dcterms:created xsi:type="dcterms:W3CDTF">2025-05-11T06:41:50Z</dcterms:created>
  <dcterms:modified xsi:type="dcterms:W3CDTF">2025-05-24T18:03:02Z</dcterms:modified>
</cp:coreProperties>
</file>