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267" r:id="rId4"/>
    <p:sldId id="261" r:id="rId5"/>
    <p:sldId id="265" r:id="rId6"/>
    <p:sldId id="322" r:id="rId7"/>
    <p:sldId id="279" r:id="rId8"/>
    <p:sldId id="270" r:id="rId9"/>
    <p:sldId id="283" r:id="rId10"/>
    <p:sldId id="284" r:id="rId11"/>
    <p:sldId id="285" r:id="rId12"/>
    <p:sldId id="286" r:id="rId13"/>
    <p:sldId id="288" r:id="rId14"/>
    <p:sldId id="280" r:id="rId15"/>
    <p:sldId id="290" r:id="rId16"/>
    <p:sldId id="291" r:id="rId17"/>
    <p:sldId id="292" r:id="rId18"/>
    <p:sldId id="282" r:id="rId19"/>
    <p:sldId id="293" r:id="rId20"/>
    <p:sldId id="294" r:id="rId21"/>
    <p:sldId id="295" r:id="rId22"/>
    <p:sldId id="296" r:id="rId23"/>
    <p:sldId id="297" r:id="rId24"/>
    <p:sldId id="298" r:id="rId25"/>
    <p:sldId id="299" r:id="rId26"/>
    <p:sldId id="300" r:id="rId27"/>
    <p:sldId id="302" r:id="rId28"/>
    <p:sldId id="303" r:id="rId29"/>
    <p:sldId id="305" r:id="rId30"/>
    <p:sldId id="304" r:id="rId31"/>
    <p:sldId id="306" r:id="rId32"/>
    <p:sldId id="307" r:id="rId33"/>
    <p:sldId id="308" r:id="rId34"/>
    <p:sldId id="309" r:id="rId35"/>
    <p:sldId id="310" r:id="rId36"/>
    <p:sldId id="311" r:id="rId37"/>
    <p:sldId id="312" r:id="rId38"/>
    <p:sldId id="313" r:id="rId39"/>
    <p:sldId id="314" r:id="rId40"/>
    <p:sldId id="315" r:id="rId41"/>
    <p:sldId id="316" r:id="rId42"/>
    <p:sldId id="317" r:id="rId43"/>
    <p:sldId id="318" r:id="rId44"/>
    <p:sldId id="319" r:id="rId45"/>
    <p:sldId id="321" r:id="rId4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D45A"/>
    <a:srgbClr val="DF002C"/>
    <a:srgbClr val="E00034"/>
    <a:srgbClr val="E62733"/>
    <a:srgbClr val="FFFFFF"/>
    <a:srgbClr val="156082"/>
    <a:srgbClr val="FFC000"/>
    <a:srgbClr val="44788F"/>
    <a:srgbClr val="F2AA84"/>
    <a:srgbClr val="83CB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892" autoAdjust="0"/>
    <p:restoredTop sz="90288" autoAdjust="0"/>
  </p:normalViewPr>
  <p:slideViewPr>
    <p:cSldViewPr snapToGrid="0">
      <p:cViewPr varScale="1">
        <p:scale>
          <a:sx n="55" d="100"/>
          <a:sy n="55" d="100"/>
        </p:scale>
        <p:origin x="49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5E1A8-F720-4CEA-A830-7B2870F7D961}" type="datetimeFigureOut">
              <a:rPr lang="fr-FR" smtClean="0"/>
              <a:t>14/05/2025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BA841-C1D0-4149-A7E6-991F885E6728}" type="slidenum">
              <a:rPr lang="fr-FR" smtClean="0"/>
              <a:t>‹N°›</a:t>
            </a:fld>
            <a:endParaRPr lang="fr-FR"/>
          </a:p>
        </p:txBody>
      </p:sp>
    </p:spTree>
    <p:extLst>
      <p:ext uri="{BB962C8B-B14F-4D97-AF65-F5344CB8AC3E}">
        <p14:creationId xmlns:p14="http://schemas.microsoft.com/office/powerpoint/2010/main" val="1451899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9BBA841-C1D0-4149-A7E6-991F885E6728}" type="slidenum">
              <a:rPr lang="fr-FR" smtClean="0"/>
              <a:t>20</a:t>
            </a:fld>
            <a:endParaRPr lang="fr-FR"/>
          </a:p>
        </p:txBody>
      </p:sp>
    </p:spTree>
    <p:extLst>
      <p:ext uri="{BB962C8B-B14F-4D97-AF65-F5344CB8AC3E}">
        <p14:creationId xmlns:p14="http://schemas.microsoft.com/office/powerpoint/2010/main" val="33210975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FF40A0-9BCE-FA67-55A4-57E996BC25D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AC53B51-30DA-7D68-345D-BC3FC32F4106}"/>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D3D32977-2F38-72BB-A6C0-B37CB6CE50C9}"/>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2735F68B-DF61-C8E6-2EB8-5B8E3D9DFAC2}"/>
              </a:ext>
            </a:extLst>
          </p:cNvPr>
          <p:cNvSpPr>
            <a:spLocks noGrp="1"/>
          </p:cNvSpPr>
          <p:nvPr>
            <p:ph type="sldNum" sz="quarter" idx="5"/>
          </p:nvPr>
        </p:nvSpPr>
        <p:spPr/>
        <p:txBody>
          <a:bodyPr/>
          <a:lstStyle/>
          <a:p>
            <a:fld id="{B9BBA841-C1D0-4149-A7E6-991F885E6728}" type="slidenum">
              <a:rPr lang="fr-FR" smtClean="0"/>
              <a:t>30</a:t>
            </a:fld>
            <a:endParaRPr lang="fr-FR"/>
          </a:p>
        </p:txBody>
      </p:sp>
    </p:spTree>
    <p:extLst>
      <p:ext uri="{BB962C8B-B14F-4D97-AF65-F5344CB8AC3E}">
        <p14:creationId xmlns:p14="http://schemas.microsoft.com/office/powerpoint/2010/main" val="1679907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008065-C5A1-1B74-A74F-F9035BC299A5}"/>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7D233BA-29E8-6DF7-58A1-EC231260B284}"/>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52A95BE-D873-C66B-ED68-C2EE12A855D7}"/>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0A596351-554F-0A7B-7C40-00235D5D746F}"/>
              </a:ext>
            </a:extLst>
          </p:cNvPr>
          <p:cNvSpPr>
            <a:spLocks noGrp="1"/>
          </p:cNvSpPr>
          <p:nvPr>
            <p:ph type="sldNum" sz="quarter" idx="5"/>
          </p:nvPr>
        </p:nvSpPr>
        <p:spPr/>
        <p:txBody>
          <a:bodyPr/>
          <a:lstStyle/>
          <a:p>
            <a:fld id="{B9BBA841-C1D0-4149-A7E6-991F885E6728}" type="slidenum">
              <a:rPr lang="fr-FR" smtClean="0"/>
              <a:t>31</a:t>
            </a:fld>
            <a:endParaRPr lang="fr-FR"/>
          </a:p>
        </p:txBody>
      </p:sp>
    </p:spTree>
    <p:extLst>
      <p:ext uri="{BB962C8B-B14F-4D97-AF65-F5344CB8AC3E}">
        <p14:creationId xmlns:p14="http://schemas.microsoft.com/office/powerpoint/2010/main" val="4032020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8BD9A9-BCDB-CC79-D6DF-36F3939FB07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9B99F99-ECE5-E2B7-E462-5B1684583054}"/>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0E7283B1-2691-820A-B8CA-3E2DC1742050}"/>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2AF48A2F-9C09-E94E-297B-8CC4B41D0983}"/>
              </a:ext>
            </a:extLst>
          </p:cNvPr>
          <p:cNvSpPr>
            <a:spLocks noGrp="1"/>
          </p:cNvSpPr>
          <p:nvPr>
            <p:ph type="sldNum" sz="quarter" idx="5"/>
          </p:nvPr>
        </p:nvSpPr>
        <p:spPr/>
        <p:txBody>
          <a:bodyPr/>
          <a:lstStyle/>
          <a:p>
            <a:fld id="{B9BBA841-C1D0-4149-A7E6-991F885E6728}" type="slidenum">
              <a:rPr lang="fr-FR" smtClean="0"/>
              <a:t>32</a:t>
            </a:fld>
            <a:endParaRPr lang="fr-FR"/>
          </a:p>
        </p:txBody>
      </p:sp>
    </p:spTree>
    <p:extLst>
      <p:ext uri="{BB962C8B-B14F-4D97-AF65-F5344CB8AC3E}">
        <p14:creationId xmlns:p14="http://schemas.microsoft.com/office/powerpoint/2010/main" val="25719735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44F3A-0D14-D1F4-713F-6B70246EE917}"/>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80CE397-D6CF-64A0-7BD2-024F8FFE2E3F}"/>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C358E865-6A01-25FC-3F93-BCDA02B806A6}"/>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7AFF33A2-8060-DC29-3F17-A94D0DCDF35C}"/>
              </a:ext>
            </a:extLst>
          </p:cNvPr>
          <p:cNvSpPr>
            <a:spLocks noGrp="1"/>
          </p:cNvSpPr>
          <p:nvPr>
            <p:ph type="sldNum" sz="quarter" idx="5"/>
          </p:nvPr>
        </p:nvSpPr>
        <p:spPr/>
        <p:txBody>
          <a:bodyPr/>
          <a:lstStyle/>
          <a:p>
            <a:fld id="{B9BBA841-C1D0-4149-A7E6-991F885E6728}" type="slidenum">
              <a:rPr lang="fr-FR" smtClean="0"/>
              <a:t>33</a:t>
            </a:fld>
            <a:endParaRPr lang="fr-FR"/>
          </a:p>
        </p:txBody>
      </p:sp>
    </p:spTree>
    <p:extLst>
      <p:ext uri="{BB962C8B-B14F-4D97-AF65-F5344CB8AC3E}">
        <p14:creationId xmlns:p14="http://schemas.microsoft.com/office/powerpoint/2010/main" val="2816699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F80E8D-B9DE-E199-3D4C-08C60E877FC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42FC3C5F-C8BE-9757-A9EC-9982C99BCB4F}"/>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0232641-2316-D918-4735-9E4F0F1C3961}"/>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355265EB-24AF-89C7-53EE-31401934A07A}"/>
              </a:ext>
            </a:extLst>
          </p:cNvPr>
          <p:cNvSpPr>
            <a:spLocks noGrp="1"/>
          </p:cNvSpPr>
          <p:nvPr>
            <p:ph type="sldNum" sz="quarter" idx="5"/>
          </p:nvPr>
        </p:nvSpPr>
        <p:spPr/>
        <p:txBody>
          <a:bodyPr/>
          <a:lstStyle/>
          <a:p>
            <a:fld id="{B9BBA841-C1D0-4149-A7E6-991F885E6728}" type="slidenum">
              <a:rPr lang="fr-FR" smtClean="0"/>
              <a:t>34</a:t>
            </a:fld>
            <a:endParaRPr lang="fr-FR"/>
          </a:p>
        </p:txBody>
      </p:sp>
    </p:spTree>
    <p:extLst>
      <p:ext uri="{BB962C8B-B14F-4D97-AF65-F5344CB8AC3E}">
        <p14:creationId xmlns:p14="http://schemas.microsoft.com/office/powerpoint/2010/main" val="3465621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E10035-A1BC-084C-7117-4CC72723C86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E4317580-58BB-3431-411C-F82421A8955C}"/>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F6C66F99-7036-32A1-7993-640B8FFDA838}"/>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A9854704-1202-0813-D4E4-2D10349A1D8F}"/>
              </a:ext>
            </a:extLst>
          </p:cNvPr>
          <p:cNvSpPr>
            <a:spLocks noGrp="1"/>
          </p:cNvSpPr>
          <p:nvPr>
            <p:ph type="sldNum" sz="quarter" idx="5"/>
          </p:nvPr>
        </p:nvSpPr>
        <p:spPr/>
        <p:txBody>
          <a:bodyPr/>
          <a:lstStyle/>
          <a:p>
            <a:fld id="{B9BBA841-C1D0-4149-A7E6-991F885E6728}" type="slidenum">
              <a:rPr lang="fr-FR" smtClean="0"/>
              <a:t>35</a:t>
            </a:fld>
            <a:endParaRPr lang="fr-FR"/>
          </a:p>
        </p:txBody>
      </p:sp>
    </p:spTree>
    <p:extLst>
      <p:ext uri="{BB962C8B-B14F-4D97-AF65-F5344CB8AC3E}">
        <p14:creationId xmlns:p14="http://schemas.microsoft.com/office/powerpoint/2010/main" val="11282381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DFE229-F714-0624-C198-3ACAA432A94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6E2FFDEC-198B-B4B2-473E-8F53999BE0F4}"/>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4CDC2693-BE62-722E-6780-DDD9ABEE4009}"/>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826472CC-3819-6B15-9323-72EED7CAC00A}"/>
              </a:ext>
            </a:extLst>
          </p:cNvPr>
          <p:cNvSpPr>
            <a:spLocks noGrp="1"/>
          </p:cNvSpPr>
          <p:nvPr>
            <p:ph type="sldNum" sz="quarter" idx="5"/>
          </p:nvPr>
        </p:nvSpPr>
        <p:spPr/>
        <p:txBody>
          <a:bodyPr/>
          <a:lstStyle/>
          <a:p>
            <a:fld id="{B9BBA841-C1D0-4149-A7E6-991F885E6728}" type="slidenum">
              <a:rPr lang="fr-FR" smtClean="0"/>
              <a:t>36</a:t>
            </a:fld>
            <a:endParaRPr lang="fr-FR"/>
          </a:p>
        </p:txBody>
      </p:sp>
    </p:spTree>
    <p:extLst>
      <p:ext uri="{BB962C8B-B14F-4D97-AF65-F5344CB8AC3E}">
        <p14:creationId xmlns:p14="http://schemas.microsoft.com/office/powerpoint/2010/main" val="2600642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9D567A-5AC7-7BA6-AC78-63F5BE01E0B8}"/>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BC9B270-5715-55EB-E98F-0CDDB923388B}"/>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42A72DF9-1988-EE33-AF42-34C812886513}"/>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50F9419F-C153-62E0-F195-5340A0B2C946}"/>
              </a:ext>
            </a:extLst>
          </p:cNvPr>
          <p:cNvSpPr>
            <a:spLocks noGrp="1"/>
          </p:cNvSpPr>
          <p:nvPr>
            <p:ph type="sldNum" sz="quarter" idx="5"/>
          </p:nvPr>
        </p:nvSpPr>
        <p:spPr/>
        <p:txBody>
          <a:bodyPr/>
          <a:lstStyle/>
          <a:p>
            <a:fld id="{B9BBA841-C1D0-4149-A7E6-991F885E6728}" type="slidenum">
              <a:rPr lang="fr-FR" smtClean="0"/>
              <a:t>37</a:t>
            </a:fld>
            <a:endParaRPr lang="fr-FR"/>
          </a:p>
        </p:txBody>
      </p:sp>
    </p:spTree>
    <p:extLst>
      <p:ext uri="{BB962C8B-B14F-4D97-AF65-F5344CB8AC3E}">
        <p14:creationId xmlns:p14="http://schemas.microsoft.com/office/powerpoint/2010/main" val="34917426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CE016B-F81A-DD0B-F9EA-FE893411948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E4AE6D9-CD65-E6A5-944E-0A5FE85DC716}"/>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6C07DE12-AA63-8D76-3D1D-26B1F3B8D9DA}"/>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B3FEE61D-3914-A347-8C97-60D09AAF4122}"/>
              </a:ext>
            </a:extLst>
          </p:cNvPr>
          <p:cNvSpPr>
            <a:spLocks noGrp="1"/>
          </p:cNvSpPr>
          <p:nvPr>
            <p:ph type="sldNum" sz="quarter" idx="5"/>
          </p:nvPr>
        </p:nvSpPr>
        <p:spPr/>
        <p:txBody>
          <a:bodyPr/>
          <a:lstStyle/>
          <a:p>
            <a:fld id="{B9BBA841-C1D0-4149-A7E6-991F885E6728}" type="slidenum">
              <a:rPr lang="fr-FR" smtClean="0"/>
              <a:t>38</a:t>
            </a:fld>
            <a:endParaRPr lang="fr-FR"/>
          </a:p>
        </p:txBody>
      </p:sp>
    </p:spTree>
    <p:extLst>
      <p:ext uri="{BB962C8B-B14F-4D97-AF65-F5344CB8AC3E}">
        <p14:creationId xmlns:p14="http://schemas.microsoft.com/office/powerpoint/2010/main" val="2966876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A26596-7AF2-A870-DE39-058CA3A63F0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36DAC3CB-61D3-C7AC-F010-71E1477ABEE7}"/>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2D819BFE-C0C9-CDDE-1BB5-34AC4372D70E}"/>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3177408C-AF3B-3C41-2912-6A3E664F9749}"/>
              </a:ext>
            </a:extLst>
          </p:cNvPr>
          <p:cNvSpPr>
            <a:spLocks noGrp="1"/>
          </p:cNvSpPr>
          <p:nvPr>
            <p:ph type="sldNum" sz="quarter" idx="5"/>
          </p:nvPr>
        </p:nvSpPr>
        <p:spPr/>
        <p:txBody>
          <a:bodyPr/>
          <a:lstStyle/>
          <a:p>
            <a:fld id="{B9BBA841-C1D0-4149-A7E6-991F885E6728}" type="slidenum">
              <a:rPr lang="fr-FR" smtClean="0"/>
              <a:t>39</a:t>
            </a:fld>
            <a:endParaRPr lang="fr-FR"/>
          </a:p>
        </p:txBody>
      </p:sp>
    </p:spTree>
    <p:extLst>
      <p:ext uri="{BB962C8B-B14F-4D97-AF65-F5344CB8AC3E}">
        <p14:creationId xmlns:p14="http://schemas.microsoft.com/office/powerpoint/2010/main" val="3835300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965E8-B72C-BF13-491E-E19846331614}"/>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72EB01C-4706-8741-B221-73C436831105}"/>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7CBA822C-89DE-7049-1420-9D1462968422}"/>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075AF67A-42C5-9BB3-B657-BC2CBA686A62}"/>
              </a:ext>
            </a:extLst>
          </p:cNvPr>
          <p:cNvSpPr>
            <a:spLocks noGrp="1"/>
          </p:cNvSpPr>
          <p:nvPr>
            <p:ph type="sldNum" sz="quarter" idx="5"/>
          </p:nvPr>
        </p:nvSpPr>
        <p:spPr/>
        <p:txBody>
          <a:bodyPr/>
          <a:lstStyle/>
          <a:p>
            <a:fld id="{B9BBA841-C1D0-4149-A7E6-991F885E6728}" type="slidenum">
              <a:rPr lang="fr-FR" smtClean="0"/>
              <a:t>21</a:t>
            </a:fld>
            <a:endParaRPr lang="fr-FR"/>
          </a:p>
        </p:txBody>
      </p:sp>
    </p:spTree>
    <p:extLst>
      <p:ext uri="{BB962C8B-B14F-4D97-AF65-F5344CB8AC3E}">
        <p14:creationId xmlns:p14="http://schemas.microsoft.com/office/powerpoint/2010/main" val="40724431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D009E4-40CD-3486-06BF-30BC0CD17394}"/>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6D7B187F-9EF8-8406-534A-313FDF5C0C03}"/>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4F01D15D-40AE-F5FE-F232-9D6D2F773028}"/>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C1C5AE77-981D-6874-6267-4657665A7F14}"/>
              </a:ext>
            </a:extLst>
          </p:cNvPr>
          <p:cNvSpPr>
            <a:spLocks noGrp="1"/>
          </p:cNvSpPr>
          <p:nvPr>
            <p:ph type="sldNum" sz="quarter" idx="5"/>
          </p:nvPr>
        </p:nvSpPr>
        <p:spPr/>
        <p:txBody>
          <a:bodyPr/>
          <a:lstStyle/>
          <a:p>
            <a:fld id="{B9BBA841-C1D0-4149-A7E6-991F885E6728}" type="slidenum">
              <a:rPr lang="fr-FR" smtClean="0"/>
              <a:t>40</a:t>
            </a:fld>
            <a:endParaRPr lang="fr-FR"/>
          </a:p>
        </p:txBody>
      </p:sp>
    </p:spTree>
    <p:extLst>
      <p:ext uri="{BB962C8B-B14F-4D97-AF65-F5344CB8AC3E}">
        <p14:creationId xmlns:p14="http://schemas.microsoft.com/office/powerpoint/2010/main" val="15892825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F7DB8-02C9-81C5-1DC1-37FC1624E6A8}"/>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6191A711-9FB2-BBAA-BDD1-23AE6273BCC2}"/>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4DC069C9-D320-7539-BD02-A2FDB19E13C5}"/>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DF637116-2E27-B0EC-ABDC-8C423D118391}"/>
              </a:ext>
            </a:extLst>
          </p:cNvPr>
          <p:cNvSpPr>
            <a:spLocks noGrp="1"/>
          </p:cNvSpPr>
          <p:nvPr>
            <p:ph type="sldNum" sz="quarter" idx="5"/>
          </p:nvPr>
        </p:nvSpPr>
        <p:spPr/>
        <p:txBody>
          <a:bodyPr/>
          <a:lstStyle/>
          <a:p>
            <a:fld id="{B9BBA841-C1D0-4149-A7E6-991F885E6728}" type="slidenum">
              <a:rPr lang="fr-FR" smtClean="0"/>
              <a:t>41</a:t>
            </a:fld>
            <a:endParaRPr lang="fr-FR"/>
          </a:p>
        </p:txBody>
      </p:sp>
    </p:spTree>
    <p:extLst>
      <p:ext uri="{BB962C8B-B14F-4D97-AF65-F5344CB8AC3E}">
        <p14:creationId xmlns:p14="http://schemas.microsoft.com/office/powerpoint/2010/main" val="18801226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650036-9BA0-A64B-AD44-8F9945CF6E32}"/>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3EB7804-2606-32BE-B2A4-45DFF38CE75A}"/>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E9326C70-FE48-38C7-4960-E1CEE11F2F25}"/>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BBA9343C-7E75-773E-CAE5-A2FE605F728B}"/>
              </a:ext>
            </a:extLst>
          </p:cNvPr>
          <p:cNvSpPr>
            <a:spLocks noGrp="1"/>
          </p:cNvSpPr>
          <p:nvPr>
            <p:ph type="sldNum" sz="quarter" idx="5"/>
          </p:nvPr>
        </p:nvSpPr>
        <p:spPr/>
        <p:txBody>
          <a:bodyPr/>
          <a:lstStyle/>
          <a:p>
            <a:fld id="{B9BBA841-C1D0-4149-A7E6-991F885E6728}" type="slidenum">
              <a:rPr lang="fr-FR" smtClean="0"/>
              <a:t>43</a:t>
            </a:fld>
            <a:endParaRPr lang="fr-FR"/>
          </a:p>
        </p:txBody>
      </p:sp>
    </p:spTree>
    <p:extLst>
      <p:ext uri="{BB962C8B-B14F-4D97-AF65-F5344CB8AC3E}">
        <p14:creationId xmlns:p14="http://schemas.microsoft.com/office/powerpoint/2010/main" val="37339235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786830-442D-3FBC-C47F-07646D6D693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038EAD90-0FF6-9A23-0CE7-B90604700CEB}"/>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E660C2B8-80EF-6266-8AE5-8127E1069ABB}"/>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53C2C787-2ABF-3EFE-8CC6-02239AC248D7}"/>
              </a:ext>
            </a:extLst>
          </p:cNvPr>
          <p:cNvSpPr>
            <a:spLocks noGrp="1"/>
          </p:cNvSpPr>
          <p:nvPr>
            <p:ph type="sldNum" sz="quarter" idx="5"/>
          </p:nvPr>
        </p:nvSpPr>
        <p:spPr/>
        <p:txBody>
          <a:bodyPr/>
          <a:lstStyle/>
          <a:p>
            <a:fld id="{B9BBA841-C1D0-4149-A7E6-991F885E6728}" type="slidenum">
              <a:rPr lang="fr-FR" smtClean="0"/>
              <a:t>44</a:t>
            </a:fld>
            <a:endParaRPr lang="fr-FR"/>
          </a:p>
        </p:txBody>
      </p:sp>
    </p:spTree>
    <p:extLst>
      <p:ext uri="{BB962C8B-B14F-4D97-AF65-F5344CB8AC3E}">
        <p14:creationId xmlns:p14="http://schemas.microsoft.com/office/powerpoint/2010/main" val="35875131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1D0924-19DA-BEC7-66B8-B9AA342340EF}"/>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727F4671-BAC5-323B-8FFA-A60EF4D82133}"/>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86F18E7C-B732-190D-5048-7263E6E7B803}"/>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4903D4C4-6EF8-C2D7-F5EB-4118DCF8BAC3}"/>
              </a:ext>
            </a:extLst>
          </p:cNvPr>
          <p:cNvSpPr>
            <a:spLocks noGrp="1"/>
          </p:cNvSpPr>
          <p:nvPr>
            <p:ph type="sldNum" sz="quarter" idx="5"/>
          </p:nvPr>
        </p:nvSpPr>
        <p:spPr/>
        <p:txBody>
          <a:bodyPr/>
          <a:lstStyle/>
          <a:p>
            <a:fld id="{B9BBA841-C1D0-4149-A7E6-991F885E6728}" type="slidenum">
              <a:rPr lang="fr-FR" smtClean="0"/>
              <a:t>45</a:t>
            </a:fld>
            <a:endParaRPr lang="fr-FR"/>
          </a:p>
        </p:txBody>
      </p:sp>
    </p:spTree>
    <p:extLst>
      <p:ext uri="{BB962C8B-B14F-4D97-AF65-F5344CB8AC3E}">
        <p14:creationId xmlns:p14="http://schemas.microsoft.com/office/powerpoint/2010/main" val="2156743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81FEFC-22A2-9C09-A189-9FE06073859E}"/>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32C9095-5A3B-CE73-FAD0-3870A779FA79}"/>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E7D6C79A-F0D6-F053-790D-43BBAD4FD1E2}"/>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04C9C897-E8B6-D032-8931-498FCE31A5FD}"/>
              </a:ext>
            </a:extLst>
          </p:cNvPr>
          <p:cNvSpPr>
            <a:spLocks noGrp="1"/>
          </p:cNvSpPr>
          <p:nvPr>
            <p:ph type="sldNum" sz="quarter" idx="5"/>
          </p:nvPr>
        </p:nvSpPr>
        <p:spPr/>
        <p:txBody>
          <a:bodyPr/>
          <a:lstStyle/>
          <a:p>
            <a:fld id="{B9BBA841-C1D0-4149-A7E6-991F885E6728}" type="slidenum">
              <a:rPr lang="fr-FR" smtClean="0"/>
              <a:t>22</a:t>
            </a:fld>
            <a:endParaRPr lang="fr-FR"/>
          </a:p>
        </p:txBody>
      </p:sp>
    </p:spTree>
    <p:extLst>
      <p:ext uri="{BB962C8B-B14F-4D97-AF65-F5344CB8AC3E}">
        <p14:creationId xmlns:p14="http://schemas.microsoft.com/office/powerpoint/2010/main" val="1187530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B27A7E-0A90-8F41-1C6D-A19193D1F526}"/>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009C9F7-1D30-FB18-1384-825FD3376BD9}"/>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345574EF-6E9F-05C9-FA1C-375EA58A6287}"/>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FEDC1409-2BB7-BC36-E1AD-68A9E4848A04}"/>
              </a:ext>
            </a:extLst>
          </p:cNvPr>
          <p:cNvSpPr>
            <a:spLocks noGrp="1"/>
          </p:cNvSpPr>
          <p:nvPr>
            <p:ph type="sldNum" sz="quarter" idx="5"/>
          </p:nvPr>
        </p:nvSpPr>
        <p:spPr/>
        <p:txBody>
          <a:bodyPr/>
          <a:lstStyle/>
          <a:p>
            <a:fld id="{B9BBA841-C1D0-4149-A7E6-991F885E6728}" type="slidenum">
              <a:rPr lang="fr-FR" smtClean="0"/>
              <a:t>23</a:t>
            </a:fld>
            <a:endParaRPr lang="fr-FR"/>
          </a:p>
        </p:txBody>
      </p:sp>
    </p:spTree>
    <p:extLst>
      <p:ext uri="{BB962C8B-B14F-4D97-AF65-F5344CB8AC3E}">
        <p14:creationId xmlns:p14="http://schemas.microsoft.com/office/powerpoint/2010/main" val="1509985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E8A31B-C532-360D-565B-DF13AE1AD5F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7CA0D596-310E-DF8E-0601-5BC777195FFD}"/>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D31AF4DC-2A45-77EC-900B-5D5DDB6F8BF6}"/>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895E511D-5C7E-A920-C803-E59CBB5CA511}"/>
              </a:ext>
            </a:extLst>
          </p:cNvPr>
          <p:cNvSpPr>
            <a:spLocks noGrp="1"/>
          </p:cNvSpPr>
          <p:nvPr>
            <p:ph type="sldNum" sz="quarter" idx="5"/>
          </p:nvPr>
        </p:nvSpPr>
        <p:spPr/>
        <p:txBody>
          <a:bodyPr/>
          <a:lstStyle/>
          <a:p>
            <a:fld id="{B9BBA841-C1D0-4149-A7E6-991F885E6728}" type="slidenum">
              <a:rPr lang="fr-FR" smtClean="0"/>
              <a:t>24</a:t>
            </a:fld>
            <a:endParaRPr lang="fr-FR"/>
          </a:p>
        </p:txBody>
      </p:sp>
    </p:spTree>
    <p:extLst>
      <p:ext uri="{BB962C8B-B14F-4D97-AF65-F5344CB8AC3E}">
        <p14:creationId xmlns:p14="http://schemas.microsoft.com/office/powerpoint/2010/main" val="3371388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7D1E91-5B99-3788-D2E6-52F423811832}"/>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35EB582D-A0B2-A3E3-110F-9AD6BFC3BD0C}"/>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F85B7713-FFCF-060D-ACBA-EA1C51A6EB40}"/>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005F9081-5AA4-6A88-6D0A-92603189F4E8}"/>
              </a:ext>
            </a:extLst>
          </p:cNvPr>
          <p:cNvSpPr>
            <a:spLocks noGrp="1"/>
          </p:cNvSpPr>
          <p:nvPr>
            <p:ph type="sldNum" sz="quarter" idx="5"/>
          </p:nvPr>
        </p:nvSpPr>
        <p:spPr/>
        <p:txBody>
          <a:bodyPr/>
          <a:lstStyle/>
          <a:p>
            <a:fld id="{B9BBA841-C1D0-4149-A7E6-991F885E6728}" type="slidenum">
              <a:rPr lang="fr-FR" smtClean="0"/>
              <a:t>25</a:t>
            </a:fld>
            <a:endParaRPr lang="fr-FR"/>
          </a:p>
        </p:txBody>
      </p:sp>
    </p:spTree>
    <p:extLst>
      <p:ext uri="{BB962C8B-B14F-4D97-AF65-F5344CB8AC3E}">
        <p14:creationId xmlns:p14="http://schemas.microsoft.com/office/powerpoint/2010/main" val="1151653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ED43FD-93A3-D1B7-09AD-EFC731DED2B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36B187B0-3065-EAB5-5B3B-D9438F7F74A1}"/>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E29ED1DB-4E9B-560E-12C4-CDA8D03D2814}"/>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D4ECA0C0-8C45-1DC7-3783-11EC5B6ADDC4}"/>
              </a:ext>
            </a:extLst>
          </p:cNvPr>
          <p:cNvSpPr>
            <a:spLocks noGrp="1"/>
          </p:cNvSpPr>
          <p:nvPr>
            <p:ph type="sldNum" sz="quarter" idx="5"/>
          </p:nvPr>
        </p:nvSpPr>
        <p:spPr/>
        <p:txBody>
          <a:bodyPr/>
          <a:lstStyle/>
          <a:p>
            <a:fld id="{B9BBA841-C1D0-4149-A7E6-991F885E6728}" type="slidenum">
              <a:rPr lang="fr-FR" smtClean="0"/>
              <a:t>27</a:t>
            </a:fld>
            <a:endParaRPr lang="fr-FR"/>
          </a:p>
        </p:txBody>
      </p:sp>
    </p:spTree>
    <p:extLst>
      <p:ext uri="{BB962C8B-B14F-4D97-AF65-F5344CB8AC3E}">
        <p14:creationId xmlns:p14="http://schemas.microsoft.com/office/powerpoint/2010/main" val="479577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15ADD8-9BA2-8312-ED81-EA5A9BE4948E}"/>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3524C25C-833E-D1B5-86FD-534BCC1356BD}"/>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F5FB416B-2099-CEE8-FD8F-5EA1F52A36EF}"/>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FEEF7DB4-EE61-66D0-67BF-5082D3314D68}"/>
              </a:ext>
            </a:extLst>
          </p:cNvPr>
          <p:cNvSpPr>
            <a:spLocks noGrp="1"/>
          </p:cNvSpPr>
          <p:nvPr>
            <p:ph type="sldNum" sz="quarter" idx="5"/>
          </p:nvPr>
        </p:nvSpPr>
        <p:spPr/>
        <p:txBody>
          <a:bodyPr/>
          <a:lstStyle/>
          <a:p>
            <a:fld id="{B9BBA841-C1D0-4149-A7E6-991F885E6728}" type="slidenum">
              <a:rPr lang="fr-FR" smtClean="0"/>
              <a:t>28</a:t>
            </a:fld>
            <a:endParaRPr lang="fr-FR"/>
          </a:p>
        </p:txBody>
      </p:sp>
    </p:spTree>
    <p:extLst>
      <p:ext uri="{BB962C8B-B14F-4D97-AF65-F5344CB8AC3E}">
        <p14:creationId xmlns:p14="http://schemas.microsoft.com/office/powerpoint/2010/main" val="1958060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0E9B30-DD42-79EE-2C99-AA89DE9DB138}"/>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4C1BBDC-D4DE-29A4-FF47-0732ED2948AF}"/>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00AAAE3C-334F-4E99-351E-D6852DEBFFB7}"/>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3EA1319C-BB7F-F834-E780-110C93E1B6DA}"/>
              </a:ext>
            </a:extLst>
          </p:cNvPr>
          <p:cNvSpPr>
            <a:spLocks noGrp="1"/>
          </p:cNvSpPr>
          <p:nvPr>
            <p:ph type="sldNum" sz="quarter" idx="5"/>
          </p:nvPr>
        </p:nvSpPr>
        <p:spPr/>
        <p:txBody>
          <a:bodyPr/>
          <a:lstStyle/>
          <a:p>
            <a:fld id="{B9BBA841-C1D0-4149-A7E6-991F885E6728}" type="slidenum">
              <a:rPr lang="fr-FR" smtClean="0"/>
              <a:t>29</a:t>
            </a:fld>
            <a:endParaRPr lang="fr-FR"/>
          </a:p>
        </p:txBody>
      </p:sp>
    </p:spTree>
    <p:extLst>
      <p:ext uri="{BB962C8B-B14F-4D97-AF65-F5344CB8AC3E}">
        <p14:creationId xmlns:p14="http://schemas.microsoft.com/office/powerpoint/2010/main" val="3878119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2AE6D2-DDD8-3C68-2C59-98D8BB3F4C6E}"/>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6D726CA-2685-D1FF-8721-88E6EA220A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50F569C5-9A95-7FD1-302C-30EBBF65936F}"/>
              </a:ext>
            </a:extLst>
          </p:cNvPr>
          <p:cNvSpPr>
            <a:spLocks noGrp="1"/>
          </p:cNvSpPr>
          <p:nvPr>
            <p:ph type="dt" sz="half" idx="10"/>
          </p:nvPr>
        </p:nvSpPr>
        <p:spPr/>
        <p:txBody>
          <a:bodyPr/>
          <a:lstStyle/>
          <a:p>
            <a:fld id="{EEF26350-08B8-428B-8B44-0EC518F92047}" type="datetimeFigureOut">
              <a:rPr lang="fr-FR" smtClean="0"/>
              <a:t>14/05/2025</a:t>
            </a:fld>
            <a:endParaRPr lang="fr-FR" dirty="0"/>
          </a:p>
        </p:txBody>
      </p:sp>
      <p:sp>
        <p:nvSpPr>
          <p:cNvPr id="5" name="Espace réservé du pied de page 4">
            <a:extLst>
              <a:ext uri="{FF2B5EF4-FFF2-40B4-BE49-F238E27FC236}">
                <a16:creationId xmlns:a16="http://schemas.microsoft.com/office/drawing/2014/main" id="{53145F00-731D-426F-3619-904D40EF9C5E}"/>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2F775823-D53C-589F-14A0-8F95B7FA1600}"/>
              </a:ext>
            </a:extLst>
          </p:cNvPr>
          <p:cNvSpPr>
            <a:spLocks noGrp="1"/>
          </p:cNvSpPr>
          <p:nvPr>
            <p:ph type="sldNum" sz="quarter" idx="12"/>
          </p:nvPr>
        </p:nvSpPr>
        <p:spPr/>
        <p:txBody>
          <a:bodyPr/>
          <a:lstStyle/>
          <a:p>
            <a:fld id="{F9BD00A6-BC6A-42AC-8C43-91C9B929A0E0}" type="slidenum">
              <a:rPr lang="fr-FR" smtClean="0"/>
              <a:t>‹N°›</a:t>
            </a:fld>
            <a:endParaRPr lang="fr-FR" dirty="0"/>
          </a:p>
        </p:txBody>
      </p:sp>
    </p:spTree>
    <p:extLst>
      <p:ext uri="{BB962C8B-B14F-4D97-AF65-F5344CB8AC3E}">
        <p14:creationId xmlns:p14="http://schemas.microsoft.com/office/powerpoint/2010/main" val="656905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03A4A1-057C-532E-BDB5-CBA8A47E115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0783C2E0-10D6-0CC0-6235-8F4F61BD469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70DEC38-D745-744C-58A9-6AA24743760A}"/>
              </a:ext>
            </a:extLst>
          </p:cNvPr>
          <p:cNvSpPr>
            <a:spLocks noGrp="1"/>
          </p:cNvSpPr>
          <p:nvPr>
            <p:ph type="dt" sz="half" idx="10"/>
          </p:nvPr>
        </p:nvSpPr>
        <p:spPr/>
        <p:txBody>
          <a:bodyPr/>
          <a:lstStyle/>
          <a:p>
            <a:fld id="{EEF26350-08B8-428B-8B44-0EC518F92047}" type="datetimeFigureOut">
              <a:rPr lang="fr-FR" smtClean="0"/>
              <a:t>14/05/2025</a:t>
            </a:fld>
            <a:endParaRPr lang="fr-FR" dirty="0"/>
          </a:p>
        </p:txBody>
      </p:sp>
      <p:sp>
        <p:nvSpPr>
          <p:cNvPr id="5" name="Espace réservé du pied de page 4">
            <a:extLst>
              <a:ext uri="{FF2B5EF4-FFF2-40B4-BE49-F238E27FC236}">
                <a16:creationId xmlns:a16="http://schemas.microsoft.com/office/drawing/2014/main" id="{97881A2B-B85A-51AB-D56B-12AACC351049}"/>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537F826D-F500-CEDE-4BF2-AA1F96E76A66}"/>
              </a:ext>
            </a:extLst>
          </p:cNvPr>
          <p:cNvSpPr>
            <a:spLocks noGrp="1"/>
          </p:cNvSpPr>
          <p:nvPr>
            <p:ph type="sldNum" sz="quarter" idx="12"/>
          </p:nvPr>
        </p:nvSpPr>
        <p:spPr/>
        <p:txBody>
          <a:bodyPr/>
          <a:lstStyle/>
          <a:p>
            <a:fld id="{F9BD00A6-BC6A-42AC-8C43-91C9B929A0E0}" type="slidenum">
              <a:rPr lang="fr-FR" smtClean="0"/>
              <a:t>‹N°›</a:t>
            </a:fld>
            <a:endParaRPr lang="fr-FR" dirty="0"/>
          </a:p>
        </p:txBody>
      </p:sp>
    </p:spTree>
    <p:extLst>
      <p:ext uri="{BB962C8B-B14F-4D97-AF65-F5344CB8AC3E}">
        <p14:creationId xmlns:p14="http://schemas.microsoft.com/office/powerpoint/2010/main" val="2348185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C205A9C-83EC-124C-566E-772D9346CC7A}"/>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9ED0230-6841-EB10-D100-126060B683B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9BE11D4-5B03-E9F5-7457-B02915935D9C}"/>
              </a:ext>
            </a:extLst>
          </p:cNvPr>
          <p:cNvSpPr>
            <a:spLocks noGrp="1"/>
          </p:cNvSpPr>
          <p:nvPr>
            <p:ph type="dt" sz="half" idx="10"/>
          </p:nvPr>
        </p:nvSpPr>
        <p:spPr/>
        <p:txBody>
          <a:bodyPr/>
          <a:lstStyle/>
          <a:p>
            <a:fld id="{EEF26350-08B8-428B-8B44-0EC518F92047}" type="datetimeFigureOut">
              <a:rPr lang="fr-FR" smtClean="0"/>
              <a:t>14/05/2025</a:t>
            </a:fld>
            <a:endParaRPr lang="fr-FR" dirty="0"/>
          </a:p>
        </p:txBody>
      </p:sp>
      <p:sp>
        <p:nvSpPr>
          <p:cNvPr id="5" name="Espace réservé du pied de page 4">
            <a:extLst>
              <a:ext uri="{FF2B5EF4-FFF2-40B4-BE49-F238E27FC236}">
                <a16:creationId xmlns:a16="http://schemas.microsoft.com/office/drawing/2014/main" id="{3C01CD66-7D02-570B-F4D8-E23B2B20E8BA}"/>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B176B47F-C6F2-D9C3-FD16-391F6F001ECD}"/>
              </a:ext>
            </a:extLst>
          </p:cNvPr>
          <p:cNvSpPr>
            <a:spLocks noGrp="1"/>
          </p:cNvSpPr>
          <p:nvPr>
            <p:ph type="sldNum" sz="quarter" idx="12"/>
          </p:nvPr>
        </p:nvSpPr>
        <p:spPr/>
        <p:txBody>
          <a:bodyPr/>
          <a:lstStyle/>
          <a:p>
            <a:fld id="{F9BD00A6-BC6A-42AC-8C43-91C9B929A0E0}" type="slidenum">
              <a:rPr lang="fr-FR" smtClean="0"/>
              <a:t>‹N°›</a:t>
            </a:fld>
            <a:endParaRPr lang="fr-FR" dirty="0"/>
          </a:p>
        </p:txBody>
      </p:sp>
    </p:spTree>
    <p:extLst>
      <p:ext uri="{BB962C8B-B14F-4D97-AF65-F5344CB8AC3E}">
        <p14:creationId xmlns:p14="http://schemas.microsoft.com/office/powerpoint/2010/main" val="3969814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8A80D7-D45A-0308-82E5-3947C8A366D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86A3653-0FF8-D348-6F59-6575C2D2428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C1A42C4-6EA0-DE36-08F3-1850C568D4DA}"/>
              </a:ext>
            </a:extLst>
          </p:cNvPr>
          <p:cNvSpPr>
            <a:spLocks noGrp="1"/>
          </p:cNvSpPr>
          <p:nvPr>
            <p:ph type="dt" sz="half" idx="10"/>
          </p:nvPr>
        </p:nvSpPr>
        <p:spPr/>
        <p:txBody>
          <a:bodyPr/>
          <a:lstStyle/>
          <a:p>
            <a:fld id="{EEF26350-08B8-428B-8B44-0EC518F92047}" type="datetimeFigureOut">
              <a:rPr lang="fr-FR" smtClean="0"/>
              <a:t>14/05/2025</a:t>
            </a:fld>
            <a:endParaRPr lang="fr-FR" dirty="0"/>
          </a:p>
        </p:txBody>
      </p:sp>
      <p:sp>
        <p:nvSpPr>
          <p:cNvPr id="5" name="Espace réservé du pied de page 4">
            <a:extLst>
              <a:ext uri="{FF2B5EF4-FFF2-40B4-BE49-F238E27FC236}">
                <a16:creationId xmlns:a16="http://schemas.microsoft.com/office/drawing/2014/main" id="{CB9FAB0F-7C84-0B5E-A92B-B5D154565442}"/>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EB581304-F554-E92B-DD97-9B4195E03998}"/>
              </a:ext>
            </a:extLst>
          </p:cNvPr>
          <p:cNvSpPr>
            <a:spLocks noGrp="1"/>
          </p:cNvSpPr>
          <p:nvPr>
            <p:ph type="sldNum" sz="quarter" idx="12"/>
          </p:nvPr>
        </p:nvSpPr>
        <p:spPr/>
        <p:txBody>
          <a:bodyPr/>
          <a:lstStyle/>
          <a:p>
            <a:fld id="{F9BD00A6-BC6A-42AC-8C43-91C9B929A0E0}" type="slidenum">
              <a:rPr lang="fr-FR" smtClean="0"/>
              <a:t>‹N°›</a:t>
            </a:fld>
            <a:endParaRPr lang="fr-FR" dirty="0"/>
          </a:p>
        </p:txBody>
      </p:sp>
    </p:spTree>
    <p:extLst>
      <p:ext uri="{BB962C8B-B14F-4D97-AF65-F5344CB8AC3E}">
        <p14:creationId xmlns:p14="http://schemas.microsoft.com/office/powerpoint/2010/main" val="928333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D720B8-1F53-9F70-E962-99425457E05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27C6207A-18FC-32AF-5439-D0FFB00F87F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9420029-423F-924F-2BBA-8C21A596CE92}"/>
              </a:ext>
            </a:extLst>
          </p:cNvPr>
          <p:cNvSpPr>
            <a:spLocks noGrp="1"/>
          </p:cNvSpPr>
          <p:nvPr>
            <p:ph type="dt" sz="half" idx="10"/>
          </p:nvPr>
        </p:nvSpPr>
        <p:spPr/>
        <p:txBody>
          <a:bodyPr/>
          <a:lstStyle/>
          <a:p>
            <a:fld id="{EEF26350-08B8-428B-8B44-0EC518F92047}" type="datetimeFigureOut">
              <a:rPr lang="fr-FR" smtClean="0"/>
              <a:t>14/05/2025</a:t>
            </a:fld>
            <a:endParaRPr lang="fr-FR" dirty="0"/>
          </a:p>
        </p:txBody>
      </p:sp>
      <p:sp>
        <p:nvSpPr>
          <p:cNvPr id="5" name="Espace réservé du pied de page 4">
            <a:extLst>
              <a:ext uri="{FF2B5EF4-FFF2-40B4-BE49-F238E27FC236}">
                <a16:creationId xmlns:a16="http://schemas.microsoft.com/office/drawing/2014/main" id="{446A8C23-CAB6-17C6-9372-BC65D4CA055C}"/>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34F3484E-0987-E6BB-8DA5-97FEA2FF8139}"/>
              </a:ext>
            </a:extLst>
          </p:cNvPr>
          <p:cNvSpPr>
            <a:spLocks noGrp="1"/>
          </p:cNvSpPr>
          <p:nvPr>
            <p:ph type="sldNum" sz="quarter" idx="12"/>
          </p:nvPr>
        </p:nvSpPr>
        <p:spPr/>
        <p:txBody>
          <a:bodyPr/>
          <a:lstStyle/>
          <a:p>
            <a:fld id="{F9BD00A6-BC6A-42AC-8C43-91C9B929A0E0}" type="slidenum">
              <a:rPr lang="fr-FR" smtClean="0"/>
              <a:t>‹N°›</a:t>
            </a:fld>
            <a:endParaRPr lang="fr-FR" dirty="0"/>
          </a:p>
        </p:txBody>
      </p:sp>
    </p:spTree>
    <p:extLst>
      <p:ext uri="{BB962C8B-B14F-4D97-AF65-F5344CB8AC3E}">
        <p14:creationId xmlns:p14="http://schemas.microsoft.com/office/powerpoint/2010/main" val="3683856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888564-1310-694E-BA89-7B2BF022586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67EA480-B2A5-90D6-9E5B-5A1562B3740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078A430-3353-4FFA-6DD7-643015665C2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830BFA3-42D3-D9EA-1D70-897202459586}"/>
              </a:ext>
            </a:extLst>
          </p:cNvPr>
          <p:cNvSpPr>
            <a:spLocks noGrp="1"/>
          </p:cNvSpPr>
          <p:nvPr>
            <p:ph type="dt" sz="half" idx="10"/>
          </p:nvPr>
        </p:nvSpPr>
        <p:spPr/>
        <p:txBody>
          <a:bodyPr/>
          <a:lstStyle/>
          <a:p>
            <a:fld id="{EEF26350-08B8-428B-8B44-0EC518F92047}" type="datetimeFigureOut">
              <a:rPr lang="fr-FR" smtClean="0"/>
              <a:t>14/05/2025</a:t>
            </a:fld>
            <a:endParaRPr lang="fr-FR" dirty="0"/>
          </a:p>
        </p:txBody>
      </p:sp>
      <p:sp>
        <p:nvSpPr>
          <p:cNvPr id="6" name="Espace réservé du pied de page 5">
            <a:extLst>
              <a:ext uri="{FF2B5EF4-FFF2-40B4-BE49-F238E27FC236}">
                <a16:creationId xmlns:a16="http://schemas.microsoft.com/office/drawing/2014/main" id="{71AD910D-DC3B-4E10-A02E-77C873A7DF04}"/>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A7CA8D40-3E14-B28D-3EBB-419E7120CFC6}"/>
              </a:ext>
            </a:extLst>
          </p:cNvPr>
          <p:cNvSpPr>
            <a:spLocks noGrp="1"/>
          </p:cNvSpPr>
          <p:nvPr>
            <p:ph type="sldNum" sz="quarter" idx="12"/>
          </p:nvPr>
        </p:nvSpPr>
        <p:spPr/>
        <p:txBody>
          <a:bodyPr/>
          <a:lstStyle/>
          <a:p>
            <a:fld id="{F9BD00A6-BC6A-42AC-8C43-91C9B929A0E0}" type="slidenum">
              <a:rPr lang="fr-FR" smtClean="0"/>
              <a:t>‹N°›</a:t>
            </a:fld>
            <a:endParaRPr lang="fr-FR" dirty="0"/>
          </a:p>
        </p:txBody>
      </p:sp>
    </p:spTree>
    <p:extLst>
      <p:ext uri="{BB962C8B-B14F-4D97-AF65-F5344CB8AC3E}">
        <p14:creationId xmlns:p14="http://schemas.microsoft.com/office/powerpoint/2010/main" val="2108775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0722E7-9F62-3AD6-48FF-885EBDC7F137}"/>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417C08F9-E276-FB81-7BFC-A2D5887B4A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E5ECBFC-1A28-ED49-E6B9-55CFADC320A2}"/>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E230BB73-4679-03E3-5AA5-925B2B48F1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213BD8C-4F25-186E-6D77-83B40161A63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D1FCCFFC-8799-FB43-D268-24C6CF02D20E}"/>
              </a:ext>
            </a:extLst>
          </p:cNvPr>
          <p:cNvSpPr>
            <a:spLocks noGrp="1"/>
          </p:cNvSpPr>
          <p:nvPr>
            <p:ph type="dt" sz="half" idx="10"/>
          </p:nvPr>
        </p:nvSpPr>
        <p:spPr/>
        <p:txBody>
          <a:bodyPr/>
          <a:lstStyle/>
          <a:p>
            <a:fld id="{EEF26350-08B8-428B-8B44-0EC518F92047}" type="datetimeFigureOut">
              <a:rPr lang="fr-FR" smtClean="0"/>
              <a:t>14/05/2025</a:t>
            </a:fld>
            <a:endParaRPr lang="fr-FR" dirty="0"/>
          </a:p>
        </p:txBody>
      </p:sp>
      <p:sp>
        <p:nvSpPr>
          <p:cNvPr id="8" name="Espace réservé du pied de page 7">
            <a:extLst>
              <a:ext uri="{FF2B5EF4-FFF2-40B4-BE49-F238E27FC236}">
                <a16:creationId xmlns:a16="http://schemas.microsoft.com/office/drawing/2014/main" id="{1A3A2672-4276-1600-FD43-B87085511CF9}"/>
              </a:ext>
            </a:extLst>
          </p:cNvPr>
          <p:cNvSpPr>
            <a:spLocks noGrp="1"/>
          </p:cNvSpPr>
          <p:nvPr>
            <p:ph type="ftr" sz="quarter" idx="11"/>
          </p:nvPr>
        </p:nvSpPr>
        <p:spPr/>
        <p:txBody>
          <a:bodyPr/>
          <a:lstStyle/>
          <a:p>
            <a:endParaRPr lang="fr-FR" dirty="0"/>
          </a:p>
        </p:txBody>
      </p:sp>
      <p:sp>
        <p:nvSpPr>
          <p:cNvPr id="9" name="Espace réservé du numéro de diapositive 8">
            <a:extLst>
              <a:ext uri="{FF2B5EF4-FFF2-40B4-BE49-F238E27FC236}">
                <a16:creationId xmlns:a16="http://schemas.microsoft.com/office/drawing/2014/main" id="{D8246E7F-52AC-C82E-CDC6-126679A0A522}"/>
              </a:ext>
            </a:extLst>
          </p:cNvPr>
          <p:cNvSpPr>
            <a:spLocks noGrp="1"/>
          </p:cNvSpPr>
          <p:nvPr>
            <p:ph type="sldNum" sz="quarter" idx="12"/>
          </p:nvPr>
        </p:nvSpPr>
        <p:spPr/>
        <p:txBody>
          <a:bodyPr/>
          <a:lstStyle/>
          <a:p>
            <a:fld id="{F9BD00A6-BC6A-42AC-8C43-91C9B929A0E0}" type="slidenum">
              <a:rPr lang="fr-FR" smtClean="0"/>
              <a:t>‹N°›</a:t>
            </a:fld>
            <a:endParaRPr lang="fr-FR" dirty="0"/>
          </a:p>
        </p:txBody>
      </p:sp>
    </p:spTree>
    <p:extLst>
      <p:ext uri="{BB962C8B-B14F-4D97-AF65-F5344CB8AC3E}">
        <p14:creationId xmlns:p14="http://schemas.microsoft.com/office/powerpoint/2010/main" val="3324824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D27E47-8946-E9F2-A10C-7FC8AE313A14}"/>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DEE7C39-9047-67D2-F544-1305610485FB}"/>
              </a:ext>
            </a:extLst>
          </p:cNvPr>
          <p:cNvSpPr>
            <a:spLocks noGrp="1"/>
          </p:cNvSpPr>
          <p:nvPr>
            <p:ph type="dt" sz="half" idx="10"/>
          </p:nvPr>
        </p:nvSpPr>
        <p:spPr/>
        <p:txBody>
          <a:bodyPr/>
          <a:lstStyle/>
          <a:p>
            <a:fld id="{EEF26350-08B8-428B-8B44-0EC518F92047}" type="datetimeFigureOut">
              <a:rPr lang="fr-FR" smtClean="0"/>
              <a:t>14/05/2025</a:t>
            </a:fld>
            <a:endParaRPr lang="fr-FR" dirty="0"/>
          </a:p>
        </p:txBody>
      </p:sp>
      <p:sp>
        <p:nvSpPr>
          <p:cNvPr id="4" name="Espace réservé du pied de page 3">
            <a:extLst>
              <a:ext uri="{FF2B5EF4-FFF2-40B4-BE49-F238E27FC236}">
                <a16:creationId xmlns:a16="http://schemas.microsoft.com/office/drawing/2014/main" id="{0DB11036-DF52-CD94-D43C-D6B8A24DC704}"/>
              </a:ext>
            </a:extLst>
          </p:cNvPr>
          <p:cNvSpPr>
            <a:spLocks noGrp="1"/>
          </p:cNvSpPr>
          <p:nvPr>
            <p:ph type="ftr" sz="quarter" idx="11"/>
          </p:nvPr>
        </p:nvSpPr>
        <p:spPr/>
        <p:txBody>
          <a:bodyPr/>
          <a:lstStyle/>
          <a:p>
            <a:endParaRPr lang="fr-FR" dirty="0"/>
          </a:p>
        </p:txBody>
      </p:sp>
      <p:sp>
        <p:nvSpPr>
          <p:cNvPr id="5" name="Espace réservé du numéro de diapositive 4">
            <a:extLst>
              <a:ext uri="{FF2B5EF4-FFF2-40B4-BE49-F238E27FC236}">
                <a16:creationId xmlns:a16="http://schemas.microsoft.com/office/drawing/2014/main" id="{60FA8714-D6B7-C68D-CC55-CAB9E88E5960}"/>
              </a:ext>
            </a:extLst>
          </p:cNvPr>
          <p:cNvSpPr>
            <a:spLocks noGrp="1"/>
          </p:cNvSpPr>
          <p:nvPr>
            <p:ph type="sldNum" sz="quarter" idx="12"/>
          </p:nvPr>
        </p:nvSpPr>
        <p:spPr/>
        <p:txBody>
          <a:bodyPr/>
          <a:lstStyle/>
          <a:p>
            <a:fld id="{F9BD00A6-BC6A-42AC-8C43-91C9B929A0E0}" type="slidenum">
              <a:rPr lang="fr-FR" smtClean="0"/>
              <a:t>‹N°›</a:t>
            </a:fld>
            <a:endParaRPr lang="fr-FR" dirty="0"/>
          </a:p>
        </p:txBody>
      </p:sp>
    </p:spTree>
    <p:extLst>
      <p:ext uri="{BB962C8B-B14F-4D97-AF65-F5344CB8AC3E}">
        <p14:creationId xmlns:p14="http://schemas.microsoft.com/office/powerpoint/2010/main" val="943278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AF252C4-ABAE-1E01-175A-41AEDBAA970C}"/>
              </a:ext>
            </a:extLst>
          </p:cNvPr>
          <p:cNvSpPr>
            <a:spLocks noGrp="1"/>
          </p:cNvSpPr>
          <p:nvPr>
            <p:ph type="dt" sz="half" idx="10"/>
          </p:nvPr>
        </p:nvSpPr>
        <p:spPr/>
        <p:txBody>
          <a:bodyPr/>
          <a:lstStyle/>
          <a:p>
            <a:fld id="{EEF26350-08B8-428B-8B44-0EC518F92047}" type="datetimeFigureOut">
              <a:rPr lang="fr-FR" smtClean="0"/>
              <a:t>14/05/2025</a:t>
            </a:fld>
            <a:endParaRPr lang="fr-FR" dirty="0"/>
          </a:p>
        </p:txBody>
      </p:sp>
      <p:sp>
        <p:nvSpPr>
          <p:cNvPr id="3" name="Espace réservé du pied de page 2">
            <a:extLst>
              <a:ext uri="{FF2B5EF4-FFF2-40B4-BE49-F238E27FC236}">
                <a16:creationId xmlns:a16="http://schemas.microsoft.com/office/drawing/2014/main" id="{A1D33689-14FA-7D13-92FD-C9EDFDF99E80}"/>
              </a:ext>
            </a:extLst>
          </p:cNvPr>
          <p:cNvSpPr>
            <a:spLocks noGrp="1"/>
          </p:cNvSpPr>
          <p:nvPr>
            <p:ph type="ftr" sz="quarter" idx="1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602C4B84-7FC6-E5DC-3A48-2A7A53DA6C3F}"/>
              </a:ext>
            </a:extLst>
          </p:cNvPr>
          <p:cNvSpPr>
            <a:spLocks noGrp="1"/>
          </p:cNvSpPr>
          <p:nvPr>
            <p:ph type="sldNum" sz="quarter" idx="12"/>
          </p:nvPr>
        </p:nvSpPr>
        <p:spPr/>
        <p:txBody>
          <a:bodyPr/>
          <a:lstStyle/>
          <a:p>
            <a:fld id="{F9BD00A6-BC6A-42AC-8C43-91C9B929A0E0}" type="slidenum">
              <a:rPr lang="fr-FR" smtClean="0"/>
              <a:t>‹N°›</a:t>
            </a:fld>
            <a:endParaRPr lang="fr-FR" dirty="0"/>
          </a:p>
        </p:txBody>
      </p:sp>
    </p:spTree>
    <p:extLst>
      <p:ext uri="{BB962C8B-B14F-4D97-AF65-F5344CB8AC3E}">
        <p14:creationId xmlns:p14="http://schemas.microsoft.com/office/powerpoint/2010/main" val="3943966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DCA349-CDB2-7AFD-9624-D610ACBC366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999C1FA4-835E-6DA7-02C0-63DB502054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F2EE8995-2075-E665-6F35-A19F6024BC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C6FB826-159E-B564-AF16-1840E69C738B}"/>
              </a:ext>
            </a:extLst>
          </p:cNvPr>
          <p:cNvSpPr>
            <a:spLocks noGrp="1"/>
          </p:cNvSpPr>
          <p:nvPr>
            <p:ph type="dt" sz="half" idx="10"/>
          </p:nvPr>
        </p:nvSpPr>
        <p:spPr/>
        <p:txBody>
          <a:bodyPr/>
          <a:lstStyle/>
          <a:p>
            <a:fld id="{EEF26350-08B8-428B-8B44-0EC518F92047}" type="datetimeFigureOut">
              <a:rPr lang="fr-FR" smtClean="0"/>
              <a:t>14/05/2025</a:t>
            </a:fld>
            <a:endParaRPr lang="fr-FR" dirty="0"/>
          </a:p>
        </p:txBody>
      </p:sp>
      <p:sp>
        <p:nvSpPr>
          <p:cNvPr id="6" name="Espace réservé du pied de page 5">
            <a:extLst>
              <a:ext uri="{FF2B5EF4-FFF2-40B4-BE49-F238E27FC236}">
                <a16:creationId xmlns:a16="http://schemas.microsoft.com/office/drawing/2014/main" id="{75C3A07E-A790-35C8-8CBD-026349F3CB9B}"/>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C4717854-1E62-3351-A02F-9DE2D6CB9E46}"/>
              </a:ext>
            </a:extLst>
          </p:cNvPr>
          <p:cNvSpPr>
            <a:spLocks noGrp="1"/>
          </p:cNvSpPr>
          <p:nvPr>
            <p:ph type="sldNum" sz="quarter" idx="12"/>
          </p:nvPr>
        </p:nvSpPr>
        <p:spPr/>
        <p:txBody>
          <a:bodyPr/>
          <a:lstStyle/>
          <a:p>
            <a:fld id="{F9BD00A6-BC6A-42AC-8C43-91C9B929A0E0}" type="slidenum">
              <a:rPr lang="fr-FR" smtClean="0"/>
              <a:t>‹N°›</a:t>
            </a:fld>
            <a:endParaRPr lang="fr-FR" dirty="0"/>
          </a:p>
        </p:txBody>
      </p:sp>
    </p:spTree>
    <p:extLst>
      <p:ext uri="{BB962C8B-B14F-4D97-AF65-F5344CB8AC3E}">
        <p14:creationId xmlns:p14="http://schemas.microsoft.com/office/powerpoint/2010/main" val="1318094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3465F3-6936-66C7-1852-665CBDC6E91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4AF5E9F-3275-6F2D-703F-73A3003BF4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a:extLst>
              <a:ext uri="{FF2B5EF4-FFF2-40B4-BE49-F238E27FC236}">
                <a16:creationId xmlns:a16="http://schemas.microsoft.com/office/drawing/2014/main" id="{53208409-E300-775B-9D08-D32791363D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76F6D2D-5593-1AEC-ED39-3AAF36399E6E}"/>
              </a:ext>
            </a:extLst>
          </p:cNvPr>
          <p:cNvSpPr>
            <a:spLocks noGrp="1"/>
          </p:cNvSpPr>
          <p:nvPr>
            <p:ph type="dt" sz="half" idx="10"/>
          </p:nvPr>
        </p:nvSpPr>
        <p:spPr/>
        <p:txBody>
          <a:bodyPr/>
          <a:lstStyle/>
          <a:p>
            <a:fld id="{EEF26350-08B8-428B-8B44-0EC518F92047}" type="datetimeFigureOut">
              <a:rPr lang="fr-FR" smtClean="0"/>
              <a:t>14/05/2025</a:t>
            </a:fld>
            <a:endParaRPr lang="fr-FR" dirty="0"/>
          </a:p>
        </p:txBody>
      </p:sp>
      <p:sp>
        <p:nvSpPr>
          <p:cNvPr id="6" name="Espace réservé du pied de page 5">
            <a:extLst>
              <a:ext uri="{FF2B5EF4-FFF2-40B4-BE49-F238E27FC236}">
                <a16:creationId xmlns:a16="http://schemas.microsoft.com/office/drawing/2014/main" id="{93518231-5367-3B7F-B3FB-CA173AC048FC}"/>
              </a:ext>
            </a:extLst>
          </p:cNvPr>
          <p:cNvSpPr>
            <a:spLocks noGrp="1"/>
          </p:cNvSpPr>
          <p:nvPr>
            <p:ph type="ftr" sz="quarter" idx="11"/>
          </p:nvPr>
        </p:nvSpPr>
        <p:spPr/>
        <p:txBody>
          <a:bodyPr/>
          <a:lstStyle/>
          <a:p>
            <a:endParaRPr lang="fr-FR" dirty="0"/>
          </a:p>
        </p:txBody>
      </p:sp>
      <p:sp>
        <p:nvSpPr>
          <p:cNvPr id="7" name="Espace réservé du numéro de diapositive 6">
            <a:extLst>
              <a:ext uri="{FF2B5EF4-FFF2-40B4-BE49-F238E27FC236}">
                <a16:creationId xmlns:a16="http://schemas.microsoft.com/office/drawing/2014/main" id="{67C9A3ED-3DEB-EFDA-9C66-37A2B9BDA679}"/>
              </a:ext>
            </a:extLst>
          </p:cNvPr>
          <p:cNvSpPr>
            <a:spLocks noGrp="1"/>
          </p:cNvSpPr>
          <p:nvPr>
            <p:ph type="sldNum" sz="quarter" idx="12"/>
          </p:nvPr>
        </p:nvSpPr>
        <p:spPr/>
        <p:txBody>
          <a:bodyPr/>
          <a:lstStyle/>
          <a:p>
            <a:fld id="{F9BD00A6-BC6A-42AC-8C43-91C9B929A0E0}" type="slidenum">
              <a:rPr lang="fr-FR" smtClean="0"/>
              <a:t>‹N°›</a:t>
            </a:fld>
            <a:endParaRPr lang="fr-FR" dirty="0"/>
          </a:p>
        </p:txBody>
      </p:sp>
    </p:spTree>
    <p:extLst>
      <p:ext uri="{BB962C8B-B14F-4D97-AF65-F5344CB8AC3E}">
        <p14:creationId xmlns:p14="http://schemas.microsoft.com/office/powerpoint/2010/main" val="1033477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2848766-58CC-653D-B2D0-4FD7A93BCE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51E8782-A368-6D38-3DB2-9A3C56B164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C22139C-719B-3FE6-F294-FB2B22BA58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EF26350-08B8-428B-8B44-0EC518F92047}" type="datetimeFigureOut">
              <a:rPr lang="fr-FR" smtClean="0"/>
              <a:t>14/05/2025</a:t>
            </a:fld>
            <a:endParaRPr lang="fr-FR" dirty="0"/>
          </a:p>
        </p:txBody>
      </p:sp>
      <p:sp>
        <p:nvSpPr>
          <p:cNvPr id="5" name="Espace réservé du pied de page 4">
            <a:extLst>
              <a:ext uri="{FF2B5EF4-FFF2-40B4-BE49-F238E27FC236}">
                <a16:creationId xmlns:a16="http://schemas.microsoft.com/office/drawing/2014/main" id="{911A6415-6BBF-6F53-B961-DF02847F68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dirty="0"/>
          </a:p>
        </p:txBody>
      </p:sp>
      <p:sp>
        <p:nvSpPr>
          <p:cNvPr id="6" name="Espace réservé du numéro de diapositive 5">
            <a:extLst>
              <a:ext uri="{FF2B5EF4-FFF2-40B4-BE49-F238E27FC236}">
                <a16:creationId xmlns:a16="http://schemas.microsoft.com/office/drawing/2014/main" id="{8F2D6E88-4FCD-460E-C08D-46B12D8042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9BD00A6-BC6A-42AC-8C43-91C9B929A0E0}" type="slidenum">
              <a:rPr lang="fr-FR" smtClean="0"/>
              <a:t>‹N°›</a:t>
            </a:fld>
            <a:endParaRPr lang="fr-FR" dirty="0"/>
          </a:p>
        </p:txBody>
      </p:sp>
    </p:spTree>
    <p:extLst>
      <p:ext uri="{BB962C8B-B14F-4D97-AF65-F5344CB8AC3E}">
        <p14:creationId xmlns:p14="http://schemas.microsoft.com/office/powerpoint/2010/main" val="2626452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7E9181-0C22-E40D-2890-D3B5F7911147}"/>
              </a:ext>
            </a:extLst>
          </p:cNvPr>
          <p:cNvSpPr>
            <a:spLocks noGrp="1"/>
          </p:cNvSpPr>
          <p:nvPr>
            <p:ph type="ctrTitle"/>
          </p:nvPr>
        </p:nvSpPr>
        <p:spPr>
          <a:xfrm>
            <a:off x="1627695" y="2976180"/>
            <a:ext cx="9144000" cy="1856262"/>
          </a:xfrm>
        </p:spPr>
        <p:txBody>
          <a:bodyPr>
            <a:normAutofit fontScale="90000"/>
          </a:bodyPr>
          <a:lstStyle/>
          <a:p>
            <a:br>
              <a:rPr lang="fr-FR" sz="3600" dirty="0">
                <a:latin typeface="Amasis MT Pro" panose="02040504050005020304" pitchFamily="18" charset="0"/>
              </a:rPr>
            </a:br>
            <a:r>
              <a:rPr lang="fr-FR" sz="3600" dirty="0">
                <a:latin typeface="Amasis MT Pro" panose="02040504050005020304" pitchFamily="18" charset="0"/>
              </a:rPr>
              <a:t>APPROCHE PROBABILISTE DE LA PREVISION DE LA CONSOMMATION D’ENERGIES A L’AIDE D’UN RESEAU </a:t>
            </a:r>
            <a:br>
              <a:rPr lang="fr-FR" sz="3600" dirty="0">
                <a:latin typeface="Amasis MT Pro" panose="02040504050005020304" pitchFamily="18" charset="0"/>
              </a:rPr>
            </a:br>
            <a:r>
              <a:rPr lang="fr-FR" sz="3600" dirty="0">
                <a:latin typeface="Amasis MT Pro" panose="02040504050005020304" pitchFamily="18" charset="0"/>
              </a:rPr>
              <a:t>BAYESIEN DYNAMIQUE</a:t>
            </a:r>
          </a:p>
        </p:txBody>
      </p:sp>
      <p:pic>
        <p:nvPicPr>
          <p:cNvPr id="1026" name="Picture 2">
            <a:extLst>
              <a:ext uri="{FF2B5EF4-FFF2-40B4-BE49-F238E27FC236}">
                <a16:creationId xmlns:a16="http://schemas.microsoft.com/office/drawing/2014/main" id="{3DEA1E89-7874-4C40-66BB-E452767CA6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35850" y="364466"/>
            <a:ext cx="2193236" cy="928152"/>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583D24BD-D128-BAC4-034C-C8210AE7E740}"/>
              </a:ext>
            </a:extLst>
          </p:cNvPr>
          <p:cNvPicPr>
            <a:picLocks noChangeAspect="1"/>
          </p:cNvPicPr>
          <p:nvPr/>
        </p:nvPicPr>
        <p:blipFill>
          <a:blip r:embed="rId3"/>
          <a:stretch>
            <a:fillRect/>
          </a:stretch>
        </p:blipFill>
        <p:spPr>
          <a:xfrm>
            <a:off x="281887" y="141421"/>
            <a:ext cx="1912605" cy="1374242"/>
          </a:xfrm>
          <a:prstGeom prst="rect">
            <a:avLst/>
          </a:prstGeom>
        </p:spPr>
      </p:pic>
      <p:sp>
        <p:nvSpPr>
          <p:cNvPr id="6" name="ZoneTexte 5">
            <a:extLst>
              <a:ext uri="{FF2B5EF4-FFF2-40B4-BE49-F238E27FC236}">
                <a16:creationId xmlns:a16="http://schemas.microsoft.com/office/drawing/2014/main" id="{A95075E2-AB37-888C-BE94-ADE398905007}"/>
              </a:ext>
            </a:extLst>
          </p:cNvPr>
          <p:cNvSpPr txBox="1"/>
          <p:nvPr/>
        </p:nvSpPr>
        <p:spPr>
          <a:xfrm>
            <a:off x="3318502" y="1531111"/>
            <a:ext cx="5762385" cy="923330"/>
          </a:xfrm>
          <a:prstGeom prst="rect">
            <a:avLst/>
          </a:prstGeom>
          <a:noFill/>
        </p:spPr>
        <p:txBody>
          <a:bodyPr wrap="square" rtlCol="0">
            <a:spAutoFit/>
          </a:bodyPr>
          <a:lstStyle/>
          <a:p>
            <a:pPr algn="ctr"/>
            <a:r>
              <a:rPr lang="fr-FR" dirty="0"/>
              <a:t>Master Méthodes Appliquées de la Statistique et de l’Econométrie pour la Recherche, l’Analyse et le Traitement de l’Information </a:t>
            </a:r>
          </a:p>
        </p:txBody>
      </p:sp>
      <p:sp>
        <p:nvSpPr>
          <p:cNvPr id="7" name="ZoneTexte 6">
            <a:extLst>
              <a:ext uri="{FF2B5EF4-FFF2-40B4-BE49-F238E27FC236}">
                <a16:creationId xmlns:a16="http://schemas.microsoft.com/office/drawing/2014/main" id="{1D05DC95-6479-4CED-782A-80A4A0655F42}"/>
              </a:ext>
            </a:extLst>
          </p:cNvPr>
          <p:cNvSpPr txBox="1"/>
          <p:nvPr/>
        </p:nvSpPr>
        <p:spPr>
          <a:xfrm>
            <a:off x="4564144" y="2470938"/>
            <a:ext cx="3063712" cy="369332"/>
          </a:xfrm>
          <a:prstGeom prst="rect">
            <a:avLst/>
          </a:prstGeom>
          <a:noFill/>
        </p:spPr>
        <p:txBody>
          <a:bodyPr wrap="square" rtlCol="0">
            <a:spAutoFit/>
          </a:bodyPr>
          <a:lstStyle/>
          <a:p>
            <a:pPr algn="ctr"/>
            <a:r>
              <a:rPr lang="fr-FR" dirty="0"/>
              <a:t>Mémoire</a:t>
            </a:r>
          </a:p>
        </p:txBody>
      </p:sp>
      <p:grpSp>
        <p:nvGrpSpPr>
          <p:cNvPr id="14" name="Groupe 13">
            <a:extLst>
              <a:ext uri="{FF2B5EF4-FFF2-40B4-BE49-F238E27FC236}">
                <a16:creationId xmlns:a16="http://schemas.microsoft.com/office/drawing/2014/main" id="{4F61EA36-DBE6-2A6D-84CD-8EE15CC64909}"/>
              </a:ext>
            </a:extLst>
          </p:cNvPr>
          <p:cNvGrpSpPr/>
          <p:nvPr/>
        </p:nvGrpSpPr>
        <p:grpSpPr>
          <a:xfrm>
            <a:off x="9080887" y="5448546"/>
            <a:ext cx="3703163" cy="727350"/>
            <a:chOff x="9045017" y="5483399"/>
            <a:chExt cx="3703163" cy="727350"/>
          </a:xfrm>
        </p:grpSpPr>
        <p:sp>
          <p:nvSpPr>
            <p:cNvPr id="8" name="ZoneTexte 7">
              <a:extLst>
                <a:ext uri="{FF2B5EF4-FFF2-40B4-BE49-F238E27FC236}">
                  <a16:creationId xmlns:a16="http://schemas.microsoft.com/office/drawing/2014/main" id="{F6DB355D-603B-9367-5CD7-C12F72673BE1}"/>
                </a:ext>
              </a:extLst>
            </p:cNvPr>
            <p:cNvSpPr txBox="1"/>
            <p:nvPr/>
          </p:nvSpPr>
          <p:spPr>
            <a:xfrm>
              <a:off x="9045017" y="5483399"/>
              <a:ext cx="3703163" cy="369332"/>
            </a:xfrm>
            <a:prstGeom prst="rect">
              <a:avLst/>
            </a:prstGeom>
            <a:noFill/>
          </p:spPr>
          <p:txBody>
            <a:bodyPr wrap="square" rtlCol="0">
              <a:spAutoFit/>
            </a:bodyPr>
            <a:lstStyle/>
            <a:p>
              <a:r>
                <a:rPr lang="fr-FR" dirty="0"/>
                <a:t>Auteur :</a:t>
              </a:r>
            </a:p>
          </p:txBody>
        </p:sp>
        <p:sp>
          <p:nvSpPr>
            <p:cNvPr id="9" name="ZoneTexte 8">
              <a:extLst>
                <a:ext uri="{FF2B5EF4-FFF2-40B4-BE49-F238E27FC236}">
                  <a16:creationId xmlns:a16="http://schemas.microsoft.com/office/drawing/2014/main" id="{CF474E9E-9CAE-0650-C5F1-FF662D92EDAE}"/>
                </a:ext>
              </a:extLst>
            </p:cNvPr>
            <p:cNvSpPr txBox="1"/>
            <p:nvPr/>
          </p:nvSpPr>
          <p:spPr>
            <a:xfrm>
              <a:off x="9045017" y="5841417"/>
              <a:ext cx="3703163" cy="369332"/>
            </a:xfrm>
            <a:prstGeom prst="rect">
              <a:avLst/>
            </a:prstGeom>
            <a:noFill/>
          </p:spPr>
          <p:txBody>
            <a:bodyPr wrap="square" rtlCol="0">
              <a:spAutoFit/>
            </a:bodyPr>
            <a:lstStyle/>
            <a:p>
              <a:r>
                <a:rPr lang="fr-FR" b="1" dirty="0"/>
                <a:t>BENGONE AKOU </a:t>
              </a:r>
              <a:r>
                <a:rPr lang="fr-FR" dirty="0"/>
                <a:t>Lajoie</a:t>
              </a:r>
            </a:p>
          </p:txBody>
        </p:sp>
      </p:grpSp>
      <p:grpSp>
        <p:nvGrpSpPr>
          <p:cNvPr id="13" name="Groupe 12">
            <a:extLst>
              <a:ext uri="{FF2B5EF4-FFF2-40B4-BE49-F238E27FC236}">
                <a16:creationId xmlns:a16="http://schemas.microsoft.com/office/drawing/2014/main" id="{0928718D-2C36-0881-2712-00AD8FA98E32}"/>
              </a:ext>
            </a:extLst>
          </p:cNvPr>
          <p:cNvGrpSpPr/>
          <p:nvPr/>
        </p:nvGrpSpPr>
        <p:grpSpPr>
          <a:xfrm>
            <a:off x="-417922" y="5499026"/>
            <a:ext cx="4834459" cy="1000036"/>
            <a:chOff x="-417922" y="5499026"/>
            <a:chExt cx="4834459" cy="1000036"/>
          </a:xfrm>
        </p:grpSpPr>
        <p:sp>
          <p:nvSpPr>
            <p:cNvPr id="11" name="ZoneTexte 10">
              <a:extLst>
                <a:ext uri="{FF2B5EF4-FFF2-40B4-BE49-F238E27FC236}">
                  <a16:creationId xmlns:a16="http://schemas.microsoft.com/office/drawing/2014/main" id="{F282DB36-AE0B-0881-6EF0-6A64509B5B89}"/>
                </a:ext>
              </a:extLst>
            </p:cNvPr>
            <p:cNvSpPr txBox="1"/>
            <p:nvPr/>
          </p:nvSpPr>
          <p:spPr>
            <a:xfrm>
              <a:off x="-417922" y="5499026"/>
              <a:ext cx="3703163" cy="369332"/>
            </a:xfrm>
            <a:prstGeom prst="rect">
              <a:avLst/>
            </a:prstGeom>
            <a:noFill/>
          </p:spPr>
          <p:txBody>
            <a:bodyPr wrap="square" rtlCol="0">
              <a:spAutoFit/>
            </a:bodyPr>
            <a:lstStyle/>
            <a:p>
              <a:pPr algn="ctr"/>
              <a:r>
                <a:rPr lang="fr-FR" dirty="0"/>
                <a:t>Rapporteurs :</a:t>
              </a:r>
            </a:p>
          </p:txBody>
        </p:sp>
        <p:sp>
          <p:nvSpPr>
            <p:cNvPr id="12" name="ZoneTexte 11">
              <a:extLst>
                <a:ext uri="{FF2B5EF4-FFF2-40B4-BE49-F238E27FC236}">
                  <a16:creationId xmlns:a16="http://schemas.microsoft.com/office/drawing/2014/main" id="{7F73AE79-FBFF-C0EB-23FE-BDF7073FF371}"/>
                </a:ext>
              </a:extLst>
            </p:cNvPr>
            <p:cNvSpPr txBox="1"/>
            <p:nvPr/>
          </p:nvSpPr>
          <p:spPr>
            <a:xfrm>
              <a:off x="713374" y="5852731"/>
              <a:ext cx="3703163" cy="646331"/>
            </a:xfrm>
            <a:prstGeom prst="rect">
              <a:avLst/>
            </a:prstGeom>
            <a:noFill/>
          </p:spPr>
          <p:txBody>
            <a:bodyPr wrap="square" rtlCol="0">
              <a:spAutoFit/>
            </a:bodyPr>
            <a:lstStyle/>
            <a:p>
              <a:pPr marL="285750" indent="-285750">
                <a:buFont typeface="Arial" panose="020B0604020202020204" pitchFamily="34" charset="0"/>
                <a:buChar char="•"/>
              </a:pPr>
              <a:r>
                <a:rPr lang="fr-FR" dirty="0"/>
                <a:t>Sylvain </a:t>
              </a:r>
              <a:r>
                <a:rPr lang="fr-FR" b="1" dirty="0"/>
                <a:t>CHAREYRON</a:t>
              </a:r>
            </a:p>
            <a:p>
              <a:pPr marL="285750" indent="-285750">
                <a:buFont typeface="Arial" panose="020B0604020202020204" pitchFamily="34" charset="0"/>
                <a:buChar char="•"/>
              </a:pPr>
              <a:r>
                <a:rPr lang="fr-FR" dirty="0"/>
                <a:t>Zineb </a:t>
              </a:r>
              <a:r>
                <a:rPr lang="fr-FR" b="1" dirty="0"/>
                <a:t>ABIDI</a:t>
              </a:r>
            </a:p>
          </p:txBody>
        </p:sp>
      </p:grpSp>
      <p:sp>
        <p:nvSpPr>
          <p:cNvPr id="15" name="ZoneTexte 14">
            <a:extLst>
              <a:ext uri="{FF2B5EF4-FFF2-40B4-BE49-F238E27FC236}">
                <a16:creationId xmlns:a16="http://schemas.microsoft.com/office/drawing/2014/main" id="{A2D129E5-80CF-9204-B123-67368A3E04D6}"/>
              </a:ext>
            </a:extLst>
          </p:cNvPr>
          <p:cNvSpPr txBox="1"/>
          <p:nvPr/>
        </p:nvSpPr>
        <p:spPr>
          <a:xfrm>
            <a:off x="4667838" y="4832442"/>
            <a:ext cx="3063712" cy="369332"/>
          </a:xfrm>
          <a:prstGeom prst="rect">
            <a:avLst/>
          </a:prstGeom>
          <a:noFill/>
        </p:spPr>
        <p:txBody>
          <a:bodyPr wrap="square" rtlCol="0">
            <a:spAutoFit/>
          </a:bodyPr>
          <a:lstStyle/>
          <a:p>
            <a:pPr algn="ctr"/>
            <a:r>
              <a:rPr lang="fr-FR" dirty="0"/>
              <a:t>Soutenu le : </a:t>
            </a:r>
          </a:p>
        </p:txBody>
      </p:sp>
      <p:sp>
        <p:nvSpPr>
          <p:cNvPr id="16" name="ZoneTexte 15">
            <a:extLst>
              <a:ext uri="{FF2B5EF4-FFF2-40B4-BE49-F238E27FC236}">
                <a16:creationId xmlns:a16="http://schemas.microsoft.com/office/drawing/2014/main" id="{60BD0F0C-3154-4541-DA58-FF8FC3F24BAA}"/>
              </a:ext>
            </a:extLst>
          </p:cNvPr>
          <p:cNvSpPr txBox="1"/>
          <p:nvPr/>
        </p:nvSpPr>
        <p:spPr>
          <a:xfrm>
            <a:off x="4664696" y="5129694"/>
            <a:ext cx="3063712" cy="369332"/>
          </a:xfrm>
          <a:prstGeom prst="rect">
            <a:avLst/>
          </a:prstGeom>
          <a:noFill/>
        </p:spPr>
        <p:txBody>
          <a:bodyPr wrap="square" rtlCol="0">
            <a:spAutoFit/>
          </a:bodyPr>
          <a:lstStyle/>
          <a:p>
            <a:pPr algn="ctr"/>
            <a:r>
              <a:rPr lang="fr-FR" dirty="0"/>
              <a:t>13/05/2025 </a:t>
            </a:r>
          </a:p>
        </p:txBody>
      </p:sp>
    </p:spTree>
    <p:extLst>
      <p:ext uri="{BB962C8B-B14F-4D97-AF65-F5344CB8AC3E}">
        <p14:creationId xmlns:p14="http://schemas.microsoft.com/office/powerpoint/2010/main" val="1723082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96B40A-B2B8-EA6A-ACD7-E234CE595401}"/>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8023CD8A-520C-22F9-FADD-805A88FF4EF3}"/>
              </a:ext>
            </a:extLst>
          </p:cNvPr>
          <p:cNvSpPr txBox="1"/>
          <p:nvPr/>
        </p:nvSpPr>
        <p:spPr>
          <a:xfrm>
            <a:off x="1" y="448107"/>
            <a:ext cx="10898845" cy="461665"/>
          </a:xfrm>
          <a:prstGeom prst="rect">
            <a:avLst/>
          </a:prstGeom>
          <a:noFill/>
        </p:spPr>
        <p:txBody>
          <a:bodyPr wrap="square" rtlCol="0">
            <a:spAutoFit/>
          </a:bodyPr>
          <a:lstStyle/>
          <a:p>
            <a:r>
              <a:rPr lang="fr-FR" sz="2400" dirty="0">
                <a:latin typeface="Congenial Black" panose="02000503040000020004" pitchFamily="2" charset="0"/>
              </a:rPr>
              <a:t>REVUE DE LITTÉRATURE : Modèles d’apprentissage automatique</a:t>
            </a:r>
            <a:endParaRPr lang="fr-FR" sz="2400" b="1" dirty="0"/>
          </a:p>
        </p:txBody>
      </p:sp>
      <p:sp>
        <p:nvSpPr>
          <p:cNvPr id="2" name="ZoneTexte 1">
            <a:extLst>
              <a:ext uri="{FF2B5EF4-FFF2-40B4-BE49-F238E27FC236}">
                <a16:creationId xmlns:a16="http://schemas.microsoft.com/office/drawing/2014/main" id="{E02FB96B-6D95-6947-4B2F-4B6846B059A1}"/>
              </a:ext>
            </a:extLst>
          </p:cNvPr>
          <p:cNvSpPr txBox="1"/>
          <p:nvPr/>
        </p:nvSpPr>
        <p:spPr>
          <a:xfrm>
            <a:off x="1" y="1012988"/>
            <a:ext cx="9576796" cy="369332"/>
          </a:xfrm>
          <a:prstGeom prst="rect">
            <a:avLst/>
          </a:prstGeom>
          <a:noFill/>
        </p:spPr>
        <p:txBody>
          <a:bodyPr wrap="square" rtlCol="0">
            <a:spAutoFit/>
          </a:bodyPr>
          <a:lstStyle/>
          <a:p>
            <a:pPr marL="285750" indent="-285750">
              <a:buFont typeface="Wingdings" panose="05000000000000000000" pitchFamily="2" charset="2"/>
              <a:buChar char="q"/>
            </a:pPr>
            <a:r>
              <a:rPr lang="fr-FR" sz="1800" dirty="0">
                <a:effectLst/>
                <a:latin typeface="Times New Roman" panose="02020603050405020304" pitchFamily="18" charset="0"/>
                <a:ea typeface="Aptos" panose="020B0004020202020204" pitchFamily="34" charset="0"/>
                <a:cs typeface="Arial" panose="020B0604020202020204" pitchFamily="34" charset="0"/>
              </a:rPr>
              <a:t>Ces modèles permettent d’éviter les hypothèses des modèles conventionnels de statistique</a:t>
            </a:r>
            <a:endParaRPr lang="fr-FR" dirty="0"/>
          </a:p>
        </p:txBody>
      </p:sp>
      <p:grpSp>
        <p:nvGrpSpPr>
          <p:cNvPr id="4" name="Groupe 3">
            <a:extLst>
              <a:ext uri="{FF2B5EF4-FFF2-40B4-BE49-F238E27FC236}">
                <a16:creationId xmlns:a16="http://schemas.microsoft.com/office/drawing/2014/main" id="{F0EB24B5-E949-024F-24FC-E998127F71C1}"/>
              </a:ext>
            </a:extLst>
          </p:cNvPr>
          <p:cNvGrpSpPr/>
          <p:nvPr/>
        </p:nvGrpSpPr>
        <p:grpSpPr>
          <a:xfrm>
            <a:off x="0" y="4860566"/>
            <a:ext cx="18063807" cy="1932902"/>
            <a:chOff x="0" y="4832765"/>
            <a:chExt cx="18063807" cy="1932902"/>
          </a:xfrm>
        </p:grpSpPr>
        <p:grpSp>
          <p:nvGrpSpPr>
            <p:cNvPr id="5" name="Groupe 4">
              <a:extLst>
                <a:ext uri="{FF2B5EF4-FFF2-40B4-BE49-F238E27FC236}">
                  <a16:creationId xmlns:a16="http://schemas.microsoft.com/office/drawing/2014/main" id="{1E63FF02-6483-BC0B-B98C-65051F64C3E0}"/>
                </a:ext>
              </a:extLst>
            </p:cNvPr>
            <p:cNvGrpSpPr/>
            <p:nvPr/>
          </p:nvGrpSpPr>
          <p:grpSpPr>
            <a:xfrm>
              <a:off x="0" y="4832765"/>
              <a:ext cx="18063807" cy="1655903"/>
              <a:chOff x="0" y="1963597"/>
              <a:chExt cx="18063807" cy="1655903"/>
            </a:xfrm>
            <a:solidFill>
              <a:srgbClr val="E62733"/>
            </a:solidFill>
          </p:grpSpPr>
          <p:sp>
            <p:nvSpPr>
              <p:cNvPr id="13" name="Rectangle : coins arrondis 12">
                <a:extLst>
                  <a:ext uri="{FF2B5EF4-FFF2-40B4-BE49-F238E27FC236}">
                    <a16:creationId xmlns:a16="http://schemas.microsoft.com/office/drawing/2014/main" id="{24D73D9C-ADFD-54BA-6EBF-31AF1F511650}"/>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Rectangle : coins arrondis 13">
                <a:extLst>
                  <a:ext uri="{FF2B5EF4-FFF2-40B4-BE49-F238E27FC236}">
                    <a16:creationId xmlns:a16="http://schemas.microsoft.com/office/drawing/2014/main" id="{6FB06170-8638-9914-BA79-6BA563BD310F}"/>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6" name="ZoneTexte 5">
              <a:extLst>
                <a:ext uri="{FF2B5EF4-FFF2-40B4-BE49-F238E27FC236}">
                  <a16:creationId xmlns:a16="http://schemas.microsoft.com/office/drawing/2014/main" id="{719D96C7-C53F-C13F-BDDE-88D6DB313893}"/>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8" name="ZoneTexte 7">
              <a:extLst>
                <a:ext uri="{FF2B5EF4-FFF2-40B4-BE49-F238E27FC236}">
                  <a16:creationId xmlns:a16="http://schemas.microsoft.com/office/drawing/2014/main" id="{6F952396-51C2-6048-2417-24601D3487B8}"/>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12" name="ZoneTexte 11">
              <a:extLst>
                <a:ext uri="{FF2B5EF4-FFF2-40B4-BE49-F238E27FC236}">
                  <a16:creationId xmlns:a16="http://schemas.microsoft.com/office/drawing/2014/main" id="{10F8CCCD-1475-18AD-2881-CB4CF4993951}"/>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sp>
        <p:nvSpPr>
          <p:cNvPr id="16" name="ZoneTexte 15">
            <a:extLst>
              <a:ext uri="{FF2B5EF4-FFF2-40B4-BE49-F238E27FC236}">
                <a16:creationId xmlns:a16="http://schemas.microsoft.com/office/drawing/2014/main" id="{FA8FC61C-AE82-6783-19E3-E692C422040A}"/>
              </a:ext>
            </a:extLst>
          </p:cNvPr>
          <p:cNvSpPr txBox="1"/>
          <p:nvPr/>
        </p:nvSpPr>
        <p:spPr>
          <a:xfrm>
            <a:off x="1" y="1474653"/>
            <a:ext cx="7933396"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Leur popularité a été favorisée avec l’émergence des données massives</a:t>
            </a:r>
          </a:p>
        </p:txBody>
      </p:sp>
      <p:sp>
        <p:nvSpPr>
          <p:cNvPr id="17" name="ZoneTexte 16">
            <a:extLst>
              <a:ext uri="{FF2B5EF4-FFF2-40B4-BE49-F238E27FC236}">
                <a16:creationId xmlns:a16="http://schemas.microsoft.com/office/drawing/2014/main" id="{6427B55C-DA7E-3C8C-8A1B-838B44C43512}"/>
              </a:ext>
            </a:extLst>
          </p:cNvPr>
          <p:cNvSpPr txBox="1"/>
          <p:nvPr/>
        </p:nvSpPr>
        <p:spPr>
          <a:xfrm>
            <a:off x="0" y="2000466"/>
            <a:ext cx="9576797" cy="369332"/>
          </a:xfrm>
          <a:prstGeom prst="rect">
            <a:avLst/>
          </a:prstGeom>
          <a:noFill/>
        </p:spPr>
        <p:txBody>
          <a:bodyPr wrap="square" rtlCol="0">
            <a:spAutoFit/>
          </a:bodyPr>
          <a:lstStyle/>
          <a:p>
            <a:pPr marL="285750" indent="-285750">
              <a:buFont typeface="Wingdings" panose="05000000000000000000" pitchFamily="2" charset="2"/>
              <a:buChar char="q"/>
            </a:pPr>
            <a:r>
              <a:rPr lang="fr-FR" sz="1800" dirty="0">
                <a:effectLst/>
                <a:latin typeface="Times New Roman" panose="02020603050405020304" pitchFamily="18" charset="0"/>
                <a:ea typeface="Aptos" panose="020B0004020202020204" pitchFamily="34" charset="0"/>
                <a:cs typeface="Arial" panose="020B0604020202020204" pitchFamily="34" charset="0"/>
              </a:rPr>
              <a:t>Ils regroupe</a:t>
            </a:r>
            <a:r>
              <a:rPr lang="fr-FR" dirty="0">
                <a:latin typeface="Times New Roman" panose="02020603050405020304" pitchFamily="18" charset="0"/>
                <a:ea typeface="Aptos" panose="020B0004020202020204" pitchFamily="34" charset="0"/>
                <a:cs typeface="Arial" panose="020B0604020202020204" pitchFamily="34" charset="0"/>
              </a:rPr>
              <a:t>nt : les modèles de random forest, Gradient boosting, Machine à vecteur de support.</a:t>
            </a:r>
            <a:endParaRPr lang="fr-FR" dirty="0"/>
          </a:p>
        </p:txBody>
      </p:sp>
      <p:sp>
        <p:nvSpPr>
          <p:cNvPr id="18" name="ZoneTexte 17">
            <a:extLst>
              <a:ext uri="{FF2B5EF4-FFF2-40B4-BE49-F238E27FC236}">
                <a16:creationId xmlns:a16="http://schemas.microsoft.com/office/drawing/2014/main" id="{7E3D2987-44B6-BD09-19C1-66F0767572B8}"/>
              </a:ext>
            </a:extLst>
          </p:cNvPr>
          <p:cNvSpPr txBox="1"/>
          <p:nvPr/>
        </p:nvSpPr>
        <p:spPr>
          <a:xfrm>
            <a:off x="0" y="2526279"/>
            <a:ext cx="11584646" cy="584775"/>
          </a:xfrm>
          <a:prstGeom prst="rect">
            <a:avLst/>
          </a:prstGeom>
          <a:noFill/>
        </p:spPr>
        <p:txBody>
          <a:bodyPr wrap="square" rtlCol="0">
            <a:spAutoFit/>
          </a:bodyPr>
          <a:lstStyle/>
          <a:p>
            <a:r>
              <a:rPr lang="fr-FR" sz="1600" b="1" dirty="0"/>
              <a:t>ETUDE DE CAS : </a:t>
            </a:r>
            <a:r>
              <a:rPr lang="fr-FR" sz="1600" dirty="0"/>
              <a:t>(Wang et al, 2016) :</a:t>
            </a:r>
            <a:r>
              <a:rPr lang="en-US" sz="1600" dirty="0"/>
              <a:t> Homogeneous Ensemble Model for Building Energy Prediction: A Case Study Using Ensemble Regression Tree</a:t>
            </a:r>
            <a:endParaRPr lang="fr-FR" sz="1600" dirty="0"/>
          </a:p>
        </p:txBody>
      </p:sp>
      <p:pic>
        <p:nvPicPr>
          <p:cNvPr id="7" name="Image 6">
            <a:extLst>
              <a:ext uri="{FF2B5EF4-FFF2-40B4-BE49-F238E27FC236}">
                <a16:creationId xmlns:a16="http://schemas.microsoft.com/office/drawing/2014/main" id="{658AF7E6-BF8C-04F3-54EF-7F849A5E353F}"/>
              </a:ext>
            </a:extLst>
          </p:cNvPr>
          <p:cNvPicPr>
            <a:picLocks noChangeAspect="1"/>
          </p:cNvPicPr>
          <p:nvPr/>
        </p:nvPicPr>
        <p:blipFill>
          <a:blip r:embed="rId2"/>
          <a:stretch>
            <a:fillRect/>
          </a:stretch>
        </p:blipFill>
        <p:spPr>
          <a:xfrm>
            <a:off x="122564" y="3283312"/>
            <a:ext cx="2756090" cy="2708816"/>
          </a:xfrm>
          <a:prstGeom prst="rect">
            <a:avLst/>
          </a:prstGeom>
          <a:ln>
            <a:solidFill>
              <a:schemeClr val="bg1">
                <a:lumMod val="75000"/>
              </a:schemeClr>
            </a:solidFill>
          </a:ln>
        </p:spPr>
      </p:pic>
      <p:sp>
        <p:nvSpPr>
          <p:cNvPr id="9" name="Flèche : droite 8">
            <a:extLst>
              <a:ext uri="{FF2B5EF4-FFF2-40B4-BE49-F238E27FC236}">
                <a16:creationId xmlns:a16="http://schemas.microsoft.com/office/drawing/2014/main" id="{A36E7C8C-C86E-63BB-3CEC-C444344D8157}"/>
              </a:ext>
            </a:extLst>
          </p:cNvPr>
          <p:cNvSpPr/>
          <p:nvPr/>
        </p:nvSpPr>
        <p:spPr>
          <a:xfrm>
            <a:off x="3091066" y="3684400"/>
            <a:ext cx="495300" cy="3853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0" name="Image 19">
            <a:extLst>
              <a:ext uri="{FF2B5EF4-FFF2-40B4-BE49-F238E27FC236}">
                <a16:creationId xmlns:a16="http://schemas.microsoft.com/office/drawing/2014/main" id="{478BA2D3-55D9-E87C-59DD-E54841EEB797}"/>
              </a:ext>
            </a:extLst>
          </p:cNvPr>
          <p:cNvPicPr>
            <a:picLocks noChangeAspect="1"/>
          </p:cNvPicPr>
          <p:nvPr/>
        </p:nvPicPr>
        <p:blipFill>
          <a:blip r:embed="rId3"/>
          <a:stretch>
            <a:fillRect/>
          </a:stretch>
        </p:blipFill>
        <p:spPr>
          <a:xfrm>
            <a:off x="3635542" y="3267535"/>
            <a:ext cx="5035809" cy="2724593"/>
          </a:xfrm>
          <a:prstGeom prst="rect">
            <a:avLst/>
          </a:prstGeom>
          <a:ln>
            <a:solidFill>
              <a:schemeClr val="bg1">
                <a:lumMod val="75000"/>
              </a:schemeClr>
            </a:solidFill>
          </a:ln>
        </p:spPr>
      </p:pic>
      <p:sp>
        <p:nvSpPr>
          <p:cNvPr id="21" name="Flèche : droite 20">
            <a:extLst>
              <a:ext uri="{FF2B5EF4-FFF2-40B4-BE49-F238E27FC236}">
                <a16:creationId xmlns:a16="http://schemas.microsoft.com/office/drawing/2014/main" id="{3DB59171-7E03-B4C7-5711-D0DDE4983AC2}"/>
              </a:ext>
            </a:extLst>
          </p:cNvPr>
          <p:cNvSpPr/>
          <p:nvPr/>
        </p:nvSpPr>
        <p:spPr>
          <a:xfrm>
            <a:off x="8891153" y="3656574"/>
            <a:ext cx="495300" cy="3853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22" name="Tableau 21">
            <a:extLst>
              <a:ext uri="{FF2B5EF4-FFF2-40B4-BE49-F238E27FC236}">
                <a16:creationId xmlns:a16="http://schemas.microsoft.com/office/drawing/2014/main" id="{9356F3BC-1531-48A7-AD0D-591FCB124F1E}"/>
              </a:ext>
            </a:extLst>
          </p:cNvPr>
          <p:cNvGraphicFramePr>
            <a:graphicFrameLocks noGrp="1"/>
          </p:cNvGraphicFramePr>
          <p:nvPr>
            <p:extLst>
              <p:ext uri="{D42A27DB-BD31-4B8C-83A1-F6EECF244321}">
                <p14:modId xmlns:p14="http://schemas.microsoft.com/office/powerpoint/2010/main" val="1352257548"/>
              </p:ext>
            </p:extLst>
          </p:nvPr>
        </p:nvGraphicFramePr>
        <p:xfrm>
          <a:off x="9606255" y="3267535"/>
          <a:ext cx="2344131" cy="1483360"/>
        </p:xfrm>
        <a:graphic>
          <a:graphicData uri="http://schemas.openxmlformats.org/drawingml/2006/table">
            <a:tbl>
              <a:tblPr firstRow="1" bandRow="1">
                <a:tableStyleId>{00A15C55-8517-42AA-B614-E9B94910E393}</a:tableStyleId>
              </a:tblPr>
              <a:tblGrid>
                <a:gridCol w="809517">
                  <a:extLst>
                    <a:ext uri="{9D8B030D-6E8A-4147-A177-3AD203B41FA5}">
                      <a16:colId xmlns:a16="http://schemas.microsoft.com/office/drawing/2014/main" val="2400554230"/>
                    </a:ext>
                  </a:extLst>
                </a:gridCol>
                <a:gridCol w="753237">
                  <a:extLst>
                    <a:ext uri="{9D8B030D-6E8A-4147-A177-3AD203B41FA5}">
                      <a16:colId xmlns:a16="http://schemas.microsoft.com/office/drawing/2014/main" val="1498571264"/>
                    </a:ext>
                  </a:extLst>
                </a:gridCol>
                <a:gridCol w="781377">
                  <a:extLst>
                    <a:ext uri="{9D8B030D-6E8A-4147-A177-3AD203B41FA5}">
                      <a16:colId xmlns:a16="http://schemas.microsoft.com/office/drawing/2014/main" val="127469588"/>
                    </a:ext>
                  </a:extLst>
                </a:gridCol>
              </a:tblGrid>
              <a:tr h="370840">
                <a:tc>
                  <a:txBody>
                    <a:bodyPr/>
                    <a:lstStyle/>
                    <a:p>
                      <a:endParaRPr lang="fr-FR" dirty="0"/>
                    </a:p>
                  </a:txBody>
                  <a:tcPr/>
                </a:tc>
                <a:tc>
                  <a:txBody>
                    <a:bodyPr/>
                    <a:lstStyle/>
                    <a:p>
                      <a:r>
                        <a:rPr lang="fr-FR" dirty="0"/>
                        <a:t>RT</a:t>
                      </a:r>
                    </a:p>
                  </a:txBody>
                  <a:tcPr/>
                </a:tc>
                <a:tc>
                  <a:txBody>
                    <a:bodyPr/>
                    <a:lstStyle/>
                    <a:p>
                      <a:r>
                        <a:rPr lang="fr-FR" dirty="0"/>
                        <a:t>EBT</a:t>
                      </a:r>
                    </a:p>
                  </a:txBody>
                  <a:tcPr/>
                </a:tc>
                <a:extLst>
                  <a:ext uri="{0D108BD9-81ED-4DB2-BD59-A6C34878D82A}">
                    <a16:rowId xmlns:a16="http://schemas.microsoft.com/office/drawing/2014/main" val="2708777152"/>
                  </a:ext>
                </a:extLst>
              </a:tr>
              <a:tr h="370840">
                <a:tc>
                  <a:txBody>
                    <a:bodyPr/>
                    <a:lstStyle/>
                    <a:p>
                      <a:r>
                        <a:rPr lang="fr-FR" dirty="0"/>
                        <a:t>R2</a:t>
                      </a:r>
                    </a:p>
                  </a:txBody>
                  <a:tcPr/>
                </a:tc>
                <a:tc>
                  <a:txBody>
                    <a:bodyPr/>
                    <a:lstStyle/>
                    <a:p>
                      <a:r>
                        <a:rPr lang="fr-FR" dirty="0"/>
                        <a:t>0.93</a:t>
                      </a:r>
                    </a:p>
                  </a:txBody>
                  <a:tcPr/>
                </a:tc>
                <a:tc>
                  <a:txBody>
                    <a:bodyPr/>
                    <a:lstStyle/>
                    <a:p>
                      <a:r>
                        <a:rPr lang="fr-FR" dirty="0"/>
                        <a:t>0.88</a:t>
                      </a:r>
                    </a:p>
                  </a:txBody>
                  <a:tcPr/>
                </a:tc>
                <a:extLst>
                  <a:ext uri="{0D108BD9-81ED-4DB2-BD59-A6C34878D82A}">
                    <a16:rowId xmlns:a16="http://schemas.microsoft.com/office/drawing/2014/main" val="4202665578"/>
                  </a:ext>
                </a:extLst>
              </a:tr>
              <a:tr h="370840">
                <a:tc>
                  <a:txBody>
                    <a:bodyPr/>
                    <a:lstStyle/>
                    <a:p>
                      <a:r>
                        <a:rPr lang="fr-FR" dirty="0"/>
                        <a:t>RMSE</a:t>
                      </a:r>
                    </a:p>
                  </a:txBody>
                  <a:tcPr/>
                </a:tc>
                <a:tc>
                  <a:txBody>
                    <a:bodyPr/>
                    <a:lstStyle/>
                    <a:p>
                      <a:r>
                        <a:rPr lang="fr-FR" dirty="0"/>
                        <a:t>2.13</a:t>
                      </a:r>
                    </a:p>
                  </a:txBody>
                  <a:tcPr/>
                </a:tc>
                <a:tc>
                  <a:txBody>
                    <a:bodyPr/>
                    <a:lstStyle/>
                    <a:p>
                      <a:r>
                        <a:rPr lang="fr-FR" dirty="0"/>
                        <a:t>2.83</a:t>
                      </a:r>
                    </a:p>
                  </a:txBody>
                  <a:tcPr/>
                </a:tc>
                <a:extLst>
                  <a:ext uri="{0D108BD9-81ED-4DB2-BD59-A6C34878D82A}">
                    <a16:rowId xmlns:a16="http://schemas.microsoft.com/office/drawing/2014/main" val="946901494"/>
                  </a:ext>
                </a:extLst>
              </a:tr>
              <a:tr h="370840">
                <a:tc>
                  <a:txBody>
                    <a:bodyPr/>
                    <a:lstStyle/>
                    <a:p>
                      <a:r>
                        <a:rPr lang="fr-FR" dirty="0"/>
                        <a:t>MAPE</a:t>
                      </a:r>
                    </a:p>
                  </a:txBody>
                  <a:tcPr/>
                </a:tc>
                <a:tc>
                  <a:txBody>
                    <a:bodyPr/>
                    <a:lstStyle/>
                    <a:p>
                      <a:r>
                        <a:rPr lang="fr-FR" dirty="0"/>
                        <a:t>3.17</a:t>
                      </a:r>
                    </a:p>
                  </a:txBody>
                  <a:tcPr/>
                </a:tc>
                <a:tc>
                  <a:txBody>
                    <a:bodyPr/>
                    <a:lstStyle/>
                    <a:p>
                      <a:r>
                        <a:rPr lang="fr-FR" dirty="0"/>
                        <a:t>3.89</a:t>
                      </a:r>
                    </a:p>
                  </a:txBody>
                  <a:tcPr/>
                </a:tc>
                <a:extLst>
                  <a:ext uri="{0D108BD9-81ED-4DB2-BD59-A6C34878D82A}">
                    <a16:rowId xmlns:a16="http://schemas.microsoft.com/office/drawing/2014/main" val="3319387985"/>
                  </a:ext>
                </a:extLst>
              </a:tr>
            </a:tbl>
          </a:graphicData>
        </a:graphic>
      </p:graphicFrame>
    </p:spTree>
    <p:extLst>
      <p:ext uri="{BB962C8B-B14F-4D97-AF65-F5344CB8AC3E}">
        <p14:creationId xmlns:p14="http://schemas.microsoft.com/office/powerpoint/2010/main" val="303907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ppt_x"/>
                                          </p:val>
                                        </p:tav>
                                        <p:tav tm="100000">
                                          <p:val>
                                            <p:strVal val="#ppt_x"/>
                                          </p:val>
                                        </p:tav>
                                      </p:tavLst>
                                    </p:anim>
                                    <p:anim calcmode="lin" valueType="num">
                                      <p:cBhvr additive="base">
                                        <p:cTn id="50"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nodeType="click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ppt_x"/>
                                          </p:val>
                                        </p:tav>
                                        <p:tav tm="100000">
                                          <p:val>
                                            <p:strVal val="#ppt_x"/>
                                          </p:val>
                                        </p:tav>
                                      </p:tavLst>
                                    </p:anim>
                                    <p:anim calcmode="lin" valueType="num">
                                      <p:cBhvr additive="base">
                                        <p:cTn id="56"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P spid="17" grpId="0"/>
      <p:bldP spid="18" grpId="0"/>
      <p:bldP spid="9"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EE5A95-F646-1147-B467-71D8350D5603}"/>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BA6074F1-0AF9-F7BE-7E8E-9249C85DA6BC}"/>
              </a:ext>
            </a:extLst>
          </p:cNvPr>
          <p:cNvSpPr txBox="1"/>
          <p:nvPr/>
        </p:nvSpPr>
        <p:spPr>
          <a:xfrm>
            <a:off x="1" y="448107"/>
            <a:ext cx="10898845" cy="461665"/>
          </a:xfrm>
          <a:prstGeom prst="rect">
            <a:avLst/>
          </a:prstGeom>
          <a:noFill/>
        </p:spPr>
        <p:txBody>
          <a:bodyPr wrap="square" rtlCol="0">
            <a:spAutoFit/>
          </a:bodyPr>
          <a:lstStyle/>
          <a:p>
            <a:r>
              <a:rPr lang="fr-FR" sz="2400" dirty="0">
                <a:latin typeface="Congenial Black" panose="02000503040000020004" pitchFamily="2" charset="0"/>
              </a:rPr>
              <a:t>REVUE DE LITTÉRATURE : Modèles d’apprentissage profond</a:t>
            </a:r>
            <a:endParaRPr lang="fr-FR" sz="2400" b="1" dirty="0"/>
          </a:p>
        </p:txBody>
      </p:sp>
      <p:sp>
        <p:nvSpPr>
          <p:cNvPr id="2" name="ZoneTexte 1">
            <a:extLst>
              <a:ext uri="{FF2B5EF4-FFF2-40B4-BE49-F238E27FC236}">
                <a16:creationId xmlns:a16="http://schemas.microsoft.com/office/drawing/2014/main" id="{C0ABB649-2418-4B1A-26C4-0E8D38DE0C5D}"/>
              </a:ext>
            </a:extLst>
          </p:cNvPr>
          <p:cNvSpPr txBox="1"/>
          <p:nvPr/>
        </p:nvSpPr>
        <p:spPr>
          <a:xfrm>
            <a:off x="0" y="1012988"/>
            <a:ext cx="11125199"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Ils permettent d’obtenir un temps de calcul plus court et revêtement une meilleure gestion des données massives.</a:t>
            </a:r>
          </a:p>
        </p:txBody>
      </p:sp>
      <p:grpSp>
        <p:nvGrpSpPr>
          <p:cNvPr id="4" name="Groupe 3">
            <a:extLst>
              <a:ext uri="{FF2B5EF4-FFF2-40B4-BE49-F238E27FC236}">
                <a16:creationId xmlns:a16="http://schemas.microsoft.com/office/drawing/2014/main" id="{046A4DE0-9B6A-5862-0277-3988114D6811}"/>
              </a:ext>
            </a:extLst>
          </p:cNvPr>
          <p:cNvGrpSpPr/>
          <p:nvPr/>
        </p:nvGrpSpPr>
        <p:grpSpPr>
          <a:xfrm>
            <a:off x="0" y="4860566"/>
            <a:ext cx="18063807" cy="1932902"/>
            <a:chOff x="0" y="4832765"/>
            <a:chExt cx="18063807" cy="1932902"/>
          </a:xfrm>
        </p:grpSpPr>
        <p:grpSp>
          <p:nvGrpSpPr>
            <p:cNvPr id="5" name="Groupe 4">
              <a:extLst>
                <a:ext uri="{FF2B5EF4-FFF2-40B4-BE49-F238E27FC236}">
                  <a16:creationId xmlns:a16="http://schemas.microsoft.com/office/drawing/2014/main" id="{7358A856-6B05-2B62-03A3-E589307EC858}"/>
                </a:ext>
              </a:extLst>
            </p:cNvPr>
            <p:cNvGrpSpPr/>
            <p:nvPr/>
          </p:nvGrpSpPr>
          <p:grpSpPr>
            <a:xfrm>
              <a:off x="0" y="4832765"/>
              <a:ext cx="18063807" cy="1655903"/>
              <a:chOff x="0" y="1963597"/>
              <a:chExt cx="18063807" cy="1655903"/>
            </a:xfrm>
            <a:solidFill>
              <a:srgbClr val="E62733"/>
            </a:solidFill>
          </p:grpSpPr>
          <p:sp>
            <p:nvSpPr>
              <p:cNvPr id="13" name="Rectangle : coins arrondis 12">
                <a:extLst>
                  <a:ext uri="{FF2B5EF4-FFF2-40B4-BE49-F238E27FC236}">
                    <a16:creationId xmlns:a16="http://schemas.microsoft.com/office/drawing/2014/main" id="{C3C8EF2E-5FCF-84BD-E767-C6EA3EA3DC9A}"/>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Rectangle : coins arrondis 13">
                <a:extLst>
                  <a:ext uri="{FF2B5EF4-FFF2-40B4-BE49-F238E27FC236}">
                    <a16:creationId xmlns:a16="http://schemas.microsoft.com/office/drawing/2014/main" id="{08471BB3-F0DC-C490-24BE-923837B044E4}"/>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6" name="ZoneTexte 5">
              <a:extLst>
                <a:ext uri="{FF2B5EF4-FFF2-40B4-BE49-F238E27FC236}">
                  <a16:creationId xmlns:a16="http://schemas.microsoft.com/office/drawing/2014/main" id="{A44E84E8-66EE-3C38-5715-B34837CD2EDC}"/>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8" name="ZoneTexte 7">
              <a:extLst>
                <a:ext uri="{FF2B5EF4-FFF2-40B4-BE49-F238E27FC236}">
                  <a16:creationId xmlns:a16="http://schemas.microsoft.com/office/drawing/2014/main" id="{A7DEC5FE-FDAF-6D8F-C823-D9FB22CABA06}"/>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12" name="ZoneTexte 11">
              <a:extLst>
                <a:ext uri="{FF2B5EF4-FFF2-40B4-BE49-F238E27FC236}">
                  <a16:creationId xmlns:a16="http://schemas.microsoft.com/office/drawing/2014/main" id="{DEF20EA7-CA8D-FE30-B1ED-B2E43C728461}"/>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sp>
        <p:nvSpPr>
          <p:cNvPr id="18" name="ZoneTexte 17">
            <a:extLst>
              <a:ext uri="{FF2B5EF4-FFF2-40B4-BE49-F238E27FC236}">
                <a16:creationId xmlns:a16="http://schemas.microsoft.com/office/drawing/2014/main" id="{3C2699D5-5984-C0E3-2AB7-5401C7A3E783}"/>
              </a:ext>
            </a:extLst>
          </p:cNvPr>
          <p:cNvSpPr txBox="1"/>
          <p:nvPr/>
        </p:nvSpPr>
        <p:spPr>
          <a:xfrm>
            <a:off x="0" y="2220874"/>
            <a:ext cx="11584646" cy="646331"/>
          </a:xfrm>
          <a:prstGeom prst="rect">
            <a:avLst/>
          </a:prstGeom>
          <a:noFill/>
        </p:spPr>
        <p:txBody>
          <a:bodyPr wrap="square" rtlCol="0">
            <a:spAutoFit/>
          </a:bodyPr>
          <a:lstStyle/>
          <a:p>
            <a:r>
              <a:rPr lang="fr-FR" sz="1600" b="1" dirty="0">
                <a:latin typeface="Times New Roman" panose="02020603050405020304" pitchFamily="18" charset="0"/>
                <a:cs typeface="Times New Roman" panose="02020603050405020304" pitchFamily="18" charset="0"/>
              </a:rPr>
              <a:t>ETUDE DE CAS : </a:t>
            </a:r>
            <a:r>
              <a:rPr lang="fr-FR" sz="1600" dirty="0">
                <a:latin typeface="Times New Roman" panose="02020603050405020304" pitchFamily="18" charset="0"/>
                <a:cs typeface="Times New Roman" panose="02020603050405020304" pitchFamily="18" charset="0"/>
              </a:rPr>
              <a:t>(Azadeh et al, 2022) :</a:t>
            </a:r>
            <a:r>
              <a:rPr lang="en-US" sz="1600"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Annual electricity consumption forecasting by neural network in high energy consuming industrial sectors.</a:t>
            </a:r>
            <a:endParaRPr lang="fr-FR" sz="1600" dirty="0">
              <a:latin typeface="Times New Roman" panose="02020603050405020304" pitchFamily="18" charset="0"/>
              <a:cs typeface="Times New Roman" panose="02020603050405020304" pitchFamily="18" charset="0"/>
            </a:endParaRPr>
          </a:p>
        </p:txBody>
      </p:sp>
      <p:sp>
        <p:nvSpPr>
          <p:cNvPr id="9" name="Flèche : droite 8">
            <a:extLst>
              <a:ext uri="{FF2B5EF4-FFF2-40B4-BE49-F238E27FC236}">
                <a16:creationId xmlns:a16="http://schemas.microsoft.com/office/drawing/2014/main" id="{39AE65E1-E2C5-6DED-B3F5-0E273A544408}"/>
              </a:ext>
            </a:extLst>
          </p:cNvPr>
          <p:cNvSpPr/>
          <p:nvPr/>
        </p:nvSpPr>
        <p:spPr>
          <a:xfrm>
            <a:off x="3091066" y="3500210"/>
            <a:ext cx="495300" cy="3853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Flèche : droite 20">
            <a:extLst>
              <a:ext uri="{FF2B5EF4-FFF2-40B4-BE49-F238E27FC236}">
                <a16:creationId xmlns:a16="http://schemas.microsoft.com/office/drawing/2014/main" id="{08B4BD62-4719-DB95-F829-1963B92ADC4E}"/>
              </a:ext>
            </a:extLst>
          </p:cNvPr>
          <p:cNvSpPr/>
          <p:nvPr/>
        </p:nvSpPr>
        <p:spPr>
          <a:xfrm>
            <a:off x="7439226" y="3500210"/>
            <a:ext cx="495300" cy="3853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22" name="Tableau 21">
            <a:extLst>
              <a:ext uri="{FF2B5EF4-FFF2-40B4-BE49-F238E27FC236}">
                <a16:creationId xmlns:a16="http://schemas.microsoft.com/office/drawing/2014/main" id="{4F514574-495D-C42C-7E06-8E3225CFB404}"/>
              </a:ext>
            </a:extLst>
          </p:cNvPr>
          <p:cNvGraphicFramePr>
            <a:graphicFrameLocks noGrp="1"/>
          </p:cNvGraphicFramePr>
          <p:nvPr>
            <p:extLst>
              <p:ext uri="{D42A27DB-BD31-4B8C-83A1-F6EECF244321}">
                <p14:modId xmlns:p14="http://schemas.microsoft.com/office/powerpoint/2010/main" val="3685626051"/>
              </p:ext>
            </p:extLst>
          </p:nvPr>
        </p:nvGraphicFramePr>
        <p:xfrm>
          <a:off x="8315830" y="3197831"/>
          <a:ext cx="2123569" cy="1112520"/>
        </p:xfrm>
        <a:graphic>
          <a:graphicData uri="http://schemas.openxmlformats.org/drawingml/2006/table">
            <a:tbl>
              <a:tblPr firstRow="1" bandRow="1">
                <a:tableStyleId>{00A15C55-8517-42AA-B614-E9B94910E393}</a:tableStyleId>
              </a:tblPr>
              <a:tblGrid>
                <a:gridCol w="1100023">
                  <a:extLst>
                    <a:ext uri="{9D8B030D-6E8A-4147-A177-3AD203B41FA5}">
                      <a16:colId xmlns:a16="http://schemas.microsoft.com/office/drawing/2014/main" val="2400554230"/>
                    </a:ext>
                  </a:extLst>
                </a:gridCol>
                <a:gridCol w="1023546">
                  <a:extLst>
                    <a:ext uri="{9D8B030D-6E8A-4147-A177-3AD203B41FA5}">
                      <a16:colId xmlns:a16="http://schemas.microsoft.com/office/drawing/2014/main" val="1498571264"/>
                    </a:ext>
                  </a:extLst>
                </a:gridCol>
              </a:tblGrid>
              <a:tr h="370840">
                <a:tc>
                  <a:txBody>
                    <a:bodyPr/>
                    <a:lstStyle/>
                    <a:p>
                      <a:endParaRPr lang="fr-FR" dirty="0"/>
                    </a:p>
                  </a:txBody>
                  <a:tcPr/>
                </a:tc>
                <a:tc>
                  <a:txBody>
                    <a:bodyPr/>
                    <a:lstStyle/>
                    <a:p>
                      <a:r>
                        <a:rPr lang="fr-FR" dirty="0"/>
                        <a:t>MLP</a:t>
                      </a:r>
                    </a:p>
                  </a:txBody>
                  <a:tcPr/>
                </a:tc>
                <a:extLst>
                  <a:ext uri="{0D108BD9-81ED-4DB2-BD59-A6C34878D82A}">
                    <a16:rowId xmlns:a16="http://schemas.microsoft.com/office/drawing/2014/main" val="2708777152"/>
                  </a:ext>
                </a:extLst>
              </a:tr>
              <a:tr h="370840">
                <a:tc>
                  <a:txBody>
                    <a:bodyPr/>
                    <a:lstStyle/>
                    <a:p>
                      <a:r>
                        <a:rPr lang="fr-FR" dirty="0"/>
                        <a:t>MSE</a:t>
                      </a:r>
                    </a:p>
                  </a:txBody>
                  <a:tcPr/>
                </a:tc>
                <a:tc>
                  <a:txBody>
                    <a:bodyPr/>
                    <a:lstStyle/>
                    <a:p>
                      <a:r>
                        <a:rPr lang="fr-FR" dirty="0"/>
                        <a:t>0.22</a:t>
                      </a:r>
                    </a:p>
                  </a:txBody>
                  <a:tcPr/>
                </a:tc>
                <a:extLst>
                  <a:ext uri="{0D108BD9-81ED-4DB2-BD59-A6C34878D82A}">
                    <a16:rowId xmlns:a16="http://schemas.microsoft.com/office/drawing/2014/main" val="4202665578"/>
                  </a:ext>
                </a:extLst>
              </a:tr>
              <a:tr h="370840">
                <a:tc>
                  <a:txBody>
                    <a:bodyPr/>
                    <a:lstStyle/>
                    <a:p>
                      <a:r>
                        <a:rPr lang="fr-FR" dirty="0"/>
                        <a:t>MAPE</a:t>
                      </a:r>
                    </a:p>
                  </a:txBody>
                  <a:tcPr/>
                </a:tc>
                <a:tc>
                  <a:txBody>
                    <a:bodyPr/>
                    <a:lstStyle/>
                    <a:p>
                      <a:r>
                        <a:rPr lang="fr-FR" dirty="0"/>
                        <a:t>0.03</a:t>
                      </a:r>
                    </a:p>
                  </a:txBody>
                  <a:tcPr/>
                </a:tc>
                <a:extLst>
                  <a:ext uri="{0D108BD9-81ED-4DB2-BD59-A6C34878D82A}">
                    <a16:rowId xmlns:a16="http://schemas.microsoft.com/office/drawing/2014/main" val="946901494"/>
                  </a:ext>
                </a:extLst>
              </a:tr>
            </a:tbl>
          </a:graphicData>
        </a:graphic>
      </p:graphicFrame>
      <p:pic>
        <p:nvPicPr>
          <p:cNvPr id="11" name="Image 10">
            <a:extLst>
              <a:ext uri="{FF2B5EF4-FFF2-40B4-BE49-F238E27FC236}">
                <a16:creationId xmlns:a16="http://schemas.microsoft.com/office/drawing/2014/main" id="{4FB07A5B-BBD4-4EAD-C31D-FD338ECCE68F}"/>
              </a:ext>
            </a:extLst>
          </p:cNvPr>
          <p:cNvPicPr>
            <a:picLocks noChangeAspect="1"/>
          </p:cNvPicPr>
          <p:nvPr/>
        </p:nvPicPr>
        <p:blipFill>
          <a:blip r:embed="rId2"/>
          <a:stretch>
            <a:fillRect/>
          </a:stretch>
        </p:blipFill>
        <p:spPr>
          <a:xfrm>
            <a:off x="3826816" y="3235479"/>
            <a:ext cx="3371959" cy="2525969"/>
          </a:xfrm>
          <a:prstGeom prst="rect">
            <a:avLst/>
          </a:prstGeom>
          <a:ln>
            <a:solidFill>
              <a:schemeClr val="bg1">
                <a:lumMod val="75000"/>
              </a:schemeClr>
            </a:solidFill>
          </a:ln>
        </p:spPr>
      </p:pic>
      <p:pic>
        <p:nvPicPr>
          <p:cNvPr id="19" name="Image 18">
            <a:extLst>
              <a:ext uri="{FF2B5EF4-FFF2-40B4-BE49-F238E27FC236}">
                <a16:creationId xmlns:a16="http://schemas.microsoft.com/office/drawing/2014/main" id="{F65F0B91-1F79-99BB-53D2-D4E7D4C7D0E6}"/>
              </a:ext>
            </a:extLst>
          </p:cNvPr>
          <p:cNvPicPr>
            <a:picLocks noChangeAspect="1"/>
          </p:cNvPicPr>
          <p:nvPr/>
        </p:nvPicPr>
        <p:blipFill>
          <a:blip r:embed="rId3"/>
          <a:stretch>
            <a:fillRect/>
          </a:stretch>
        </p:blipFill>
        <p:spPr>
          <a:xfrm>
            <a:off x="384927" y="3265770"/>
            <a:ext cx="2533780" cy="2495678"/>
          </a:xfrm>
          <a:prstGeom prst="rect">
            <a:avLst/>
          </a:prstGeom>
          <a:ln>
            <a:solidFill>
              <a:schemeClr val="bg1">
                <a:lumMod val="75000"/>
              </a:schemeClr>
            </a:solidFill>
          </a:ln>
        </p:spPr>
      </p:pic>
      <p:sp>
        <p:nvSpPr>
          <p:cNvPr id="23" name="ZoneTexte 22">
            <a:extLst>
              <a:ext uri="{FF2B5EF4-FFF2-40B4-BE49-F238E27FC236}">
                <a16:creationId xmlns:a16="http://schemas.microsoft.com/office/drawing/2014/main" id="{5B6B635D-414A-2E3B-72E4-E2D97FECB06A}"/>
              </a:ext>
            </a:extLst>
          </p:cNvPr>
          <p:cNvSpPr txBox="1"/>
          <p:nvPr/>
        </p:nvSpPr>
        <p:spPr>
          <a:xfrm>
            <a:off x="0" y="1379523"/>
            <a:ext cx="11404599"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Ils regroupent les perceptrons multicouches, les réseaux de neurones convolutifs et  récurrents.</a:t>
            </a:r>
          </a:p>
        </p:txBody>
      </p:sp>
    </p:spTree>
    <p:extLst>
      <p:ext uri="{BB962C8B-B14F-4D97-AF65-F5344CB8AC3E}">
        <p14:creationId xmlns:p14="http://schemas.microsoft.com/office/powerpoint/2010/main" val="380286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ppt_x"/>
                                          </p:val>
                                        </p:tav>
                                        <p:tav tm="100000">
                                          <p:val>
                                            <p:strVal val="#ppt_x"/>
                                          </p:val>
                                        </p:tav>
                                      </p:tavLst>
                                    </p:anim>
                                    <p:anim calcmode="lin" valueType="num">
                                      <p:cBhvr additive="base">
                                        <p:cTn id="44"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p:bldP spid="9" grpId="0" animBg="1"/>
      <p:bldP spid="21" grpId="0" animBg="1"/>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8BBAC2-182B-87CA-AE3C-BDA91D8EE508}"/>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445F5026-F895-EE3F-437F-127EBB25C71D}"/>
              </a:ext>
            </a:extLst>
          </p:cNvPr>
          <p:cNvSpPr txBox="1"/>
          <p:nvPr/>
        </p:nvSpPr>
        <p:spPr>
          <a:xfrm>
            <a:off x="1" y="448107"/>
            <a:ext cx="10898845" cy="461665"/>
          </a:xfrm>
          <a:prstGeom prst="rect">
            <a:avLst/>
          </a:prstGeom>
          <a:noFill/>
        </p:spPr>
        <p:txBody>
          <a:bodyPr wrap="square" rtlCol="0">
            <a:spAutoFit/>
          </a:bodyPr>
          <a:lstStyle/>
          <a:p>
            <a:r>
              <a:rPr lang="fr-FR" sz="2400" dirty="0">
                <a:latin typeface="Congenial Black" panose="02000503040000020004" pitchFamily="2" charset="0"/>
              </a:rPr>
              <a:t>REVUE DE LITTÉRATURE : Modèles hybrides</a:t>
            </a:r>
            <a:endParaRPr lang="fr-FR" sz="2400" b="1" dirty="0"/>
          </a:p>
        </p:txBody>
      </p:sp>
      <p:grpSp>
        <p:nvGrpSpPr>
          <p:cNvPr id="4" name="Groupe 3">
            <a:extLst>
              <a:ext uri="{FF2B5EF4-FFF2-40B4-BE49-F238E27FC236}">
                <a16:creationId xmlns:a16="http://schemas.microsoft.com/office/drawing/2014/main" id="{7E17BBF5-0935-C0C9-57AB-E5525FD11F53}"/>
              </a:ext>
            </a:extLst>
          </p:cNvPr>
          <p:cNvGrpSpPr/>
          <p:nvPr/>
        </p:nvGrpSpPr>
        <p:grpSpPr>
          <a:xfrm>
            <a:off x="0" y="4860566"/>
            <a:ext cx="18063807" cy="1932902"/>
            <a:chOff x="0" y="4832765"/>
            <a:chExt cx="18063807" cy="1932902"/>
          </a:xfrm>
        </p:grpSpPr>
        <p:grpSp>
          <p:nvGrpSpPr>
            <p:cNvPr id="5" name="Groupe 4">
              <a:extLst>
                <a:ext uri="{FF2B5EF4-FFF2-40B4-BE49-F238E27FC236}">
                  <a16:creationId xmlns:a16="http://schemas.microsoft.com/office/drawing/2014/main" id="{561BF9C9-6FFF-565F-EEBB-49143E788347}"/>
                </a:ext>
              </a:extLst>
            </p:cNvPr>
            <p:cNvGrpSpPr/>
            <p:nvPr/>
          </p:nvGrpSpPr>
          <p:grpSpPr>
            <a:xfrm>
              <a:off x="0" y="4832765"/>
              <a:ext cx="18063807" cy="1655903"/>
              <a:chOff x="0" y="1963597"/>
              <a:chExt cx="18063807" cy="1655903"/>
            </a:xfrm>
            <a:solidFill>
              <a:srgbClr val="E62733"/>
            </a:solidFill>
          </p:grpSpPr>
          <p:sp>
            <p:nvSpPr>
              <p:cNvPr id="13" name="Rectangle : coins arrondis 12">
                <a:extLst>
                  <a:ext uri="{FF2B5EF4-FFF2-40B4-BE49-F238E27FC236}">
                    <a16:creationId xmlns:a16="http://schemas.microsoft.com/office/drawing/2014/main" id="{C73AF1CA-7442-E6EF-81D8-C2F98D68309E}"/>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Rectangle : coins arrondis 13">
                <a:extLst>
                  <a:ext uri="{FF2B5EF4-FFF2-40B4-BE49-F238E27FC236}">
                    <a16:creationId xmlns:a16="http://schemas.microsoft.com/office/drawing/2014/main" id="{214BA8E1-1010-5932-B807-09A262F3F649}"/>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6" name="ZoneTexte 5">
              <a:extLst>
                <a:ext uri="{FF2B5EF4-FFF2-40B4-BE49-F238E27FC236}">
                  <a16:creationId xmlns:a16="http://schemas.microsoft.com/office/drawing/2014/main" id="{0E583479-78F0-AA79-9B09-9C7AAD8FD9FA}"/>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8" name="ZoneTexte 7">
              <a:extLst>
                <a:ext uri="{FF2B5EF4-FFF2-40B4-BE49-F238E27FC236}">
                  <a16:creationId xmlns:a16="http://schemas.microsoft.com/office/drawing/2014/main" id="{ADF22E51-8B89-6A03-52AC-27FCBF2574BC}"/>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12" name="ZoneTexte 11">
              <a:extLst>
                <a:ext uri="{FF2B5EF4-FFF2-40B4-BE49-F238E27FC236}">
                  <a16:creationId xmlns:a16="http://schemas.microsoft.com/office/drawing/2014/main" id="{B03A158E-BB4F-CC81-6075-D3C7FEE549E1}"/>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sp>
        <p:nvSpPr>
          <p:cNvPr id="16" name="ZoneTexte 15">
            <a:extLst>
              <a:ext uri="{FF2B5EF4-FFF2-40B4-BE49-F238E27FC236}">
                <a16:creationId xmlns:a16="http://schemas.microsoft.com/office/drawing/2014/main" id="{95200ACF-2836-E8B5-6CE7-21F67258C373}"/>
              </a:ext>
            </a:extLst>
          </p:cNvPr>
          <p:cNvSpPr txBox="1"/>
          <p:nvPr/>
        </p:nvSpPr>
        <p:spPr>
          <a:xfrm>
            <a:off x="0" y="1675886"/>
            <a:ext cx="11404599"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Ces modèles permettent de résoudre le problème d’explicabilité des modèles d’apprentissage automatique</a:t>
            </a:r>
          </a:p>
        </p:txBody>
      </p:sp>
      <p:sp>
        <p:nvSpPr>
          <p:cNvPr id="18" name="ZoneTexte 17">
            <a:extLst>
              <a:ext uri="{FF2B5EF4-FFF2-40B4-BE49-F238E27FC236}">
                <a16:creationId xmlns:a16="http://schemas.microsoft.com/office/drawing/2014/main" id="{7DF57E0A-2257-DE1F-142E-8DABF903F436}"/>
              </a:ext>
            </a:extLst>
          </p:cNvPr>
          <p:cNvSpPr txBox="1"/>
          <p:nvPr/>
        </p:nvSpPr>
        <p:spPr>
          <a:xfrm>
            <a:off x="0" y="2449548"/>
            <a:ext cx="11584646" cy="646331"/>
          </a:xfrm>
          <a:prstGeom prst="rect">
            <a:avLst/>
          </a:prstGeom>
          <a:noFill/>
        </p:spPr>
        <p:txBody>
          <a:bodyPr wrap="square" rtlCol="0">
            <a:spAutoFit/>
          </a:bodyPr>
          <a:lstStyle/>
          <a:p>
            <a:r>
              <a:rPr lang="fr-FR" sz="1600" b="1" dirty="0">
                <a:latin typeface="Times New Roman" panose="02020603050405020304" pitchFamily="18" charset="0"/>
                <a:cs typeface="Times New Roman" panose="02020603050405020304" pitchFamily="18" charset="0"/>
              </a:rPr>
              <a:t>ETUDE DE CAS : </a:t>
            </a:r>
            <a:r>
              <a:rPr lang="fr-FR" sz="1600" dirty="0">
                <a:latin typeface="Times New Roman" panose="02020603050405020304" pitchFamily="18" charset="0"/>
                <a:cs typeface="Times New Roman" panose="02020603050405020304" pitchFamily="18" charset="0"/>
              </a:rPr>
              <a:t>(Singh et Yassine, 2018) :</a:t>
            </a:r>
            <a:r>
              <a:rPr lang="en-US" sz="16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Big Data Mining of Energy Time Series for Behavioral Analytics and Energy Consumption Forecasting </a:t>
            </a:r>
            <a:endParaRPr lang="fr-FR" sz="1600" dirty="0">
              <a:latin typeface="Times New Roman" panose="02020603050405020304" pitchFamily="18" charset="0"/>
              <a:cs typeface="Times New Roman" panose="02020603050405020304" pitchFamily="18" charset="0"/>
            </a:endParaRPr>
          </a:p>
        </p:txBody>
      </p:sp>
      <p:sp>
        <p:nvSpPr>
          <p:cNvPr id="9" name="Flèche : droite 8">
            <a:extLst>
              <a:ext uri="{FF2B5EF4-FFF2-40B4-BE49-F238E27FC236}">
                <a16:creationId xmlns:a16="http://schemas.microsoft.com/office/drawing/2014/main" id="{A76EBD66-C7C6-EEFD-03B3-C7117A6DCB01}"/>
              </a:ext>
            </a:extLst>
          </p:cNvPr>
          <p:cNvSpPr/>
          <p:nvPr/>
        </p:nvSpPr>
        <p:spPr>
          <a:xfrm>
            <a:off x="5449423" y="3691843"/>
            <a:ext cx="495300" cy="3853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20290774-793B-EAC4-1251-F2118C337FB4}"/>
              </a:ext>
            </a:extLst>
          </p:cNvPr>
          <p:cNvSpPr txBox="1"/>
          <p:nvPr/>
        </p:nvSpPr>
        <p:spPr>
          <a:xfrm>
            <a:off x="0" y="923497"/>
            <a:ext cx="11404599"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Ils possèdent de très bonnes capacités pour traiter des données massives</a:t>
            </a:r>
          </a:p>
        </p:txBody>
      </p:sp>
      <p:sp>
        <p:nvSpPr>
          <p:cNvPr id="7" name="ZoneTexte 6">
            <a:extLst>
              <a:ext uri="{FF2B5EF4-FFF2-40B4-BE49-F238E27FC236}">
                <a16:creationId xmlns:a16="http://schemas.microsoft.com/office/drawing/2014/main" id="{36BB1068-10A6-6704-6BFD-C085900487D9}"/>
              </a:ext>
            </a:extLst>
          </p:cNvPr>
          <p:cNvSpPr txBox="1"/>
          <p:nvPr/>
        </p:nvSpPr>
        <p:spPr>
          <a:xfrm>
            <a:off x="0" y="1291602"/>
            <a:ext cx="11404599"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Ils permettent une analyse très détaillée de l’historicité des données et du caractère non linéaire des données</a:t>
            </a:r>
          </a:p>
        </p:txBody>
      </p:sp>
      <p:sp>
        <p:nvSpPr>
          <p:cNvPr id="20" name="Rectangle 19">
            <a:extLst>
              <a:ext uri="{FF2B5EF4-FFF2-40B4-BE49-F238E27FC236}">
                <a16:creationId xmlns:a16="http://schemas.microsoft.com/office/drawing/2014/main" id="{4253523D-CB7D-231B-054C-42FA16D49FB8}"/>
              </a:ext>
            </a:extLst>
          </p:cNvPr>
          <p:cNvSpPr/>
          <p:nvPr/>
        </p:nvSpPr>
        <p:spPr>
          <a:xfrm>
            <a:off x="132120" y="3442214"/>
            <a:ext cx="5182830" cy="2311519"/>
          </a:xfrm>
          <a:prstGeom prst="rect">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24" name="Image 23">
            <a:extLst>
              <a:ext uri="{FF2B5EF4-FFF2-40B4-BE49-F238E27FC236}">
                <a16:creationId xmlns:a16="http://schemas.microsoft.com/office/drawing/2014/main" id="{941B12E5-EF50-B3EA-4A80-373B10D50E5D}"/>
              </a:ext>
            </a:extLst>
          </p:cNvPr>
          <p:cNvPicPr>
            <a:picLocks noChangeAspect="1"/>
          </p:cNvPicPr>
          <p:nvPr/>
        </p:nvPicPr>
        <p:blipFill>
          <a:blip r:embed="rId3"/>
          <a:stretch>
            <a:fillRect/>
          </a:stretch>
        </p:blipFill>
        <p:spPr>
          <a:xfrm>
            <a:off x="6002005" y="3442213"/>
            <a:ext cx="5054860" cy="2311519"/>
          </a:xfrm>
          <a:prstGeom prst="rect">
            <a:avLst/>
          </a:prstGeom>
          <a:ln>
            <a:solidFill>
              <a:schemeClr val="bg1">
                <a:lumMod val="75000"/>
              </a:schemeClr>
            </a:solidFill>
          </a:ln>
        </p:spPr>
      </p:pic>
      <p:sp>
        <p:nvSpPr>
          <p:cNvPr id="25" name="ZoneTexte 24">
            <a:extLst>
              <a:ext uri="{FF2B5EF4-FFF2-40B4-BE49-F238E27FC236}">
                <a16:creationId xmlns:a16="http://schemas.microsoft.com/office/drawing/2014/main" id="{E663DC4E-6649-9D6E-A339-7BD14B6CE5F4}"/>
              </a:ext>
            </a:extLst>
          </p:cNvPr>
          <p:cNvSpPr txBox="1"/>
          <p:nvPr/>
        </p:nvSpPr>
        <p:spPr>
          <a:xfrm>
            <a:off x="0" y="2029039"/>
            <a:ext cx="11404599"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Ces méthodes regroupent les réseaux bayésiens, les LSSVM, GRU</a:t>
            </a:r>
          </a:p>
        </p:txBody>
      </p:sp>
    </p:spTree>
    <p:extLst>
      <p:ext uri="{BB962C8B-B14F-4D97-AF65-F5344CB8AC3E}">
        <p14:creationId xmlns:p14="http://schemas.microsoft.com/office/powerpoint/2010/main" val="3610871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ppt_x"/>
                                          </p:val>
                                        </p:tav>
                                        <p:tav tm="100000">
                                          <p:val>
                                            <p:strVal val="#ppt_x"/>
                                          </p:val>
                                        </p:tav>
                                      </p:tavLst>
                                    </p:anim>
                                    <p:anim calcmode="lin" valueType="num">
                                      <p:cBhvr additive="base">
                                        <p:cTn id="26"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fill="hold"/>
                                        <p:tgtEl>
                                          <p:spTgt spid="24"/>
                                        </p:tgtEl>
                                        <p:attrNameLst>
                                          <p:attrName>ppt_x</p:attrName>
                                        </p:attrNameLst>
                                      </p:cBhvr>
                                      <p:tavLst>
                                        <p:tav tm="0">
                                          <p:val>
                                            <p:strVal val="#ppt_x"/>
                                          </p:val>
                                        </p:tav>
                                        <p:tav tm="100000">
                                          <p:val>
                                            <p:strVal val="#ppt_x"/>
                                          </p:val>
                                        </p:tav>
                                      </p:tavLst>
                                    </p:anim>
                                    <p:anim calcmode="lin" valueType="num">
                                      <p:cBhvr additive="base">
                                        <p:cTn id="50"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9" grpId="0" animBg="1"/>
      <p:bldP spid="3" grpId="0"/>
      <p:bldP spid="7" grpId="0"/>
      <p:bldP spid="20" grpId="0" animBg="1"/>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9C4F3-C15F-AF1A-756A-2A3A265C3182}"/>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B4B32B42-88F1-1D5D-3ACD-E6D8DE640184}"/>
              </a:ext>
            </a:extLst>
          </p:cNvPr>
          <p:cNvSpPr txBox="1"/>
          <p:nvPr/>
        </p:nvSpPr>
        <p:spPr>
          <a:xfrm>
            <a:off x="3438569" y="331361"/>
            <a:ext cx="10898845" cy="461665"/>
          </a:xfrm>
          <a:prstGeom prst="rect">
            <a:avLst/>
          </a:prstGeom>
          <a:noFill/>
        </p:spPr>
        <p:txBody>
          <a:bodyPr wrap="square" rtlCol="0">
            <a:spAutoFit/>
          </a:bodyPr>
          <a:lstStyle/>
          <a:p>
            <a:r>
              <a:rPr lang="fr-FR" sz="2400" dirty="0">
                <a:latin typeface="Congenial Black" panose="02000503040000020004" pitchFamily="2" charset="0"/>
              </a:rPr>
              <a:t>REVUE DE LITTÉRATURE : Résumé</a:t>
            </a:r>
            <a:endParaRPr lang="fr-FR" sz="2400" b="1" dirty="0"/>
          </a:p>
        </p:txBody>
      </p:sp>
      <p:grpSp>
        <p:nvGrpSpPr>
          <p:cNvPr id="4" name="Groupe 3">
            <a:extLst>
              <a:ext uri="{FF2B5EF4-FFF2-40B4-BE49-F238E27FC236}">
                <a16:creationId xmlns:a16="http://schemas.microsoft.com/office/drawing/2014/main" id="{AAFA7FF6-6DD2-2CC6-F50F-CFDED65AA80E}"/>
              </a:ext>
            </a:extLst>
          </p:cNvPr>
          <p:cNvGrpSpPr/>
          <p:nvPr/>
        </p:nvGrpSpPr>
        <p:grpSpPr>
          <a:xfrm>
            <a:off x="0" y="4860566"/>
            <a:ext cx="18063807" cy="1932902"/>
            <a:chOff x="0" y="4832765"/>
            <a:chExt cx="18063807" cy="1932902"/>
          </a:xfrm>
        </p:grpSpPr>
        <p:grpSp>
          <p:nvGrpSpPr>
            <p:cNvPr id="5" name="Groupe 4">
              <a:extLst>
                <a:ext uri="{FF2B5EF4-FFF2-40B4-BE49-F238E27FC236}">
                  <a16:creationId xmlns:a16="http://schemas.microsoft.com/office/drawing/2014/main" id="{1C5A02D9-D973-CC51-F00B-D9F8007D38BE}"/>
                </a:ext>
              </a:extLst>
            </p:cNvPr>
            <p:cNvGrpSpPr/>
            <p:nvPr/>
          </p:nvGrpSpPr>
          <p:grpSpPr>
            <a:xfrm>
              <a:off x="0" y="4832765"/>
              <a:ext cx="18063807" cy="1655903"/>
              <a:chOff x="0" y="1963597"/>
              <a:chExt cx="18063807" cy="1655903"/>
            </a:xfrm>
            <a:solidFill>
              <a:srgbClr val="E62733"/>
            </a:solidFill>
          </p:grpSpPr>
          <p:sp>
            <p:nvSpPr>
              <p:cNvPr id="13" name="Rectangle : coins arrondis 12">
                <a:extLst>
                  <a:ext uri="{FF2B5EF4-FFF2-40B4-BE49-F238E27FC236}">
                    <a16:creationId xmlns:a16="http://schemas.microsoft.com/office/drawing/2014/main" id="{E39359FC-ECC1-71A4-E491-1D209FAA99E1}"/>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Rectangle : coins arrondis 13">
                <a:extLst>
                  <a:ext uri="{FF2B5EF4-FFF2-40B4-BE49-F238E27FC236}">
                    <a16:creationId xmlns:a16="http://schemas.microsoft.com/office/drawing/2014/main" id="{F7D4579F-655C-5DAE-B6AA-732D4FBED98B}"/>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6" name="ZoneTexte 5">
              <a:extLst>
                <a:ext uri="{FF2B5EF4-FFF2-40B4-BE49-F238E27FC236}">
                  <a16:creationId xmlns:a16="http://schemas.microsoft.com/office/drawing/2014/main" id="{7B56C431-F4B0-14FE-D404-B1D893BA4C43}"/>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8" name="ZoneTexte 7">
              <a:extLst>
                <a:ext uri="{FF2B5EF4-FFF2-40B4-BE49-F238E27FC236}">
                  <a16:creationId xmlns:a16="http://schemas.microsoft.com/office/drawing/2014/main" id="{CDE79052-B26D-4EC6-5197-41A85022BB70}"/>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12" name="ZoneTexte 11">
              <a:extLst>
                <a:ext uri="{FF2B5EF4-FFF2-40B4-BE49-F238E27FC236}">
                  <a16:creationId xmlns:a16="http://schemas.microsoft.com/office/drawing/2014/main" id="{4F24C678-ACCF-EA4C-B8BB-2F4EAEB5BB77}"/>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grpSp>
        <p:nvGrpSpPr>
          <p:cNvPr id="79" name="Groupe 78">
            <a:extLst>
              <a:ext uri="{FF2B5EF4-FFF2-40B4-BE49-F238E27FC236}">
                <a16:creationId xmlns:a16="http://schemas.microsoft.com/office/drawing/2014/main" id="{4936ED29-3C9C-5827-7C1F-600EBF560BAF}"/>
              </a:ext>
            </a:extLst>
          </p:cNvPr>
          <p:cNvGrpSpPr/>
          <p:nvPr/>
        </p:nvGrpSpPr>
        <p:grpSpPr>
          <a:xfrm>
            <a:off x="1981200" y="360979"/>
            <a:ext cx="8276811" cy="5837860"/>
            <a:chOff x="2083204" y="698458"/>
            <a:chExt cx="8276811" cy="5837860"/>
          </a:xfrm>
        </p:grpSpPr>
        <p:sp>
          <p:nvSpPr>
            <p:cNvPr id="11" name="Rectangle : coins arrondis 10">
              <a:extLst>
                <a:ext uri="{FF2B5EF4-FFF2-40B4-BE49-F238E27FC236}">
                  <a16:creationId xmlns:a16="http://schemas.microsoft.com/office/drawing/2014/main" id="{148BC520-A559-4A94-1F0D-252E8CAF8EC3}"/>
                </a:ext>
              </a:extLst>
            </p:cNvPr>
            <p:cNvSpPr/>
            <p:nvPr/>
          </p:nvSpPr>
          <p:spPr>
            <a:xfrm>
              <a:off x="5314950" y="3086907"/>
              <a:ext cx="1827966" cy="1169290"/>
            </a:xfrm>
            <a:prstGeom prst="roundRect">
              <a:avLst/>
            </a:prstGeom>
            <a:solidFill>
              <a:schemeClr val="bg1">
                <a:lumMod val="85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tx1"/>
                  </a:solidFill>
                  <a:latin typeface="Times New Roman" panose="02020603050405020304" pitchFamily="18" charset="0"/>
                  <a:cs typeface="Times New Roman" panose="02020603050405020304" pitchFamily="18" charset="0"/>
                </a:rPr>
                <a:t>MODELES D’ANALYSE DE DONNEES</a:t>
              </a:r>
            </a:p>
          </p:txBody>
        </p:sp>
        <p:grpSp>
          <p:nvGrpSpPr>
            <p:cNvPr id="31" name="Groupe 30">
              <a:extLst>
                <a:ext uri="{FF2B5EF4-FFF2-40B4-BE49-F238E27FC236}">
                  <a16:creationId xmlns:a16="http://schemas.microsoft.com/office/drawing/2014/main" id="{D2FF12DB-A382-BC7C-72DD-1E52B6D5A887}"/>
                </a:ext>
              </a:extLst>
            </p:cNvPr>
            <p:cNvGrpSpPr/>
            <p:nvPr/>
          </p:nvGrpSpPr>
          <p:grpSpPr>
            <a:xfrm flipV="1">
              <a:off x="2123259" y="698458"/>
              <a:ext cx="3223714" cy="5210508"/>
              <a:chOff x="2107301" y="1283816"/>
              <a:chExt cx="3223714" cy="5210508"/>
            </a:xfrm>
          </p:grpSpPr>
          <p:grpSp>
            <p:nvGrpSpPr>
              <p:cNvPr id="32" name="Groupe 31">
                <a:extLst>
                  <a:ext uri="{FF2B5EF4-FFF2-40B4-BE49-F238E27FC236}">
                    <a16:creationId xmlns:a16="http://schemas.microsoft.com/office/drawing/2014/main" id="{C764FC01-DBED-FD2C-98BB-1D9AF3678E1F}"/>
                  </a:ext>
                </a:extLst>
              </p:cNvPr>
              <p:cNvGrpSpPr/>
              <p:nvPr/>
            </p:nvGrpSpPr>
            <p:grpSpPr>
              <a:xfrm>
                <a:off x="2107301" y="1283816"/>
                <a:ext cx="2880000" cy="1803091"/>
                <a:chOff x="1425613" y="1143478"/>
                <a:chExt cx="2880000" cy="1803091"/>
              </a:xfrm>
            </p:grpSpPr>
            <p:sp>
              <p:nvSpPr>
                <p:cNvPr id="36" name="Rectangle : coins arrondis 35">
                  <a:extLst>
                    <a:ext uri="{FF2B5EF4-FFF2-40B4-BE49-F238E27FC236}">
                      <a16:creationId xmlns:a16="http://schemas.microsoft.com/office/drawing/2014/main" id="{173305DB-ADA7-64E9-C167-FCE8A592C0E7}"/>
                    </a:ext>
                  </a:extLst>
                </p:cNvPr>
                <p:cNvSpPr/>
                <p:nvPr/>
              </p:nvSpPr>
              <p:spPr>
                <a:xfrm flipV="1">
                  <a:off x="1425613" y="1143478"/>
                  <a:ext cx="2880000" cy="540000"/>
                </a:xfrm>
                <a:prstGeom prst="roundRect">
                  <a:avLst/>
                </a:prstGeom>
                <a:solidFill>
                  <a:srgbClr val="83CBEB"/>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b="1" dirty="0">
                      <a:latin typeface="Times New Roman" panose="02020603050405020304" pitchFamily="18" charset="0"/>
                      <a:cs typeface="Times New Roman" panose="02020603050405020304" pitchFamily="18" charset="0"/>
                    </a:rPr>
                    <a:t>Machine à vecteur de support </a:t>
                  </a:r>
                </a:p>
              </p:txBody>
            </p:sp>
            <p:sp>
              <p:nvSpPr>
                <p:cNvPr id="37" name="Rectangle : coins arrondis 36">
                  <a:extLst>
                    <a:ext uri="{FF2B5EF4-FFF2-40B4-BE49-F238E27FC236}">
                      <a16:creationId xmlns:a16="http://schemas.microsoft.com/office/drawing/2014/main" id="{73DD6D84-A054-77B3-BE16-A5D00E4C61A9}"/>
                    </a:ext>
                  </a:extLst>
                </p:cNvPr>
                <p:cNvSpPr/>
                <p:nvPr/>
              </p:nvSpPr>
              <p:spPr>
                <a:xfrm flipV="1">
                  <a:off x="1425613" y="1775023"/>
                  <a:ext cx="2880000" cy="540000"/>
                </a:xfrm>
                <a:prstGeom prst="roundRect">
                  <a:avLst/>
                </a:prstGeom>
                <a:solidFill>
                  <a:srgbClr val="83CBEB"/>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b="1" dirty="0">
                      <a:latin typeface="Times New Roman" panose="02020603050405020304" pitchFamily="18" charset="0"/>
                      <a:cs typeface="Times New Roman" panose="02020603050405020304" pitchFamily="18" charset="0"/>
                    </a:rPr>
                    <a:t>Méthodes ensemblistes : Random forest et GBT</a:t>
                  </a:r>
                </a:p>
              </p:txBody>
            </p:sp>
            <p:sp>
              <p:nvSpPr>
                <p:cNvPr id="38" name="Rectangle : coins arrondis 37">
                  <a:extLst>
                    <a:ext uri="{FF2B5EF4-FFF2-40B4-BE49-F238E27FC236}">
                      <a16:creationId xmlns:a16="http://schemas.microsoft.com/office/drawing/2014/main" id="{D1E05163-3EA2-F3A2-B175-0CC19C6CE2E0}"/>
                    </a:ext>
                  </a:extLst>
                </p:cNvPr>
                <p:cNvSpPr/>
                <p:nvPr/>
              </p:nvSpPr>
              <p:spPr>
                <a:xfrm flipV="1">
                  <a:off x="1425613" y="2406569"/>
                  <a:ext cx="2880000" cy="540000"/>
                </a:xfrm>
                <a:prstGeom prst="roundRect">
                  <a:avLst/>
                </a:prstGeom>
                <a:solidFill>
                  <a:srgbClr val="83CBEB"/>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b="1" dirty="0">
                      <a:latin typeface="Times New Roman" panose="02020603050405020304" pitchFamily="18" charset="0"/>
                      <a:cs typeface="Times New Roman" panose="02020603050405020304" pitchFamily="18" charset="0"/>
                    </a:rPr>
                    <a:t>Arbre de décision </a:t>
                  </a:r>
                </a:p>
              </p:txBody>
            </p:sp>
          </p:grpSp>
          <p:sp>
            <p:nvSpPr>
              <p:cNvPr id="33" name="Arc 32">
                <a:extLst>
                  <a:ext uri="{FF2B5EF4-FFF2-40B4-BE49-F238E27FC236}">
                    <a16:creationId xmlns:a16="http://schemas.microsoft.com/office/drawing/2014/main" id="{5794B0B3-21FE-8503-66D1-C596BC4CA870}"/>
                  </a:ext>
                </a:extLst>
              </p:cNvPr>
              <p:cNvSpPr/>
              <p:nvPr/>
            </p:nvSpPr>
            <p:spPr>
              <a:xfrm>
                <a:off x="4676775" y="1543493"/>
                <a:ext cx="638175" cy="4184207"/>
              </a:xfrm>
              <a:prstGeom prst="arc">
                <a:avLst>
                  <a:gd name="adj1" fmla="val 16198732"/>
                  <a:gd name="adj2" fmla="val 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34" name="Arc 33">
                <a:extLst>
                  <a:ext uri="{FF2B5EF4-FFF2-40B4-BE49-F238E27FC236}">
                    <a16:creationId xmlns:a16="http://schemas.microsoft.com/office/drawing/2014/main" id="{40CA16EE-EB6E-3506-11F8-9349D905DF8C}"/>
                  </a:ext>
                </a:extLst>
              </p:cNvPr>
              <p:cNvSpPr/>
              <p:nvPr/>
            </p:nvSpPr>
            <p:spPr>
              <a:xfrm>
                <a:off x="4676776" y="2197860"/>
                <a:ext cx="638174" cy="3698710"/>
              </a:xfrm>
              <a:prstGeom prst="arc">
                <a:avLst>
                  <a:gd name="adj1" fmla="val 16198732"/>
                  <a:gd name="adj2" fmla="val 1917939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35" name="Arc 34">
                <a:extLst>
                  <a:ext uri="{FF2B5EF4-FFF2-40B4-BE49-F238E27FC236}">
                    <a16:creationId xmlns:a16="http://schemas.microsoft.com/office/drawing/2014/main" id="{AA159F17-7C17-D3E9-3BAC-E0DC6DB33CD2}"/>
                  </a:ext>
                </a:extLst>
              </p:cNvPr>
              <p:cNvSpPr/>
              <p:nvPr/>
            </p:nvSpPr>
            <p:spPr>
              <a:xfrm>
                <a:off x="4692841" y="2795614"/>
                <a:ext cx="638174" cy="3698710"/>
              </a:xfrm>
              <a:prstGeom prst="arc">
                <a:avLst>
                  <a:gd name="adj1" fmla="val 16198732"/>
                  <a:gd name="adj2" fmla="val 17428597"/>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grpSp>
        <p:grpSp>
          <p:nvGrpSpPr>
            <p:cNvPr id="39" name="Groupe 38">
              <a:extLst>
                <a:ext uri="{FF2B5EF4-FFF2-40B4-BE49-F238E27FC236}">
                  <a16:creationId xmlns:a16="http://schemas.microsoft.com/office/drawing/2014/main" id="{31DC835A-18A9-570E-C7A1-350DE983DF0B}"/>
                </a:ext>
              </a:extLst>
            </p:cNvPr>
            <p:cNvGrpSpPr/>
            <p:nvPr/>
          </p:nvGrpSpPr>
          <p:grpSpPr>
            <a:xfrm flipH="1">
              <a:off x="7104278" y="1325810"/>
              <a:ext cx="3223714" cy="5210508"/>
              <a:chOff x="2107301" y="1283816"/>
              <a:chExt cx="3223714" cy="5210508"/>
            </a:xfrm>
          </p:grpSpPr>
          <p:grpSp>
            <p:nvGrpSpPr>
              <p:cNvPr id="40" name="Groupe 39">
                <a:extLst>
                  <a:ext uri="{FF2B5EF4-FFF2-40B4-BE49-F238E27FC236}">
                    <a16:creationId xmlns:a16="http://schemas.microsoft.com/office/drawing/2014/main" id="{E7AAC316-1639-FA7D-3C3E-4216DD1F6F50}"/>
                  </a:ext>
                </a:extLst>
              </p:cNvPr>
              <p:cNvGrpSpPr/>
              <p:nvPr/>
            </p:nvGrpSpPr>
            <p:grpSpPr>
              <a:xfrm>
                <a:off x="2107301" y="1283816"/>
                <a:ext cx="2880000" cy="1803091"/>
                <a:chOff x="1425613" y="1143478"/>
                <a:chExt cx="2880000" cy="1803091"/>
              </a:xfrm>
            </p:grpSpPr>
            <p:sp>
              <p:nvSpPr>
                <p:cNvPr id="44" name="Rectangle : coins arrondis 43">
                  <a:extLst>
                    <a:ext uri="{FF2B5EF4-FFF2-40B4-BE49-F238E27FC236}">
                      <a16:creationId xmlns:a16="http://schemas.microsoft.com/office/drawing/2014/main" id="{611D7613-05D9-4766-6171-B5A92226B96B}"/>
                    </a:ext>
                  </a:extLst>
                </p:cNvPr>
                <p:cNvSpPr/>
                <p:nvPr/>
              </p:nvSpPr>
              <p:spPr>
                <a:xfrm>
                  <a:off x="1425613" y="1143478"/>
                  <a:ext cx="2880000" cy="540000"/>
                </a:xfrm>
                <a:prstGeom prst="roundRect">
                  <a:avLst/>
                </a:prstGeom>
                <a:solidFill>
                  <a:srgbClr val="83CBEB"/>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b="1" dirty="0">
                      <a:latin typeface="Times New Roman" panose="02020603050405020304" pitchFamily="18" charset="0"/>
                      <a:cs typeface="Times New Roman" panose="02020603050405020304" pitchFamily="18" charset="0"/>
                    </a:rPr>
                    <a:t>Perceptrons multicouches</a:t>
                  </a:r>
                </a:p>
              </p:txBody>
            </p:sp>
            <p:sp>
              <p:nvSpPr>
                <p:cNvPr id="45" name="Rectangle : coins arrondis 44">
                  <a:extLst>
                    <a:ext uri="{FF2B5EF4-FFF2-40B4-BE49-F238E27FC236}">
                      <a16:creationId xmlns:a16="http://schemas.microsoft.com/office/drawing/2014/main" id="{AA7089A3-9AD8-AA21-E936-24761ECCF20B}"/>
                    </a:ext>
                  </a:extLst>
                </p:cNvPr>
                <p:cNvSpPr/>
                <p:nvPr/>
              </p:nvSpPr>
              <p:spPr>
                <a:xfrm>
                  <a:off x="1425613" y="1775023"/>
                  <a:ext cx="2880000" cy="540000"/>
                </a:xfrm>
                <a:prstGeom prst="roundRect">
                  <a:avLst/>
                </a:prstGeom>
                <a:solidFill>
                  <a:srgbClr val="83CBEB"/>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b="1" dirty="0">
                      <a:latin typeface="Times New Roman" panose="02020603050405020304" pitchFamily="18" charset="0"/>
                      <a:cs typeface="Times New Roman" panose="02020603050405020304" pitchFamily="18" charset="0"/>
                    </a:rPr>
                    <a:t>Réseaux de neurones convolutifs</a:t>
                  </a:r>
                </a:p>
              </p:txBody>
            </p:sp>
            <p:sp>
              <p:nvSpPr>
                <p:cNvPr id="46" name="Rectangle : coins arrondis 45">
                  <a:extLst>
                    <a:ext uri="{FF2B5EF4-FFF2-40B4-BE49-F238E27FC236}">
                      <a16:creationId xmlns:a16="http://schemas.microsoft.com/office/drawing/2014/main" id="{45353FDF-9792-4B6B-0EAF-16A5A00A641F}"/>
                    </a:ext>
                  </a:extLst>
                </p:cNvPr>
                <p:cNvSpPr/>
                <p:nvPr/>
              </p:nvSpPr>
              <p:spPr>
                <a:xfrm>
                  <a:off x="1425613" y="2406569"/>
                  <a:ext cx="2880000" cy="540000"/>
                </a:xfrm>
                <a:prstGeom prst="roundRect">
                  <a:avLst/>
                </a:prstGeom>
                <a:solidFill>
                  <a:srgbClr val="83CBEB"/>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b="1" dirty="0">
                      <a:latin typeface="Times New Roman" panose="02020603050405020304" pitchFamily="18" charset="0"/>
                      <a:cs typeface="Times New Roman" panose="02020603050405020304" pitchFamily="18" charset="0"/>
                    </a:rPr>
                    <a:t>Réseaux de neurones récurrents</a:t>
                  </a:r>
                </a:p>
              </p:txBody>
            </p:sp>
          </p:grpSp>
          <p:sp>
            <p:nvSpPr>
              <p:cNvPr id="41" name="Arc 40">
                <a:extLst>
                  <a:ext uri="{FF2B5EF4-FFF2-40B4-BE49-F238E27FC236}">
                    <a16:creationId xmlns:a16="http://schemas.microsoft.com/office/drawing/2014/main" id="{8E6F756B-41B8-1E3B-4AF0-8B9F714BBE14}"/>
                  </a:ext>
                </a:extLst>
              </p:cNvPr>
              <p:cNvSpPr/>
              <p:nvPr/>
            </p:nvSpPr>
            <p:spPr>
              <a:xfrm>
                <a:off x="4676775" y="1543493"/>
                <a:ext cx="638175" cy="4184207"/>
              </a:xfrm>
              <a:prstGeom prst="arc">
                <a:avLst>
                  <a:gd name="adj1" fmla="val 16198732"/>
                  <a:gd name="adj2" fmla="val 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42" name="Arc 41">
                <a:extLst>
                  <a:ext uri="{FF2B5EF4-FFF2-40B4-BE49-F238E27FC236}">
                    <a16:creationId xmlns:a16="http://schemas.microsoft.com/office/drawing/2014/main" id="{D1E95895-ACB1-8CB0-4AE2-F602F280A177}"/>
                  </a:ext>
                </a:extLst>
              </p:cNvPr>
              <p:cNvSpPr/>
              <p:nvPr/>
            </p:nvSpPr>
            <p:spPr>
              <a:xfrm>
                <a:off x="4676776" y="2197860"/>
                <a:ext cx="638174" cy="3698710"/>
              </a:xfrm>
              <a:prstGeom prst="arc">
                <a:avLst>
                  <a:gd name="adj1" fmla="val 16198732"/>
                  <a:gd name="adj2" fmla="val 1917939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43" name="Arc 42">
                <a:extLst>
                  <a:ext uri="{FF2B5EF4-FFF2-40B4-BE49-F238E27FC236}">
                    <a16:creationId xmlns:a16="http://schemas.microsoft.com/office/drawing/2014/main" id="{CF31D64F-481F-70D8-F9B9-61E5A8F766E2}"/>
                  </a:ext>
                </a:extLst>
              </p:cNvPr>
              <p:cNvSpPr/>
              <p:nvPr/>
            </p:nvSpPr>
            <p:spPr>
              <a:xfrm>
                <a:off x="4692841" y="2795614"/>
                <a:ext cx="638174" cy="3698710"/>
              </a:xfrm>
              <a:prstGeom prst="arc">
                <a:avLst>
                  <a:gd name="adj1" fmla="val 16198732"/>
                  <a:gd name="adj2" fmla="val 17428597"/>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grpSp>
        <p:grpSp>
          <p:nvGrpSpPr>
            <p:cNvPr id="47" name="Groupe 46">
              <a:extLst>
                <a:ext uri="{FF2B5EF4-FFF2-40B4-BE49-F238E27FC236}">
                  <a16:creationId xmlns:a16="http://schemas.microsoft.com/office/drawing/2014/main" id="{380EC023-0DB3-8C63-0CC5-10789C210028}"/>
                </a:ext>
              </a:extLst>
            </p:cNvPr>
            <p:cNvGrpSpPr/>
            <p:nvPr/>
          </p:nvGrpSpPr>
          <p:grpSpPr>
            <a:xfrm flipH="1" flipV="1">
              <a:off x="7136301" y="845559"/>
              <a:ext cx="3223714" cy="5210508"/>
              <a:chOff x="2107301" y="1283816"/>
              <a:chExt cx="3223714" cy="5210508"/>
            </a:xfrm>
          </p:grpSpPr>
          <p:grpSp>
            <p:nvGrpSpPr>
              <p:cNvPr id="48" name="Groupe 47">
                <a:extLst>
                  <a:ext uri="{FF2B5EF4-FFF2-40B4-BE49-F238E27FC236}">
                    <a16:creationId xmlns:a16="http://schemas.microsoft.com/office/drawing/2014/main" id="{CFF3CCFF-9339-60C6-E0B3-E66E2132FAD0}"/>
                  </a:ext>
                </a:extLst>
              </p:cNvPr>
              <p:cNvGrpSpPr/>
              <p:nvPr/>
            </p:nvGrpSpPr>
            <p:grpSpPr>
              <a:xfrm>
                <a:off x="2107301" y="1283816"/>
                <a:ext cx="2880000" cy="1803091"/>
                <a:chOff x="1425613" y="1143478"/>
                <a:chExt cx="2880000" cy="1803091"/>
              </a:xfrm>
            </p:grpSpPr>
            <p:sp>
              <p:nvSpPr>
                <p:cNvPr id="68" name="Rectangle : coins arrondis 67">
                  <a:extLst>
                    <a:ext uri="{FF2B5EF4-FFF2-40B4-BE49-F238E27FC236}">
                      <a16:creationId xmlns:a16="http://schemas.microsoft.com/office/drawing/2014/main" id="{1A82BFDF-6BDD-7BD8-EF6E-ABEB82EA9576}"/>
                    </a:ext>
                  </a:extLst>
                </p:cNvPr>
                <p:cNvSpPr/>
                <p:nvPr/>
              </p:nvSpPr>
              <p:spPr>
                <a:xfrm flipV="1">
                  <a:off x="1425613" y="1143478"/>
                  <a:ext cx="2880000" cy="540000"/>
                </a:xfrm>
                <a:prstGeom prst="roundRect">
                  <a:avLst/>
                </a:prstGeom>
                <a:solidFill>
                  <a:srgbClr val="83CBEB"/>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b="1" dirty="0">
                      <a:latin typeface="Times New Roman" panose="02020603050405020304" pitchFamily="18" charset="0"/>
                      <a:cs typeface="Times New Roman" panose="02020603050405020304" pitchFamily="18" charset="0"/>
                    </a:rPr>
                    <a:t>Réseaux Bayésien</a:t>
                  </a:r>
                </a:p>
              </p:txBody>
            </p:sp>
            <p:sp>
              <p:nvSpPr>
                <p:cNvPr id="69" name="Rectangle : coins arrondis 68">
                  <a:extLst>
                    <a:ext uri="{FF2B5EF4-FFF2-40B4-BE49-F238E27FC236}">
                      <a16:creationId xmlns:a16="http://schemas.microsoft.com/office/drawing/2014/main" id="{280A83AD-63B7-807B-07E7-9DCA784EBE40}"/>
                    </a:ext>
                  </a:extLst>
                </p:cNvPr>
                <p:cNvSpPr/>
                <p:nvPr/>
              </p:nvSpPr>
              <p:spPr>
                <a:xfrm flipV="1">
                  <a:off x="1425613" y="1775023"/>
                  <a:ext cx="2880000" cy="540000"/>
                </a:xfrm>
                <a:prstGeom prst="roundRect">
                  <a:avLst/>
                </a:prstGeom>
                <a:solidFill>
                  <a:srgbClr val="83CBEB"/>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b="1" dirty="0">
                      <a:latin typeface="Times New Roman" panose="02020603050405020304" pitchFamily="18" charset="0"/>
                      <a:cs typeface="Times New Roman" panose="02020603050405020304" pitchFamily="18" charset="0"/>
                    </a:rPr>
                    <a:t>unité récurrente à barrière</a:t>
                  </a:r>
                </a:p>
              </p:txBody>
            </p:sp>
            <p:sp>
              <p:nvSpPr>
                <p:cNvPr id="70" name="Rectangle : coins arrondis 69">
                  <a:extLst>
                    <a:ext uri="{FF2B5EF4-FFF2-40B4-BE49-F238E27FC236}">
                      <a16:creationId xmlns:a16="http://schemas.microsoft.com/office/drawing/2014/main" id="{7EC58C56-4CCB-9F4E-07A7-CE8EDED333DD}"/>
                    </a:ext>
                  </a:extLst>
                </p:cNvPr>
                <p:cNvSpPr/>
                <p:nvPr/>
              </p:nvSpPr>
              <p:spPr>
                <a:xfrm flipV="1">
                  <a:off x="1425613" y="2406569"/>
                  <a:ext cx="2880000" cy="540000"/>
                </a:xfrm>
                <a:prstGeom prst="roundRect">
                  <a:avLst/>
                </a:prstGeom>
                <a:solidFill>
                  <a:srgbClr val="83CBEB"/>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b="1" dirty="0">
                      <a:effectLst/>
                      <a:latin typeface="Times New Roman" panose="02020603050405020304" pitchFamily="18" charset="0"/>
                      <a:ea typeface="Aptos" panose="020B0004020202020204" pitchFamily="34" charset="0"/>
                      <a:cs typeface="Times New Roman" panose="02020603050405020304" pitchFamily="18" charset="0"/>
                    </a:rPr>
                    <a:t>machine à vecteurs de support des moindres carrés</a:t>
                  </a:r>
                  <a:endParaRPr lang="fr-FR" sz="1200" b="1" dirty="0">
                    <a:latin typeface="Times New Roman" panose="02020603050405020304" pitchFamily="18" charset="0"/>
                    <a:cs typeface="Times New Roman" panose="02020603050405020304" pitchFamily="18" charset="0"/>
                  </a:endParaRPr>
                </a:p>
              </p:txBody>
            </p:sp>
          </p:grpSp>
          <p:sp>
            <p:nvSpPr>
              <p:cNvPr id="65" name="Arc 64">
                <a:extLst>
                  <a:ext uri="{FF2B5EF4-FFF2-40B4-BE49-F238E27FC236}">
                    <a16:creationId xmlns:a16="http://schemas.microsoft.com/office/drawing/2014/main" id="{CCF1B0B4-6D06-4325-3E24-7148D6479F3A}"/>
                  </a:ext>
                </a:extLst>
              </p:cNvPr>
              <p:cNvSpPr/>
              <p:nvPr/>
            </p:nvSpPr>
            <p:spPr>
              <a:xfrm>
                <a:off x="4676775" y="1543493"/>
                <a:ext cx="638175" cy="4184207"/>
              </a:xfrm>
              <a:prstGeom prst="arc">
                <a:avLst>
                  <a:gd name="adj1" fmla="val 16198732"/>
                  <a:gd name="adj2" fmla="val 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66" name="Arc 65">
                <a:extLst>
                  <a:ext uri="{FF2B5EF4-FFF2-40B4-BE49-F238E27FC236}">
                    <a16:creationId xmlns:a16="http://schemas.microsoft.com/office/drawing/2014/main" id="{13B454B1-ACFB-1274-07FC-B8DA33058C1E}"/>
                  </a:ext>
                </a:extLst>
              </p:cNvPr>
              <p:cNvSpPr/>
              <p:nvPr/>
            </p:nvSpPr>
            <p:spPr>
              <a:xfrm>
                <a:off x="4676776" y="2197860"/>
                <a:ext cx="638174" cy="3698710"/>
              </a:xfrm>
              <a:prstGeom prst="arc">
                <a:avLst>
                  <a:gd name="adj1" fmla="val 16198732"/>
                  <a:gd name="adj2" fmla="val 1917939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67" name="Arc 66">
                <a:extLst>
                  <a:ext uri="{FF2B5EF4-FFF2-40B4-BE49-F238E27FC236}">
                    <a16:creationId xmlns:a16="http://schemas.microsoft.com/office/drawing/2014/main" id="{ACD80725-5E2D-FB42-140E-517A52D12BB5}"/>
                  </a:ext>
                </a:extLst>
              </p:cNvPr>
              <p:cNvSpPr/>
              <p:nvPr/>
            </p:nvSpPr>
            <p:spPr>
              <a:xfrm>
                <a:off x="4692841" y="2795614"/>
                <a:ext cx="638174" cy="3698710"/>
              </a:xfrm>
              <a:prstGeom prst="arc">
                <a:avLst>
                  <a:gd name="adj1" fmla="val 16198732"/>
                  <a:gd name="adj2" fmla="val 17428597"/>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grpSp>
        <p:grpSp>
          <p:nvGrpSpPr>
            <p:cNvPr id="71" name="Groupe 70">
              <a:extLst>
                <a:ext uri="{FF2B5EF4-FFF2-40B4-BE49-F238E27FC236}">
                  <a16:creationId xmlns:a16="http://schemas.microsoft.com/office/drawing/2014/main" id="{4BA98F20-234B-0220-C78F-6A9526395247}"/>
                </a:ext>
              </a:extLst>
            </p:cNvPr>
            <p:cNvGrpSpPr/>
            <p:nvPr/>
          </p:nvGrpSpPr>
          <p:grpSpPr>
            <a:xfrm>
              <a:off x="2083204" y="1247210"/>
              <a:ext cx="3223714" cy="5210508"/>
              <a:chOff x="2107301" y="1283816"/>
              <a:chExt cx="3223714" cy="5210508"/>
            </a:xfrm>
          </p:grpSpPr>
          <p:grpSp>
            <p:nvGrpSpPr>
              <p:cNvPr id="72" name="Groupe 71">
                <a:extLst>
                  <a:ext uri="{FF2B5EF4-FFF2-40B4-BE49-F238E27FC236}">
                    <a16:creationId xmlns:a16="http://schemas.microsoft.com/office/drawing/2014/main" id="{C9E105DD-7DD9-F60B-3579-0F6C034BA2CD}"/>
                  </a:ext>
                </a:extLst>
              </p:cNvPr>
              <p:cNvGrpSpPr/>
              <p:nvPr/>
            </p:nvGrpSpPr>
            <p:grpSpPr>
              <a:xfrm>
                <a:off x="2107301" y="1283816"/>
                <a:ext cx="2880000" cy="1803091"/>
                <a:chOff x="1425613" y="1143478"/>
                <a:chExt cx="2880000" cy="1803091"/>
              </a:xfrm>
            </p:grpSpPr>
            <p:sp>
              <p:nvSpPr>
                <p:cNvPr id="76" name="Rectangle : coins arrondis 75">
                  <a:extLst>
                    <a:ext uri="{FF2B5EF4-FFF2-40B4-BE49-F238E27FC236}">
                      <a16:creationId xmlns:a16="http://schemas.microsoft.com/office/drawing/2014/main" id="{BD5B2820-BE4E-FBAF-BAEB-64D7A94EB0A5}"/>
                    </a:ext>
                  </a:extLst>
                </p:cNvPr>
                <p:cNvSpPr/>
                <p:nvPr/>
              </p:nvSpPr>
              <p:spPr>
                <a:xfrm>
                  <a:off x="1425613" y="1143478"/>
                  <a:ext cx="2880000" cy="540000"/>
                </a:xfrm>
                <a:prstGeom prst="roundRect">
                  <a:avLst/>
                </a:prstGeom>
                <a:solidFill>
                  <a:srgbClr val="83CBEB"/>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b="1" dirty="0">
                      <a:latin typeface="Times New Roman" panose="02020603050405020304" pitchFamily="18" charset="0"/>
                      <a:cs typeface="Times New Roman" panose="02020603050405020304" pitchFamily="18" charset="0"/>
                    </a:rPr>
                    <a:t>Régression linéaire</a:t>
                  </a:r>
                </a:p>
              </p:txBody>
            </p:sp>
            <p:sp>
              <p:nvSpPr>
                <p:cNvPr id="77" name="Rectangle : coins arrondis 76">
                  <a:extLst>
                    <a:ext uri="{FF2B5EF4-FFF2-40B4-BE49-F238E27FC236}">
                      <a16:creationId xmlns:a16="http://schemas.microsoft.com/office/drawing/2014/main" id="{40D30F18-C246-77A0-75CD-65E521F3533D}"/>
                    </a:ext>
                  </a:extLst>
                </p:cNvPr>
                <p:cNvSpPr/>
                <p:nvPr/>
              </p:nvSpPr>
              <p:spPr>
                <a:xfrm>
                  <a:off x="1425613" y="1775023"/>
                  <a:ext cx="2880000" cy="540000"/>
                </a:xfrm>
                <a:prstGeom prst="roundRect">
                  <a:avLst/>
                </a:prstGeom>
                <a:solidFill>
                  <a:srgbClr val="83CBEB"/>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b="1" dirty="0">
                      <a:latin typeface="Times New Roman" panose="02020603050405020304" pitchFamily="18" charset="0"/>
                      <a:cs typeface="Times New Roman" panose="02020603050405020304" pitchFamily="18" charset="0"/>
                    </a:rPr>
                    <a:t>Régression non linéaire</a:t>
                  </a:r>
                </a:p>
              </p:txBody>
            </p:sp>
            <p:sp>
              <p:nvSpPr>
                <p:cNvPr id="78" name="Rectangle : coins arrondis 77">
                  <a:extLst>
                    <a:ext uri="{FF2B5EF4-FFF2-40B4-BE49-F238E27FC236}">
                      <a16:creationId xmlns:a16="http://schemas.microsoft.com/office/drawing/2014/main" id="{339EAC7D-F2A9-F73A-B1E9-078A575A0B5D}"/>
                    </a:ext>
                  </a:extLst>
                </p:cNvPr>
                <p:cNvSpPr/>
                <p:nvPr/>
              </p:nvSpPr>
              <p:spPr>
                <a:xfrm>
                  <a:off x="1425613" y="2406569"/>
                  <a:ext cx="2880000" cy="540000"/>
                </a:xfrm>
                <a:prstGeom prst="roundRect">
                  <a:avLst/>
                </a:prstGeom>
                <a:solidFill>
                  <a:srgbClr val="83CBEB"/>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b="1" dirty="0">
                      <a:latin typeface="Times New Roman" panose="02020603050405020304" pitchFamily="18" charset="0"/>
                      <a:cs typeface="Times New Roman" panose="02020603050405020304" pitchFamily="18" charset="0"/>
                    </a:rPr>
                    <a:t>Séries temporelles</a:t>
                  </a:r>
                </a:p>
              </p:txBody>
            </p:sp>
          </p:grpSp>
          <p:sp>
            <p:nvSpPr>
              <p:cNvPr id="73" name="Arc 72">
                <a:extLst>
                  <a:ext uri="{FF2B5EF4-FFF2-40B4-BE49-F238E27FC236}">
                    <a16:creationId xmlns:a16="http://schemas.microsoft.com/office/drawing/2014/main" id="{CD6C76ED-7ACF-ACD8-68C1-9390D0A8AF44}"/>
                  </a:ext>
                </a:extLst>
              </p:cNvPr>
              <p:cNvSpPr/>
              <p:nvPr/>
            </p:nvSpPr>
            <p:spPr>
              <a:xfrm>
                <a:off x="4676775" y="1543493"/>
                <a:ext cx="638175" cy="4184207"/>
              </a:xfrm>
              <a:prstGeom prst="arc">
                <a:avLst>
                  <a:gd name="adj1" fmla="val 16198732"/>
                  <a:gd name="adj2" fmla="val 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74" name="Arc 73">
                <a:extLst>
                  <a:ext uri="{FF2B5EF4-FFF2-40B4-BE49-F238E27FC236}">
                    <a16:creationId xmlns:a16="http://schemas.microsoft.com/office/drawing/2014/main" id="{B982D3DD-12B4-8E54-97C9-67DF0E505D61}"/>
                  </a:ext>
                </a:extLst>
              </p:cNvPr>
              <p:cNvSpPr/>
              <p:nvPr/>
            </p:nvSpPr>
            <p:spPr>
              <a:xfrm>
                <a:off x="4676776" y="2197860"/>
                <a:ext cx="638174" cy="3698710"/>
              </a:xfrm>
              <a:prstGeom prst="arc">
                <a:avLst>
                  <a:gd name="adj1" fmla="val 16198732"/>
                  <a:gd name="adj2" fmla="val 19179395"/>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75" name="Arc 74">
                <a:extLst>
                  <a:ext uri="{FF2B5EF4-FFF2-40B4-BE49-F238E27FC236}">
                    <a16:creationId xmlns:a16="http://schemas.microsoft.com/office/drawing/2014/main" id="{DD954D46-8179-1F78-AB67-CC3CD8BBE1EA}"/>
                  </a:ext>
                </a:extLst>
              </p:cNvPr>
              <p:cNvSpPr/>
              <p:nvPr/>
            </p:nvSpPr>
            <p:spPr>
              <a:xfrm>
                <a:off x="4692841" y="2795614"/>
                <a:ext cx="638174" cy="3698710"/>
              </a:xfrm>
              <a:prstGeom prst="arc">
                <a:avLst>
                  <a:gd name="adj1" fmla="val 16198732"/>
                  <a:gd name="adj2" fmla="val 17428597"/>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grpSp>
      </p:grpSp>
      <p:sp>
        <p:nvSpPr>
          <p:cNvPr id="80" name="ZoneTexte 79">
            <a:extLst>
              <a:ext uri="{FF2B5EF4-FFF2-40B4-BE49-F238E27FC236}">
                <a16:creationId xmlns:a16="http://schemas.microsoft.com/office/drawing/2014/main" id="{C154F50E-2081-CC9C-F04C-D416ACD39026}"/>
              </a:ext>
            </a:extLst>
          </p:cNvPr>
          <p:cNvSpPr txBox="1"/>
          <p:nvPr/>
        </p:nvSpPr>
        <p:spPr>
          <a:xfrm>
            <a:off x="1981200" y="5752166"/>
            <a:ext cx="8787996" cy="307777"/>
          </a:xfrm>
          <a:prstGeom prst="rect">
            <a:avLst/>
          </a:prstGeom>
          <a:noFill/>
        </p:spPr>
        <p:txBody>
          <a:bodyPr wrap="square" rtlCol="0">
            <a:spAutoFit/>
          </a:bodyPr>
          <a:lstStyle/>
          <a:p>
            <a:r>
              <a:rPr lang="fr-FR" sz="1400" dirty="0"/>
              <a:t>Figure : Résumé des méthodes d’analyse de données pour la prévision de la consommation d’énergie</a:t>
            </a:r>
          </a:p>
        </p:txBody>
      </p:sp>
    </p:spTree>
    <p:extLst>
      <p:ext uri="{BB962C8B-B14F-4D97-AF65-F5344CB8AC3E}">
        <p14:creationId xmlns:p14="http://schemas.microsoft.com/office/powerpoint/2010/main" val="257077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FCA48B-39AA-3EB1-AF59-9DFA72DD5643}"/>
            </a:ext>
          </a:extLst>
        </p:cNvPr>
        <p:cNvGrpSpPr/>
        <p:nvPr/>
      </p:nvGrpSpPr>
      <p:grpSpPr>
        <a:xfrm>
          <a:off x="0" y="0"/>
          <a:ext cx="0" cy="0"/>
          <a:chOff x="0" y="0"/>
          <a:chExt cx="0" cy="0"/>
        </a:xfrm>
      </p:grpSpPr>
      <p:sp>
        <p:nvSpPr>
          <p:cNvPr id="12" name="ZoneTexte 11">
            <a:extLst>
              <a:ext uri="{FF2B5EF4-FFF2-40B4-BE49-F238E27FC236}">
                <a16:creationId xmlns:a16="http://schemas.microsoft.com/office/drawing/2014/main" id="{978BC9C2-AA84-CBEC-802A-D7AFDF6B61B7}"/>
              </a:ext>
            </a:extLst>
          </p:cNvPr>
          <p:cNvSpPr txBox="1"/>
          <p:nvPr/>
        </p:nvSpPr>
        <p:spPr>
          <a:xfrm>
            <a:off x="308026" y="760140"/>
            <a:ext cx="10817174" cy="707886"/>
          </a:xfrm>
          <a:prstGeom prst="rect">
            <a:avLst/>
          </a:prstGeom>
          <a:noFill/>
        </p:spPr>
        <p:txBody>
          <a:bodyPr wrap="square" rtlCol="0">
            <a:spAutoFit/>
          </a:bodyPr>
          <a:lstStyle/>
          <a:p>
            <a:r>
              <a:rPr lang="fr-FR" sz="4000" dirty="0">
                <a:solidFill>
                  <a:srgbClr val="E62733"/>
                </a:solidFill>
                <a:latin typeface="Verdana Pro Black" panose="020B0A04030504040204" pitchFamily="34" charset="0"/>
              </a:rPr>
              <a:t>III – BASE DE DONNEES</a:t>
            </a:r>
          </a:p>
        </p:txBody>
      </p:sp>
      <p:pic>
        <p:nvPicPr>
          <p:cNvPr id="25" name="Picture 2" descr="L'UPEC : La recherche : innover, découvrir et valoriser - Recherche &amp;  Enseignement">
            <a:extLst>
              <a:ext uri="{FF2B5EF4-FFF2-40B4-BE49-F238E27FC236}">
                <a16:creationId xmlns:a16="http://schemas.microsoft.com/office/drawing/2014/main" id="{A0D8280A-0E1F-5EE9-21A7-A9AC7B2681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9276" y="290428"/>
            <a:ext cx="1425524" cy="1285650"/>
          </a:xfrm>
          <a:prstGeom prst="rect">
            <a:avLst/>
          </a:prstGeom>
          <a:noFill/>
          <a:extLst>
            <a:ext uri="{909E8E84-426E-40DD-AFC4-6F175D3DCCD1}">
              <a14:hiddenFill xmlns:a14="http://schemas.microsoft.com/office/drawing/2010/main">
                <a:solidFill>
                  <a:srgbClr val="FFFFFF"/>
                </a:solidFill>
              </a14:hiddenFill>
            </a:ext>
          </a:extLst>
        </p:spPr>
      </p:pic>
      <p:sp>
        <p:nvSpPr>
          <p:cNvPr id="30" name="ZoneTexte 29">
            <a:extLst>
              <a:ext uri="{FF2B5EF4-FFF2-40B4-BE49-F238E27FC236}">
                <a16:creationId xmlns:a16="http://schemas.microsoft.com/office/drawing/2014/main" id="{E6BDE6F3-0448-2C18-E55A-4C550093ACD4}"/>
              </a:ext>
            </a:extLst>
          </p:cNvPr>
          <p:cNvSpPr txBox="1"/>
          <p:nvPr/>
        </p:nvSpPr>
        <p:spPr>
          <a:xfrm>
            <a:off x="457200" y="1576078"/>
            <a:ext cx="7908147" cy="867289"/>
          </a:xfrm>
          <a:prstGeom prst="rect">
            <a:avLst/>
          </a:prstGeom>
          <a:noFill/>
        </p:spPr>
        <p:txBody>
          <a:bodyPr wrap="square" rtlCol="0">
            <a:spAutoFit/>
          </a:bodyPr>
          <a:lstStyle/>
          <a:p>
            <a:pPr marL="342900" indent="-342900">
              <a:lnSpc>
                <a:spcPct val="150000"/>
              </a:lnSpc>
              <a:buAutoNum type="arabicPeriod"/>
            </a:pPr>
            <a:r>
              <a:rPr lang="fr-FR" dirty="0">
                <a:latin typeface="Verdana Pro Black" panose="020B0A04030504040204" pitchFamily="34" charset="0"/>
              </a:rPr>
              <a:t>Présentation du programme de recherche UKDALE </a:t>
            </a:r>
          </a:p>
          <a:p>
            <a:pPr marL="342900" indent="-342900">
              <a:lnSpc>
                <a:spcPct val="150000"/>
              </a:lnSpc>
              <a:buAutoNum type="arabicPeriod"/>
            </a:pPr>
            <a:r>
              <a:rPr lang="fr-FR" dirty="0">
                <a:latin typeface="Verdana Pro Black" panose="020B0A04030504040204" pitchFamily="34" charset="0"/>
              </a:rPr>
              <a:t>Préparation de la base de données</a:t>
            </a:r>
          </a:p>
        </p:txBody>
      </p:sp>
      <p:grpSp>
        <p:nvGrpSpPr>
          <p:cNvPr id="2" name="Groupe 1">
            <a:extLst>
              <a:ext uri="{FF2B5EF4-FFF2-40B4-BE49-F238E27FC236}">
                <a16:creationId xmlns:a16="http://schemas.microsoft.com/office/drawing/2014/main" id="{7E278B2C-CE6F-CC5A-A4A7-ACB286DB0722}"/>
              </a:ext>
            </a:extLst>
          </p:cNvPr>
          <p:cNvGrpSpPr/>
          <p:nvPr/>
        </p:nvGrpSpPr>
        <p:grpSpPr>
          <a:xfrm>
            <a:off x="0" y="4832765"/>
            <a:ext cx="18063807" cy="1932902"/>
            <a:chOff x="0" y="4832765"/>
            <a:chExt cx="18063807" cy="1932902"/>
          </a:xfrm>
        </p:grpSpPr>
        <p:grpSp>
          <p:nvGrpSpPr>
            <p:cNvPr id="3" name="Groupe 2">
              <a:extLst>
                <a:ext uri="{FF2B5EF4-FFF2-40B4-BE49-F238E27FC236}">
                  <a16:creationId xmlns:a16="http://schemas.microsoft.com/office/drawing/2014/main" id="{4831E34D-6379-69E6-EC08-9E5D6B9550C8}"/>
                </a:ext>
              </a:extLst>
            </p:cNvPr>
            <p:cNvGrpSpPr/>
            <p:nvPr/>
          </p:nvGrpSpPr>
          <p:grpSpPr>
            <a:xfrm>
              <a:off x="0" y="4832765"/>
              <a:ext cx="18063807" cy="1655903"/>
              <a:chOff x="0" y="1963597"/>
              <a:chExt cx="18063807" cy="1655903"/>
            </a:xfrm>
            <a:solidFill>
              <a:srgbClr val="E62733"/>
            </a:solidFill>
          </p:grpSpPr>
          <p:sp>
            <p:nvSpPr>
              <p:cNvPr id="7" name="Rectangle : coins arrondis 6">
                <a:extLst>
                  <a:ext uri="{FF2B5EF4-FFF2-40B4-BE49-F238E27FC236}">
                    <a16:creationId xmlns:a16="http://schemas.microsoft.com/office/drawing/2014/main" id="{483E0200-EE76-1F49-28E2-AA87B4686A0E}"/>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Rectangle : coins arrondis 7">
                <a:extLst>
                  <a:ext uri="{FF2B5EF4-FFF2-40B4-BE49-F238E27FC236}">
                    <a16:creationId xmlns:a16="http://schemas.microsoft.com/office/drawing/2014/main" id="{17A2063E-2640-497E-59BA-C833710AC963}"/>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4" name="ZoneTexte 3">
              <a:extLst>
                <a:ext uri="{FF2B5EF4-FFF2-40B4-BE49-F238E27FC236}">
                  <a16:creationId xmlns:a16="http://schemas.microsoft.com/office/drawing/2014/main" id="{EDD64E7E-14FC-D6C3-BF61-1FA3E1293CB3}"/>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5" name="ZoneTexte 4">
              <a:extLst>
                <a:ext uri="{FF2B5EF4-FFF2-40B4-BE49-F238E27FC236}">
                  <a16:creationId xmlns:a16="http://schemas.microsoft.com/office/drawing/2014/main" id="{5C005EF1-71A5-DCF3-B9D6-91DAA7CF3B70}"/>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6" name="ZoneTexte 5">
              <a:extLst>
                <a:ext uri="{FF2B5EF4-FFF2-40B4-BE49-F238E27FC236}">
                  <a16:creationId xmlns:a16="http://schemas.microsoft.com/office/drawing/2014/main" id="{C8D5B33F-A0D9-FD3F-F69A-C62B2A1C3461}"/>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spTree>
    <p:extLst>
      <p:ext uri="{BB962C8B-B14F-4D97-AF65-F5344CB8AC3E}">
        <p14:creationId xmlns:p14="http://schemas.microsoft.com/office/powerpoint/2010/main" val="1137394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29F158-583B-B72B-374A-B10F28EEE0E3}"/>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8317A42D-C519-D335-F82C-0AD0DE2B421D}"/>
              </a:ext>
            </a:extLst>
          </p:cNvPr>
          <p:cNvSpPr txBox="1"/>
          <p:nvPr/>
        </p:nvSpPr>
        <p:spPr>
          <a:xfrm>
            <a:off x="347562" y="428011"/>
            <a:ext cx="10898845" cy="830997"/>
          </a:xfrm>
          <a:prstGeom prst="rect">
            <a:avLst/>
          </a:prstGeom>
          <a:noFill/>
        </p:spPr>
        <p:txBody>
          <a:bodyPr wrap="square" rtlCol="0">
            <a:spAutoFit/>
          </a:bodyPr>
          <a:lstStyle/>
          <a:p>
            <a:r>
              <a:rPr lang="fr-FR" sz="2400" dirty="0">
                <a:latin typeface="Congenial Black" panose="02000503040000020004" pitchFamily="2" charset="0"/>
              </a:rPr>
              <a:t>BASE DE DONNEES : Présentation du programme de recherche UKDALE</a:t>
            </a:r>
          </a:p>
          <a:p>
            <a:endParaRPr lang="fr-FR" sz="2400" b="1" dirty="0"/>
          </a:p>
        </p:txBody>
      </p:sp>
      <p:sp>
        <p:nvSpPr>
          <p:cNvPr id="2" name="ZoneTexte 1" hidden="1">
            <a:extLst>
              <a:ext uri="{FF2B5EF4-FFF2-40B4-BE49-F238E27FC236}">
                <a16:creationId xmlns:a16="http://schemas.microsoft.com/office/drawing/2014/main" id="{BFFA27B0-7301-8AAC-ECE5-92B722F2CAD5}"/>
              </a:ext>
            </a:extLst>
          </p:cNvPr>
          <p:cNvSpPr txBox="1">
            <a:spLocks noGrp="1" noRot="1" noMove="1" noResize="1" noEditPoints="1" noAdjustHandles="1" noChangeArrowheads="1" noChangeShapeType="1"/>
          </p:cNvSpPr>
          <p:nvPr/>
        </p:nvSpPr>
        <p:spPr>
          <a:xfrm>
            <a:off x="432079" y="964642"/>
            <a:ext cx="11254154" cy="1677382"/>
          </a:xfrm>
          <a:prstGeom prst="rect">
            <a:avLst/>
          </a:prstGeom>
          <a:noFill/>
        </p:spPr>
        <p:txBody>
          <a:bodyPr wrap="square" rtlCol="0">
            <a:spAutoFit/>
          </a:bodyPr>
          <a:lstStyle/>
          <a:p>
            <a:pPr indent="450215" algn="just">
              <a:spcBef>
                <a:spcPts val="600"/>
              </a:spcBef>
              <a:spcAft>
                <a:spcPts val="600"/>
              </a:spcAft>
            </a:pPr>
            <a:r>
              <a:rPr lang="fr-FR" sz="1100" dirty="0">
                <a:effectLst/>
                <a:latin typeface="Times New Roman" panose="02020603050405020304" pitchFamily="18" charset="0"/>
                <a:ea typeface="Aptos" panose="020B0004020202020204" pitchFamily="34" charset="0"/>
                <a:cs typeface="Arial" panose="020B0604020202020204" pitchFamily="34" charset="0"/>
              </a:rPr>
              <a:t>La prévision de la consommation d’énergie est un sujet complexe, qui comporte notamment des enjeux économiques et climatiques. Cette thématique suscite un vif intérêt au sein de la communauté scientifique, laquelle propose sans cesse des modèles de plus en plus sophistiqués afin d’atteindre une meilleure efficience énergétique. Cette synthèse bibliographique présente un aperçu des principales méthodes d’analyse de données utilisées à ce jour.</a:t>
            </a:r>
            <a:endParaRPr lang="fr-FR" sz="1100" dirty="0">
              <a:latin typeface="Times New Roman" panose="02020603050405020304" pitchFamily="18" charset="0"/>
              <a:ea typeface="Aptos" panose="020B0004020202020204" pitchFamily="34" charset="0"/>
              <a:cs typeface="Arial" panose="020B0604020202020204" pitchFamily="34" charset="0"/>
            </a:endParaRPr>
          </a:p>
          <a:p>
            <a:pPr indent="450215" algn="just">
              <a:spcBef>
                <a:spcPts val="600"/>
              </a:spcBef>
              <a:spcAft>
                <a:spcPts val="600"/>
              </a:spcAft>
              <a:buNone/>
            </a:pPr>
            <a:r>
              <a:rPr lang="fr-FR" sz="1100" dirty="0">
                <a:effectLst/>
                <a:latin typeface="Times New Roman" panose="02020603050405020304" pitchFamily="18" charset="0"/>
                <a:ea typeface="Aptos" panose="020B0004020202020204" pitchFamily="34" charset="0"/>
                <a:cs typeface="Arial" panose="020B0604020202020204" pitchFamily="34" charset="0"/>
              </a:rPr>
              <a:t>En définitive, l’efficience énergétique est un enjeu majeur qui cristallise à la fois l’opinion publique et la recherche scientifique. L’une des approches privilégiée pour atteindre cet objectif reste la prévision de la consommation d’énergie. Bien que cette dernière semble être un phénomène complexe à modéliser en raison notamment de son caractère multifactoriel et non linéaire, les méthodes d’analyse de données de plus en plus sophistiquées sont développées, réduisant ainsi, au fil du temps, les erreurs de prévision et le temps de calcul).</a:t>
            </a:r>
          </a:p>
          <a:p>
            <a:pPr>
              <a:buNone/>
            </a:pPr>
            <a:br>
              <a:rPr lang="fr-FR" sz="1100" dirty="0">
                <a:effectLst/>
                <a:latin typeface="Times New Roman" panose="02020603050405020304" pitchFamily="18" charset="0"/>
                <a:ea typeface="Aptos" panose="020B0004020202020204" pitchFamily="34" charset="0"/>
                <a:cs typeface="Arial" panose="020B0604020202020204" pitchFamily="34" charset="0"/>
              </a:rPr>
            </a:br>
            <a:endParaRPr lang="fr-FR" sz="1100" dirty="0"/>
          </a:p>
        </p:txBody>
      </p:sp>
      <p:grpSp>
        <p:nvGrpSpPr>
          <p:cNvPr id="88" name="Groupe 87">
            <a:extLst>
              <a:ext uri="{FF2B5EF4-FFF2-40B4-BE49-F238E27FC236}">
                <a16:creationId xmlns:a16="http://schemas.microsoft.com/office/drawing/2014/main" id="{2827DFDC-DD1A-8594-F225-1FFC53547E18}"/>
              </a:ext>
            </a:extLst>
          </p:cNvPr>
          <p:cNvGrpSpPr/>
          <p:nvPr/>
        </p:nvGrpSpPr>
        <p:grpSpPr>
          <a:xfrm>
            <a:off x="0" y="4832765"/>
            <a:ext cx="18063807" cy="1932902"/>
            <a:chOff x="0" y="4832765"/>
            <a:chExt cx="18063807" cy="1932902"/>
          </a:xfrm>
        </p:grpSpPr>
        <p:grpSp>
          <p:nvGrpSpPr>
            <p:cNvPr id="89" name="Groupe 88">
              <a:extLst>
                <a:ext uri="{FF2B5EF4-FFF2-40B4-BE49-F238E27FC236}">
                  <a16:creationId xmlns:a16="http://schemas.microsoft.com/office/drawing/2014/main" id="{305DEE04-8F33-7BE6-0EA3-18983D78F611}"/>
                </a:ext>
              </a:extLst>
            </p:cNvPr>
            <p:cNvGrpSpPr/>
            <p:nvPr/>
          </p:nvGrpSpPr>
          <p:grpSpPr>
            <a:xfrm>
              <a:off x="0" y="4832765"/>
              <a:ext cx="18063807" cy="1655903"/>
              <a:chOff x="0" y="1963597"/>
              <a:chExt cx="18063807" cy="1655903"/>
            </a:xfrm>
            <a:solidFill>
              <a:srgbClr val="E62733"/>
            </a:solidFill>
          </p:grpSpPr>
          <p:sp>
            <p:nvSpPr>
              <p:cNvPr id="93" name="Rectangle : coins arrondis 92">
                <a:extLst>
                  <a:ext uri="{FF2B5EF4-FFF2-40B4-BE49-F238E27FC236}">
                    <a16:creationId xmlns:a16="http://schemas.microsoft.com/office/drawing/2014/main" id="{6C5E11BB-B977-4431-CA5F-7164744B09B9}"/>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Rectangle : coins arrondis 93">
                <a:extLst>
                  <a:ext uri="{FF2B5EF4-FFF2-40B4-BE49-F238E27FC236}">
                    <a16:creationId xmlns:a16="http://schemas.microsoft.com/office/drawing/2014/main" id="{5BD65580-5866-C166-BB9E-56D8825866F8}"/>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90" name="ZoneTexte 89">
              <a:extLst>
                <a:ext uri="{FF2B5EF4-FFF2-40B4-BE49-F238E27FC236}">
                  <a16:creationId xmlns:a16="http://schemas.microsoft.com/office/drawing/2014/main" id="{E8D90A3B-E489-BA87-660A-DEB24EFEDE2F}"/>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91" name="ZoneTexte 90">
              <a:extLst>
                <a:ext uri="{FF2B5EF4-FFF2-40B4-BE49-F238E27FC236}">
                  <a16:creationId xmlns:a16="http://schemas.microsoft.com/office/drawing/2014/main" id="{1604521D-6D59-C7FD-1914-97080638776F}"/>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92" name="ZoneTexte 91">
              <a:extLst>
                <a:ext uri="{FF2B5EF4-FFF2-40B4-BE49-F238E27FC236}">
                  <a16:creationId xmlns:a16="http://schemas.microsoft.com/office/drawing/2014/main" id="{57731953-6B4E-2854-EA3E-089B1F2BFA9E}"/>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sp>
        <p:nvSpPr>
          <p:cNvPr id="104" name="ZoneTexte 103">
            <a:extLst>
              <a:ext uri="{FF2B5EF4-FFF2-40B4-BE49-F238E27FC236}">
                <a16:creationId xmlns:a16="http://schemas.microsoft.com/office/drawing/2014/main" id="{61FF1A24-2B0A-3715-FC24-DCCE7A2733CB}"/>
              </a:ext>
            </a:extLst>
          </p:cNvPr>
          <p:cNvSpPr txBox="1"/>
          <p:nvPr/>
        </p:nvSpPr>
        <p:spPr>
          <a:xfrm>
            <a:off x="347562" y="1066090"/>
            <a:ext cx="11641238" cy="707886"/>
          </a:xfrm>
          <a:prstGeom prst="rect">
            <a:avLst/>
          </a:prstGeom>
          <a:noFill/>
        </p:spPr>
        <p:txBody>
          <a:bodyPr wrap="square" rtlCol="0">
            <a:spAutoFit/>
          </a:bodyPr>
          <a:lstStyle/>
          <a:p>
            <a:pPr marL="285750" indent="-285750">
              <a:buFont typeface="Wingdings" panose="05000000000000000000" pitchFamily="2" charset="2"/>
              <a:buChar char="q"/>
            </a:pPr>
            <a:r>
              <a:rPr lang="fr-FR" sz="2000" dirty="0">
                <a:effectLst/>
                <a:latin typeface="Times New Roman" panose="02020603050405020304" pitchFamily="18" charset="0"/>
                <a:ea typeface="Aptos" panose="020B0004020202020204" pitchFamily="34" charset="0"/>
                <a:cs typeface="Arial" panose="020B0604020202020204" pitchFamily="34" charset="0"/>
              </a:rPr>
              <a:t>La base de données UKDALE a été développée en 2013 au sein du département informatique de Imperial College dans le cadre d’un programme de recherche en lien avec les « energy disaggregation ».</a:t>
            </a:r>
            <a:endParaRPr lang="fr-FR" sz="2000" dirty="0"/>
          </a:p>
        </p:txBody>
      </p:sp>
      <p:sp>
        <p:nvSpPr>
          <p:cNvPr id="3" name="ZoneTexte 2">
            <a:extLst>
              <a:ext uri="{FF2B5EF4-FFF2-40B4-BE49-F238E27FC236}">
                <a16:creationId xmlns:a16="http://schemas.microsoft.com/office/drawing/2014/main" id="{2725E158-1A27-C489-8F2E-F64D94B97A72}"/>
              </a:ext>
            </a:extLst>
          </p:cNvPr>
          <p:cNvSpPr txBox="1"/>
          <p:nvPr/>
        </p:nvSpPr>
        <p:spPr>
          <a:xfrm>
            <a:off x="347562" y="1950166"/>
            <a:ext cx="11641238" cy="400110"/>
          </a:xfrm>
          <a:prstGeom prst="rect">
            <a:avLst/>
          </a:prstGeom>
          <a:noFill/>
        </p:spPr>
        <p:txBody>
          <a:bodyPr wrap="square" rtlCol="0">
            <a:spAutoFit/>
          </a:bodyPr>
          <a:lstStyle/>
          <a:p>
            <a:pPr marL="285750" indent="-285750">
              <a:buFont typeface="Wingdings" panose="05000000000000000000" pitchFamily="2" charset="2"/>
              <a:buChar char="q"/>
            </a:pPr>
            <a:r>
              <a:rPr lang="fr-FR" sz="2000" dirty="0">
                <a:latin typeface="Times New Roman" panose="02020603050405020304" pitchFamily="18" charset="0"/>
                <a:cs typeface="Times New Roman" panose="02020603050405020304" pitchFamily="18" charset="0"/>
              </a:rPr>
              <a:t>Elle a été citée 1194 fois sur Google Scholar (à ce jour).</a:t>
            </a:r>
          </a:p>
        </p:txBody>
      </p:sp>
      <p:sp>
        <p:nvSpPr>
          <p:cNvPr id="4" name="ZoneTexte 3">
            <a:extLst>
              <a:ext uri="{FF2B5EF4-FFF2-40B4-BE49-F238E27FC236}">
                <a16:creationId xmlns:a16="http://schemas.microsoft.com/office/drawing/2014/main" id="{DFC2A220-F8FB-FC46-B253-51B347ADEA47}"/>
              </a:ext>
            </a:extLst>
          </p:cNvPr>
          <p:cNvSpPr txBox="1"/>
          <p:nvPr/>
        </p:nvSpPr>
        <p:spPr>
          <a:xfrm>
            <a:off x="347562" y="2542165"/>
            <a:ext cx="11641238" cy="707886"/>
          </a:xfrm>
          <a:prstGeom prst="rect">
            <a:avLst/>
          </a:prstGeom>
          <a:noFill/>
        </p:spPr>
        <p:txBody>
          <a:bodyPr wrap="square" rtlCol="0">
            <a:spAutoFit/>
          </a:bodyPr>
          <a:lstStyle/>
          <a:p>
            <a:pPr marL="285750" indent="-285750">
              <a:buFont typeface="Wingdings" panose="05000000000000000000" pitchFamily="2" charset="2"/>
              <a:buChar char="q"/>
            </a:pPr>
            <a:r>
              <a:rPr lang="fr-FR" sz="2000" dirty="0">
                <a:latin typeface="Times New Roman" panose="02020603050405020304" pitchFamily="18" charset="0"/>
                <a:cs typeface="Times New Roman" panose="02020603050405020304" pitchFamily="18" charset="0"/>
              </a:rPr>
              <a:t>Elle contient les données de panel de 5 foyers en matière de consommation d’électricité. Ces données ont été collectées à partir des systèmes embarqués entre 2013 et 2015 avec une résolution de 1 Hz ou 6 Hz. </a:t>
            </a:r>
          </a:p>
        </p:txBody>
      </p:sp>
      <p:pic>
        <p:nvPicPr>
          <p:cNvPr id="7" name="Image 6">
            <a:extLst>
              <a:ext uri="{FF2B5EF4-FFF2-40B4-BE49-F238E27FC236}">
                <a16:creationId xmlns:a16="http://schemas.microsoft.com/office/drawing/2014/main" id="{4FA36028-DE71-D1C6-4533-04D366E2BD2F}"/>
              </a:ext>
            </a:extLst>
          </p:cNvPr>
          <p:cNvPicPr>
            <a:picLocks noChangeAspect="1"/>
          </p:cNvPicPr>
          <p:nvPr/>
        </p:nvPicPr>
        <p:blipFill>
          <a:blip r:embed="rId2"/>
          <a:stretch>
            <a:fillRect/>
          </a:stretch>
        </p:blipFill>
        <p:spPr>
          <a:xfrm>
            <a:off x="4410711" y="3346102"/>
            <a:ext cx="3126658" cy="2662812"/>
          </a:xfrm>
          <a:prstGeom prst="rect">
            <a:avLst/>
          </a:prstGeom>
          <a:ln w="19050">
            <a:solidFill>
              <a:schemeClr val="tx1"/>
            </a:solidFill>
          </a:ln>
        </p:spPr>
      </p:pic>
    </p:spTree>
    <p:extLst>
      <p:ext uri="{BB962C8B-B14F-4D97-AF65-F5344CB8AC3E}">
        <p14:creationId xmlns:p14="http://schemas.microsoft.com/office/powerpoint/2010/main" val="4154572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394896-C046-B559-EE55-A76DB6E24B1F}"/>
            </a:ext>
          </a:extLst>
        </p:cNvPr>
        <p:cNvGrpSpPr/>
        <p:nvPr/>
      </p:nvGrpSpPr>
      <p:grpSpPr>
        <a:xfrm>
          <a:off x="0" y="0"/>
          <a:ext cx="0" cy="0"/>
          <a:chOff x="0" y="0"/>
          <a:chExt cx="0" cy="0"/>
        </a:xfrm>
      </p:grpSpPr>
      <p:grpSp>
        <p:nvGrpSpPr>
          <p:cNvPr id="17" name="Groupe 16">
            <a:extLst>
              <a:ext uri="{FF2B5EF4-FFF2-40B4-BE49-F238E27FC236}">
                <a16:creationId xmlns:a16="http://schemas.microsoft.com/office/drawing/2014/main" id="{EFF07D93-3172-7043-6FAB-2E9D860F0BED}"/>
              </a:ext>
            </a:extLst>
          </p:cNvPr>
          <p:cNvGrpSpPr/>
          <p:nvPr/>
        </p:nvGrpSpPr>
        <p:grpSpPr>
          <a:xfrm>
            <a:off x="264350" y="950469"/>
            <a:ext cx="7745604" cy="2252439"/>
            <a:chOff x="152400" y="957565"/>
            <a:chExt cx="7745604" cy="2252439"/>
          </a:xfrm>
        </p:grpSpPr>
        <p:pic>
          <p:nvPicPr>
            <p:cNvPr id="12" name="Image 11">
              <a:extLst>
                <a:ext uri="{FF2B5EF4-FFF2-40B4-BE49-F238E27FC236}">
                  <a16:creationId xmlns:a16="http://schemas.microsoft.com/office/drawing/2014/main" id="{8371CC2B-CBAF-BB43-9D0F-E566F02EA013}"/>
                </a:ext>
              </a:extLst>
            </p:cNvPr>
            <p:cNvPicPr>
              <a:picLocks noChangeAspect="1"/>
            </p:cNvPicPr>
            <p:nvPr/>
          </p:nvPicPr>
          <p:blipFill>
            <a:blip r:embed="rId2"/>
            <a:stretch>
              <a:fillRect/>
            </a:stretch>
          </p:blipFill>
          <p:spPr>
            <a:xfrm>
              <a:off x="237332" y="1326897"/>
              <a:ext cx="5245036" cy="1883107"/>
            </a:xfrm>
            <a:prstGeom prst="rect">
              <a:avLst/>
            </a:prstGeom>
          </p:spPr>
        </p:pic>
        <p:sp>
          <p:nvSpPr>
            <p:cNvPr id="15" name="ZoneTexte 14">
              <a:extLst>
                <a:ext uri="{FF2B5EF4-FFF2-40B4-BE49-F238E27FC236}">
                  <a16:creationId xmlns:a16="http://schemas.microsoft.com/office/drawing/2014/main" id="{F2420A45-08F7-F3F4-370B-CF6E3CD6E373}"/>
                </a:ext>
              </a:extLst>
            </p:cNvPr>
            <p:cNvSpPr txBox="1"/>
            <p:nvPr/>
          </p:nvSpPr>
          <p:spPr>
            <a:xfrm>
              <a:off x="152400" y="957565"/>
              <a:ext cx="7745604" cy="369332"/>
            </a:xfrm>
            <a:prstGeom prst="rect">
              <a:avLst/>
            </a:prstGeom>
            <a:noFill/>
          </p:spPr>
          <p:txBody>
            <a:bodyPr wrap="square" rtlCol="0">
              <a:spAutoFit/>
            </a:bodyPr>
            <a:lstStyle/>
            <a:p>
              <a:r>
                <a:rPr lang="fr-FR" dirty="0"/>
                <a:t>Base de données brute en format DataFrame Pandas </a:t>
              </a:r>
            </a:p>
          </p:txBody>
        </p:sp>
      </p:grpSp>
      <p:sp>
        <p:nvSpPr>
          <p:cNvPr id="10" name="ZoneTexte 9">
            <a:extLst>
              <a:ext uri="{FF2B5EF4-FFF2-40B4-BE49-F238E27FC236}">
                <a16:creationId xmlns:a16="http://schemas.microsoft.com/office/drawing/2014/main" id="{94E1EC56-7179-2135-18C4-9027F5B9878F}"/>
              </a:ext>
            </a:extLst>
          </p:cNvPr>
          <p:cNvSpPr txBox="1"/>
          <p:nvPr/>
        </p:nvSpPr>
        <p:spPr>
          <a:xfrm>
            <a:off x="264350" y="329947"/>
            <a:ext cx="11180723" cy="830997"/>
          </a:xfrm>
          <a:prstGeom prst="rect">
            <a:avLst/>
          </a:prstGeom>
          <a:noFill/>
        </p:spPr>
        <p:txBody>
          <a:bodyPr wrap="square" rtlCol="0">
            <a:spAutoFit/>
          </a:bodyPr>
          <a:lstStyle/>
          <a:p>
            <a:r>
              <a:rPr lang="fr-FR" sz="2400" dirty="0">
                <a:latin typeface="Congenial Black" panose="02000503040000020004" pitchFamily="2" charset="0"/>
              </a:rPr>
              <a:t>BASE DE DONNEES : Présentation du programme de recherche UKDALE</a:t>
            </a:r>
          </a:p>
          <a:p>
            <a:endParaRPr lang="fr-FR" sz="2400" b="1" dirty="0"/>
          </a:p>
        </p:txBody>
      </p:sp>
      <p:sp>
        <p:nvSpPr>
          <p:cNvPr id="2" name="ZoneTexte 1" hidden="1">
            <a:extLst>
              <a:ext uri="{FF2B5EF4-FFF2-40B4-BE49-F238E27FC236}">
                <a16:creationId xmlns:a16="http://schemas.microsoft.com/office/drawing/2014/main" id="{38303DA6-39D8-130F-6774-999CA9B9C004}"/>
              </a:ext>
            </a:extLst>
          </p:cNvPr>
          <p:cNvSpPr txBox="1">
            <a:spLocks noGrp="1" noRot="1" noMove="1" noResize="1" noEditPoints="1" noAdjustHandles="1" noChangeArrowheads="1" noChangeShapeType="1"/>
          </p:cNvSpPr>
          <p:nvPr/>
        </p:nvSpPr>
        <p:spPr>
          <a:xfrm>
            <a:off x="432079" y="964642"/>
            <a:ext cx="11254154" cy="1677382"/>
          </a:xfrm>
          <a:prstGeom prst="rect">
            <a:avLst/>
          </a:prstGeom>
          <a:noFill/>
        </p:spPr>
        <p:txBody>
          <a:bodyPr wrap="square" rtlCol="0">
            <a:spAutoFit/>
          </a:bodyPr>
          <a:lstStyle/>
          <a:p>
            <a:pPr indent="450215" algn="just">
              <a:spcBef>
                <a:spcPts val="600"/>
              </a:spcBef>
              <a:spcAft>
                <a:spcPts val="600"/>
              </a:spcAft>
            </a:pPr>
            <a:r>
              <a:rPr lang="fr-FR" sz="1100" dirty="0">
                <a:effectLst/>
                <a:latin typeface="Times New Roman" panose="02020603050405020304" pitchFamily="18" charset="0"/>
                <a:ea typeface="Aptos" panose="020B0004020202020204" pitchFamily="34" charset="0"/>
                <a:cs typeface="Arial" panose="020B0604020202020204" pitchFamily="34" charset="0"/>
              </a:rPr>
              <a:t>La prévision de la consommation d’énergie est un sujet complexe, qui comporte notamment des enjeux économiques et climatiques. Cette thématique suscite un vif intérêt au sein de la communauté scientifique, laquelle propose sans cesse des modèles de plus en plus sophistiqués afin d’atteindre une meilleure efficience énergétique. Cette synthèse bibliographique présente un aperçu des principales méthodes d’analyse de données utilisées à ce jour.</a:t>
            </a:r>
            <a:endParaRPr lang="fr-FR" sz="1100" dirty="0">
              <a:latin typeface="Times New Roman" panose="02020603050405020304" pitchFamily="18" charset="0"/>
              <a:ea typeface="Aptos" panose="020B0004020202020204" pitchFamily="34" charset="0"/>
              <a:cs typeface="Arial" panose="020B0604020202020204" pitchFamily="34" charset="0"/>
            </a:endParaRPr>
          </a:p>
          <a:p>
            <a:pPr indent="450215" algn="just">
              <a:spcBef>
                <a:spcPts val="600"/>
              </a:spcBef>
              <a:spcAft>
                <a:spcPts val="600"/>
              </a:spcAft>
              <a:buNone/>
            </a:pPr>
            <a:r>
              <a:rPr lang="fr-FR" sz="1100" dirty="0">
                <a:effectLst/>
                <a:latin typeface="Times New Roman" panose="02020603050405020304" pitchFamily="18" charset="0"/>
                <a:ea typeface="Aptos" panose="020B0004020202020204" pitchFamily="34" charset="0"/>
                <a:cs typeface="Arial" panose="020B0604020202020204" pitchFamily="34" charset="0"/>
              </a:rPr>
              <a:t>En définitive, l’efficience énergétique est un enjeu majeur qui cristallise à la fois l’opinion publique et la recherche scientifique. L’une des approches privilégiée pour atteindre cet objectif reste la prévision de la consommation d’énergie. Bien que cette dernière semble être un phénomène complexe à modéliser en raison notamment de son caractère multifactoriel et non linéaire, les méthodes d’analyse de données de plus en plus sophistiquées sont développées, réduisant ainsi, au fil du temps, les erreurs de prévision et le temps de calcul).</a:t>
            </a:r>
          </a:p>
          <a:p>
            <a:pPr>
              <a:buNone/>
            </a:pPr>
            <a:br>
              <a:rPr lang="fr-FR" sz="1100" dirty="0">
                <a:effectLst/>
                <a:latin typeface="Times New Roman" panose="02020603050405020304" pitchFamily="18" charset="0"/>
                <a:ea typeface="Aptos" panose="020B0004020202020204" pitchFamily="34" charset="0"/>
                <a:cs typeface="Arial" panose="020B0604020202020204" pitchFamily="34" charset="0"/>
              </a:rPr>
            </a:br>
            <a:endParaRPr lang="fr-FR" sz="1100" dirty="0"/>
          </a:p>
        </p:txBody>
      </p:sp>
      <p:grpSp>
        <p:nvGrpSpPr>
          <p:cNvPr id="88" name="Groupe 87">
            <a:extLst>
              <a:ext uri="{FF2B5EF4-FFF2-40B4-BE49-F238E27FC236}">
                <a16:creationId xmlns:a16="http://schemas.microsoft.com/office/drawing/2014/main" id="{8749AF5A-05D3-ECFF-3425-EA0B7FB347B6}"/>
              </a:ext>
            </a:extLst>
          </p:cNvPr>
          <p:cNvGrpSpPr/>
          <p:nvPr/>
        </p:nvGrpSpPr>
        <p:grpSpPr>
          <a:xfrm>
            <a:off x="0" y="4832765"/>
            <a:ext cx="18063807" cy="1932902"/>
            <a:chOff x="0" y="4832765"/>
            <a:chExt cx="18063807" cy="1932902"/>
          </a:xfrm>
        </p:grpSpPr>
        <p:grpSp>
          <p:nvGrpSpPr>
            <p:cNvPr id="89" name="Groupe 88">
              <a:extLst>
                <a:ext uri="{FF2B5EF4-FFF2-40B4-BE49-F238E27FC236}">
                  <a16:creationId xmlns:a16="http://schemas.microsoft.com/office/drawing/2014/main" id="{5DDD8312-007A-4ED2-2905-2402978FBF14}"/>
                </a:ext>
              </a:extLst>
            </p:cNvPr>
            <p:cNvGrpSpPr/>
            <p:nvPr/>
          </p:nvGrpSpPr>
          <p:grpSpPr>
            <a:xfrm>
              <a:off x="0" y="4832765"/>
              <a:ext cx="18063807" cy="1655903"/>
              <a:chOff x="0" y="1963597"/>
              <a:chExt cx="18063807" cy="1655903"/>
            </a:xfrm>
            <a:solidFill>
              <a:srgbClr val="E62733"/>
            </a:solidFill>
          </p:grpSpPr>
          <p:sp>
            <p:nvSpPr>
              <p:cNvPr id="93" name="Rectangle : coins arrondis 92">
                <a:extLst>
                  <a:ext uri="{FF2B5EF4-FFF2-40B4-BE49-F238E27FC236}">
                    <a16:creationId xmlns:a16="http://schemas.microsoft.com/office/drawing/2014/main" id="{4BFAA8CF-8CEE-2F1E-2098-790E36FF4F55}"/>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Rectangle : coins arrondis 93">
                <a:extLst>
                  <a:ext uri="{FF2B5EF4-FFF2-40B4-BE49-F238E27FC236}">
                    <a16:creationId xmlns:a16="http://schemas.microsoft.com/office/drawing/2014/main" id="{F80C4331-3FED-897E-6916-71DF419FBDB9}"/>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90" name="ZoneTexte 89">
              <a:extLst>
                <a:ext uri="{FF2B5EF4-FFF2-40B4-BE49-F238E27FC236}">
                  <a16:creationId xmlns:a16="http://schemas.microsoft.com/office/drawing/2014/main" id="{FF42324F-7353-E097-46A1-0EBD37D7D0E1}"/>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91" name="ZoneTexte 90">
              <a:extLst>
                <a:ext uri="{FF2B5EF4-FFF2-40B4-BE49-F238E27FC236}">
                  <a16:creationId xmlns:a16="http://schemas.microsoft.com/office/drawing/2014/main" id="{FD030E06-6400-DBD8-C732-704167C5954D}"/>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92" name="ZoneTexte 91">
              <a:extLst>
                <a:ext uri="{FF2B5EF4-FFF2-40B4-BE49-F238E27FC236}">
                  <a16:creationId xmlns:a16="http://schemas.microsoft.com/office/drawing/2014/main" id="{0737F9E5-2CE6-B99D-CCBD-288295989ECA}"/>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sp>
        <p:nvSpPr>
          <p:cNvPr id="20" name="ZoneTexte 19">
            <a:extLst>
              <a:ext uri="{FF2B5EF4-FFF2-40B4-BE49-F238E27FC236}">
                <a16:creationId xmlns:a16="http://schemas.microsoft.com/office/drawing/2014/main" id="{5A6D551E-6760-79CB-FD3D-2EA97596EC74}"/>
              </a:ext>
            </a:extLst>
          </p:cNvPr>
          <p:cNvSpPr txBox="1"/>
          <p:nvPr/>
        </p:nvSpPr>
        <p:spPr>
          <a:xfrm>
            <a:off x="264350" y="3472409"/>
            <a:ext cx="9181101"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t>Unix : Variable temporelle. Date à laquelle les données ont été enregistrées </a:t>
            </a:r>
          </a:p>
        </p:txBody>
      </p:sp>
      <p:sp>
        <p:nvSpPr>
          <p:cNvPr id="21" name="ZoneTexte 20">
            <a:extLst>
              <a:ext uri="{FF2B5EF4-FFF2-40B4-BE49-F238E27FC236}">
                <a16:creationId xmlns:a16="http://schemas.microsoft.com/office/drawing/2014/main" id="{E75C2200-7840-7D49-D3F0-E5CFB4BC8DDC}"/>
              </a:ext>
            </a:extLst>
          </p:cNvPr>
          <p:cNvSpPr txBox="1"/>
          <p:nvPr/>
        </p:nvSpPr>
        <p:spPr>
          <a:xfrm>
            <a:off x="279004" y="3944171"/>
            <a:ext cx="9181101"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t>Active power : puissance active </a:t>
            </a:r>
          </a:p>
        </p:txBody>
      </p:sp>
      <p:sp>
        <p:nvSpPr>
          <p:cNvPr id="22" name="ZoneTexte 21">
            <a:extLst>
              <a:ext uri="{FF2B5EF4-FFF2-40B4-BE49-F238E27FC236}">
                <a16:creationId xmlns:a16="http://schemas.microsoft.com/office/drawing/2014/main" id="{2B1F000A-25DD-C3A7-8630-0F164EC93D85}"/>
              </a:ext>
            </a:extLst>
          </p:cNvPr>
          <p:cNvSpPr txBox="1"/>
          <p:nvPr/>
        </p:nvSpPr>
        <p:spPr>
          <a:xfrm>
            <a:off x="293658" y="4415933"/>
            <a:ext cx="9181101"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t>Apparent power : puissance apparente </a:t>
            </a:r>
          </a:p>
        </p:txBody>
      </p:sp>
      <p:sp>
        <p:nvSpPr>
          <p:cNvPr id="23" name="ZoneTexte 22">
            <a:extLst>
              <a:ext uri="{FF2B5EF4-FFF2-40B4-BE49-F238E27FC236}">
                <a16:creationId xmlns:a16="http://schemas.microsoft.com/office/drawing/2014/main" id="{C15D57C5-4FA7-1FBD-DD30-0A018BE5B6A5}"/>
              </a:ext>
            </a:extLst>
          </p:cNvPr>
          <p:cNvSpPr txBox="1"/>
          <p:nvPr/>
        </p:nvSpPr>
        <p:spPr>
          <a:xfrm>
            <a:off x="308312" y="4887695"/>
            <a:ext cx="9181101"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t>Main rms voltage : tension </a:t>
            </a:r>
          </a:p>
        </p:txBody>
      </p:sp>
      <p:pic>
        <p:nvPicPr>
          <p:cNvPr id="4" name="Image 3">
            <a:extLst>
              <a:ext uri="{FF2B5EF4-FFF2-40B4-BE49-F238E27FC236}">
                <a16:creationId xmlns:a16="http://schemas.microsoft.com/office/drawing/2014/main" id="{20F9158C-A23B-73AC-D35D-6D4C01EAFCA2}"/>
              </a:ext>
            </a:extLst>
          </p:cNvPr>
          <p:cNvPicPr>
            <a:picLocks noChangeAspect="1"/>
          </p:cNvPicPr>
          <p:nvPr/>
        </p:nvPicPr>
        <p:blipFill>
          <a:blip r:embed="rId3"/>
          <a:stretch>
            <a:fillRect/>
          </a:stretch>
        </p:blipFill>
        <p:spPr>
          <a:xfrm>
            <a:off x="4870943" y="3944171"/>
            <a:ext cx="2789022" cy="1642988"/>
          </a:xfrm>
          <a:prstGeom prst="rect">
            <a:avLst/>
          </a:prstGeom>
        </p:spPr>
      </p:pic>
    </p:spTree>
    <p:extLst>
      <p:ext uri="{BB962C8B-B14F-4D97-AF65-F5344CB8AC3E}">
        <p14:creationId xmlns:p14="http://schemas.microsoft.com/office/powerpoint/2010/main" val="3385985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9C7597-4BC4-FB27-E512-3A55EF4B5B7F}"/>
            </a:ext>
          </a:extLst>
        </p:cNvPr>
        <p:cNvGrpSpPr/>
        <p:nvPr/>
      </p:nvGrpSpPr>
      <p:grpSpPr>
        <a:xfrm>
          <a:off x="0" y="0"/>
          <a:ext cx="0" cy="0"/>
          <a:chOff x="0" y="0"/>
          <a:chExt cx="0" cy="0"/>
        </a:xfrm>
      </p:grpSpPr>
      <p:grpSp>
        <p:nvGrpSpPr>
          <p:cNvPr id="18" name="Groupe 17">
            <a:extLst>
              <a:ext uri="{FF2B5EF4-FFF2-40B4-BE49-F238E27FC236}">
                <a16:creationId xmlns:a16="http://schemas.microsoft.com/office/drawing/2014/main" id="{0767E6D8-1A5A-BCC1-4DAE-6A29AB55C89C}"/>
              </a:ext>
            </a:extLst>
          </p:cNvPr>
          <p:cNvGrpSpPr/>
          <p:nvPr/>
        </p:nvGrpSpPr>
        <p:grpSpPr>
          <a:xfrm>
            <a:off x="152400" y="983930"/>
            <a:ext cx="11775250" cy="2198395"/>
            <a:chOff x="152399" y="3296260"/>
            <a:chExt cx="11775250" cy="2198395"/>
          </a:xfrm>
        </p:grpSpPr>
        <p:pic>
          <p:nvPicPr>
            <p:cNvPr id="14" name="Image 13">
              <a:extLst>
                <a:ext uri="{FF2B5EF4-FFF2-40B4-BE49-F238E27FC236}">
                  <a16:creationId xmlns:a16="http://schemas.microsoft.com/office/drawing/2014/main" id="{575A43BA-B9F5-CEFE-E5F2-EA5206B94CBE}"/>
                </a:ext>
              </a:extLst>
            </p:cNvPr>
            <p:cNvPicPr>
              <a:picLocks noChangeAspect="1"/>
            </p:cNvPicPr>
            <p:nvPr/>
          </p:nvPicPr>
          <p:blipFill>
            <a:blip r:embed="rId2"/>
            <a:stretch>
              <a:fillRect/>
            </a:stretch>
          </p:blipFill>
          <p:spPr>
            <a:xfrm>
              <a:off x="264350" y="3633686"/>
              <a:ext cx="11663299" cy="1860969"/>
            </a:xfrm>
            <a:prstGeom prst="rect">
              <a:avLst/>
            </a:prstGeom>
          </p:spPr>
        </p:pic>
        <p:sp>
          <p:nvSpPr>
            <p:cNvPr id="16" name="ZoneTexte 15">
              <a:extLst>
                <a:ext uri="{FF2B5EF4-FFF2-40B4-BE49-F238E27FC236}">
                  <a16:creationId xmlns:a16="http://schemas.microsoft.com/office/drawing/2014/main" id="{8138FE62-2528-18B5-441F-D2D03D073651}"/>
                </a:ext>
              </a:extLst>
            </p:cNvPr>
            <p:cNvSpPr txBox="1"/>
            <p:nvPr/>
          </p:nvSpPr>
          <p:spPr>
            <a:xfrm>
              <a:off x="152399" y="3296260"/>
              <a:ext cx="10210800" cy="369332"/>
            </a:xfrm>
            <a:prstGeom prst="rect">
              <a:avLst/>
            </a:prstGeom>
            <a:noFill/>
          </p:spPr>
          <p:txBody>
            <a:bodyPr wrap="square" rtlCol="0">
              <a:spAutoFit/>
            </a:bodyPr>
            <a:lstStyle/>
            <a:p>
              <a:r>
                <a:rPr lang="fr-FR" dirty="0"/>
                <a:t>Base de données traitées au format DataFrame Pandas</a:t>
              </a:r>
            </a:p>
          </p:txBody>
        </p:sp>
      </p:grpSp>
      <p:sp>
        <p:nvSpPr>
          <p:cNvPr id="10" name="ZoneTexte 9">
            <a:extLst>
              <a:ext uri="{FF2B5EF4-FFF2-40B4-BE49-F238E27FC236}">
                <a16:creationId xmlns:a16="http://schemas.microsoft.com/office/drawing/2014/main" id="{FA6E6254-700F-7D77-1CA7-890163B65BE9}"/>
              </a:ext>
            </a:extLst>
          </p:cNvPr>
          <p:cNvSpPr txBox="1"/>
          <p:nvPr/>
        </p:nvSpPr>
        <p:spPr>
          <a:xfrm>
            <a:off x="264350" y="329947"/>
            <a:ext cx="11180723" cy="830997"/>
          </a:xfrm>
          <a:prstGeom prst="rect">
            <a:avLst/>
          </a:prstGeom>
          <a:noFill/>
        </p:spPr>
        <p:txBody>
          <a:bodyPr wrap="square" rtlCol="0">
            <a:spAutoFit/>
          </a:bodyPr>
          <a:lstStyle/>
          <a:p>
            <a:r>
              <a:rPr lang="fr-FR" sz="2400" dirty="0">
                <a:latin typeface="Congenial Black" panose="02000503040000020004" pitchFamily="2" charset="0"/>
              </a:rPr>
              <a:t>BASE DE DONNEES : Présentation du programme de recherche UKDALE</a:t>
            </a:r>
          </a:p>
          <a:p>
            <a:endParaRPr lang="fr-FR" sz="2400" b="1" dirty="0"/>
          </a:p>
        </p:txBody>
      </p:sp>
      <p:sp>
        <p:nvSpPr>
          <p:cNvPr id="2" name="ZoneTexte 1" hidden="1">
            <a:extLst>
              <a:ext uri="{FF2B5EF4-FFF2-40B4-BE49-F238E27FC236}">
                <a16:creationId xmlns:a16="http://schemas.microsoft.com/office/drawing/2014/main" id="{7D62CEFE-A4E5-CD2A-B0BA-522BE10FAF0F}"/>
              </a:ext>
            </a:extLst>
          </p:cNvPr>
          <p:cNvSpPr txBox="1">
            <a:spLocks noGrp="1" noRot="1" noMove="1" noResize="1" noEditPoints="1" noAdjustHandles="1" noChangeArrowheads="1" noChangeShapeType="1"/>
          </p:cNvSpPr>
          <p:nvPr/>
        </p:nvSpPr>
        <p:spPr>
          <a:xfrm>
            <a:off x="432079" y="964642"/>
            <a:ext cx="11254154" cy="1677382"/>
          </a:xfrm>
          <a:prstGeom prst="rect">
            <a:avLst/>
          </a:prstGeom>
          <a:noFill/>
        </p:spPr>
        <p:txBody>
          <a:bodyPr wrap="square" rtlCol="0">
            <a:spAutoFit/>
          </a:bodyPr>
          <a:lstStyle/>
          <a:p>
            <a:pPr indent="450215" algn="just">
              <a:spcBef>
                <a:spcPts val="600"/>
              </a:spcBef>
              <a:spcAft>
                <a:spcPts val="600"/>
              </a:spcAft>
            </a:pPr>
            <a:r>
              <a:rPr lang="fr-FR" sz="1100" dirty="0">
                <a:effectLst/>
                <a:latin typeface="Times New Roman" panose="02020603050405020304" pitchFamily="18" charset="0"/>
                <a:ea typeface="Aptos" panose="020B0004020202020204" pitchFamily="34" charset="0"/>
                <a:cs typeface="Arial" panose="020B0604020202020204" pitchFamily="34" charset="0"/>
              </a:rPr>
              <a:t>La prévision de la consommation d’énergie est un sujet complexe, qui comporte notamment des enjeux économiques et climatiques. Cette thématique suscite un vif intérêt au sein de la communauté scientifique, laquelle propose sans cesse des modèles de plus en plus sophistiqués afin d’atteindre une meilleure efficience énergétique. Cette synthèse bibliographique présente un aperçu des principales méthodes d’analyse de données utilisées à ce jour.</a:t>
            </a:r>
            <a:endParaRPr lang="fr-FR" sz="1100" dirty="0">
              <a:latin typeface="Times New Roman" panose="02020603050405020304" pitchFamily="18" charset="0"/>
              <a:ea typeface="Aptos" panose="020B0004020202020204" pitchFamily="34" charset="0"/>
              <a:cs typeface="Arial" panose="020B0604020202020204" pitchFamily="34" charset="0"/>
            </a:endParaRPr>
          </a:p>
          <a:p>
            <a:pPr indent="450215" algn="just">
              <a:spcBef>
                <a:spcPts val="600"/>
              </a:spcBef>
              <a:spcAft>
                <a:spcPts val="600"/>
              </a:spcAft>
              <a:buNone/>
            </a:pPr>
            <a:r>
              <a:rPr lang="fr-FR" sz="1100" dirty="0">
                <a:effectLst/>
                <a:latin typeface="Times New Roman" panose="02020603050405020304" pitchFamily="18" charset="0"/>
                <a:ea typeface="Aptos" panose="020B0004020202020204" pitchFamily="34" charset="0"/>
                <a:cs typeface="Arial" panose="020B0604020202020204" pitchFamily="34" charset="0"/>
              </a:rPr>
              <a:t>En définitive, l’efficience énergétique est un enjeu majeur qui cristallise à la fois l’opinion publique et la recherche scientifique. L’une des approches privilégiée pour atteindre cet objectif reste la prévision de la consommation d’énergie. Bien que cette dernière semble être un phénomène complexe à modéliser en raison notamment de son caractère multifactoriel et non linéaire, les méthodes d’analyse de données de plus en plus sophistiquées sont développées, réduisant ainsi, au fil du temps, les erreurs de prévision et le temps de calcul).</a:t>
            </a:r>
          </a:p>
          <a:p>
            <a:pPr>
              <a:buNone/>
            </a:pPr>
            <a:br>
              <a:rPr lang="fr-FR" sz="1100" dirty="0">
                <a:effectLst/>
                <a:latin typeface="Times New Roman" panose="02020603050405020304" pitchFamily="18" charset="0"/>
                <a:ea typeface="Aptos" panose="020B0004020202020204" pitchFamily="34" charset="0"/>
                <a:cs typeface="Arial" panose="020B0604020202020204" pitchFamily="34" charset="0"/>
              </a:rPr>
            </a:br>
            <a:endParaRPr lang="fr-FR" sz="1100" dirty="0"/>
          </a:p>
        </p:txBody>
      </p:sp>
      <p:grpSp>
        <p:nvGrpSpPr>
          <p:cNvPr id="88" name="Groupe 87">
            <a:extLst>
              <a:ext uri="{FF2B5EF4-FFF2-40B4-BE49-F238E27FC236}">
                <a16:creationId xmlns:a16="http://schemas.microsoft.com/office/drawing/2014/main" id="{AF43450A-5B36-7193-496F-F3C920D5EEDB}"/>
              </a:ext>
            </a:extLst>
          </p:cNvPr>
          <p:cNvGrpSpPr/>
          <p:nvPr/>
        </p:nvGrpSpPr>
        <p:grpSpPr>
          <a:xfrm>
            <a:off x="0" y="4832765"/>
            <a:ext cx="18063807" cy="1932902"/>
            <a:chOff x="0" y="4832765"/>
            <a:chExt cx="18063807" cy="1932902"/>
          </a:xfrm>
        </p:grpSpPr>
        <p:grpSp>
          <p:nvGrpSpPr>
            <p:cNvPr id="89" name="Groupe 88">
              <a:extLst>
                <a:ext uri="{FF2B5EF4-FFF2-40B4-BE49-F238E27FC236}">
                  <a16:creationId xmlns:a16="http://schemas.microsoft.com/office/drawing/2014/main" id="{7E4C3840-95EB-A26B-62DB-510620B865AF}"/>
                </a:ext>
              </a:extLst>
            </p:cNvPr>
            <p:cNvGrpSpPr/>
            <p:nvPr/>
          </p:nvGrpSpPr>
          <p:grpSpPr>
            <a:xfrm>
              <a:off x="0" y="4832765"/>
              <a:ext cx="18063807" cy="1655903"/>
              <a:chOff x="0" y="1963597"/>
              <a:chExt cx="18063807" cy="1655903"/>
            </a:xfrm>
            <a:solidFill>
              <a:srgbClr val="E62733"/>
            </a:solidFill>
          </p:grpSpPr>
          <p:sp>
            <p:nvSpPr>
              <p:cNvPr id="93" name="Rectangle : coins arrondis 92">
                <a:extLst>
                  <a:ext uri="{FF2B5EF4-FFF2-40B4-BE49-F238E27FC236}">
                    <a16:creationId xmlns:a16="http://schemas.microsoft.com/office/drawing/2014/main" id="{48BE6F2B-82BE-E598-238E-E82F95986ED0}"/>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Rectangle : coins arrondis 93">
                <a:extLst>
                  <a:ext uri="{FF2B5EF4-FFF2-40B4-BE49-F238E27FC236}">
                    <a16:creationId xmlns:a16="http://schemas.microsoft.com/office/drawing/2014/main" id="{1FAB5D6B-23F2-9AAC-25D1-A886D75D2E6E}"/>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90" name="ZoneTexte 89">
              <a:extLst>
                <a:ext uri="{FF2B5EF4-FFF2-40B4-BE49-F238E27FC236}">
                  <a16:creationId xmlns:a16="http://schemas.microsoft.com/office/drawing/2014/main" id="{BFAEF07E-7A89-98D6-15E4-9EB95DF10C00}"/>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91" name="ZoneTexte 90">
              <a:extLst>
                <a:ext uri="{FF2B5EF4-FFF2-40B4-BE49-F238E27FC236}">
                  <a16:creationId xmlns:a16="http://schemas.microsoft.com/office/drawing/2014/main" id="{3AFAADB7-CE00-AE69-5553-FD07322D1E9D}"/>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92" name="ZoneTexte 91">
              <a:extLst>
                <a:ext uri="{FF2B5EF4-FFF2-40B4-BE49-F238E27FC236}">
                  <a16:creationId xmlns:a16="http://schemas.microsoft.com/office/drawing/2014/main" id="{15D44922-26FE-80EC-C66E-70814AA3E2AE}"/>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sp>
        <p:nvSpPr>
          <p:cNvPr id="3" name="ZoneTexte 2">
            <a:extLst>
              <a:ext uri="{FF2B5EF4-FFF2-40B4-BE49-F238E27FC236}">
                <a16:creationId xmlns:a16="http://schemas.microsoft.com/office/drawing/2014/main" id="{A1377004-F1A9-050A-97B3-DB40038C2B90}"/>
              </a:ext>
            </a:extLst>
          </p:cNvPr>
          <p:cNvSpPr txBox="1"/>
          <p:nvPr/>
        </p:nvSpPr>
        <p:spPr>
          <a:xfrm>
            <a:off x="264350" y="3353775"/>
            <a:ext cx="9181101"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t>Création de nouvelles variables temporelles</a:t>
            </a:r>
          </a:p>
        </p:txBody>
      </p:sp>
      <p:sp>
        <p:nvSpPr>
          <p:cNvPr id="4" name="ZoneTexte 3">
            <a:extLst>
              <a:ext uri="{FF2B5EF4-FFF2-40B4-BE49-F238E27FC236}">
                <a16:creationId xmlns:a16="http://schemas.microsoft.com/office/drawing/2014/main" id="{E1EE7393-8636-7814-E34B-12CF32CF8BFD}"/>
              </a:ext>
            </a:extLst>
          </p:cNvPr>
          <p:cNvSpPr txBox="1"/>
          <p:nvPr/>
        </p:nvSpPr>
        <p:spPr>
          <a:xfrm>
            <a:off x="264349" y="3709202"/>
            <a:ext cx="9181101"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t>Changement de type de variables</a:t>
            </a:r>
          </a:p>
        </p:txBody>
      </p:sp>
      <p:sp>
        <p:nvSpPr>
          <p:cNvPr id="5" name="ZoneTexte 4">
            <a:extLst>
              <a:ext uri="{FF2B5EF4-FFF2-40B4-BE49-F238E27FC236}">
                <a16:creationId xmlns:a16="http://schemas.microsoft.com/office/drawing/2014/main" id="{B2AA0876-6532-552F-36A2-ECCCABF3AEE5}"/>
              </a:ext>
            </a:extLst>
          </p:cNvPr>
          <p:cNvSpPr txBox="1"/>
          <p:nvPr/>
        </p:nvSpPr>
        <p:spPr>
          <a:xfrm>
            <a:off x="264348" y="4064629"/>
            <a:ext cx="9181101"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t>Vérification des valeurs manquantes</a:t>
            </a:r>
          </a:p>
        </p:txBody>
      </p:sp>
      <p:sp>
        <p:nvSpPr>
          <p:cNvPr id="6" name="ZoneTexte 5">
            <a:extLst>
              <a:ext uri="{FF2B5EF4-FFF2-40B4-BE49-F238E27FC236}">
                <a16:creationId xmlns:a16="http://schemas.microsoft.com/office/drawing/2014/main" id="{D8DB8E5D-42C6-1180-CF0D-E464BBD16D1F}"/>
              </a:ext>
            </a:extLst>
          </p:cNvPr>
          <p:cNvSpPr txBox="1"/>
          <p:nvPr/>
        </p:nvSpPr>
        <p:spPr>
          <a:xfrm>
            <a:off x="264347" y="4439757"/>
            <a:ext cx="9181101"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t>Vérification des valeurs nulles</a:t>
            </a:r>
          </a:p>
        </p:txBody>
      </p:sp>
      <p:sp>
        <p:nvSpPr>
          <p:cNvPr id="7" name="ZoneTexte 6">
            <a:extLst>
              <a:ext uri="{FF2B5EF4-FFF2-40B4-BE49-F238E27FC236}">
                <a16:creationId xmlns:a16="http://schemas.microsoft.com/office/drawing/2014/main" id="{05D18341-F60F-B56D-529F-28C9EEA01261}"/>
              </a:ext>
            </a:extLst>
          </p:cNvPr>
          <p:cNvSpPr txBox="1"/>
          <p:nvPr/>
        </p:nvSpPr>
        <p:spPr>
          <a:xfrm>
            <a:off x="264347" y="4875120"/>
            <a:ext cx="9181101"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t>Utilisation  de Python, SQL, Microsoft Databricks et Google Colab</a:t>
            </a:r>
          </a:p>
        </p:txBody>
      </p:sp>
      <p:sp>
        <p:nvSpPr>
          <p:cNvPr id="8" name="ZoneTexte 7">
            <a:extLst>
              <a:ext uri="{FF2B5EF4-FFF2-40B4-BE49-F238E27FC236}">
                <a16:creationId xmlns:a16="http://schemas.microsoft.com/office/drawing/2014/main" id="{548BAAE2-6454-12A5-9B59-150B8FAA12B3}"/>
              </a:ext>
            </a:extLst>
          </p:cNvPr>
          <p:cNvSpPr txBox="1"/>
          <p:nvPr/>
        </p:nvSpPr>
        <p:spPr>
          <a:xfrm>
            <a:off x="264347" y="5341073"/>
            <a:ext cx="9181101"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t>Utilisation de la variable : active power comme variable dépendante</a:t>
            </a:r>
          </a:p>
        </p:txBody>
      </p:sp>
    </p:spTree>
    <p:extLst>
      <p:ext uri="{BB962C8B-B14F-4D97-AF65-F5344CB8AC3E}">
        <p14:creationId xmlns:p14="http://schemas.microsoft.com/office/powerpoint/2010/main" val="72214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F84DA0-04F3-C692-8A08-4E35A84F262F}"/>
            </a:ext>
          </a:extLst>
        </p:cNvPr>
        <p:cNvGrpSpPr/>
        <p:nvPr/>
      </p:nvGrpSpPr>
      <p:grpSpPr>
        <a:xfrm>
          <a:off x="0" y="0"/>
          <a:ext cx="0" cy="0"/>
          <a:chOff x="0" y="0"/>
          <a:chExt cx="0" cy="0"/>
        </a:xfrm>
      </p:grpSpPr>
      <p:sp>
        <p:nvSpPr>
          <p:cNvPr id="12" name="ZoneTexte 11">
            <a:extLst>
              <a:ext uri="{FF2B5EF4-FFF2-40B4-BE49-F238E27FC236}">
                <a16:creationId xmlns:a16="http://schemas.microsoft.com/office/drawing/2014/main" id="{72DE2B2A-6ED8-AA1F-C540-E18EFEC0E6CA}"/>
              </a:ext>
            </a:extLst>
          </p:cNvPr>
          <p:cNvSpPr txBox="1"/>
          <p:nvPr/>
        </p:nvSpPr>
        <p:spPr>
          <a:xfrm>
            <a:off x="308026" y="760140"/>
            <a:ext cx="10817174" cy="707886"/>
          </a:xfrm>
          <a:prstGeom prst="rect">
            <a:avLst/>
          </a:prstGeom>
          <a:noFill/>
        </p:spPr>
        <p:txBody>
          <a:bodyPr wrap="square" rtlCol="0">
            <a:spAutoFit/>
          </a:bodyPr>
          <a:lstStyle/>
          <a:p>
            <a:r>
              <a:rPr lang="fr-FR" sz="4000" dirty="0">
                <a:solidFill>
                  <a:srgbClr val="E62733"/>
                </a:solidFill>
                <a:latin typeface="Verdana Pro Black" panose="020B0A04030504040204" pitchFamily="34" charset="0"/>
              </a:rPr>
              <a:t>IV – ANALYSES EXPLORATOIRES</a:t>
            </a:r>
          </a:p>
        </p:txBody>
      </p:sp>
      <p:pic>
        <p:nvPicPr>
          <p:cNvPr id="25" name="Picture 2" descr="L'UPEC : La recherche : innover, découvrir et valoriser - Recherche &amp;  Enseignement">
            <a:extLst>
              <a:ext uri="{FF2B5EF4-FFF2-40B4-BE49-F238E27FC236}">
                <a16:creationId xmlns:a16="http://schemas.microsoft.com/office/drawing/2014/main" id="{A050A341-050D-76B8-1254-9CBD4E04A2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9276" y="290428"/>
            <a:ext cx="1425524" cy="1285650"/>
          </a:xfrm>
          <a:prstGeom prst="rect">
            <a:avLst/>
          </a:prstGeom>
          <a:noFill/>
          <a:extLst>
            <a:ext uri="{909E8E84-426E-40DD-AFC4-6F175D3DCCD1}">
              <a14:hiddenFill xmlns:a14="http://schemas.microsoft.com/office/drawing/2010/main">
                <a:solidFill>
                  <a:srgbClr val="FFFFFF"/>
                </a:solidFill>
              </a14:hiddenFill>
            </a:ext>
          </a:extLst>
        </p:spPr>
      </p:pic>
      <p:sp>
        <p:nvSpPr>
          <p:cNvPr id="30" name="ZoneTexte 29">
            <a:extLst>
              <a:ext uri="{FF2B5EF4-FFF2-40B4-BE49-F238E27FC236}">
                <a16:creationId xmlns:a16="http://schemas.microsoft.com/office/drawing/2014/main" id="{73DD0EFB-079E-3219-17D2-EF0F64AEA979}"/>
              </a:ext>
            </a:extLst>
          </p:cNvPr>
          <p:cNvSpPr txBox="1"/>
          <p:nvPr/>
        </p:nvSpPr>
        <p:spPr>
          <a:xfrm>
            <a:off x="457200" y="1576078"/>
            <a:ext cx="7908147" cy="1698285"/>
          </a:xfrm>
          <a:prstGeom prst="rect">
            <a:avLst/>
          </a:prstGeom>
          <a:noFill/>
        </p:spPr>
        <p:txBody>
          <a:bodyPr wrap="square" rtlCol="0">
            <a:spAutoFit/>
          </a:bodyPr>
          <a:lstStyle/>
          <a:p>
            <a:pPr marL="342900" indent="-342900">
              <a:lnSpc>
                <a:spcPct val="150000"/>
              </a:lnSpc>
              <a:buAutoNum type="arabicPeriod"/>
            </a:pPr>
            <a:r>
              <a:rPr lang="fr-FR" dirty="0">
                <a:latin typeface="Verdana Pro Black" panose="020B0A04030504040204" pitchFamily="34" charset="0"/>
              </a:rPr>
              <a:t>Tableau 1 - Statistique descriptive </a:t>
            </a:r>
          </a:p>
          <a:p>
            <a:pPr marL="342900" indent="-342900">
              <a:lnSpc>
                <a:spcPct val="150000"/>
              </a:lnSpc>
              <a:buAutoNum type="arabicPeriod"/>
            </a:pPr>
            <a:r>
              <a:rPr lang="fr-FR" dirty="0">
                <a:latin typeface="Verdana Pro Black" panose="020B0A04030504040204" pitchFamily="34" charset="0"/>
              </a:rPr>
              <a:t>Graphique 1 - Diagramme de Tukey </a:t>
            </a:r>
          </a:p>
          <a:p>
            <a:pPr marL="342900" indent="-342900">
              <a:lnSpc>
                <a:spcPct val="150000"/>
              </a:lnSpc>
              <a:buAutoNum type="arabicPeriod"/>
            </a:pPr>
            <a:r>
              <a:rPr lang="fr-FR" dirty="0">
                <a:latin typeface="Verdana Pro Black" panose="020B0A04030504040204" pitchFamily="34" charset="0"/>
              </a:rPr>
              <a:t>Graphique 2 - Série chronologique</a:t>
            </a:r>
          </a:p>
          <a:p>
            <a:pPr marL="342900" indent="-342900">
              <a:lnSpc>
                <a:spcPct val="150000"/>
              </a:lnSpc>
              <a:buAutoNum type="arabicPeriod"/>
            </a:pPr>
            <a:r>
              <a:rPr lang="fr-FR" dirty="0">
                <a:latin typeface="Verdana Pro Black" panose="020B0A04030504040204" pitchFamily="34" charset="0"/>
              </a:rPr>
              <a:t>Graphique 3 - Histogramme</a:t>
            </a:r>
          </a:p>
        </p:txBody>
      </p:sp>
      <p:grpSp>
        <p:nvGrpSpPr>
          <p:cNvPr id="2" name="Groupe 1">
            <a:extLst>
              <a:ext uri="{FF2B5EF4-FFF2-40B4-BE49-F238E27FC236}">
                <a16:creationId xmlns:a16="http://schemas.microsoft.com/office/drawing/2014/main" id="{4A800412-1563-3A79-404C-8E1EF88B52E8}"/>
              </a:ext>
            </a:extLst>
          </p:cNvPr>
          <p:cNvGrpSpPr/>
          <p:nvPr/>
        </p:nvGrpSpPr>
        <p:grpSpPr>
          <a:xfrm>
            <a:off x="0" y="4832765"/>
            <a:ext cx="18063807" cy="1932902"/>
            <a:chOff x="0" y="4832765"/>
            <a:chExt cx="18063807" cy="1932902"/>
          </a:xfrm>
        </p:grpSpPr>
        <p:grpSp>
          <p:nvGrpSpPr>
            <p:cNvPr id="3" name="Groupe 2">
              <a:extLst>
                <a:ext uri="{FF2B5EF4-FFF2-40B4-BE49-F238E27FC236}">
                  <a16:creationId xmlns:a16="http://schemas.microsoft.com/office/drawing/2014/main" id="{58942670-5D3A-B3C8-B1CF-CF5472B23C22}"/>
                </a:ext>
              </a:extLst>
            </p:cNvPr>
            <p:cNvGrpSpPr/>
            <p:nvPr/>
          </p:nvGrpSpPr>
          <p:grpSpPr>
            <a:xfrm>
              <a:off x="0" y="4832765"/>
              <a:ext cx="18063807" cy="1655903"/>
              <a:chOff x="0" y="1963597"/>
              <a:chExt cx="18063807" cy="1655903"/>
            </a:xfrm>
            <a:solidFill>
              <a:srgbClr val="E62733"/>
            </a:solidFill>
          </p:grpSpPr>
          <p:sp>
            <p:nvSpPr>
              <p:cNvPr id="7" name="Rectangle : coins arrondis 6">
                <a:extLst>
                  <a:ext uri="{FF2B5EF4-FFF2-40B4-BE49-F238E27FC236}">
                    <a16:creationId xmlns:a16="http://schemas.microsoft.com/office/drawing/2014/main" id="{53D780A2-ECDD-63F7-87DD-3B65CC0A7C53}"/>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Rectangle : coins arrondis 7">
                <a:extLst>
                  <a:ext uri="{FF2B5EF4-FFF2-40B4-BE49-F238E27FC236}">
                    <a16:creationId xmlns:a16="http://schemas.microsoft.com/office/drawing/2014/main" id="{FCAF9D4A-832E-FD70-C388-FFA3C5C8B935}"/>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4" name="ZoneTexte 3">
              <a:extLst>
                <a:ext uri="{FF2B5EF4-FFF2-40B4-BE49-F238E27FC236}">
                  <a16:creationId xmlns:a16="http://schemas.microsoft.com/office/drawing/2014/main" id="{80E533A5-598A-5111-5CDD-FDFEBE817EB7}"/>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5" name="ZoneTexte 4">
              <a:extLst>
                <a:ext uri="{FF2B5EF4-FFF2-40B4-BE49-F238E27FC236}">
                  <a16:creationId xmlns:a16="http://schemas.microsoft.com/office/drawing/2014/main" id="{E1DEBB35-3581-C3C9-4623-ED40D09C25BE}"/>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6" name="ZoneTexte 5">
              <a:extLst>
                <a:ext uri="{FF2B5EF4-FFF2-40B4-BE49-F238E27FC236}">
                  <a16:creationId xmlns:a16="http://schemas.microsoft.com/office/drawing/2014/main" id="{C0433126-AA5E-C4DB-6866-4D0B5752AFF0}"/>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spTree>
    <p:extLst>
      <p:ext uri="{BB962C8B-B14F-4D97-AF65-F5344CB8AC3E}">
        <p14:creationId xmlns:p14="http://schemas.microsoft.com/office/powerpoint/2010/main" val="4184039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BE31F6-DD0B-9277-DD27-70AE90C6F6C4}"/>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DAA50A8E-C133-B8AA-17AD-772E3C15948A}"/>
              </a:ext>
            </a:extLst>
          </p:cNvPr>
          <p:cNvSpPr txBox="1"/>
          <p:nvPr/>
        </p:nvSpPr>
        <p:spPr>
          <a:xfrm>
            <a:off x="264350" y="329947"/>
            <a:ext cx="11180723" cy="830997"/>
          </a:xfrm>
          <a:prstGeom prst="rect">
            <a:avLst/>
          </a:prstGeom>
          <a:noFill/>
        </p:spPr>
        <p:txBody>
          <a:bodyPr wrap="square" rtlCol="0">
            <a:spAutoFit/>
          </a:bodyPr>
          <a:lstStyle/>
          <a:p>
            <a:r>
              <a:rPr lang="fr-FR" sz="2400" dirty="0">
                <a:latin typeface="Congenial Black" panose="02000503040000020004" pitchFamily="2" charset="0"/>
              </a:rPr>
              <a:t>ANALYSES EXPLORATOIRES : Tableau 1 – Statistique descriptives</a:t>
            </a:r>
          </a:p>
          <a:p>
            <a:endParaRPr lang="fr-FR" sz="2400" b="1" dirty="0"/>
          </a:p>
        </p:txBody>
      </p:sp>
      <p:sp>
        <p:nvSpPr>
          <p:cNvPr id="2" name="ZoneTexte 1" hidden="1">
            <a:extLst>
              <a:ext uri="{FF2B5EF4-FFF2-40B4-BE49-F238E27FC236}">
                <a16:creationId xmlns:a16="http://schemas.microsoft.com/office/drawing/2014/main" id="{BE727C1A-C557-3098-F41B-571AB55E46D5}"/>
              </a:ext>
            </a:extLst>
          </p:cNvPr>
          <p:cNvSpPr txBox="1">
            <a:spLocks noGrp="1" noRot="1" noMove="1" noResize="1" noEditPoints="1" noAdjustHandles="1" noChangeArrowheads="1" noChangeShapeType="1"/>
          </p:cNvSpPr>
          <p:nvPr/>
        </p:nvSpPr>
        <p:spPr>
          <a:xfrm>
            <a:off x="432079" y="964642"/>
            <a:ext cx="11254154" cy="1677382"/>
          </a:xfrm>
          <a:prstGeom prst="rect">
            <a:avLst/>
          </a:prstGeom>
          <a:noFill/>
        </p:spPr>
        <p:txBody>
          <a:bodyPr wrap="square" rtlCol="0">
            <a:spAutoFit/>
          </a:bodyPr>
          <a:lstStyle/>
          <a:p>
            <a:pPr indent="450215" algn="just">
              <a:spcBef>
                <a:spcPts val="600"/>
              </a:spcBef>
              <a:spcAft>
                <a:spcPts val="600"/>
              </a:spcAft>
            </a:pPr>
            <a:r>
              <a:rPr lang="fr-FR" sz="1100" dirty="0">
                <a:effectLst/>
                <a:latin typeface="Times New Roman" panose="02020603050405020304" pitchFamily="18" charset="0"/>
                <a:ea typeface="Aptos" panose="020B0004020202020204" pitchFamily="34" charset="0"/>
                <a:cs typeface="Arial" panose="020B0604020202020204" pitchFamily="34" charset="0"/>
              </a:rPr>
              <a:t>La prévision de la consommation d’énergie est un sujet complexe, qui comporte notamment des enjeux économiques et climatiques. Cette thématique suscite un vif intérêt au sein de la communauté scientifique, laquelle propose sans cesse des modèles de plus en plus sophistiqués afin d’atteindre une meilleure efficience énergétique. Cette synthèse bibliographique présente un aperçu des principales méthodes d’analyse de données utilisées à ce jour.</a:t>
            </a:r>
            <a:endParaRPr lang="fr-FR" sz="1100" dirty="0">
              <a:latin typeface="Times New Roman" panose="02020603050405020304" pitchFamily="18" charset="0"/>
              <a:ea typeface="Aptos" panose="020B0004020202020204" pitchFamily="34" charset="0"/>
              <a:cs typeface="Arial" panose="020B0604020202020204" pitchFamily="34" charset="0"/>
            </a:endParaRPr>
          </a:p>
          <a:p>
            <a:pPr indent="450215" algn="just">
              <a:spcBef>
                <a:spcPts val="600"/>
              </a:spcBef>
              <a:spcAft>
                <a:spcPts val="600"/>
              </a:spcAft>
              <a:buNone/>
            </a:pPr>
            <a:r>
              <a:rPr lang="fr-FR" sz="1100" dirty="0">
                <a:effectLst/>
                <a:latin typeface="Times New Roman" panose="02020603050405020304" pitchFamily="18" charset="0"/>
                <a:ea typeface="Aptos" panose="020B0004020202020204" pitchFamily="34" charset="0"/>
                <a:cs typeface="Arial" panose="020B0604020202020204" pitchFamily="34" charset="0"/>
              </a:rPr>
              <a:t>En définitive, l’efficience énergétique est un enjeu majeur qui cristallise à la fois l’opinion publique et la recherche scientifique. L’une des approches privilégiée pour atteindre cet objectif reste la prévision de la consommation d’énergie. Bien que cette dernière semble être un phénomène complexe à modéliser en raison notamment de son caractère multifactoriel et non linéaire, les méthodes d’analyse de données de plus en plus sophistiquées sont développées, réduisant ainsi, au fil du temps, les erreurs de prévision et le temps de calcul).</a:t>
            </a:r>
          </a:p>
          <a:p>
            <a:pPr>
              <a:buNone/>
            </a:pPr>
            <a:br>
              <a:rPr lang="fr-FR" sz="1100" dirty="0">
                <a:effectLst/>
                <a:latin typeface="Times New Roman" panose="02020603050405020304" pitchFamily="18" charset="0"/>
                <a:ea typeface="Aptos" panose="020B0004020202020204" pitchFamily="34" charset="0"/>
                <a:cs typeface="Arial" panose="020B0604020202020204" pitchFamily="34" charset="0"/>
              </a:rPr>
            </a:br>
            <a:endParaRPr lang="fr-FR" sz="1100" dirty="0"/>
          </a:p>
        </p:txBody>
      </p:sp>
      <p:grpSp>
        <p:nvGrpSpPr>
          <p:cNvPr id="88" name="Groupe 87">
            <a:extLst>
              <a:ext uri="{FF2B5EF4-FFF2-40B4-BE49-F238E27FC236}">
                <a16:creationId xmlns:a16="http://schemas.microsoft.com/office/drawing/2014/main" id="{9A3C6BDC-1087-5D83-A213-572D8C4F5E26}"/>
              </a:ext>
            </a:extLst>
          </p:cNvPr>
          <p:cNvGrpSpPr/>
          <p:nvPr/>
        </p:nvGrpSpPr>
        <p:grpSpPr>
          <a:xfrm>
            <a:off x="0" y="4832765"/>
            <a:ext cx="18063807" cy="1932902"/>
            <a:chOff x="0" y="4832765"/>
            <a:chExt cx="18063807" cy="1932902"/>
          </a:xfrm>
        </p:grpSpPr>
        <p:grpSp>
          <p:nvGrpSpPr>
            <p:cNvPr id="89" name="Groupe 88">
              <a:extLst>
                <a:ext uri="{FF2B5EF4-FFF2-40B4-BE49-F238E27FC236}">
                  <a16:creationId xmlns:a16="http://schemas.microsoft.com/office/drawing/2014/main" id="{78028E0D-B511-7B80-8A17-48B758D86CE0}"/>
                </a:ext>
              </a:extLst>
            </p:cNvPr>
            <p:cNvGrpSpPr/>
            <p:nvPr/>
          </p:nvGrpSpPr>
          <p:grpSpPr>
            <a:xfrm>
              <a:off x="0" y="4832765"/>
              <a:ext cx="18063807" cy="1655903"/>
              <a:chOff x="0" y="1963597"/>
              <a:chExt cx="18063807" cy="1655903"/>
            </a:xfrm>
            <a:solidFill>
              <a:srgbClr val="E62733"/>
            </a:solidFill>
          </p:grpSpPr>
          <p:sp>
            <p:nvSpPr>
              <p:cNvPr id="93" name="Rectangle : coins arrondis 92">
                <a:extLst>
                  <a:ext uri="{FF2B5EF4-FFF2-40B4-BE49-F238E27FC236}">
                    <a16:creationId xmlns:a16="http://schemas.microsoft.com/office/drawing/2014/main" id="{93C1124E-A96A-C43F-CF25-7D21044E95F4}"/>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Rectangle : coins arrondis 93">
                <a:extLst>
                  <a:ext uri="{FF2B5EF4-FFF2-40B4-BE49-F238E27FC236}">
                    <a16:creationId xmlns:a16="http://schemas.microsoft.com/office/drawing/2014/main" id="{636D7B54-A768-A1D1-6F8D-811265ABEDB3}"/>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90" name="ZoneTexte 89">
              <a:extLst>
                <a:ext uri="{FF2B5EF4-FFF2-40B4-BE49-F238E27FC236}">
                  <a16:creationId xmlns:a16="http://schemas.microsoft.com/office/drawing/2014/main" id="{E9647103-3AFA-F7A2-B2E1-E4DD0D4571D2}"/>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91" name="ZoneTexte 90">
              <a:extLst>
                <a:ext uri="{FF2B5EF4-FFF2-40B4-BE49-F238E27FC236}">
                  <a16:creationId xmlns:a16="http://schemas.microsoft.com/office/drawing/2014/main" id="{868B0AD8-2EF8-E187-87B2-91A02B1708DD}"/>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92" name="ZoneTexte 91">
              <a:extLst>
                <a:ext uri="{FF2B5EF4-FFF2-40B4-BE49-F238E27FC236}">
                  <a16:creationId xmlns:a16="http://schemas.microsoft.com/office/drawing/2014/main" id="{3500D42B-EFB8-2BFE-CA51-2A2F2E7BE00D}"/>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graphicFrame>
        <p:nvGraphicFramePr>
          <p:cNvPr id="12" name="Tableau 11">
            <a:extLst>
              <a:ext uri="{FF2B5EF4-FFF2-40B4-BE49-F238E27FC236}">
                <a16:creationId xmlns:a16="http://schemas.microsoft.com/office/drawing/2014/main" id="{CAFE6158-1FC0-3E66-4303-987EFABE7C63}"/>
              </a:ext>
            </a:extLst>
          </p:cNvPr>
          <p:cNvGraphicFramePr>
            <a:graphicFrameLocks noGrp="1"/>
          </p:cNvGraphicFramePr>
          <p:nvPr>
            <p:extLst>
              <p:ext uri="{D42A27DB-BD31-4B8C-83A1-F6EECF244321}">
                <p14:modId xmlns:p14="http://schemas.microsoft.com/office/powerpoint/2010/main" val="3833629447"/>
              </p:ext>
            </p:extLst>
          </p:nvPr>
        </p:nvGraphicFramePr>
        <p:xfrm>
          <a:off x="596911" y="1013485"/>
          <a:ext cx="10210800" cy="4574032"/>
        </p:xfrm>
        <a:graphic>
          <a:graphicData uri="http://schemas.openxmlformats.org/drawingml/2006/table">
            <a:tbl>
              <a:tblPr firstRow="1" firstCol="1" bandRow="1">
                <a:tableStyleId>{9D7B26C5-4107-4FEC-AEDC-1716B250A1EF}</a:tableStyleId>
              </a:tblPr>
              <a:tblGrid>
                <a:gridCol w="2042160">
                  <a:extLst>
                    <a:ext uri="{9D8B030D-6E8A-4147-A177-3AD203B41FA5}">
                      <a16:colId xmlns:a16="http://schemas.microsoft.com/office/drawing/2014/main" val="4062976001"/>
                    </a:ext>
                  </a:extLst>
                </a:gridCol>
                <a:gridCol w="2042160">
                  <a:extLst>
                    <a:ext uri="{9D8B030D-6E8A-4147-A177-3AD203B41FA5}">
                      <a16:colId xmlns:a16="http://schemas.microsoft.com/office/drawing/2014/main" val="1112047245"/>
                    </a:ext>
                  </a:extLst>
                </a:gridCol>
                <a:gridCol w="2042160">
                  <a:extLst>
                    <a:ext uri="{9D8B030D-6E8A-4147-A177-3AD203B41FA5}">
                      <a16:colId xmlns:a16="http://schemas.microsoft.com/office/drawing/2014/main" val="3925789031"/>
                    </a:ext>
                  </a:extLst>
                </a:gridCol>
                <a:gridCol w="2042160">
                  <a:extLst>
                    <a:ext uri="{9D8B030D-6E8A-4147-A177-3AD203B41FA5}">
                      <a16:colId xmlns:a16="http://schemas.microsoft.com/office/drawing/2014/main" val="3534331953"/>
                    </a:ext>
                  </a:extLst>
                </a:gridCol>
                <a:gridCol w="2042160">
                  <a:extLst>
                    <a:ext uri="{9D8B030D-6E8A-4147-A177-3AD203B41FA5}">
                      <a16:colId xmlns:a16="http://schemas.microsoft.com/office/drawing/2014/main" val="2032673509"/>
                    </a:ext>
                  </a:extLst>
                </a:gridCol>
              </a:tblGrid>
              <a:tr h="280480">
                <a:tc>
                  <a:txBody>
                    <a:bodyPr/>
                    <a:lstStyle/>
                    <a:p>
                      <a:pPr indent="450215" algn="l">
                        <a:lnSpc>
                          <a:spcPct val="107000"/>
                        </a:lnSpc>
                        <a:spcBef>
                          <a:spcPts val="600"/>
                        </a:spcBef>
                        <a:spcAft>
                          <a:spcPts val="800"/>
                        </a:spcAft>
                        <a:buNone/>
                      </a:pPr>
                      <a:r>
                        <a:rPr lang="fr-FR" sz="1800">
                          <a:effectLst/>
                        </a:rPr>
                        <a:t>Critères</a:t>
                      </a:r>
                      <a:endParaRPr lang="fr-FR" sz="18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l">
                        <a:lnSpc>
                          <a:spcPct val="107000"/>
                        </a:lnSpc>
                        <a:spcBef>
                          <a:spcPts val="600"/>
                        </a:spcBef>
                        <a:spcAft>
                          <a:spcPts val="800"/>
                        </a:spcAft>
                        <a:buNone/>
                      </a:pPr>
                      <a:r>
                        <a:rPr lang="fr-FR" sz="1800">
                          <a:effectLst/>
                        </a:rPr>
                        <a:t>Variables</a:t>
                      </a:r>
                      <a:endParaRPr lang="fr-FR" sz="18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l">
                        <a:lnSpc>
                          <a:spcPct val="107000"/>
                        </a:lnSpc>
                        <a:spcBef>
                          <a:spcPts val="600"/>
                        </a:spcBef>
                        <a:spcAft>
                          <a:spcPts val="800"/>
                        </a:spcAft>
                        <a:buNone/>
                      </a:pPr>
                      <a:r>
                        <a:rPr lang="fr-FR" sz="1800">
                          <a:effectLst/>
                        </a:rPr>
                        <a:t>Foyer 1</a:t>
                      </a:r>
                      <a:endParaRPr lang="fr-FR" sz="18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l">
                        <a:lnSpc>
                          <a:spcPct val="107000"/>
                        </a:lnSpc>
                        <a:spcBef>
                          <a:spcPts val="600"/>
                        </a:spcBef>
                        <a:spcAft>
                          <a:spcPts val="800"/>
                        </a:spcAft>
                        <a:buNone/>
                      </a:pPr>
                      <a:r>
                        <a:rPr lang="fr-FR" sz="1800">
                          <a:effectLst/>
                        </a:rPr>
                        <a:t>Foyer 2</a:t>
                      </a:r>
                      <a:endParaRPr lang="fr-FR" sz="18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l">
                        <a:lnSpc>
                          <a:spcPct val="107000"/>
                        </a:lnSpc>
                        <a:spcBef>
                          <a:spcPts val="600"/>
                        </a:spcBef>
                        <a:spcAft>
                          <a:spcPts val="800"/>
                        </a:spcAft>
                        <a:buNone/>
                      </a:pPr>
                      <a:r>
                        <a:rPr lang="fr-FR" sz="1800">
                          <a:effectLst/>
                        </a:rPr>
                        <a:t>Foyer 5</a:t>
                      </a:r>
                      <a:endParaRPr lang="fr-FR" sz="18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5179699"/>
                  </a:ext>
                </a:extLst>
              </a:tr>
              <a:tr h="528019">
                <a:tc rowSpan="3">
                  <a:txBody>
                    <a:bodyPr/>
                    <a:lstStyle/>
                    <a:p>
                      <a:pPr indent="450215" algn="ctr">
                        <a:lnSpc>
                          <a:spcPct val="107000"/>
                        </a:lnSpc>
                        <a:spcBef>
                          <a:spcPts val="600"/>
                        </a:spcBef>
                        <a:spcAft>
                          <a:spcPts val="800"/>
                        </a:spcAft>
                        <a:buNone/>
                      </a:pPr>
                      <a:r>
                        <a:rPr lang="fr-FR" sz="1800">
                          <a:effectLst/>
                        </a:rPr>
                        <a:t>Max</a:t>
                      </a:r>
                      <a:endParaRPr lang="fr-FR" sz="18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ctr">
                        <a:lnSpc>
                          <a:spcPct val="107000"/>
                        </a:lnSpc>
                        <a:spcBef>
                          <a:spcPts val="600"/>
                        </a:spcBef>
                        <a:spcAft>
                          <a:spcPts val="800"/>
                        </a:spcAft>
                        <a:buNone/>
                      </a:pPr>
                      <a:r>
                        <a:rPr lang="fr-FR" sz="1800" dirty="0">
                          <a:effectLst/>
                        </a:rPr>
                        <a:t>Puissance active</a:t>
                      </a:r>
                      <a:endParaRPr lang="fr-FR" sz="1800" dirty="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ctr">
                        <a:lnSpc>
                          <a:spcPct val="107000"/>
                        </a:lnSpc>
                        <a:spcBef>
                          <a:spcPts val="600"/>
                        </a:spcBef>
                        <a:spcAft>
                          <a:spcPts val="800"/>
                        </a:spcAft>
                        <a:buNone/>
                      </a:pPr>
                      <a:r>
                        <a:rPr lang="fr-FR" sz="1800">
                          <a:effectLst/>
                        </a:rPr>
                        <a:t>2829.45</a:t>
                      </a:r>
                      <a:endParaRPr lang="fr-FR" sz="18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ctr">
                        <a:lnSpc>
                          <a:spcPct val="107000"/>
                        </a:lnSpc>
                        <a:spcBef>
                          <a:spcPts val="600"/>
                        </a:spcBef>
                        <a:spcAft>
                          <a:spcPts val="800"/>
                        </a:spcAft>
                        <a:buNone/>
                      </a:pPr>
                      <a:r>
                        <a:rPr lang="fr-FR" sz="1800">
                          <a:effectLst/>
                        </a:rPr>
                        <a:t>1863.51</a:t>
                      </a:r>
                      <a:endParaRPr lang="fr-FR" sz="18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ctr">
                        <a:lnSpc>
                          <a:spcPct val="107000"/>
                        </a:lnSpc>
                        <a:spcBef>
                          <a:spcPts val="600"/>
                        </a:spcBef>
                        <a:spcAft>
                          <a:spcPts val="800"/>
                        </a:spcAft>
                        <a:buNone/>
                      </a:pPr>
                      <a:r>
                        <a:rPr lang="fr-FR" sz="1800" b="1" dirty="0">
                          <a:solidFill>
                            <a:srgbClr val="47D45A"/>
                          </a:solidFill>
                          <a:effectLst/>
                        </a:rPr>
                        <a:t>3530.69</a:t>
                      </a:r>
                      <a:endParaRPr lang="fr-FR" sz="1800" b="1" dirty="0">
                        <a:solidFill>
                          <a:srgbClr val="47D45A"/>
                        </a:solidFill>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57023053"/>
                  </a:ext>
                </a:extLst>
              </a:tr>
              <a:tr h="528019">
                <a:tc vMerge="1">
                  <a:txBody>
                    <a:bodyPr/>
                    <a:lstStyle/>
                    <a:p>
                      <a:endParaRPr lang="fr-FR"/>
                    </a:p>
                  </a:txBody>
                  <a:tcPr/>
                </a:tc>
                <a:tc>
                  <a:txBody>
                    <a:bodyPr/>
                    <a:lstStyle/>
                    <a:p>
                      <a:pPr indent="450215" algn="ctr">
                        <a:lnSpc>
                          <a:spcPct val="107000"/>
                        </a:lnSpc>
                        <a:spcBef>
                          <a:spcPts val="600"/>
                        </a:spcBef>
                        <a:spcAft>
                          <a:spcPts val="800"/>
                        </a:spcAft>
                        <a:buNone/>
                      </a:pPr>
                      <a:r>
                        <a:rPr lang="fr-FR" sz="1800" dirty="0">
                          <a:effectLst/>
                        </a:rPr>
                        <a:t>Puissance apparente</a:t>
                      </a:r>
                      <a:endParaRPr lang="fr-FR" sz="1800" dirty="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ctr">
                        <a:lnSpc>
                          <a:spcPct val="107000"/>
                        </a:lnSpc>
                        <a:spcBef>
                          <a:spcPts val="600"/>
                        </a:spcBef>
                        <a:spcAft>
                          <a:spcPts val="800"/>
                        </a:spcAft>
                        <a:buNone/>
                      </a:pPr>
                      <a:r>
                        <a:rPr lang="fr-FR" sz="1800">
                          <a:effectLst/>
                        </a:rPr>
                        <a:t>2902.86</a:t>
                      </a:r>
                      <a:endParaRPr lang="fr-FR" sz="18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ctr">
                        <a:lnSpc>
                          <a:spcPct val="107000"/>
                        </a:lnSpc>
                        <a:spcBef>
                          <a:spcPts val="600"/>
                        </a:spcBef>
                        <a:spcAft>
                          <a:spcPts val="800"/>
                        </a:spcAft>
                        <a:buNone/>
                      </a:pPr>
                      <a:r>
                        <a:rPr lang="fr-FR" sz="1800">
                          <a:effectLst/>
                        </a:rPr>
                        <a:t>1877.75</a:t>
                      </a:r>
                      <a:endParaRPr lang="fr-FR" sz="18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ctr">
                        <a:lnSpc>
                          <a:spcPct val="107000"/>
                        </a:lnSpc>
                        <a:spcBef>
                          <a:spcPts val="600"/>
                        </a:spcBef>
                        <a:spcAft>
                          <a:spcPts val="800"/>
                        </a:spcAft>
                        <a:buNone/>
                      </a:pPr>
                      <a:r>
                        <a:rPr lang="fr-FR" sz="1800">
                          <a:effectLst/>
                        </a:rPr>
                        <a:t>3626.27</a:t>
                      </a:r>
                      <a:endParaRPr lang="fr-FR" sz="18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9114525"/>
                  </a:ext>
                </a:extLst>
              </a:tr>
              <a:tr h="280480">
                <a:tc vMerge="1">
                  <a:txBody>
                    <a:bodyPr/>
                    <a:lstStyle/>
                    <a:p>
                      <a:endParaRPr lang="fr-FR"/>
                    </a:p>
                  </a:txBody>
                  <a:tcPr/>
                </a:tc>
                <a:tc>
                  <a:txBody>
                    <a:bodyPr/>
                    <a:lstStyle/>
                    <a:p>
                      <a:pPr indent="450215" algn="ctr">
                        <a:lnSpc>
                          <a:spcPct val="107000"/>
                        </a:lnSpc>
                        <a:spcBef>
                          <a:spcPts val="600"/>
                        </a:spcBef>
                        <a:spcAft>
                          <a:spcPts val="800"/>
                        </a:spcAft>
                        <a:buNone/>
                      </a:pPr>
                      <a:r>
                        <a:rPr lang="fr-FR" sz="1800" dirty="0">
                          <a:effectLst/>
                        </a:rPr>
                        <a:t>Tension </a:t>
                      </a:r>
                      <a:endParaRPr lang="fr-FR" sz="1800" dirty="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ctr">
                        <a:lnSpc>
                          <a:spcPct val="107000"/>
                        </a:lnSpc>
                        <a:spcBef>
                          <a:spcPts val="600"/>
                        </a:spcBef>
                        <a:spcAft>
                          <a:spcPts val="800"/>
                        </a:spcAft>
                        <a:buNone/>
                      </a:pPr>
                      <a:r>
                        <a:rPr lang="fr-FR" sz="1800">
                          <a:effectLst/>
                        </a:rPr>
                        <a:t>246.64</a:t>
                      </a:r>
                      <a:endParaRPr lang="fr-FR" sz="18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ctr">
                        <a:lnSpc>
                          <a:spcPct val="107000"/>
                        </a:lnSpc>
                        <a:spcBef>
                          <a:spcPts val="600"/>
                        </a:spcBef>
                        <a:spcAft>
                          <a:spcPts val="800"/>
                        </a:spcAft>
                        <a:buNone/>
                      </a:pPr>
                      <a:r>
                        <a:rPr lang="fr-FR" sz="1800">
                          <a:effectLst/>
                        </a:rPr>
                        <a:t>244.63</a:t>
                      </a:r>
                      <a:endParaRPr lang="fr-FR" sz="18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ctr">
                        <a:lnSpc>
                          <a:spcPct val="107000"/>
                        </a:lnSpc>
                        <a:spcBef>
                          <a:spcPts val="600"/>
                        </a:spcBef>
                        <a:spcAft>
                          <a:spcPts val="800"/>
                        </a:spcAft>
                        <a:buNone/>
                      </a:pPr>
                      <a:r>
                        <a:rPr lang="fr-FR" sz="1800">
                          <a:effectLst/>
                        </a:rPr>
                        <a:t>250.59</a:t>
                      </a:r>
                      <a:endParaRPr lang="fr-FR" sz="18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938748044"/>
                  </a:ext>
                </a:extLst>
              </a:tr>
              <a:tr h="528019">
                <a:tc rowSpan="3">
                  <a:txBody>
                    <a:bodyPr/>
                    <a:lstStyle/>
                    <a:p>
                      <a:pPr indent="450215" algn="ctr">
                        <a:lnSpc>
                          <a:spcPct val="107000"/>
                        </a:lnSpc>
                        <a:spcBef>
                          <a:spcPts val="600"/>
                        </a:spcBef>
                        <a:spcAft>
                          <a:spcPts val="800"/>
                        </a:spcAft>
                        <a:buNone/>
                      </a:pPr>
                      <a:r>
                        <a:rPr lang="fr-FR" sz="1800">
                          <a:effectLst/>
                        </a:rPr>
                        <a:t>Min</a:t>
                      </a:r>
                      <a:endParaRPr lang="fr-FR" sz="18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ctr">
                        <a:lnSpc>
                          <a:spcPct val="107000"/>
                        </a:lnSpc>
                        <a:spcBef>
                          <a:spcPts val="600"/>
                        </a:spcBef>
                        <a:spcAft>
                          <a:spcPts val="800"/>
                        </a:spcAft>
                        <a:buNone/>
                      </a:pPr>
                      <a:r>
                        <a:rPr lang="fr-FR" sz="1800">
                          <a:effectLst/>
                        </a:rPr>
                        <a:t>Puissance active</a:t>
                      </a:r>
                      <a:endParaRPr lang="fr-FR" sz="18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ctr">
                        <a:lnSpc>
                          <a:spcPct val="107000"/>
                        </a:lnSpc>
                        <a:spcBef>
                          <a:spcPts val="600"/>
                        </a:spcBef>
                        <a:spcAft>
                          <a:spcPts val="800"/>
                        </a:spcAft>
                        <a:buNone/>
                      </a:pPr>
                      <a:r>
                        <a:rPr lang="fr-FR" sz="1800">
                          <a:effectLst/>
                        </a:rPr>
                        <a:t>87.51</a:t>
                      </a:r>
                      <a:endParaRPr lang="fr-FR" sz="18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ctr">
                        <a:lnSpc>
                          <a:spcPct val="107000"/>
                        </a:lnSpc>
                        <a:spcBef>
                          <a:spcPts val="600"/>
                        </a:spcBef>
                        <a:spcAft>
                          <a:spcPts val="800"/>
                        </a:spcAft>
                        <a:buNone/>
                      </a:pPr>
                      <a:r>
                        <a:rPr lang="fr-FR" sz="1800" dirty="0">
                          <a:effectLst/>
                        </a:rPr>
                        <a:t>0.00</a:t>
                      </a:r>
                      <a:endParaRPr lang="fr-FR" sz="1800" dirty="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ctr">
                        <a:lnSpc>
                          <a:spcPct val="107000"/>
                        </a:lnSpc>
                        <a:spcBef>
                          <a:spcPts val="600"/>
                        </a:spcBef>
                        <a:spcAft>
                          <a:spcPts val="800"/>
                        </a:spcAft>
                        <a:buNone/>
                      </a:pPr>
                      <a:r>
                        <a:rPr lang="fr-FR" sz="1800">
                          <a:effectLst/>
                        </a:rPr>
                        <a:t>226.11</a:t>
                      </a:r>
                      <a:endParaRPr lang="fr-FR" sz="18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40896605"/>
                  </a:ext>
                </a:extLst>
              </a:tr>
              <a:tr h="528019">
                <a:tc vMerge="1">
                  <a:txBody>
                    <a:bodyPr/>
                    <a:lstStyle/>
                    <a:p>
                      <a:endParaRPr lang="fr-FR"/>
                    </a:p>
                  </a:txBody>
                  <a:tcPr/>
                </a:tc>
                <a:tc>
                  <a:txBody>
                    <a:bodyPr/>
                    <a:lstStyle/>
                    <a:p>
                      <a:pPr indent="450215" algn="ctr">
                        <a:lnSpc>
                          <a:spcPct val="107000"/>
                        </a:lnSpc>
                        <a:spcBef>
                          <a:spcPts val="600"/>
                        </a:spcBef>
                        <a:spcAft>
                          <a:spcPts val="800"/>
                        </a:spcAft>
                        <a:buNone/>
                      </a:pPr>
                      <a:r>
                        <a:rPr lang="fr-FR" sz="1800" dirty="0">
                          <a:effectLst/>
                        </a:rPr>
                        <a:t>Puissance apparente</a:t>
                      </a:r>
                      <a:endParaRPr lang="fr-FR" sz="1800" dirty="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ctr">
                        <a:lnSpc>
                          <a:spcPct val="107000"/>
                        </a:lnSpc>
                        <a:spcBef>
                          <a:spcPts val="600"/>
                        </a:spcBef>
                        <a:spcAft>
                          <a:spcPts val="800"/>
                        </a:spcAft>
                        <a:buNone/>
                      </a:pPr>
                      <a:r>
                        <a:rPr lang="fr-FR" sz="1800">
                          <a:effectLst/>
                        </a:rPr>
                        <a:t>125.26</a:t>
                      </a:r>
                      <a:endParaRPr lang="fr-FR" sz="18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ctr">
                        <a:lnSpc>
                          <a:spcPct val="107000"/>
                        </a:lnSpc>
                        <a:spcBef>
                          <a:spcPts val="600"/>
                        </a:spcBef>
                        <a:spcAft>
                          <a:spcPts val="800"/>
                        </a:spcAft>
                        <a:buNone/>
                      </a:pPr>
                      <a:r>
                        <a:rPr lang="fr-FR" sz="1800">
                          <a:effectLst/>
                        </a:rPr>
                        <a:t>145.60</a:t>
                      </a:r>
                      <a:endParaRPr lang="fr-FR" sz="18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ctr">
                        <a:lnSpc>
                          <a:spcPct val="107000"/>
                        </a:lnSpc>
                        <a:spcBef>
                          <a:spcPts val="600"/>
                        </a:spcBef>
                        <a:spcAft>
                          <a:spcPts val="800"/>
                        </a:spcAft>
                        <a:buNone/>
                      </a:pPr>
                      <a:r>
                        <a:rPr lang="fr-FR" sz="1800">
                          <a:effectLst/>
                        </a:rPr>
                        <a:t>399.48</a:t>
                      </a:r>
                      <a:endParaRPr lang="fr-FR" sz="18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30805599"/>
                  </a:ext>
                </a:extLst>
              </a:tr>
              <a:tr h="280480">
                <a:tc vMerge="1">
                  <a:txBody>
                    <a:bodyPr/>
                    <a:lstStyle/>
                    <a:p>
                      <a:endParaRPr lang="fr-FR"/>
                    </a:p>
                  </a:txBody>
                  <a:tcPr/>
                </a:tc>
                <a:tc>
                  <a:txBody>
                    <a:bodyPr/>
                    <a:lstStyle/>
                    <a:p>
                      <a:pPr indent="450215" algn="ctr">
                        <a:lnSpc>
                          <a:spcPct val="107000"/>
                        </a:lnSpc>
                        <a:spcBef>
                          <a:spcPts val="600"/>
                        </a:spcBef>
                        <a:spcAft>
                          <a:spcPts val="800"/>
                        </a:spcAft>
                        <a:buNone/>
                      </a:pPr>
                      <a:r>
                        <a:rPr lang="fr-FR" sz="1800">
                          <a:effectLst/>
                        </a:rPr>
                        <a:t>Tension</a:t>
                      </a:r>
                      <a:endParaRPr lang="fr-FR" sz="18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ctr">
                        <a:lnSpc>
                          <a:spcPct val="107000"/>
                        </a:lnSpc>
                        <a:spcBef>
                          <a:spcPts val="600"/>
                        </a:spcBef>
                        <a:spcAft>
                          <a:spcPts val="800"/>
                        </a:spcAft>
                        <a:buNone/>
                      </a:pPr>
                      <a:r>
                        <a:rPr lang="fr-FR" sz="1800">
                          <a:effectLst/>
                        </a:rPr>
                        <a:t>237.77</a:t>
                      </a:r>
                      <a:endParaRPr lang="fr-FR" sz="18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ctr">
                        <a:lnSpc>
                          <a:spcPct val="107000"/>
                        </a:lnSpc>
                        <a:spcBef>
                          <a:spcPts val="600"/>
                        </a:spcBef>
                        <a:spcAft>
                          <a:spcPts val="800"/>
                        </a:spcAft>
                        <a:buNone/>
                      </a:pPr>
                      <a:r>
                        <a:rPr lang="fr-FR" sz="1800">
                          <a:effectLst/>
                        </a:rPr>
                        <a:t>236.62</a:t>
                      </a:r>
                      <a:endParaRPr lang="fr-FR" sz="18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ctr">
                        <a:lnSpc>
                          <a:spcPct val="107000"/>
                        </a:lnSpc>
                        <a:spcBef>
                          <a:spcPts val="600"/>
                        </a:spcBef>
                        <a:spcAft>
                          <a:spcPts val="800"/>
                        </a:spcAft>
                        <a:buNone/>
                      </a:pPr>
                      <a:r>
                        <a:rPr lang="fr-FR" sz="1800">
                          <a:effectLst/>
                        </a:rPr>
                        <a:t>238.76</a:t>
                      </a:r>
                      <a:endParaRPr lang="fr-FR" sz="18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91585007"/>
                  </a:ext>
                </a:extLst>
              </a:tr>
              <a:tr h="528019">
                <a:tc rowSpan="3">
                  <a:txBody>
                    <a:bodyPr/>
                    <a:lstStyle/>
                    <a:p>
                      <a:pPr indent="450215" algn="ctr">
                        <a:lnSpc>
                          <a:spcPct val="107000"/>
                        </a:lnSpc>
                        <a:spcBef>
                          <a:spcPts val="600"/>
                        </a:spcBef>
                        <a:spcAft>
                          <a:spcPts val="800"/>
                        </a:spcAft>
                        <a:buNone/>
                      </a:pPr>
                      <a:r>
                        <a:rPr lang="fr-FR" sz="1800" dirty="0">
                          <a:effectLst/>
                        </a:rPr>
                        <a:t>Moyenne</a:t>
                      </a:r>
                    </a:p>
                  </a:txBody>
                  <a:tcPr marL="68580" marR="68580" marT="0" marB="0" anchor="ctr"/>
                </a:tc>
                <a:tc>
                  <a:txBody>
                    <a:bodyPr/>
                    <a:lstStyle/>
                    <a:p>
                      <a:pPr indent="450215" algn="ctr">
                        <a:lnSpc>
                          <a:spcPct val="107000"/>
                        </a:lnSpc>
                        <a:spcBef>
                          <a:spcPts val="600"/>
                        </a:spcBef>
                        <a:spcAft>
                          <a:spcPts val="800"/>
                        </a:spcAft>
                        <a:buNone/>
                      </a:pPr>
                      <a:r>
                        <a:rPr lang="fr-FR" sz="1800" dirty="0">
                          <a:effectLst/>
                        </a:rPr>
                        <a:t>Puissance active</a:t>
                      </a:r>
                      <a:endParaRPr lang="fr-FR" sz="1800" dirty="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ctr">
                        <a:lnSpc>
                          <a:spcPct val="107000"/>
                        </a:lnSpc>
                        <a:spcBef>
                          <a:spcPts val="600"/>
                        </a:spcBef>
                        <a:spcAft>
                          <a:spcPts val="800"/>
                        </a:spcAft>
                        <a:buNone/>
                      </a:pPr>
                      <a:r>
                        <a:rPr lang="fr-FR" sz="1800" dirty="0">
                          <a:effectLst/>
                        </a:rPr>
                        <a:t>318.55</a:t>
                      </a:r>
                      <a:endParaRPr lang="fr-FR" sz="1800" dirty="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ctr">
                        <a:lnSpc>
                          <a:spcPct val="107000"/>
                        </a:lnSpc>
                        <a:spcBef>
                          <a:spcPts val="600"/>
                        </a:spcBef>
                        <a:spcAft>
                          <a:spcPts val="800"/>
                        </a:spcAft>
                        <a:buNone/>
                      </a:pPr>
                      <a:r>
                        <a:rPr lang="fr-FR" sz="1800">
                          <a:effectLst/>
                        </a:rPr>
                        <a:t>298.63</a:t>
                      </a:r>
                      <a:endParaRPr lang="fr-FR" sz="18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ctr">
                        <a:lnSpc>
                          <a:spcPct val="107000"/>
                        </a:lnSpc>
                        <a:spcBef>
                          <a:spcPts val="600"/>
                        </a:spcBef>
                        <a:spcAft>
                          <a:spcPts val="800"/>
                        </a:spcAft>
                        <a:buNone/>
                      </a:pPr>
                      <a:r>
                        <a:rPr lang="fr-FR" sz="1800" b="1" dirty="0">
                          <a:solidFill>
                            <a:srgbClr val="47D45A"/>
                          </a:solidFill>
                          <a:effectLst/>
                        </a:rPr>
                        <a:t>571.98</a:t>
                      </a:r>
                      <a:endParaRPr lang="fr-FR" sz="1800" b="1" dirty="0">
                        <a:solidFill>
                          <a:srgbClr val="47D45A"/>
                        </a:solidFill>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03841124"/>
                  </a:ext>
                </a:extLst>
              </a:tr>
              <a:tr h="528019">
                <a:tc vMerge="1">
                  <a:txBody>
                    <a:bodyPr/>
                    <a:lstStyle/>
                    <a:p>
                      <a:endParaRPr lang="fr-FR"/>
                    </a:p>
                  </a:txBody>
                  <a:tcPr/>
                </a:tc>
                <a:tc>
                  <a:txBody>
                    <a:bodyPr/>
                    <a:lstStyle/>
                    <a:p>
                      <a:pPr indent="450215" algn="ctr">
                        <a:lnSpc>
                          <a:spcPct val="107000"/>
                        </a:lnSpc>
                        <a:spcBef>
                          <a:spcPts val="600"/>
                        </a:spcBef>
                        <a:spcAft>
                          <a:spcPts val="800"/>
                        </a:spcAft>
                        <a:buNone/>
                      </a:pPr>
                      <a:r>
                        <a:rPr lang="fr-FR" sz="1800" dirty="0">
                          <a:effectLst/>
                        </a:rPr>
                        <a:t>Puissance apparente</a:t>
                      </a:r>
                      <a:endParaRPr lang="fr-FR" sz="1800" dirty="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ctr">
                        <a:lnSpc>
                          <a:spcPct val="107000"/>
                        </a:lnSpc>
                        <a:spcBef>
                          <a:spcPts val="600"/>
                        </a:spcBef>
                        <a:spcAft>
                          <a:spcPts val="800"/>
                        </a:spcAft>
                        <a:buNone/>
                      </a:pPr>
                      <a:r>
                        <a:rPr lang="fr-FR" sz="1800">
                          <a:effectLst/>
                        </a:rPr>
                        <a:t>371.27</a:t>
                      </a:r>
                      <a:endParaRPr lang="fr-FR" sz="18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ctr">
                        <a:lnSpc>
                          <a:spcPct val="107000"/>
                        </a:lnSpc>
                        <a:spcBef>
                          <a:spcPts val="600"/>
                        </a:spcBef>
                        <a:spcAft>
                          <a:spcPts val="800"/>
                        </a:spcAft>
                        <a:buNone/>
                      </a:pPr>
                      <a:r>
                        <a:rPr lang="fr-FR" sz="1800">
                          <a:effectLst/>
                        </a:rPr>
                        <a:t>333.24</a:t>
                      </a:r>
                      <a:endParaRPr lang="fr-FR" sz="18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ctr">
                        <a:lnSpc>
                          <a:spcPct val="107000"/>
                        </a:lnSpc>
                        <a:spcBef>
                          <a:spcPts val="600"/>
                        </a:spcBef>
                        <a:spcAft>
                          <a:spcPts val="800"/>
                        </a:spcAft>
                        <a:buNone/>
                      </a:pPr>
                      <a:r>
                        <a:rPr lang="fr-FR" sz="1800">
                          <a:effectLst/>
                        </a:rPr>
                        <a:t>730.42</a:t>
                      </a:r>
                      <a:endParaRPr lang="fr-FR" sz="180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372159870"/>
                  </a:ext>
                </a:extLst>
              </a:tr>
              <a:tr h="280480">
                <a:tc vMerge="1">
                  <a:txBody>
                    <a:bodyPr/>
                    <a:lstStyle/>
                    <a:p>
                      <a:endParaRPr lang="fr-FR"/>
                    </a:p>
                  </a:txBody>
                  <a:tcPr/>
                </a:tc>
                <a:tc>
                  <a:txBody>
                    <a:bodyPr/>
                    <a:lstStyle/>
                    <a:p>
                      <a:pPr indent="450215" algn="ctr">
                        <a:lnSpc>
                          <a:spcPct val="107000"/>
                        </a:lnSpc>
                        <a:spcBef>
                          <a:spcPts val="600"/>
                        </a:spcBef>
                        <a:spcAft>
                          <a:spcPts val="800"/>
                        </a:spcAft>
                        <a:buNone/>
                      </a:pPr>
                      <a:r>
                        <a:rPr lang="fr-FR" sz="1800" dirty="0">
                          <a:effectLst/>
                        </a:rPr>
                        <a:t>Tension</a:t>
                      </a:r>
                      <a:endParaRPr lang="fr-FR" sz="1800" dirty="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ctr">
                        <a:lnSpc>
                          <a:spcPct val="107000"/>
                        </a:lnSpc>
                        <a:spcBef>
                          <a:spcPts val="600"/>
                        </a:spcBef>
                        <a:spcAft>
                          <a:spcPts val="800"/>
                        </a:spcAft>
                        <a:buNone/>
                      </a:pPr>
                      <a:r>
                        <a:rPr lang="fr-FR" sz="1800" dirty="0">
                          <a:effectLst/>
                        </a:rPr>
                        <a:t>243.18</a:t>
                      </a:r>
                      <a:endParaRPr lang="fr-FR" sz="1800" dirty="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ctr">
                        <a:lnSpc>
                          <a:spcPct val="107000"/>
                        </a:lnSpc>
                        <a:spcBef>
                          <a:spcPts val="600"/>
                        </a:spcBef>
                        <a:spcAft>
                          <a:spcPts val="800"/>
                        </a:spcAft>
                        <a:buNone/>
                      </a:pPr>
                      <a:r>
                        <a:rPr lang="fr-FR" sz="1800" dirty="0">
                          <a:effectLst/>
                        </a:rPr>
                        <a:t>241.15</a:t>
                      </a:r>
                      <a:endParaRPr lang="fr-FR" sz="1800" dirty="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tc>
                  <a:txBody>
                    <a:bodyPr/>
                    <a:lstStyle/>
                    <a:p>
                      <a:pPr indent="450215" algn="ctr">
                        <a:lnSpc>
                          <a:spcPct val="107000"/>
                        </a:lnSpc>
                        <a:spcBef>
                          <a:spcPts val="600"/>
                        </a:spcBef>
                        <a:spcAft>
                          <a:spcPts val="800"/>
                        </a:spcAft>
                        <a:buNone/>
                      </a:pPr>
                      <a:r>
                        <a:rPr lang="fr-FR" sz="1800" dirty="0">
                          <a:effectLst/>
                        </a:rPr>
                        <a:t>246.12</a:t>
                      </a:r>
                      <a:endParaRPr lang="fr-FR" sz="1800" dirty="0">
                        <a:effectLst/>
                        <a:latin typeface="Times New Roman" panose="02020603050405020304" pitchFamily="18"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84662289"/>
                  </a:ext>
                </a:extLst>
              </a:tr>
            </a:tbl>
          </a:graphicData>
        </a:graphic>
      </p:graphicFrame>
    </p:spTree>
    <p:extLst>
      <p:ext uri="{BB962C8B-B14F-4D97-AF65-F5344CB8AC3E}">
        <p14:creationId xmlns:p14="http://schemas.microsoft.com/office/powerpoint/2010/main" val="1251394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2F2839-6147-9409-7FE4-21CCC87DEBA3}"/>
            </a:ext>
          </a:extLst>
        </p:cNvPr>
        <p:cNvGrpSpPr/>
        <p:nvPr/>
      </p:nvGrpSpPr>
      <p:grpSpPr>
        <a:xfrm>
          <a:off x="0" y="0"/>
          <a:ext cx="0" cy="0"/>
          <a:chOff x="0" y="0"/>
          <a:chExt cx="0" cy="0"/>
        </a:xfrm>
      </p:grpSpPr>
      <p:sp>
        <p:nvSpPr>
          <p:cNvPr id="4" name="ZoneTexte 3">
            <a:extLst>
              <a:ext uri="{FF2B5EF4-FFF2-40B4-BE49-F238E27FC236}">
                <a16:creationId xmlns:a16="http://schemas.microsoft.com/office/drawing/2014/main" id="{61E82E36-0306-67D7-52FA-C910625E11A4}"/>
              </a:ext>
            </a:extLst>
          </p:cNvPr>
          <p:cNvSpPr txBox="1"/>
          <p:nvPr/>
        </p:nvSpPr>
        <p:spPr>
          <a:xfrm>
            <a:off x="647308" y="933253"/>
            <a:ext cx="5448692" cy="4832092"/>
          </a:xfrm>
          <a:prstGeom prst="rect">
            <a:avLst/>
          </a:prstGeom>
          <a:noFill/>
        </p:spPr>
        <p:txBody>
          <a:bodyPr wrap="square" rtlCol="0">
            <a:spAutoFit/>
          </a:bodyPr>
          <a:lstStyle/>
          <a:p>
            <a:pPr marL="342900" indent="-342900">
              <a:buAutoNum type="arabicPeriod"/>
            </a:pPr>
            <a:r>
              <a:rPr lang="fr-FR" sz="1400" b="1" dirty="0"/>
              <a:t>INTRODUCTION </a:t>
            </a:r>
          </a:p>
          <a:p>
            <a:pPr marL="800100" lvl="1" indent="-342900">
              <a:buAutoNum type="alphaUcPeriod"/>
            </a:pPr>
            <a:r>
              <a:rPr lang="fr-FR" sz="1400" dirty="0"/>
              <a:t>Problématique </a:t>
            </a:r>
          </a:p>
          <a:p>
            <a:pPr marL="800100" lvl="1" indent="-342900">
              <a:buAutoNum type="alphaUcPeriod"/>
            </a:pPr>
            <a:r>
              <a:rPr lang="fr-FR" sz="1400" dirty="0"/>
              <a:t>Enjeux</a:t>
            </a:r>
          </a:p>
          <a:p>
            <a:pPr marL="342900" indent="-342900">
              <a:buAutoNum type="arabicPeriod"/>
            </a:pPr>
            <a:r>
              <a:rPr lang="fr-FR" sz="1400" b="1" dirty="0"/>
              <a:t>REVUE DE LITTÉRATURE</a:t>
            </a:r>
          </a:p>
          <a:p>
            <a:r>
              <a:rPr lang="fr-FR" sz="1400" dirty="0"/>
              <a:t>          A. Modèles conventionnels de statistique</a:t>
            </a:r>
          </a:p>
          <a:p>
            <a:r>
              <a:rPr lang="fr-FR" sz="1400" dirty="0"/>
              <a:t>          B. Modèles d’apprentissage automatique</a:t>
            </a:r>
          </a:p>
          <a:p>
            <a:r>
              <a:rPr lang="fr-FR" sz="1400" dirty="0"/>
              <a:t>          C. Modèles d’apprentissage profond</a:t>
            </a:r>
          </a:p>
          <a:p>
            <a:r>
              <a:rPr lang="fr-FR" sz="1400" dirty="0"/>
              <a:t>          D. Modèles hybrides	</a:t>
            </a:r>
          </a:p>
          <a:p>
            <a:pPr marL="342900" indent="-342900">
              <a:buAutoNum type="arabicPeriod" startAt="3"/>
            </a:pPr>
            <a:r>
              <a:rPr lang="fr-FR" sz="1400" b="1" dirty="0"/>
              <a:t>BASE DE DONNEES</a:t>
            </a:r>
          </a:p>
          <a:p>
            <a:r>
              <a:rPr lang="fr-FR" sz="1400" dirty="0"/>
              <a:t>           A. Présentation du programme UKDALE </a:t>
            </a:r>
          </a:p>
          <a:p>
            <a:r>
              <a:rPr lang="fr-FR" sz="1400" dirty="0"/>
              <a:t>           B. Préparation de la base de donnée</a:t>
            </a:r>
          </a:p>
          <a:p>
            <a:r>
              <a:rPr lang="fr-FR" sz="1400" b="1" dirty="0"/>
              <a:t>4.      ANALYSES EXPLORATOIRES</a:t>
            </a:r>
          </a:p>
          <a:p>
            <a:pPr marL="800100" lvl="1" indent="-342900">
              <a:buFont typeface="+mj-lt"/>
              <a:buAutoNum type="alphaUcPeriod"/>
            </a:pPr>
            <a:r>
              <a:rPr lang="fr-FR" sz="1400" dirty="0"/>
              <a:t>Tableau 1 - Statistiques descriptives </a:t>
            </a:r>
          </a:p>
          <a:p>
            <a:pPr marL="800100" lvl="1" indent="-342900">
              <a:buFont typeface="+mj-lt"/>
              <a:buAutoNum type="alphaUcPeriod"/>
            </a:pPr>
            <a:r>
              <a:rPr lang="fr-FR" sz="1400" dirty="0"/>
              <a:t>Graphique 1 - Diagramme de Tukey </a:t>
            </a:r>
          </a:p>
          <a:p>
            <a:pPr marL="800100" lvl="1" indent="-342900">
              <a:buFont typeface="+mj-lt"/>
              <a:buAutoNum type="alphaUcPeriod"/>
            </a:pPr>
            <a:r>
              <a:rPr lang="fr-FR" sz="1400" dirty="0"/>
              <a:t>Graphique 2 - Séries chronologiques</a:t>
            </a:r>
          </a:p>
          <a:p>
            <a:r>
              <a:rPr lang="fr-FR" sz="1400" b="1" dirty="0"/>
              <a:t>5.       MODELES DE PREVISION </a:t>
            </a:r>
          </a:p>
          <a:p>
            <a:pPr lvl="1"/>
            <a:r>
              <a:rPr lang="fr-FR" sz="1400" dirty="0"/>
              <a:t> A. Modèle ARIMA </a:t>
            </a:r>
          </a:p>
          <a:p>
            <a:pPr lvl="1"/>
            <a:r>
              <a:rPr lang="fr-FR" sz="1400" dirty="0"/>
              <a:t> B. Modèle de Réseaux Bayésien Dynamique</a:t>
            </a:r>
          </a:p>
          <a:p>
            <a:pPr lvl="1"/>
            <a:r>
              <a:rPr lang="fr-FR" sz="1400" dirty="0"/>
              <a:t> C.  Analyse Comparative</a:t>
            </a:r>
          </a:p>
          <a:p>
            <a:r>
              <a:rPr lang="fr-FR" sz="1400" b="1" dirty="0"/>
              <a:t>6.       CONCLUSION </a:t>
            </a:r>
          </a:p>
          <a:p>
            <a:pPr marL="800100" lvl="1" indent="-342900">
              <a:buAutoNum type="alphaUcPeriod"/>
            </a:pPr>
            <a:r>
              <a:rPr lang="fr-FR" sz="1400" dirty="0"/>
              <a:t>Synthèse </a:t>
            </a:r>
          </a:p>
          <a:p>
            <a:pPr marL="800100" lvl="1" indent="-342900">
              <a:buAutoNum type="alphaUcPeriod"/>
            </a:pPr>
            <a:r>
              <a:rPr lang="fr-FR" sz="1400" dirty="0"/>
              <a:t>Perspective</a:t>
            </a:r>
          </a:p>
        </p:txBody>
      </p:sp>
      <p:sp>
        <p:nvSpPr>
          <p:cNvPr id="10" name="ZoneTexte 9">
            <a:extLst>
              <a:ext uri="{FF2B5EF4-FFF2-40B4-BE49-F238E27FC236}">
                <a16:creationId xmlns:a16="http://schemas.microsoft.com/office/drawing/2014/main" id="{372B0836-32BE-E98C-B1B8-DA35FA4B5F44}"/>
              </a:ext>
            </a:extLst>
          </p:cNvPr>
          <p:cNvSpPr txBox="1"/>
          <p:nvPr/>
        </p:nvSpPr>
        <p:spPr>
          <a:xfrm>
            <a:off x="647308" y="454058"/>
            <a:ext cx="5448692" cy="461665"/>
          </a:xfrm>
          <a:prstGeom prst="rect">
            <a:avLst/>
          </a:prstGeom>
          <a:noFill/>
        </p:spPr>
        <p:txBody>
          <a:bodyPr wrap="square" rtlCol="0">
            <a:spAutoFit/>
          </a:bodyPr>
          <a:lstStyle/>
          <a:p>
            <a:r>
              <a:rPr lang="fr-FR" sz="2400" b="1" dirty="0"/>
              <a:t>TABLE DES MATIERES</a:t>
            </a:r>
          </a:p>
        </p:txBody>
      </p:sp>
      <p:pic>
        <p:nvPicPr>
          <p:cNvPr id="17" name="Picture 2" descr="L'UPEC : La recherche : innover, découvrir et valoriser - Recherche &amp;  Enseignement">
            <a:extLst>
              <a:ext uri="{FF2B5EF4-FFF2-40B4-BE49-F238E27FC236}">
                <a16:creationId xmlns:a16="http://schemas.microsoft.com/office/drawing/2014/main" id="{30BCD820-2E55-D24F-FF21-9583975755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9276" y="290428"/>
            <a:ext cx="1425524" cy="128565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e 1">
            <a:extLst>
              <a:ext uri="{FF2B5EF4-FFF2-40B4-BE49-F238E27FC236}">
                <a16:creationId xmlns:a16="http://schemas.microsoft.com/office/drawing/2014/main" id="{7789EF3E-53DF-53DF-50A9-F887B6937038}"/>
              </a:ext>
            </a:extLst>
          </p:cNvPr>
          <p:cNvGrpSpPr/>
          <p:nvPr/>
        </p:nvGrpSpPr>
        <p:grpSpPr>
          <a:xfrm>
            <a:off x="0" y="4832765"/>
            <a:ext cx="18063807" cy="1932902"/>
            <a:chOff x="0" y="4832765"/>
            <a:chExt cx="18063807" cy="1932902"/>
          </a:xfrm>
        </p:grpSpPr>
        <p:grpSp>
          <p:nvGrpSpPr>
            <p:cNvPr id="22" name="Groupe 21">
              <a:extLst>
                <a:ext uri="{FF2B5EF4-FFF2-40B4-BE49-F238E27FC236}">
                  <a16:creationId xmlns:a16="http://schemas.microsoft.com/office/drawing/2014/main" id="{FE11895B-090B-3CB7-806A-070C65D85C2F}"/>
                </a:ext>
              </a:extLst>
            </p:cNvPr>
            <p:cNvGrpSpPr/>
            <p:nvPr/>
          </p:nvGrpSpPr>
          <p:grpSpPr>
            <a:xfrm>
              <a:off x="0" y="4832765"/>
              <a:ext cx="18063807" cy="1655903"/>
              <a:chOff x="0" y="1963597"/>
              <a:chExt cx="18063807" cy="1655903"/>
            </a:xfrm>
            <a:solidFill>
              <a:srgbClr val="E62733"/>
            </a:solidFill>
          </p:grpSpPr>
          <p:sp>
            <p:nvSpPr>
              <p:cNvPr id="23" name="Rectangle : coins arrondis 22">
                <a:extLst>
                  <a:ext uri="{FF2B5EF4-FFF2-40B4-BE49-F238E27FC236}">
                    <a16:creationId xmlns:a16="http://schemas.microsoft.com/office/drawing/2014/main" id="{60432170-BFB9-EE8E-F809-404AF9381224}"/>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Rectangle : coins arrondis 23">
                <a:extLst>
                  <a:ext uri="{FF2B5EF4-FFF2-40B4-BE49-F238E27FC236}">
                    <a16:creationId xmlns:a16="http://schemas.microsoft.com/office/drawing/2014/main" id="{231F8D2E-F11B-E4C8-AB7C-1ABC9B2E8793}"/>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21" name="ZoneTexte 20">
              <a:extLst>
                <a:ext uri="{FF2B5EF4-FFF2-40B4-BE49-F238E27FC236}">
                  <a16:creationId xmlns:a16="http://schemas.microsoft.com/office/drawing/2014/main" id="{C491C10A-60A1-A947-CCC3-63F68DA44FC7}"/>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25" name="ZoneTexte 24">
              <a:extLst>
                <a:ext uri="{FF2B5EF4-FFF2-40B4-BE49-F238E27FC236}">
                  <a16:creationId xmlns:a16="http://schemas.microsoft.com/office/drawing/2014/main" id="{078DAFE6-5CB1-6641-6DB2-D105EE9F1053}"/>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26" name="ZoneTexte 25">
              <a:extLst>
                <a:ext uri="{FF2B5EF4-FFF2-40B4-BE49-F238E27FC236}">
                  <a16:creationId xmlns:a16="http://schemas.microsoft.com/office/drawing/2014/main" id="{7615AD62-09D6-3A86-E416-3916ADE9022D}"/>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spTree>
    <p:extLst>
      <p:ext uri="{BB962C8B-B14F-4D97-AF65-F5344CB8AC3E}">
        <p14:creationId xmlns:p14="http://schemas.microsoft.com/office/powerpoint/2010/main" val="553252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0D2E6B-BA3B-AEF6-DB5C-ED1D9428BBDA}"/>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B6175BFB-9969-1857-4516-E960088583FF}"/>
              </a:ext>
            </a:extLst>
          </p:cNvPr>
          <p:cNvSpPr txBox="1"/>
          <p:nvPr/>
        </p:nvSpPr>
        <p:spPr>
          <a:xfrm>
            <a:off x="264350" y="329947"/>
            <a:ext cx="11180723" cy="830997"/>
          </a:xfrm>
          <a:prstGeom prst="rect">
            <a:avLst/>
          </a:prstGeom>
          <a:noFill/>
        </p:spPr>
        <p:txBody>
          <a:bodyPr wrap="square" rtlCol="0">
            <a:spAutoFit/>
          </a:bodyPr>
          <a:lstStyle/>
          <a:p>
            <a:r>
              <a:rPr lang="fr-FR" sz="2400" dirty="0">
                <a:latin typeface="Congenial Black" panose="02000503040000020004" pitchFamily="2" charset="0"/>
              </a:rPr>
              <a:t>ANALYSES EXPLORATOIRES : Tableau 1 – Statistique descriptives (Suite)</a:t>
            </a:r>
          </a:p>
          <a:p>
            <a:endParaRPr lang="fr-FR" sz="2400" b="1" dirty="0"/>
          </a:p>
        </p:txBody>
      </p:sp>
      <p:sp>
        <p:nvSpPr>
          <p:cNvPr id="2" name="ZoneTexte 1" hidden="1">
            <a:extLst>
              <a:ext uri="{FF2B5EF4-FFF2-40B4-BE49-F238E27FC236}">
                <a16:creationId xmlns:a16="http://schemas.microsoft.com/office/drawing/2014/main" id="{9B1013E6-789A-865A-B99E-C03672737094}"/>
              </a:ext>
            </a:extLst>
          </p:cNvPr>
          <p:cNvSpPr txBox="1">
            <a:spLocks noGrp="1" noRot="1" noMove="1" noResize="1" noEditPoints="1" noAdjustHandles="1" noChangeArrowheads="1" noChangeShapeType="1"/>
          </p:cNvSpPr>
          <p:nvPr/>
        </p:nvSpPr>
        <p:spPr>
          <a:xfrm>
            <a:off x="432079" y="964642"/>
            <a:ext cx="11254154" cy="1677382"/>
          </a:xfrm>
          <a:prstGeom prst="rect">
            <a:avLst/>
          </a:prstGeom>
          <a:noFill/>
        </p:spPr>
        <p:txBody>
          <a:bodyPr wrap="square" rtlCol="0">
            <a:spAutoFit/>
          </a:bodyPr>
          <a:lstStyle/>
          <a:p>
            <a:pPr indent="450215" algn="just">
              <a:spcBef>
                <a:spcPts val="600"/>
              </a:spcBef>
              <a:spcAft>
                <a:spcPts val="600"/>
              </a:spcAft>
            </a:pPr>
            <a:r>
              <a:rPr lang="fr-FR" sz="1100" dirty="0">
                <a:effectLst/>
                <a:latin typeface="Times New Roman" panose="02020603050405020304" pitchFamily="18" charset="0"/>
                <a:ea typeface="Aptos" panose="020B0004020202020204" pitchFamily="34" charset="0"/>
                <a:cs typeface="Arial" panose="020B0604020202020204" pitchFamily="34" charset="0"/>
              </a:rPr>
              <a:t>La prévision de la consommation d’énergie est un sujet complexe, qui comporte notamment des enjeux économiques et climatiques. Cette thématique suscite un vif intérêt au sein de la communauté scientifique, laquelle propose sans cesse des modèles de plus en plus sophistiqués afin d’atteindre une meilleure efficience énergétique. Cette synthèse bibliographique présente un aperçu des principales méthodes d’analyse de données utilisées à ce jour.</a:t>
            </a:r>
            <a:endParaRPr lang="fr-FR" sz="1100" dirty="0">
              <a:latin typeface="Times New Roman" panose="02020603050405020304" pitchFamily="18" charset="0"/>
              <a:ea typeface="Aptos" panose="020B0004020202020204" pitchFamily="34" charset="0"/>
              <a:cs typeface="Arial" panose="020B0604020202020204" pitchFamily="34" charset="0"/>
            </a:endParaRPr>
          </a:p>
          <a:p>
            <a:pPr indent="450215" algn="just">
              <a:spcBef>
                <a:spcPts val="600"/>
              </a:spcBef>
              <a:spcAft>
                <a:spcPts val="600"/>
              </a:spcAft>
              <a:buNone/>
            </a:pPr>
            <a:r>
              <a:rPr lang="fr-FR" sz="1100" dirty="0">
                <a:effectLst/>
                <a:latin typeface="Times New Roman" panose="02020603050405020304" pitchFamily="18" charset="0"/>
                <a:ea typeface="Aptos" panose="020B0004020202020204" pitchFamily="34" charset="0"/>
                <a:cs typeface="Arial" panose="020B0604020202020204" pitchFamily="34" charset="0"/>
              </a:rPr>
              <a:t>En définitive, l’efficience énergétique est un enjeu majeur qui cristallise à la fois l’opinion publique et la recherche scientifique. L’une des approches privilégiée pour atteindre cet objectif reste la prévision de la consommation d’énergie. Bien que cette dernière semble être un phénomène complexe à modéliser en raison notamment de son caractère multifactoriel et non linéaire, les méthodes d’analyse de données de plus en plus sophistiquées sont développées, réduisant ainsi, au fil du temps, les erreurs de prévision et le temps de calcul).</a:t>
            </a:r>
          </a:p>
          <a:p>
            <a:pPr>
              <a:buNone/>
            </a:pPr>
            <a:br>
              <a:rPr lang="fr-FR" sz="1100" dirty="0">
                <a:effectLst/>
                <a:latin typeface="Times New Roman" panose="02020603050405020304" pitchFamily="18" charset="0"/>
                <a:ea typeface="Aptos" panose="020B0004020202020204" pitchFamily="34" charset="0"/>
                <a:cs typeface="Arial" panose="020B0604020202020204" pitchFamily="34" charset="0"/>
              </a:rPr>
            </a:br>
            <a:endParaRPr lang="fr-FR" sz="1100" dirty="0"/>
          </a:p>
        </p:txBody>
      </p:sp>
      <p:grpSp>
        <p:nvGrpSpPr>
          <p:cNvPr id="88" name="Groupe 87">
            <a:extLst>
              <a:ext uri="{FF2B5EF4-FFF2-40B4-BE49-F238E27FC236}">
                <a16:creationId xmlns:a16="http://schemas.microsoft.com/office/drawing/2014/main" id="{EC64D01A-864F-4BB5-F4BD-6BFCB69A905C}"/>
              </a:ext>
            </a:extLst>
          </p:cNvPr>
          <p:cNvGrpSpPr/>
          <p:nvPr/>
        </p:nvGrpSpPr>
        <p:grpSpPr>
          <a:xfrm>
            <a:off x="0" y="4832765"/>
            <a:ext cx="18063807" cy="1932902"/>
            <a:chOff x="0" y="4832765"/>
            <a:chExt cx="18063807" cy="1932902"/>
          </a:xfrm>
        </p:grpSpPr>
        <p:grpSp>
          <p:nvGrpSpPr>
            <p:cNvPr id="89" name="Groupe 88">
              <a:extLst>
                <a:ext uri="{FF2B5EF4-FFF2-40B4-BE49-F238E27FC236}">
                  <a16:creationId xmlns:a16="http://schemas.microsoft.com/office/drawing/2014/main" id="{2DC6AFDC-65CF-BD93-5A44-B1A331894EBA}"/>
                </a:ext>
              </a:extLst>
            </p:cNvPr>
            <p:cNvGrpSpPr/>
            <p:nvPr/>
          </p:nvGrpSpPr>
          <p:grpSpPr>
            <a:xfrm>
              <a:off x="0" y="4832765"/>
              <a:ext cx="18063807" cy="1655903"/>
              <a:chOff x="0" y="1963597"/>
              <a:chExt cx="18063807" cy="1655903"/>
            </a:xfrm>
            <a:solidFill>
              <a:srgbClr val="E62733"/>
            </a:solidFill>
          </p:grpSpPr>
          <p:sp>
            <p:nvSpPr>
              <p:cNvPr id="93" name="Rectangle : coins arrondis 92">
                <a:extLst>
                  <a:ext uri="{FF2B5EF4-FFF2-40B4-BE49-F238E27FC236}">
                    <a16:creationId xmlns:a16="http://schemas.microsoft.com/office/drawing/2014/main" id="{F1FEA6DF-4F8C-D429-6C58-32A4E79B9907}"/>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Rectangle : coins arrondis 93">
                <a:extLst>
                  <a:ext uri="{FF2B5EF4-FFF2-40B4-BE49-F238E27FC236}">
                    <a16:creationId xmlns:a16="http://schemas.microsoft.com/office/drawing/2014/main" id="{7BEEF7C8-7831-5604-06A8-D31406555040}"/>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90" name="ZoneTexte 89">
              <a:extLst>
                <a:ext uri="{FF2B5EF4-FFF2-40B4-BE49-F238E27FC236}">
                  <a16:creationId xmlns:a16="http://schemas.microsoft.com/office/drawing/2014/main" id="{C1C6951C-71CB-AECB-DE0F-1E61ABCA7468}"/>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91" name="ZoneTexte 90">
              <a:extLst>
                <a:ext uri="{FF2B5EF4-FFF2-40B4-BE49-F238E27FC236}">
                  <a16:creationId xmlns:a16="http://schemas.microsoft.com/office/drawing/2014/main" id="{BF9057C4-E3A0-BD0C-9773-6FCAA424E5B6}"/>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92" name="ZoneTexte 91">
              <a:extLst>
                <a:ext uri="{FF2B5EF4-FFF2-40B4-BE49-F238E27FC236}">
                  <a16:creationId xmlns:a16="http://schemas.microsoft.com/office/drawing/2014/main" id="{ACACEE26-681F-2638-DB6A-F52DF7162E73}"/>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graphicFrame>
        <p:nvGraphicFramePr>
          <p:cNvPr id="11" name="Tableau 10">
            <a:extLst>
              <a:ext uri="{FF2B5EF4-FFF2-40B4-BE49-F238E27FC236}">
                <a16:creationId xmlns:a16="http://schemas.microsoft.com/office/drawing/2014/main" id="{708CC228-07BA-93F2-88F9-81DBC83E389A}"/>
              </a:ext>
            </a:extLst>
          </p:cNvPr>
          <p:cNvGraphicFramePr>
            <a:graphicFrameLocks noGrp="1"/>
          </p:cNvGraphicFramePr>
          <p:nvPr>
            <p:extLst>
              <p:ext uri="{D42A27DB-BD31-4B8C-83A1-F6EECF244321}">
                <p14:modId xmlns:p14="http://schemas.microsoft.com/office/powerpoint/2010/main" val="1575567121"/>
              </p:ext>
            </p:extLst>
          </p:nvPr>
        </p:nvGraphicFramePr>
        <p:xfrm>
          <a:off x="481498" y="960959"/>
          <a:ext cx="10561640" cy="4595622"/>
        </p:xfrm>
        <a:graphic>
          <a:graphicData uri="http://schemas.openxmlformats.org/drawingml/2006/table">
            <a:tbl>
              <a:tblPr firstRow="1" firstCol="1" bandRow="1">
                <a:tableStyleId>{9D7B26C5-4107-4FEC-AEDC-1716B250A1EF}</a:tableStyleId>
              </a:tblPr>
              <a:tblGrid>
                <a:gridCol w="2036744">
                  <a:extLst>
                    <a:ext uri="{9D8B030D-6E8A-4147-A177-3AD203B41FA5}">
                      <a16:colId xmlns:a16="http://schemas.microsoft.com/office/drawing/2014/main" val="930682573"/>
                    </a:ext>
                  </a:extLst>
                </a:gridCol>
                <a:gridCol w="2036744">
                  <a:extLst>
                    <a:ext uri="{9D8B030D-6E8A-4147-A177-3AD203B41FA5}">
                      <a16:colId xmlns:a16="http://schemas.microsoft.com/office/drawing/2014/main" val="735502552"/>
                    </a:ext>
                  </a:extLst>
                </a:gridCol>
                <a:gridCol w="2036744">
                  <a:extLst>
                    <a:ext uri="{9D8B030D-6E8A-4147-A177-3AD203B41FA5}">
                      <a16:colId xmlns:a16="http://schemas.microsoft.com/office/drawing/2014/main" val="1192474479"/>
                    </a:ext>
                  </a:extLst>
                </a:gridCol>
                <a:gridCol w="2036744">
                  <a:extLst>
                    <a:ext uri="{9D8B030D-6E8A-4147-A177-3AD203B41FA5}">
                      <a16:colId xmlns:a16="http://schemas.microsoft.com/office/drawing/2014/main" val="1285296682"/>
                    </a:ext>
                  </a:extLst>
                </a:gridCol>
                <a:gridCol w="2414664">
                  <a:extLst>
                    <a:ext uri="{9D8B030D-6E8A-4147-A177-3AD203B41FA5}">
                      <a16:colId xmlns:a16="http://schemas.microsoft.com/office/drawing/2014/main" val="2336899382"/>
                    </a:ext>
                  </a:extLst>
                </a:gridCol>
              </a:tblGrid>
              <a:tr h="281701">
                <a:tc>
                  <a:txBody>
                    <a:bodyPr/>
                    <a:lstStyle/>
                    <a:p>
                      <a:pPr indent="450215" algn="l">
                        <a:lnSpc>
                          <a:spcPct val="107000"/>
                        </a:lnSpc>
                        <a:spcBef>
                          <a:spcPts val="600"/>
                        </a:spcBef>
                        <a:spcAft>
                          <a:spcPts val="800"/>
                        </a:spcAft>
                        <a:buNone/>
                      </a:pPr>
                      <a:r>
                        <a:rPr lang="fr-FR" sz="1800">
                          <a:effectLst/>
                        </a:rPr>
                        <a:t>Critères</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l">
                        <a:lnSpc>
                          <a:spcPct val="107000"/>
                        </a:lnSpc>
                        <a:spcBef>
                          <a:spcPts val="600"/>
                        </a:spcBef>
                        <a:spcAft>
                          <a:spcPts val="800"/>
                        </a:spcAft>
                        <a:buNone/>
                      </a:pPr>
                      <a:r>
                        <a:rPr lang="fr-FR" sz="1800">
                          <a:effectLst/>
                        </a:rPr>
                        <a:t>Variables</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l">
                        <a:lnSpc>
                          <a:spcPct val="107000"/>
                        </a:lnSpc>
                        <a:spcBef>
                          <a:spcPts val="600"/>
                        </a:spcBef>
                        <a:spcAft>
                          <a:spcPts val="800"/>
                        </a:spcAft>
                        <a:buNone/>
                      </a:pPr>
                      <a:r>
                        <a:rPr lang="fr-FR" sz="1800">
                          <a:effectLst/>
                        </a:rPr>
                        <a:t>Foyer 1</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l">
                        <a:lnSpc>
                          <a:spcPct val="107000"/>
                        </a:lnSpc>
                        <a:spcBef>
                          <a:spcPts val="600"/>
                        </a:spcBef>
                        <a:spcAft>
                          <a:spcPts val="800"/>
                        </a:spcAft>
                        <a:buNone/>
                      </a:pPr>
                      <a:r>
                        <a:rPr lang="fr-FR" sz="1800">
                          <a:effectLst/>
                        </a:rPr>
                        <a:t>Foyer 2</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l">
                        <a:lnSpc>
                          <a:spcPct val="107000"/>
                        </a:lnSpc>
                        <a:spcBef>
                          <a:spcPts val="600"/>
                        </a:spcBef>
                        <a:spcAft>
                          <a:spcPts val="800"/>
                        </a:spcAft>
                        <a:buNone/>
                      </a:pPr>
                      <a:r>
                        <a:rPr lang="fr-FR" sz="1800">
                          <a:effectLst/>
                        </a:rPr>
                        <a:t>Foyer 5</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extLst>
                  <a:ext uri="{0D108BD9-81ED-4DB2-BD59-A6C34878D82A}">
                    <a16:rowId xmlns:a16="http://schemas.microsoft.com/office/drawing/2014/main" val="3317936712"/>
                  </a:ext>
                </a:extLst>
              </a:tr>
              <a:tr h="526716">
                <a:tc rowSpan="3">
                  <a:txBody>
                    <a:bodyPr/>
                    <a:lstStyle/>
                    <a:p>
                      <a:pPr indent="450215" algn="ctr">
                        <a:lnSpc>
                          <a:spcPct val="107000"/>
                        </a:lnSpc>
                        <a:spcBef>
                          <a:spcPts val="600"/>
                        </a:spcBef>
                        <a:spcAft>
                          <a:spcPts val="800"/>
                        </a:spcAft>
                        <a:buNone/>
                      </a:pPr>
                      <a:r>
                        <a:rPr lang="fr-FR" sz="1800" dirty="0">
                          <a:effectLst/>
                        </a:rPr>
                        <a:t>Médiane</a:t>
                      </a:r>
                      <a:endParaRPr lang="fr-FR" sz="1800" dirty="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a:effectLst/>
                        </a:rPr>
                        <a:t>Puissance active</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a:effectLst/>
                        </a:rPr>
                        <a:t>222.43</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a:effectLst/>
                        </a:rPr>
                        <a:t>207.76</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dirty="0">
                          <a:effectLst/>
                        </a:rPr>
                        <a:t>429.95</a:t>
                      </a:r>
                      <a:endParaRPr lang="fr-FR" sz="1800" dirty="0">
                        <a:effectLst/>
                        <a:latin typeface="+mn-lt"/>
                        <a:ea typeface="Aptos" panose="020B0004020202020204" pitchFamily="34" charset="0"/>
                        <a:cs typeface="Times New Roman" panose="02020603050405020304" pitchFamily="18" charset="0"/>
                      </a:endParaRPr>
                    </a:p>
                  </a:txBody>
                  <a:tcPr marL="48498" marR="48498" marT="0" marB="0" anchor="ctr"/>
                </a:tc>
                <a:extLst>
                  <a:ext uri="{0D108BD9-81ED-4DB2-BD59-A6C34878D82A}">
                    <a16:rowId xmlns:a16="http://schemas.microsoft.com/office/drawing/2014/main" val="3666322563"/>
                  </a:ext>
                </a:extLst>
              </a:tr>
              <a:tr h="573338">
                <a:tc vMerge="1">
                  <a:txBody>
                    <a:bodyPr/>
                    <a:lstStyle/>
                    <a:p>
                      <a:endParaRPr lang="fr-FR"/>
                    </a:p>
                  </a:txBody>
                  <a:tcPr/>
                </a:tc>
                <a:tc>
                  <a:txBody>
                    <a:bodyPr/>
                    <a:lstStyle/>
                    <a:p>
                      <a:pPr indent="450215" algn="ctr">
                        <a:lnSpc>
                          <a:spcPct val="107000"/>
                        </a:lnSpc>
                        <a:spcBef>
                          <a:spcPts val="600"/>
                        </a:spcBef>
                        <a:spcAft>
                          <a:spcPts val="800"/>
                        </a:spcAft>
                        <a:buNone/>
                      </a:pPr>
                      <a:r>
                        <a:rPr lang="fr-FR" sz="1800">
                          <a:effectLst/>
                        </a:rPr>
                        <a:t>Puissance apparente</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a:effectLst/>
                        </a:rPr>
                        <a:t>264.29</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a:effectLst/>
                        </a:rPr>
                        <a:t>240.36</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a:effectLst/>
                        </a:rPr>
                        <a:t>601.73</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extLst>
                  <a:ext uri="{0D108BD9-81ED-4DB2-BD59-A6C34878D82A}">
                    <a16:rowId xmlns:a16="http://schemas.microsoft.com/office/drawing/2014/main" val="2293447524"/>
                  </a:ext>
                </a:extLst>
              </a:tr>
              <a:tr h="281701">
                <a:tc vMerge="1">
                  <a:txBody>
                    <a:bodyPr/>
                    <a:lstStyle/>
                    <a:p>
                      <a:endParaRPr lang="fr-FR"/>
                    </a:p>
                  </a:txBody>
                  <a:tcPr/>
                </a:tc>
                <a:tc>
                  <a:txBody>
                    <a:bodyPr/>
                    <a:lstStyle/>
                    <a:p>
                      <a:pPr indent="450215" algn="ctr">
                        <a:lnSpc>
                          <a:spcPct val="107000"/>
                        </a:lnSpc>
                        <a:spcBef>
                          <a:spcPts val="600"/>
                        </a:spcBef>
                        <a:spcAft>
                          <a:spcPts val="800"/>
                        </a:spcAft>
                        <a:buNone/>
                      </a:pPr>
                      <a:r>
                        <a:rPr lang="fr-FR" sz="1800">
                          <a:effectLst/>
                        </a:rPr>
                        <a:t>Tension</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a:effectLst/>
                        </a:rPr>
                        <a:t>243.23</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a:effectLst/>
                        </a:rPr>
                        <a:t>241.19</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a:effectLst/>
                        </a:rPr>
                        <a:t>246.10</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extLst>
                  <a:ext uri="{0D108BD9-81ED-4DB2-BD59-A6C34878D82A}">
                    <a16:rowId xmlns:a16="http://schemas.microsoft.com/office/drawing/2014/main" val="1617293886"/>
                  </a:ext>
                </a:extLst>
              </a:tr>
              <a:tr h="526716">
                <a:tc rowSpan="3">
                  <a:txBody>
                    <a:bodyPr/>
                    <a:lstStyle/>
                    <a:p>
                      <a:pPr indent="450215" algn="ctr">
                        <a:lnSpc>
                          <a:spcPct val="107000"/>
                        </a:lnSpc>
                        <a:spcBef>
                          <a:spcPts val="600"/>
                        </a:spcBef>
                        <a:spcAft>
                          <a:spcPts val="800"/>
                        </a:spcAft>
                        <a:buNone/>
                      </a:pPr>
                      <a:r>
                        <a:rPr lang="fr-FR" sz="1800" dirty="0">
                          <a:effectLst/>
                        </a:rPr>
                        <a:t>Ecart-type</a:t>
                      </a:r>
                      <a:endParaRPr lang="fr-FR" sz="1800" dirty="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a:effectLst/>
                        </a:rPr>
                        <a:t>Puissance active</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a:effectLst/>
                        </a:rPr>
                        <a:t>242.06</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a:effectLst/>
                        </a:rPr>
                        <a:t>260.33</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b="1" dirty="0">
                          <a:solidFill>
                            <a:srgbClr val="47D45A"/>
                          </a:solidFill>
                          <a:effectLst/>
                        </a:rPr>
                        <a:t>396.12</a:t>
                      </a:r>
                      <a:endParaRPr lang="fr-FR" sz="1800" b="1" dirty="0">
                        <a:solidFill>
                          <a:srgbClr val="47D45A"/>
                        </a:solidFill>
                        <a:effectLst/>
                        <a:latin typeface="+mn-lt"/>
                        <a:ea typeface="Aptos" panose="020B0004020202020204" pitchFamily="34" charset="0"/>
                        <a:cs typeface="Times New Roman" panose="02020603050405020304" pitchFamily="18" charset="0"/>
                      </a:endParaRPr>
                    </a:p>
                  </a:txBody>
                  <a:tcPr marL="48498" marR="48498" marT="0" marB="0" anchor="ctr"/>
                </a:tc>
                <a:extLst>
                  <a:ext uri="{0D108BD9-81ED-4DB2-BD59-A6C34878D82A}">
                    <a16:rowId xmlns:a16="http://schemas.microsoft.com/office/drawing/2014/main" val="2452407449"/>
                  </a:ext>
                </a:extLst>
              </a:tr>
              <a:tr h="573338">
                <a:tc vMerge="1">
                  <a:txBody>
                    <a:bodyPr/>
                    <a:lstStyle/>
                    <a:p>
                      <a:endParaRPr lang="fr-FR"/>
                    </a:p>
                  </a:txBody>
                  <a:tcPr/>
                </a:tc>
                <a:tc>
                  <a:txBody>
                    <a:bodyPr/>
                    <a:lstStyle/>
                    <a:p>
                      <a:pPr indent="450215" algn="ctr">
                        <a:lnSpc>
                          <a:spcPct val="107000"/>
                        </a:lnSpc>
                        <a:spcBef>
                          <a:spcPts val="600"/>
                        </a:spcBef>
                        <a:spcAft>
                          <a:spcPts val="800"/>
                        </a:spcAft>
                        <a:buNone/>
                      </a:pPr>
                      <a:r>
                        <a:rPr lang="fr-FR" sz="1800" dirty="0">
                          <a:effectLst/>
                        </a:rPr>
                        <a:t>Puissance apparente</a:t>
                      </a:r>
                      <a:endParaRPr lang="fr-FR" sz="1800" dirty="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a:effectLst/>
                        </a:rPr>
                        <a:t>261.11</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a:effectLst/>
                        </a:rPr>
                        <a:t>261.29</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dirty="0">
                          <a:effectLst/>
                        </a:rPr>
                        <a:t>377.18</a:t>
                      </a:r>
                      <a:endParaRPr lang="fr-FR" sz="1800" dirty="0">
                        <a:effectLst/>
                        <a:latin typeface="+mn-lt"/>
                        <a:ea typeface="Aptos" panose="020B0004020202020204" pitchFamily="34" charset="0"/>
                        <a:cs typeface="Times New Roman" panose="02020603050405020304" pitchFamily="18" charset="0"/>
                      </a:endParaRPr>
                    </a:p>
                  </a:txBody>
                  <a:tcPr marL="48498" marR="48498" marT="0" marB="0" anchor="ctr"/>
                </a:tc>
                <a:extLst>
                  <a:ext uri="{0D108BD9-81ED-4DB2-BD59-A6C34878D82A}">
                    <a16:rowId xmlns:a16="http://schemas.microsoft.com/office/drawing/2014/main" val="1768826887"/>
                  </a:ext>
                </a:extLst>
              </a:tr>
              <a:tr h="281701">
                <a:tc vMerge="1">
                  <a:txBody>
                    <a:bodyPr/>
                    <a:lstStyle/>
                    <a:p>
                      <a:endParaRPr lang="fr-FR"/>
                    </a:p>
                  </a:txBody>
                  <a:tcPr/>
                </a:tc>
                <a:tc>
                  <a:txBody>
                    <a:bodyPr/>
                    <a:lstStyle/>
                    <a:p>
                      <a:pPr indent="450215" algn="ctr">
                        <a:lnSpc>
                          <a:spcPct val="107000"/>
                        </a:lnSpc>
                        <a:spcBef>
                          <a:spcPts val="600"/>
                        </a:spcBef>
                        <a:spcAft>
                          <a:spcPts val="800"/>
                        </a:spcAft>
                        <a:buNone/>
                      </a:pPr>
                      <a:r>
                        <a:rPr lang="fr-FR" sz="1800">
                          <a:effectLst/>
                        </a:rPr>
                        <a:t>Tension</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a:effectLst/>
                        </a:rPr>
                        <a:t>1.17</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a:effectLst/>
                        </a:rPr>
                        <a:t>1.13</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a:effectLst/>
                        </a:rPr>
                        <a:t>1.68</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extLst>
                  <a:ext uri="{0D108BD9-81ED-4DB2-BD59-A6C34878D82A}">
                    <a16:rowId xmlns:a16="http://schemas.microsoft.com/office/drawing/2014/main" val="68980084"/>
                  </a:ext>
                </a:extLst>
              </a:tr>
              <a:tr h="526716">
                <a:tc rowSpan="3">
                  <a:txBody>
                    <a:bodyPr/>
                    <a:lstStyle/>
                    <a:p>
                      <a:pPr indent="450215" algn="ctr">
                        <a:lnSpc>
                          <a:spcPct val="107000"/>
                        </a:lnSpc>
                        <a:spcBef>
                          <a:spcPts val="600"/>
                        </a:spcBef>
                        <a:spcAft>
                          <a:spcPts val="800"/>
                        </a:spcAft>
                        <a:buNone/>
                      </a:pPr>
                      <a:r>
                        <a:rPr lang="fr-FR" sz="1800" dirty="0">
                          <a:effectLst/>
                        </a:rPr>
                        <a:t>Valeurs nulles</a:t>
                      </a:r>
                      <a:endParaRPr lang="fr-FR" sz="1800" dirty="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a:effectLst/>
                        </a:rPr>
                        <a:t>Puissance active</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b="1" dirty="0">
                          <a:solidFill>
                            <a:srgbClr val="47D45A"/>
                          </a:solidFill>
                          <a:effectLst/>
                        </a:rPr>
                        <a:t>0.00</a:t>
                      </a:r>
                      <a:endParaRPr lang="fr-FR" sz="1800" b="1" dirty="0">
                        <a:solidFill>
                          <a:srgbClr val="47D45A"/>
                        </a:solidFill>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b="1" dirty="0">
                          <a:solidFill>
                            <a:srgbClr val="47D45A"/>
                          </a:solidFill>
                          <a:effectLst/>
                        </a:rPr>
                        <a:t>0.00</a:t>
                      </a:r>
                      <a:endParaRPr lang="fr-FR" sz="1800" b="1" dirty="0">
                        <a:solidFill>
                          <a:srgbClr val="47D45A"/>
                        </a:solidFill>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b="1" dirty="0">
                          <a:solidFill>
                            <a:srgbClr val="47D45A"/>
                          </a:solidFill>
                          <a:effectLst/>
                        </a:rPr>
                        <a:t>0.00</a:t>
                      </a:r>
                      <a:endParaRPr lang="fr-FR" sz="1800" b="1" dirty="0">
                        <a:solidFill>
                          <a:srgbClr val="47D45A"/>
                        </a:solidFill>
                        <a:effectLst/>
                        <a:latin typeface="+mn-lt"/>
                        <a:ea typeface="Aptos" panose="020B0004020202020204" pitchFamily="34" charset="0"/>
                        <a:cs typeface="Times New Roman" panose="02020603050405020304" pitchFamily="18" charset="0"/>
                      </a:endParaRPr>
                    </a:p>
                  </a:txBody>
                  <a:tcPr marL="48498" marR="48498" marT="0" marB="0" anchor="ctr"/>
                </a:tc>
                <a:extLst>
                  <a:ext uri="{0D108BD9-81ED-4DB2-BD59-A6C34878D82A}">
                    <a16:rowId xmlns:a16="http://schemas.microsoft.com/office/drawing/2014/main" val="3503574159"/>
                  </a:ext>
                </a:extLst>
              </a:tr>
              <a:tr h="573338">
                <a:tc vMerge="1">
                  <a:txBody>
                    <a:bodyPr/>
                    <a:lstStyle/>
                    <a:p>
                      <a:endParaRPr lang="fr-FR"/>
                    </a:p>
                  </a:txBody>
                  <a:tcPr/>
                </a:tc>
                <a:tc>
                  <a:txBody>
                    <a:bodyPr/>
                    <a:lstStyle/>
                    <a:p>
                      <a:pPr indent="450215" algn="ctr">
                        <a:lnSpc>
                          <a:spcPct val="107000"/>
                        </a:lnSpc>
                        <a:spcBef>
                          <a:spcPts val="600"/>
                        </a:spcBef>
                        <a:spcAft>
                          <a:spcPts val="800"/>
                        </a:spcAft>
                        <a:buNone/>
                      </a:pPr>
                      <a:r>
                        <a:rPr lang="fr-FR" sz="1800">
                          <a:effectLst/>
                        </a:rPr>
                        <a:t>Puissance apparente</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a:effectLst/>
                        </a:rPr>
                        <a:t>0.00</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a:effectLst/>
                        </a:rPr>
                        <a:t>0.00</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dirty="0">
                          <a:effectLst/>
                        </a:rPr>
                        <a:t>0.00</a:t>
                      </a:r>
                      <a:endParaRPr lang="fr-FR" sz="1800" dirty="0">
                        <a:effectLst/>
                        <a:latin typeface="+mn-lt"/>
                        <a:ea typeface="Aptos" panose="020B0004020202020204" pitchFamily="34" charset="0"/>
                        <a:cs typeface="Times New Roman" panose="02020603050405020304" pitchFamily="18" charset="0"/>
                      </a:endParaRPr>
                    </a:p>
                  </a:txBody>
                  <a:tcPr marL="48498" marR="48498" marT="0" marB="0" anchor="ctr"/>
                </a:tc>
                <a:extLst>
                  <a:ext uri="{0D108BD9-81ED-4DB2-BD59-A6C34878D82A}">
                    <a16:rowId xmlns:a16="http://schemas.microsoft.com/office/drawing/2014/main" val="1948198940"/>
                  </a:ext>
                </a:extLst>
              </a:tr>
              <a:tr h="281701">
                <a:tc vMerge="1">
                  <a:txBody>
                    <a:bodyPr/>
                    <a:lstStyle/>
                    <a:p>
                      <a:endParaRPr lang="fr-FR"/>
                    </a:p>
                  </a:txBody>
                  <a:tcPr/>
                </a:tc>
                <a:tc>
                  <a:txBody>
                    <a:bodyPr/>
                    <a:lstStyle/>
                    <a:p>
                      <a:pPr indent="450215" algn="ctr">
                        <a:lnSpc>
                          <a:spcPct val="107000"/>
                        </a:lnSpc>
                        <a:spcBef>
                          <a:spcPts val="600"/>
                        </a:spcBef>
                        <a:spcAft>
                          <a:spcPts val="800"/>
                        </a:spcAft>
                        <a:buNone/>
                      </a:pPr>
                      <a:r>
                        <a:rPr lang="fr-FR" sz="1800" dirty="0">
                          <a:effectLst/>
                        </a:rPr>
                        <a:t>Tension</a:t>
                      </a:r>
                      <a:endParaRPr lang="fr-FR" sz="1800" dirty="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a:effectLst/>
                        </a:rPr>
                        <a:t>0.00</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a:effectLst/>
                        </a:rPr>
                        <a:t>0.00</a:t>
                      </a:r>
                      <a:endParaRPr lang="fr-FR" sz="1800">
                        <a:effectLst/>
                        <a:latin typeface="+mn-lt"/>
                        <a:ea typeface="Aptos" panose="020B0004020202020204" pitchFamily="34" charset="0"/>
                        <a:cs typeface="Times New Roman" panose="02020603050405020304" pitchFamily="18" charset="0"/>
                      </a:endParaRPr>
                    </a:p>
                  </a:txBody>
                  <a:tcPr marL="48498" marR="48498" marT="0" marB="0" anchor="ctr"/>
                </a:tc>
                <a:tc>
                  <a:txBody>
                    <a:bodyPr/>
                    <a:lstStyle/>
                    <a:p>
                      <a:pPr indent="450215" algn="ctr">
                        <a:lnSpc>
                          <a:spcPct val="107000"/>
                        </a:lnSpc>
                        <a:spcBef>
                          <a:spcPts val="600"/>
                        </a:spcBef>
                        <a:spcAft>
                          <a:spcPts val="800"/>
                        </a:spcAft>
                        <a:buNone/>
                      </a:pPr>
                      <a:r>
                        <a:rPr lang="fr-FR" sz="1800" dirty="0">
                          <a:effectLst/>
                        </a:rPr>
                        <a:t>0.00</a:t>
                      </a:r>
                      <a:endParaRPr lang="fr-FR" sz="1800" dirty="0">
                        <a:effectLst/>
                        <a:latin typeface="+mn-lt"/>
                        <a:ea typeface="Aptos" panose="020B0004020202020204" pitchFamily="34" charset="0"/>
                        <a:cs typeface="Times New Roman" panose="02020603050405020304" pitchFamily="18" charset="0"/>
                      </a:endParaRPr>
                    </a:p>
                  </a:txBody>
                  <a:tcPr marL="48498" marR="48498" marT="0" marB="0" anchor="ctr"/>
                </a:tc>
                <a:extLst>
                  <a:ext uri="{0D108BD9-81ED-4DB2-BD59-A6C34878D82A}">
                    <a16:rowId xmlns:a16="http://schemas.microsoft.com/office/drawing/2014/main" val="3925685133"/>
                  </a:ext>
                </a:extLst>
              </a:tr>
            </a:tbl>
          </a:graphicData>
        </a:graphic>
      </p:graphicFrame>
    </p:spTree>
    <p:extLst>
      <p:ext uri="{BB962C8B-B14F-4D97-AF65-F5344CB8AC3E}">
        <p14:creationId xmlns:p14="http://schemas.microsoft.com/office/powerpoint/2010/main" val="3522650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9CBA6F-F0C1-F57B-8A8A-E3FC084B82D3}"/>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A001B965-70E8-27CE-88F2-25C9F70CBE83}"/>
              </a:ext>
            </a:extLst>
          </p:cNvPr>
          <p:cNvSpPr txBox="1"/>
          <p:nvPr/>
        </p:nvSpPr>
        <p:spPr>
          <a:xfrm>
            <a:off x="264350" y="329947"/>
            <a:ext cx="11180723" cy="830997"/>
          </a:xfrm>
          <a:prstGeom prst="rect">
            <a:avLst/>
          </a:prstGeom>
          <a:noFill/>
        </p:spPr>
        <p:txBody>
          <a:bodyPr wrap="square" rtlCol="0">
            <a:spAutoFit/>
          </a:bodyPr>
          <a:lstStyle/>
          <a:p>
            <a:r>
              <a:rPr lang="fr-FR" sz="2400" dirty="0">
                <a:latin typeface="Congenial Black" panose="02000503040000020004" pitchFamily="2" charset="0"/>
              </a:rPr>
              <a:t>ANALYSES EXPLORATOIRES : Graphique 1 – Diagramme de Tukey </a:t>
            </a:r>
          </a:p>
          <a:p>
            <a:endParaRPr lang="fr-FR" sz="2400" b="1" dirty="0"/>
          </a:p>
        </p:txBody>
      </p:sp>
      <p:sp>
        <p:nvSpPr>
          <p:cNvPr id="2" name="ZoneTexte 1" hidden="1">
            <a:extLst>
              <a:ext uri="{FF2B5EF4-FFF2-40B4-BE49-F238E27FC236}">
                <a16:creationId xmlns:a16="http://schemas.microsoft.com/office/drawing/2014/main" id="{41AD07FA-3D26-212B-BA35-D6CC625FFD2D}"/>
              </a:ext>
            </a:extLst>
          </p:cNvPr>
          <p:cNvSpPr txBox="1">
            <a:spLocks noGrp="1" noRot="1" noMove="1" noResize="1" noEditPoints="1" noAdjustHandles="1" noChangeArrowheads="1" noChangeShapeType="1"/>
          </p:cNvSpPr>
          <p:nvPr/>
        </p:nvSpPr>
        <p:spPr>
          <a:xfrm>
            <a:off x="432079" y="964642"/>
            <a:ext cx="11254154" cy="1677382"/>
          </a:xfrm>
          <a:prstGeom prst="rect">
            <a:avLst/>
          </a:prstGeom>
          <a:noFill/>
        </p:spPr>
        <p:txBody>
          <a:bodyPr wrap="square" rtlCol="0">
            <a:spAutoFit/>
          </a:bodyPr>
          <a:lstStyle/>
          <a:p>
            <a:pPr indent="450215" algn="just">
              <a:spcBef>
                <a:spcPts val="600"/>
              </a:spcBef>
              <a:spcAft>
                <a:spcPts val="600"/>
              </a:spcAft>
            </a:pPr>
            <a:r>
              <a:rPr lang="fr-FR" sz="1100" dirty="0">
                <a:effectLst/>
                <a:latin typeface="Times New Roman" panose="02020603050405020304" pitchFamily="18" charset="0"/>
                <a:ea typeface="Aptos" panose="020B0004020202020204" pitchFamily="34" charset="0"/>
                <a:cs typeface="Arial" panose="020B0604020202020204" pitchFamily="34" charset="0"/>
              </a:rPr>
              <a:t>La prévision de la consommation d’énergie est un sujet complexe, qui comporte notamment des enjeux économiques et climatiques. Cette thématique suscite un vif intérêt au sein de la communauté scientifique, laquelle propose sans cesse des modèles de plus en plus sophistiqués afin d’atteindre une meilleure efficience énergétique. Cette synthèse bibliographique présente un aperçu des principales méthodes d’analyse de données utilisées à ce jour.</a:t>
            </a:r>
            <a:endParaRPr lang="fr-FR" sz="1100" dirty="0">
              <a:latin typeface="Times New Roman" panose="02020603050405020304" pitchFamily="18" charset="0"/>
              <a:ea typeface="Aptos" panose="020B0004020202020204" pitchFamily="34" charset="0"/>
              <a:cs typeface="Arial" panose="020B0604020202020204" pitchFamily="34" charset="0"/>
            </a:endParaRPr>
          </a:p>
          <a:p>
            <a:pPr indent="450215" algn="just">
              <a:spcBef>
                <a:spcPts val="600"/>
              </a:spcBef>
              <a:spcAft>
                <a:spcPts val="600"/>
              </a:spcAft>
              <a:buNone/>
            </a:pPr>
            <a:r>
              <a:rPr lang="fr-FR" sz="1100" dirty="0">
                <a:effectLst/>
                <a:latin typeface="Times New Roman" panose="02020603050405020304" pitchFamily="18" charset="0"/>
                <a:ea typeface="Aptos" panose="020B0004020202020204" pitchFamily="34" charset="0"/>
                <a:cs typeface="Arial" panose="020B0604020202020204" pitchFamily="34" charset="0"/>
              </a:rPr>
              <a:t>En définitive, l’efficience énergétique est un enjeu majeur qui cristallise à la fois l’opinion publique et la recherche scientifique. L’une des approches privilégiée pour atteindre cet objectif reste la prévision de la consommation d’énergie. Bien que cette dernière semble être un phénomène complexe à modéliser en raison notamment de son caractère multifactoriel et non linéaire, les méthodes d’analyse de données de plus en plus sophistiquées sont développées, réduisant ainsi, au fil du temps, les erreurs de prévision et le temps de calcul).</a:t>
            </a:r>
          </a:p>
          <a:p>
            <a:pPr>
              <a:buNone/>
            </a:pPr>
            <a:br>
              <a:rPr lang="fr-FR" sz="1100" dirty="0">
                <a:effectLst/>
                <a:latin typeface="Times New Roman" panose="02020603050405020304" pitchFamily="18" charset="0"/>
                <a:ea typeface="Aptos" panose="020B0004020202020204" pitchFamily="34" charset="0"/>
                <a:cs typeface="Arial" panose="020B0604020202020204" pitchFamily="34" charset="0"/>
              </a:rPr>
            </a:br>
            <a:endParaRPr lang="fr-FR" sz="1100" dirty="0"/>
          </a:p>
        </p:txBody>
      </p:sp>
      <p:grpSp>
        <p:nvGrpSpPr>
          <p:cNvPr id="88" name="Groupe 87">
            <a:extLst>
              <a:ext uri="{FF2B5EF4-FFF2-40B4-BE49-F238E27FC236}">
                <a16:creationId xmlns:a16="http://schemas.microsoft.com/office/drawing/2014/main" id="{B3AB1E03-5A5E-175C-9148-CC09D6F3ADBE}"/>
              </a:ext>
            </a:extLst>
          </p:cNvPr>
          <p:cNvGrpSpPr/>
          <p:nvPr/>
        </p:nvGrpSpPr>
        <p:grpSpPr>
          <a:xfrm>
            <a:off x="0" y="4832765"/>
            <a:ext cx="18063807" cy="1932902"/>
            <a:chOff x="0" y="4832765"/>
            <a:chExt cx="18063807" cy="1932902"/>
          </a:xfrm>
        </p:grpSpPr>
        <p:grpSp>
          <p:nvGrpSpPr>
            <p:cNvPr id="89" name="Groupe 88">
              <a:extLst>
                <a:ext uri="{FF2B5EF4-FFF2-40B4-BE49-F238E27FC236}">
                  <a16:creationId xmlns:a16="http://schemas.microsoft.com/office/drawing/2014/main" id="{A53293A2-2A7D-E12B-C17F-19BD3BACDBBD}"/>
                </a:ext>
              </a:extLst>
            </p:cNvPr>
            <p:cNvGrpSpPr/>
            <p:nvPr/>
          </p:nvGrpSpPr>
          <p:grpSpPr>
            <a:xfrm>
              <a:off x="0" y="4832765"/>
              <a:ext cx="18063807" cy="1655903"/>
              <a:chOff x="0" y="1963597"/>
              <a:chExt cx="18063807" cy="1655903"/>
            </a:xfrm>
            <a:solidFill>
              <a:srgbClr val="E62733"/>
            </a:solidFill>
          </p:grpSpPr>
          <p:sp>
            <p:nvSpPr>
              <p:cNvPr id="93" name="Rectangle : coins arrondis 92">
                <a:extLst>
                  <a:ext uri="{FF2B5EF4-FFF2-40B4-BE49-F238E27FC236}">
                    <a16:creationId xmlns:a16="http://schemas.microsoft.com/office/drawing/2014/main" id="{695586AA-BD68-16BE-FFC5-0EA1746A2BFE}"/>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Rectangle : coins arrondis 93">
                <a:extLst>
                  <a:ext uri="{FF2B5EF4-FFF2-40B4-BE49-F238E27FC236}">
                    <a16:creationId xmlns:a16="http://schemas.microsoft.com/office/drawing/2014/main" id="{CDB92AD8-8FC4-1880-AB39-1C6910996FA4}"/>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90" name="ZoneTexte 89">
              <a:extLst>
                <a:ext uri="{FF2B5EF4-FFF2-40B4-BE49-F238E27FC236}">
                  <a16:creationId xmlns:a16="http://schemas.microsoft.com/office/drawing/2014/main" id="{C730AFEC-139A-AEFE-1CF8-609221F842B6}"/>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91" name="ZoneTexte 90">
              <a:extLst>
                <a:ext uri="{FF2B5EF4-FFF2-40B4-BE49-F238E27FC236}">
                  <a16:creationId xmlns:a16="http://schemas.microsoft.com/office/drawing/2014/main" id="{A9FA9A8B-6E6E-9B36-D430-403EB667A52C}"/>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92" name="ZoneTexte 91">
              <a:extLst>
                <a:ext uri="{FF2B5EF4-FFF2-40B4-BE49-F238E27FC236}">
                  <a16:creationId xmlns:a16="http://schemas.microsoft.com/office/drawing/2014/main" id="{2C54BBBD-BE27-4DA7-79C8-F42DBEF463C1}"/>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pic>
        <p:nvPicPr>
          <p:cNvPr id="3" name="Image 2" descr="Une image contenant texte, ligne, Tracé, diagramme&#10;&#10;Le contenu généré par l’IA peut être incorrect.">
            <a:extLst>
              <a:ext uri="{FF2B5EF4-FFF2-40B4-BE49-F238E27FC236}">
                <a16:creationId xmlns:a16="http://schemas.microsoft.com/office/drawing/2014/main" id="{224EA7FF-5051-D84F-B9A3-EDFF10D46BC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3134" y="905069"/>
            <a:ext cx="8751341" cy="4707825"/>
          </a:xfrm>
          <a:prstGeom prst="rect">
            <a:avLst/>
          </a:prstGeom>
          <a:noFill/>
          <a:ln w="19050">
            <a:solidFill>
              <a:schemeClr val="tx1"/>
            </a:solidFill>
          </a:ln>
        </p:spPr>
      </p:pic>
      <p:pic>
        <p:nvPicPr>
          <p:cNvPr id="4" name="Image 3" descr="Une image contenant texte, ligne, Tracé, nombre&#10;&#10;Le contenu généré par l’IA peut être incorrect.">
            <a:extLst>
              <a:ext uri="{FF2B5EF4-FFF2-40B4-BE49-F238E27FC236}">
                <a16:creationId xmlns:a16="http://schemas.microsoft.com/office/drawing/2014/main" id="{8019907D-4A25-67E6-C65D-3E0132071DC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200236" y="906825"/>
            <a:ext cx="2886849" cy="1559861"/>
          </a:xfrm>
          <a:prstGeom prst="rect">
            <a:avLst/>
          </a:prstGeom>
          <a:noFill/>
          <a:ln>
            <a:solidFill>
              <a:schemeClr val="tx1">
                <a:lumMod val="65000"/>
                <a:lumOff val="35000"/>
              </a:schemeClr>
            </a:solidFill>
          </a:ln>
        </p:spPr>
      </p:pic>
      <p:pic>
        <p:nvPicPr>
          <p:cNvPr id="5" name="Image 4" descr="Une image contenant texte, diagramme, ligne, Parallèle&#10;&#10;Le contenu généré par l’IA peut être incorrect.">
            <a:extLst>
              <a:ext uri="{FF2B5EF4-FFF2-40B4-BE49-F238E27FC236}">
                <a16:creationId xmlns:a16="http://schemas.microsoft.com/office/drawing/2014/main" id="{DC162518-9BF2-4A44-93B0-6BC8622A8EC2}"/>
              </a:ext>
            </a:extLst>
          </p:cNvPr>
          <p:cNvPicPr>
            <a:picLocks noChangeAspect="1"/>
          </p:cNvPicPr>
          <p:nvPr/>
        </p:nvPicPr>
        <p:blipFill>
          <a:blip r:embed="rId5">
            <a:extLst>
              <a:ext uri="{28A0092B-C50C-407E-A947-70E740481C1C}">
                <a14:useLocalDpi xmlns:a14="http://schemas.microsoft.com/office/drawing/2010/main" val="0"/>
              </a:ext>
            </a:extLst>
          </a:blip>
          <a:srcRect l="5181" r="6198"/>
          <a:stretch/>
        </p:blipFill>
        <p:spPr bwMode="auto">
          <a:xfrm>
            <a:off x="9200236" y="2599820"/>
            <a:ext cx="2939306" cy="1658360"/>
          </a:xfrm>
          <a:prstGeom prst="rect">
            <a:avLst/>
          </a:prstGeom>
          <a:noFill/>
          <a:ln>
            <a:solidFill>
              <a:schemeClr val="tx1">
                <a:lumMod val="65000"/>
                <a:lumOff val="35000"/>
              </a:schemeClr>
            </a:solidFill>
          </a:ln>
        </p:spPr>
      </p:pic>
    </p:spTree>
    <p:extLst>
      <p:ext uri="{BB962C8B-B14F-4D97-AF65-F5344CB8AC3E}">
        <p14:creationId xmlns:p14="http://schemas.microsoft.com/office/powerpoint/2010/main" val="1857197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E0CB64-695A-B742-B8A8-24D6F5C84C21}"/>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A9CB6691-3C43-2569-5AEA-0734CF6BB654}"/>
              </a:ext>
            </a:extLst>
          </p:cNvPr>
          <p:cNvSpPr txBox="1"/>
          <p:nvPr/>
        </p:nvSpPr>
        <p:spPr>
          <a:xfrm>
            <a:off x="264350" y="329947"/>
            <a:ext cx="11180723" cy="830997"/>
          </a:xfrm>
          <a:prstGeom prst="rect">
            <a:avLst/>
          </a:prstGeom>
          <a:noFill/>
        </p:spPr>
        <p:txBody>
          <a:bodyPr wrap="square" rtlCol="0">
            <a:spAutoFit/>
          </a:bodyPr>
          <a:lstStyle/>
          <a:p>
            <a:r>
              <a:rPr lang="fr-FR" sz="2400" dirty="0">
                <a:latin typeface="Congenial Black" panose="02000503040000020004" pitchFamily="2" charset="0"/>
              </a:rPr>
              <a:t>ANALYSES EXPLORATOIRES : Graphique 1 – Diagramme de Tukey </a:t>
            </a:r>
          </a:p>
          <a:p>
            <a:endParaRPr lang="fr-FR" sz="2400" b="1" dirty="0"/>
          </a:p>
        </p:txBody>
      </p:sp>
      <p:sp>
        <p:nvSpPr>
          <p:cNvPr id="2" name="ZoneTexte 1" hidden="1">
            <a:extLst>
              <a:ext uri="{FF2B5EF4-FFF2-40B4-BE49-F238E27FC236}">
                <a16:creationId xmlns:a16="http://schemas.microsoft.com/office/drawing/2014/main" id="{34038B42-CC2D-43F6-A7BA-B28D8E36A1E6}"/>
              </a:ext>
            </a:extLst>
          </p:cNvPr>
          <p:cNvSpPr txBox="1">
            <a:spLocks noGrp="1" noRot="1" noMove="1" noResize="1" noEditPoints="1" noAdjustHandles="1" noChangeArrowheads="1" noChangeShapeType="1"/>
          </p:cNvSpPr>
          <p:nvPr/>
        </p:nvSpPr>
        <p:spPr>
          <a:xfrm>
            <a:off x="432079" y="964642"/>
            <a:ext cx="11254154" cy="1677382"/>
          </a:xfrm>
          <a:prstGeom prst="rect">
            <a:avLst/>
          </a:prstGeom>
          <a:noFill/>
        </p:spPr>
        <p:txBody>
          <a:bodyPr wrap="square" rtlCol="0">
            <a:spAutoFit/>
          </a:bodyPr>
          <a:lstStyle/>
          <a:p>
            <a:pPr indent="450215" algn="just">
              <a:spcBef>
                <a:spcPts val="600"/>
              </a:spcBef>
              <a:spcAft>
                <a:spcPts val="600"/>
              </a:spcAft>
            </a:pPr>
            <a:r>
              <a:rPr lang="fr-FR" sz="1100" dirty="0">
                <a:effectLst/>
                <a:latin typeface="Times New Roman" panose="02020603050405020304" pitchFamily="18" charset="0"/>
                <a:ea typeface="Aptos" panose="020B0004020202020204" pitchFamily="34" charset="0"/>
                <a:cs typeface="Arial" panose="020B0604020202020204" pitchFamily="34" charset="0"/>
              </a:rPr>
              <a:t>La prévision de la consommation d’énergie est un sujet complexe, qui comporte notamment des enjeux économiques et climatiques. Cette thématique suscite un vif intérêt au sein de la communauté scientifique, laquelle propose sans cesse des modèles de plus en plus sophistiqués afin d’atteindre une meilleure efficience énergétique. Cette synthèse bibliographique présente un aperçu des principales méthodes d’analyse de données utilisées à ce jour.</a:t>
            </a:r>
            <a:endParaRPr lang="fr-FR" sz="1100" dirty="0">
              <a:latin typeface="Times New Roman" panose="02020603050405020304" pitchFamily="18" charset="0"/>
              <a:ea typeface="Aptos" panose="020B0004020202020204" pitchFamily="34" charset="0"/>
              <a:cs typeface="Arial" panose="020B0604020202020204" pitchFamily="34" charset="0"/>
            </a:endParaRPr>
          </a:p>
          <a:p>
            <a:pPr indent="450215" algn="just">
              <a:spcBef>
                <a:spcPts val="600"/>
              </a:spcBef>
              <a:spcAft>
                <a:spcPts val="600"/>
              </a:spcAft>
              <a:buNone/>
            </a:pPr>
            <a:r>
              <a:rPr lang="fr-FR" sz="1100" dirty="0">
                <a:effectLst/>
                <a:latin typeface="Times New Roman" panose="02020603050405020304" pitchFamily="18" charset="0"/>
                <a:ea typeface="Aptos" panose="020B0004020202020204" pitchFamily="34" charset="0"/>
                <a:cs typeface="Arial" panose="020B0604020202020204" pitchFamily="34" charset="0"/>
              </a:rPr>
              <a:t>En définitive, l’efficience énergétique est un enjeu majeur qui cristallise à la fois l’opinion publique et la recherche scientifique. L’une des approches privilégiée pour atteindre cet objectif reste la prévision de la consommation d’énergie. Bien que cette dernière semble être un phénomène complexe à modéliser en raison notamment de son caractère multifactoriel et non linéaire, les méthodes d’analyse de données de plus en plus sophistiquées sont développées, réduisant ainsi, au fil du temps, les erreurs de prévision et le temps de calcul).</a:t>
            </a:r>
          </a:p>
          <a:p>
            <a:pPr>
              <a:buNone/>
            </a:pPr>
            <a:br>
              <a:rPr lang="fr-FR" sz="1100" dirty="0">
                <a:effectLst/>
                <a:latin typeface="Times New Roman" panose="02020603050405020304" pitchFamily="18" charset="0"/>
                <a:ea typeface="Aptos" panose="020B0004020202020204" pitchFamily="34" charset="0"/>
                <a:cs typeface="Arial" panose="020B0604020202020204" pitchFamily="34" charset="0"/>
              </a:rPr>
            </a:br>
            <a:endParaRPr lang="fr-FR" sz="1100" dirty="0"/>
          </a:p>
        </p:txBody>
      </p:sp>
      <p:grpSp>
        <p:nvGrpSpPr>
          <p:cNvPr id="88" name="Groupe 87">
            <a:extLst>
              <a:ext uri="{FF2B5EF4-FFF2-40B4-BE49-F238E27FC236}">
                <a16:creationId xmlns:a16="http://schemas.microsoft.com/office/drawing/2014/main" id="{B5066804-3FD8-4B4E-4C66-0FFB19318321}"/>
              </a:ext>
            </a:extLst>
          </p:cNvPr>
          <p:cNvGrpSpPr/>
          <p:nvPr/>
        </p:nvGrpSpPr>
        <p:grpSpPr>
          <a:xfrm>
            <a:off x="0" y="4832765"/>
            <a:ext cx="18063807" cy="1932902"/>
            <a:chOff x="0" y="4832765"/>
            <a:chExt cx="18063807" cy="1932902"/>
          </a:xfrm>
        </p:grpSpPr>
        <p:grpSp>
          <p:nvGrpSpPr>
            <p:cNvPr id="89" name="Groupe 88">
              <a:extLst>
                <a:ext uri="{FF2B5EF4-FFF2-40B4-BE49-F238E27FC236}">
                  <a16:creationId xmlns:a16="http://schemas.microsoft.com/office/drawing/2014/main" id="{470BC6C6-DBA7-91B1-5152-7266A39DB416}"/>
                </a:ext>
              </a:extLst>
            </p:cNvPr>
            <p:cNvGrpSpPr/>
            <p:nvPr/>
          </p:nvGrpSpPr>
          <p:grpSpPr>
            <a:xfrm>
              <a:off x="0" y="4832765"/>
              <a:ext cx="18063807" cy="1655903"/>
              <a:chOff x="0" y="1963597"/>
              <a:chExt cx="18063807" cy="1655903"/>
            </a:xfrm>
            <a:solidFill>
              <a:srgbClr val="E62733"/>
            </a:solidFill>
          </p:grpSpPr>
          <p:sp>
            <p:nvSpPr>
              <p:cNvPr id="93" name="Rectangle : coins arrondis 92">
                <a:extLst>
                  <a:ext uri="{FF2B5EF4-FFF2-40B4-BE49-F238E27FC236}">
                    <a16:creationId xmlns:a16="http://schemas.microsoft.com/office/drawing/2014/main" id="{E354A555-5660-2AA8-38FE-534444DF1DAD}"/>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Rectangle : coins arrondis 93">
                <a:extLst>
                  <a:ext uri="{FF2B5EF4-FFF2-40B4-BE49-F238E27FC236}">
                    <a16:creationId xmlns:a16="http://schemas.microsoft.com/office/drawing/2014/main" id="{F798A9A2-91C6-1A03-F086-2F46FE5DA033}"/>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90" name="ZoneTexte 89">
              <a:extLst>
                <a:ext uri="{FF2B5EF4-FFF2-40B4-BE49-F238E27FC236}">
                  <a16:creationId xmlns:a16="http://schemas.microsoft.com/office/drawing/2014/main" id="{F9888320-B550-FADF-B258-84E5B05FFAC3}"/>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91" name="ZoneTexte 90">
              <a:extLst>
                <a:ext uri="{FF2B5EF4-FFF2-40B4-BE49-F238E27FC236}">
                  <a16:creationId xmlns:a16="http://schemas.microsoft.com/office/drawing/2014/main" id="{0520AA5B-E6D9-73AD-2FB8-7DEADEB555C2}"/>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92" name="ZoneTexte 91">
              <a:extLst>
                <a:ext uri="{FF2B5EF4-FFF2-40B4-BE49-F238E27FC236}">
                  <a16:creationId xmlns:a16="http://schemas.microsoft.com/office/drawing/2014/main" id="{A3F41BD2-9FA5-8D72-AC2F-87AC41EF1A1C}"/>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pic>
        <p:nvPicPr>
          <p:cNvPr id="7" name="Image 6" descr="Une image contenant texte, diagramme, ligne, capture d’écran&#10;&#10;Le contenu généré par l’IA peut être incorrect.">
            <a:extLst>
              <a:ext uri="{FF2B5EF4-FFF2-40B4-BE49-F238E27FC236}">
                <a16:creationId xmlns:a16="http://schemas.microsoft.com/office/drawing/2014/main" id="{ABAFCA91-9BD6-83B2-223A-49B9711E2E84}"/>
              </a:ext>
            </a:extLst>
          </p:cNvPr>
          <p:cNvPicPr>
            <a:picLocks noChangeAspect="1"/>
          </p:cNvPicPr>
          <p:nvPr/>
        </p:nvPicPr>
        <p:blipFill>
          <a:blip r:embed="rId3">
            <a:extLst>
              <a:ext uri="{28A0092B-C50C-407E-A947-70E740481C1C}">
                <a14:useLocalDpi xmlns:a14="http://schemas.microsoft.com/office/drawing/2010/main" val="0"/>
              </a:ext>
            </a:extLst>
          </a:blip>
          <a:srcRect l="6262" t="4667" r="6830"/>
          <a:stretch/>
        </p:blipFill>
        <p:spPr>
          <a:xfrm>
            <a:off x="264350" y="906825"/>
            <a:ext cx="8405824" cy="4610406"/>
          </a:xfrm>
          <a:prstGeom prst="rect">
            <a:avLst/>
          </a:prstGeom>
          <a:ln>
            <a:solidFill>
              <a:schemeClr val="tx1"/>
            </a:solidFill>
          </a:ln>
        </p:spPr>
      </p:pic>
      <p:pic>
        <p:nvPicPr>
          <p:cNvPr id="9" name="Image 8" descr="Une image contenant texte, capture d’écran, diagramme, ligne&#10;&#10;Le contenu généré par l’IA peut être incorrect.">
            <a:extLst>
              <a:ext uri="{FF2B5EF4-FFF2-40B4-BE49-F238E27FC236}">
                <a16:creationId xmlns:a16="http://schemas.microsoft.com/office/drawing/2014/main" id="{6926A556-6CAD-8D11-D984-3E6ACA6FFD19}"/>
              </a:ext>
            </a:extLst>
          </p:cNvPr>
          <p:cNvPicPr>
            <a:picLocks noChangeAspect="1"/>
          </p:cNvPicPr>
          <p:nvPr/>
        </p:nvPicPr>
        <p:blipFill>
          <a:blip r:embed="rId4">
            <a:extLst>
              <a:ext uri="{28A0092B-C50C-407E-A947-70E740481C1C}">
                <a14:useLocalDpi xmlns:a14="http://schemas.microsoft.com/office/drawing/2010/main" val="0"/>
              </a:ext>
            </a:extLst>
          </a:blip>
          <a:srcRect l="5397" r="4616"/>
          <a:stretch/>
        </p:blipFill>
        <p:spPr>
          <a:xfrm>
            <a:off x="9131300" y="806552"/>
            <a:ext cx="2659869" cy="1477942"/>
          </a:xfrm>
          <a:prstGeom prst="rect">
            <a:avLst/>
          </a:prstGeom>
          <a:ln>
            <a:solidFill>
              <a:schemeClr val="tx1"/>
            </a:solidFill>
          </a:ln>
        </p:spPr>
      </p:pic>
      <p:pic>
        <p:nvPicPr>
          <p:cNvPr id="12" name="Image 11" descr="Une image contenant texte, diagramme, capture d’écran, ligne&#10;&#10;Le contenu généré par l’IA peut être incorrect.">
            <a:extLst>
              <a:ext uri="{FF2B5EF4-FFF2-40B4-BE49-F238E27FC236}">
                <a16:creationId xmlns:a16="http://schemas.microsoft.com/office/drawing/2014/main" id="{1F95F96F-C873-EE27-B569-3C7C7ED4A6B6}"/>
              </a:ext>
            </a:extLst>
          </p:cNvPr>
          <p:cNvPicPr>
            <a:picLocks noChangeAspect="1"/>
          </p:cNvPicPr>
          <p:nvPr/>
        </p:nvPicPr>
        <p:blipFill>
          <a:blip r:embed="rId5">
            <a:extLst>
              <a:ext uri="{28A0092B-C50C-407E-A947-70E740481C1C}">
                <a14:useLocalDpi xmlns:a14="http://schemas.microsoft.com/office/drawing/2010/main" val="0"/>
              </a:ext>
            </a:extLst>
          </a:blip>
          <a:srcRect l="5397" r="4616"/>
          <a:stretch/>
        </p:blipFill>
        <p:spPr>
          <a:xfrm>
            <a:off x="9131300" y="2420726"/>
            <a:ext cx="2659869" cy="1477942"/>
          </a:xfrm>
          <a:prstGeom prst="rect">
            <a:avLst/>
          </a:prstGeom>
          <a:ln>
            <a:solidFill>
              <a:schemeClr val="tx1"/>
            </a:solidFill>
          </a:ln>
        </p:spPr>
      </p:pic>
    </p:spTree>
    <p:extLst>
      <p:ext uri="{BB962C8B-B14F-4D97-AF65-F5344CB8AC3E}">
        <p14:creationId xmlns:p14="http://schemas.microsoft.com/office/powerpoint/2010/main" val="1895567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4DEDA-587E-906F-460E-BC897140A1B7}"/>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D636331A-242B-7880-B685-A3E0D3F6B99A}"/>
              </a:ext>
            </a:extLst>
          </p:cNvPr>
          <p:cNvSpPr txBox="1"/>
          <p:nvPr/>
        </p:nvSpPr>
        <p:spPr>
          <a:xfrm>
            <a:off x="264350" y="329947"/>
            <a:ext cx="11180723" cy="830997"/>
          </a:xfrm>
          <a:prstGeom prst="rect">
            <a:avLst/>
          </a:prstGeom>
          <a:noFill/>
        </p:spPr>
        <p:txBody>
          <a:bodyPr wrap="square" rtlCol="0">
            <a:spAutoFit/>
          </a:bodyPr>
          <a:lstStyle/>
          <a:p>
            <a:r>
              <a:rPr lang="fr-FR" sz="2400" dirty="0">
                <a:latin typeface="Congenial Black" panose="02000503040000020004" pitchFamily="2" charset="0"/>
              </a:rPr>
              <a:t>ANALYSES EXPLORATOIRES : Graphique 1 – Série chronologique</a:t>
            </a:r>
          </a:p>
          <a:p>
            <a:endParaRPr lang="fr-FR" sz="2400" b="1" dirty="0"/>
          </a:p>
        </p:txBody>
      </p:sp>
      <p:sp>
        <p:nvSpPr>
          <p:cNvPr id="2" name="ZoneTexte 1" hidden="1">
            <a:extLst>
              <a:ext uri="{FF2B5EF4-FFF2-40B4-BE49-F238E27FC236}">
                <a16:creationId xmlns:a16="http://schemas.microsoft.com/office/drawing/2014/main" id="{24D67F31-D157-738E-E56C-546AC0A661B1}"/>
              </a:ext>
            </a:extLst>
          </p:cNvPr>
          <p:cNvSpPr txBox="1">
            <a:spLocks noGrp="1" noRot="1" noMove="1" noResize="1" noEditPoints="1" noAdjustHandles="1" noChangeArrowheads="1" noChangeShapeType="1"/>
          </p:cNvSpPr>
          <p:nvPr/>
        </p:nvSpPr>
        <p:spPr>
          <a:xfrm>
            <a:off x="432079" y="964642"/>
            <a:ext cx="11254154" cy="1677382"/>
          </a:xfrm>
          <a:prstGeom prst="rect">
            <a:avLst/>
          </a:prstGeom>
          <a:noFill/>
        </p:spPr>
        <p:txBody>
          <a:bodyPr wrap="square" rtlCol="0">
            <a:spAutoFit/>
          </a:bodyPr>
          <a:lstStyle/>
          <a:p>
            <a:pPr indent="450215" algn="just">
              <a:spcBef>
                <a:spcPts val="600"/>
              </a:spcBef>
              <a:spcAft>
                <a:spcPts val="600"/>
              </a:spcAft>
            </a:pPr>
            <a:r>
              <a:rPr lang="fr-FR" sz="1100" dirty="0">
                <a:effectLst/>
                <a:latin typeface="Times New Roman" panose="02020603050405020304" pitchFamily="18" charset="0"/>
                <a:ea typeface="Aptos" panose="020B0004020202020204" pitchFamily="34" charset="0"/>
                <a:cs typeface="Arial" panose="020B0604020202020204" pitchFamily="34" charset="0"/>
              </a:rPr>
              <a:t>La prévision de la consommation d’énergie est un sujet complexe, qui comporte notamment des enjeux économiques et climatiques. Cette thématique suscite un vif intérêt au sein de la communauté scientifique, laquelle propose sans cesse des modèles de plus en plus sophistiqués afin d’atteindre une meilleure efficience énergétique. Cette synthèse bibliographique présente un aperçu des principales méthodes d’analyse de données utilisées à ce jour.</a:t>
            </a:r>
            <a:endParaRPr lang="fr-FR" sz="1100" dirty="0">
              <a:latin typeface="Times New Roman" panose="02020603050405020304" pitchFamily="18" charset="0"/>
              <a:ea typeface="Aptos" panose="020B0004020202020204" pitchFamily="34" charset="0"/>
              <a:cs typeface="Arial" panose="020B0604020202020204" pitchFamily="34" charset="0"/>
            </a:endParaRPr>
          </a:p>
          <a:p>
            <a:pPr indent="450215" algn="just">
              <a:spcBef>
                <a:spcPts val="600"/>
              </a:spcBef>
              <a:spcAft>
                <a:spcPts val="600"/>
              </a:spcAft>
              <a:buNone/>
            </a:pPr>
            <a:r>
              <a:rPr lang="fr-FR" sz="1100" dirty="0">
                <a:effectLst/>
                <a:latin typeface="Times New Roman" panose="02020603050405020304" pitchFamily="18" charset="0"/>
                <a:ea typeface="Aptos" panose="020B0004020202020204" pitchFamily="34" charset="0"/>
                <a:cs typeface="Arial" panose="020B0604020202020204" pitchFamily="34" charset="0"/>
              </a:rPr>
              <a:t>En définitive, l’efficience énergétique est un enjeu majeur qui cristallise à la fois l’opinion publique et la recherche scientifique. L’une des approches privilégiée pour atteindre cet objectif reste la prévision de la consommation d’énergie. Bien que cette dernière semble être un phénomène complexe à modéliser en raison notamment de son caractère multifactoriel et non linéaire, les méthodes d’analyse de données de plus en plus sophistiquées sont développées, réduisant ainsi, au fil du temps, les erreurs de prévision et le temps de calcul).</a:t>
            </a:r>
          </a:p>
          <a:p>
            <a:pPr>
              <a:buNone/>
            </a:pPr>
            <a:br>
              <a:rPr lang="fr-FR" sz="1100" dirty="0">
                <a:effectLst/>
                <a:latin typeface="Times New Roman" panose="02020603050405020304" pitchFamily="18" charset="0"/>
                <a:ea typeface="Aptos" panose="020B0004020202020204" pitchFamily="34" charset="0"/>
                <a:cs typeface="Arial" panose="020B0604020202020204" pitchFamily="34" charset="0"/>
              </a:rPr>
            </a:br>
            <a:endParaRPr lang="fr-FR" sz="1100" dirty="0"/>
          </a:p>
        </p:txBody>
      </p:sp>
      <p:grpSp>
        <p:nvGrpSpPr>
          <p:cNvPr id="88" name="Groupe 87">
            <a:extLst>
              <a:ext uri="{FF2B5EF4-FFF2-40B4-BE49-F238E27FC236}">
                <a16:creationId xmlns:a16="http://schemas.microsoft.com/office/drawing/2014/main" id="{2CF91038-CFA3-1E2D-A570-366180C04404}"/>
              </a:ext>
            </a:extLst>
          </p:cNvPr>
          <p:cNvGrpSpPr/>
          <p:nvPr/>
        </p:nvGrpSpPr>
        <p:grpSpPr>
          <a:xfrm>
            <a:off x="0" y="4832765"/>
            <a:ext cx="18063807" cy="1932902"/>
            <a:chOff x="0" y="4832765"/>
            <a:chExt cx="18063807" cy="1932902"/>
          </a:xfrm>
        </p:grpSpPr>
        <p:grpSp>
          <p:nvGrpSpPr>
            <p:cNvPr id="89" name="Groupe 88">
              <a:extLst>
                <a:ext uri="{FF2B5EF4-FFF2-40B4-BE49-F238E27FC236}">
                  <a16:creationId xmlns:a16="http://schemas.microsoft.com/office/drawing/2014/main" id="{6ADDD878-0DF1-226D-A8B1-0C40B6FA1219}"/>
                </a:ext>
              </a:extLst>
            </p:cNvPr>
            <p:cNvGrpSpPr/>
            <p:nvPr/>
          </p:nvGrpSpPr>
          <p:grpSpPr>
            <a:xfrm>
              <a:off x="0" y="4832765"/>
              <a:ext cx="18063807" cy="1655903"/>
              <a:chOff x="0" y="1963597"/>
              <a:chExt cx="18063807" cy="1655903"/>
            </a:xfrm>
            <a:solidFill>
              <a:srgbClr val="E62733"/>
            </a:solidFill>
          </p:grpSpPr>
          <p:sp>
            <p:nvSpPr>
              <p:cNvPr id="93" name="Rectangle : coins arrondis 92">
                <a:extLst>
                  <a:ext uri="{FF2B5EF4-FFF2-40B4-BE49-F238E27FC236}">
                    <a16:creationId xmlns:a16="http://schemas.microsoft.com/office/drawing/2014/main" id="{6F6ECAA5-C335-58D6-B1B0-087FDE4C4227}"/>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Rectangle : coins arrondis 93">
                <a:extLst>
                  <a:ext uri="{FF2B5EF4-FFF2-40B4-BE49-F238E27FC236}">
                    <a16:creationId xmlns:a16="http://schemas.microsoft.com/office/drawing/2014/main" id="{94251B3E-BE26-B5DB-1B8A-2123436B4AEB}"/>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90" name="ZoneTexte 89">
              <a:extLst>
                <a:ext uri="{FF2B5EF4-FFF2-40B4-BE49-F238E27FC236}">
                  <a16:creationId xmlns:a16="http://schemas.microsoft.com/office/drawing/2014/main" id="{369391CF-39FF-5C8A-BF5F-ACC959F0A247}"/>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91" name="ZoneTexte 90">
              <a:extLst>
                <a:ext uri="{FF2B5EF4-FFF2-40B4-BE49-F238E27FC236}">
                  <a16:creationId xmlns:a16="http://schemas.microsoft.com/office/drawing/2014/main" id="{EC7DB213-A8B0-BDD3-A028-E77C593C9FCB}"/>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92" name="ZoneTexte 91">
              <a:extLst>
                <a:ext uri="{FF2B5EF4-FFF2-40B4-BE49-F238E27FC236}">
                  <a16:creationId xmlns:a16="http://schemas.microsoft.com/office/drawing/2014/main" id="{34E9A7DE-525C-3056-C4D0-990332AF3D0B}"/>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pic>
        <p:nvPicPr>
          <p:cNvPr id="6" name="Image 5" descr="Une image contenant texte, capture d’écran, Tracé, diagramme&#10;&#10;Le contenu généré par l’IA peut être incorrect.">
            <a:extLst>
              <a:ext uri="{FF2B5EF4-FFF2-40B4-BE49-F238E27FC236}">
                <a16:creationId xmlns:a16="http://schemas.microsoft.com/office/drawing/2014/main" id="{C63A6DFF-5328-7EDA-450D-6DAC5140C5A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64225" y="859285"/>
            <a:ext cx="7063550" cy="5139429"/>
          </a:xfrm>
          <a:prstGeom prst="rect">
            <a:avLst/>
          </a:prstGeom>
          <a:noFill/>
          <a:ln>
            <a:noFill/>
          </a:ln>
        </p:spPr>
      </p:pic>
    </p:spTree>
    <p:extLst>
      <p:ext uri="{BB962C8B-B14F-4D97-AF65-F5344CB8AC3E}">
        <p14:creationId xmlns:p14="http://schemas.microsoft.com/office/powerpoint/2010/main" val="1956677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6C0460-A861-2A6A-771E-BFFD50395244}"/>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AEB20147-A97D-6EFD-1E67-278FB4A47921}"/>
              </a:ext>
            </a:extLst>
          </p:cNvPr>
          <p:cNvSpPr txBox="1"/>
          <p:nvPr/>
        </p:nvSpPr>
        <p:spPr>
          <a:xfrm>
            <a:off x="264350" y="329947"/>
            <a:ext cx="11180723" cy="830997"/>
          </a:xfrm>
          <a:prstGeom prst="rect">
            <a:avLst/>
          </a:prstGeom>
          <a:noFill/>
        </p:spPr>
        <p:txBody>
          <a:bodyPr wrap="square" rtlCol="0">
            <a:spAutoFit/>
          </a:bodyPr>
          <a:lstStyle/>
          <a:p>
            <a:r>
              <a:rPr lang="fr-FR" sz="2400" dirty="0">
                <a:latin typeface="Congenial Black" panose="02000503040000020004" pitchFamily="2" charset="0"/>
              </a:rPr>
              <a:t>ANALYSES EXPLORATOIRES : Graphique 2 – Série chronologique</a:t>
            </a:r>
          </a:p>
          <a:p>
            <a:endParaRPr lang="fr-FR" sz="2400" b="1" dirty="0"/>
          </a:p>
        </p:txBody>
      </p:sp>
      <p:sp>
        <p:nvSpPr>
          <p:cNvPr id="2" name="ZoneTexte 1" hidden="1">
            <a:extLst>
              <a:ext uri="{FF2B5EF4-FFF2-40B4-BE49-F238E27FC236}">
                <a16:creationId xmlns:a16="http://schemas.microsoft.com/office/drawing/2014/main" id="{2B34B7EA-9900-8FAD-2C12-D2F04BB73024}"/>
              </a:ext>
            </a:extLst>
          </p:cNvPr>
          <p:cNvSpPr txBox="1">
            <a:spLocks noGrp="1" noRot="1" noMove="1" noResize="1" noEditPoints="1" noAdjustHandles="1" noChangeArrowheads="1" noChangeShapeType="1"/>
          </p:cNvSpPr>
          <p:nvPr/>
        </p:nvSpPr>
        <p:spPr>
          <a:xfrm>
            <a:off x="432079" y="964642"/>
            <a:ext cx="11254154" cy="1677382"/>
          </a:xfrm>
          <a:prstGeom prst="rect">
            <a:avLst/>
          </a:prstGeom>
          <a:noFill/>
        </p:spPr>
        <p:txBody>
          <a:bodyPr wrap="square" rtlCol="0">
            <a:spAutoFit/>
          </a:bodyPr>
          <a:lstStyle/>
          <a:p>
            <a:pPr indent="450215" algn="just">
              <a:spcBef>
                <a:spcPts val="600"/>
              </a:spcBef>
              <a:spcAft>
                <a:spcPts val="600"/>
              </a:spcAft>
            </a:pPr>
            <a:r>
              <a:rPr lang="fr-FR" sz="1100" dirty="0">
                <a:effectLst/>
                <a:latin typeface="Times New Roman" panose="02020603050405020304" pitchFamily="18" charset="0"/>
                <a:ea typeface="Aptos" panose="020B0004020202020204" pitchFamily="34" charset="0"/>
                <a:cs typeface="Arial" panose="020B0604020202020204" pitchFamily="34" charset="0"/>
              </a:rPr>
              <a:t>La prévision de la consommation d’énergie est un sujet complexe, qui comporte notamment des enjeux économiques et climatiques. Cette thématique suscite un vif intérêt au sein de la communauté scientifique, laquelle propose sans cesse des modèles de plus en plus sophistiqués afin d’atteindre une meilleure efficience énergétique. Cette synthèse bibliographique présente un aperçu des principales méthodes d’analyse de données utilisées à ce jour.</a:t>
            </a:r>
            <a:endParaRPr lang="fr-FR" sz="1100" dirty="0">
              <a:latin typeface="Times New Roman" panose="02020603050405020304" pitchFamily="18" charset="0"/>
              <a:ea typeface="Aptos" panose="020B0004020202020204" pitchFamily="34" charset="0"/>
              <a:cs typeface="Arial" panose="020B0604020202020204" pitchFamily="34" charset="0"/>
            </a:endParaRPr>
          </a:p>
          <a:p>
            <a:pPr indent="450215" algn="just">
              <a:spcBef>
                <a:spcPts val="600"/>
              </a:spcBef>
              <a:spcAft>
                <a:spcPts val="600"/>
              </a:spcAft>
              <a:buNone/>
            </a:pPr>
            <a:r>
              <a:rPr lang="fr-FR" sz="1100" dirty="0">
                <a:effectLst/>
                <a:latin typeface="Times New Roman" panose="02020603050405020304" pitchFamily="18" charset="0"/>
                <a:ea typeface="Aptos" panose="020B0004020202020204" pitchFamily="34" charset="0"/>
                <a:cs typeface="Arial" panose="020B0604020202020204" pitchFamily="34" charset="0"/>
              </a:rPr>
              <a:t>En définitive, l’efficience énergétique est un enjeu majeur qui cristallise à la fois l’opinion publique et la recherche scientifique. L’une des approches privilégiée pour atteindre cet objectif reste la prévision de la consommation d’énergie. Bien que cette dernière semble être un phénomène complexe à modéliser en raison notamment de son caractère multifactoriel et non linéaire, les méthodes d’analyse de données de plus en plus sophistiquées sont développées, réduisant ainsi, au fil du temps, les erreurs de prévision et le temps de calcul).</a:t>
            </a:r>
          </a:p>
          <a:p>
            <a:pPr>
              <a:buNone/>
            </a:pPr>
            <a:br>
              <a:rPr lang="fr-FR" sz="1100" dirty="0">
                <a:effectLst/>
                <a:latin typeface="Times New Roman" panose="02020603050405020304" pitchFamily="18" charset="0"/>
                <a:ea typeface="Aptos" panose="020B0004020202020204" pitchFamily="34" charset="0"/>
                <a:cs typeface="Arial" panose="020B0604020202020204" pitchFamily="34" charset="0"/>
              </a:rPr>
            </a:br>
            <a:endParaRPr lang="fr-FR" sz="1100" dirty="0"/>
          </a:p>
        </p:txBody>
      </p:sp>
      <p:grpSp>
        <p:nvGrpSpPr>
          <p:cNvPr id="88" name="Groupe 87">
            <a:extLst>
              <a:ext uri="{FF2B5EF4-FFF2-40B4-BE49-F238E27FC236}">
                <a16:creationId xmlns:a16="http://schemas.microsoft.com/office/drawing/2014/main" id="{86CB5054-32FE-9787-1B7B-35B87DA7BE5D}"/>
              </a:ext>
            </a:extLst>
          </p:cNvPr>
          <p:cNvGrpSpPr/>
          <p:nvPr/>
        </p:nvGrpSpPr>
        <p:grpSpPr>
          <a:xfrm>
            <a:off x="0" y="4832765"/>
            <a:ext cx="18063807" cy="1932902"/>
            <a:chOff x="0" y="4832765"/>
            <a:chExt cx="18063807" cy="1932902"/>
          </a:xfrm>
        </p:grpSpPr>
        <p:grpSp>
          <p:nvGrpSpPr>
            <p:cNvPr id="89" name="Groupe 88">
              <a:extLst>
                <a:ext uri="{FF2B5EF4-FFF2-40B4-BE49-F238E27FC236}">
                  <a16:creationId xmlns:a16="http://schemas.microsoft.com/office/drawing/2014/main" id="{DAB833E5-888E-B797-2892-D6B1140B571E}"/>
                </a:ext>
              </a:extLst>
            </p:cNvPr>
            <p:cNvGrpSpPr/>
            <p:nvPr/>
          </p:nvGrpSpPr>
          <p:grpSpPr>
            <a:xfrm>
              <a:off x="0" y="4832765"/>
              <a:ext cx="18063807" cy="1655903"/>
              <a:chOff x="0" y="1963597"/>
              <a:chExt cx="18063807" cy="1655903"/>
            </a:xfrm>
            <a:solidFill>
              <a:srgbClr val="E62733"/>
            </a:solidFill>
          </p:grpSpPr>
          <p:sp>
            <p:nvSpPr>
              <p:cNvPr id="93" name="Rectangle : coins arrondis 92">
                <a:extLst>
                  <a:ext uri="{FF2B5EF4-FFF2-40B4-BE49-F238E27FC236}">
                    <a16:creationId xmlns:a16="http://schemas.microsoft.com/office/drawing/2014/main" id="{25085187-E4E4-0B8B-4A58-A1A1EC87AACB}"/>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Rectangle : coins arrondis 93">
                <a:extLst>
                  <a:ext uri="{FF2B5EF4-FFF2-40B4-BE49-F238E27FC236}">
                    <a16:creationId xmlns:a16="http://schemas.microsoft.com/office/drawing/2014/main" id="{EE7C48B2-5DBD-B30F-66BE-83A8B986C16C}"/>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90" name="ZoneTexte 89">
              <a:extLst>
                <a:ext uri="{FF2B5EF4-FFF2-40B4-BE49-F238E27FC236}">
                  <a16:creationId xmlns:a16="http://schemas.microsoft.com/office/drawing/2014/main" id="{4085F1F3-7A5D-0ECD-78A1-5C47CCBF42D3}"/>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91" name="ZoneTexte 90">
              <a:extLst>
                <a:ext uri="{FF2B5EF4-FFF2-40B4-BE49-F238E27FC236}">
                  <a16:creationId xmlns:a16="http://schemas.microsoft.com/office/drawing/2014/main" id="{BEDEF99D-BBB1-4D8B-8671-38C25C48C2B8}"/>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92" name="ZoneTexte 91">
              <a:extLst>
                <a:ext uri="{FF2B5EF4-FFF2-40B4-BE49-F238E27FC236}">
                  <a16:creationId xmlns:a16="http://schemas.microsoft.com/office/drawing/2014/main" id="{1C127051-A8C8-5B09-66BF-0F1BB0E6FFB6}"/>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pic>
        <p:nvPicPr>
          <p:cNvPr id="3" name="Image 2" descr="Une image contenant texte, capture d’écran, Tracé, ligne&#10;&#10;Le contenu généré par l’IA peut être incorrect.">
            <a:extLst>
              <a:ext uri="{FF2B5EF4-FFF2-40B4-BE49-F238E27FC236}">
                <a16:creationId xmlns:a16="http://schemas.microsoft.com/office/drawing/2014/main" id="{293DF08F-10BA-424B-8245-B60C8752227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20901" y="1040077"/>
            <a:ext cx="7438788" cy="4777846"/>
          </a:xfrm>
          <a:prstGeom prst="rect">
            <a:avLst/>
          </a:prstGeom>
          <a:noFill/>
          <a:ln>
            <a:noFill/>
          </a:ln>
        </p:spPr>
      </p:pic>
      <p:grpSp>
        <p:nvGrpSpPr>
          <p:cNvPr id="9" name="Groupe 8">
            <a:extLst>
              <a:ext uri="{FF2B5EF4-FFF2-40B4-BE49-F238E27FC236}">
                <a16:creationId xmlns:a16="http://schemas.microsoft.com/office/drawing/2014/main" id="{ADD5570C-8C15-EA3D-72A5-27BDF68AB6D1}"/>
              </a:ext>
            </a:extLst>
          </p:cNvPr>
          <p:cNvGrpSpPr/>
          <p:nvPr/>
        </p:nvGrpSpPr>
        <p:grpSpPr>
          <a:xfrm>
            <a:off x="7011673" y="2373414"/>
            <a:ext cx="1280151" cy="1240806"/>
            <a:chOff x="7011673" y="2373414"/>
            <a:chExt cx="1280151" cy="1240806"/>
          </a:xfrm>
        </p:grpSpPr>
        <p:sp>
          <p:nvSpPr>
            <p:cNvPr id="5" name="Flèche : droite 4">
              <a:extLst>
                <a:ext uri="{FF2B5EF4-FFF2-40B4-BE49-F238E27FC236}">
                  <a16:creationId xmlns:a16="http://schemas.microsoft.com/office/drawing/2014/main" id="{954B591A-56B7-B040-EDF4-28DB7D440EE1}"/>
                </a:ext>
              </a:extLst>
            </p:cNvPr>
            <p:cNvSpPr/>
            <p:nvPr/>
          </p:nvSpPr>
          <p:spPr>
            <a:xfrm rot="5400000">
              <a:off x="7216011" y="3007033"/>
              <a:ext cx="871474" cy="3429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ZoneTexte 6">
              <a:extLst>
                <a:ext uri="{FF2B5EF4-FFF2-40B4-BE49-F238E27FC236}">
                  <a16:creationId xmlns:a16="http://schemas.microsoft.com/office/drawing/2014/main" id="{2B158824-A4EF-36FB-1CCF-20685040C795}"/>
                </a:ext>
              </a:extLst>
            </p:cNvPr>
            <p:cNvSpPr txBox="1"/>
            <p:nvPr/>
          </p:nvSpPr>
          <p:spPr>
            <a:xfrm>
              <a:off x="7011673" y="2373414"/>
              <a:ext cx="1280151" cy="369332"/>
            </a:xfrm>
            <a:prstGeom prst="rect">
              <a:avLst/>
            </a:prstGeom>
            <a:noFill/>
          </p:spPr>
          <p:txBody>
            <a:bodyPr wrap="square" rtlCol="0">
              <a:spAutoFit/>
            </a:bodyPr>
            <a:lstStyle/>
            <a:p>
              <a:r>
                <a:rPr lang="fr-FR" b="1" dirty="0">
                  <a:solidFill>
                    <a:srgbClr val="FF0000"/>
                  </a:solidFill>
                </a:rPr>
                <a:t>Anomalie</a:t>
              </a:r>
            </a:p>
          </p:txBody>
        </p:sp>
      </p:grpSp>
    </p:spTree>
    <p:extLst>
      <p:ext uri="{BB962C8B-B14F-4D97-AF65-F5344CB8AC3E}">
        <p14:creationId xmlns:p14="http://schemas.microsoft.com/office/powerpoint/2010/main" val="1728722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81B139-A5AA-4CB8-E698-D9583F8F6A22}"/>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59852AC2-A2DF-51F2-13A9-BD6593809733}"/>
              </a:ext>
            </a:extLst>
          </p:cNvPr>
          <p:cNvSpPr txBox="1"/>
          <p:nvPr/>
        </p:nvSpPr>
        <p:spPr>
          <a:xfrm>
            <a:off x="264350" y="329947"/>
            <a:ext cx="11180723" cy="830997"/>
          </a:xfrm>
          <a:prstGeom prst="rect">
            <a:avLst/>
          </a:prstGeom>
          <a:noFill/>
        </p:spPr>
        <p:txBody>
          <a:bodyPr wrap="square" rtlCol="0">
            <a:spAutoFit/>
          </a:bodyPr>
          <a:lstStyle/>
          <a:p>
            <a:r>
              <a:rPr lang="fr-FR" sz="2400" dirty="0">
                <a:latin typeface="Congenial Black" panose="02000503040000020004" pitchFamily="2" charset="0"/>
              </a:rPr>
              <a:t>ANALYSES EXPLORATOIRES : Graphique 3 – Série chronologique</a:t>
            </a:r>
          </a:p>
          <a:p>
            <a:endParaRPr lang="fr-FR" sz="2400" b="1" dirty="0"/>
          </a:p>
        </p:txBody>
      </p:sp>
      <p:sp>
        <p:nvSpPr>
          <p:cNvPr id="2" name="ZoneTexte 1" hidden="1">
            <a:extLst>
              <a:ext uri="{FF2B5EF4-FFF2-40B4-BE49-F238E27FC236}">
                <a16:creationId xmlns:a16="http://schemas.microsoft.com/office/drawing/2014/main" id="{D49AE5E8-2FB3-7836-82B3-6375324E1FEF}"/>
              </a:ext>
            </a:extLst>
          </p:cNvPr>
          <p:cNvSpPr txBox="1">
            <a:spLocks noGrp="1" noRot="1" noMove="1" noResize="1" noEditPoints="1" noAdjustHandles="1" noChangeArrowheads="1" noChangeShapeType="1"/>
          </p:cNvSpPr>
          <p:nvPr/>
        </p:nvSpPr>
        <p:spPr>
          <a:xfrm>
            <a:off x="432079" y="964642"/>
            <a:ext cx="11254154" cy="1677382"/>
          </a:xfrm>
          <a:prstGeom prst="rect">
            <a:avLst/>
          </a:prstGeom>
          <a:noFill/>
        </p:spPr>
        <p:txBody>
          <a:bodyPr wrap="square" rtlCol="0">
            <a:spAutoFit/>
          </a:bodyPr>
          <a:lstStyle/>
          <a:p>
            <a:pPr indent="450215" algn="just">
              <a:spcBef>
                <a:spcPts val="600"/>
              </a:spcBef>
              <a:spcAft>
                <a:spcPts val="600"/>
              </a:spcAft>
            </a:pPr>
            <a:r>
              <a:rPr lang="fr-FR" sz="1100" dirty="0">
                <a:effectLst/>
                <a:latin typeface="Times New Roman" panose="02020603050405020304" pitchFamily="18" charset="0"/>
                <a:ea typeface="Aptos" panose="020B0004020202020204" pitchFamily="34" charset="0"/>
                <a:cs typeface="Arial" panose="020B0604020202020204" pitchFamily="34" charset="0"/>
              </a:rPr>
              <a:t>La prévision de la consommation d’énergie est un sujet complexe, qui comporte notamment des enjeux économiques et climatiques. Cette thématique suscite un vif intérêt au sein de la communauté scientifique, laquelle propose sans cesse des modèles de plus en plus sophistiqués afin d’atteindre une meilleure efficience énergétique. Cette synthèse bibliographique présente un aperçu des principales méthodes d’analyse de données utilisées à ce jour.</a:t>
            </a:r>
            <a:endParaRPr lang="fr-FR" sz="1100" dirty="0">
              <a:latin typeface="Times New Roman" panose="02020603050405020304" pitchFamily="18" charset="0"/>
              <a:ea typeface="Aptos" panose="020B0004020202020204" pitchFamily="34" charset="0"/>
              <a:cs typeface="Arial" panose="020B0604020202020204" pitchFamily="34" charset="0"/>
            </a:endParaRPr>
          </a:p>
          <a:p>
            <a:pPr indent="450215" algn="just">
              <a:spcBef>
                <a:spcPts val="600"/>
              </a:spcBef>
              <a:spcAft>
                <a:spcPts val="600"/>
              </a:spcAft>
              <a:buNone/>
            </a:pPr>
            <a:r>
              <a:rPr lang="fr-FR" sz="1100" dirty="0">
                <a:effectLst/>
                <a:latin typeface="Times New Roman" panose="02020603050405020304" pitchFamily="18" charset="0"/>
                <a:ea typeface="Aptos" panose="020B0004020202020204" pitchFamily="34" charset="0"/>
                <a:cs typeface="Arial" panose="020B0604020202020204" pitchFamily="34" charset="0"/>
              </a:rPr>
              <a:t>En définitive, l’efficience énergétique est un enjeu majeur qui cristallise à la fois l’opinion publique et la recherche scientifique. L’une des approches privilégiée pour atteindre cet objectif reste la prévision de la consommation d’énergie. Bien que cette dernière semble être un phénomène complexe à modéliser en raison notamment de son caractère multifactoriel et non linéaire, les méthodes d’analyse de données de plus en plus sophistiquées sont développées, réduisant ainsi, au fil du temps, les erreurs de prévision et le temps de calcul).</a:t>
            </a:r>
          </a:p>
          <a:p>
            <a:pPr>
              <a:buNone/>
            </a:pPr>
            <a:br>
              <a:rPr lang="fr-FR" sz="1100" dirty="0">
                <a:effectLst/>
                <a:latin typeface="Times New Roman" panose="02020603050405020304" pitchFamily="18" charset="0"/>
                <a:ea typeface="Aptos" panose="020B0004020202020204" pitchFamily="34" charset="0"/>
                <a:cs typeface="Arial" panose="020B0604020202020204" pitchFamily="34" charset="0"/>
              </a:rPr>
            </a:br>
            <a:endParaRPr lang="fr-FR" sz="1100" dirty="0"/>
          </a:p>
        </p:txBody>
      </p:sp>
      <p:grpSp>
        <p:nvGrpSpPr>
          <p:cNvPr id="88" name="Groupe 87">
            <a:extLst>
              <a:ext uri="{FF2B5EF4-FFF2-40B4-BE49-F238E27FC236}">
                <a16:creationId xmlns:a16="http://schemas.microsoft.com/office/drawing/2014/main" id="{0B66DD57-E247-FE76-0B89-7CD3A6EC2C3D}"/>
              </a:ext>
            </a:extLst>
          </p:cNvPr>
          <p:cNvGrpSpPr/>
          <p:nvPr/>
        </p:nvGrpSpPr>
        <p:grpSpPr>
          <a:xfrm>
            <a:off x="0" y="4832765"/>
            <a:ext cx="18063807" cy="1932902"/>
            <a:chOff x="0" y="4832765"/>
            <a:chExt cx="18063807" cy="1932902"/>
          </a:xfrm>
        </p:grpSpPr>
        <p:grpSp>
          <p:nvGrpSpPr>
            <p:cNvPr id="89" name="Groupe 88">
              <a:extLst>
                <a:ext uri="{FF2B5EF4-FFF2-40B4-BE49-F238E27FC236}">
                  <a16:creationId xmlns:a16="http://schemas.microsoft.com/office/drawing/2014/main" id="{F9EDBA29-7037-4040-C139-3A4A77181BAF}"/>
                </a:ext>
              </a:extLst>
            </p:cNvPr>
            <p:cNvGrpSpPr/>
            <p:nvPr/>
          </p:nvGrpSpPr>
          <p:grpSpPr>
            <a:xfrm>
              <a:off x="0" y="4832765"/>
              <a:ext cx="18063807" cy="1655903"/>
              <a:chOff x="0" y="1963597"/>
              <a:chExt cx="18063807" cy="1655903"/>
            </a:xfrm>
            <a:solidFill>
              <a:srgbClr val="E62733"/>
            </a:solidFill>
          </p:grpSpPr>
          <p:sp>
            <p:nvSpPr>
              <p:cNvPr id="93" name="Rectangle : coins arrondis 92">
                <a:extLst>
                  <a:ext uri="{FF2B5EF4-FFF2-40B4-BE49-F238E27FC236}">
                    <a16:creationId xmlns:a16="http://schemas.microsoft.com/office/drawing/2014/main" id="{ECA2AE89-AF4D-1865-862E-E5CD46B6EAD5}"/>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Rectangle : coins arrondis 93">
                <a:extLst>
                  <a:ext uri="{FF2B5EF4-FFF2-40B4-BE49-F238E27FC236}">
                    <a16:creationId xmlns:a16="http://schemas.microsoft.com/office/drawing/2014/main" id="{EDB434FF-43E3-C0B1-2287-1EF07126423D}"/>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90" name="ZoneTexte 89">
              <a:extLst>
                <a:ext uri="{FF2B5EF4-FFF2-40B4-BE49-F238E27FC236}">
                  <a16:creationId xmlns:a16="http://schemas.microsoft.com/office/drawing/2014/main" id="{385D4345-4806-38CD-256E-1E290FFF3C4B}"/>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91" name="ZoneTexte 90">
              <a:extLst>
                <a:ext uri="{FF2B5EF4-FFF2-40B4-BE49-F238E27FC236}">
                  <a16:creationId xmlns:a16="http://schemas.microsoft.com/office/drawing/2014/main" id="{EE70C583-C5C1-DEA1-DD76-10D17B8EA9AC}"/>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92" name="ZoneTexte 91">
              <a:extLst>
                <a:ext uri="{FF2B5EF4-FFF2-40B4-BE49-F238E27FC236}">
                  <a16:creationId xmlns:a16="http://schemas.microsoft.com/office/drawing/2014/main" id="{CEE4DA16-1FA9-114C-17FC-708A27A7A486}"/>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pic>
        <p:nvPicPr>
          <p:cNvPr id="3" name="Image 2" descr="Une image contenant texte, capture d’écran, Tracé, ligne&#10;&#10;Le contenu généré par l’IA peut être incorrect.">
            <a:extLst>
              <a:ext uri="{FF2B5EF4-FFF2-40B4-BE49-F238E27FC236}">
                <a16:creationId xmlns:a16="http://schemas.microsoft.com/office/drawing/2014/main" id="{D1E78D16-F2B2-4548-CD65-F816462F96D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02653" y="884422"/>
            <a:ext cx="6775137" cy="5261346"/>
          </a:xfrm>
          <a:prstGeom prst="rect">
            <a:avLst/>
          </a:prstGeom>
          <a:noFill/>
          <a:ln>
            <a:noFill/>
          </a:ln>
        </p:spPr>
      </p:pic>
      <p:grpSp>
        <p:nvGrpSpPr>
          <p:cNvPr id="8" name="Groupe 7">
            <a:extLst>
              <a:ext uri="{FF2B5EF4-FFF2-40B4-BE49-F238E27FC236}">
                <a16:creationId xmlns:a16="http://schemas.microsoft.com/office/drawing/2014/main" id="{1E70C8BD-F117-3736-FC36-827797780660}"/>
              </a:ext>
            </a:extLst>
          </p:cNvPr>
          <p:cNvGrpSpPr/>
          <p:nvPr/>
        </p:nvGrpSpPr>
        <p:grpSpPr>
          <a:xfrm>
            <a:off x="7638691" y="3515095"/>
            <a:ext cx="3356958" cy="694359"/>
            <a:chOff x="7638691" y="3515095"/>
            <a:chExt cx="3356958" cy="694359"/>
          </a:xfrm>
        </p:grpSpPr>
        <p:sp>
          <p:nvSpPr>
            <p:cNvPr id="5" name="Flèche : droite 4">
              <a:extLst>
                <a:ext uri="{FF2B5EF4-FFF2-40B4-BE49-F238E27FC236}">
                  <a16:creationId xmlns:a16="http://schemas.microsoft.com/office/drawing/2014/main" id="{661BA796-7128-9B53-6A08-57EDA91B5391}"/>
                </a:ext>
              </a:extLst>
            </p:cNvPr>
            <p:cNvSpPr/>
            <p:nvPr/>
          </p:nvSpPr>
          <p:spPr>
            <a:xfrm rot="9447628">
              <a:off x="7638691" y="4010884"/>
              <a:ext cx="1788843" cy="19857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5A933E8A-C6FF-30DD-F91F-B1631DC7CF18}"/>
                </a:ext>
              </a:extLst>
            </p:cNvPr>
            <p:cNvSpPr txBox="1"/>
            <p:nvPr/>
          </p:nvSpPr>
          <p:spPr>
            <a:xfrm>
              <a:off x="9425950" y="3515095"/>
              <a:ext cx="1569699" cy="369332"/>
            </a:xfrm>
            <a:prstGeom prst="rect">
              <a:avLst/>
            </a:prstGeom>
            <a:noFill/>
          </p:spPr>
          <p:txBody>
            <a:bodyPr wrap="square" rtlCol="0">
              <a:spAutoFit/>
            </a:bodyPr>
            <a:lstStyle/>
            <a:p>
              <a:r>
                <a:rPr lang="fr-FR" b="1" dirty="0">
                  <a:solidFill>
                    <a:srgbClr val="FF0000"/>
                  </a:solidFill>
                </a:rPr>
                <a:t>Anomalie</a:t>
              </a:r>
            </a:p>
          </p:txBody>
        </p:sp>
      </p:grpSp>
    </p:spTree>
    <p:extLst>
      <p:ext uri="{BB962C8B-B14F-4D97-AF65-F5344CB8AC3E}">
        <p14:creationId xmlns:p14="http://schemas.microsoft.com/office/powerpoint/2010/main" val="40272034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55DE82-1EDC-DB5F-129B-1EF724074961}"/>
            </a:ext>
          </a:extLst>
        </p:cNvPr>
        <p:cNvGrpSpPr/>
        <p:nvPr/>
      </p:nvGrpSpPr>
      <p:grpSpPr>
        <a:xfrm>
          <a:off x="0" y="0"/>
          <a:ext cx="0" cy="0"/>
          <a:chOff x="0" y="0"/>
          <a:chExt cx="0" cy="0"/>
        </a:xfrm>
      </p:grpSpPr>
      <p:sp>
        <p:nvSpPr>
          <p:cNvPr id="12" name="ZoneTexte 11">
            <a:extLst>
              <a:ext uri="{FF2B5EF4-FFF2-40B4-BE49-F238E27FC236}">
                <a16:creationId xmlns:a16="http://schemas.microsoft.com/office/drawing/2014/main" id="{F77FB9C6-F05F-ADB6-5494-7036F954CBB6}"/>
              </a:ext>
            </a:extLst>
          </p:cNvPr>
          <p:cNvSpPr txBox="1"/>
          <p:nvPr/>
        </p:nvSpPr>
        <p:spPr>
          <a:xfrm>
            <a:off x="308026" y="760140"/>
            <a:ext cx="10817174" cy="707886"/>
          </a:xfrm>
          <a:prstGeom prst="rect">
            <a:avLst/>
          </a:prstGeom>
          <a:noFill/>
        </p:spPr>
        <p:txBody>
          <a:bodyPr wrap="square" rtlCol="0">
            <a:spAutoFit/>
          </a:bodyPr>
          <a:lstStyle/>
          <a:p>
            <a:r>
              <a:rPr lang="fr-FR" sz="4000" dirty="0">
                <a:solidFill>
                  <a:srgbClr val="E62733"/>
                </a:solidFill>
                <a:latin typeface="Verdana Pro Black" panose="020B0A04030504040204" pitchFamily="34" charset="0"/>
              </a:rPr>
              <a:t>V – MODELES DE PREVISION</a:t>
            </a:r>
          </a:p>
        </p:txBody>
      </p:sp>
      <p:pic>
        <p:nvPicPr>
          <p:cNvPr id="25" name="Picture 2" descr="L'UPEC : La recherche : innover, découvrir et valoriser - Recherche &amp;  Enseignement">
            <a:extLst>
              <a:ext uri="{FF2B5EF4-FFF2-40B4-BE49-F238E27FC236}">
                <a16:creationId xmlns:a16="http://schemas.microsoft.com/office/drawing/2014/main" id="{29446CB5-F57F-6264-A799-FCC2C06252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9276" y="290428"/>
            <a:ext cx="1425524" cy="1285650"/>
          </a:xfrm>
          <a:prstGeom prst="rect">
            <a:avLst/>
          </a:prstGeom>
          <a:noFill/>
          <a:extLst>
            <a:ext uri="{909E8E84-426E-40DD-AFC4-6F175D3DCCD1}">
              <a14:hiddenFill xmlns:a14="http://schemas.microsoft.com/office/drawing/2010/main">
                <a:solidFill>
                  <a:srgbClr val="FFFFFF"/>
                </a:solidFill>
              </a14:hiddenFill>
            </a:ext>
          </a:extLst>
        </p:spPr>
      </p:pic>
      <p:sp>
        <p:nvSpPr>
          <p:cNvPr id="30" name="ZoneTexte 29">
            <a:extLst>
              <a:ext uri="{FF2B5EF4-FFF2-40B4-BE49-F238E27FC236}">
                <a16:creationId xmlns:a16="http://schemas.microsoft.com/office/drawing/2014/main" id="{AF8D6C8E-826D-A2DA-0133-B5BC7F391A96}"/>
              </a:ext>
            </a:extLst>
          </p:cNvPr>
          <p:cNvSpPr txBox="1"/>
          <p:nvPr/>
        </p:nvSpPr>
        <p:spPr>
          <a:xfrm>
            <a:off x="457200" y="1576078"/>
            <a:ext cx="7908147" cy="1282787"/>
          </a:xfrm>
          <a:prstGeom prst="rect">
            <a:avLst/>
          </a:prstGeom>
          <a:noFill/>
        </p:spPr>
        <p:txBody>
          <a:bodyPr wrap="square" rtlCol="0">
            <a:spAutoFit/>
          </a:bodyPr>
          <a:lstStyle/>
          <a:p>
            <a:pPr marL="342900" indent="-342900">
              <a:lnSpc>
                <a:spcPct val="150000"/>
              </a:lnSpc>
              <a:buAutoNum type="arabicPeriod"/>
            </a:pPr>
            <a:r>
              <a:rPr lang="fr-FR" dirty="0">
                <a:latin typeface="Verdana Pro Black" panose="020B0A04030504040204" pitchFamily="34" charset="0"/>
              </a:rPr>
              <a:t>ARIMA </a:t>
            </a:r>
          </a:p>
          <a:p>
            <a:pPr marL="342900" indent="-342900">
              <a:lnSpc>
                <a:spcPct val="150000"/>
              </a:lnSpc>
              <a:buAutoNum type="arabicPeriod"/>
            </a:pPr>
            <a:r>
              <a:rPr lang="fr-FR" dirty="0">
                <a:latin typeface="Verdana Pro Black" panose="020B0A04030504040204" pitchFamily="34" charset="0"/>
              </a:rPr>
              <a:t>Réseaux Bayésiens Dynamiques</a:t>
            </a:r>
          </a:p>
          <a:p>
            <a:pPr marL="342900" indent="-342900">
              <a:lnSpc>
                <a:spcPct val="150000"/>
              </a:lnSpc>
              <a:buAutoNum type="arabicPeriod"/>
            </a:pPr>
            <a:r>
              <a:rPr lang="fr-FR" dirty="0">
                <a:latin typeface="Verdana Pro Black" panose="020B0A04030504040204" pitchFamily="34" charset="0"/>
              </a:rPr>
              <a:t>Comparaison</a:t>
            </a:r>
          </a:p>
        </p:txBody>
      </p:sp>
      <p:grpSp>
        <p:nvGrpSpPr>
          <p:cNvPr id="2" name="Groupe 1">
            <a:extLst>
              <a:ext uri="{FF2B5EF4-FFF2-40B4-BE49-F238E27FC236}">
                <a16:creationId xmlns:a16="http://schemas.microsoft.com/office/drawing/2014/main" id="{5B8F4C48-0A94-E6A6-96D7-07D329457C16}"/>
              </a:ext>
            </a:extLst>
          </p:cNvPr>
          <p:cNvGrpSpPr/>
          <p:nvPr/>
        </p:nvGrpSpPr>
        <p:grpSpPr>
          <a:xfrm>
            <a:off x="0" y="4832765"/>
            <a:ext cx="18063807" cy="1932902"/>
            <a:chOff x="0" y="4832765"/>
            <a:chExt cx="18063807" cy="1932902"/>
          </a:xfrm>
        </p:grpSpPr>
        <p:grpSp>
          <p:nvGrpSpPr>
            <p:cNvPr id="3" name="Groupe 2">
              <a:extLst>
                <a:ext uri="{FF2B5EF4-FFF2-40B4-BE49-F238E27FC236}">
                  <a16:creationId xmlns:a16="http://schemas.microsoft.com/office/drawing/2014/main" id="{E89C3FE7-4BF7-F525-6937-B911D6263536}"/>
                </a:ext>
              </a:extLst>
            </p:cNvPr>
            <p:cNvGrpSpPr/>
            <p:nvPr/>
          </p:nvGrpSpPr>
          <p:grpSpPr>
            <a:xfrm>
              <a:off x="0" y="4832765"/>
              <a:ext cx="18063807" cy="1655903"/>
              <a:chOff x="0" y="1963597"/>
              <a:chExt cx="18063807" cy="1655903"/>
            </a:xfrm>
            <a:solidFill>
              <a:srgbClr val="E62733"/>
            </a:solidFill>
          </p:grpSpPr>
          <p:sp>
            <p:nvSpPr>
              <p:cNvPr id="7" name="Rectangle : coins arrondis 6">
                <a:extLst>
                  <a:ext uri="{FF2B5EF4-FFF2-40B4-BE49-F238E27FC236}">
                    <a16:creationId xmlns:a16="http://schemas.microsoft.com/office/drawing/2014/main" id="{A1189193-0B43-C362-DAA5-E93784C03267}"/>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Rectangle : coins arrondis 7">
                <a:extLst>
                  <a:ext uri="{FF2B5EF4-FFF2-40B4-BE49-F238E27FC236}">
                    <a16:creationId xmlns:a16="http://schemas.microsoft.com/office/drawing/2014/main" id="{51A7EAA4-26DE-416A-8A54-72DB4FD7188D}"/>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4" name="ZoneTexte 3">
              <a:extLst>
                <a:ext uri="{FF2B5EF4-FFF2-40B4-BE49-F238E27FC236}">
                  <a16:creationId xmlns:a16="http://schemas.microsoft.com/office/drawing/2014/main" id="{8F2C3816-1DC5-4F22-8497-2E5D86315301}"/>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5" name="ZoneTexte 4">
              <a:extLst>
                <a:ext uri="{FF2B5EF4-FFF2-40B4-BE49-F238E27FC236}">
                  <a16:creationId xmlns:a16="http://schemas.microsoft.com/office/drawing/2014/main" id="{521A99D9-DF9B-2B29-8361-233EA3550988}"/>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6" name="ZoneTexte 5">
              <a:extLst>
                <a:ext uri="{FF2B5EF4-FFF2-40B4-BE49-F238E27FC236}">
                  <a16:creationId xmlns:a16="http://schemas.microsoft.com/office/drawing/2014/main" id="{8E076483-2BE3-A173-3527-E8EFA8BACF36}"/>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spTree>
    <p:extLst>
      <p:ext uri="{BB962C8B-B14F-4D97-AF65-F5344CB8AC3E}">
        <p14:creationId xmlns:p14="http://schemas.microsoft.com/office/powerpoint/2010/main" val="25105341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57F663-11BD-6FF0-6199-2A42472ABB05}"/>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BD735870-72AB-C2C6-DC18-F4AC4AAD25CD}"/>
              </a:ext>
            </a:extLst>
          </p:cNvPr>
          <p:cNvSpPr txBox="1"/>
          <p:nvPr/>
        </p:nvSpPr>
        <p:spPr>
          <a:xfrm>
            <a:off x="264350" y="329947"/>
            <a:ext cx="11180723" cy="830997"/>
          </a:xfrm>
          <a:prstGeom prst="rect">
            <a:avLst/>
          </a:prstGeom>
          <a:noFill/>
        </p:spPr>
        <p:txBody>
          <a:bodyPr wrap="square" rtlCol="0">
            <a:spAutoFit/>
          </a:bodyPr>
          <a:lstStyle/>
          <a:p>
            <a:r>
              <a:rPr lang="fr-FR" sz="2400" dirty="0">
                <a:latin typeface="Congenial Black" panose="02000503040000020004" pitchFamily="2" charset="0"/>
              </a:rPr>
              <a:t>MODELES DE PREVISION : ARIMA</a:t>
            </a:r>
          </a:p>
          <a:p>
            <a:endParaRPr lang="fr-FR" sz="2400" b="1" dirty="0"/>
          </a:p>
        </p:txBody>
      </p:sp>
      <p:sp>
        <p:nvSpPr>
          <p:cNvPr id="2" name="ZoneTexte 1" hidden="1">
            <a:extLst>
              <a:ext uri="{FF2B5EF4-FFF2-40B4-BE49-F238E27FC236}">
                <a16:creationId xmlns:a16="http://schemas.microsoft.com/office/drawing/2014/main" id="{16A05C0B-B52F-0569-1F6A-9C39A4BF8D38}"/>
              </a:ext>
            </a:extLst>
          </p:cNvPr>
          <p:cNvSpPr txBox="1">
            <a:spLocks noGrp="1" noRot="1" noMove="1" noResize="1" noEditPoints="1" noAdjustHandles="1" noChangeArrowheads="1" noChangeShapeType="1"/>
          </p:cNvSpPr>
          <p:nvPr/>
        </p:nvSpPr>
        <p:spPr>
          <a:xfrm>
            <a:off x="432079" y="964642"/>
            <a:ext cx="11254154" cy="1677382"/>
          </a:xfrm>
          <a:prstGeom prst="rect">
            <a:avLst/>
          </a:prstGeom>
          <a:noFill/>
        </p:spPr>
        <p:txBody>
          <a:bodyPr wrap="square" rtlCol="0">
            <a:spAutoFit/>
          </a:bodyPr>
          <a:lstStyle/>
          <a:p>
            <a:pPr indent="450215" algn="just">
              <a:spcBef>
                <a:spcPts val="600"/>
              </a:spcBef>
              <a:spcAft>
                <a:spcPts val="600"/>
              </a:spcAft>
            </a:pPr>
            <a:r>
              <a:rPr lang="fr-FR" sz="1100" dirty="0">
                <a:effectLst/>
                <a:latin typeface="Times New Roman" panose="02020603050405020304" pitchFamily="18" charset="0"/>
                <a:ea typeface="Aptos" panose="020B0004020202020204" pitchFamily="34" charset="0"/>
                <a:cs typeface="Arial" panose="020B0604020202020204" pitchFamily="34" charset="0"/>
              </a:rPr>
              <a:t>La prévision de la consommation d’énergie est un sujet complexe, qui comporte notamment des enjeux économiques et climatiques. Cette thématique suscite un vif intérêt au sein de la communauté scientifique, laquelle propose sans cesse des modèles de plus en plus sophistiqués afin d’atteindre une meilleure efficience énergétique. Cette synthèse bibliographique présente un aperçu des principales méthodes d’analyse de données utilisées à ce jour.</a:t>
            </a:r>
            <a:endParaRPr lang="fr-FR" sz="1100" dirty="0">
              <a:latin typeface="Times New Roman" panose="02020603050405020304" pitchFamily="18" charset="0"/>
              <a:ea typeface="Aptos" panose="020B0004020202020204" pitchFamily="34" charset="0"/>
              <a:cs typeface="Arial" panose="020B0604020202020204" pitchFamily="34" charset="0"/>
            </a:endParaRPr>
          </a:p>
          <a:p>
            <a:pPr indent="450215" algn="just">
              <a:spcBef>
                <a:spcPts val="600"/>
              </a:spcBef>
              <a:spcAft>
                <a:spcPts val="600"/>
              </a:spcAft>
              <a:buNone/>
            </a:pPr>
            <a:r>
              <a:rPr lang="fr-FR" sz="1100" dirty="0">
                <a:effectLst/>
                <a:latin typeface="Times New Roman" panose="02020603050405020304" pitchFamily="18" charset="0"/>
                <a:ea typeface="Aptos" panose="020B0004020202020204" pitchFamily="34" charset="0"/>
                <a:cs typeface="Arial" panose="020B0604020202020204" pitchFamily="34" charset="0"/>
              </a:rPr>
              <a:t>En définitive, l’efficience énergétique est un enjeu majeur qui cristallise à la fois l’opinion publique et la recherche scientifique. L’une des approches privilégiée pour atteindre cet objectif reste la prévision de la consommation d’énergie. Bien que cette dernière semble être un phénomène complexe à modéliser en raison notamment de son caractère multifactoriel et non linéaire, les méthodes d’analyse de données de plus en plus sophistiquées sont développées, réduisant ainsi, au fil du temps, les erreurs de prévision et le temps de calcul).</a:t>
            </a:r>
          </a:p>
          <a:p>
            <a:pPr>
              <a:buNone/>
            </a:pPr>
            <a:br>
              <a:rPr lang="fr-FR" sz="1100" dirty="0">
                <a:effectLst/>
                <a:latin typeface="Times New Roman" panose="02020603050405020304" pitchFamily="18" charset="0"/>
                <a:ea typeface="Aptos" panose="020B0004020202020204" pitchFamily="34" charset="0"/>
                <a:cs typeface="Arial" panose="020B0604020202020204" pitchFamily="34" charset="0"/>
              </a:rPr>
            </a:br>
            <a:endParaRPr lang="fr-FR" sz="1100" dirty="0"/>
          </a:p>
        </p:txBody>
      </p:sp>
      <p:grpSp>
        <p:nvGrpSpPr>
          <p:cNvPr id="88" name="Groupe 87">
            <a:extLst>
              <a:ext uri="{FF2B5EF4-FFF2-40B4-BE49-F238E27FC236}">
                <a16:creationId xmlns:a16="http://schemas.microsoft.com/office/drawing/2014/main" id="{9077A410-B92F-129B-B704-BC1BCF26C675}"/>
              </a:ext>
            </a:extLst>
          </p:cNvPr>
          <p:cNvGrpSpPr/>
          <p:nvPr/>
        </p:nvGrpSpPr>
        <p:grpSpPr>
          <a:xfrm>
            <a:off x="0" y="4832765"/>
            <a:ext cx="18063807" cy="1932902"/>
            <a:chOff x="0" y="4832765"/>
            <a:chExt cx="18063807" cy="1932902"/>
          </a:xfrm>
        </p:grpSpPr>
        <p:grpSp>
          <p:nvGrpSpPr>
            <p:cNvPr id="89" name="Groupe 88">
              <a:extLst>
                <a:ext uri="{FF2B5EF4-FFF2-40B4-BE49-F238E27FC236}">
                  <a16:creationId xmlns:a16="http://schemas.microsoft.com/office/drawing/2014/main" id="{A2DF1423-C48C-355A-D97D-DD6158B8535D}"/>
                </a:ext>
              </a:extLst>
            </p:cNvPr>
            <p:cNvGrpSpPr/>
            <p:nvPr/>
          </p:nvGrpSpPr>
          <p:grpSpPr>
            <a:xfrm>
              <a:off x="0" y="4832765"/>
              <a:ext cx="18063807" cy="1655903"/>
              <a:chOff x="0" y="1963597"/>
              <a:chExt cx="18063807" cy="1655903"/>
            </a:xfrm>
            <a:solidFill>
              <a:srgbClr val="E62733"/>
            </a:solidFill>
          </p:grpSpPr>
          <p:sp>
            <p:nvSpPr>
              <p:cNvPr id="93" name="Rectangle : coins arrondis 92">
                <a:extLst>
                  <a:ext uri="{FF2B5EF4-FFF2-40B4-BE49-F238E27FC236}">
                    <a16:creationId xmlns:a16="http://schemas.microsoft.com/office/drawing/2014/main" id="{42653B6E-A4A5-9E75-9074-C2627E24BD32}"/>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Rectangle : coins arrondis 93">
                <a:extLst>
                  <a:ext uri="{FF2B5EF4-FFF2-40B4-BE49-F238E27FC236}">
                    <a16:creationId xmlns:a16="http://schemas.microsoft.com/office/drawing/2014/main" id="{B948CA6C-3BC1-4019-F4B1-32954C9F3436}"/>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90" name="ZoneTexte 89">
              <a:extLst>
                <a:ext uri="{FF2B5EF4-FFF2-40B4-BE49-F238E27FC236}">
                  <a16:creationId xmlns:a16="http://schemas.microsoft.com/office/drawing/2014/main" id="{D8CFEC96-9AC6-40E1-4540-59975C2900FE}"/>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91" name="ZoneTexte 90">
              <a:extLst>
                <a:ext uri="{FF2B5EF4-FFF2-40B4-BE49-F238E27FC236}">
                  <a16:creationId xmlns:a16="http://schemas.microsoft.com/office/drawing/2014/main" id="{8DA57829-D2F2-4676-AD9D-6384AD65AD1B}"/>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92" name="ZoneTexte 91">
              <a:extLst>
                <a:ext uri="{FF2B5EF4-FFF2-40B4-BE49-F238E27FC236}">
                  <a16:creationId xmlns:a16="http://schemas.microsoft.com/office/drawing/2014/main" id="{5C073DF4-713D-BDAA-0831-A54680759AD0}"/>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sp>
        <p:nvSpPr>
          <p:cNvPr id="6" name="ZoneTexte 5">
            <a:extLst>
              <a:ext uri="{FF2B5EF4-FFF2-40B4-BE49-F238E27FC236}">
                <a16:creationId xmlns:a16="http://schemas.microsoft.com/office/drawing/2014/main" id="{6C0D85DD-D26B-ABD9-170D-1C6A206C1A49}"/>
              </a:ext>
            </a:extLst>
          </p:cNvPr>
          <p:cNvSpPr txBox="1"/>
          <p:nvPr/>
        </p:nvSpPr>
        <p:spPr>
          <a:xfrm>
            <a:off x="264350" y="965716"/>
            <a:ext cx="10670350" cy="646331"/>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Le modèle ARIMA est composée trois parties : La partie Autorégressive (AR), Moyenne Mobile (MA) et Intégrée ( I ).</a:t>
            </a:r>
          </a:p>
        </p:txBody>
      </p:sp>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EEFE966F-5422-D2E7-9E7E-03F7E6572147}"/>
                  </a:ext>
                </a:extLst>
              </p:cNvPr>
              <p:cNvSpPr txBox="1"/>
              <p:nvPr/>
            </p:nvSpPr>
            <p:spPr>
              <a:xfrm>
                <a:off x="264350" y="1721793"/>
                <a:ext cx="10670350" cy="667747"/>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La partie Autorégressive vise à modéliser la série chronologique en fonction de ces valeurs passée.</a:t>
                </a:r>
              </a:p>
              <a:p>
                <a:pPr/>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𝑦</m:t>
                          </m:r>
                        </m:e>
                        <m:sub>
                          <m:r>
                            <a:rPr lang="fr-FR" b="0" i="1" smtClean="0">
                              <a:latin typeface="Cambria Math" panose="02040503050406030204" pitchFamily="18" charset="0"/>
                            </a:rPr>
                            <m:t>𝑡</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𝜙</m:t>
                          </m:r>
                        </m:e>
                        <m:sub>
                          <m:r>
                            <a:rPr lang="fr-FR" b="0" i="1" smtClean="0">
                              <a:latin typeface="Cambria Math" panose="02040503050406030204" pitchFamily="18" charset="0"/>
                            </a:rPr>
                            <m:t>1</m:t>
                          </m:r>
                        </m:sub>
                      </m:sSub>
                      <m:sSub>
                        <m:sSubPr>
                          <m:ctrlPr>
                            <a:rPr lang="fr-FR" b="0" i="1" smtClean="0">
                              <a:latin typeface="Cambria Math" panose="02040503050406030204" pitchFamily="18" charset="0"/>
                            </a:rPr>
                          </m:ctrlPr>
                        </m:sSubPr>
                        <m:e>
                          <m:r>
                            <a:rPr lang="fr-FR" b="0" i="1" smtClean="0">
                              <a:latin typeface="Cambria Math" panose="02040503050406030204" pitchFamily="18" charset="0"/>
                            </a:rPr>
                            <m:t>𝑦</m:t>
                          </m:r>
                        </m:e>
                        <m:sub>
                          <m:r>
                            <a:rPr lang="fr-FR" b="0" i="1" smtClean="0">
                              <a:latin typeface="Cambria Math" panose="02040503050406030204" pitchFamily="18" charset="0"/>
                            </a:rPr>
                            <m:t>𝑡</m:t>
                          </m:r>
                          <m:r>
                            <a:rPr lang="fr-FR" b="0" i="1" smtClean="0">
                              <a:latin typeface="Cambria Math" panose="02040503050406030204" pitchFamily="18" charset="0"/>
                            </a:rPr>
                            <m:t>−1</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𝜙</m:t>
                          </m:r>
                        </m:e>
                        <m:sub>
                          <m:r>
                            <a:rPr lang="fr-FR" b="0" i="1" smtClean="0">
                              <a:latin typeface="Cambria Math" panose="02040503050406030204" pitchFamily="18" charset="0"/>
                            </a:rPr>
                            <m:t>2</m:t>
                          </m:r>
                        </m:sub>
                      </m:sSub>
                      <m:sSub>
                        <m:sSubPr>
                          <m:ctrlPr>
                            <a:rPr lang="fr-FR" b="0" i="1" smtClean="0">
                              <a:latin typeface="Cambria Math" panose="02040503050406030204" pitchFamily="18" charset="0"/>
                            </a:rPr>
                          </m:ctrlPr>
                        </m:sSubPr>
                        <m:e>
                          <m:r>
                            <a:rPr lang="fr-FR" b="0" i="1" smtClean="0">
                              <a:latin typeface="Cambria Math" panose="02040503050406030204" pitchFamily="18" charset="0"/>
                            </a:rPr>
                            <m:t>𝑦</m:t>
                          </m:r>
                        </m:e>
                        <m:sub>
                          <m:r>
                            <a:rPr lang="fr-FR" b="0" i="1" smtClean="0">
                              <a:latin typeface="Cambria Math" panose="02040503050406030204" pitchFamily="18" charset="0"/>
                            </a:rPr>
                            <m:t>𝑡</m:t>
                          </m:r>
                          <m:r>
                            <a:rPr lang="fr-FR" b="0" i="1" smtClean="0">
                              <a:latin typeface="Cambria Math" panose="02040503050406030204" pitchFamily="18" charset="0"/>
                            </a:rPr>
                            <m:t>−2</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𝜙</m:t>
                          </m:r>
                        </m:e>
                        <m:sub>
                          <m:r>
                            <a:rPr lang="fr-FR" b="0" i="1" smtClean="0">
                              <a:latin typeface="Cambria Math" panose="02040503050406030204" pitchFamily="18" charset="0"/>
                            </a:rPr>
                            <m:t>𝑝</m:t>
                          </m:r>
                        </m:sub>
                      </m:sSub>
                      <m:sSub>
                        <m:sSubPr>
                          <m:ctrlPr>
                            <a:rPr lang="fr-FR" b="0" i="1" smtClean="0">
                              <a:latin typeface="Cambria Math" panose="02040503050406030204" pitchFamily="18" charset="0"/>
                            </a:rPr>
                          </m:ctrlPr>
                        </m:sSubPr>
                        <m:e>
                          <m:r>
                            <a:rPr lang="fr-FR" b="0" i="1" smtClean="0">
                              <a:latin typeface="Cambria Math" panose="02040503050406030204" pitchFamily="18" charset="0"/>
                            </a:rPr>
                            <m:t>𝑦</m:t>
                          </m:r>
                        </m:e>
                        <m:sub>
                          <m:r>
                            <a:rPr lang="fr-FR" b="0" i="1" smtClean="0">
                              <a:latin typeface="Cambria Math" panose="02040503050406030204" pitchFamily="18" charset="0"/>
                            </a:rPr>
                            <m:t>𝑡</m:t>
                          </m:r>
                          <m:r>
                            <a:rPr lang="fr-FR" b="0" i="1" smtClean="0">
                              <a:latin typeface="Cambria Math" panose="02040503050406030204" pitchFamily="18" charset="0"/>
                            </a:rPr>
                            <m:t>−</m:t>
                          </m:r>
                          <m:r>
                            <a:rPr lang="fr-FR" b="0" i="1" smtClean="0">
                              <a:latin typeface="Cambria Math" panose="02040503050406030204" pitchFamily="18" charset="0"/>
                            </a:rPr>
                            <m:t>𝑝</m:t>
                          </m:r>
                          <m:r>
                            <a:rPr lang="fr-FR" b="0" i="1" smtClean="0">
                              <a:latin typeface="Cambria Math" panose="02040503050406030204" pitchFamily="18" charset="0"/>
                            </a:rPr>
                            <m:t> </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𝜖</m:t>
                          </m:r>
                        </m:e>
                        <m:sub>
                          <m:r>
                            <a:rPr lang="fr-FR" b="0" i="1" smtClean="0">
                              <a:latin typeface="Cambria Math" panose="02040503050406030204" pitchFamily="18" charset="0"/>
                            </a:rPr>
                            <m:t>𝑡</m:t>
                          </m:r>
                        </m:sub>
                      </m:sSub>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9" name="ZoneTexte 8">
                <a:extLst>
                  <a:ext uri="{FF2B5EF4-FFF2-40B4-BE49-F238E27FC236}">
                    <a16:creationId xmlns:a16="http://schemas.microsoft.com/office/drawing/2014/main" id="{EEFE966F-5422-D2E7-9E7E-03F7E6572147}"/>
                  </a:ext>
                </a:extLst>
              </p:cNvPr>
              <p:cNvSpPr txBox="1">
                <a:spLocks noRot="1" noChangeAspect="1" noMove="1" noResize="1" noEditPoints="1" noAdjustHandles="1" noChangeArrowheads="1" noChangeShapeType="1" noTextEdit="1"/>
              </p:cNvSpPr>
              <p:nvPr/>
            </p:nvSpPr>
            <p:spPr>
              <a:xfrm>
                <a:off x="264350" y="1721793"/>
                <a:ext cx="10670350" cy="667747"/>
              </a:xfrm>
              <a:prstGeom prst="rect">
                <a:avLst/>
              </a:prstGeom>
              <a:blipFill>
                <a:blip r:embed="rId3"/>
                <a:stretch>
                  <a:fillRect l="-343" t="-4545" b="-3636"/>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D7BBBED9-419B-D7B1-DAD4-4DBC3E84BBAA}"/>
                  </a:ext>
                </a:extLst>
              </p:cNvPr>
              <p:cNvSpPr txBox="1"/>
              <p:nvPr/>
            </p:nvSpPr>
            <p:spPr>
              <a:xfrm>
                <a:off x="264350" y="2547512"/>
                <a:ext cx="11470450" cy="667747"/>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La partie Moyenne Mobile vise à modéliser la série chronologique en fonction de ces termes d’erreur passés.</a:t>
                </a:r>
              </a:p>
              <a:p>
                <a:pPr/>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𝑦</m:t>
                          </m:r>
                        </m:e>
                        <m:sub>
                          <m:r>
                            <a:rPr lang="fr-FR" b="0" i="1" smtClean="0">
                              <a:latin typeface="Cambria Math" panose="02040503050406030204" pitchFamily="18" charset="0"/>
                            </a:rPr>
                            <m:t>𝑡</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𝜃</m:t>
                          </m:r>
                        </m:e>
                        <m:sub>
                          <m:r>
                            <a:rPr lang="fr-FR" b="0" i="1" smtClean="0">
                              <a:latin typeface="Cambria Math" panose="02040503050406030204" pitchFamily="18" charset="0"/>
                            </a:rPr>
                            <m:t>1</m:t>
                          </m:r>
                        </m:sub>
                      </m:sSub>
                      <m:sSub>
                        <m:sSubPr>
                          <m:ctrlPr>
                            <a:rPr lang="fr-FR" b="0" i="1" smtClean="0">
                              <a:latin typeface="Cambria Math" panose="02040503050406030204" pitchFamily="18" charset="0"/>
                            </a:rPr>
                          </m:ctrlPr>
                        </m:sSubPr>
                        <m:e>
                          <m:r>
                            <a:rPr lang="fr-FR" b="0" i="1" smtClean="0">
                              <a:latin typeface="Cambria Math" panose="02040503050406030204" pitchFamily="18" charset="0"/>
                            </a:rPr>
                            <m:t>𝜖</m:t>
                          </m:r>
                        </m:e>
                        <m:sub>
                          <m:r>
                            <a:rPr lang="fr-FR" b="0" i="1" smtClean="0">
                              <a:latin typeface="Cambria Math" panose="02040503050406030204" pitchFamily="18" charset="0"/>
                            </a:rPr>
                            <m:t>𝑡</m:t>
                          </m:r>
                          <m:r>
                            <a:rPr lang="fr-FR" b="0" i="1" smtClean="0">
                              <a:latin typeface="Cambria Math" panose="02040503050406030204" pitchFamily="18" charset="0"/>
                            </a:rPr>
                            <m:t>−1</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𝜃</m:t>
                          </m:r>
                        </m:e>
                        <m:sub>
                          <m:r>
                            <a:rPr lang="fr-FR" b="0" i="1" smtClean="0">
                              <a:latin typeface="Cambria Math" panose="02040503050406030204" pitchFamily="18" charset="0"/>
                            </a:rPr>
                            <m:t>2</m:t>
                          </m:r>
                        </m:sub>
                      </m:sSub>
                      <m:sSub>
                        <m:sSubPr>
                          <m:ctrlPr>
                            <a:rPr lang="fr-FR" b="0" i="1" smtClean="0">
                              <a:latin typeface="Cambria Math" panose="02040503050406030204" pitchFamily="18" charset="0"/>
                            </a:rPr>
                          </m:ctrlPr>
                        </m:sSubPr>
                        <m:e>
                          <m:r>
                            <a:rPr lang="fr-FR" b="0" i="1" smtClean="0">
                              <a:latin typeface="Cambria Math" panose="02040503050406030204" pitchFamily="18" charset="0"/>
                            </a:rPr>
                            <m:t>𝜖</m:t>
                          </m:r>
                        </m:e>
                        <m:sub>
                          <m:r>
                            <a:rPr lang="fr-FR" b="0" i="1" smtClean="0">
                              <a:latin typeface="Cambria Math" panose="02040503050406030204" pitchFamily="18" charset="0"/>
                            </a:rPr>
                            <m:t>𝑡</m:t>
                          </m:r>
                          <m:r>
                            <a:rPr lang="fr-FR" b="0" i="1" smtClean="0">
                              <a:latin typeface="Cambria Math" panose="02040503050406030204" pitchFamily="18" charset="0"/>
                            </a:rPr>
                            <m:t>−2</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𝜃</m:t>
                          </m:r>
                        </m:e>
                        <m:sub>
                          <m:r>
                            <a:rPr lang="fr-FR" b="0" i="1" smtClean="0">
                              <a:latin typeface="Cambria Math" panose="02040503050406030204" pitchFamily="18" charset="0"/>
                            </a:rPr>
                            <m:t>𝑝</m:t>
                          </m:r>
                        </m:sub>
                      </m:sSub>
                      <m:sSub>
                        <m:sSubPr>
                          <m:ctrlPr>
                            <a:rPr lang="fr-FR" b="0" i="1" smtClean="0">
                              <a:latin typeface="Cambria Math" panose="02040503050406030204" pitchFamily="18" charset="0"/>
                            </a:rPr>
                          </m:ctrlPr>
                        </m:sSubPr>
                        <m:e>
                          <m:r>
                            <a:rPr lang="fr-FR" b="0" i="1" smtClean="0">
                              <a:latin typeface="Cambria Math" panose="02040503050406030204" pitchFamily="18" charset="0"/>
                            </a:rPr>
                            <m:t>𝜖</m:t>
                          </m:r>
                        </m:e>
                        <m:sub>
                          <m:r>
                            <a:rPr lang="fr-FR" b="0" i="1" smtClean="0">
                              <a:latin typeface="Cambria Math" panose="02040503050406030204" pitchFamily="18" charset="0"/>
                            </a:rPr>
                            <m:t>𝑡</m:t>
                          </m:r>
                          <m:r>
                            <a:rPr lang="fr-FR" b="0" i="1" smtClean="0">
                              <a:latin typeface="Cambria Math" panose="02040503050406030204" pitchFamily="18" charset="0"/>
                            </a:rPr>
                            <m:t>−</m:t>
                          </m:r>
                          <m:r>
                            <a:rPr lang="fr-FR" b="0" i="1" smtClean="0">
                              <a:latin typeface="Cambria Math" panose="02040503050406030204" pitchFamily="18" charset="0"/>
                            </a:rPr>
                            <m:t>𝑝</m:t>
                          </m:r>
                          <m:r>
                            <a:rPr lang="fr-FR" b="0" i="1" smtClean="0">
                              <a:latin typeface="Cambria Math" panose="02040503050406030204" pitchFamily="18" charset="0"/>
                            </a:rPr>
                            <m:t> </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𝜖</m:t>
                          </m:r>
                        </m:e>
                        <m:sub>
                          <m:r>
                            <a:rPr lang="fr-FR" b="0" i="1" smtClean="0">
                              <a:latin typeface="Cambria Math" panose="02040503050406030204" pitchFamily="18" charset="0"/>
                            </a:rPr>
                            <m:t>𝑡</m:t>
                          </m:r>
                        </m:sub>
                      </m:sSub>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11" name="ZoneTexte 10">
                <a:extLst>
                  <a:ext uri="{FF2B5EF4-FFF2-40B4-BE49-F238E27FC236}">
                    <a16:creationId xmlns:a16="http://schemas.microsoft.com/office/drawing/2014/main" id="{D7BBBED9-419B-D7B1-DAD4-4DBC3E84BBAA}"/>
                  </a:ext>
                </a:extLst>
              </p:cNvPr>
              <p:cNvSpPr txBox="1">
                <a:spLocks noRot="1" noChangeAspect="1" noMove="1" noResize="1" noEditPoints="1" noAdjustHandles="1" noChangeArrowheads="1" noChangeShapeType="1" noTextEdit="1"/>
              </p:cNvSpPr>
              <p:nvPr/>
            </p:nvSpPr>
            <p:spPr>
              <a:xfrm>
                <a:off x="264350" y="2547512"/>
                <a:ext cx="11470450" cy="667747"/>
              </a:xfrm>
              <a:prstGeom prst="rect">
                <a:avLst/>
              </a:prstGeom>
              <a:blipFill>
                <a:blip r:embed="rId4"/>
                <a:stretch>
                  <a:fillRect l="-319" t="-5505" b="-183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2" name="ZoneTexte 11">
                <a:extLst>
                  <a:ext uri="{FF2B5EF4-FFF2-40B4-BE49-F238E27FC236}">
                    <a16:creationId xmlns:a16="http://schemas.microsoft.com/office/drawing/2014/main" id="{A7EF785C-7038-AB89-FEB4-941226BD8D17}"/>
                  </a:ext>
                </a:extLst>
              </p:cNvPr>
              <p:cNvSpPr txBox="1"/>
              <p:nvPr/>
            </p:nvSpPr>
            <p:spPr>
              <a:xfrm>
                <a:off x="264350" y="3266034"/>
                <a:ext cx="11470450" cy="667747"/>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La partie Intégration ( différenciation ) vise à rendre la série chronologique stationnaire</a:t>
                </a:r>
              </a:p>
              <a:p>
                <a:pPr/>
                <a14:m>
                  <m:oMathPara xmlns:m="http://schemas.openxmlformats.org/officeDocument/2006/math">
                    <m:oMathParaPr>
                      <m:jc m:val="centerGroup"/>
                    </m:oMathParaPr>
                    <m:oMath xmlns:m="http://schemas.openxmlformats.org/officeDocument/2006/math">
                      <m:sSup>
                        <m:sSupPr>
                          <m:ctrlPr>
                            <a:rPr lang="fr-FR" b="0" i="1" smtClean="0">
                              <a:latin typeface="Cambria Math" panose="02040503050406030204" pitchFamily="18" charset="0"/>
                            </a:rPr>
                          </m:ctrlPr>
                        </m:sSupPr>
                        <m:e>
                          <m:r>
                            <m:rPr>
                              <m:sty m:val="p"/>
                            </m:rPr>
                            <a:rPr lang="fr-FR" b="0" i="0" smtClean="0">
                              <a:latin typeface="Cambria Math" panose="02040503050406030204" pitchFamily="18" charset="0"/>
                            </a:rPr>
                            <m:t>Δ</m:t>
                          </m:r>
                        </m:e>
                        <m:sup>
                          <m:r>
                            <a:rPr lang="fr-FR" b="0" i="1" smtClean="0">
                              <a:latin typeface="Cambria Math" panose="02040503050406030204" pitchFamily="18" charset="0"/>
                            </a:rPr>
                            <m:t>𝑘</m:t>
                          </m:r>
                        </m:sup>
                      </m:sSup>
                      <m:sSub>
                        <m:sSubPr>
                          <m:ctrlPr>
                            <a:rPr lang="fr-FR" b="0" i="1" smtClean="0">
                              <a:latin typeface="Cambria Math" panose="02040503050406030204" pitchFamily="18" charset="0"/>
                            </a:rPr>
                          </m:ctrlPr>
                        </m:sSubPr>
                        <m:e>
                          <m:r>
                            <a:rPr lang="fr-FR" b="0" i="1" smtClean="0">
                              <a:latin typeface="Cambria Math" panose="02040503050406030204" pitchFamily="18" charset="0"/>
                            </a:rPr>
                            <m:t>𝑦</m:t>
                          </m:r>
                        </m:e>
                        <m:sub>
                          <m:r>
                            <a:rPr lang="fr-FR" b="0" i="1" smtClean="0">
                              <a:latin typeface="Cambria Math" panose="02040503050406030204" pitchFamily="18" charset="0"/>
                            </a:rPr>
                            <m:t>𝑡</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𝑦</m:t>
                          </m:r>
                        </m:e>
                        <m:sub>
                          <m:r>
                            <a:rPr lang="fr-FR" b="0" i="1" smtClean="0">
                              <a:latin typeface="Cambria Math" panose="02040503050406030204" pitchFamily="18" charset="0"/>
                            </a:rPr>
                            <m:t>𝑡</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𝑦</m:t>
                          </m:r>
                        </m:e>
                        <m:sub>
                          <m:r>
                            <a:rPr lang="fr-FR" b="0" i="1" smtClean="0">
                              <a:latin typeface="Cambria Math" panose="02040503050406030204" pitchFamily="18" charset="0"/>
                            </a:rPr>
                            <m:t>𝑡</m:t>
                          </m:r>
                          <m:r>
                            <a:rPr lang="fr-FR" b="0" i="1" smtClean="0">
                              <a:latin typeface="Cambria Math" panose="02040503050406030204" pitchFamily="18" charset="0"/>
                            </a:rPr>
                            <m:t>−</m:t>
                          </m:r>
                          <m:r>
                            <a:rPr lang="fr-FR" b="0" i="1" smtClean="0">
                              <a:latin typeface="Cambria Math" panose="02040503050406030204" pitchFamily="18" charset="0"/>
                            </a:rPr>
                            <m:t>𝑘</m:t>
                          </m:r>
                        </m:sub>
                      </m:sSub>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12" name="ZoneTexte 11">
                <a:extLst>
                  <a:ext uri="{FF2B5EF4-FFF2-40B4-BE49-F238E27FC236}">
                    <a16:creationId xmlns:a16="http://schemas.microsoft.com/office/drawing/2014/main" id="{A7EF785C-7038-AB89-FEB4-941226BD8D17}"/>
                  </a:ext>
                </a:extLst>
              </p:cNvPr>
              <p:cNvSpPr txBox="1">
                <a:spLocks noRot="1" noChangeAspect="1" noMove="1" noResize="1" noEditPoints="1" noAdjustHandles="1" noChangeArrowheads="1" noChangeShapeType="1" noTextEdit="1"/>
              </p:cNvSpPr>
              <p:nvPr/>
            </p:nvSpPr>
            <p:spPr>
              <a:xfrm>
                <a:off x="264350" y="3266034"/>
                <a:ext cx="11470450" cy="667747"/>
              </a:xfrm>
              <a:prstGeom prst="rect">
                <a:avLst/>
              </a:prstGeom>
              <a:blipFill>
                <a:blip r:embed="rId5"/>
                <a:stretch>
                  <a:fillRect l="-319" t="-5505" b="-183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3" name="ZoneTexte 12">
                <a:extLst>
                  <a:ext uri="{FF2B5EF4-FFF2-40B4-BE49-F238E27FC236}">
                    <a16:creationId xmlns:a16="http://schemas.microsoft.com/office/drawing/2014/main" id="{82A5E4D6-5E5B-7498-43D9-C93939C626A5}"/>
                  </a:ext>
                </a:extLst>
              </p:cNvPr>
              <p:cNvSpPr txBox="1"/>
              <p:nvPr/>
            </p:nvSpPr>
            <p:spPr>
              <a:xfrm>
                <a:off x="264350" y="4091453"/>
                <a:ext cx="11470450" cy="1200329"/>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 Pour développer le modèle prévision, on va utiliser la Méthodologie de Box-Jenkins. </a:t>
                </a:r>
              </a:p>
              <a:p>
                <a:pPr marL="800100" lvl="1" indent="-342900">
                  <a:buFont typeface="+mj-lt"/>
                  <a:buAutoNum type="arabicParenR"/>
                </a:pPr>
                <a:r>
                  <a:rPr lang="fr-FR" dirty="0">
                    <a:latin typeface="Times New Roman" panose="02020603050405020304" pitchFamily="18" charset="0"/>
                    <a:cs typeface="Times New Roman" panose="02020603050405020304" pitchFamily="18" charset="0"/>
                  </a:rPr>
                  <a:t>Vérification de la stationnarité </a:t>
                </a:r>
              </a:p>
              <a:p>
                <a:pPr marL="800100" lvl="1" indent="-342900">
                  <a:buFont typeface="+mj-lt"/>
                  <a:buAutoNum type="arabicParenR"/>
                </a:pPr>
                <a:r>
                  <a:rPr lang="fr-FR" dirty="0">
                    <a:latin typeface="Times New Roman" panose="02020603050405020304" pitchFamily="18" charset="0"/>
                    <a:cs typeface="Times New Roman" panose="02020603050405020304" pitchFamily="18" charset="0"/>
                  </a:rPr>
                  <a:t>Estimation des paramètres du modèle </a:t>
                </a:r>
                <a14:m>
                  <m:oMath xmlns:m="http://schemas.openxmlformats.org/officeDocument/2006/math">
                    <m:r>
                      <a:rPr lang="fr-FR" b="0" i="1" smtClean="0">
                        <a:latin typeface="Cambria Math" panose="02040503050406030204" pitchFamily="18" charset="0"/>
                      </a:rPr>
                      <m:t>𝐴𝑅𝐼𝑀𝐴</m:t>
                    </m:r>
                    <m:d>
                      <m:dPr>
                        <m:ctrlPr>
                          <a:rPr lang="fr-FR" b="0" i="1" smtClean="0">
                            <a:latin typeface="Cambria Math" panose="02040503050406030204" pitchFamily="18" charset="0"/>
                          </a:rPr>
                        </m:ctrlPr>
                      </m:dPr>
                      <m:e>
                        <m:r>
                          <a:rPr lang="fr-FR" b="0" i="1" smtClean="0">
                            <a:latin typeface="Cambria Math" panose="02040503050406030204" pitchFamily="18" charset="0"/>
                          </a:rPr>
                          <m:t>𝑝</m:t>
                        </m:r>
                        <m:r>
                          <a:rPr lang="fr-FR" b="0" i="1" smtClean="0">
                            <a:latin typeface="Cambria Math" panose="02040503050406030204" pitchFamily="18" charset="0"/>
                          </a:rPr>
                          <m:t>, </m:t>
                        </m:r>
                        <m:r>
                          <a:rPr lang="fr-FR" b="0" i="1" smtClean="0">
                            <a:latin typeface="Cambria Math" panose="02040503050406030204" pitchFamily="18" charset="0"/>
                          </a:rPr>
                          <m:t>𝑑</m:t>
                        </m:r>
                        <m:r>
                          <a:rPr lang="fr-FR" b="0" i="1" smtClean="0">
                            <a:latin typeface="Cambria Math" panose="02040503050406030204" pitchFamily="18" charset="0"/>
                          </a:rPr>
                          <m:t>, </m:t>
                        </m:r>
                        <m:r>
                          <a:rPr lang="fr-FR" b="0" i="1" smtClean="0">
                            <a:latin typeface="Cambria Math" panose="02040503050406030204" pitchFamily="18" charset="0"/>
                          </a:rPr>
                          <m:t>𝑞</m:t>
                        </m:r>
                      </m:e>
                    </m:d>
                  </m:oMath>
                </a14:m>
                <a:endParaRPr lang="fr-FR" b="0" dirty="0">
                  <a:latin typeface="Times New Roman" panose="02020603050405020304" pitchFamily="18" charset="0"/>
                  <a:cs typeface="Times New Roman" panose="02020603050405020304" pitchFamily="18" charset="0"/>
                </a:endParaRPr>
              </a:p>
              <a:p>
                <a:pPr marL="800100" lvl="1" indent="-342900">
                  <a:buFont typeface="+mj-lt"/>
                  <a:buAutoNum type="arabicParenR"/>
                </a:pPr>
                <a:r>
                  <a:rPr lang="fr-FR" dirty="0">
                    <a:latin typeface="Times New Roman" panose="02020603050405020304" pitchFamily="18" charset="0"/>
                    <a:cs typeface="Times New Roman" panose="02020603050405020304" pitchFamily="18" charset="0"/>
                  </a:rPr>
                  <a:t>Evaluation du modèle</a:t>
                </a:r>
              </a:p>
            </p:txBody>
          </p:sp>
        </mc:Choice>
        <mc:Fallback xmlns="">
          <p:sp>
            <p:nvSpPr>
              <p:cNvPr id="13" name="ZoneTexte 12">
                <a:extLst>
                  <a:ext uri="{FF2B5EF4-FFF2-40B4-BE49-F238E27FC236}">
                    <a16:creationId xmlns:a16="http://schemas.microsoft.com/office/drawing/2014/main" id="{82A5E4D6-5E5B-7498-43D9-C93939C626A5}"/>
                  </a:ext>
                </a:extLst>
              </p:cNvPr>
              <p:cNvSpPr txBox="1">
                <a:spLocks noRot="1" noChangeAspect="1" noMove="1" noResize="1" noEditPoints="1" noAdjustHandles="1" noChangeArrowheads="1" noChangeShapeType="1" noTextEdit="1"/>
              </p:cNvSpPr>
              <p:nvPr/>
            </p:nvSpPr>
            <p:spPr>
              <a:xfrm>
                <a:off x="264350" y="4091453"/>
                <a:ext cx="11470450" cy="1200329"/>
              </a:xfrm>
              <a:prstGeom prst="rect">
                <a:avLst/>
              </a:prstGeom>
              <a:blipFill>
                <a:blip r:embed="rId6"/>
                <a:stretch>
                  <a:fillRect l="-319" t="-2538" b="-7107"/>
                </a:stretch>
              </a:blipFill>
            </p:spPr>
            <p:txBody>
              <a:bodyPr/>
              <a:lstStyle/>
              <a:p>
                <a:r>
                  <a:rPr lang="fr-FR">
                    <a:noFill/>
                  </a:rPr>
                  <a:t> </a:t>
                </a:r>
              </a:p>
            </p:txBody>
          </p:sp>
        </mc:Fallback>
      </mc:AlternateContent>
    </p:spTree>
    <p:extLst>
      <p:ext uri="{BB962C8B-B14F-4D97-AF65-F5344CB8AC3E}">
        <p14:creationId xmlns:p14="http://schemas.microsoft.com/office/powerpoint/2010/main" val="2130163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18A28C-61BD-8565-2DC9-644C9A4E6DB1}"/>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5DB38B76-FF68-C8E2-77F5-33067B69B193}"/>
              </a:ext>
            </a:extLst>
          </p:cNvPr>
          <p:cNvSpPr txBox="1"/>
          <p:nvPr/>
        </p:nvSpPr>
        <p:spPr>
          <a:xfrm>
            <a:off x="264350" y="329947"/>
            <a:ext cx="11180723" cy="830997"/>
          </a:xfrm>
          <a:prstGeom prst="rect">
            <a:avLst/>
          </a:prstGeom>
          <a:noFill/>
        </p:spPr>
        <p:txBody>
          <a:bodyPr wrap="square" rtlCol="0">
            <a:spAutoFit/>
          </a:bodyPr>
          <a:lstStyle/>
          <a:p>
            <a:r>
              <a:rPr lang="fr-FR" sz="2400" dirty="0">
                <a:latin typeface="Congenial Black" panose="02000503040000020004" pitchFamily="2" charset="0"/>
              </a:rPr>
              <a:t>MODELES DE PREVISION : ARIMA – Etude de la stationnarité</a:t>
            </a:r>
          </a:p>
          <a:p>
            <a:endParaRPr lang="fr-FR" sz="2400" b="1" dirty="0"/>
          </a:p>
        </p:txBody>
      </p:sp>
      <p:sp>
        <p:nvSpPr>
          <p:cNvPr id="2" name="ZoneTexte 1" hidden="1">
            <a:extLst>
              <a:ext uri="{FF2B5EF4-FFF2-40B4-BE49-F238E27FC236}">
                <a16:creationId xmlns:a16="http://schemas.microsoft.com/office/drawing/2014/main" id="{C8ADA080-947D-F873-10DD-983CF3C4B264}"/>
              </a:ext>
            </a:extLst>
          </p:cNvPr>
          <p:cNvSpPr txBox="1">
            <a:spLocks noGrp="1" noRot="1" noMove="1" noResize="1" noEditPoints="1" noAdjustHandles="1" noChangeArrowheads="1" noChangeShapeType="1"/>
          </p:cNvSpPr>
          <p:nvPr/>
        </p:nvSpPr>
        <p:spPr>
          <a:xfrm>
            <a:off x="432079" y="964642"/>
            <a:ext cx="11254154" cy="1677382"/>
          </a:xfrm>
          <a:prstGeom prst="rect">
            <a:avLst/>
          </a:prstGeom>
          <a:noFill/>
        </p:spPr>
        <p:txBody>
          <a:bodyPr wrap="square" rtlCol="0">
            <a:spAutoFit/>
          </a:bodyPr>
          <a:lstStyle/>
          <a:p>
            <a:pPr indent="450215" algn="just">
              <a:spcBef>
                <a:spcPts val="600"/>
              </a:spcBef>
              <a:spcAft>
                <a:spcPts val="600"/>
              </a:spcAft>
            </a:pPr>
            <a:r>
              <a:rPr lang="fr-FR" sz="1100" dirty="0">
                <a:effectLst/>
                <a:latin typeface="Times New Roman" panose="02020603050405020304" pitchFamily="18" charset="0"/>
                <a:ea typeface="Aptos" panose="020B0004020202020204" pitchFamily="34" charset="0"/>
                <a:cs typeface="Arial" panose="020B0604020202020204" pitchFamily="34" charset="0"/>
              </a:rPr>
              <a:t>La prévision de la consommation d’énergie est un sujet complexe, qui comporte notamment des enjeux économiques et climatiques. Cette thématique suscite un vif intérêt au sein de la communauté scientifique, laquelle propose sans cesse des modèles de plus en plus sophistiqués afin d’atteindre une meilleure efficience énergétique. Cette synthèse bibliographique présente un aperçu des principales méthodes d’analyse de données utilisées à ce jour.</a:t>
            </a:r>
            <a:endParaRPr lang="fr-FR" sz="1100" dirty="0">
              <a:latin typeface="Times New Roman" panose="02020603050405020304" pitchFamily="18" charset="0"/>
              <a:ea typeface="Aptos" panose="020B0004020202020204" pitchFamily="34" charset="0"/>
              <a:cs typeface="Arial" panose="020B0604020202020204" pitchFamily="34" charset="0"/>
            </a:endParaRPr>
          </a:p>
          <a:p>
            <a:pPr indent="450215" algn="just">
              <a:spcBef>
                <a:spcPts val="600"/>
              </a:spcBef>
              <a:spcAft>
                <a:spcPts val="600"/>
              </a:spcAft>
              <a:buNone/>
            </a:pPr>
            <a:r>
              <a:rPr lang="fr-FR" sz="1100" dirty="0">
                <a:effectLst/>
                <a:latin typeface="Times New Roman" panose="02020603050405020304" pitchFamily="18" charset="0"/>
                <a:ea typeface="Aptos" panose="020B0004020202020204" pitchFamily="34" charset="0"/>
                <a:cs typeface="Arial" panose="020B0604020202020204" pitchFamily="34" charset="0"/>
              </a:rPr>
              <a:t>En définitive, l’efficience énergétique est un enjeu majeur qui cristallise à la fois l’opinion publique et la recherche scientifique. L’une des approches privilégiée pour atteindre cet objectif reste la prévision de la consommation d’énergie. Bien que cette dernière semble être un phénomène complexe à modéliser en raison notamment de son caractère multifactoriel et non linéaire, les méthodes d’analyse de données de plus en plus sophistiquées sont développées, réduisant ainsi, au fil du temps, les erreurs de prévision et le temps de calcul).</a:t>
            </a:r>
          </a:p>
          <a:p>
            <a:pPr>
              <a:buNone/>
            </a:pPr>
            <a:br>
              <a:rPr lang="fr-FR" sz="1100" dirty="0">
                <a:effectLst/>
                <a:latin typeface="Times New Roman" panose="02020603050405020304" pitchFamily="18" charset="0"/>
                <a:ea typeface="Aptos" panose="020B0004020202020204" pitchFamily="34" charset="0"/>
                <a:cs typeface="Arial" panose="020B0604020202020204" pitchFamily="34" charset="0"/>
              </a:rPr>
            </a:br>
            <a:endParaRPr lang="fr-FR" sz="1100" dirty="0"/>
          </a:p>
        </p:txBody>
      </p:sp>
      <p:grpSp>
        <p:nvGrpSpPr>
          <p:cNvPr id="88" name="Groupe 87">
            <a:extLst>
              <a:ext uri="{FF2B5EF4-FFF2-40B4-BE49-F238E27FC236}">
                <a16:creationId xmlns:a16="http://schemas.microsoft.com/office/drawing/2014/main" id="{F7BD738E-098B-527B-A524-3B3C44016E53}"/>
              </a:ext>
            </a:extLst>
          </p:cNvPr>
          <p:cNvGrpSpPr/>
          <p:nvPr/>
        </p:nvGrpSpPr>
        <p:grpSpPr>
          <a:xfrm>
            <a:off x="0" y="4832765"/>
            <a:ext cx="18063807" cy="1932902"/>
            <a:chOff x="0" y="4832765"/>
            <a:chExt cx="18063807" cy="1932902"/>
          </a:xfrm>
        </p:grpSpPr>
        <p:grpSp>
          <p:nvGrpSpPr>
            <p:cNvPr id="89" name="Groupe 88">
              <a:extLst>
                <a:ext uri="{FF2B5EF4-FFF2-40B4-BE49-F238E27FC236}">
                  <a16:creationId xmlns:a16="http://schemas.microsoft.com/office/drawing/2014/main" id="{9C7EA7BA-C6DE-72F2-5C98-27339E11887A}"/>
                </a:ext>
              </a:extLst>
            </p:cNvPr>
            <p:cNvGrpSpPr/>
            <p:nvPr/>
          </p:nvGrpSpPr>
          <p:grpSpPr>
            <a:xfrm>
              <a:off x="0" y="4832765"/>
              <a:ext cx="18063807" cy="1655903"/>
              <a:chOff x="0" y="1963597"/>
              <a:chExt cx="18063807" cy="1655903"/>
            </a:xfrm>
            <a:solidFill>
              <a:srgbClr val="E62733"/>
            </a:solidFill>
          </p:grpSpPr>
          <p:sp>
            <p:nvSpPr>
              <p:cNvPr id="93" name="Rectangle : coins arrondis 92">
                <a:extLst>
                  <a:ext uri="{FF2B5EF4-FFF2-40B4-BE49-F238E27FC236}">
                    <a16:creationId xmlns:a16="http://schemas.microsoft.com/office/drawing/2014/main" id="{72C201F7-2CE3-318B-688B-DD07414898FB}"/>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Rectangle : coins arrondis 93">
                <a:extLst>
                  <a:ext uri="{FF2B5EF4-FFF2-40B4-BE49-F238E27FC236}">
                    <a16:creationId xmlns:a16="http://schemas.microsoft.com/office/drawing/2014/main" id="{1671DFB6-049C-5E54-F96C-8F475B31833D}"/>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90" name="ZoneTexte 89">
              <a:extLst>
                <a:ext uri="{FF2B5EF4-FFF2-40B4-BE49-F238E27FC236}">
                  <a16:creationId xmlns:a16="http://schemas.microsoft.com/office/drawing/2014/main" id="{3910C940-6DC9-A47D-F8AC-67835DA6B96C}"/>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91" name="ZoneTexte 90">
              <a:extLst>
                <a:ext uri="{FF2B5EF4-FFF2-40B4-BE49-F238E27FC236}">
                  <a16:creationId xmlns:a16="http://schemas.microsoft.com/office/drawing/2014/main" id="{EA621115-299C-E6DB-7633-A124E52E2644}"/>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92" name="ZoneTexte 91">
              <a:extLst>
                <a:ext uri="{FF2B5EF4-FFF2-40B4-BE49-F238E27FC236}">
                  <a16:creationId xmlns:a16="http://schemas.microsoft.com/office/drawing/2014/main" id="{BCF596EF-9C4C-0DBA-AD80-AA76720B08A5}"/>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sp>
        <p:nvSpPr>
          <p:cNvPr id="6" name="ZoneTexte 5">
            <a:extLst>
              <a:ext uri="{FF2B5EF4-FFF2-40B4-BE49-F238E27FC236}">
                <a16:creationId xmlns:a16="http://schemas.microsoft.com/office/drawing/2014/main" id="{1624F81F-A286-F1BC-3081-C70101B1AE13}"/>
              </a:ext>
            </a:extLst>
          </p:cNvPr>
          <p:cNvSpPr txBox="1"/>
          <p:nvPr/>
        </p:nvSpPr>
        <p:spPr>
          <a:xfrm>
            <a:off x="264350" y="1003816"/>
            <a:ext cx="10670350"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t>Analyse des autocorrélations et des autocorrélations partielles  ( Foyer 1 )</a:t>
            </a:r>
          </a:p>
        </p:txBody>
      </p:sp>
      <p:pic>
        <p:nvPicPr>
          <p:cNvPr id="4" name="Image 3" descr="Une image contenant texte, ligne, Tracé, nombre&#10;&#10;Le contenu généré par l’IA peut être incorrect.">
            <a:extLst>
              <a:ext uri="{FF2B5EF4-FFF2-40B4-BE49-F238E27FC236}">
                <a16:creationId xmlns:a16="http://schemas.microsoft.com/office/drawing/2014/main" id="{A5BCD37B-92FE-9487-08F4-8469386C205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1962" y="1732313"/>
            <a:ext cx="5819237" cy="4130553"/>
          </a:xfrm>
          <a:prstGeom prst="rect">
            <a:avLst/>
          </a:prstGeom>
          <a:noFill/>
          <a:ln>
            <a:noFill/>
          </a:ln>
        </p:spPr>
      </p:pic>
    </p:spTree>
    <p:extLst>
      <p:ext uri="{BB962C8B-B14F-4D97-AF65-F5344CB8AC3E}">
        <p14:creationId xmlns:p14="http://schemas.microsoft.com/office/powerpoint/2010/main" val="14306815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C4DABA-6111-62D1-4B6E-0801C7534097}"/>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764A56B8-2F0E-4482-59E9-E320953493BB}"/>
              </a:ext>
            </a:extLst>
          </p:cNvPr>
          <p:cNvSpPr txBox="1"/>
          <p:nvPr/>
        </p:nvSpPr>
        <p:spPr>
          <a:xfrm>
            <a:off x="264350" y="329947"/>
            <a:ext cx="11180723" cy="830997"/>
          </a:xfrm>
          <a:prstGeom prst="rect">
            <a:avLst/>
          </a:prstGeom>
          <a:noFill/>
        </p:spPr>
        <p:txBody>
          <a:bodyPr wrap="square" rtlCol="0">
            <a:spAutoFit/>
          </a:bodyPr>
          <a:lstStyle/>
          <a:p>
            <a:r>
              <a:rPr lang="fr-FR" sz="2400" dirty="0">
                <a:latin typeface="Congenial Black" panose="02000503040000020004" pitchFamily="2" charset="0"/>
              </a:rPr>
              <a:t>MODELES DE PREVISION : ARIMA – Etude de la stationnarité</a:t>
            </a:r>
          </a:p>
          <a:p>
            <a:endParaRPr lang="fr-FR" sz="2400" b="1" dirty="0"/>
          </a:p>
        </p:txBody>
      </p:sp>
      <p:sp>
        <p:nvSpPr>
          <p:cNvPr id="2" name="ZoneTexte 1" hidden="1">
            <a:extLst>
              <a:ext uri="{FF2B5EF4-FFF2-40B4-BE49-F238E27FC236}">
                <a16:creationId xmlns:a16="http://schemas.microsoft.com/office/drawing/2014/main" id="{FAAE25FB-FC95-340E-EBE4-5C95864F4FCE}"/>
              </a:ext>
            </a:extLst>
          </p:cNvPr>
          <p:cNvSpPr txBox="1">
            <a:spLocks noGrp="1" noRot="1" noMove="1" noResize="1" noEditPoints="1" noAdjustHandles="1" noChangeArrowheads="1" noChangeShapeType="1"/>
          </p:cNvSpPr>
          <p:nvPr/>
        </p:nvSpPr>
        <p:spPr>
          <a:xfrm>
            <a:off x="432079" y="964642"/>
            <a:ext cx="11254154" cy="1677382"/>
          </a:xfrm>
          <a:prstGeom prst="rect">
            <a:avLst/>
          </a:prstGeom>
          <a:noFill/>
        </p:spPr>
        <p:txBody>
          <a:bodyPr wrap="square" rtlCol="0">
            <a:spAutoFit/>
          </a:bodyPr>
          <a:lstStyle/>
          <a:p>
            <a:pPr indent="450215" algn="just">
              <a:spcBef>
                <a:spcPts val="600"/>
              </a:spcBef>
              <a:spcAft>
                <a:spcPts val="600"/>
              </a:spcAft>
            </a:pPr>
            <a:r>
              <a:rPr lang="fr-FR" sz="1100" dirty="0">
                <a:effectLst/>
                <a:latin typeface="Times New Roman" panose="02020603050405020304" pitchFamily="18" charset="0"/>
                <a:ea typeface="Aptos" panose="020B0004020202020204" pitchFamily="34" charset="0"/>
                <a:cs typeface="Arial" panose="020B0604020202020204" pitchFamily="34" charset="0"/>
              </a:rPr>
              <a:t>La prévision de la consommation d’énergie est un sujet complexe, qui comporte notamment des enjeux économiques et climatiques. Cette thématique suscite un vif intérêt au sein de la communauté scientifique, laquelle propose sans cesse des modèles de plus en plus sophistiqués afin d’atteindre une meilleure efficience énergétique. Cette synthèse bibliographique présente un aperçu des principales méthodes d’analyse de données utilisées à ce jour.</a:t>
            </a:r>
            <a:endParaRPr lang="fr-FR" sz="1100" dirty="0">
              <a:latin typeface="Times New Roman" panose="02020603050405020304" pitchFamily="18" charset="0"/>
              <a:ea typeface="Aptos" panose="020B0004020202020204" pitchFamily="34" charset="0"/>
              <a:cs typeface="Arial" panose="020B0604020202020204" pitchFamily="34" charset="0"/>
            </a:endParaRPr>
          </a:p>
          <a:p>
            <a:pPr indent="450215" algn="just">
              <a:spcBef>
                <a:spcPts val="600"/>
              </a:spcBef>
              <a:spcAft>
                <a:spcPts val="600"/>
              </a:spcAft>
              <a:buNone/>
            </a:pPr>
            <a:r>
              <a:rPr lang="fr-FR" sz="1100" dirty="0">
                <a:effectLst/>
                <a:latin typeface="Times New Roman" panose="02020603050405020304" pitchFamily="18" charset="0"/>
                <a:ea typeface="Aptos" panose="020B0004020202020204" pitchFamily="34" charset="0"/>
                <a:cs typeface="Arial" panose="020B0604020202020204" pitchFamily="34" charset="0"/>
              </a:rPr>
              <a:t>En définitive, l’efficience énergétique est un enjeu majeur qui cristallise à la fois l’opinion publique et la recherche scientifique. L’une des approches privilégiée pour atteindre cet objectif reste la prévision de la consommation d’énergie. Bien que cette dernière semble être un phénomène complexe à modéliser en raison notamment de son caractère multifactoriel et non linéaire, les méthodes d’analyse de données de plus en plus sophistiquées sont développées, réduisant ainsi, au fil du temps, les erreurs de prévision et le temps de calcul).</a:t>
            </a:r>
          </a:p>
          <a:p>
            <a:pPr>
              <a:buNone/>
            </a:pPr>
            <a:br>
              <a:rPr lang="fr-FR" sz="1100" dirty="0">
                <a:effectLst/>
                <a:latin typeface="Times New Roman" panose="02020603050405020304" pitchFamily="18" charset="0"/>
                <a:ea typeface="Aptos" panose="020B0004020202020204" pitchFamily="34" charset="0"/>
                <a:cs typeface="Arial" panose="020B0604020202020204" pitchFamily="34" charset="0"/>
              </a:rPr>
            </a:br>
            <a:endParaRPr lang="fr-FR" sz="1100" dirty="0"/>
          </a:p>
        </p:txBody>
      </p:sp>
      <p:grpSp>
        <p:nvGrpSpPr>
          <p:cNvPr id="88" name="Groupe 87">
            <a:extLst>
              <a:ext uri="{FF2B5EF4-FFF2-40B4-BE49-F238E27FC236}">
                <a16:creationId xmlns:a16="http://schemas.microsoft.com/office/drawing/2014/main" id="{CFAEC2A7-B127-9620-F7EF-68AFF0E8E55D}"/>
              </a:ext>
            </a:extLst>
          </p:cNvPr>
          <p:cNvGrpSpPr/>
          <p:nvPr/>
        </p:nvGrpSpPr>
        <p:grpSpPr>
          <a:xfrm>
            <a:off x="0" y="4832765"/>
            <a:ext cx="18063807" cy="1932902"/>
            <a:chOff x="0" y="4832765"/>
            <a:chExt cx="18063807" cy="1932902"/>
          </a:xfrm>
        </p:grpSpPr>
        <p:grpSp>
          <p:nvGrpSpPr>
            <p:cNvPr id="89" name="Groupe 88">
              <a:extLst>
                <a:ext uri="{FF2B5EF4-FFF2-40B4-BE49-F238E27FC236}">
                  <a16:creationId xmlns:a16="http://schemas.microsoft.com/office/drawing/2014/main" id="{CC59F803-1B97-0E26-9C9B-B1D5DFFF9710}"/>
                </a:ext>
              </a:extLst>
            </p:cNvPr>
            <p:cNvGrpSpPr/>
            <p:nvPr/>
          </p:nvGrpSpPr>
          <p:grpSpPr>
            <a:xfrm>
              <a:off x="0" y="4832765"/>
              <a:ext cx="18063807" cy="1655903"/>
              <a:chOff x="0" y="1963597"/>
              <a:chExt cx="18063807" cy="1655903"/>
            </a:xfrm>
            <a:solidFill>
              <a:srgbClr val="E62733"/>
            </a:solidFill>
          </p:grpSpPr>
          <p:sp>
            <p:nvSpPr>
              <p:cNvPr id="93" name="Rectangle : coins arrondis 92">
                <a:extLst>
                  <a:ext uri="{FF2B5EF4-FFF2-40B4-BE49-F238E27FC236}">
                    <a16:creationId xmlns:a16="http://schemas.microsoft.com/office/drawing/2014/main" id="{A90540C8-33D7-945C-B91B-739675C21758}"/>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Rectangle : coins arrondis 93">
                <a:extLst>
                  <a:ext uri="{FF2B5EF4-FFF2-40B4-BE49-F238E27FC236}">
                    <a16:creationId xmlns:a16="http://schemas.microsoft.com/office/drawing/2014/main" id="{F0CD35B6-2DFC-0C8E-25B1-83109E39B677}"/>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90" name="ZoneTexte 89">
              <a:extLst>
                <a:ext uri="{FF2B5EF4-FFF2-40B4-BE49-F238E27FC236}">
                  <a16:creationId xmlns:a16="http://schemas.microsoft.com/office/drawing/2014/main" id="{133B5A21-E072-81BD-1ED2-89E216A40612}"/>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91" name="ZoneTexte 90">
              <a:extLst>
                <a:ext uri="{FF2B5EF4-FFF2-40B4-BE49-F238E27FC236}">
                  <a16:creationId xmlns:a16="http://schemas.microsoft.com/office/drawing/2014/main" id="{4142EFFB-2CE7-B0C4-F027-5B02599936E4}"/>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92" name="ZoneTexte 91">
              <a:extLst>
                <a:ext uri="{FF2B5EF4-FFF2-40B4-BE49-F238E27FC236}">
                  <a16:creationId xmlns:a16="http://schemas.microsoft.com/office/drawing/2014/main" id="{795DB123-A0F4-5242-6658-F60D79C68B75}"/>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sp>
        <p:nvSpPr>
          <p:cNvPr id="6" name="ZoneTexte 5">
            <a:extLst>
              <a:ext uri="{FF2B5EF4-FFF2-40B4-BE49-F238E27FC236}">
                <a16:creationId xmlns:a16="http://schemas.microsoft.com/office/drawing/2014/main" id="{007AF228-4319-462A-E6B4-90B60E1605D7}"/>
              </a:ext>
            </a:extLst>
          </p:cNvPr>
          <p:cNvSpPr txBox="1"/>
          <p:nvPr/>
        </p:nvSpPr>
        <p:spPr>
          <a:xfrm>
            <a:off x="264350" y="1003816"/>
            <a:ext cx="10670350"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t>Analyse des autocorrélations et des autocorrélations partielles ( Foyer 2)</a:t>
            </a:r>
          </a:p>
        </p:txBody>
      </p:sp>
      <p:pic>
        <p:nvPicPr>
          <p:cNvPr id="3" name="Image 2" descr="Une image contenant texte, ligne, nombre, Tracé&#10;&#10;Le contenu généré par l’IA peut être incorrect.">
            <a:extLst>
              <a:ext uri="{FF2B5EF4-FFF2-40B4-BE49-F238E27FC236}">
                <a16:creationId xmlns:a16="http://schemas.microsoft.com/office/drawing/2014/main" id="{66896AF4-9324-D18E-5A0A-2A01ABC586A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43201" y="1703652"/>
            <a:ext cx="5494298" cy="4075671"/>
          </a:xfrm>
          <a:prstGeom prst="rect">
            <a:avLst/>
          </a:prstGeom>
          <a:noFill/>
          <a:ln>
            <a:noFill/>
          </a:ln>
        </p:spPr>
      </p:pic>
    </p:spTree>
    <p:extLst>
      <p:ext uri="{BB962C8B-B14F-4D97-AF65-F5344CB8AC3E}">
        <p14:creationId xmlns:p14="http://schemas.microsoft.com/office/powerpoint/2010/main" val="3433914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62471-2A0B-A2EB-F1D5-8F4AB6C60F88}"/>
            </a:ext>
          </a:extLst>
        </p:cNvPr>
        <p:cNvGrpSpPr/>
        <p:nvPr/>
      </p:nvGrpSpPr>
      <p:grpSpPr>
        <a:xfrm>
          <a:off x="0" y="0"/>
          <a:ext cx="0" cy="0"/>
          <a:chOff x="0" y="0"/>
          <a:chExt cx="0" cy="0"/>
        </a:xfrm>
      </p:grpSpPr>
      <p:sp>
        <p:nvSpPr>
          <p:cNvPr id="12" name="ZoneTexte 11">
            <a:extLst>
              <a:ext uri="{FF2B5EF4-FFF2-40B4-BE49-F238E27FC236}">
                <a16:creationId xmlns:a16="http://schemas.microsoft.com/office/drawing/2014/main" id="{8AC80878-DCD2-00AD-BBA7-524FDC70AC5C}"/>
              </a:ext>
            </a:extLst>
          </p:cNvPr>
          <p:cNvSpPr txBox="1"/>
          <p:nvPr/>
        </p:nvSpPr>
        <p:spPr>
          <a:xfrm>
            <a:off x="308026" y="760140"/>
            <a:ext cx="7908147" cy="707886"/>
          </a:xfrm>
          <a:prstGeom prst="rect">
            <a:avLst/>
          </a:prstGeom>
          <a:noFill/>
        </p:spPr>
        <p:txBody>
          <a:bodyPr wrap="square" rtlCol="0">
            <a:spAutoFit/>
          </a:bodyPr>
          <a:lstStyle/>
          <a:p>
            <a:r>
              <a:rPr lang="fr-FR" sz="4000" dirty="0">
                <a:solidFill>
                  <a:srgbClr val="E62733"/>
                </a:solidFill>
                <a:latin typeface="Verdana Pro Black" panose="020B0A04030504040204" pitchFamily="34" charset="0"/>
              </a:rPr>
              <a:t>I – INTRODUCTION</a:t>
            </a:r>
          </a:p>
        </p:txBody>
      </p:sp>
      <p:pic>
        <p:nvPicPr>
          <p:cNvPr id="25" name="Picture 2" descr="L'UPEC : La recherche : innover, découvrir et valoriser - Recherche &amp;  Enseignement">
            <a:extLst>
              <a:ext uri="{FF2B5EF4-FFF2-40B4-BE49-F238E27FC236}">
                <a16:creationId xmlns:a16="http://schemas.microsoft.com/office/drawing/2014/main" id="{3BA66CFE-F666-88E9-1D35-FD6C901088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9276" y="290428"/>
            <a:ext cx="1425524" cy="1285650"/>
          </a:xfrm>
          <a:prstGeom prst="rect">
            <a:avLst/>
          </a:prstGeom>
          <a:noFill/>
          <a:extLst>
            <a:ext uri="{909E8E84-426E-40DD-AFC4-6F175D3DCCD1}">
              <a14:hiddenFill xmlns:a14="http://schemas.microsoft.com/office/drawing/2010/main">
                <a:solidFill>
                  <a:srgbClr val="FFFFFF"/>
                </a:solidFill>
              </a14:hiddenFill>
            </a:ext>
          </a:extLst>
        </p:spPr>
      </p:pic>
      <p:sp>
        <p:nvSpPr>
          <p:cNvPr id="30" name="ZoneTexte 29">
            <a:extLst>
              <a:ext uri="{FF2B5EF4-FFF2-40B4-BE49-F238E27FC236}">
                <a16:creationId xmlns:a16="http://schemas.microsoft.com/office/drawing/2014/main" id="{27E39E95-CFC8-3E21-37FD-4B15BB2E18F3}"/>
              </a:ext>
            </a:extLst>
          </p:cNvPr>
          <p:cNvSpPr txBox="1"/>
          <p:nvPr/>
        </p:nvSpPr>
        <p:spPr>
          <a:xfrm>
            <a:off x="457200" y="1576078"/>
            <a:ext cx="7908147" cy="867289"/>
          </a:xfrm>
          <a:prstGeom prst="rect">
            <a:avLst/>
          </a:prstGeom>
          <a:noFill/>
        </p:spPr>
        <p:txBody>
          <a:bodyPr wrap="square" rtlCol="0">
            <a:spAutoFit/>
          </a:bodyPr>
          <a:lstStyle/>
          <a:p>
            <a:pPr marL="342900" indent="-342900">
              <a:lnSpc>
                <a:spcPct val="150000"/>
              </a:lnSpc>
              <a:buAutoNum type="arabicPeriod"/>
            </a:pPr>
            <a:r>
              <a:rPr lang="fr-FR" dirty="0">
                <a:latin typeface="Verdana Pro Black" panose="020B0A04030504040204" pitchFamily="34" charset="0"/>
              </a:rPr>
              <a:t>Problématique</a:t>
            </a:r>
          </a:p>
          <a:p>
            <a:pPr marL="342900" indent="-342900">
              <a:lnSpc>
                <a:spcPct val="150000"/>
              </a:lnSpc>
              <a:buAutoNum type="arabicPeriod"/>
            </a:pPr>
            <a:r>
              <a:rPr lang="fr-FR" dirty="0">
                <a:latin typeface="Verdana Pro Black" panose="020B0A04030504040204" pitchFamily="34" charset="0"/>
              </a:rPr>
              <a:t>Enjeux  </a:t>
            </a:r>
          </a:p>
        </p:txBody>
      </p:sp>
      <p:grpSp>
        <p:nvGrpSpPr>
          <p:cNvPr id="9" name="Groupe 8">
            <a:extLst>
              <a:ext uri="{FF2B5EF4-FFF2-40B4-BE49-F238E27FC236}">
                <a16:creationId xmlns:a16="http://schemas.microsoft.com/office/drawing/2014/main" id="{5CCC536A-AE76-E107-42CD-57B6A9B5213E}"/>
              </a:ext>
            </a:extLst>
          </p:cNvPr>
          <p:cNvGrpSpPr/>
          <p:nvPr/>
        </p:nvGrpSpPr>
        <p:grpSpPr>
          <a:xfrm>
            <a:off x="0" y="4832765"/>
            <a:ext cx="18063807" cy="1932902"/>
            <a:chOff x="0" y="4832765"/>
            <a:chExt cx="18063807" cy="1932902"/>
          </a:xfrm>
        </p:grpSpPr>
        <p:grpSp>
          <p:nvGrpSpPr>
            <p:cNvPr id="10" name="Groupe 9">
              <a:extLst>
                <a:ext uri="{FF2B5EF4-FFF2-40B4-BE49-F238E27FC236}">
                  <a16:creationId xmlns:a16="http://schemas.microsoft.com/office/drawing/2014/main" id="{6D549D66-4303-797E-0BB4-C9A839095B66}"/>
                </a:ext>
              </a:extLst>
            </p:cNvPr>
            <p:cNvGrpSpPr/>
            <p:nvPr/>
          </p:nvGrpSpPr>
          <p:grpSpPr>
            <a:xfrm>
              <a:off x="0" y="4832765"/>
              <a:ext cx="18063807" cy="1655903"/>
              <a:chOff x="0" y="1963597"/>
              <a:chExt cx="18063807" cy="1655903"/>
            </a:xfrm>
            <a:solidFill>
              <a:srgbClr val="E62733"/>
            </a:solidFill>
          </p:grpSpPr>
          <p:sp>
            <p:nvSpPr>
              <p:cNvPr id="15" name="Rectangle : coins arrondis 14">
                <a:extLst>
                  <a:ext uri="{FF2B5EF4-FFF2-40B4-BE49-F238E27FC236}">
                    <a16:creationId xmlns:a16="http://schemas.microsoft.com/office/drawing/2014/main" id="{49FF0118-8354-16D0-4CB2-7DB9D5026595}"/>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Rectangle : coins arrondis 15">
                <a:extLst>
                  <a:ext uri="{FF2B5EF4-FFF2-40B4-BE49-F238E27FC236}">
                    <a16:creationId xmlns:a16="http://schemas.microsoft.com/office/drawing/2014/main" id="{AE8338D6-7773-7FCE-50CE-FBDF535D8277}"/>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11" name="ZoneTexte 10">
              <a:extLst>
                <a:ext uri="{FF2B5EF4-FFF2-40B4-BE49-F238E27FC236}">
                  <a16:creationId xmlns:a16="http://schemas.microsoft.com/office/drawing/2014/main" id="{3D1EA9D7-2BD4-F643-0EFF-3F521E9F7229}"/>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13" name="ZoneTexte 12">
              <a:extLst>
                <a:ext uri="{FF2B5EF4-FFF2-40B4-BE49-F238E27FC236}">
                  <a16:creationId xmlns:a16="http://schemas.microsoft.com/office/drawing/2014/main" id="{9613A208-453A-AF5D-F3DF-57E61A2130FC}"/>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14" name="ZoneTexte 13">
              <a:extLst>
                <a:ext uri="{FF2B5EF4-FFF2-40B4-BE49-F238E27FC236}">
                  <a16:creationId xmlns:a16="http://schemas.microsoft.com/office/drawing/2014/main" id="{780E9FAE-74D9-22CE-8EA9-E168450220F0}"/>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spTree>
    <p:extLst>
      <p:ext uri="{BB962C8B-B14F-4D97-AF65-F5344CB8AC3E}">
        <p14:creationId xmlns:p14="http://schemas.microsoft.com/office/powerpoint/2010/main" val="27613891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739672-4EE7-C3E8-ABE3-7A178A2D45B0}"/>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F19C4EC3-E14A-BAD2-A49C-C54390D20FAB}"/>
              </a:ext>
            </a:extLst>
          </p:cNvPr>
          <p:cNvSpPr txBox="1"/>
          <p:nvPr/>
        </p:nvSpPr>
        <p:spPr>
          <a:xfrm>
            <a:off x="264350" y="329947"/>
            <a:ext cx="11180723" cy="830997"/>
          </a:xfrm>
          <a:prstGeom prst="rect">
            <a:avLst/>
          </a:prstGeom>
          <a:noFill/>
        </p:spPr>
        <p:txBody>
          <a:bodyPr wrap="square" rtlCol="0">
            <a:spAutoFit/>
          </a:bodyPr>
          <a:lstStyle/>
          <a:p>
            <a:r>
              <a:rPr lang="fr-FR" sz="2400" dirty="0">
                <a:latin typeface="Congenial Black" panose="02000503040000020004" pitchFamily="2" charset="0"/>
              </a:rPr>
              <a:t>MODELES DE PREVISION : ARIMA – Etude de la stationnarité</a:t>
            </a:r>
          </a:p>
          <a:p>
            <a:endParaRPr lang="fr-FR" sz="2400" b="1" dirty="0"/>
          </a:p>
        </p:txBody>
      </p:sp>
      <p:sp>
        <p:nvSpPr>
          <p:cNvPr id="2" name="ZoneTexte 1" hidden="1">
            <a:extLst>
              <a:ext uri="{FF2B5EF4-FFF2-40B4-BE49-F238E27FC236}">
                <a16:creationId xmlns:a16="http://schemas.microsoft.com/office/drawing/2014/main" id="{8BB96A70-FE24-2D3A-1F2E-8D36ABA97B96}"/>
              </a:ext>
            </a:extLst>
          </p:cNvPr>
          <p:cNvSpPr txBox="1">
            <a:spLocks noGrp="1" noRot="1" noMove="1" noResize="1" noEditPoints="1" noAdjustHandles="1" noChangeArrowheads="1" noChangeShapeType="1"/>
          </p:cNvSpPr>
          <p:nvPr/>
        </p:nvSpPr>
        <p:spPr>
          <a:xfrm>
            <a:off x="432079" y="964642"/>
            <a:ext cx="11254154" cy="1677382"/>
          </a:xfrm>
          <a:prstGeom prst="rect">
            <a:avLst/>
          </a:prstGeom>
          <a:noFill/>
        </p:spPr>
        <p:txBody>
          <a:bodyPr wrap="square" rtlCol="0">
            <a:spAutoFit/>
          </a:bodyPr>
          <a:lstStyle/>
          <a:p>
            <a:pPr indent="450215" algn="just">
              <a:spcBef>
                <a:spcPts val="600"/>
              </a:spcBef>
              <a:spcAft>
                <a:spcPts val="600"/>
              </a:spcAft>
            </a:pPr>
            <a:r>
              <a:rPr lang="fr-FR" sz="1100" dirty="0">
                <a:effectLst/>
                <a:latin typeface="Times New Roman" panose="02020603050405020304" pitchFamily="18" charset="0"/>
                <a:ea typeface="Aptos" panose="020B0004020202020204" pitchFamily="34" charset="0"/>
                <a:cs typeface="Arial" panose="020B0604020202020204" pitchFamily="34" charset="0"/>
              </a:rPr>
              <a:t>La prévision de la consommation d’énergie est un sujet complexe, qui comporte notamment des enjeux économiques et climatiques. Cette thématique suscite un vif intérêt au sein de la communauté scientifique, laquelle propose sans cesse des modèles de plus en plus sophistiqués afin d’atteindre une meilleure efficience énergétique. Cette synthèse bibliographique présente un aperçu des principales méthodes d’analyse de données utilisées à ce jour.</a:t>
            </a:r>
            <a:endParaRPr lang="fr-FR" sz="1100" dirty="0">
              <a:latin typeface="Times New Roman" panose="02020603050405020304" pitchFamily="18" charset="0"/>
              <a:ea typeface="Aptos" panose="020B0004020202020204" pitchFamily="34" charset="0"/>
              <a:cs typeface="Arial" panose="020B0604020202020204" pitchFamily="34" charset="0"/>
            </a:endParaRPr>
          </a:p>
          <a:p>
            <a:pPr indent="450215" algn="just">
              <a:spcBef>
                <a:spcPts val="600"/>
              </a:spcBef>
              <a:spcAft>
                <a:spcPts val="600"/>
              </a:spcAft>
              <a:buNone/>
            </a:pPr>
            <a:r>
              <a:rPr lang="fr-FR" sz="1100" dirty="0">
                <a:effectLst/>
                <a:latin typeface="Times New Roman" panose="02020603050405020304" pitchFamily="18" charset="0"/>
                <a:ea typeface="Aptos" panose="020B0004020202020204" pitchFamily="34" charset="0"/>
                <a:cs typeface="Arial" panose="020B0604020202020204" pitchFamily="34" charset="0"/>
              </a:rPr>
              <a:t>En définitive, l’efficience énergétique est un enjeu majeur qui cristallise à la fois l’opinion publique et la recherche scientifique. L’une des approches privilégiée pour atteindre cet objectif reste la prévision de la consommation d’énergie. Bien que cette dernière semble être un phénomène complexe à modéliser en raison notamment de son caractère multifactoriel et non linéaire, les méthodes d’analyse de données de plus en plus sophistiquées sont développées, réduisant ainsi, au fil du temps, les erreurs de prévision et le temps de calcul).</a:t>
            </a:r>
          </a:p>
          <a:p>
            <a:pPr>
              <a:buNone/>
            </a:pPr>
            <a:br>
              <a:rPr lang="fr-FR" sz="1100" dirty="0">
                <a:effectLst/>
                <a:latin typeface="Times New Roman" panose="02020603050405020304" pitchFamily="18" charset="0"/>
                <a:ea typeface="Aptos" panose="020B0004020202020204" pitchFamily="34" charset="0"/>
                <a:cs typeface="Arial" panose="020B0604020202020204" pitchFamily="34" charset="0"/>
              </a:rPr>
            </a:br>
            <a:endParaRPr lang="fr-FR" sz="1100" dirty="0"/>
          </a:p>
        </p:txBody>
      </p:sp>
      <p:grpSp>
        <p:nvGrpSpPr>
          <p:cNvPr id="88" name="Groupe 87">
            <a:extLst>
              <a:ext uri="{FF2B5EF4-FFF2-40B4-BE49-F238E27FC236}">
                <a16:creationId xmlns:a16="http://schemas.microsoft.com/office/drawing/2014/main" id="{998C8BCB-4279-62B0-944A-B281BC6EBEC5}"/>
              </a:ext>
            </a:extLst>
          </p:cNvPr>
          <p:cNvGrpSpPr/>
          <p:nvPr/>
        </p:nvGrpSpPr>
        <p:grpSpPr>
          <a:xfrm>
            <a:off x="0" y="4832765"/>
            <a:ext cx="18063807" cy="1932902"/>
            <a:chOff x="0" y="4832765"/>
            <a:chExt cx="18063807" cy="1932902"/>
          </a:xfrm>
        </p:grpSpPr>
        <p:grpSp>
          <p:nvGrpSpPr>
            <p:cNvPr id="89" name="Groupe 88">
              <a:extLst>
                <a:ext uri="{FF2B5EF4-FFF2-40B4-BE49-F238E27FC236}">
                  <a16:creationId xmlns:a16="http://schemas.microsoft.com/office/drawing/2014/main" id="{C095FD1D-AA63-D5F9-F60D-EC615B39EA3F}"/>
                </a:ext>
              </a:extLst>
            </p:cNvPr>
            <p:cNvGrpSpPr/>
            <p:nvPr/>
          </p:nvGrpSpPr>
          <p:grpSpPr>
            <a:xfrm>
              <a:off x="0" y="4832765"/>
              <a:ext cx="18063807" cy="1655903"/>
              <a:chOff x="0" y="1963597"/>
              <a:chExt cx="18063807" cy="1655903"/>
            </a:xfrm>
            <a:solidFill>
              <a:srgbClr val="E62733"/>
            </a:solidFill>
          </p:grpSpPr>
          <p:sp>
            <p:nvSpPr>
              <p:cNvPr id="93" name="Rectangle : coins arrondis 92">
                <a:extLst>
                  <a:ext uri="{FF2B5EF4-FFF2-40B4-BE49-F238E27FC236}">
                    <a16:creationId xmlns:a16="http://schemas.microsoft.com/office/drawing/2014/main" id="{B134FAFC-A6FC-D3AB-E214-771DF24FAD31}"/>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Rectangle : coins arrondis 93">
                <a:extLst>
                  <a:ext uri="{FF2B5EF4-FFF2-40B4-BE49-F238E27FC236}">
                    <a16:creationId xmlns:a16="http://schemas.microsoft.com/office/drawing/2014/main" id="{38F1010B-6F8D-9668-C1D5-5994F0FF881C}"/>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90" name="ZoneTexte 89">
              <a:extLst>
                <a:ext uri="{FF2B5EF4-FFF2-40B4-BE49-F238E27FC236}">
                  <a16:creationId xmlns:a16="http://schemas.microsoft.com/office/drawing/2014/main" id="{4E567FAC-113E-3EF6-CE23-C7E69AC1F8FD}"/>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91" name="ZoneTexte 90">
              <a:extLst>
                <a:ext uri="{FF2B5EF4-FFF2-40B4-BE49-F238E27FC236}">
                  <a16:creationId xmlns:a16="http://schemas.microsoft.com/office/drawing/2014/main" id="{4E44FBAA-1AF8-A2E6-1A9D-E33CBCD34107}"/>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92" name="ZoneTexte 91">
              <a:extLst>
                <a:ext uri="{FF2B5EF4-FFF2-40B4-BE49-F238E27FC236}">
                  <a16:creationId xmlns:a16="http://schemas.microsoft.com/office/drawing/2014/main" id="{ADD23ED7-460B-2D56-B8E3-1494A439F5B0}"/>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sp>
        <p:nvSpPr>
          <p:cNvPr id="6" name="ZoneTexte 5">
            <a:extLst>
              <a:ext uri="{FF2B5EF4-FFF2-40B4-BE49-F238E27FC236}">
                <a16:creationId xmlns:a16="http://schemas.microsoft.com/office/drawing/2014/main" id="{DF1B606A-88E3-B5CB-443C-302FF9412F11}"/>
              </a:ext>
            </a:extLst>
          </p:cNvPr>
          <p:cNvSpPr txBox="1"/>
          <p:nvPr/>
        </p:nvSpPr>
        <p:spPr>
          <a:xfrm>
            <a:off x="264350" y="1003816"/>
            <a:ext cx="10670350"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t>Analyse des autocorrélations et des autocorrélations partielles ( Foyer 5)</a:t>
            </a:r>
          </a:p>
        </p:txBody>
      </p:sp>
      <p:pic>
        <p:nvPicPr>
          <p:cNvPr id="3" name="Image 2" descr="Une image contenant texte, ligne, Tracé, nombre&#10;&#10;Le contenu généré par l’IA peut être incorrect.">
            <a:extLst>
              <a:ext uri="{FF2B5EF4-FFF2-40B4-BE49-F238E27FC236}">
                <a16:creationId xmlns:a16="http://schemas.microsoft.com/office/drawing/2014/main" id="{7FA73488-171F-2D22-B9D6-2A908B2D701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98060" y="1491448"/>
            <a:ext cx="5009339" cy="4285461"/>
          </a:xfrm>
          <a:prstGeom prst="rect">
            <a:avLst/>
          </a:prstGeom>
          <a:noFill/>
          <a:ln>
            <a:noFill/>
          </a:ln>
        </p:spPr>
      </p:pic>
    </p:spTree>
    <p:extLst>
      <p:ext uri="{BB962C8B-B14F-4D97-AF65-F5344CB8AC3E}">
        <p14:creationId xmlns:p14="http://schemas.microsoft.com/office/powerpoint/2010/main" val="14837022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2747E0-2A4B-0F9F-0543-19EB718AC61D}"/>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C96DB9A2-7753-DD30-CF27-0E7B9E81BC20}"/>
              </a:ext>
            </a:extLst>
          </p:cNvPr>
          <p:cNvSpPr txBox="1"/>
          <p:nvPr/>
        </p:nvSpPr>
        <p:spPr>
          <a:xfrm>
            <a:off x="264350" y="329947"/>
            <a:ext cx="11180723" cy="830997"/>
          </a:xfrm>
          <a:prstGeom prst="rect">
            <a:avLst/>
          </a:prstGeom>
          <a:noFill/>
        </p:spPr>
        <p:txBody>
          <a:bodyPr wrap="square" rtlCol="0">
            <a:spAutoFit/>
          </a:bodyPr>
          <a:lstStyle/>
          <a:p>
            <a:r>
              <a:rPr lang="fr-FR" sz="2400" dirty="0">
                <a:latin typeface="Congenial Black" panose="02000503040000020004" pitchFamily="2" charset="0"/>
              </a:rPr>
              <a:t>MODELES DE PREVISION : ARIMA – Etude de la stationnarité</a:t>
            </a:r>
          </a:p>
          <a:p>
            <a:endParaRPr lang="fr-FR" sz="2400" b="1" dirty="0"/>
          </a:p>
        </p:txBody>
      </p:sp>
      <p:sp>
        <p:nvSpPr>
          <p:cNvPr id="2" name="ZoneTexte 1" hidden="1">
            <a:extLst>
              <a:ext uri="{FF2B5EF4-FFF2-40B4-BE49-F238E27FC236}">
                <a16:creationId xmlns:a16="http://schemas.microsoft.com/office/drawing/2014/main" id="{4B800626-915E-7C65-2F62-34C7E80F418B}"/>
              </a:ext>
            </a:extLst>
          </p:cNvPr>
          <p:cNvSpPr txBox="1">
            <a:spLocks noGrp="1" noRot="1" noMove="1" noResize="1" noEditPoints="1" noAdjustHandles="1" noChangeArrowheads="1" noChangeShapeType="1"/>
          </p:cNvSpPr>
          <p:nvPr/>
        </p:nvSpPr>
        <p:spPr>
          <a:xfrm>
            <a:off x="432079" y="964642"/>
            <a:ext cx="11254154" cy="1677382"/>
          </a:xfrm>
          <a:prstGeom prst="rect">
            <a:avLst/>
          </a:prstGeom>
          <a:noFill/>
        </p:spPr>
        <p:txBody>
          <a:bodyPr wrap="square" rtlCol="0">
            <a:spAutoFit/>
          </a:bodyPr>
          <a:lstStyle/>
          <a:p>
            <a:pPr indent="450215" algn="just">
              <a:spcBef>
                <a:spcPts val="600"/>
              </a:spcBef>
              <a:spcAft>
                <a:spcPts val="600"/>
              </a:spcAft>
            </a:pPr>
            <a:r>
              <a:rPr lang="fr-FR" sz="1100" dirty="0">
                <a:effectLst/>
                <a:latin typeface="Times New Roman" panose="02020603050405020304" pitchFamily="18" charset="0"/>
                <a:ea typeface="Aptos" panose="020B0004020202020204" pitchFamily="34" charset="0"/>
                <a:cs typeface="Arial" panose="020B0604020202020204" pitchFamily="34" charset="0"/>
              </a:rPr>
              <a:t>La prévision de la consommation d’énergie est un sujet complexe, qui comporte notamment des enjeux économiques et climatiques. Cette thématique suscite un vif intérêt au sein de la communauté scientifique, laquelle propose sans cesse des modèles de plus en plus sophistiqués afin d’atteindre une meilleure efficience énergétique. Cette synthèse bibliographique présente un aperçu des principales méthodes d’analyse de données utilisées à ce jour.</a:t>
            </a:r>
            <a:endParaRPr lang="fr-FR" sz="1100" dirty="0">
              <a:latin typeface="Times New Roman" panose="02020603050405020304" pitchFamily="18" charset="0"/>
              <a:ea typeface="Aptos" panose="020B0004020202020204" pitchFamily="34" charset="0"/>
              <a:cs typeface="Arial" panose="020B0604020202020204" pitchFamily="34" charset="0"/>
            </a:endParaRPr>
          </a:p>
          <a:p>
            <a:pPr indent="450215" algn="just">
              <a:spcBef>
                <a:spcPts val="600"/>
              </a:spcBef>
              <a:spcAft>
                <a:spcPts val="600"/>
              </a:spcAft>
              <a:buNone/>
            </a:pPr>
            <a:r>
              <a:rPr lang="fr-FR" sz="1100" dirty="0">
                <a:effectLst/>
                <a:latin typeface="Times New Roman" panose="02020603050405020304" pitchFamily="18" charset="0"/>
                <a:ea typeface="Aptos" panose="020B0004020202020204" pitchFamily="34" charset="0"/>
                <a:cs typeface="Arial" panose="020B0604020202020204" pitchFamily="34" charset="0"/>
              </a:rPr>
              <a:t>En définitive, l’efficience énergétique est un enjeu majeur qui cristallise à la fois l’opinion publique et la recherche scientifique. L’une des approches privilégiée pour atteindre cet objectif reste la prévision de la consommation d’énergie. Bien que cette dernière semble être un phénomène complexe à modéliser en raison notamment de son caractère multifactoriel et non linéaire, les méthodes d’analyse de données de plus en plus sophistiquées sont développées, réduisant ainsi, au fil du temps, les erreurs de prévision et le temps de calcul).</a:t>
            </a:r>
          </a:p>
          <a:p>
            <a:pPr>
              <a:buNone/>
            </a:pPr>
            <a:br>
              <a:rPr lang="fr-FR" sz="1100" dirty="0">
                <a:effectLst/>
                <a:latin typeface="Times New Roman" panose="02020603050405020304" pitchFamily="18" charset="0"/>
                <a:ea typeface="Aptos" panose="020B0004020202020204" pitchFamily="34" charset="0"/>
                <a:cs typeface="Arial" panose="020B0604020202020204" pitchFamily="34" charset="0"/>
              </a:rPr>
            </a:br>
            <a:endParaRPr lang="fr-FR" sz="1100" dirty="0"/>
          </a:p>
        </p:txBody>
      </p:sp>
      <p:grpSp>
        <p:nvGrpSpPr>
          <p:cNvPr id="88" name="Groupe 87">
            <a:extLst>
              <a:ext uri="{FF2B5EF4-FFF2-40B4-BE49-F238E27FC236}">
                <a16:creationId xmlns:a16="http://schemas.microsoft.com/office/drawing/2014/main" id="{4209B7B5-044A-18B4-CBD4-867C3483C456}"/>
              </a:ext>
            </a:extLst>
          </p:cNvPr>
          <p:cNvGrpSpPr/>
          <p:nvPr/>
        </p:nvGrpSpPr>
        <p:grpSpPr>
          <a:xfrm>
            <a:off x="0" y="4832765"/>
            <a:ext cx="18063807" cy="1932902"/>
            <a:chOff x="0" y="4832765"/>
            <a:chExt cx="18063807" cy="1932902"/>
          </a:xfrm>
        </p:grpSpPr>
        <p:grpSp>
          <p:nvGrpSpPr>
            <p:cNvPr id="89" name="Groupe 88">
              <a:extLst>
                <a:ext uri="{FF2B5EF4-FFF2-40B4-BE49-F238E27FC236}">
                  <a16:creationId xmlns:a16="http://schemas.microsoft.com/office/drawing/2014/main" id="{D10D3695-EBF2-5137-0397-EA0587A581BF}"/>
                </a:ext>
              </a:extLst>
            </p:cNvPr>
            <p:cNvGrpSpPr/>
            <p:nvPr/>
          </p:nvGrpSpPr>
          <p:grpSpPr>
            <a:xfrm>
              <a:off x="0" y="4832765"/>
              <a:ext cx="18063807" cy="1655903"/>
              <a:chOff x="0" y="1963597"/>
              <a:chExt cx="18063807" cy="1655903"/>
            </a:xfrm>
            <a:solidFill>
              <a:srgbClr val="E62733"/>
            </a:solidFill>
          </p:grpSpPr>
          <p:sp>
            <p:nvSpPr>
              <p:cNvPr id="93" name="Rectangle : coins arrondis 92">
                <a:extLst>
                  <a:ext uri="{FF2B5EF4-FFF2-40B4-BE49-F238E27FC236}">
                    <a16:creationId xmlns:a16="http://schemas.microsoft.com/office/drawing/2014/main" id="{4E4548B3-D65B-D8E6-D03B-E740A1AA5D57}"/>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Rectangle : coins arrondis 93">
                <a:extLst>
                  <a:ext uri="{FF2B5EF4-FFF2-40B4-BE49-F238E27FC236}">
                    <a16:creationId xmlns:a16="http://schemas.microsoft.com/office/drawing/2014/main" id="{426EB039-5911-9E5B-EABC-461A9F063D31}"/>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90" name="ZoneTexte 89">
              <a:extLst>
                <a:ext uri="{FF2B5EF4-FFF2-40B4-BE49-F238E27FC236}">
                  <a16:creationId xmlns:a16="http://schemas.microsoft.com/office/drawing/2014/main" id="{F7FD0706-84E0-E7C9-3EB3-D531BC4C1746}"/>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91" name="ZoneTexte 90">
              <a:extLst>
                <a:ext uri="{FF2B5EF4-FFF2-40B4-BE49-F238E27FC236}">
                  <a16:creationId xmlns:a16="http://schemas.microsoft.com/office/drawing/2014/main" id="{75A8938B-6E87-C228-BDE7-903363111EBE}"/>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92" name="ZoneTexte 91">
              <a:extLst>
                <a:ext uri="{FF2B5EF4-FFF2-40B4-BE49-F238E27FC236}">
                  <a16:creationId xmlns:a16="http://schemas.microsoft.com/office/drawing/2014/main" id="{4BC56AD4-5EDB-2F3E-9938-13375193823F}"/>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sp>
        <p:nvSpPr>
          <p:cNvPr id="6" name="ZoneTexte 5">
            <a:extLst>
              <a:ext uri="{FF2B5EF4-FFF2-40B4-BE49-F238E27FC236}">
                <a16:creationId xmlns:a16="http://schemas.microsoft.com/office/drawing/2014/main" id="{1A437C62-7A91-FDA4-1581-8C3845207AC3}"/>
              </a:ext>
            </a:extLst>
          </p:cNvPr>
          <p:cNvSpPr txBox="1"/>
          <p:nvPr/>
        </p:nvSpPr>
        <p:spPr>
          <a:xfrm>
            <a:off x="264350" y="1003816"/>
            <a:ext cx="10670350" cy="646331"/>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Test de Dickey-Fuller : Le test de Dickey-Fuller est un test statistique qui permet de déterminer si une série chronologique est stationnaire ou pas.</a:t>
            </a:r>
          </a:p>
        </p:txBody>
      </p:sp>
      <mc:AlternateContent xmlns:mc="http://schemas.openxmlformats.org/markup-compatibility/2006" xmlns:a14="http://schemas.microsoft.com/office/drawing/2010/main">
        <mc:Choice Requires="a14">
          <p:sp>
            <p:nvSpPr>
              <p:cNvPr id="4" name="ZoneTexte 3">
                <a:extLst>
                  <a:ext uri="{FF2B5EF4-FFF2-40B4-BE49-F238E27FC236}">
                    <a16:creationId xmlns:a16="http://schemas.microsoft.com/office/drawing/2014/main" id="{D3988811-7A3A-E3C0-EFD8-83E45E254C42}"/>
                  </a:ext>
                </a:extLst>
              </p:cNvPr>
              <p:cNvSpPr txBox="1"/>
              <p:nvPr/>
            </p:nvSpPr>
            <p:spPr>
              <a:xfrm>
                <a:off x="264350" y="1834813"/>
                <a:ext cx="10670350" cy="646331"/>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Hypothèse nulle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𝐻</m:t>
                        </m:r>
                      </m:e>
                      <m:sub>
                        <m:r>
                          <a:rPr lang="fr-FR" b="0" i="1" smtClean="0">
                            <a:latin typeface="Cambria Math" panose="02040503050406030204" pitchFamily="18" charset="0"/>
                            <a:cs typeface="Times New Roman" panose="02020603050405020304" pitchFamily="18" charset="0"/>
                          </a:rPr>
                          <m:t>0</m:t>
                        </m:r>
                      </m:sub>
                    </m:sSub>
                  </m:oMath>
                </a14:m>
                <a:r>
                  <a:rPr lang="fr-FR" dirty="0">
                    <a:latin typeface="Times New Roman" panose="02020603050405020304" pitchFamily="18" charset="0"/>
                    <a:cs typeface="Times New Roman" panose="02020603050405020304" pitchFamily="18" charset="0"/>
                  </a:rPr>
                  <a:t>: </a:t>
                </a:r>
                <a14:m>
                  <m:oMath xmlns:m="http://schemas.openxmlformats.org/officeDocument/2006/math">
                    <m:r>
                      <a:rPr lang="fr-FR" b="0" i="1" smtClean="0">
                        <a:latin typeface="Cambria Math" panose="02040503050406030204" pitchFamily="18" charset="0"/>
                        <a:cs typeface="Times New Roman" panose="02020603050405020304" pitchFamily="18" charset="0"/>
                      </a:rPr>
                      <m:t>𝜙</m:t>
                    </m:r>
                    <m:r>
                      <a:rPr lang="fr-FR" b="0" i="1" smtClean="0">
                        <a:latin typeface="Cambria Math" panose="02040503050406030204" pitchFamily="18" charset="0"/>
                        <a:cs typeface="Times New Roman" panose="02020603050405020304" pitchFamily="18" charset="0"/>
                      </a:rPr>
                      <m:t>=1⇒ </m:t>
                    </m:r>
                  </m:oMath>
                </a14:m>
                <a:r>
                  <a:rPr lang="fr-FR" dirty="0">
                    <a:latin typeface="Times New Roman" panose="02020603050405020304" pitchFamily="18" charset="0"/>
                    <a:cs typeface="Times New Roman" panose="02020603050405020304" pitchFamily="18" charset="0"/>
                  </a:rPr>
                  <a:t>Le processus contient une racine unitaire ( Processus non stationnaire )</a:t>
                </a:r>
              </a:p>
              <a:p>
                <a:r>
                  <a:rPr lang="fr-FR" dirty="0">
                    <a:latin typeface="Times New Roman" panose="02020603050405020304" pitchFamily="18" charset="0"/>
                    <a:cs typeface="Times New Roman" panose="02020603050405020304" pitchFamily="18" charset="0"/>
                  </a:rPr>
                  <a:t>     Hypothèse alternative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𝐻</m:t>
                        </m:r>
                      </m:e>
                      <m:sub>
                        <m:r>
                          <a:rPr lang="fr-FR" b="0" i="1" smtClean="0">
                            <a:latin typeface="Cambria Math" panose="02040503050406030204" pitchFamily="18" charset="0"/>
                            <a:cs typeface="Times New Roman" panose="02020603050405020304" pitchFamily="18" charset="0"/>
                          </a:rPr>
                          <m:t>1</m:t>
                        </m:r>
                      </m:sub>
                    </m:sSub>
                  </m:oMath>
                </a14:m>
                <a:r>
                  <a:rPr lang="fr-FR" dirty="0">
                    <a:latin typeface="Times New Roman" panose="02020603050405020304" pitchFamily="18" charset="0"/>
                    <a:cs typeface="Times New Roman" panose="02020603050405020304" pitchFamily="18" charset="0"/>
                  </a:rPr>
                  <a:t>: </a:t>
                </a:r>
                <a14:m>
                  <m:oMath xmlns:m="http://schemas.openxmlformats.org/officeDocument/2006/math">
                    <m:r>
                      <a:rPr lang="fr-FR" b="0" i="1" smtClean="0">
                        <a:latin typeface="Cambria Math" panose="02040503050406030204" pitchFamily="18" charset="0"/>
                        <a:cs typeface="Times New Roman" panose="02020603050405020304" pitchFamily="18" charset="0"/>
                      </a:rPr>
                      <m:t>𝜙</m:t>
                    </m:r>
                    <m:r>
                      <a:rPr lang="fr-FR" b="0" i="1" smtClean="0">
                        <a:latin typeface="Cambria Math" panose="02040503050406030204" pitchFamily="18" charset="0"/>
                        <a:cs typeface="Times New Roman" panose="02020603050405020304" pitchFamily="18" charset="0"/>
                      </a:rPr>
                      <m:t>&lt;1⇒ </m:t>
                    </m:r>
                  </m:oMath>
                </a14:m>
                <a:r>
                  <a:rPr lang="fr-FR" dirty="0">
                    <a:latin typeface="Times New Roman" panose="02020603050405020304" pitchFamily="18" charset="0"/>
                    <a:cs typeface="Times New Roman" panose="02020603050405020304" pitchFamily="18" charset="0"/>
                  </a:rPr>
                  <a:t>Le processus ne contient aucun racine unitaire ( processus stationnaire )  </a:t>
                </a:r>
              </a:p>
            </p:txBody>
          </p:sp>
        </mc:Choice>
        <mc:Fallback xmlns="">
          <p:sp>
            <p:nvSpPr>
              <p:cNvPr id="4" name="ZoneTexte 3">
                <a:extLst>
                  <a:ext uri="{FF2B5EF4-FFF2-40B4-BE49-F238E27FC236}">
                    <a16:creationId xmlns:a16="http://schemas.microsoft.com/office/drawing/2014/main" id="{D3988811-7A3A-E3C0-EFD8-83E45E254C42}"/>
                  </a:ext>
                </a:extLst>
              </p:cNvPr>
              <p:cNvSpPr txBox="1">
                <a:spLocks noRot="1" noChangeAspect="1" noMove="1" noResize="1" noEditPoints="1" noAdjustHandles="1" noChangeArrowheads="1" noChangeShapeType="1" noTextEdit="1"/>
              </p:cNvSpPr>
              <p:nvPr/>
            </p:nvSpPr>
            <p:spPr>
              <a:xfrm>
                <a:off x="264350" y="1834813"/>
                <a:ext cx="10670350" cy="646331"/>
              </a:xfrm>
              <a:prstGeom prst="rect">
                <a:avLst/>
              </a:prstGeom>
              <a:blipFill>
                <a:blip r:embed="rId3"/>
                <a:stretch>
                  <a:fillRect l="-343" t="-5660" b="-14151"/>
                </a:stretch>
              </a:blipFill>
            </p:spPr>
            <p:txBody>
              <a:bodyPr/>
              <a:lstStyle/>
              <a:p>
                <a:r>
                  <a:rPr lang="fr-FR">
                    <a:noFill/>
                  </a:rPr>
                  <a:t> </a:t>
                </a:r>
              </a:p>
            </p:txBody>
          </p:sp>
        </mc:Fallback>
      </mc:AlternateContent>
      <p:sp>
        <p:nvSpPr>
          <p:cNvPr id="5" name="ZoneTexte 4">
            <a:extLst>
              <a:ext uri="{FF2B5EF4-FFF2-40B4-BE49-F238E27FC236}">
                <a16:creationId xmlns:a16="http://schemas.microsoft.com/office/drawing/2014/main" id="{8A17329F-9BE9-84F1-33E7-2D6D14D208BF}"/>
              </a:ext>
            </a:extLst>
          </p:cNvPr>
          <p:cNvSpPr txBox="1"/>
          <p:nvPr/>
        </p:nvSpPr>
        <p:spPr>
          <a:xfrm>
            <a:off x="264350" y="2683860"/>
            <a:ext cx="10670350"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Résultats du test de Dickey-Fuller sur les données des foyers 1, 2, 5.</a:t>
            </a:r>
          </a:p>
        </p:txBody>
      </p:sp>
      <p:graphicFrame>
        <p:nvGraphicFramePr>
          <p:cNvPr id="7" name="Tableau 6">
            <a:extLst>
              <a:ext uri="{FF2B5EF4-FFF2-40B4-BE49-F238E27FC236}">
                <a16:creationId xmlns:a16="http://schemas.microsoft.com/office/drawing/2014/main" id="{D5ED90FB-1C76-EFE9-22D9-BFC7728B2C79}"/>
              </a:ext>
            </a:extLst>
          </p:cNvPr>
          <p:cNvGraphicFramePr>
            <a:graphicFrameLocks noGrp="1"/>
          </p:cNvGraphicFramePr>
          <p:nvPr>
            <p:extLst>
              <p:ext uri="{D42A27DB-BD31-4B8C-83A1-F6EECF244321}">
                <p14:modId xmlns:p14="http://schemas.microsoft.com/office/powerpoint/2010/main" val="1887178888"/>
              </p:ext>
            </p:extLst>
          </p:nvPr>
        </p:nvGraphicFramePr>
        <p:xfrm>
          <a:off x="1892300" y="3236057"/>
          <a:ext cx="7546352" cy="2420508"/>
        </p:xfrm>
        <a:graphic>
          <a:graphicData uri="http://schemas.openxmlformats.org/drawingml/2006/table">
            <a:tbl>
              <a:tblPr firstRow="1" firstCol="1" bandRow="1">
                <a:tableStyleId>{9D7B26C5-4107-4FEC-AEDC-1716B250A1EF}</a:tableStyleId>
              </a:tblPr>
              <a:tblGrid>
                <a:gridCol w="1886588">
                  <a:extLst>
                    <a:ext uri="{9D8B030D-6E8A-4147-A177-3AD203B41FA5}">
                      <a16:colId xmlns:a16="http://schemas.microsoft.com/office/drawing/2014/main" val="1349803870"/>
                    </a:ext>
                  </a:extLst>
                </a:gridCol>
                <a:gridCol w="1886588">
                  <a:extLst>
                    <a:ext uri="{9D8B030D-6E8A-4147-A177-3AD203B41FA5}">
                      <a16:colId xmlns:a16="http://schemas.microsoft.com/office/drawing/2014/main" val="3877950913"/>
                    </a:ext>
                  </a:extLst>
                </a:gridCol>
                <a:gridCol w="1886588">
                  <a:extLst>
                    <a:ext uri="{9D8B030D-6E8A-4147-A177-3AD203B41FA5}">
                      <a16:colId xmlns:a16="http://schemas.microsoft.com/office/drawing/2014/main" val="911017978"/>
                    </a:ext>
                  </a:extLst>
                </a:gridCol>
                <a:gridCol w="1886588">
                  <a:extLst>
                    <a:ext uri="{9D8B030D-6E8A-4147-A177-3AD203B41FA5}">
                      <a16:colId xmlns:a16="http://schemas.microsoft.com/office/drawing/2014/main" val="4251916830"/>
                    </a:ext>
                  </a:extLst>
                </a:gridCol>
              </a:tblGrid>
              <a:tr h="304022">
                <a:tc>
                  <a:txBody>
                    <a:bodyPr/>
                    <a:lstStyle/>
                    <a:p>
                      <a:pPr indent="450215" algn="ctr">
                        <a:lnSpc>
                          <a:spcPct val="115000"/>
                        </a:lnSpc>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 </a:t>
                      </a:r>
                      <a:endParaRPr lang="fr-FR" sz="18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lnSpc>
                          <a:spcPct val="115000"/>
                        </a:lnSpc>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Foyer 1</a:t>
                      </a:r>
                      <a:endParaRPr lang="fr-FR" sz="18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lnSpc>
                          <a:spcPct val="115000"/>
                        </a:lnSpc>
                        <a:spcBef>
                          <a:spcPts val="600"/>
                        </a:spcBef>
                        <a:spcAft>
                          <a:spcPts val="600"/>
                        </a:spcAft>
                        <a:buNone/>
                      </a:pPr>
                      <a:r>
                        <a:rPr lang="fr-FR" sz="1800">
                          <a:effectLst/>
                          <a:latin typeface="Times New Roman" panose="02020603050405020304" pitchFamily="18" charset="0"/>
                          <a:cs typeface="Times New Roman" panose="02020603050405020304" pitchFamily="18" charset="0"/>
                        </a:rPr>
                        <a:t>Foyer 2</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lnSpc>
                          <a:spcPct val="115000"/>
                        </a:lnSpc>
                        <a:spcBef>
                          <a:spcPts val="600"/>
                        </a:spcBef>
                        <a:spcAft>
                          <a:spcPts val="600"/>
                        </a:spcAft>
                        <a:buNone/>
                      </a:pPr>
                      <a:r>
                        <a:rPr lang="fr-FR" sz="1800">
                          <a:effectLst/>
                          <a:latin typeface="Times New Roman" panose="02020603050405020304" pitchFamily="18" charset="0"/>
                          <a:cs typeface="Times New Roman" panose="02020603050405020304" pitchFamily="18" charset="0"/>
                        </a:rPr>
                        <a:t>Foyer 5</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58980479"/>
                  </a:ext>
                </a:extLst>
              </a:tr>
              <a:tr h="906232">
                <a:tc>
                  <a:txBody>
                    <a:bodyPr/>
                    <a:lstStyle/>
                    <a:p>
                      <a:pPr indent="450215" algn="ctr">
                        <a:lnSpc>
                          <a:spcPct val="115000"/>
                        </a:lnSpc>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Valeur de test</a:t>
                      </a:r>
                      <a:endParaRPr lang="fr-FR" sz="18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lnSpc>
                          <a:spcPct val="115000"/>
                        </a:lnSpc>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-12.85</a:t>
                      </a:r>
                    </a:p>
                    <a:p>
                      <a:pPr indent="450215" algn="ctr">
                        <a:lnSpc>
                          <a:spcPct val="115000"/>
                        </a:lnSpc>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 </a:t>
                      </a:r>
                      <a:endParaRPr lang="fr-FR" sz="18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lnSpc>
                          <a:spcPct val="115000"/>
                        </a:lnSpc>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-7.88</a:t>
                      </a:r>
                    </a:p>
                    <a:p>
                      <a:pPr indent="450215" algn="ctr">
                        <a:lnSpc>
                          <a:spcPct val="115000"/>
                        </a:lnSpc>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 </a:t>
                      </a:r>
                      <a:endParaRPr lang="fr-FR" sz="18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lnSpc>
                          <a:spcPct val="115000"/>
                        </a:lnSpc>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-7.92</a:t>
                      </a:r>
                    </a:p>
                    <a:p>
                      <a:pPr indent="450215" algn="ctr">
                        <a:lnSpc>
                          <a:spcPct val="115000"/>
                        </a:lnSpc>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 </a:t>
                      </a:r>
                      <a:endParaRPr lang="fr-FR" sz="18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97357351"/>
                  </a:ext>
                </a:extLst>
              </a:tr>
              <a:tr h="906232">
                <a:tc>
                  <a:txBody>
                    <a:bodyPr/>
                    <a:lstStyle/>
                    <a:p>
                      <a:pPr indent="450215" algn="ctr">
                        <a:lnSpc>
                          <a:spcPct val="115000"/>
                        </a:lnSpc>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Pvaleur</a:t>
                      </a:r>
                      <a:endParaRPr lang="fr-FR" sz="18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lnSpc>
                          <a:spcPct val="115000"/>
                        </a:lnSpc>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5.49e-24</a:t>
                      </a:r>
                    </a:p>
                    <a:p>
                      <a:pPr indent="450215" algn="ctr">
                        <a:lnSpc>
                          <a:spcPct val="115000"/>
                        </a:lnSpc>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 </a:t>
                      </a:r>
                      <a:endParaRPr lang="fr-FR" sz="18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lnSpc>
                          <a:spcPct val="115000"/>
                        </a:lnSpc>
                        <a:spcBef>
                          <a:spcPts val="600"/>
                        </a:spcBef>
                        <a:spcAft>
                          <a:spcPts val="600"/>
                        </a:spcAft>
                        <a:buNone/>
                      </a:pPr>
                      <a:r>
                        <a:rPr lang="fr-FR" sz="1800">
                          <a:effectLst/>
                          <a:latin typeface="Times New Roman" panose="02020603050405020304" pitchFamily="18" charset="0"/>
                          <a:cs typeface="Times New Roman" panose="02020603050405020304" pitchFamily="18" charset="0"/>
                        </a:rPr>
                        <a:t>4.57-12</a:t>
                      </a:r>
                    </a:p>
                    <a:p>
                      <a:pPr indent="450215" algn="ctr">
                        <a:lnSpc>
                          <a:spcPct val="115000"/>
                        </a:lnSpc>
                        <a:spcBef>
                          <a:spcPts val="600"/>
                        </a:spcBef>
                        <a:spcAft>
                          <a:spcPts val="600"/>
                        </a:spcAft>
                        <a:buNone/>
                      </a:pPr>
                      <a:r>
                        <a:rPr lang="fr-FR" sz="1800">
                          <a:effectLst/>
                          <a:latin typeface="Times New Roman" panose="02020603050405020304" pitchFamily="18" charset="0"/>
                          <a:cs typeface="Times New Roman" panose="02020603050405020304" pitchFamily="18" charset="0"/>
                        </a:rPr>
                        <a:t> </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lnSpc>
                          <a:spcPct val="115000"/>
                        </a:lnSpc>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3.57-12</a:t>
                      </a:r>
                    </a:p>
                    <a:p>
                      <a:pPr indent="450215" algn="ctr">
                        <a:lnSpc>
                          <a:spcPct val="115000"/>
                        </a:lnSpc>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 </a:t>
                      </a:r>
                      <a:endParaRPr lang="fr-FR" sz="18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65560367"/>
                  </a:ext>
                </a:extLst>
              </a:tr>
              <a:tr h="304022">
                <a:tc>
                  <a:txBody>
                    <a:bodyPr/>
                    <a:lstStyle/>
                    <a:p>
                      <a:pPr indent="450215" algn="ctr">
                        <a:lnSpc>
                          <a:spcPct val="115000"/>
                        </a:lnSpc>
                        <a:spcBef>
                          <a:spcPts val="600"/>
                        </a:spcBef>
                        <a:spcAft>
                          <a:spcPts val="600"/>
                        </a:spcAft>
                        <a:buNone/>
                      </a:pPr>
                      <a:r>
                        <a:rPr lang="fr-FR" sz="1600">
                          <a:effectLst/>
                          <a:latin typeface="Times New Roman" panose="02020603050405020304" pitchFamily="18" charset="0"/>
                          <a:cs typeface="Times New Roman" panose="02020603050405020304" pitchFamily="18" charset="0"/>
                        </a:rPr>
                        <a:t>Conclusion</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lnSpc>
                          <a:spcPct val="115000"/>
                        </a:lnSpc>
                        <a:spcBef>
                          <a:spcPts val="600"/>
                        </a:spcBef>
                        <a:spcAft>
                          <a:spcPts val="600"/>
                        </a:spcAft>
                        <a:buNone/>
                      </a:pPr>
                      <a:r>
                        <a:rPr lang="fr-FR" sz="1600" dirty="0">
                          <a:effectLst/>
                          <a:latin typeface="Times New Roman" panose="02020603050405020304" pitchFamily="18" charset="0"/>
                          <a:cs typeface="Times New Roman" panose="02020603050405020304" pitchFamily="18" charset="0"/>
                        </a:rPr>
                        <a:t>Stationnaire</a:t>
                      </a:r>
                      <a:endParaRPr lang="fr-FR" sz="16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lnSpc>
                          <a:spcPct val="115000"/>
                        </a:lnSpc>
                        <a:spcBef>
                          <a:spcPts val="600"/>
                        </a:spcBef>
                        <a:spcAft>
                          <a:spcPts val="600"/>
                        </a:spcAft>
                        <a:buNone/>
                      </a:pPr>
                      <a:r>
                        <a:rPr lang="fr-FR" sz="1600" dirty="0">
                          <a:effectLst/>
                          <a:latin typeface="Times New Roman" panose="02020603050405020304" pitchFamily="18" charset="0"/>
                          <a:cs typeface="Times New Roman" panose="02020603050405020304" pitchFamily="18" charset="0"/>
                        </a:rPr>
                        <a:t>Stationnaire</a:t>
                      </a:r>
                      <a:endParaRPr lang="fr-FR" sz="16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lnSpc>
                          <a:spcPct val="115000"/>
                        </a:lnSpc>
                        <a:spcBef>
                          <a:spcPts val="600"/>
                        </a:spcBef>
                        <a:spcAft>
                          <a:spcPts val="600"/>
                        </a:spcAft>
                        <a:buNone/>
                      </a:pPr>
                      <a:r>
                        <a:rPr lang="fr-FR" sz="1600" dirty="0">
                          <a:effectLst/>
                          <a:latin typeface="Times New Roman" panose="02020603050405020304" pitchFamily="18" charset="0"/>
                          <a:cs typeface="Times New Roman" panose="02020603050405020304" pitchFamily="18" charset="0"/>
                        </a:rPr>
                        <a:t>Stationnaire</a:t>
                      </a:r>
                      <a:endParaRPr lang="fr-FR" sz="16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48874583"/>
                  </a:ext>
                </a:extLst>
              </a:tr>
            </a:tbl>
          </a:graphicData>
        </a:graphic>
      </p:graphicFrame>
    </p:spTree>
    <p:extLst>
      <p:ext uri="{BB962C8B-B14F-4D97-AF65-F5344CB8AC3E}">
        <p14:creationId xmlns:p14="http://schemas.microsoft.com/office/powerpoint/2010/main" val="30864125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7E8BBB-7577-1504-CB1C-753A2B35856C}"/>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FDF90804-C202-84F4-C77C-F659BCF03AF1}"/>
              </a:ext>
            </a:extLst>
          </p:cNvPr>
          <p:cNvSpPr txBox="1"/>
          <p:nvPr/>
        </p:nvSpPr>
        <p:spPr>
          <a:xfrm>
            <a:off x="264350" y="329947"/>
            <a:ext cx="11180723" cy="830997"/>
          </a:xfrm>
          <a:prstGeom prst="rect">
            <a:avLst/>
          </a:prstGeom>
          <a:noFill/>
        </p:spPr>
        <p:txBody>
          <a:bodyPr wrap="square" rtlCol="0">
            <a:spAutoFit/>
          </a:bodyPr>
          <a:lstStyle/>
          <a:p>
            <a:r>
              <a:rPr lang="fr-FR" sz="2400" dirty="0">
                <a:latin typeface="Congenial Black" panose="02000503040000020004" pitchFamily="2" charset="0"/>
              </a:rPr>
              <a:t>MODELES DE PREVISION : ARIMA – Estimations des paramètres du modèles </a:t>
            </a:r>
          </a:p>
          <a:p>
            <a:endParaRPr lang="fr-FR" sz="2400" b="1" dirty="0"/>
          </a:p>
        </p:txBody>
      </p:sp>
      <p:sp>
        <p:nvSpPr>
          <p:cNvPr id="2" name="ZoneTexte 1" hidden="1">
            <a:extLst>
              <a:ext uri="{FF2B5EF4-FFF2-40B4-BE49-F238E27FC236}">
                <a16:creationId xmlns:a16="http://schemas.microsoft.com/office/drawing/2014/main" id="{810924C9-A93F-FF71-07C6-4D5B9ADC0896}"/>
              </a:ext>
            </a:extLst>
          </p:cNvPr>
          <p:cNvSpPr txBox="1">
            <a:spLocks noGrp="1" noRot="1" noMove="1" noResize="1" noEditPoints="1" noAdjustHandles="1" noChangeArrowheads="1" noChangeShapeType="1"/>
          </p:cNvSpPr>
          <p:nvPr/>
        </p:nvSpPr>
        <p:spPr>
          <a:xfrm>
            <a:off x="432079" y="964642"/>
            <a:ext cx="11254154" cy="1677382"/>
          </a:xfrm>
          <a:prstGeom prst="rect">
            <a:avLst/>
          </a:prstGeom>
          <a:noFill/>
        </p:spPr>
        <p:txBody>
          <a:bodyPr wrap="square" rtlCol="0">
            <a:spAutoFit/>
          </a:bodyPr>
          <a:lstStyle/>
          <a:p>
            <a:pPr indent="450215" algn="just">
              <a:spcBef>
                <a:spcPts val="600"/>
              </a:spcBef>
              <a:spcAft>
                <a:spcPts val="600"/>
              </a:spcAft>
            </a:pPr>
            <a:r>
              <a:rPr lang="fr-FR" sz="1100" dirty="0">
                <a:effectLst/>
                <a:latin typeface="Times New Roman" panose="02020603050405020304" pitchFamily="18" charset="0"/>
                <a:ea typeface="Aptos" panose="020B0004020202020204" pitchFamily="34" charset="0"/>
                <a:cs typeface="Arial" panose="020B0604020202020204" pitchFamily="34" charset="0"/>
              </a:rPr>
              <a:t>La prévision de la consommation d’énergie est un sujet complexe, qui comporte notamment des enjeux économiques et climatiques. Cette thématique suscite un vif intérêt au sein de la communauté scientifique, laquelle propose sans cesse des modèles de plus en plus sophistiqués afin d’atteindre une meilleure efficience énergétique. Cette synthèse bibliographique présente un aperçu des principales méthodes d’analyse de données utilisées à ce jour.</a:t>
            </a:r>
            <a:endParaRPr lang="fr-FR" sz="1100" dirty="0">
              <a:latin typeface="Times New Roman" panose="02020603050405020304" pitchFamily="18" charset="0"/>
              <a:ea typeface="Aptos" panose="020B0004020202020204" pitchFamily="34" charset="0"/>
              <a:cs typeface="Arial" panose="020B0604020202020204" pitchFamily="34" charset="0"/>
            </a:endParaRPr>
          </a:p>
          <a:p>
            <a:pPr indent="450215" algn="just">
              <a:spcBef>
                <a:spcPts val="600"/>
              </a:spcBef>
              <a:spcAft>
                <a:spcPts val="600"/>
              </a:spcAft>
              <a:buNone/>
            </a:pPr>
            <a:r>
              <a:rPr lang="fr-FR" sz="1100" dirty="0">
                <a:effectLst/>
                <a:latin typeface="Times New Roman" panose="02020603050405020304" pitchFamily="18" charset="0"/>
                <a:ea typeface="Aptos" panose="020B0004020202020204" pitchFamily="34" charset="0"/>
                <a:cs typeface="Arial" panose="020B0604020202020204" pitchFamily="34" charset="0"/>
              </a:rPr>
              <a:t>En définitive, l’efficience énergétique est un enjeu majeur qui cristallise à la fois l’opinion publique et la recherche scientifique. L’une des approches privilégiée pour atteindre cet objectif reste la prévision de la consommation d’énergie. Bien que cette dernière semble être un phénomène complexe à modéliser en raison notamment de son caractère multifactoriel et non linéaire, les méthodes d’analyse de données de plus en plus sophistiquées sont développées, réduisant ainsi, au fil du temps, les erreurs de prévision et le temps de calcul).</a:t>
            </a:r>
          </a:p>
          <a:p>
            <a:pPr>
              <a:buNone/>
            </a:pPr>
            <a:br>
              <a:rPr lang="fr-FR" sz="1100" dirty="0">
                <a:effectLst/>
                <a:latin typeface="Times New Roman" panose="02020603050405020304" pitchFamily="18" charset="0"/>
                <a:ea typeface="Aptos" panose="020B0004020202020204" pitchFamily="34" charset="0"/>
                <a:cs typeface="Arial" panose="020B0604020202020204" pitchFamily="34" charset="0"/>
              </a:rPr>
            </a:br>
            <a:endParaRPr lang="fr-FR" sz="1100" dirty="0"/>
          </a:p>
        </p:txBody>
      </p:sp>
      <p:grpSp>
        <p:nvGrpSpPr>
          <p:cNvPr id="88" name="Groupe 87">
            <a:extLst>
              <a:ext uri="{FF2B5EF4-FFF2-40B4-BE49-F238E27FC236}">
                <a16:creationId xmlns:a16="http://schemas.microsoft.com/office/drawing/2014/main" id="{4956E93E-9656-D7B4-DD65-B4A7925D71CC}"/>
              </a:ext>
            </a:extLst>
          </p:cNvPr>
          <p:cNvGrpSpPr/>
          <p:nvPr/>
        </p:nvGrpSpPr>
        <p:grpSpPr>
          <a:xfrm>
            <a:off x="0" y="4832765"/>
            <a:ext cx="18063807" cy="1932902"/>
            <a:chOff x="0" y="4832765"/>
            <a:chExt cx="18063807" cy="1932902"/>
          </a:xfrm>
        </p:grpSpPr>
        <p:grpSp>
          <p:nvGrpSpPr>
            <p:cNvPr id="89" name="Groupe 88">
              <a:extLst>
                <a:ext uri="{FF2B5EF4-FFF2-40B4-BE49-F238E27FC236}">
                  <a16:creationId xmlns:a16="http://schemas.microsoft.com/office/drawing/2014/main" id="{DC8AE637-53E4-7826-FD5E-C4C918D8BF58}"/>
                </a:ext>
              </a:extLst>
            </p:cNvPr>
            <p:cNvGrpSpPr/>
            <p:nvPr/>
          </p:nvGrpSpPr>
          <p:grpSpPr>
            <a:xfrm>
              <a:off x="0" y="4832765"/>
              <a:ext cx="18063807" cy="1655903"/>
              <a:chOff x="0" y="1963597"/>
              <a:chExt cx="18063807" cy="1655903"/>
            </a:xfrm>
            <a:solidFill>
              <a:srgbClr val="E62733"/>
            </a:solidFill>
          </p:grpSpPr>
          <p:sp>
            <p:nvSpPr>
              <p:cNvPr id="93" name="Rectangle : coins arrondis 92">
                <a:extLst>
                  <a:ext uri="{FF2B5EF4-FFF2-40B4-BE49-F238E27FC236}">
                    <a16:creationId xmlns:a16="http://schemas.microsoft.com/office/drawing/2014/main" id="{0F048C14-47F1-B520-EC28-7A72988D103F}"/>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Rectangle : coins arrondis 93">
                <a:extLst>
                  <a:ext uri="{FF2B5EF4-FFF2-40B4-BE49-F238E27FC236}">
                    <a16:creationId xmlns:a16="http://schemas.microsoft.com/office/drawing/2014/main" id="{2B975940-14CC-F210-BFB1-0FE88EC9882F}"/>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90" name="ZoneTexte 89">
              <a:extLst>
                <a:ext uri="{FF2B5EF4-FFF2-40B4-BE49-F238E27FC236}">
                  <a16:creationId xmlns:a16="http://schemas.microsoft.com/office/drawing/2014/main" id="{2ACE9CFC-663F-8726-4961-B252AA6CAB96}"/>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91" name="ZoneTexte 90">
              <a:extLst>
                <a:ext uri="{FF2B5EF4-FFF2-40B4-BE49-F238E27FC236}">
                  <a16:creationId xmlns:a16="http://schemas.microsoft.com/office/drawing/2014/main" id="{CA6F416A-8044-7357-F70A-801256F81690}"/>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92" name="ZoneTexte 91">
              <a:extLst>
                <a:ext uri="{FF2B5EF4-FFF2-40B4-BE49-F238E27FC236}">
                  <a16:creationId xmlns:a16="http://schemas.microsoft.com/office/drawing/2014/main" id="{D2C8C9D9-622D-445E-F399-1B69047737F9}"/>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graphicFrame>
        <p:nvGraphicFramePr>
          <p:cNvPr id="3" name="Tableau 2">
            <a:extLst>
              <a:ext uri="{FF2B5EF4-FFF2-40B4-BE49-F238E27FC236}">
                <a16:creationId xmlns:a16="http://schemas.microsoft.com/office/drawing/2014/main" id="{FE2CC448-0240-9D3D-9CFE-A268B4B05EFE}"/>
              </a:ext>
            </a:extLst>
          </p:cNvPr>
          <p:cNvGraphicFramePr>
            <a:graphicFrameLocks noGrp="1"/>
          </p:cNvGraphicFramePr>
          <p:nvPr>
            <p:extLst>
              <p:ext uri="{D42A27DB-BD31-4B8C-83A1-F6EECF244321}">
                <p14:modId xmlns:p14="http://schemas.microsoft.com/office/powerpoint/2010/main" val="838486761"/>
              </p:ext>
            </p:extLst>
          </p:nvPr>
        </p:nvGraphicFramePr>
        <p:xfrm>
          <a:off x="482593" y="2112835"/>
          <a:ext cx="9664713" cy="2632329"/>
        </p:xfrm>
        <a:graphic>
          <a:graphicData uri="http://schemas.openxmlformats.org/drawingml/2006/table">
            <a:tbl>
              <a:tblPr firstRow="1" firstCol="1" bandRow="1">
                <a:tableStyleId>{9D7B26C5-4107-4FEC-AEDC-1716B250A1EF}</a:tableStyleId>
              </a:tblPr>
              <a:tblGrid>
                <a:gridCol w="2911012">
                  <a:extLst>
                    <a:ext uri="{9D8B030D-6E8A-4147-A177-3AD203B41FA5}">
                      <a16:colId xmlns:a16="http://schemas.microsoft.com/office/drawing/2014/main" val="319091874"/>
                    </a:ext>
                  </a:extLst>
                </a:gridCol>
                <a:gridCol w="1534756">
                  <a:extLst>
                    <a:ext uri="{9D8B030D-6E8A-4147-A177-3AD203B41FA5}">
                      <a16:colId xmlns:a16="http://schemas.microsoft.com/office/drawing/2014/main" val="3746297927"/>
                    </a:ext>
                  </a:extLst>
                </a:gridCol>
                <a:gridCol w="1842094">
                  <a:extLst>
                    <a:ext uri="{9D8B030D-6E8A-4147-A177-3AD203B41FA5}">
                      <a16:colId xmlns:a16="http://schemas.microsoft.com/office/drawing/2014/main" val="3417301339"/>
                    </a:ext>
                  </a:extLst>
                </a:gridCol>
                <a:gridCol w="3376851">
                  <a:extLst>
                    <a:ext uri="{9D8B030D-6E8A-4147-A177-3AD203B41FA5}">
                      <a16:colId xmlns:a16="http://schemas.microsoft.com/office/drawing/2014/main" val="201833988"/>
                    </a:ext>
                  </a:extLst>
                </a:gridCol>
              </a:tblGrid>
              <a:tr h="292481">
                <a:tc>
                  <a:txBody>
                    <a:bodyPr/>
                    <a:lstStyle/>
                    <a:p>
                      <a:pPr indent="450215" algn="l">
                        <a:spcBef>
                          <a:spcPts val="600"/>
                        </a:spcBef>
                        <a:spcAft>
                          <a:spcPts val="600"/>
                        </a:spcAft>
                        <a:buNone/>
                      </a:pPr>
                      <a:r>
                        <a:rPr lang="fr-FR" sz="1600">
                          <a:effectLst/>
                          <a:latin typeface="Times New Roman" panose="02020603050405020304" pitchFamily="18" charset="0"/>
                          <a:cs typeface="Times New Roman" panose="02020603050405020304" pitchFamily="18" charset="0"/>
                        </a:rPr>
                        <a:t> </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l">
                        <a:spcBef>
                          <a:spcPts val="600"/>
                        </a:spcBef>
                        <a:spcAft>
                          <a:spcPts val="600"/>
                        </a:spcAft>
                        <a:buNone/>
                      </a:pPr>
                      <a:r>
                        <a:rPr lang="fr-FR" sz="1600">
                          <a:effectLst/>
                          <a:latin typeface="Times New Roman" panose="02020603050405020304" pitchFamily="18" charset="0"/>
                          <a:cs typeface="Times New Roman" panose="02020603050405020304" pitchFamily="18" charset="0"/>
                        </a:rPr>
                        <a:t>Foyer 1</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l">
                        <a:spcBef>
                          <a:spcPts val="600"/>
                        </a:spcBef>
                        <a:spcAft>
                          <a:spcPts val="600"/>
                        </a:spcAft>
                        <a:buNone/>
                      </a:pPr>
                      <a:r>
                        <a:rPr lang="fr-FR" sz="1600">
                          <a:effectLst/>
                          <a:latin typeface="Times New Roman" panose="02020603050405020304" pitchFamily="18" charset="0"/>
                          <a:cs typeface="Times New Roman" panose="02020603050405020304" pitchFamily="18" charset="0"/>
                        </a:rPr>
                        <a:t>Foyer 2</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l">
                        <a:spcBef>
                          <a:spcPts val="600"/>
                        </a:spcBef>
                        <a:spcAft>
                          <a:spcPts val="600"/>
                        </a:spcAft>
                        <a:buNone/>
                      </a:pPr>
                      <a:r>
                        <a:rPr lang="fr-FR" sz="1600">
                          <a:effectLst/>
                          <a:latin typeface="Times New Roman" panose="02020603050405020304" pitchFamily="18" charset="0"/>
                          <a:cs typeface="Times New Roman" panose="02020603050405020304" pitchFamily="18" charset="0"/>
                        </a:rPr>
                        <a:t>Foyer 5</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1886067"/>
                  </a:ext>
                </a:extLst>
              </a:tr>
              <a:tr h="292481">
                <a:tc>
                  <a:txBody>
                    <a:bodyPr/>
                    <a:lstStyle/>
                    <a:p>
                      <a:pPr indent="450215" algn="l">
                        <a:spcBef>
                          <a:spcPts val="600"/>
                        </a:spcBef>
                        <a:spcAft>
                          <a:spcPts val="600"/>
                        </a:spcAft>
                        <a:buNone/>
                      </a:pPr>
                      <a:r>
                        <a:rPr lang="fr-FR" sz="1600">
                          <a:effectLst/>
                          <a:latin typeface="Times New Roman" panose="02020603050405020304" pitchFamily="18" charset="0"/>
                          <a:cs typeface="Times New Roman" panose="02020603050405020304" pitchFamily="18" charset="0"/>
                        </a:rPr>
                        <a:t>Model :</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l">
                        <a:spcBef>
                          <a:spcPts val="600"/>
                        </a:spcBef>
                        <a:spcAft>
                          <a:spcPts val="600"/>
                        </a:spcAft>
                        <a:buNone/>
                      </a:pPr>
                      <a:r>
                        <a:rPr lang="fr-FR" sz="1600">
                          <a:effectLst/>
                          <a:latin typeface="Times New Roman" panose="02020603050405020304" pitchFamily="18" charset="0"/>
                          <a:cs typeface="Times New Roman" panose="02020603050405020304" pitchFamily="18" charset="0"/>
                        </a:rPr>
                        <a:t>(1, 1, 1)</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l">
                        <a:spcBef>
                          <a:spcPts val="600"/>
                        </a:spcBef>
                        <a:spcAft>
                          <a:spcPts val="600"/>
                        </a:spcAft>
                        <a:buNone/>
                      </a:pPr>
                      <a:r>
                        <a:rPr lang="fr-FR" sz="1600">
                          <a:effectLst/>
                          <a:latin typeface="Times New Roman" panose="02020603050405020304" pitchFamily="18" charset="0"/>
                          <a:cs typeface="Times New Roman" panose="02020603050405020304" pitchFamily="18" charset="0"/>
                        </a:rPr>
                        <a:t>(5, 0, 3)</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l">
                        <a:spcBef>
                          <a:spcPts val="600"/>
                        </a:spcBef>
                        <a:spcAft>
                          <a:spcPts val="600"/>
                        </a:spcAft>
                        <a:buNone/>
                      </a:pPr>
                      <a:r>
                        <a:rPr lang="fr-FR" sz="1600">
                          <a:effectLst/>
                          <a:latin typeface="Times New Roman" panose="02020603050405020304" pitchFamily="18" charset="0"/>
                          <a:cs typeface="Times New Roman" panose="02020603050405020304" pitchFamily="18" charset="0"/>
                        </a:rPr>
                        <a:t>(0, 1, 1)</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71047242"/>
                  </a:ext>
                </a:extLst>
              </a:tr>
              <a:tr h="292481">
                <a:tc>
                  <a:txBody>
                    <a:bodyPr/>
                    <a:lstStyle/>
                    <a:p>
                      <a:pPr indent="450215" algn="l">
                        <a:spcBef>
                          <a:spcPts val="600"/>
                        </a:spcBef>
                        <a:spcAft>
                          <a:spcPts val="600"/>
                        </a:spcAft>
                        <a:buNone/>
                      </a:pPr>
                      <a:r>
                        <a:rPr lang="fr-FR" sz="1600">
                          <a:effectLst/>
                          <a:latin typeface="Times New Roman" panose="02020603050405020304" pitchFamily="18" charset="0"/>
                          <a:cs typeface="Times New Roman" panose="02020603050405020304" pitchFamily="18" charset="0"/>
                        </a:rPr>
                        <a:t>No Observations</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l">
                        <a:spcBef>
                          <a:spcPts val="600"/>
                        </a:spcBef>
                        <a:spcAft>
                          <a:spcPts val="600"/>
                        </a:spcAft>
                        <a:buNone/>
                      </a:pPr>
                      <a:r>
                        <a:rPr lang="fr-FR" sz="1600">
                          <a:effectLst/>
                          <a:latin typeface="Times New Roman" panose="02020603050405020304" pitchFamily="18" charset="0"/>
                          <a:cs typeface="Times New Roman" panose="02020603050405020304" pitchFamily="18" charset="0"/>
                        </a:rPr>
                        <a:t>12596</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l">
                        <a:spcBef>
                          <a:spcPts val="600"/>
                        </a:spcBef>
                        <a:spcAft>
                          <a:spcPts val="600"/>
                        </a:spcAft>
                        <a:buNone/>
                      </a:pPr>
                      <a:r>
                        <a:rPr lang="fr-FR" sz="1600">
                          <a:effectLst/>
                          <a:latin typeface="Times New Roman" panose="02020603050405020304" pitchFamily="18" charset="0"/>
                          <a:cs typeface="Times New Roman" panose="02020603050405020304" pitchFamily="18" charset="0"/>
                        </a:rPr>
                        <a:t>2706</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l">
                        <a:spcBef>
                          <a:spcPts val="600"/>
                        </a:spcBef>
                        <a:spcAft>
                          <a:spcPts val="600"/>
                        </a:spcAft>
                        <a:buNone/>
                      </a:pPr>
                      <a:r>
                        <a:rPr lang="fr-FR" sz="1600">
                          <a:effectLst/>
                          <a:latin typeface="Times New Roman" panose="02020603050405020304" pitchFamily="18" charset="0"/>
                          <a:cs typeface="Times New Roman" panose="02020603050405020304" pitchFamily="18" charset="0"/>
                        </a:rPr>
                        <a:t>2539</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02946462"/>
                  </a:ext>
                </a:extLst>
              </a:tr>
              <a:tr h="292481">
                <a:tc>
                  <a:txBody>
                    <a:bodyPr/>
                    <a:lstStyle/>
                    <a:p>
                      <a:pPr indent="450215" algn="l">
                        <a:spcBef>
                          <a:spcPts val="600"/>
                        </a:spcBef>
                        <a:spcAft>
                          <a:spcPts val="600"/>
                        </a:spcAft>
                        <a:buNone/>
                      </a:pPr>
                      <a:r>
                        <a:rPr lang="fr-FR" sz="1600" dirty="0">
                          <a:effectLst/>
                          <a:latin typeface="Times New Roman" panose="02020603050405020304" pitchFamily="18" charset="0"/>
                          <a:cs typeface="Times New Roman" panose="02020603050405020304" pitchFamily="18" charset="0"/>
                        </a:rPr>
                        <a:t>Ljun-Box (Q)</a:t>
                      </a:r>
                      <a:endParaRPr lang="fr-FR" sz="16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l">
                        <a:spcBef>
                          <a:spcPts val="600"/>
                        </a:spcBef>
                        <a:spcAft>
                          <a:spcPts val="600"/>
                        </a:spcAft>
                        <a:buNone/>
                      </a:pPr>
                      <a:r>
                        <a:rPr lang="fr-FR" sz="1600" dirty="0">
                          <a:effectLst/>
                          <a:latin typeface="Times New Roman" panose="02020603050405020304" pitchFamily="18" charset="0"/>
                          <a:cs typeface="Times New Roman" panose="02020603050405020304" pitchFamily="18" charset="0"/>
                        </a:rPr>
                        <a:t>0.45</a:t>
                      </a:r>
                      <a:endParaRPr lang="fr-FR" sz="16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l">
                        <a:spcBef>
                          <a:spcPts val="600"/>
                        </a:spcBef>
                        <a:spcAft>
                          <a:spcPts val="600"/>
                        </a:spcAft>
                        <a:buNone/>
                      </a:pPr>
                      <a:r>
                        <a:rPr lang="fr-FR" sz="1600" dirty="0">
                          <a:effectLst/>
                          <a:latin typeface="Times New Roman" panose="02020603050405020304" pitchFamily="18" charset="0"/>
                          <a:cs typeface="Times New Roman" panose="02020603050405020304" pitchFamily="18" charset="0"/>
                        </a:rPr>
                        <a:t>0.01</a:t>
                      </a:r>
                      <a:endParaRPr lang="fr-FR" sz="16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l">
                        <a:spcBef>
                          <a:spcPts val="600"/>
                        </a:spcBef>
                        <a:spcAft>
                          <a:spcPts val="600"/>
                        </a:spcAft>
                        <a:buNone/>
                      </a:pPr>
                      <a:r>
                        <a:rPr lang="fr-FR" sz="1600" dirty="0">
                          <a:effectLst/>
                          <a:latin typeface="Times New Roman" panose="02020603050405020304" pitchFamily="18" charset="0"/>
                          <a:cs typeface="Times New Roman" panose="02020603050405020304" pitchFamily="18" charset="0"/>
                        </a:rPr>
                        <a:t>9.26</a:t>
                      </a:r>
                      <a:endParaRPr lang="fr-FR" sz="16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68495966"/>
                  </a:ext>
                </a:extLst>
              </a:tr>
              <a:tr h="292481">
                <a:tc>
                  <a:txBody>
                    <a:bodyPr/>
                    <a:lstStyle/>
                    <a:p>
                      <a:pPr indent="450215" algn="l">
                        <a:spcBef>
                          <a:spcPts val="600"/>
                        </a:spcBef>
                        <a:spcAft>
                          <a:spcPts val="600"/>
                        </a:spcAft>
                        <a:buNone/>
                      </a:pPr>
                      <a:r>
                        <a:rPr lang="fr-FR" sz="1600">
                          <a:effectLst/>
                          <a:latin typeface="Times New Roman" panose="02020603050405020304" pitchFamily="18" charset="0"/>
                          <a:cs typeface="Times New Roman" panose="02020603050405020304" pitchFamily="18" charset="0"/>
                        </a:rPr>
                        <a:t>Prob (Q)</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l">
                        <a:spcBef>
                          <a:spcPts val="600"/>
                        </a:spcBef>
                        <a:spcAft>
                          <a:spcPts val="600"/>
                        </a:spcAft>
                        <a:buNone/>
                      </a:pPr>
                      <a:r>
                        <a:rPr lang="fr-FR" sz="1600">
                          <a:effectLst/>
                          <a:latin typeface="Times New Roman" panose="02020603050405020304" pitchFamily="18" charset="0"/>
                          <a:cs typeface="Times New Roman" panose="02020603050405020304" pitchFamily="18" charset="0"/>
                        </a:rPr>
                        <a:t>0.50</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l">
                        <a:spcBef>
                          <a:spcPts val="600"/>
                        </a:spcBef>
                        <a:spcAft>
                          <a:spcPts val="600"/>
                        </a:spcAft>
                        <a:buNone/>
                      </a:pPr>
                      <a:r>
                        <a:rPr lang="fr-FR" sz="1600">
                          <a:effectLst/>
                          <a:latin typeface="Times New Roman" panose="02020603050405020304" pitchFamily="18" charset="0"/>
                          <a:cs typeface="Times New Roman" panose="02020603050405020304" pitchFamily="18" charset="0"/>
                        </a:rPr>
                        <a:t>0.91</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l">
                        <a:spcBef>
                          <a:spcPts val="600"/>
                        </a:spcBef>
                        <a:spcAft>
                          <a:spcPts val="600"/>
                        </a:spcAft>
                        <a:buNone/>
                      </a:pPr>
                      <a:r>
                        <a:rPr lang="fr-FR" sz="1600" dirty="0">
                          <a:effectLst/>
                          <a:latin typeface="Times New Roman" panose="02020603050405020304" pitchFamily="18" charset="0"/>
                          <a:cs typeface="Times New Roman" panose="02020603050405020304" pitchFamily="18" charset="0"/>
                        </a:rPr>
                        <a:t>0.00</a:t>
                      </a:r>
                      <a:endParaRPr lang="fr-FR" sz="16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50268505"/>
                  </a:ext>
                </a:extLst>
              </a:tr>
              <a:tr h="292481">
                <a:tc>
                  <a:txBody>
                    <a:bodyPr/>
                    <a:lstStyle/>
                    <a:p>
                      <a:pPr indent="450215" algn="l">
                        <a:spcBef>
                          <a:spcPts val="600"/>
                        </a:spcBef>
                        <a:spcAft>
                          <a:spcPts val="600"/>
                        </a:spcAft>
                        <a:buNone/>
                      </a:pPr>
                      <a:r>
                        <a:rPr lang="fr-FR" sz="1600">
                          <a:effectLst/>
                          <a:latin typeface="Times New Roman" panose="02020603050405020304" pitchFamily="18" charset="0"/>
                          <a:cs typeface="Times New Roman" panose="02020603050405020304" pitchFamily="18" charset="0"/>
                        </a:rPr>
                        <a:t>Heteroskedasticity (H)</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l">
                        <a:spcBef>
                          <a:spcPts val="600"/>
                        </a:spcBef>
                        <a:spcAft>
                          <a:spcPts val="600"/>
                        </a:spcAft>
                        <a:buNone/>
                      </a:pPr>
                      <a:r>
                        <a:rPr lang="fr-FR" sz="1600">
                          <a:effectLst/>
                          <a:latin typeface="Times New Roman" panose="02020603050405020304" pitchFamily="18" charset="0"/>
                          <a:cs typeface="Times New Roman" panose="02020603050405020304" pitchFamily="18" charset="0"/>
                        </a:rPr>
                        <a:t>1.18</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l">
                        <a:spcBef>
                          <a:spcPts val="600"/>
                        </a:spcBef>
                        <a:spcAft>
                          <a:spcPts val="600"/>
                        </a:spcAft>
                        <a:buNone/>
                      </a:pPr>
                      <a:r>
                        <a:rPr lang="fr-FR" sz="1600">
                          <a:effectLst/>
                          <a:latin typeface="Times New Roman" panose="02020603050405020304" pitchFamily="18" charset="0"/>
                          <a:cs typeface="Times New Roman" panose="02020603050405020304" pitchFamily="18" charset="0"/>
                        </a:rPr>
                        <a:t>0.75</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l">
                        <a:spcBef>
                          <a:spcPts val="600"/>
                        </a:spcBef>
                        <a:spcAft>
                          <a:spcPts val="600"/>
                        </a:spcAft>
                        <a:buNone/>
                      </a:pPr>
                      <a:r>
                        <a:rPr lang="fr-FR" sz="1600">
                          <a:effectLst/>
                          <a:latin typeface="Times New Roman" panose="02020603050405020304" pitchFamily="18" charset="0"/>
                          <a:cs typeface="Times New Roman" panose="02020603050405020304" pitchFamily="18" charset="0"/>
                        </a:rPr>
                        <a:t>0.98</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36642835"/>
                  </a:ext>
                </a:extLst>
              </a:tr>
              <a:tr h="292481">
                <a:tc>
                  <a:txBody>
                    <a:bodyPr/>
                    <a:lstStyle/>
                    <a:p>
                      <a:pPr indent="450215" algn="l">
                        <a:spcBef>
                          <a:spcPts val="600"/>
                        </a:spcBef>
                        <a:spcAft>
                          <a:spcPts val="600"/>
                        </a:spcAft>
                        <a:buNone/>
                      </a:pPr>
                      <a:r>
                        <a:rPr lang="fr-FR" sz="1600">
                          <a:effectLst/>
                          <a:latin typeface="Times New Roman" panose="02020603050405020304" pitchFamily="18" charset="0"/>
                          <a:cs typeface="Times New Roman" panose="02020603050405020304" pitchFamily="18" charset="0"/>
                        </a:rPr>
                        <a:t>Prob (H)</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l">
                        <a:spcBef>
                          <a:spcPts val="600"/>
                        </a:spcBef>
                        <a:spcAft>
                          <a:spcPts val="600"/>
                        </a:spcAft>
                        <a:buNone/>
                      </a:pPr>
                      <a:r>
                        <a:rPr lang="fr-FR" sz="1600">
                          <a:effectLst/>
                          <a:latin typeface="Times New Roman" panose="02020603050405020304" pitchFamily="18" charset="0"/>
                          <a:cs typeface="Times New Roman" panose="02020603050405020304" pitchFamily="18" charset="0"/>
                        </a:rPr>
                        <a:t>0.00</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l">
                        <a:spcBef>
                          <a:spcPts val="600"/>
                        </a:spcBef>
                        <a:spcAft>
                          <a:spcPts val="600"/>
                        </a:spcAft>
                        <a:buNone/>
                      </a:pPr>
                      <a:r>
                        <a:rPr lang="fr-FR" sz="1600">
                          <a:effectLst/>
                          <a:latin typeface="Times New Roman" panose="02020603050405020304" pitchFamily="18" charset="0"/>
                          <a:cs typeface="Times New Roman" panose="02020603050405020304" pitchFamily="18" charset="0"/>
                        </a:rPr>
                        <a:t>0.00</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l">
                        <a:spcBef>
                          <a:spcPts val="600"/>
                        </a:spcBef>
                        <a:spcAft>
                          <a:spcPts val="600"/>
                        </a:spcAft>
                        <a:buNone/>
                      </a:pPr>
                      <a:r>
                        <a:rPr lang="fr-FR" sz="1600">
                          <a:effectLst/>
                          <a:latin typeface="Times New Roman" panose="02020603050405020304" pitchFamily="18" charset="0"/>
                          <a:cs typeface="Times New Roman" panose="02020603050405020304" pitchFamily="18" charset="0"/>
                        </a:rPr>
                        <a:t>0.76</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075813240"/>
                  </a:ext>
                </a:extLst>
              </a:tr>
              <a:tr h="292481">
                <a:tc>
                  <a:txBody>
                    <a:bodyPr/>
                    <a:lstStyle/>
                    <a:p>
                      <a:pPr indent="450215" algn="l">
                        <a:spcBef>
                          <a:spcPts val="600"/>
                        </a:spcBef>
                        <a:spcAft>
                          <a:spcPts val="600"/>
                        </a:spcAft>
                        <a:buNone/>
                      </a:pPr>
                      <a:r>
                        <a:rPr lang="fr-FR" sz="1600">
                          <a:effectLst/>
                          <a:latin typeface="Times New Roman" panose="02020603050405020304" pitchFamily="18" charset="0"/>
                          <a:cs typeface="Times New Roman" panose="02020603050405020304" pitchFamily="18" charset="0"/>
                        </a:rPr>
                        <a:t>Jarque-Bera (JB)</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l">
                        <a:spcBef>
                          <a:spcPts val="600"/>
                        </a:spcBef>
                        <a:spcAft>
                          <a:spcPts val="600"/>
                        </a:spcAft>
                        <a:buNone/>
                      </a:pPr>
                      <a:r>
                        <a:rPr lang="fr-FR" sz="1600">
                          <a:effectLst/>
                          <a:latin typeface="Times New Roman" panose="02020603050405020304" pitchFamily="18" charset="0"/>
                          <a:cs typeface="Times New Roman" panose="02020603050405020304" pitchFamily="18" charset="0"/>
                        </a:rPr>
                        <a:t>103769.31</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l">
                        <a:spcBef>
                          <a:spcPts val="600"/>
                        </a:spcBef>
                        <a:spcAft>
                          <a:spcPts val="600"/>
                        </a:spcAft>
                        <a:buNone/>
                      </a:pPr>
                      <a:r>
                        <a:rPr lang="fr-FR" sz="1600">
                          <a:effectLst/>
                          <a:latin typeface="Times New Roman" panose="02020603050405020304" pitchFamily="18" charset="0"/>
                          <a:cs typeface="Times New Roman" panose="02020603050405020304" pitchFamily="18" charset="0"/>
                        </a:rPr>
                        <a:t>15696.62</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l">
                        <a:spcBef>
                          <a:spcPts val="600"/>
                        </a:spcBef>
                        <a:spcAft>
                          <a:spcPts val="600"/>
                        </a:spcAft>
                        <a:buNone/>
                      </a:pPr>
                      <a:r>
                        <a:rPr lang="fr-FR" sz="1600">
                          <a:effectLst/>
                          <a:latin typeface="Times New Roman" panose="02020603050405020304" pitchFamily="18" charset="0"/>
                          <a:cs typeface="Times New Roman" panose="02020603050405020304" pitchFamily="18" charset="0"/>
                        </a:rPr>
                        <a:t>11679.90</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90732355"/>
                  </a:ext>
                </a:extLst>
              </a:tr>
              <a:tr h="292481">
                <a:tc>
                  <a:txBody>
                    <a:bodyPr/>
                    <a:lstStyle/>
                    <a:p>
                      <a:pPr indent="450215" algn="l">
                        <a:spcBef>
                          <a:spcPts val="600"/>
                        </a:spcBef>
                        <a:spcAft>
                          <a:spcPts val="600"/>
                        </a:spcAft>
                        <a:buNone/>
                      </a:pPr>
                      <a:r>
                        <a:rPr lang="fr-FR" sz="1600" dirty="0">
                          <a:effectLst/>
                          <a:latin typeface="Times New Roman" panose="02020603050405020304" pitchFamily="18" charset="0"/>
                          <a:cs typeface="Times New Roman" panose="02020603050405020304" pitchFamily="18" charset="0"/>
                        </a:rPr>
                        <a:t>(JB)</a:t>
                      </a:r>
                      <a:endParaRPr lang="fr-FR" sz="16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l">
                        <a:spcBef>
                          <a:spcPts val="600"/>
                        </a:spcBef>
                        <a:spcAft>
                          <a:spcPts val="600"/>
                        </a:spcAft>
                        <a:buNone/>
                      </a:pPr>
                      <a:r>
                        <a:rPr lang="fr-FR" sz="1600">
                          <a:effectLst/>
                          <a:latin typeface="Times New Roman" panose="02020603050405020304" pitchFamily="18" charset="0"/>
                          <a:cs typeface="Times New Roman" panose="02020603050405020304" pitchFamily="18" charset="0"/>
                        </a:rPr>
                        <a:t>0.00</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l">
                        <a:spcBef>
                          <a:spcPts val="600"/>
                        </a:spcBef>
                        <a:spcAft>
                          <a:spcPts val="600"/>
                        </a:spcAft>
                        <a:buNone/>
                      </a:pPr>
                      <a:r>
                        <a:rPr lang="fr-FR" sz="1600" dirty="0">
                          <a:effectLst/>
                          <a:latin typeface="Times New Roman" panose="02020603050405020304" pitchFamily="18" charset="0"/>
                          <a:cs typeface="Times New Roman" panose="02020603050405020304" pitchFamily="18" charset="0"/>
                        </a:rPr>
                        <a:t>0.00</a:t>
                      </a:r>
                      <a:endParaRPr lang="fr-FR" sz="16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l">
                        <a:spcBef>
                          <a:spcPts val="600"/>
                        </a:spcBef>
                        <a:spcAft>
                          <a:spcPts val="600"/>
                        </a:spcAft>
                        <a:buNone/>
                      </a:pPr>
                      <a:r>
                        <a:rPr lang="fr-FR" sz="1600" dirty="0">
                          <a:effectLst/>
                          <a:latin typeface="Times New Roman" panose="02020603050405020304" pitchFamily="18" charset="0"/>
                          <a:cs typeface="Times New Roman" panose="02020603050405020304" pitchFamily="18" charset="0"/>
                        </a:rPr>
                        <a:t>0.00</a:t>
                      </a:r>
                      <a:endParaRPr lang="fr-FR" sz="16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45639892"/>
                  </a:ext>
                </a:extLst>
              </a:tr>
            </a:tbl>
          </a:graphicData>
        </a:graphic>
      </p:graphicFrame>
      <p:sp>
        <p:nvSpPr>
          <p:cNvPr id="9" name="ZoneTexte 8">
            <a:extLst>
              <a:ext uri="{FF2B5EF4-FFF2-40B4-BE49-F238E27FC236}">
                <a16:creationId xmlns:a16="http://schemas.microsoft.com/office/drawing/2014/main" id="{BE2819AD-42E0-3148-C684-3B23934E139C}"/>
              </a:ext>
            </a:extLst>
          </p:cNvPr>
          <p:cNvSpPr txBox="1"/>
          <p:nvPr/>
        </p:nvSpPr>
        <p:spPr>
          <a:xfrm>
            <a:off x="264350" y="895763"/>
            <a:ext cx="8524050" cy="923330"/>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Les modèles ARIMA ont été sélectionnés à partir d’un processus itératif de la méthodologie de Box-Jenkins. Les informations clés ont été résumées dans le tableau suivant :  </a:t>
            </a:r>
          </a:p>
        </p:txBody>
      </p:sp>
    </p:spTree>
    <p:extLst>
      <p:ext uri="{BB962C8B-B14F-4D97-AF65-F5344CB8AC3E}">
        <p14:creationId xmlns:p14="http://schemas.microsoft.com/office/powerpoint/2010/main" val="26661884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8F7E7D-773C-239A-5584-F234FC891968}"/>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8F6C5BE3-D46E-0049-08DD-EA9CD975F03D}"/>
              </a:ext>
            </a:extLst>
          </p:cNvPr>
          <p:cNvSpPr txBox="1"/>
          <p:nvPr/>
        </p:nvSpPr>
        <p:spPr>
          <a:xfrm>
            <a:off x="264350" y="329947"/>
            <a:ext cx="11180723" cy="830997"/>
          </a:xfrm>
          <a:prstGeom prst="rect">
            <a:avLst/>
          </a:prstGeom>
          <a:noFill/>
        </p:spPr>
        <p:txBody>
          <a:bodyPr wrap="square" rtlCol="0">
            <a:spAutoFit/>
          </a:bodyPr>
          <a:lstStyle/>
          <a:p>
            <a:r>
              <a:rPr lang="fr-FR" sz="2400" dirty="0">
                <a:latin typeface="Congenial Black" panose="02000503040000020004" pitchFamily="2" charset="0"/>
              </a:rPr>
              <a:t>MODELES DE PREVISION : ARIMA – Résultats et Evaluations du modèle</a:t>
            </a:r>
          </a:p>
          <a:p>
            <a:endParaRPr lang="fr-FR" sz="2400" b="1" dirty="0"/>
          </a:p>
        </p:txBody>
      </p:sp>
      <p:sp>
        <p:nvSpPr>
          <p:cNvPr id="2" name="ZoneTexte 1" hidden="1">
            <a:extLst>
              <a:ext uri="{FF2B5EF4-FFF2-40B4-BE49-F238E27FC236}">
                <a16:creationId xmlns:a16="http://schemas.microsoft.com/office/drawing/2014/main" id="{CBC2A946-32C5-3AC0-D78B-DAB862E26B94}"/>
              </a:ext>
            </a:extLst>
          </p:cNvPr>
          <p:cNvSpPr txBox="1">
            <a:spLocks noGrp="1" noRot="1" noMove="1" noResize="1" noEditPoints="1" noAdjustHandles="1" noChangeArrowheads="1" noChangeShapeType="1"/>
          </p:cNvSpPr>
          <p:nvPr/>
        </p:nvSpPr>
        <p:spPr>
          <a:xfrm>
            <a:off x="432079" y="964642"/>
            <a:ext cx="11254154" cy="1677382"/>
          </a:xfrm>
          <a:prstGeom prst="rect">
            <a:avLst/>
          </a:prstGeom>
          <a:noFill/>
        </p:spPr>
        <p:txBody>
          <a:bodyPr wrap="square" rtlCol="0">
            <a:spAutoFit/>
          </a:bodyPr>
          <a:lstStyle/>
          <a:p>
            <a:pPr indent="450215" algn="just">
              <a:spcBef>
                <a:spcPts val="600"/>
              </a:spcBef>
              <a:spcAft>
                <a:spcPts val="600"/>
              </a:spcAft>
            </a:pPr>
            <a:r>
              <a:rPr lang="fr-FR" sz="1100" dirty="0">
                <a:effectLst/>
                <a:latin typeface="Times New Roman" panose="02020603050405020304" pitchFamily="18" charset="0"/>
                <a:ea typeface="Aptos" panose="020B0004020202020204" pitchFamily="34" charset="0"/>
                <a:cs typeface="Arial" panose="020B0604020202020204" pitchFamily="34" charset="0"/>
              </a:rPr>
              <a:t>La prévision de la consommation d’énergie est un sujet complexe, qui comporte notamment des enjeux économiques et climatiques. Cette thématique suscite un vif intérêt au sein de la communauté scientifique, laquelle propose sans cesse des modèles de plus en plus sophistiqués afin d’atteindre une meilleure efficience énergétique. Cette synthèse bibliographique présente un aperçu des principales méthodes d’analyse de données utilisées à ce jour.</a:t>
            </a:r>
            <a:endParaRPr lang="fr-FR" sz="1100" dirty="0">
              <a:latin typeface="Times New Roman" panose="02020603050405020304" pitchFamily="18" charset="0"/>
              <a:ea typeface="Aptos" panose="020B0004020202020204" pitchFamily="34" charset="0"/>
              <a:cs typeface="Arial" panose="020B0604020202020204" pitchFamily="34" charset="0"/>
            </a:endParaRPr>
          </a:p>
          <a:p>
            <a:pPr indent="450215" algn="just">
              <a:spcBef>
                <a:spcPts val="600"/>
              </a:spcBef>
              <a:spcAft>
                <a:spcPts val="600"/>
              </a:spcAft>
              <a:buNone/>
            </a:pPr>
            <a:r>
              <a:rPr lang="fr-FR" sz="1100" dirty="0">
                <a:effectLst/>
                <a:latin typeface="Times New Roman" panose="02020603050405020304" pitchFamily="18" charset="0"/>
                <a:ea typeface="Aptos" panose="020B0004020202020204" pitchFamily="34" charset="0"/>
                <a:cs typeface="Arial" panose="020B0604020202020204" pitchFamily="34" charset="0"/>
              </a:rPr>
              <a:t>En définitive, l’efficience énergétique est un enjeu majeur qui cristallise à la fois l’opinion publique et la recherche scientifique. L’une des approches privilégiée pour atteindre cet objectif reste la prévision de la consommation d’énergie. Bien que cette dernière semble être un phénomène complexe à modéliser en raison notamment de son caractère multifactoriel et non linéaire, les méthodes d’analyse de données de plus en plus sophistiquées sont développées, réduisant ainsi, au fil du temps, les erreurs de prévision et le temps de calcul).</a:t>
            </a:r>
          </a:p>
          <a:p>
            <a:pPr>
              <a:buNone/>
            </a:pPr>
            <a:br>
              <a:rPr lang="fr-FR" sz="1100" dirty="0">
                <a:effectLst/>
                <a:latin typeface="Times New Roman" panose="02020603050405020304" pitchFamily="18" charset="0"/>
                <a:ea typeface="Aptos" panose="020B0004020202020204" pitchFamily="34" charset="0"/>
                <a:cs typeface="Arial" panose="020B0604020202020204" pitchFamily="34" charset="0"/>
              </a:rPr>
            </a:br>
            <a:endParaRPr lang="fr-FR" sz="1100" dirty="0"/>
          </a:p>
        </p:txBody>
      </p:sp>
      <p:grpSp>
        <p:nvGrpSpPr>
          <p:cNvPr id="88" name="Groupe 87">
            <a:extLst>
              <a:ext uri="{FF2B5EF4-FFF2-40B4-BE49-F238E27FC236}">
                <a16:creationId xmlns:a16="http://schemas.microsoft.com/office/drawing/2014/main" id="{C8B57994-B9E0-437A-9CB1-8F950B1F1482}"/>
              </a:ext>
            </a:extLst>
          </p:cNvPr>
          <p:cNvGrpSpPr/>
          <p:nvPr/>
        </p:nvGrpSpPr>
        <p:grpSpPr>
          <a:xfrm>
            <a:off x="0" y="4832765"/>
            <a:ext cx="18063807" cy="1932902"/>
            <a:chOff x="0" y="4832765"/>
            <a:chExt cx="18063807" cy="1932902"/>
          </a:xfrm>
        </p:grpSpPr>
        <p:grpSp>
          <p:nvGrpSpPr>
            <p:cNvPr id="89" name="Groupe 88">
              <a:extLst>
                <a:ext uri="{FF2B5EF4-FFF2-40B4-BE49-F238E27FC236}">
                  <a16:creationId xmlns:a16="http://schemas.microsoft.com/office/drawing/2014/main" id="{56B5B8A9-193B-143F-BDAE-13BD984F724A}"/>
                </a:ext>
              </a:extLst>
            </p:cNvPr>
            <p:cNvGrpSpPr/>
            <p:nvPr/>
          </p:nvGrpSpPr>
          <p:grpSpPr>
            <a:xfrm>
              <a:off x="0" y="4832765"/>
              <a:ext cx="18063807" cy="1655903"/>
              <a:chOff x="0" y="1963597"/>
              <a:chExt cx="18063807" cy="1655903"/>
            </a:xfrm>
            <a:solidFill>
              <a:srgbClr val="E62733"/>
            </a:solidFill>
          </p:grpSpPr>
          <p:sp>
            <p:nvSpPr>
              <p:cNvPr id="93" name="Rectangle : coins arrondis 92">
                <a:extLst>
                  <a:ext uri="{FF2B5EF4-FFF2-40B4-BE49-F238E27FC236}">
                    <a16:creationId xmlns:a16="http://schemas.microsoft.com/office/drawing/2014/main" id="{BD1D0F2F-02AB-F065-C560-87906620C50D}"/>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Rectangle : coins arrondis 93">
                <a:extLst>
                  <a:ext uri="{FF2B5EF4-FFF2-40B4-BE49-F238E27FC236}">
                    <a16:creationId xmlns:a16="http://schemas.microsoft.com/office/drawing/2014/main" id="{94F2B6A3-8147-6921-2283-95A8FB80D4BB}"/>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90" name="ZoneTexte 89">
              <a:extLst>
                <a:ext uri="{FF2B5EF4-FFF2-40B4-BE49-F238E27FC236}">
                  <a16:creationId xmlns:a16="http://schemas.microsoft.com/office/drawing/2014/main" id="{80183143-7161-F868-5F92-C976381D59A9}"/>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91" name="ZoneTexte 90">
              <a:extLst>
                <a:ext uri="{FF2B5EF4-FFF2-40B4-BE49-F238E27FC236}">
                  <a16:creationId xmlns:a16="http://schemas.microsoft.com/office/drawing/2014/main" id="{631033E8-9EA6-8F4A-1515-F874A3AA0EF6}"/>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92" name="ZoneTexte 91">
              <a:extLst>
                <a:ext uri="{FF2B5EF4-FFF2-40B4-BE49-F238E27FC236}">
                  <a16:creationId xmlns:a16="http://schemas.microsoft.com/office/drawing/2014/main" id="{0B7AFC60-5156-DA08-8250-6E345E774EDB}"/>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graphicFrame>
        <p:nvGraphicFramePr>
          <p:cNvPr id="4" name="Tableau 3">
            <a:extLst>
              <a:ext uri="{FF2B5EF4-FFF2-40B4-BE49-F238E27FC236}">
                <a16:creationId xmlns:a16="http://schemas.microsoft.com/office/drawing/2014/main" id="{0EFD6674-213D-B808-6A7B-3F0582ACD8B0}"/>
              </a:ext>
            </a:extLst>
          </p:cNvPr>
          <p:cNvGraphicFramePr>
            <a:graphicFrameLocks noGrp="1"/>
          </p:cNvGraphicFramePr>
          <p:nvPr>
            <p:extLst>
              <p:ext uri="{D42A27DB-BD31-4B8C-83A1-F6EECF244321}">
                <p14:modId xmlns:p14="http://schemas.microsoft.com/office/powerpoint/2010/main" val="168414248"/>
              </p:ext>
            </p:extLst>
          </p:nvPr>
        </p:nvGraphicFramePr>
        <p:xfrm>
          <a:off x="419111" y="1821596"/>
          <a:ext cx="10515599" cy="3214807"/>
        </p:xfrm>
        <a:graphic>
          <a:graphicData uri="http://schemas.openxmlformats.org/drawingml/2006/table">
            <a:tbl>
              <a:tblPr firstRow="1" firstCol="1" bandRow="1">
                <a:tableStyleId>{9D7B26C5-4107-4FEC-AEDC-1716B250A1EF}</a:tableStyleId>
              </a:tblPr>
              <a:tblGrid>
                <a:gridCol w="2387519">
                  <a:extLst>
                    <a:ext uri="{9D8B030D-6E8A-4147-A177-3AD203B41FA5}">
                      <a16:colId xmlns:a16="http://schemas.microsoft.com/office/drawing/2014/main" val="1045592264"/>
                    </a:ext>
                  </a:extLst>
                </a:gridCol>
                <a:gridCol w="2709360">
                  <a:extLst>
                    <a:ext uri="{9D8B030D-6E8A-4147-A177-3AD203B41FA5}">
                      <a16:colId xmlns:a16="http://schemas.microsoft.com/office/drawing/2014/main" val="3974942400"/>
                    </a:ext>
                  </a:extLst>
                </a:gridCol>
                <a:gridCol w="2709360">
                  <a:extLst>
                    <a:ext uri="{9D8B030D-6E8A-4147-A177-3AD203B41FA5}">
                      <a16:colId xmlns:a16="http://schemas.microsoft.com/office/drawing/2014/main" val="752861280"/>
                    </a:ext>
                  </a:extLst>
                </a:gridCol>
                <a:gridCol w="2709360">
                  <a:extLst>
                    <a:ext uri="{9D8B030D-6E8A-4147-A177-3AD203B41FA5}">
                      <a16:colId xmlns:a16="http://schemas.microsoft.com/office/drawing/2014/main" val="3623325491"/>
                    </a:ext>
                  </a:extLst>
                </a:gridCol>
              </a:tblGrid>
              <a:tr h="375757">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Métriques</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Foyer 1</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Foyer 2</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Foyer 5</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67423144"/>
                  </a:ext>
                </a:extLst>
              </a:tr>
              <a:tr h="375757">
                <a:tc>
                  <a:txBody>
                    <a:bodyPr/>
                    <a:lstStyle/>
                    <a:p>
                      <a:pPr indent="450215" algn="ctr">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Log Likelihood</a:t>
                      </a:r>
                      <a:endParaRPr lang="fr-FR" sz="18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-84486.127</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-18555.961</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-18415.439</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31257229"/>
                  </a:ext>
                </a:extLst>
              </a:tr>
              <a:tr h="375757">
                <a:tc>
                  <a:txBody>
                    <a:bodyPr/>
                    <a:lstStyle/>
                    <a:p>
                      <a:pPr indent="450215" algn="ctr">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AIC</a:t>
                      </a:r>
                      <a:endParaRPr lang="fr-FR" sz="18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168978.253</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37131.923</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36834.879</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32305363"/>
                  </a:ext>
                </a:extLst>
              </a:tr>
              <a:tr h="375757">
                <a:tc>
                  <a:txBody>
                    <a:bodyPr/>
                    <a:lstStyle/>
                    <a:p>
                      <a:pPr indent="450215" algn="ctr">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BIC</a:t>
                      </a:r>
                      <a:endParaRPr lang="fr-FR" sz="18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169000.576</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37190.955</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36846.557</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44449428"/>
                  </a:ext>
                </a:extLst>
              </a:tr>
              <a:tr h="375757">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MAE</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193.888374</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175.349217</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306.666331</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16748777"/>
                  </a:ext>
                </a:extLst>
              </a:tr>
              <a:tr h="375757">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MAPE</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0.594796</a:t>
                      </a:r>
                      <a:endParaRPr lang="fr-FR" sz="18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0.784164</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0.596263</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41875151"/>
                  </a:ext>
                </a:extLst>
              </a:tr>
              <a:tr h="960265">
                <a:tc>
                  <a:txBody>
                    <a:bodyPr/>
                    <a:lstStyle/>
                    <a:p>
                      <a:pPr indent="450215" algn="ctr">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RMSE</a:t>
                      </a:r>
                      <a:endParaRPr lang="fr-FR" sz="18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276.896095 </a:t>
                      </a:r>
                      <a:endParaRPr lang="fr-FR" sz="18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254.146390</a:t>
                      </a:r>
                      <a:endParaRPr lang="fr-FR" sz="18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435.986433</a:t>
                      </a:r>
                      <a:endParaRPr lang="fr-FR" sz="18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75676990"/>
                  </a:ext>
                </a:extLst>
              </a:tr>
            </a:tbl>
          </a:graphicData>
        </a:graphic>
      </p:graphicFrame>
      <p:sp>
        <p:nvSpPr>
          <p:cNvPr id="5" name="ZoneTexte 4">
            <a:extLst>
              <a:ext uri="{FF2B5EF4-FFF2-40B4-BE49-F238E27FC236}">
                <a16:creationId xmlns:a16="http://schemas.microsoft.com/office/drawing/2014/main" id="{1EA945CF-08BF-E744-5485-14006D335419}"/>
              </a:ext>
            </a:extLst>
          </p:cNvPr>
          <p:cNvSpPr txBox="1"/>
          <p:nvPr/>
        </p:nvSpPr>
        <p:spPr>
          <a:xfrm>
            <a:off x="264349" y="965200"/>
            <a:ext cx="11180723"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Les modèles ont été entraînés sur 80% de la base de données et testés les 20% restants</a:t>
            </a:r>
          </a:p>
        </p:txBody>
      </p:sp>
    </p:spTree>
    <p:extLst>
      <p:ext uri="{BB962C8B-B14F-4D97-AF65-F5344CB8AC3E}">
        <p14:creationId xmlns:p14="http://schemas.microsoft.com/office/powerpoint/2010/main" val="1180606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59C664-B018-4BCC-DE42-030ED32725B7}"/>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52EE8551-27EA-95AD-F110-C62B0CB645F5}"/>
              </a:ext>
            </a:extLst>
          </p:cNvPr>
          <p:cNvSpPr txBox="1"/>
          <p:nvPr/>
        </p:nvSpPr>
        <p:spPr>
          <a:xfrm>
            <a:off x="264350" y="329947"/>
            <a:ext cx="11180723" cy="830997"/>
          </a:xfrm>
          <a:prstGeom prst="rect">
            <a:avLst/>
          </a:prstGeom>
          <a:noFill/>
        </p:spPr>
        <p:txBody>
          <a:bodyPr wrap="square" rtlCol="0">
            <a:spAutoFit/>
          </a:bodyPr>
          <a:lstStyle/>
          <a:p>
            <a:r>
              <a:rPr lang="fr-FR" sz="2400" dirty="0">
                <a:latin typeface="Congenial Black" panose="02000503040000020004" pitchFamily="2" charset="0"/>
              </a:rPr>
              <a:t>MODELES DE PREVISION : ARIMA – Résultats et Evaluations du modèle</a:t>
            </a:r>
          </a:p>
          <a:p>
            <a:endParaRPr lang="fr-FR" sz="2400" b="1" dirty="0"/>
          </a:p>
        </p:txBody>
      </p:sp>
      <p:sp>
        <p:nvSpPr>
          <p:cNvPr id="2" name="ZoneTexte 1" hidden="1">
            <a:extLst>
              <a:ext uri="{FF2B5EF4-FFF2-40B4-BE49-F238E27FC236}">
                <a16:creationId xmlns:a16="http://schemas.microsoft.com/office/drawing/2014/main" id="{6076CC69-E2AA-8BFC-EE46-93A2B004CF71}"/>
              </a:ext>
            </a:extLst>
          </p:cNvPr>
          <p:cNvSpPr txBox="1">
            <a:spLocks noGrp="1" noRot="1" noMove="1" noResize="1" noEditPoints="1" noAdjustHandles="1" noChangeArrowheads="1" noChangeShapeType="1"/>
          </p:cNvSpPr>
          <p:nvPr/>
        </p:nvSpPr>
        <p:spPr>
          <a:xfrm>
            <a:off x="432079" y="964642"/>
            <a:ext cx="11254154" cy="1677382"/>
          </a:xfrm>
          <a:prstGeom prst="rect">
            <a:avLst/>
          </a:prstGeom>
          <a:noFill/>
        </p:spPr>
        <p:txBody>
          <a:bodyPr wrap="square" rtlCol="0">
            <a:spAutoFit/>
          </a:bodyPr>
          <a:lstStyle/>
          <a:p>
            <a:pPr indent="450215" algn="just">
              <a:spcBef>
                <a:spcPts val="600"/>
              </a:spcBef>
              <a:spcAft>
                <a:spcPts val="600"/>
              </a:spcAft>
            </a:pPr>
            <a:r>
              <a:rPr lang="fr-FR" sz="1100" dirty="0">
                <a:effectLst/>
                <a:latin typeface="Times New Roman" panose="02020603050405020304" pitchFamily="18" charset="0"/>
                <a:ea typeface="Aptos" panose="020B0004020202020204" pitchFamily="34" charset="0"/>
                <a:cs typeface="Arial" panose="020B0604020202020204" pitchFamily="34" charset="0"/>
              </a:rPr>
              <a:t>La prévision de la consommation d’énergie est un sujet complexe, qui comporte notamment des enjeux économiques et climatiques. Cette thématique suscite un vif intérêt au sein de la communauté scientifique, laquelle propose sans cesse des modèles de plus en plus sophistiqués afin d’atteindre une meilleure efficience énergétique. Cette synthèse bibliographique présente un aperçu des principales méthodes d’analyse de données utilisées à ce jour.</a:t>
            </a:r>
            <a:endParaRPr lang="fr-FR" sz="1100" dirty="0">
              <a:latin typeface="Times New Roman" panose="02020603050405020304" pitchFamily="18" charset="0"/>
              <a:ea typeface="Aptos" panose="020B0004020202020204" pitchFamily="34" charset="0"/>
              <a:cs typeface="Arial" panose="020B0604020202020204" pitchFamily="34" charset="0"/>
            </a:endParaRPr>
          </a:p>
          <a:p>
            <a:pPr indent="450215" algn="just">
              <a:spcBef>
                <a:spcPts val="600"/>
              </a:spcBef>
              <a:spcAft>
                <a:spcPts val="600"/>
              </a:spcAft>
              <a:buNone/>
            </a:pPr>
            <a:r>
              <a:rPr lang="fr-FR" sz="1100" dirty="0">
                <a:effectLst/>
                <a:latin typeface="Times New Roman" panose="02020603050405020304" pitchFamily="18" charset="0"/>
                <a:ea typeface="Aptos" panose="020B0004020202020204" pitchFamily="34" charset="0"/>
                <a:cs typeface="Arial" panose="020B0604020202020204" pitchFamily="34" charset="0"/>
              </a:rPr>
              <a:t>En définitive, l’efficience énergétique est un enjeu majeur qui cristallise à la fois l’opinion publique et la recherche scientifique. L’une des approches privilégiée pour atteindre cet objectif reste la prévision de la consommation d’énergie. Bien que cette dernière semble être un phénomène complexe à modéliser en raison notamment de son caractère multifactoriel et non linéaire, les méthodes d’analyse de données de plus en plus sophistiquées sont développées, réduisant ainsi, au fil du temps, les erreurs de prévision et le temps de calcul).</a:t>
            </a:r>
          </a:p>
          <a:p>
            <a:pPr>
              <a:buNone/>
            </a:pPr>
            <a:br>
              <a:rPr lang="fr-FR" sz="1100" dirty="0">
                <a:effectLst/>
                <a:latin typeface="Times New Roman" panose="02020603050405020304" pitchFamily="18" charset="0"/>
                <a:ea typeface="Aptos" panose="020B0004020202020204" pitchFamily="34" charset="0"/>
                <a:cs typeface="Arial" panose="020B0604020202020204" pitchFamily="34" charset="0"/>
              </a:rPr>
            </a:br>
            <a:endParaRPr lang="fr-FR" sz="1100" dirty="0"/>
          </a:p>
        </p:txBody>
      </p:sp>
      <p:grpSp>
        <p:nvGrpSpPr>
          <p:cNvPr id="88" name="Groupe 87">
            <a:extLst>
              <a:ext uri="{FF2B5EF4-FFF2-40B4-BE49-F238E27FC236}">
                <a16:creationId xmlns:a16="http://schemas.microsoft.com/office/drawing/2014/main" id="{D791FDF5-598D-774F-B848-EC7B69DCA3DF}"/>
              </a:ext>
            </a:extLst>
          </p:cNvPr>
          <p:cNvGrpSpPr/>
          <p:nvPr/>
        </p:nvGrpSpPr>
        <p:grpSpPr>
          <a:xfrm>
            <a:off x="0" y="4832765"/>
            <a:ext cx="18063807" cy="1932902"/>
            <a:chOff x="0" y="4832765"/>
            <a:chExt cx="18063807" cy="1932902"/>
          </a:xfrm>
        </p:grpSpPr>
        <p:grpSp>
          <p:nvGrpSpPr>
            <p:cNvPr id="89" name="Groupe 88">
              <a:extLst>
                <a:ext uri="{FF2B5EF4-FFF2-40B4-BE49-F238E27FC236}">
                  <a16:creationId xmlns:a16="http://schemas.microsoft.com/office/drawing/2014/main" id="{6369DD8C-9B30-0C4A-8251-B4F0015A90FD}"/>
                </a:ext>
              </a:extLst>
            </p:cNvPr>
            <p:cNvGrpSpPr/>
            <p:nvPr/>
          </p:nvGrpSpPr>
          <p:grpSpPr>
            <a:xfrm>
              <a:off x="0" y="4832765"/>
              <a:ext cx="18063807" cy="1655903"/>
              <a:chOff x="0" y="1963597"/>
              <a:chExt cx="18063807" cy="1655903"/>
            </a:xfrm>
            <a:solidFill>
              <a:srgbClr val="E62733"/>
            </a:solidFill>
          </p:grpSpPr>
          <p:sp>
            <p:nvSpPr>
              <p:cNvPr id="93" name="Rectangle : coins arrondis 92">
                <a:extLst>
                  <a:ext uri="{FF2B5EF4-FFF2-40B4-BE49-F238E27FC236}">
                    <a16:creationId xmlns:a16="http://schemas.microsoft.com/office/drawing/2014/main" id="{3C2A5517-8D7B-445E-01B1-562CBDCEA97D}"/>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Rectangle : coins arrondis 93">
                <a:extLst>
                  <a:ext uri="{FF2B5EF4-FFF2-40B4-BE49-F238E27FC236}">
                    <a16:creationId xmlns:a16="http://schemas.microsoft.com/office/drawing/2014/main" id="{A572B754-9151-AA6F-C4A2-6F05387BA833}"/>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90" name="ZoneTexte 89">
              <a:extLst>
                <a:ext uri="{FF2B5EF4-FFF2-40B4-BE49-F238E27FC236}">
                  <a16:creationId xmlns:a16="http://schemas.microsoft.com/office/drawing/2014/main" id="{89F16740-4CDD-FEFF-E166-C44CB5361E22}"/>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91" name="ZoneTexte 90">
              <a:extLst>
                <a:ext uri="{FF2B5EF4-FFF2-40B4-BE49-F238E27FC236}">
                  <a16:creationId xmlns:a16="http://schemas.microsoft.com/office/drawing/2014/main" id="{6C5BEF06-F250-4155-466B-9A1F1FBEED6B}"/>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92" name="ZoneTexte 91">
              <a:extLst>
                <a:ext uri="{FF2B5EF4-FFF2-40B4-BE49-F238E27FC236}">
                  <a16:creationId xmlns:a16="http://schemas.microsoft.com/office/drawing/2014/main" id="{195A8447-D6F9-896A-E7B2-8FC723FEF8A4}"/>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sp>
        <p:nvSpPr>
          <p:cNvPr id="5" name="ZoneTexte 4">
            <a:extLst>
              <a:ext uri="{FF2B5EF4-FFF2-40B4-BE49-F238E27FC236}">
                <a16:creationId xmlns:a16="http://schemas.microsoft.com/office/drawing/2014/main" id="{774B6B3F-86A1-125E-8993-028B5CBF8743}"/>
              </a:ext>
            </a:extLst>
          </p:cNvPr>
          <p:cNvSpPr txBox="1"/>
          <p:nvPr/>
        </p:nvSpPr>
        <p:spPr>
          <a:xfrm>
            <a:off x="264349" y="965200"/>
            <a:ext cx="11180723"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Exemple de séparation de dataset en base d’entrainement et base test  - Foyer 5</a:t>
            </a:r>
          </a:p>
        </p:txBody>
      </p:sp>
      <p:pic>
        <p:nvPicPr>
          <p:cNvPr id="4" name="Image 3">
            <a:extLst>
              <a:ext uri="{FF2B5EF4-FFF2-40B4-BE49-F238E27FC236}">
                <a16:creationId xmlns:a16="http://schemas.microsoft.com/office/drawing/2014/main" id="{B46ED9BE-62B8-D439-37F1-07903F6BB7DA}"/>
              </a:ext>
            </a:extLst>
          </p:cNvPr>
          <p:cNvPicPr>
            <a:picLocks noChangeAspect="1"/>
          </p:cNvPicPr>
          <p:nvPr/>
        </p:nvPicPr>
        <p:blipFill>
          <a:blip r:embed="rId3">
            <a:extLst>
              <a:ext uri="{28A0092B-C50C-407E-A947-70E740481C1C}">
                <a14:useLocalDpi xmlns:a14="http://schemas.microsoft.com/office/drawing/2010/main" val="0"/>
              </a:ext>
            </a:extLst>
          </a:blip>
          <a:srcRect l="7865" r="7502" b="6655"/>
          <a:stretch/>
        </p:blipFill>
        <p:spPr>
          <a:xfrm>
            <a:off x="827902" y="1475368"/>
            <a:ext cx="10271429" cy="3776254"/>
          </a:xfrm>
          <a:prstGeom prst="rect">
            <a:avLst/>
          </a:prstGeom>
        </p:spPr>
      </p:pic>
    </p:spTree>
    <p:extLst>
      <p:ext uri="{BB962C8B-B14F-4D97-AF65-F5344CB8AC3E}">
        <p14:creationId xmlns:p14="http://schemas.microsoft.com/office/powerpoint/2010/main" val="32579171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5BCF02-0019-69C3-56AC-A20A61E34112}"/>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D1B9E5C1-B264-E7F5-82D2-A6B175F5FB52}"/>
              </a:ext>
            </a:extLst>
          </p:cNvPr>
          <p:cNvSpPr txBox="1"/>
          <p:nvPr/>
        </p:nvSpPr>
        <p:spPr>
          <a:xfrm>
            <a:off x="264350" y="329947"/>
            <a:ext cx="11180723" cy="830997"/>
          </a:xfrm>
          <a:prstGeom prst="rect">
            <a:avLst/>
          </a:prstGeom>
          <a:noFill/>
        </p:spPr>
        <p:txBody>
          <a:bodyPr wrap="square" rtlCol="0">
            <a:spAutoFit/>
          </a:bodyPr>
          <a:lstStyle/>
          <a:p>
            <a:r>
              <a:rPr lang="fr-FR" sz="2400" dirty="0">
                <a:latin typeface="Congenial Black" panose="02000503040000020004" pitchFamily="2" charset="0"/>
              </a:rPr>
              <a:t>MODELES DE PREVISION : ARIMA – Résultats et Evaluations du modèle</a:t>
            </a:r>
          </a:p>
          <a:p>
            <a:endParaRPr lang="fr-FR" sz="2400" b="1" dirty="0"/>
          </a:p>
        </p:txBody>
      </p:sp>
      <p:sp>
        <p:nvSpPr>
          <p:cNvPr id="2" name="ZoneTexte 1" hidden="1">
            <a:extLst>
              <a:ext uri="{FF2B5EF4-FFF2-40B4-BE49-F238E27FC236}">
                <a16:creationId xmlns:a16="http://schemas.microsoft.com/office/drawing/2014/main" id="{1CBDA465-4C5A-F9E4-85AC-CE5F35162A1C}"/>
              </a:ext>
            </a:extLst>
          </p:cNvPr>
          <p:cNvSpPr txBox="1">
            <a:spLocks noGrp="1" noRot="1" noMove="1" noResize="1" noEditPoints="1" noAdjustHandles="1" noChangeArrowheads="1" noChangeShapeType="1"/>
          </p:cNvSpPr>
          <p:nvPr/>
        </p:nvSpPr>
        <p:spPr>
          <a:xfrm>
            <a:off x="432079" y="964642"/>
            <a:ext cx="11254154" cy="1677382"/>
          </a:xfrm>
          <a:prstGeom prst="rect">
            <a:avLst/>
          </a:prstGeom>
          <a:noFill/>
        </p:spPr>
        <p:txBody>
          <a:bodyPr wrap="square" rtlCol="0">
            <a:spAutoFit/>
          </a:bodyPr>
          <a:lstStyle/>
          <a:p>
            <a:pPr indent="450215" algn="just">
              <a:spcBef>
                <a:spcPts val="600"/>
              </a:spcBef>
              <a:spcAft>
                <a:spcPts val="600"/>
              </a:spcAft>
            </a:pPr>
            <a:r>
              <a:rPr lang="fr-FR" sz="1100" dirty="0">
                <a:effectLst/>
                <a:latin typeface="Times New Roman" panose="02020603050405020304" pitchFamily="18" charset="0"/>
                <a:ea typeface="Aptos" panose="020B0004020202020204" pitchFamily="34" charset="0"/>
                <a:cs typeface="Arial" panose="020B0604020202020204" pitchFamily="34" charset="0"/>
              </a:rPr>
              <a:t>La prévision de la consommation d’énergie est un sujet complexe, qui comporte notamment des enjeux économiques et climatiques. Cette thématique suscite un vif intérêt au sein de la communauté scientifique, laquelle propose sans cesse des modèles de plus en plus sophistiqués afin d’atteindre une meilleure efficience énergétique. Cette synthèse bibliographique présente un aperçu des principales méthodes d’analyse de données utilisées à ce jour.</a:t>
            </a:r>
            <a:endParaRPr lang="fr-FR" sz="1100" dirty="0">
              <a:latin typeface="Times New Roman" panose="02020603050405020304" pitchFamily="18" charset="0"/>
              <a:ea typeface="Aptos" panose="020B0004020202020204" pitchFamily="34" charset="0"/>
              <a:cs typeface="Arial" panose="020B0604020202020204" pitchFamily="34" charset="0"/>
            </a:endParaRPr>
          </a:p>
          <a:p>
            <a:pPr indent="450215" algn="just">
              <a:spcBef>
                <a:spcPts val="600"/>
              </a:spcBef>
              <a:spcAft>
                <a:spcPts val="600"/>
              </a:spcAft>
              <a:buNone/>
            </a:pPr>
            <a:r>
              <a:rPr lang="fr-FR" sz="1100" dirty="0">
                <a:effectLst/>
                <a:latin typeface="Times New Roman" panose="02020603050405020304" pitchFamily="18" charset="0"/>
                <a:ea typeface="Aptos" panose="020B0004020202020204" pitchFamily="34" charset="0"/>
                <a:cs typeface="Arial" panose="020B0604020202020204" pitchFamily="34" charset="0"/>
              </a:rPr>
              <a:t>En définitive, l’efficience énergétique est un enjeu majeur qui cristallise à la fois l’opinion publique et la recherche scientifique. L’une des approches privilégiée pour atteindre cet objectif reste la prévision de la consommation d’énergie. Bien que cette dernière semble être un phénomène complexe à modéliser en raison notamment de son caractère multifactoriel et non linéaire, les méthodes d’analyse de données de plus en plus sophistiquées sont développées, réduisant ainsi, au fil du temps, les erreurs de prévision et le temps de calcul).</a:t>
            </a:r>
          </a:p>
          <a:p>
            <a:pPr>
              <a:buNone/>
            </a:pPr>
            <a:br>
              <a:rPr lang="fr-FR" sz="1100" dirty="0">
                <a:effectLst/>
                <a:latin typeface="Times New Roman" panose="02020603050405020304" pitchFamily="18" charset="0"/>
                <a:ea typeface="Aptos" panose="020B0004020202020204" pitchFamily="34" charset="0"/>
                <a:cs typeface="Arial" panose="020B0604020202020204" pitchFamily="34" charset="0"/>
              </a:rPr>
            </a:br>
            <a:endParaRPr lang="fr-FR" sz="1100" dirty="0"/>
          </a:p>
        </p:txBody>
      </p:sp>
      <p:grpSp>
        <p:nvGrpSpPr>
          <p:cNvPr id="88" name="Groupe 87">
            <a:extLst>
              <a:ext uri="{FF2B5EF4-FFF2-40B4-BE49-F238E27FC236}">
                <a16:creationId xmlns:a16="http://schemas.microsoft.com/office/drawing/2014/main" id="{8D0B81C9-AB1E-6657-6A88-788CC34E9050}"/>
              </a:ext>
            </a:extLst>
          </p:cNvPr>
          <p:cNvGrpSpPr/>
          <p:nvPr/>
        </p:nvGrpSpPr>
        <p:grpSpPr>
          <a:xfrm>
            <a:off x="0" y="4832765"/>
            <a:ext cx="18063807" cy="1932902"/>
            <a:chOff x="0" y="4832765"/>
            <a:chExt cx="18063807" cy="1932902"/>
          </a:xfrm>
        </p:grpSpPr>
        <p:grpSp>
          <p:nvGrpSpPr>
            <p:cNvPr id="89" name="Groupe 88">
              <a:extLst>
                <a:ext uri="{FF2B5EF4-FFF2-40B4-BE49-F238E27FC236}">
                  <a16:creationId xmlns:a16="http://schemas.microsoft.com/office/drawing/2014/main" id="{CDC889E3-98EE-24FA-F1B8-27D3031C7C3A}"/>
                </a:ext>
              </a:extLst>
            </p:cNvPr>
            <p:cNvGrpSpPr/>
            <p:nvPr/>
          </p:nvGrpSpPr>
          <p:grpSpPr>
            <a:xfrm>
              <a:off x="0" y="4832765"/>
              <a:ext cx="18063807" cy="1655903"/>
              <a:chOff x="0" y="1963597"/>
              <a:chExt cx="18063807" cy="1655903"/>
            </a:xfrm>
            <a:solidFill>
              <a:srgbClr val="E62733"/>
            </a:solidFill>
          </p:grpSpPr>
          <p:sp>
            <p:nvSpPr>
              <p:cNvPr id="93" name="Rectangle : coins arrondis 92">
                <a:extLst>
                  <a:ext uri="{FF2B5EF4-FFF2-40B4-BE49-F238E27FC236}">
                    <a16:creationId xmlns:a16="http://schemas.microsoft.com/office/drawing/2014/main" id="{8C52E0D9-A2C5-7624-E8AB-ED4CB7364FB2}"/>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Rectangle : coins arrondis 93">
                <a:extLst>
                  <a:ext uri="{FF2B5EF4-FFF2-40B4-BE49-F238E27FC236}">
                    <a16:creationId xmlns:a16="http://schemas.microsoft.com/office/drawing/2014/main" id="{24585DBF-D046-B4DA-B4DE-4E59304646A2}"/>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90" name="ZoneTexte 89">
              <a:extLst>
                <a:ext uri="{FF2B5EF4-FFF2-40B4-BE49-F238E27FC236}">
                  <a16:creationId xmlns:a16="http://schemas.microsoft.com/office/drawing/2014/main" id="{CFBD361F-BA65-A121-EB91-D9A4DC91C4C4}"/>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91" name="ZoneTexte 90">
              <a:extLst>
                <a:ext uri="{FF2B5EF4-FFF2-40B4-BE49-F238E27FC236}">
                  <a16:creationId xmlns:a16="http://schemas.microsoft.com/office/drawing/2014/main" id="{DADCC26D-0345-299C-2089-05F91A34DF2E}"/>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92" name="ZoneTexte 91">
              <a:extLst>
                <a:ext uri="{FF2B5EF4-FFF2-40B4-BE49-F238E27FC236}">
                  <a16:creationId xmlns:a16="http://schemas.microsoft.com/office/drawing/2014/main" id="{D8B8F34F-F85E-E389-D5B6-9BD236EF5667}"/>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sp>
        <p:nvSpPr>
          <p:cNvPr id="5" name="ZoneTexte 4">
            <a:extLst>
              <a:ext uri="{FF2B5EF4-FFF2-40B4-BE49-F238E27FC236}">
                <a16:creationId xmlns:a16="http://schemas.microsoft.com/office/drawing/2014/main" id="{90AA2809-4D29-2386-3B9F-3343F8CBCCF4}"/>
              </a:ext>
            </a:extLst>
          </p:cNvPr>
          <p:cNvSpPr txBox="1"/>
          <p:nvPr/>
        </p:nvSpPr>
        <p:spPr>
          <a:xfrm>
            <a:off x="264349" y="965200"/>
            <a:ext cx="11180723"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Exemple : Prévision à l’aide du modèle ARIMA – Foyer 5 </a:t>
            </a:r>
          </a:p>
        </p:txBody>
      </p:sp>
      <p:pic>
        <p:nvPicPr>
          <p:cNvPr id="8196" name="Picture 4">
            <a:extLst>
              <a:ext uri="{FF2B5EF4-FFF2-40B4-BE49-F238E27FC236}">
                <a16:creationId xmlns:a16="http://schemas.microsoft.com/office/drawing/2014/main" id="{EFABC712-E6EA-B7EA-FA39-6F6B153C97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539" y="1444135"/>
            <a:ext cx="6596061" cy="4528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4694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269B53-4CFC-DAF8-ECAF-090780E9D09F}"/>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EA5F95A3-4927-19B8-C3EE-F9C51CBD9102}"/>
              </a:ext>
            </a:extLst>
          </p:cNvPr>
          <p:cNvSpPr txBox="1"/>
          <p:nvPr/>
        </p:nvSpPr>
        <p:spPr>
          <a:xfrm>
            <a:off x="264350" y="329947"/>
            <a:ext cx="11180723" cy="830997"/>
          </a:xfrm>
          <a:prstGeom prst="rect">
            <a:avLst/>
          </a:prstGeom>
          <a:noFill/>
        </p:spPr>
        <p:txBody>
          <a:bodyPr wrap="square" rtlCol="0">
            <a:spAutoFit/>
          </a:bodyPr>
          <a:lstStyle/>
          <a:p>
            <a:r>
              <a:rPr lang="fr-FR" sz="2400" dirty="0">
                <a:latin typeface="Congenial Black" panose="02000503040000020004" pitchFamily="2" charset="0"/>
              </a:rPr>
              <a:t>MODELES DE PREVISION : Réseau Bayésien Dynamique</a:t>
            </a:r>
          </a:p>
          <a:p>
            <a:endParaRPr lang="fr-FR" sz="2400" b="1" dirty="0"/>
          </a:p>
        </p:txBody>
      </p:sp>
      <p:sp>
        <p:nvSpPr>
          <p:cNvPr id="2" name="ZoneTexte 1" hidden="1">
            <a:extLst>
              <a:ext uri="{FF2B5EF4-FFF2-40B4-BE49-F238E27FC236}">
                <a16:creationId xmlns:a16="http://schemas.microsoft.com/office/drawing/2014/main" id="{47FC5D85-84A8-6802-9940-7737915975F3}"/>
              </a:ext>
            </a:extLst>
          </p:cNvPr>
          <p:cNvSpPr txBox="1">
            <a:spLocks noGrp="1" noRot="1" noMove="1" noResize="1" noEditPoints="1" noAdjustHandles="1" noChangeArrowheads="1" noChangeShapeType="1"/>
          </p:cNvSpPr>
          <p:nvPr/>
        </p:nvSpPr>
        <p:spPr>
          <a:xfrm>
            <a:off x="432079" y="964642"/>
            <a:ext cx="11254154" cy="1677382"/>
          </a:xfrm>
          <a:prstGeom prst="rect">
            <a:avLst/>
          </a:prstGeom>
          <a:noFill/>
        </p:spPr>
        <p:txBody>
          <a:bodyPr wrap="square" rtlCol="0">
            <a:spAutoFit/>
          </a:bodyPr>
          <a:lstStyle/>
          <a:p>
            <a:pPr indent="450215" algn="just">
              <a:spcBef>
                <a:spcPts val="600"/>
              </a:spcBef>
              <a:spcAft>
                <a:spcPts val="600"/>
              </a:spcAft>
            </a:pPr>
            <a:r>
              <a:rPr lang="fr-FR" sz="1100" dirty="0">
                <a:effectLst/>
                <a:latin typeface="Times New Roman" panose="02020603050405020304" pitchFamily="18" charset="0"/>
                <a:ea typeface="Aptos" panose="020B0004020202020204" pitchFamily="34" charset="0"/>
                <a:cs typeface="Arial" panose="020B0604020202020204" pitchFamily="34" charset="0"/>
              </a:rPr>
              <a:t>La prévision de la consommation d’énergie est un sujet complexe, qui comporte notamment des enjeux économiques et climatiques. Cette thématique suscite un vif intérêt au sein de la communauté scientifique, laquelle propose sans cesse des modèles de plus en plus sophistiqués afin d’atteindre une meilleure efficience énergétique. Cette synthèse bibliographique présente un aperçu des principales méthodes d’analyse de données utilisées à ce jour.</a:t>
            </a:r>
            <a:endParaRPr lang="fr-FR" sz="1100" dirty="0">
              <a:latin typeface="Times New Roman" panose="02020603050405020304" pitchFamily="18" charset="0"/>
              <a:ea typeface="Aptos" panose="020B0004020202020204" pitchFamily="34" charset="0"/>
              <a:cs typeface="Arial" panose="020B0604020202020204" pitchFamily="34" charset="0"/>
            </a:endParaRPr>
          </a:p>
          <a:p>
            <a:pPr indent="450215" algn="just">
              <a:spcBef>
                <a:spcPts val="600"/>
              </a:spcBef>
              <a:spcAft>
                <a:spcPts val="600"/>
              </a:spcAft>
              <a:buNone/>
            </a:pPr>
            <a:r>
              <a:rPr lang="fr-FR" sz="1100" dirty="0">
                <a:effectLst/>
                <a:latin typeface="Times New Roman" panose="02020603050405020304" pitchFamily="18" charset="0"/>
                <a:ea typeface="Aptos" panose="020B0004020202020204" pitchFamily="34" charset="0"/>
                <a:cs typeface="Arial" panose="020B0604020202020204" pitchFamily="34" charset="0"/>
              </a:rPr>
              <a:t>En définitive, l’efficience énergétique est un enjeu majeur qui cristallise à la fois l’opinion publique et la recherche scientifique. L’une des approches privilégiée pour atteindre cet objectif reste la prévision de la consommation d’énergie. Bien que cette dernière semble être un phénomène complexe à modéliser en raison notamment de son caractère multifactoriel et non linéaire, les méthodes d’analyse de données de plus en plus sophistiquées sont développées, réduisant ainsi, au fil du temps, les erreurs de prévision et le temps de calcul).</a:t>
            </a:r>
          </a:p>
          <a:p>
            <a:pPr>
              <a:buNone/>
            </a:pPr>
            <a:br>
              <a:rPr lang="fr-FR" sz="1100" dirty="0">
                <a:effectLst/>
                <a:latin typeface="Times New Roman" panose="02020603050405020304" pitchFamily="18" charset="0"/>
                <a:ea typeface="Aptos" panose="020B0004020202020204" pitchFamily="34" charset="0"/>
                <a:cs typeface="Arial" panose="020B0604020202020204" pitchFamily="34" charset="0"/>
              </a:rPr>
            </a:br>
            <a:endParaRPr lang="fr-FR" sz="1100" dirty="0"/>
          </a:p>
        </p:txBody>
      </p:sp>
      <p:grpSp>
        <p:nvGrpSpPr>
          <p:cNvPr id="88" name="Groupe 87">
            <a:extLst>
              <a:ext uri="{FF2B5EF4-FFF2-40B4-BE49-F238E27FC236}">
                <a16:creationId xmlns:a16="http://schemas.microsoft.com/office/drawing/2014/main" id="{0EE310E7-BDE8-D723-1FB8-0B0C2A53444F}"/>
              </a:ext>
            </a:extLst>
          </p:cNvPr>
          <p:cNvGrpSpPr/>
          <p:nvPr/>
        </p:nvGrpSpPr>
        <p:grpSpPr>
          <a:xfrm>
            <a:off x="0" y="4832765"/>
            <a:ext cx="18063807" cy="1932902"/>
            <a:chOff x="0" y="4832765"/>
            <a:chExt cx="18063807" cy="1932902"/>
          </a:xfrm>
        </p:grpSpPr>
        <p:grpSp>
          <p:nvGrpSpPr>
            <p:cNvPr id="89" name="Groupe 88">
              <a:extLst>
                <a:ext uri="{FF2B5EF4-FFF2-40B4-BE49-F238E27FC236}">
                  <a16:creationId xmlns:a16="http://schemas.microsoft.com/office/drawing/2014/main" id="{998383F7-D84F-1B3B-192E-8972698D0A93}"/>
                </a:ext>
              </a:extLst>
            </p:cNvPr>
            <p:cNvGrpSpPr/>
            <p:nvPr/>
          </p:nvGrpSpPr>
          <p:grpSpPr>
            <a:xfrm>
              <a:off x="0" y="4832765"/>
              <a:ext cx="18063807" cy="1655903"/>
              <a:chOff x="0" y="1963597"/>
              <a:chExt cx="18063807" cy="1655903"/>
            </a:xfrm>
            <a:solidFill>
              <a:srgbClr val="E62733"/>
            </a:solidFill>
          </p:grpSpPr>
          <p:sp>
            <p:nvSpPr>
              <p:cNvPr id="93" name="Rectangle : coins arrondis 92">
                <a:extLst>
                  <a:ext uri="{FF2B5EF4-FFF2-40B4-BE49-F238E27FC236}">
                    <a16:creationId xmlns:a16="http://schemas.microsoft.com/office/drawing/2014/main" id="{7CEC1EE7-162F-CB28-E0DA-A7CB6EBDD994}"/>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Rectangle : coins arrondis 93">
                <a:extLst>
                  <a:ext uri="{FF2B5EF4-FFF2-40B4-BE49-F238E27FC236}">
                    <a16:creationId xmlns:a16="http://schemas.microsoft.com/office/drawing/2014/main" id="{09520ABD-594B-D82A-ED87-B0525B3DE83F}"/>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90" name="ZoneTexte 89">
              <a:extLst>
                <a:ext uri="{FF2B5EF4-FFF2-40B4-BE49-F238E27FC236}">
                  <a16:creationId xmlns:a16="http://schemas.microsoft.com/office/drawing/2014/main" id="{916E7F5A-7DF1-4451-0179-72DACF3A2188}"/>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91" name="ZoneTexte 90">
              <a:extLst>
                <a:ext uri="{FF2B5EF4-FFF2-40B4-BE49-F238E27FC236}">
                  <a16:creationId xmlns:a16="http://schemas.microsoft.com/office/drawing/2014/main" id="{A93CB150-4A75-E170-7651-3DFD0E1CBA31}"/>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92" name="ZoneTexte 91">
              <a:extLst>
                <a:ext uri="{FF2B5EF4-FFF2-40B4-BE49-F238E27FC236}">
                  <a16:creationId xmlns:a16="http://schemas.microsoft.com/office/drawing/2014/main" id="{71E08849-471F-CBF3-4E55-B23E271B5805}"/>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sp>
        <p:nvSpPr>
          <p:cNvPr id="6" name="ZoneTexte 5">
            <a:extLst>
              <a:ext uri="{FF2B5EF4-FFF2-40B4-BE49-F238E27FC236}">
                <a16:creationId xmlns:a16="http://schemas.microsoft.com/office/drawing/2014/main" id="{CA96C4D6-72D4-D88D-3C27-A55F6568F16B}"/>
              </a:ext>
            </a:extLst>
          </p:cNvPr>
          <p:cNvSpPr txBox="1"/>
          <p:nvPr/>
        </p:nvSpPr>
        <p:spPr>
          <a:xfrm>
            <a:off x="264350" y="965716"/>
            <a:ext cx="10670350" cy="646331"/>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Un Réseau Bayésien Dynamique est un modèle statistique représenté sous la forme d’un graphe acyclique orienté qui permet de représenter l’évolution des variables aléatoire en fonction</a:t>
            </a:r>
          </a:p>
        </p:txBody>
      </p:sp>
      <p:sp>
        <p:nvSpPr>
          <p:cNvPr id="9" name="ZoneTexte 8">
            <a:extLst>
              <a:ext uri="{FF2B5EF4-FFF2-40B4-BE49-F238E27FC236}">
                <a16:creationId xmlns:a16="http://schemas.microsoft.com/office/drawing/2014/main" id="{11A24F20-183D-514C-8081-94158614EA86}"/>
              </a:ext>
            </a:extLst>
          </p:cNvPr>
          <p:cNvSpPr txBox="1"/>
          <p:nvPr/>
        </p:nvSpPr>
        <p:spPr>
          <a:xfrm>
            <a:off x="264350" y="1721793"/>
            <a:ext cx="10670350"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Ils sont composés principalement de deux éléments : les nœuds et les arcs (arrêts).</a:t>
            </a:r>
          </a:p>
        </p:txBody>
      </p:sp>
      <p:pic>
        <p:nvPicPr>
          <p:cNvPr id="5122" name="Picture 2" descr="A Dynamic Bayesian network. | Download Scientific Diagram">
            <a:extLst>
              <a:ext uri="{FF2B5EF4-FFF2-40B4-BE49-F238E27FC236}">
                <a16:creationId xmlns:a16="http://schemas.microsoft.com/office/drawing/2014/main" id="{BBEC7D7F-AA3B-BB12-3A17-666AF03A3D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5889" y="2188171"/>
            <a:ext cx="5091112" cy="234974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7876CB9E-1624-FAD0-E255-67896C73A141}"/>
                  </a:ext>
                </a:extLst>
              </p:cNvPr>
              <p:cNvSpPr txBox="1"/>
              <p:nvPr/>
            </p:nvSpPr>
            <p:spPr>
              <a:xfrm>
                <a:off x="264350" y="4766876"/>
                <a:ext cx="10670350" cy="651076"/>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Dans le cadre de ce mémoire, chaque nœud est modélisé par une variable aléatoire continue qui suit une loi normale.</a:t>
                </a:r>
                <a:r>
                  <a:rPr lang="fr-FR" dirty="0"/>
                  <a:t> </a:t>
                </a:r>
                <a14:m>
                  <m:oMath xmlns:m="http://schemas.openxmlformats.org/officeDocument/2006/math">
                    <m:r>
                      <a:rPr lang="fr-FR" b="0" i="1" smtClean="0">
                        <a:latin typeface="Cambria Math" panose="02040503050406030204" pitchFamily="18" charset="0"/>
                      </a:rPr>
                      <m:t>𝑃</m:t>
                    </m:r>
                    <m:d>
                      <m:dPr>
                        <m:ctrlPr>
                          <a:rPr lang="fr-FR" b="0" i="1" smtClean="0">
                            <a:latin typeface="Cambria Math" panose="02040503050406030204" pitchFamily="18" charset="0"/>
                          </a:rPr>
                        </m:ctrlPr>
                      </m:dPr>
                      <m:e>
                        <m:r>
                          <a:rPr lang="fr-FR" b="0" i="1" smtClean="0">
                            <a:latin typeface="Cambria Math" panose="02040503050406030204" pitchFamily="18" charset="0"/>
                          </a:rPr>
                          <m:t>𝑋</m:t>
                        </m:r>
                        <m:r>
                          <a:rPr lang="fr-FR" b="0" i="1" smtClean="0">
                            <a:latin typeface="Cambria Math" panose="02040503050406030204" pitchFamily="18" charset="0"/>
                          </a:rPr>
                          <m:t>,</m:t>
                        </m:r>
                        <m:r>
                          <a:rPr lang="fr-FR" b="0" i="1" smtClean="0">
                            <a:latin typeface="Cambria Math" panose="02040503050406030204" pitchFamily="18" charset="0"/>
                          </a:rPr>
                          <m:t>𝑌</m:t>
                        </m:r>
                      </m:e>
                    </m:d>
                    <m:r>
                      <a:rPr lang="fr-FR" b="0" i="1" smtClean="0">
                        <a:latin typeface="Cambria Math" panose="02040503050406030204" pitchFamily="18" charset="0"/>
                      </a:rPr>
                      <m:t>= </m:t>
                    </m:r>
                    <m:nary>
                      <m:naryPr>
                        <m:chr m:val="∏"/>
                        <m:ctrlPr>
                          <a:rPr lang="fr-FR" b="0" i="1" smtClean="0">
                            <a:latin typeface="Cambria Math" panose="02040503050406030204" pitchFamily="18" charset="0"/>
                          </a:rPr>
                        </m:ctrlPr>
                      </m:naryPr>
                      <m:sub>
                        <m:r>
                          <m:rPr>
                            <m:brk m:alnAt="23"/>
                          </m:rPr>
                          <a:rPr lang="fr-FR" b="0" i="1" smtClean="0">
                            <a:latin typeface="Cambria Math" panose="02040503050406030204" pitchFamily="18" charset="0"/>
                          </a:rPr>
                          <m:t>𝑡</m:t>
                        </m:r>
                        <m:r>
                          <a:rPr lang="fr-FR" b="0" i="1" smtClean="0">
                            <a:latin typeface="Cambria Math" panose="02040503050406030204" pitchFamily="18" charset="0"/>
                          </a:rPr>
                          <m:t>=1</m:t>
                        </m:r>
                      </m:sub>
                      <m:sup>
                        <m:r>
                          <a:rPr lang="fr-FR" b="0" i="1" smtClean="0">
                            <a:latin typeface="Cambria Math" panose="02040503050406030204" pitchFamily="18" charset="0"/>
                          </a:rPr>
                          <m:t>𝑇</m:t>
                        </m:r>
                        <m:r>
                          <a:rPr lang="fr-FR" b="0" i="1" smtClean="0">
                            <a:latin typeface="Cambria Math" panose="02040503050406030204" pitchFamily="18" charset="0"/>
                          </a:rPr>
                          <m:t>−1</m:t>
                        </m:r>
                      </m:sup>
                      <m:e>
                        <m:r>
                          <a:rPr lang="fr-FR" b="0" i="1" smtClean="0">
                            <a:latin typeface="Cambria Math" panose="02040503050406030204" pitchFamily="18" charset="0"/>
                          </a:rPr>
                          <m:t>𝑃</m:t>
                        </m:r>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𝑡</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m:rPr>
                                <m:sty m:val="p"/>
                              </m:rPr>
                              <a:rPr lang="fr-FR" b="0" i="1" smtClean="0">
                                <a:latin typeface="Cambria Math" panose="02040503050406030204" pitchFamily="18" charset="0"/>
                              </a:rPr>
                              <m:t>x</m:t>
                            </m:r>
                          </m:e>
                          <m:sub>
                            <m:r>
                              <a:rPr lang="fr-FR" b="0" i="1" smtClean="0">
                                <a:latin typeface="Cambria Math" panose="02040503050406030204" pitchFamily="18" charset="0"/>
                              </a:rPr>
                              <m:t>𝑡</m:t>
                            </m:r>
                            <m:r>
                              <a:rPr lang="fr-FR" b="0" i="1" smtClean="0">
                                <a:latin typeface="Cambria Math" panose="02040503050406030204" pitchFamily="18" charset="0"/>
                              </a:rPr>
                              <m:t>−1</m:t>
                            </m:r>
                          </m:sub>
                        </m:sSub>
                        <m:r>
                          <a:rPr lang="fr-FR" b="0" i="1" smtClean="0">
                            <a:latin typeface="Cambria Math" panose="02040503050406030204" pitchFamily="18" charset="0"/>
                          </a:rPr>
                          <m:t>)</m:t>
                        </m:r>
                      </m:e>
                    </m:nary>
                    <m:nary>
                      <m:naryPr>
                        <m:chr m:val="∏"/>
                        <m:ctrlPr>
                          <a:rPr lang="fr-FR" i="1">
                            <a:latin typeface="Cambria Math" panose="02040503050406030204" pitchFamily="18" charset="0"/>
                          </a:rPr>
                        </m:ctrlPr>
                      </m:naryPr>
                      <m:sub>
                        <m:r>
                          <m:rPr>
                            <m:brk m:alnAt="23"/>
                          </m:rPr>
                          <a:rPr lang="fr-FR" i="1">
                            <a:latin typeface="Cambria Math" panose="02040503050406030204" pitchFamily="18" charset="0"/>
                          </a:rPr>
                          <m:t>𝑡</m:t>
                        </m:r>
                        <m:r>
                          <a:rPr lang="fr-FR" i="1">
                            <a:latin typeface="Cambria Math" panose="02040503050406030204" pitchFamily="18" charset="0"/>
                          </a:rPr>
                          <m:t>=</m:t>
                        </m:r>
                        <m:r>
                          <a:rPr lang="fr-FR" b="0" i="1" smtClean="0">
                            <a:latin typeface="Cambria Math" panose="02040503050406030204" pitchFamily="18" charset="0"/>
                          </a:rPr>
                          <m:t>0</m:t>
                        </m:r>
                      </m:sub>
                      <m:sup>
                        <m:r>
                          <a:rPr lang="fr-FR" i="1">
                            <a:latin typeface="Cambria Math" panose="02040503050406030204" pitchFamily="18" charset="0"/>
                          </a:rPr>
                          <m:t>𝑇</m:t>
                        </m:r>
                        <m:r>
                          <a:rPr lang="fr-FR" i="1">
                            <a:latin typeface="Cambria Math" panose="02040503050406030204" pitchFamily="18" charset="0"/>
                          </a:rPr>
                          <m:t>−1</m:t>
                        </m:r>
                      </m:sup>
                      <m:e>
                        <m:r>
                          <a:rPr lang="fr-FR" i="1">
                            <a:latin typeface="Cambria Math" panose="02040503050406030204" pitchFamily="18" charset="0"/>
                          </a:rPr>
                          <m:t>𝑃</m:t>
                        </m:r>
                        <m:d>
                          <m:dPr>
                            <m:ctrlPr>
                              <a:rPr lang="fr-FR" i="1">
                                <a:latin typeface="Cambria Math" panose="02040503050406030204" pitchFamily="18" charset="0"/>
                              </a:rPr>
                            </m:ctrlPr>
                          </m:dPr>
                          <m:e>
                            <m:sSub>
                              <m:sSubPr>
                                <m:ctrlPr>
                                  <a:rPr lang="fr-FR" i="1">
                                    <a:latin typeface="Cambria Math" panose="02040503050406030204" pitchFamily="18" charset="0"/>
                                  </a:rPr>
                                </m:ctrlPr>
                              </m:sSubPr>
                              <m:e>
                                <m:r>
                                  <a:rPr lang="fr-FR" b="0" i="1" smtClean="0">
                                    <a:latin typeface="Cambria Math" panose="02040503050406030204" pitchFamily="18" charset="0"/>
                                  </a:rPr>
                                  <m:t>𝑦</m:t>
                                </m:r>
                              </m:e>
                              <m:sub>
                                <m:r>
                                  <a:rPr lang="fr-FR" i="1">
                                    <a:latin typeface="Cambria Math" panose="02040503050406030204" pitchFamily="18" charset="0"/>
                                  </a:rPr>
                                  <m:t>𝑡</m:t>
                                </m:r>
                              </m:sub>
                            </m:sSub>
                            <m:r>
                              <a:rPr lang="fr-FR" i="1">
                                <a:latin typeface="Cambria Math" panose="02040503050406030204" pitchFamily="18" charset="0"/>
                              </a:rPr>
                              <m:t>\</m:t>
                            </m:r>
                            <m:sSub>
                              <m:sSubPr>
                                <m:ctrlPr>
                                  <a:rPr lang="fr-FR" i="1">
                                    <a:latin typeface="Cambria Math" panose="02040503050406030204" pitchFamily="18" charset="0"/>
                                  </a:rPr>
                                </m:ctrlPr>
                              </m:sSubPr>
                              <m:e>
                                <m:r>
                                  <m:rPr>
                                    <m:sty m:val="p"/>
                                  </m:rPr>
                                  <a:rPr lang="fr-FR" i="1">
                                    <a:latin typeface="Cambria Math" panose="02040503050406030204" pitchFamily="18" charset="0"/>
                                  </a:rPr>
                                  <m:t>x</m:t>
                                </m:r>
                              </m:e>
                              <m:sub>
                                <m:r>
                                  <a:rPr lang="fr-FR" b="0" i="1" smtClean="0">
                                    <a:latin typeface="Cambria Math" panose="02040503050406030204" pitchFamily="18" charset="0"/>
                                  </a:rPr>
                                  <m:t>𝑡</m:t>
                                </m:r>
                              </m:sub>
                            </m:sSub>
                          </m:e>
                        </m:d>
                        <m:r>
                          <a:rPr lang="fr-FR" b="0" i="1" smtClean="0">
                            <a:latin typeface="Cambria Math" panose="02040503050406030204" pitchFamily="18" charset="0"/>
                          </a:rPr>
                          <m:t>𝑃</m:t>
                        </m:r>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0</m:t>
                            </m:r>
                          </m:sub>
                        </m:sSub>
                        <m:r>
                          <a:rPr lang="fr-FR" b="0" i="1" smtClean="0">
                            <a:latin typeface="Cambria Math" panose="02040503050406030204" pitchFamily="18" charset="0"/>
                          </a:rPr>
                          <m:t>)</m:t>
                        </m:r>
                      </m:e>
                    </m:nary>
                  </m:oMath>
                </a14:m>
                <a:r>
                  <a:rPr lang="fr-FR" dirty="0">
                    <a:latin typeface="Times New Roman" panose="02020603050405020304" pitchFamily="18" charset="0"/>
                    <a:cs typeface="Times New Roman" panose="02020603050405020304" pitchFamily="18" charset="0"/>
                  </a:rPr>
                  <a:t>	</a:t>
                </a:r>
              </a:p>
            </p:txBody>
          </p:sp>
        </mc:Choice>
        <mc:Fallback xmlns="">
          <p:sp>
            <p:nvSpPr>
              <p:cNvPr id="3" name="ZoneTexte 2">
                <a:extLst>
                  <a:ext uri="{FF2B5EF4-FFF2-40B4-BE49-F238E27FC236}">
                    <a16:creationId xmlns:a16="http://schemas.microsoft.com/office/drawing/2014/main" id="{7876CB9E-1624-FAD0-E255-67896C73A141}"/>
                  </a:ext>
                </a:extLst>
              </p:cNvPr>
              <p:cNvSpPr txBox="1">
                <a:spLocks noRot="1" noChangeAspect="1" noMove="1" noResize="1" noEditPoints="1" noAdjustHandles="1" noChangeArrowheads="1" noChangeShapeType="1" noTextEdit="1"/>
              </p:cNvSpPr>
              <p:nvPr/>
            </p:nvSpPr>
            <p:spPr>
              <a:xfrm>
                <a:off x="264350" y="4766876"/>
                <a:ext cx="10670350" cy="651076"/>
              </a:xfrm>
              <a:prstGeom prst="rect">
                <a:avLst/>
              </a:prstGeom>
              <a:blipFill>
                <a:blip r:embed="rId4"/>
                <a:stretch>
                  <a:fillRect l="-343" t="-25234" b="-104673"/>
                </a:stretch>
              </a:blipFill>
            </p:spPr>
            <p:txBody>
              <a:bodyPr/>
              <a:lstStyle/>
              <a:p>
                <a:r>
                  <a:rPr lang="fr-FR">
                    <a:noFill/>
                  </a:rPr>
                  <a:t> </a:t>
                </a:r>
              </a:p>
            </p:txBody>
          </p:sp>
        </mc:Fallback>
      </mc:AlternateContent>
    </p:spTree>
    <p:extLst>
      <p:ext uri="{BB962C8B-B14F-4D97-AF65-F5344CB8AC3E}">
        <p14:creationId xmlns:p14="http://schemas.microsoft.com/office/powerpoint/2010/main" val="5943933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E28704-0B2E-A657-3E9C-4E3C13E8F1E1}"/>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E1CFD9F7-6425-C436-7DE8-6EFB6BAACA8E}"/>
              </a:ext>
            </a:extLst>
          </p:cNvPr>
          <p:cNvSpPr txBox="1"/>
          <p:nvPr/>
        </p:nvSpPr>
        <p:spPr>
          <a:xfrm>
            <a:off x="264350" y="329947"/>
            <a:ext cx="11180723" cy="830997"/>
          </a:xfrm>
          <a:prstGeom prst="rect">
            <a:avLst/>
          </a:prstGeom>
          <a:noFill/>
        </p:spPr>
        <p:txBody>
          <a:bodyPr wrap="square" rtlCol="0">
            <a:spAutoFit/>
          </a:bodyPr>
          <a:lstStyle/>
          <a:p>
            <a:r>
              <a:rPr lang="fr-FR" sz="2400" dirty="0">
                <a:latin typeface="Congenial Black" panose="02000503040000020004" pitchFamily="2" charset="0"/>
              </a:rPr>
              <a:t>MODELES DE PREVISION : Réseau Bayésien Dynamique</a:t>
            </a:r>
          </a:p>
          <a:p>
            <a:endParaRPr lang="fr-FR" sz="2400" b="1" dirty="0"/>
          </a:p>
        </p:txBody>
      </p:sp>
      <p:sp>
        <p:nvSpPr>
          <p:cNvPr id="2" name="ZoneTexte 1" hidden="1">
            <a:extLst>
              <a:ext uri="{FF2B5EF4-FFF2-40B4-BE49-F238E27FC236}">
                <a16:creationId xmlns:a16="http://schemas.microsoft.com/office/drawing/2014/main" id="{E1C8D9B2-AEB2-FB9D-C055-6E71C77AC697}"/>
              </a:ext>
            </a:extLst>
          </p:cNvPr>
          <p:cNvSpPr txBox="1">
            <a:spLocks noGrp="1" noRot="1" noMove="1" noResize="1" noEditPoints="1" noAdjustHandles="1" noChangeArrowheads="1" noChangeShapeType="1"/>
          </p:cNvSpPr>
          <p:nvPr/>
        </p:nvSpPr>
        <p:spPr>
          <a:xfrm>
            <a:off x="432079" y="964642"/>
            <a:ext cx="11254154" cy="1677382"/>
          </a:xfrm>
          <a:prstGeom prst="rect">
            <a:avLst/>
          </a:prstGeom>
          <a:noFill/>
        </p:spPr>
        <p:txBody>
          <a:bodyPr wrap="square" rtlCol="0">
            <a:spAutoFit/>
          </a:bodyPr>
          <a:lstStyle/>
          <a:p>
            <a:pPr indent="450215" algn="just">
              <a:spcBef>
                <a:spcPts val="600"/>
              </a:spcBef>
              <a:spcAft>
                <a:spcPts val="600"/>
              </a:spcAft>
            </a:pPr>
            <a:r>
              <a:rPr lang="fr-FR" sz="1100" dirty="0">
                <a:effectLst/>
                <a:latin typeface="Times New Roman" panose="02020603050405020304" pitchFamily="18" charset="0"/>
                <a:ea typeface="Aptos" panose="020B0004020202020204" pitchFamily="34" charset="0"/>
                <a:cs typeface="Arial" panose="020B0604020202020204" pitchFamily="34" charset="0"/>
              </a:rPr>
              <a:t>La prévision de la consommation d’énergie est un sujet complexe, qui comporte notamment des enjeux économiques et climatiques. Cette thématique suscite un vif intérêt au sein de la communauté scientifique, laquelle propose sans cesse des modèles de plus en plus sophistiqués afin d’atteindre une meilleure efficience énergétique. Cette synthèse bibliographique présente un aperçu des principales méthodes d’analyse de données utilisées à ce jour.</a:t>
            </a:r>
            <a:endParaRPr lang="fr-FR" sz="1100" dirty="0">
              <a:latin typeface="Times New Roman" panose="02020603050405020304" pitchFamily="18" charset="0"/>
              <a:ea typeface="Aptos" panose="020B0004020202020204" pitchFamily="34" charset="0"/>
              <a:cs typeface="Arial" panose="020B0604020202020204" pitchFamily="34" charset="0"/>
            </a:endParaRPr>
          </a:p>
          <a:p>
            <a:pPr indent="450215" algn="just">
              <a:spcBef>
                <a:spcPts val="600"/>
              </a:spcBef>
              <a:spcAft>
                <a:spcPts val="600"/>
              </a:spcAft>
              <a:buNone/>
            </a:pPr>
            <a:r>
              <a:rPr lang="fr-FR" sz="1100" dirty="0">
                <a:effectLst/>
                <a:latin typeface="Times New Roman" panose="02020603050405020304" pitchFamily="18" charset="0"/>
                <a:ea typeface="Aptos" panose="020B0004020202020204" pitchFamily="34" charset="0"/>
                <a:cs typeface="Arial" panose="020B0604020202020204" pitchFamily="34" charset="0"/>
              </a:rPr>
              <a:t>En définitive, l’efficience énergétique est un enjeu majeur qui cristallise à la fois l’opinion publique et la recherche scientifique. L’une des approches privilégiée pour atteindre cet objectif reste la prévision de la consommation d’énergie. Bien que cette dernière semble être un phénomène complexe à modéliser en raison notamment de son caractère multifactoriel et non linéaire, les méthodes d’analyse de données de plus en plus sophistiquées sont développées, réduisant ainsi, au fil du temps, les erreurs de prévision et le temps de calcul).</a:t>
            </a:r>
          </a:p>
          <a:p>
            <a:pPr>
              <a:buNone/>
            </a:pPr>
            <a:br>
              <a:rPr lang="fr-FR" sz="1100" dirty="0">
                <a:effectLst/>
                <a:latin typeface="Times New Roman" panose="02020603050405020304" pitchFamily="18" charset="0"/>
                <a:ea typeface="Aptos" panose="020B0004020202020204" pitchFamily="34" charset="0"/>
                <a:cs typeface="Arial" panose="020B0604020202020204" pitchFamily="34" charset="0"/>
              </a:rPr>
            </a:br>
            <a:endParaRPr lang="fr-FR" sz="1100" dirty="0"/>
          </a:p>
        </p:txBody>
      </p:sp>
      <p:grpSp>
        <p:nvGrpSpPr>
          <p:cNvPr id="88" name="Groupe 87">
            <a:extLst>
              <a:ext uri="{FF2B5EF4-FFF2-40B4-BE49-F238E27FC236}">
                <a16:creationId xmlns:a16="http://schemas.microsoft.com/office/drawing/2014/main" id="{49E16134-4F23-5A20-57CD-B2C5BF3D2750}"/>
              </a:ext>
            </a:extLst>
          </p:cNvPr>
          <p:cNvGrpSpPr/>
          <p:nvPr/>
        </p:nvGrpSpPr>
        <p:grpSpPr>
          <a:xfrm>
            <a:off x="0" y="4832765"/>
            <a:ext cx="18063807" cy="1932902"/>
            <a:chOff x="0" y="4832765"/>
            <a:chExt cx="18063807" cy="1932902"/>
          </a:xfrm>
        </p:grpSpPr>
        <p:grpSp>
          <p:nvGrpSpPr>
            <p:cNvPr id="89" name="Groupe 88">
              <a:extLst>
                <a:ext uri="{FF2B5EF4-FFF2-40B4-BE49-F238E27FC236}">
                  <a16:creationId xmlns:a16="http://schemas.microsoft.com/office/drawing/2014/main" id="{FF07D424-A42F-6ED3-8DDB-7D27CA6AE62D}"/>
                </a:ext>
              </a:extLst>
            </p:cNvPr>
            <p:cNvGrpSpPr/>
            <p:nvPr/>
          </p:nvGrpSpPr>
          <p:grpSpPr>
            <a:xfrm>
              <a:off x="0" y="4832765"/>
              <a:ext cx="18063807" cy="1655903"/>
              <a:chOff x="0" y="1963597"/>
              <a:chExt cx="18063807" cy="1655903"/>
            </a:xfrm>
            <a:solidFill>
              <a:srgbClr val="E62733"/>
            </a:solidFill>
          </p:grpSpPr>
          <p:sp>
            <p:nvSpPr>
              <p:cNvPr id="93" name="Rectangle : coins arrondis 92">
                <a:extLst>
                  <a:ext uri="{FF2B5EF4-FFF2-40B4-BE49-F238E27FC236}">
                    <a16:creationId xmlns:a16="http://schemas.microsoft.com/office/drawing/2014/main" id="{47AA80BB-B1DD-13AA-1D67-BCBDF74F4259}"/>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Rectangle : coins arrondis 93">
                <a:extLst>
                  <a:ext uri="{FF2B5EF4-FFF2-40B4-BE49-F238E27FC236}">
                    <a16:creationId xmlns:a16="http://schemas.microsoft.com/office/drawing/2014/main" id="{C6CE4F84-9D51-2D6D-B900-3BA20BF199B8}"/>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90" name="ZoneTexte 89">
              <a:extLst>
                <a:ext uri="{FF2B5EF4-FFF2-40B4-BE49-F238E27FC236}">
                  <a16:creationId xmlns:a16="http://schemas.microsoft.com/office/drawing/2014/main" id="{86309B23-1795-F0EF-4FB4-593273D5C999}"/>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91" name="ZoneTexte 90">
              <a:extLst>
                <a:ext uri="{FF2B5EF4-FFF2-40B4-BE49-F238E27FC236}">
                  <a16:creationId xmlns:a16="http://schemas.microsoft.com/office/drawing/2014/main" id="{DFADD15C-4D1D-8ABE-60C6-CA2D5F6B1175}"/>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92" name="ZoneTexte 91">
              <a:extLst>
                <a:ext uri="{FF2B5EF4-FFF2-40B4-BE49-F238E27FC236}">
                  <a16:creationId xmlns:a16="http://schemas.microsoft.com/office/drawing/2014/main" id="{17F2E964-E032-5CA3-7C1F-774B0E91C582}"/>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sp>
        <p:nvSpPr>
          <p:cNvPr id="6" name="ZoneTexte 5">
            <a:extLst>
              <a:ext uri="{FF2B5EF4-FFF2-40B4-BE49-F238E27FC236}">
                <a16:creationId xmlns:a16="http://schemas.microsoft.com/office/drawing/2014/main" id="{8B7D0252-FF41-7A57-5BEF-837C6DED504B}"/>
              </a:ext>
            </a:extLst>
          </p:cNvPr>
          <p:cNvSpPr txBox="1"/>
          <p:nvPr/>
        </p:nvSpPr>
        <p:spPr>
          <a:xfrm>
            <a:off x="264350" y="965716"/>
            <a:ext cx="10670350"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Le développement du modèle probabiliste s’est effectué en 3 grandes étapes.  </a:t>
            </a:r>
          </a:p>
        </p:txBody>
      </p:sp>
      <p:sp>
        <p:nvSpPr>
          <p:cNvPr id="4" name="ZoneTexte 3">
            <a:extLst>
              <a:ext uri="{FF2B5EF4-FFF2-40B4-BE49-F238E27FC236}">
                <a16:creationId xmlns:a16="http://schemas.microsoft.com/office/drawing/2014/main" id="{C0DA603C-9E4D-D72B-16A2-851055E12B16}"/>
              </a:ext>
            </a:extLst>
          </p:cNvPr>
          <p:cNvSpPr txBox="1"/>
          <p:nvPr/>
        </p:nvSpPr>
        <p:spPr>
          <a:xfrm>
            <a:off x="346900" y="1503844"/>
            <a:ext cx="10670350" cy="2585323"/>
          </a:xfrm>
          <a:prstGeom prst="rect">
            <a:avLst/>
          </a:prstGeom>
          <a:noFill/>
        </p:spPr>
        <p:txBody>
          <a:bodyPr wrap="square" rtlCol="0">
            <a:spAutoFit/>
          </a:bodyPr>
          <a:lstStyle/>
          <a:p>
            <a:pPr marL="800100" lvl="1" indent="-342900">
              <a:buFont typeface="+mj-lt"/>
              <a:buAutoNum type="arabicPeriod"/>
            </a:pPr>
            <a:r>
              <a:rPr lang="fr-FR" dirty="0">
                <a:latin typeface="Times New Roman" panose="02020603050405020304" pitchFamily="18" charset="0"/>
                <a:cs typeface="Times New Roman" panose="02020603050405020304" pitchFamily="18" charset="0"/>
              </a:rPr>
              <a:t>La première étape concernait le traitement des données qui se présente comme suit</a:t>
            </a:r>
          </a:p>
          <a:p>
            <a:pPr marL="1200150" lvl="2"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Suppression des variables discrètes</a:t>
            </a:r>
          </a:p>
          <a:p>
            <a:pPr marL="1200150" lvl="2"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Création des variables périodiques</a:t>
            </a:r>
          </a:p>
          <a:p>
            <a:pPr marL="1200150" lvl="2"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Normalisation des données</a:t>
            </a:r>
          </a:p>
          <a:p>
            <a:pPr lvl="2"/>
            <a:endParaRPr lang="fr-FR" dirty="0">
              <a:latin typeface="Times New Roman" panose="02020603050405020304" pitchFamily="18" charset="0"/>
              <a:cs typeface="Times New Roman" panose="02020603050405020304" pitchFamily="18" charset="0"/>
            </a:endParaRPr>
          </a:p>
          <a:p>
            <a:pPr marL="800100" lvl="1" indent="-342900">
              <a:buAutoNum type="arabicPeriod" startAt="2"/>
            </a:pPr>
            <a:r>
              <a:rPr lang="fr-FR" dirty="0">
                <a:latin typeface="Times New Roman" panose="02020603050405020304" pitchFamily="18" charset="0"/>
                <a:cs typeface="Times New Roman" panose="02020603050405020304" pitchFamily="18" charset="0"/>
              </a:rPr>
              <a:t>Apprentissage du Réseau Bayésien Dynamique</a:t>
            </a:r>
          </a:p>
          <a:p>
            <a:pPr marL="1200150" lvl="2"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Le réseau bayésien Dynamique a été élaboré à partir du Critère d’Information Bayésien (BIC).</a:t>
            </a:r>
          </a:p>
          <a:p>
            <a:pPr marL="1200150" lvl="2"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Il possède l’architecture suivante : </a:t>
            </a:r>
          </a:p>
          <a:p>
            <a:pPr lvl="1"/>
            <a:endParaRPr lang="fr-FR" dirty="0">
              <a:latin typeface="Times New Roman" panose="02020603050405020304" pitchFamily="18" charset="0"/>
              <a:cs typeface="Times New Roman" panose="02020603050405020304" pitchFamily="18" charset="0"/>
            </a:endParaRPr>
          </a:p>
        </p:txBody>
      </p:sp>
      <p:pic>
        <p:nvPicPr>
          <p:cNvPr id="12" name="Image 11">
            <a:extLst>
              <a:ext uri="{FF2B5EF4-FFF2-40B4-BE49-F238E27FC236}">
                <a16:creationId xmlns:a16="http://schemas.microsoft.com/office/drawing/2014/main" id="{363D1BBB-55DC-CDB4-BC94-58C91C9BB408}"/>
              </a:ext>
            </a:extLst>
          </p:cNvPr>
          <p:cNvPicPr>
            <a:picLocks noChangeAspect="1"/>
          </p:cNvPicPr>
          <p:nvPr/>
        </p:nvPicPr>
        <p:blipFill>
          <a:blip r:embed="rId3">
            <a:biLevel thresh="75000"/>
          </a:blip>
          <a:srcRect l="10926" t="12407" r="8889" b="18519"/>
          <a:stretch/>
        </p:blipFill>
        <p:spPr>
          <a:xfrm>
            <a:off x="1327150" y="3734596"/>
            <a:ext cx="3009900" cy="2376161"/>
          </a:xfrm>
          <a:prstGeom prst="rect">
            <a:avLst/>
          </a:prstGeom>
        </p:spPr>
      </p:pic>
    </p:spTree>
    <p:extLst>
      <p:ext uri="{BB962C8B-B14F-4D97-AF65-F5344CB8AC3E}">
        <p14:creationId xmlns:p14="http://schemas.microsoft.com/office/powerpoint/2010/main" val="23989770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9CF934-05CB-73BD-DE22-4E6704DD9858}"/>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B7445958-1ABF-48EE-6396-4DDD0F43AABA}"/>
              </a:ext>
            </a:extLst>
          </p:cNvPr>
          <p:cNvSpPr txBox="1"/>
          <p:nvPr/>
        </p:nvSpPr>
        <p:spPr>
          <a:xfrm>
            <a:off x="264350" y="329947"/>
            <a:ext cx="11180723" cy="830997"/>
          </a:xfrm>
          <a:prstGeom prst="rect">
            <a:avLst/>
          </a:prstGeom>
          <a:noFill/>
        </p:spPr>
        <p:txBody>
          <a:bodyPr wrap="square" rtlCol="0">
            <a:spAutoFit/>
          </a:bodyPr>
          <a:lstStyle/>
          <a:p>
            <a:r>
              <a:rPr lang="fr-FR" sz="2400" dirty="0">
                <a:latin typeface="Congenial Black" panose="02000503040000020004" pitchFamily="2" charset="0"/>
              </a:rPr>
              <a:t>MODELES DE PREVISION : Réseau Bayésien Dynamique</a:t>
            </a:r>
          </a:p>
          <a:p>
            <a:endParaRPr lang="fr-FR" sz="2400" b="1" dirty="0"/>
          </a:p>
        </p:txBody>
      </p:sp>
      <p:sp>
        <p:nvSpPr>
          <p:cNvPr id="2" name="ZoneTexte 1" hidden="1">
            <a:extLst>
              <a:ext uri="{FF2B5EF4-FFF2-40B4-BE49-F238E27FC236}">
                <a16:creationId xmlns:a16="http://schemas.microsoft.com/office/drawing/2014/main" id="{F8B92CD4-C5B6-7153-E8BA-3096FEFFCC95}"/>
              </a:ext>
            </a:extLst>
          </p:cNvPr>
          <p:cNvSpPr txBox="1">
            <a:spLocks noGrp="1" noRot="1" noMove="1" noResize="1" noEditPoints="1" noAdjustHandles="1" noChangeArrowheads="1" noChangeShapeType="1"/>
          </p:cNvSpPr>
          <p:nvPr/>
        </p:nvSpPr>
        <p:spPr>
          <a:xfrm>
            <a:off x="432079" y="964642"/>
            <a:ext cx="11254154" cy="1677382"/>
          </a:xfrm>
          <a:prstGeom prst="rect">
            <a:avLst/>
          </a:prstGeom>
          <a:noFill/>
        </p:spPr>
        <p:txBody>
          <a:bodyPr wrap="square" rtlCol="0">
            <a:spAutoFit/>
          </a:bodyPr>
          <a:lstStyle/>
          <a:p>
            <a:pPr indent="450215" algn="just">
              <a:spcBef>
                <a:spcPts val="600"/>
              </a:spcBef>
              <a:spcAft>
                <a:spcPts val="600"/>
              </a:spcAft>
            </a:pPr>
            <a:r>
              <a:rPr lang="fr-FR" sz="1100" dirty="0">
                <a:effectLst/>
                <a:latin typeface="Times New Roman" panose="02020603050405020304" pitchFamily="18" charset="0"/>
                <a:ea typeface="Aptos" panose="020B0004020202020204" pitchFamily="34" charset="0"/>
                <a:cs typeface="Arial" panose="020B0604020202020204" pitchFamily="34" charset="0"/>
              </a:rPr>
              <a:t>La prévision de la consommation d’énergie est un sujet complexe, qui comporte notamment des enjeux économiques et climatiques. Cette thématique suscite un vif intérêt au sein de la communauté scientifique, laquelle propose sans cesse des modèles de plus en plus sophistiqués afin d’atteindre une meilleure efficience énergétique. Cette synthèse bibliographique présente un aperçu des principales méthodes d’analyse de données utilisées à ce jour.</a:t>
            </a:r>
            <a:endParaRPr lang="fr-FR" sz="1100" dirty="0">
              <a:latin typeface="Times New Roman" panose="02020603050405020304" pitchFamily="18" charset="0"/>
              <a:ea typeface="Aptos" panose="020B0004020202020204" pitchFamily="34" charset="0"/>
              <a:cs typeface="Arial" panose="020B0604020202020204" pitchFamily="34" charset="0"/>
            </a:endParaRPr>
          </a:p>
          <a:p>
            <a:pPr indent="450215" algn="just">
              <a:spcBef>
                <a:spcPts val="600"/>
              </a:spcBef>
              <a:spcAft>
                <a:spcPts val="600"/>
              </a:spcAft>
              <a:buNone/>
            </a:pPr>
            <a:r>
              <a:rPr lang="fr-FR" sz="1100" dirty="0">
                <a:effectLst/>
                <a:latin typeface="Times New Roman" panose="02020603050405020304" pitchFamily="18" charset="0"/>
                <a:ea typeface="Aptos" panose="020B0004020202020204" pitchFamily="34" charset="0"/>
                <a:cs typeface="Arial" panose="020B0604020202020204" pitchFamily="34" charset="0"/>
              </a:rPr>
              <a:t>En définitive, l’efficience énergétique est un enjeu majeur qui cristallise à la fois l’opinion publique et la recherche scientifique. L’une des approches privilégiée pour atteindre cet objectif reste la prévision de la consommation d’énergie. Bien que cette dernière semble être un phénomène complexe à modéliser en raison notamment de son caractère multifactoriel et non linéaire, les méthodes d’analyse de données de plus en plus sophistiquées sont développées, réduisant ainsi, au fil du temps, les erreurs de prévision et le temps de calcul).</a:t>
            </a:r>
          </a:p>
          <a:p>
            <a:pPr>
              <a:buNone/>
            </a:pPr>
            <a:br>
              <a:rPr lang="fr-FR" sz="1100" dirty="0">
                <a:effectLst/>
                <a:latin typeface="Times New Roman" panose="02020603050405020304" pitchFamily="18" charset="0"/>
                <a:ea typeface="Aptos" panose="020B0004020202020204" pitchFamily="34" charset="0"/>
                <a:cs typeface="Arial" panose="020B0604020202020204" pitchFamily="34" charset="0"/>
              </a:rPr>
            </a:br>
            <a:endParaRPr lang="fr-FR" sz="1100" dirty="0"/>
          </a:p>
        </p:txBody>
      </p:sp>
      <p:grpSp>
        <p:nvGrpSpPr>
          <p:cNvPr id="88" name="Groupe 87">
            <a:extLst>
              <a:ext uri="{FF2B5EF4-FFF2-40B4-BE49-F238E27FC236}">
                <a16:creationId xmlns:a16="http://schemas.microsoft.com/office/drawing/2014/main" id="{7CEF8AD8-BEF7-093F-3C5C-9342BF8E7809}"/>
              </a:ext>
            </a:extLst>
          </p:cNvPr>
          <p:cNvGrpSpPr/>
          <p:nvPr/>
        </p:nvGrpSpPr>
        <p:grpSpPr>
          <a:xfrm>
            <a:off x="0" y="4832765"/>
            <a:ext cx="18063807" cy="1932902"/>
            <a:chOff x="0" y="4832765"/>
            <a:chExt cx="18063807" cy="1932902"/>
          </a:xfrm>
        </p:grpSpPr>
        <p:grpSp>
          <p:nvGrpSpPr>
            <p:cNvPr id="89" name="Groupe 88">
              <a:extLst>
                <a:ext uri="{FF2B5EF4-FFF2-40B4-BE49-F238E27FC236}">
                  <a16:creationId xmlns:a16="http://schemas.microsoft.com/office/drawing/2014/main" id="{0964D90A-64AB-7FB0-904B-9F6E24AF647B}"/>
                </a:ext>
              </a:extLst>
            </p:cNvPr>
            <p:cNvGrpSpPr/>
            <p:nvPr/>
          </p:nvGrpSpPr>
          <p:grpSpPr>
            <a:xfrm>
              <a:off x="0" y="4832765"/>
              <a:ext cx="18063807" cy="1655903"/>
              <a:chOff x="0" y="1963597"/>
              <a:chExt cx="18063807" cy="1655903"/>
            </a:xfrm>
            <a:solidFill>
              <a:srgbClr val="E62733"/>
            </a:solidFill>
          </p:grpSpPr>
          <p:sp>
            <p:nvSpPr>
              <p:cNvPr id="93" name="Rectangle : coins arrondis 92">
                <a:extLst>
                  <a:ext uri="{FF2B5EF4-FFF2-40B4-BE49-F238E27FC236}">
                    <a16:creationId xmlns:a16="http://schemas.microsoft.com/office/drawing/2014/main" id="{2680F331-2C3A-ECB4-0D76-4E3BED8DBBDA}"/>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Rectangle : coins arrondis 93">
                <a:extLst>
                  <a:ext uri="{FF2B5EF4-FFF2-40B4-BE49-F238E27FC236}">
                    <a16:creationId xmlns:a16="http://schemas.microsoft.com/office/drawing/2014/main" id="{AFCA42C3-317E-C0E0-0C34-F13CF94A250D}"/>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90" name="ZoneTexte 89">
              <a:extLst>
                <a:ext uri="{FF2B5EF4-FFF2-40B4-BE49-F238E27FC236}">
                  <a16:creationId xmlns:a16="http://schemas.microsoft.com/office/drawing/2014/main" id="{51362EC4-70B5-ABBB-D42C-FBA45829FBF2}"/>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91" name="ZoneTexte 90">
              <a:extLst>
                <a:ext uri="{FF2B5EF4-FFF2-40B4-BE49-F238E27FC236}">
                  <a16:creationId xmlns:a16="http://schemas.microsoft.com/office/drawing/2014/main" id="{E18075E0-270C-7212-DEA8-FED811C629FB}"/>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92" name="ZoneTexte 91">
              <a:extLst>
                <a:ext uri="{FF2B5EF4-FFF2-40B4-BE49-F238E27FC236}">
                  <a16:creationId xmlns:a16="http://schemas.microsoft.com/office/drawing/2014/main" id="{D02613E8-FECF-223E-4B4B-384414CDCA3A}"/>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graphicFrame>
        <p:nvGraphicFramePr>
          <p:cNvPr id="3" name="Tableau 2">
            <a:extLst>
              <a:ext uri="{FF2B5EF4-FFF2-40B4-BE49-F238E27FC236}">
                <a16:creationId xmlns:a16="http://schemas.microsoft.com/office/drawing/2014/main" id="{1E506D81-7200-FCB4-4D70-8C813AE06B88}"/>
              </a:ext>
            </a:extLst>
          </p:cNvPr>
          <p:cNvGraphicFramePr>
            <a:graphicFrameLocks noGrp="1"/>
          </p:cNvGraphicFramePr>
          <p:nvPr>
            <p:extLst>
              <p:ext uri="{D42A27DB-BD31-4B8C-83A1-F6EECF244321}">
                <p14:modId xmlns:p14="http://schemas.microsoft.com/office/powerpoint/2010/main" val="411412578"/>
              </p:ext>
            </p:extLst>
          </p:nvPr>
        </p:nvGraphicFramePr>
        <p:xfrm>
          <a:off x="331800" y="2676701"/>
          <a:ext cx="9547200" cy="2886480"/>
        </p:xfrm>
        <a:graphic>
          <a:graphicData uri="http://schemas.openxmlformats.org/drawingml/2006/table">
            <a:tbl>
              <a:tblPr firstRow="1" firstCol="1" bandRow="1">
                <a:tableStyleId>{9D7B26C5-4107-4FEC-AEDC-1716B250A1EF}</a:tableStyleId>
              </a:tblPr>
              <a:tblGrid>
                <a:gridCol w="2386800">
                  <a:extLst>
                    <a:ext uri="{9D8B030D-6E8A-4147-A177-3AD203B41FA5}">
                      <a16:colId xmlns:a16="http://schemas.microsoft.com/office/drawing/2014/main" val="261459476"/>
                    </a:ext>
                  </a:extLst>
                </a:gridCol>
                <a:gridCol w="2386800">
                  <a:extLst>
                    <a:ext uri="{9D8B030D-6E8A-4147-A177-3AD203B41FA5}">
                      <a16:colId xmlns:a16="http://schemas.microsoft.com/office/drawing/2014/main" val="450801921"/>
                    </a:ext>
                  </a:extLst>
                </a:gridCol>
                <a:gridCol w="2386800">
                  <a:extLst>
                    <a:ext uri="{9D8B030D-6E8A-4147-A177-3AD203B41FA5}">
                      <a16:colId xmlns:a16="http://schemas.microsoft.com/office/drawing/2014/main" val="835272978"/>
                    </a:ext>
                  </a:extLst>
                </a:gridCol>
                <a:gridCol w="2386800">
                  <a:extLst>
                    <a:ext uri="{9D8B030D-6E8A-4147-A177-3AD203B41FA5}">
                      <a16:colId xmlns:a16="http://schemas.microsoft.com/office/drawing/2014/main" val="1300248830"/>
                    </a:ext>
                  </a:extLst>
                </a:gridCol>
              </a:tblGrid>
              <a:tr h="374400">
                <a:tc>
                  <a:txBody>
                    <a:bodyPr/>
                    <a:lstStyle/>
                    <a:p>
                      <a:pPr indent="450215" algn="ctr">
                        <a:spcBef>
                          <a:spcPts val="600"/>
                        </a:spcBef>
                        <a:spcAft>
                          <a:spcPts val="600"/>
                        </a:spcAft>
                        <a:buNone/>
                      </a:pPr>
                      <a:r>
                        <a:rPr lang="fr-FR" sz="1600" dirty="0">
                          <a:effectLst/>
                          <a:latin typeface="Times New Roman" panose="02020603050405020304" pitchFamily="18" charset="0"/>
                          <a:cs typeface="Times New Roman" panose="02020603050405020304" pitchFamily="18" charset="0"/>
                        </a:rPr>
                        <a:t>Métrique</a:t>
                      </a:r>
                      <a:endParaRPr lang="fr-FR" sz="16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a:effectLst/>
                          <a:latin typeface="Times New Roman" panose="02020603050405020304" pitchFamily="18" charset="0"/>
                          <a:cs typeface="Times New Roman" panose="02020603050405020304" pitchFamily="18" charset="0"/>
                        </a:rPr>
                        <a:t>Foyer 1</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a:effectLst/>
                          <a:latin typeface="Times New Roman" panose="02020603050405020304" pitchFamily="18" charset="0"/>
                          <a:cs typeface="Times New Roman" panose="02020603050405020304" pitchFamily="18" charset="0"/>
                        </a:rPr>
                        <a:t>Foyer 2</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a:effectLst/>
                          <a:latin typeface="Times New Roman" panose="02020603050405020304" pitchFamily="18" charset="0"/>
                          <a:cs typeface="Times New Roman" panose="02020603050405020304" pitchFamily="18" charset="0"/>
                        </a:rPr>
                        <a:t>Foyer 5</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32926197"/>
                  </a:ext>
                </a:extLst>
              </a:tr>
              <a:tr h="374400">
                <a:tc>
                  <a:txBody>
                    <a:bodyPr/>
                    <a:lstStyle/>
                    <a:p>
                      <a:pPr indent="450215" algn="ctr">
                        <a:spcBef>
                          <a:spcPts val="600"/>
                        </a:spcBef>
                        <a:spcAft>
                          <a:spcPts val="600"/>
                        </a:spcAft>
                        <a:buNone/>
                      </a:pPr>
                      <a:r>
                        <a:rPr lang="fr-FR" sz="1600" dirty="0">
                          <a:effectLst/>
                          <a:latin typeface="Times New Roman" panose="02020603050405020304" pitchFamily="18" charset="0"/>
                          <a:cs typeface="Times New Roman" panose="02020603050405020304" pitchFamily="18" charset="0"/>
                        </a:rPr>
                        <a:t>Log-Likehood</a:t>
                      </a:r>
                      <a:endParaRPr lang="fr-FR" sz="16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a:effectLst/>
                          <a:latin typeface="Times New Roman" panose="02020603050405020304" pitchFamily="18" charset="0"/>
                          <a:cs typeface="Times New Roman" panose="02020603050405020304" pitchFamily="18" charset="0"/>
                        </a:rPr>
                        <a:t>-245947</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a:effectLst/>
                          <a:latin typeface="Times New Roman" panose="02020603050405020304" pitchFamily="18" charset="0"/>
                          <a:cs typeface="Times New Roman" panose="02020603050405020304" pitchFamily="18" charset="0"/>
                        </a:rPr>
                        <a:t>-</a:t>
                      </a:r>
                      <a:r>
                        <a:rPr lang="en-US" sz="1600">
                          <a:effectLst/>
                          <a:latin typeface="Times New Roman" panose="02020603050405020304" pitchFamily="18" charset="0"/>
                          <a:cs typeface="Times New Roman" panose="02020603050405020304" pitchFamily="18" charset="0"/>
                        </a:rPr>
                        <a:t>48271.58</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a:effectLst/>
                          <a:latin typeface="Times New Roman" panose="02020603050405020304" pitchFamily="18" charset="0"/>
                          <a:cs typeface="Times New Roman" panose="02020603050405020304" pitchFamily="18" charset="0"/>
                        </a:rPr>
                        <a:t>-44230.11</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6249233"/>
                  </a:ext>
                </a:extLst>
              </a:tr>
              <a:tr h="374400">
                <a:tc>
                  <a:txBody>
                    <a:bodyPr/>
                    <a:lstStyle/>
                    <a:p>
                      <a:pPr indent="450215" algn="ctr">
                        <a:spcBef>
                          <a:spcPts val="600"/>
                        </a:spcBef>
                        <a:spcAft>
                          <a:spcPts val="600"/>
                        </a:spcAft>
                        <a:buNone/>
                      </a:pPr>
                      <a:r>
                        <a:rPr lang="fr-FR" sz="1600" dirty="0">
                          <a:effectLst/>
                          <a:latin typeface="Times New Roman" panose="02020603050405020304" pitchFamily="18" charset="0"/>
                          <a:cs typeface="Times New Roman" panose="02020603050405020304" pitchFamily="18" charset="0"/>
                        </a:rPr>
                        <a:t>AIC</a:t>
                      </a:r>
                      <a:endParaRPr lang="fr-FR" sz="16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a:effectLst/>
                          <a:latin typeface="Times New Roman" panose="02020603050405020304" pitchFamily="18" charset="0"/>
                          <a:cs typeface="Times New Roman" panose="02020603050405020304" pitchFamily="18" charset="0"/>
                        </a:rPr>
                        <a:t>491974</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49580" algn="ctr">
                        <a:spcBef>
                          <a:spcPts val="600"/>
                        </a:spcBef>
                        <a:spcAft>
                          <a:spcPts val="600"/>
                        </a:spcAft>
                        <a:buNone/>
                      </a:pPr>
                      <a:r>
                        <a:rPr lang="en-US" sz="1600">
                          <a:effectLst/>
                          <a:latin typeface="Times New Roman" panose="02020603050405020304" pitchFamily="18" charset="0"/>
                          <a:cs typeface="Times New Roman" panose="02020603050405020304" pitchFamily="18" charset="0"/>
                        </a:rPr>
                        <a:t>96619.16</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a:effectLst/>
                          <a:latin typeface="Times New Roman" panose="02020603050405020304" pitchFamily="18" charset="0"/>
                          <a:cs typeface="Times New Roman" panose="02020603050405020304" pitchFamily="18" charset="0"/>
                        </a:rPr>
                        <a:t>88538.22</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62066973"/>
                  </a:ext>
                </a:extLst>
              </a:tr>
              <a:tr h="374400">
                <a:tc>
                  <a:txBody>
                    <a:bodyPr/>
                    <a:lstStyle/>
                    <a:p>
                      <a:pPr indent="450215" algn="ctr">
                        <a:spcBef>
                          <a:spcPts val="600"/>
                        </a:spcBef>
                        <a:spcAft>
                          <a:spcPts val="600"/>
                        </a:spcAft>
                        <a:buNone/>
                      </a:pPr>
                      <a:r>
                        <a:rPr lang="fr-FR" sz="1600" dirty="0">
                          <a:effectLst/>
                          <a:latin typeface="Times New Roman" panose="02020603050405020304" pitchFamily="18" charset="0"/>
                          <a:cs typeface="Times New Roman" panose="02020603050405020304" pitchFamily="18" charset="0"/>
                        </a:rPr>
                        <a:t>BIC</a:t>
                      </a:r>
                      <a:endParaRPr lang="fr-FR" sz="16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a:effectLst/>
                          <a:latin typeface="Times New Roman" panose="02020603050405020304" pitchFamily="18" charset="0"/>
                          <a:cs typeface="Times New Roman" panose="02020603050405020304" pitchFamily="18" charset="0"/>
                        </a:rPr>
                        <a:t>492271.6</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a:effectLst/>
                          <a:latin typeface="Times New Roman" panose="02020603050405020304" pitchFamily="18" charset="0"/>
                          <a:cs typeface="Times New Roman" panose="02020603050405020304" pitchFamily="18" charset="0"/>
                        </a:rPr>
                        <a:t>492271.6</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a:effectLst/>
                          <a:latin typeface="Times New Roman" panose="02020603050405020304" pitchFamily="18" charset="0"/>
                          <a:cs typeface="Times New Roman" panose="02020603050405020304" pitchFamily="18" charset="0"/>
                        </a:rPr>
                        <a:t>88765.92</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30266656"/>
                  </a:ext>
                </a:extLst>
              </a:tr>
              <a:tr h="374400">
                <a:tc>
                  <a:txBody>
                    <a:bodyPr/>
                    <a:lstStyle/>
                    <a:p>
                      <a:pPr indent="450215" algn="ctr">
                        <a:spcBef>
                          <a:spcPts val="600"/>
                        </a:spcBef>
                        <a:spcAft>
                          <a:spcPts val="600"/>
                        </a:spcAft>
                        <a:buNone/>
                      </a:pPr>
                      <a:r>
                        <a:rPr lang="fr-FR" sz="1600">
                          <a:effectLst/>
                          <a:latin typeface="Times New Roman" panose="02020603050405020304" pitchFamily="18" charset="0"/>
                          <a:cs typeface="Times New Roman" panose="02020603050405020304" pitchFamily="18" charset="0"/>
                        </a:rPr>
                        <a:t>MAE</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a:effectLst/>
                          <a:latin typeface="Times New Roman" panose="02020603050405020304" pitchFamily="18" charset="0"/>
                          <a:cs typeface="Times New Roman" panose="02020603050405020304" pitchFamily="18" charset="0"/>
                        </a:rPr>
                        <a:t>0.8011749</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a:effectLst/>
                          <a:latin typeface="Times New Roman" panose="02020603050405020304" pitchFamily="18" charset="0"/>
                          <a:cs typeface="Times New Roman" panose="02020603050405020304" pitchFamily="18" charset="0"/>
                        </a:rPr>
                        <a:t>0.8011749</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a:effectLst/>
                          <a:latin typeface="Times New Roman" panose="02020603050405020304" pitchFamily="18" charset="0"/>
                          <a:cs typeface="Times New Roman" panose="02020603050405020304" pitchFamily="18" charset="0"/>
                        </a:rPr>
                        <a:t>0.5263825</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72690821"/>
                  </a:ext>
                </a:extLst>
              </a:tr>
              <a:tr h="374400">
                <a:tc>
                  <a:txBody>
                    <a:bodyPr/>
                    <a:lstStyle/>
                    <a:p>
                      <a:pPr indent="450215" algn="ctr">
                        <a:spcBef>
                          <a:spcPts val="600"/>
                        </a:spcBef>
                        <a:spcAft>
                          <a:spcPts val="600"/>
                        </a:spcAft>
                        <a:buNone/>
                      </a:pPr>
                      <a:r>
                        <a:rPr lang="fr-FR" sz="1600">
                          <a:effectLst/>
                          <a:latin typeface="Times New Roman" panose="02020603050405020304" pitchFamily="18" charset="0"/>
                          <a:cs typeface="Times New Roman" panose="02020603050405020304" pitchFamily="18" charset="0"/>
                        </a:rPr>
                        <a:t>MAPE</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a:effectLst/>
                          <a:latin typeface="Times New Roman" panose="02020603050405020304" pitchFamily="18" charset="0"/>
                          <a:cs typeface="Times New Roman" panose="02020603050405020304" pitchFamily="18" charset="0"/>
                        </a:rPr>
                        <a:t>211.6339</a:t>
                      </a:r>
                    </a:p>
                    <a:p>
                      <a:pPr indent="450215" algn="ctr">
                        <a:spcBef>
                          <a:spcPts val="600"/>
                        </a:spcBef>
                        <a:spcAft>
                          <a:spcPts val="600"/>
                        </a:spcAft>
                        <a:buNone/>
                      </a:pPr>
                      <a:r>
                        <a:rPr lang="fr-FR" sz="1600">
                          <a:effectLst/>
                          <a:latin typeface="Times New Roman" panose="02020603050405020304" pitchFamily="18" charset="0"/>
                          <a:cs typeface="Times New Roman" panose="02020603050405020304" pitchFamily="18" charset="0"/>
                        </a:rPr>
                        <a:t> </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a:effectLst/>
                          <a:latin typeface="Times New Roman" panose="02020603050405020304" pitchFamily="18" charset="0"/>
                          <a:cs typeface="Times New Roman" panose="02020603050405020304" pitchFamily="18" charset="0"/>
                        </a:rPr>
                        <a:t>211.6339</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a:effectLst/>
                          <a:latin typeface="Times New Roman" panose="02020603050405020304" pitchFamily="18" charset="0"/>
                          <a:cs typeface="Times New Roman" panose="02020603050405020304" pitchFamily="18" charset="0"/>
                        </a:rPr>
                        <a:t>128.8375</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82801424"/>
                  </a:ext>
                </a:extLst>
              </a:tr>
              <a:tr h="374400">
                <a:tc>
                  <a:txBody>
                    <a:bodyPr/>
                    <a:lstStyle/>
                    <a:p>
                      <a:pPr indent="450215" algn="ctr">
                        <a:spcBef>
                          <a:spcPts val="600"/>
                        </a:spcBef>
                        <a:spcAft>
                          <a:spcPts val="600"/>
                        </a:spcAft>
                        <a:buNone/>
                      </a:pPr>
                      <a:r>
                        <a:rPr lang="fr-FR" sz="1600" dirty="0">
                          <a:effectLst/>
                          <a:latin typeface="Times New Roman" panose="02020603050405020304" pitchFamily="18" charset="0"/>
                          <a:cs typeface="Times New Roman" panose="02020603050405020304" pitchFamily="18" charset="0"/>
                        </a:rPr>
                        <a:t>RMSE</a:t>
                      </a:r>
                      <a:endParaRPr lang="fr-FR" sz="16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dirty="0">
                          <a:effectLst/>
                          <a:latin typeface="Times New Roman" panose="02020603050405020304" pitchFamily="18" charset="0"/>
                          <a:cs typeface="Times New Roman" panose="02020603050405020304" pitchFamily="18" charset="0"/>
                        </a:rPr>
                        <a:t>1.144049</a:t>
                      </a:r>
                      <a:endParaRPr lang="fr-FR" sz="16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dirty="0">
                          <a:effectLst/>
                          <a:latin typeface="Times New Roman" panose="02020603050405020304" pitchFamily="18" charset="0"/>
                          <a:cs typeface="Times New Roman" panose="02020603050405020304" pitchFamily="18" charset="0"/>
                        </a:rPr>
                        <a:t>1.144049</a:t>
                      </a:r>
                      <a:endParaRPr lang="fr-FR" sz="16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dirty="0">
                          <a:effectLst/>
                          <a:latin typeface="Times New Roman" panose="02020603050405020304" pitchFamily="18" charset="0"/>
                          <a:cs typeface="Times New Roman" panose="02020603050405020304" pitchFamily="18" charset="0"/>
                        </a:rPr>
                        <a:t>0.891147</a:t>
                      </a:r>
                      <a:endParaRPr lang="fr-FR" sz="16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50658629"/>
                  </a:ext>
                </a:extLst>
              </a:tr>
            </a:tbl>
          </a:graphicData>
        </a:graphic>
      </p:graphicFrame>
      <p:sp>
        <p:nvSpPr>
          <p:cNvPr id="5" name="ZoneTexte 4">
            <a:extLst>
              <a:ext uri="{FF2B5EF4-FFF2-40B4-BE49-F238E27FC236}">
                <a16:creationId xmlns:a16="http://schemas.microsoft.com/office/drawing/2014/main" id="{1F994A1C-0F91-0865-E592-35E1DE8FF1DF}"/>
              </a:ext>
            </a:extLst>
          </p:cNvPr>
          <p:cNvSpPr txBox="1"/>
          <p:nvPr/>
        </p:nvSpPr>
        <p:spPr>
          <a:xfrm>
            <a:off x="264350" y="939800"/>
            <a:ext cx="7990650" cy="646331"/>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Séparation de la base de données en Base de données d’entraînement (80%) et en base de données test (20%)</a:t>
            </a:r>
          </a:p>
        </p:txBody>
      </p:sp>
      <p:sp>
        <p:nvSpPr>
          <p:cNvPr id="7" name="ZoneTexte 6">
            <a:extLst>
              <a:ext uri="{FF2B5EF4-FFF2-40B4-BE49-F238E27FC236}">
                <a16:creationId xmlns:a16="http://schemas.microsoft.com/office/drawing/2014/main" id="{4B9B8EDA-A005-2256-8808-8159FD26D02C}"/>
              </a:ext>
            </a:extLst>
          </p:cNvPr>
          <p:cNvSpPr txBox="1"/>
          <p:nvPr/>
        </p:nvSpPr>
        <p:spPr>
          <a:xfrm>
            <a:off x="331800" y="1670345"/>
            <a:ext cx="7990650"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Evaluation à l’aide des critère information et des métriques de prédictions</a:t>
            </a:r>
          </a:p>
        </p:txBody>
      </p:sp>
      <p:pic>
        <p:nvPicPr>
          <p:cNvPr id="6" name="Image 5">
            <a:extLst>
              <a:ext uri="{FF2B5EF4-FFF2-40B4-BE49-F238E27FC236}">
                <a16:creationId xmlns:a16="http://schemas.microsoft.com/office/drawing/2014/main" id="{D4199473-5A48-0FFD-8DE4-2CB547BA86CE}"/>
              </a:ext>
            </a:extLst>
          </p:cNvPr>
          <p:cNvPicPr>
            <a:picLocks noChangeAspect="1"/>
          </p:cNvPicPr>
          <p:nvPr/>
        </p:nvPicPr>
        <p:blipFill>
          <a:blip r:embed="rId3"/>
          <a:stretch>
            <a:fillRect/>
          </a:stretch>
        </p:blipFill>
        <p:spPr>
          <a:xfrm>
            <a:off x="8157532" y="1526530"/>
            <a:ext cx="3702668" cy="958558"/>
          </a:xfrm>
          <a:prstGeom prst="rect">
            <a:avLst/>
          </a:prstGeom>
          <a:ln>
            <a:solidFill>
              <a:schemeClr val="tx1"/>
            </a:solidFill>
          </a:ln>
        </p:spPr>
      </p:pic>
    </p:spTree>
    <p:extLst>
      <p:ext uri="{BB962C8B-B14F-4D97-AF65-F5344CB8AC3E}">
        <p14:creationId xmlns:p14="http://schemas.microsoft.com/office/powerpoint/2010/main" val="33769883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785708-C7FF-58A9-431E-43D0276D7839}"/>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8C653E82-0CCD-B2F2-5106-78A0EEB130B4}"/>
              </a:ext>
            </a:extLst>
          </p:cNvPr>
          <p:cNvSpPr txBox="1"/>
          <p:nvPr/>
        </p:nvSpPr>
        <p:spPr>
          <a:xfrm>
            <a:off x="264350" y="329947"/>
            <a:ext cx="11180723" cy="830997"/>
          </a:xfrm>
          <a:prstGeom prst="rect">
            <a:avLst/>
          </a:prstGeom>
          <a:noFill/>
        </p:spPr>
        <p:txBody>
          <a:bodyPr wrap="square" rtlCol="0">
            <a:spAutoFit/>
          </a:bodyPr>
          <a:lstStyle/>
          <a:p>
            <a:r>
              <a:rPr lang="fr-FR" sz="2400" dirty="0">
                <a:latin typeface="Congenial Black" panose="02000503040000020004" pitchFamily="2" charset="0"/>
              </a:rPr>
              <a:t>MODELES DE PREVISION : Réseau Bayésien Dynamique</a:t>
            </a:r>
          </a:p>
          <a:p>
            <a:endParaRPr lang="fr-FR" sz="2400" b="1" dirty="0"/>
          </a:p>
        </p:txBody>
      </p:sp>
      <p:sp>
        <p:nvSpPr>
          <p:cNvPr id="2" name="ZoneTexte 1" hidden="1">
            <a:extLst>
              <a:ext uri="{FF2B5EF4-FFF2-40B4-BE49-F238E27FC236}">
                <a16:creationId xmlns:a16="http://schemas.microsoft.com/office/drawing/2014/main" id="{2C945BE5-630E-52E9-9DA5-91E30AA911A2}"/>
              </a:ext>
            </a:extLst>
          </p:cNvPr>
          <p:cNvSpPr txBox="1">
            <a:spLocks noGrp="1" noRot="1" noMove="1" noResize="1" noEditPoints="1" noAdjustHandles="1" noChangeArrowheads="1" noChangeShapeType="1"/>
          </p:cNvSpPr>
          <p:nvPr/>
        </p:nvSpPr>
        <p:spPr>
          <a:xfrm>
            <a:off x="432079" y="964642"/>
            <a:ext cx="11254154" cy="1677382"/>
          </a:xfrm>
          <a:prstGeom prst="rect">
            <a:avLst/>
          </a:prstGeom>
          <a:noFill/>
        </p:spPr>
        <p:txBody>
          <a:bodyPr wrap="square" rtlCol="0">
            <a:spAutoFit/>
          </a:bodyPr>
          <a:lstStyle/>
          <a:p>
            <a:pPr indent="450215" algn="just">
              <a:spcBef>
                <a:spcPts val="600"/>
              </a:spcBef>
              <a:spcAft>
                <a:spcPts val="600"/>
              </a:spcAft>
            </a:pPr>
            <a:r>
              <a:rPr lang="fr-FR" sz="1100" dirty="0">
                <a:effectLst/>
                <a:latin typeface="Times New Roman" panose="02020603050405020304" pitchFamily="18" charset="0"/>
                <a:ea typeface="Aptos" panose="020B0004020202020204" pitchFamily="34" charset="0"/>
                <a:cs typeface="Arial" panose="020B0604020202020204" pitchFamily="34" charset="0"/>
              </a:rPr>
              <a:t>La prévision de la consommation d’énergie est un sujet complexe, qui comporte notamment des enjeux économiques et climatiques. Cette thématique suscite un vif intérêt au sein de la communauté scientifique, laquelle propose sans cesse des modèles de plus en plus sophistiqués afin d’atteindre une meilleure efficience énergétique. Cette synthèse bibliographique présente un aperçu des principales méthodes d’analyse de données utilisées à ce jour.</a:t>
            </a:r>
            <a:endParaRPr lang="fr-FR" sz="1100" dirty="0">
              <a:latin typeface="Times New Roman" panose="02020603050405020304" pitchFamily="18" charset="0"/>
              <a:ea typeface="Aptos" panose="020B0004020202020204" pitchFamily="34" charset="0"/>
              <a:cs typeface="Arial" panose="020B0604020202020204" pitchFamily="34" charset="0"/>
            </a:endParaRPr>
          </a:p>
          <a:p>
            <a:pPr indent="450215" algn="just">
              <a:spcBef>
                <a:spcPts val="600"/>
              </a:spcBef>
              <a:spcAft>
                <a:spcPts val="600"/>
              </a:spcAft>
              <a:buNone/>
            </a:pPr>
            <a:r>
              <a:rPr lang="fr-FR" sz="1100" dirty="0">
                <a:effectLst/>
                <a:latin typeface="Times New Roman" panose="02020603050405020304" pitchFamily="18" charset="0"/>
                <a:ea typeface="Aptos" panose="020B0004020202020204" pitchFamily="34" charset="0"/>
                <a:cs typeface="Arial" panose="020B0604020202020204" pitchFamily="34" charset="0"/>
              </a:rPr>
              <a:t>En définitive, l’efficience énergétique est un enjeu majeur qui cristallise à la fois l’opinion publique et la recherche scientifique. L’une des approches privilégiée pour atteindre cet objectif reste la prévision de la consommation d’énergie. Bien que cette dernière semble être un phénomène complexe à modéliser en raison notamment de son caractère multifactoriel et non linéaire, les méthodes d’analyse de données de plus en plus sophistiquées sont développées, réduisant ainsi, au fil du temps, les erreurs de prévision et le temps de calcul).</a:t>
            </a:r>
          </a:p>
          <a:p>
            <a:pPr>
              <a:buNone/>
            </a:pPr>
            <a:br>
              <a:rPr lang="fr-FR" sz="1100" dirty="0">
                <a:effectLst/>
                <a:latin typeface="Times New Roman" panose="02020603050405020304" pitchFamily="18" charset="0"/>
                <a:ea typeface="Aptos" panose="020B0004020202020204" pitchFamily="34" charset="0"/>
                <a:cs typeface="Arial" panose="020B0604020202020204" pitchFamily="34" charset="0"/>
              </a:rPr>
            </a:br>
            <a:endParaRPr lang="fr-FR" sz="1100" dirty="0"/>
          </a:p>
        </p:txBody>
      </p:sp>
      <p:grpSp>
        <p:nvGrpSpPr>
          <p:cNvPr id="88" name="Groupe 87">
            <a:extLst>
              <a:ext uri="{FF2B5EF4-FFF2-40B4-BE49-F238E27FC236}">
                <a16:creationId xmlns:a16="http://schemas.microsoft.com/office/drawing/2014/main" id="{2F3841D6-972A-A3F4-118C-8E30E642723F}"/>
              </a:ext>
            </a:extLst>
          </p:cNvPr>
          <p:cNvGrpSpPr/>
          <p:nvPr/>
        </p:nvGrpSpPr>
        <p:grpSpPr>
          <a:xfrm>
            <a:off x="0" y="4832765"/>
            <a:ext cx="18063807" cy="1932902"/>
            <a:chOff x="0" y="4832765"/>
            <a:chExt cx="18063807" cy="1932902"/>
          </a:xfrm>
        </p:grpSpPr>
        <p:grpSp>
          <p:nvGrpSpPr>
            <p:cNvPr id="89" name="Groupe 88">
              <a:extLst>
                <a:ext uri="{FF2B5EF4-FFF2-40B4-BE49-F238E27FC236}">
                  <a16:creationId xmlns:a16="http://schemas.microsoft.com/office/drawing/2014/main" id="{0B489CA7-0D15-2172-5300-0A45D256E1E7}"/>
                </a:ext>
              </a:extLst>
            </p:cNvPr>
            <p:cNvGrpSpPr/>
            <p:nvPr/>
          </p:nvGrpSpPr>
          <p:grpSpPr>
            <a:xfrm>
              <a:off x="0" y="4832765"/>
              <a:ext cx="18063807" cy="1655903"/>
              <a:chOff x="0" y="1963597"/>
              <a:chExt cx="18063807" cy="1655903"/>
            </a:xfrm>
            <a:solidFill>
              <a:srgbClr val="E62733"/>
            </a:solidFill>
          </p:grpSpPr>
          <p:sp>
            <p:nvSpPr>
              <p:cNvPr id="93" name="Rectangle : coins arrondis 92">
                <a:extLst>
                  <a:ext uri="{FF2B5EF4-FFF2-40B4-BE49-F238E27FC236}">
                    <a16:creationId xmlns:a16="http://schemas.microsoft.com/office/drawing/2014/main" id="{95ABF55D-EBCB-CDA9-5C94-B082B3BCA14A}"/>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Rectangle : coins arrondis 93">
                <a:extLst>
                  <a:ext uri="{FF2B5EF4-FFF2-40B4-BE49-F238E27FC236}">
                    <a16:creationId xmlns:a16="http://schemas.microsoft.com/office/drawing/2014/main" id="{F5116F59-92AE-F60F-A61C-52932D00A3DA}"/>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90" name="ZoneTexte 89">
              <a:extLst>
                <a:ext uri="{FF2B5EF4-FFF2-40B4-BE49-F238E27FC236}">
                  <a16:creationId xmlns:a16="http://schemas.microsoft.com/office/drawing/2014/main" id="{EC79F078-6991-9416-88D2-27D86EC40214}"/>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91" name="ZoneTexte 90">
              <a:extLst>
                <a:ext uri="{FF2B5EF4-FFF2-40B4-BE49-F238E27FC236}">
                  <a16:creationId xmlns:a16="http://schemas.microsoft.com/office/drawing/2014/main" id="{FF23209A-BC69-7934-1FE4-172B953EC5C7}"/>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92" name="ZoneTexte 91">
              <a:extLst>
                <a:ext uri="{FF2B5EF4-FFF2-40B4-BE49-F238E27FC236}">
                  <a16:creationId xmlns:a16="http://schemas.microsoft.com/office/drawing/2014/main" id="{DA861DD5-057F-BBEA-27F3-10787785D71E}"/>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pic>
        <p:nvPicPr>
          <p:cNvPr id="6" name="Image 5">
            <a:extLst>
              <a:ext uri="{FF2B5EF4-FFF2-40B4-BE49-F238E27FC236}">
                <a16:creationId xmlns:a16="http://schemas.microsoft.com/office/drawing/2014/main" id="{7D7D013A-11D5-C5A0-4C36-70BFAB234A38}"/>
              </a:ext>
            </a:extLst>
          </p:cNvPr>
          <p:cNvPicPr>
            <a:picLocks noChangeAspect="1"/>
          </p:cNvPicPr>
          <p:nvPr/>
        </p:nvPicPr>
        <p:blipFill>
          <a:blip r:embed="rId3"/>
          <a:stretch>
            <a:fillRect/>
          </a:stretch>
        </p:blipFill>
        <p:spPr>
          <a:xfrm>
            <a:off x="2033928" y="1267855"/>
            <a:ext cx="7020548" cy="4877913"/>
          </a:xfrm>
          <a:prstGeom prst="rect">
            <a:avLst/>
          </a:prstGeom>
        </p:spPr>
      </p:pic>
    </p:spTree>
    <p:extLst>
      <p:ext uri="{BB962C8B-B14F-4D97-AF65-F5344CB8AC3E}">
        <p14:creationId xmlns:p14="http://schemas.microsoft.com/office/powerpoint/2010/main" val="3591782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458DE0-E3ED-4D17-F587-7D6008D3DCA6}"/>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E64FFFCF-1977-CC31-87A9-00E8B4CB9D37}"/>
              </a:ext>
            </a:extLst>
          </p:cNvPr>
          <p:cNvSpPr txBox="1"/>
          <p:nvPr/>
        </p:nvSpPr>
        <p:spPr>
          <a:xfrm>
            <a:off x="397805" y="448107"/>
            <a:ext cx="8572106" cy="461665"/>
          </a:xfrm>
          <a:prstGeom prst="rect">
            <a:avLst/>
          </a:prstGeom>
          <a:noFill/>
        </p:spPr>
        <p:txBody>
          <a:bodyPr wrap="square" rtlCol="0">
            <a:spAutoFit/>
          </a:bodyPr>
          <a:lstStyle/>
          <a:p>
            <a:r>
              <a:rPr lang="fr-FR" sz="2400" b="1" dirty="0"/>
              <a:t>INTRODUCTON : La maîtrise de l’énergie et ses bienfaits</a:t>
            </a:r>
          </a:p>
        </p:txBody>
      </p:sp>
      <p:sp>
        <p:nvSpPr>
          <p:cNvPr id="3" name="ZoneTexte 2">
            <a:extLst>
              <a:ext uri="{FF2B5EF4-FFF2-40B4-BE49-F238E27FC236}">
                <a16:creationId xmlns:a16="http://schemas.microsoft.com/office/drawing/2014/main" id="{D8AB2CAD-8660-2385-9E0B-217EB3412852}"/>
              </a:ext>
            </a:extLst>
          </p:cNvPr>
          <p:cNvSpPr txBox="1"/>
          <p:nvPr/>
        </p:nvSpPr>
        <p:spPr>
          <a:xfrm>
            <a:off x="397805" y="1117857"/>
            <a:ext cx="6269695" cy="1569660"/>
          </a:xfrm>
          <a:prstGeom prst="rect">
            <a:avLst/>
          </a:prstGeom>
          <a:noFill/>
        </p:spPr>
        <p:txBody>
          <a:bodyPr wrap="square" rtlCol="0">
            <a:spAutoFit/>
          </a:bodyPr>
          <a:lstStyle/>
          <a:p>
            <a:pPr marL="342900" indent="-342900">
              <a:buFont typeface="Wingdings" panose="05000000000000000000" pitchFamily="2" charset="2"/>
              <a:buChar char="q"/>
            </a:pPr>
            <a:r>
              <a:rPr lang="fr-FR" sz="2400" dirty="0">
                <a:latin typeface="Times New Roman" panose="02020603050405020304" pitchFamily="18" charset="0"/>
                <a:cs typeface="Times New Roman" panose="02020603050405020304" pitchFamily="18" charset="0"/>
              </a:rPr>
              <a:t>La maitrise des différentes formes d’énergie que sont : l’eau, l’électricité, le charbon a permis aux Hommes d’améliorer leur condition de vie.</a:t>
            </a:r>
          </a:p>
        </p:txBody>
      </p:sp>
      <p:grpSp>
        <p:nvGrpSpPr>
          <p:cNvPr id="7" name="Groupe 6">
            <a:extLst>
              <a:ext uri="{FF2B5EF4-FFF2-40B4-BE49-F238E27FC236}">
                <a16:creationId xmlns:a16="http://schemas.microsoft.com/office/drawing/2014/main" id="{DDB0761D-D0DC-E253-8005-ADE0F78BE9C8}"/>
              </a:ext>
            </a:extLst>
          </p:cNvPr>
          <p:cNvGrpSpPr/>
          <p:nvPr/>
        </p:nvGrpSpPr>
        <p:grpSpPr>
          <a:xfrm>
            <a:off x="4017088" y="2895602"/>
            <a:ext cx="4172441" cy="3147530"/>
            <a:chOff x="4017088" y="2895602"/>
            <a:chExt cx="4172441" cy="3147530"/>
          </a:xfrm>
        </p:grpSpPr>
        <p:pic>
          <p:nvPicPr>
            <p:cNvPr id="2056" name="Picture 8" descr="rittal #railwaysolutions #innovation #durabilité #infrastructure | RITTAL FR">
              <a:extLst>
                <a:ext uri="{FF2B5EF4-FFF2-40B4-BE49-F238E27FC236}">
                  <a16:creationId xmlns:a16="http://schemas.microsoft.com/office/drawing/2014/main" id="{EDC58D58-6851-1462-A227-F39372078E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4080" y="3579335"/>
              <a:ext cx="4055449" cy="2463797"/>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0B834B1C-87C0-66C3-0006-8A001571E837}"/>
                </a:ext>
              </a:extLst>
            </p:cNvPr>
            <p:cNvSpPr txBox="1"/>
            <p:nvPr/>
          </p:nvSpPr>
          <p:spPr>
            <a:xfrm>
              <a:off x="4017088" y="2895602"/>
              <a:ext cx="3555459" cy="369332"/>
            </a:xfrm>
            <a:prstGeom prst="rect">
              <a:avLst/>
            </a:prstGeom>
            <a:noFill/>
          </p:spPr>
          <p:txBody>
            <a:bodyPr wrap="square" rtlCol="0">
              <a:spAutoFit/>
            </a:bodyPr>
            <a:lstStyle/>
            <a:p>
              <a:r>
                <a:rPr lang="fr-FR" dirty="0"/>
                <a:t>Les transports</a:t>
              </a:r>
            </a:p>
          </p:txBody>
        </p:sp>
      </p:grpSp>
      <p:grpSp>
        <p:nvGrpSpPr>
          <p:cNvPr id="2" name="Groupe 1">
            <a:extLst>
              <a:ext uri="{FF2B5EF4-FFF2-40B4-BE49-F238E27FC236}">
                <a16:creationId xmlns:a16="http://schemas.microsoft.com/office/drawing/2014/main" id="{C20A9E83-BA22-6C03-060E-A4F5396C0308}"/>
              </a:ext>
            </a:extLst>
          </p:cNvPr>
          <p:cNvGrpSpPr/>
          <p:nvPr/>
        </p:nvGrpSpPr>
        <p:grpSpPr>
          <a:xfrm>
            <a:off x="397805" y="2895602"/>
            <a:ext cx="3555459" cy="3161262"/>
            <a:chOff x="397805" y="2895602"/>
            <a:chExt cx="3555459" cy="3161262"/>
          </a:xfrm>
        </p:grpSpPr>
        <p:sp>
          <p:nvSpPr>
            <p:cNvPr id="4" name="ZoneTexte 3">
              <a:extLst>
                <a:ext uri="{FF2B5EF4-FFF2-40B4-BE49-F238E27FC236}">
                  <a16:creationId xmlns:a16="http://schemas.microsoft.com/office/drawing/2014/main" id="{AA0DA2CE-DDA4-F8A1-3BDE-E4BA0A0AF6A3}"/>
                </a:ext>
              </a:extLst>
            </p:cNvPr>
            <p:cNvSpPr txBox="1"/>
            <p:nvPr/>
          </p:nvSpPr>
          <p:spPr>
            <a:xfrm>
              <a:off x="397805" y="2895602"/>
              <a:ext cx="3555459" cy="369332"/>
            </a:xfrm>
            <a:prstGeom prst="rect">
              <a:avLst/>
            </a:prstGeom>
            <a:noFill/>
          </p:spPr>
          <p:txBody>
            <a:bodyPr wrap="square" rtlCol="0">
              <a:spAutoFit/>
            </a:bodyPr>
            <a:lstStyle/>
            <a:p>
              <a:r>
                <a:rPr lang="fr-FR" dirty="0"/>
                <a:t>Les usines</a:t>
              </a:r>
            </a:p>
          </p:txBody>
        </p:sp>
        <p:pic>
          <p:nvPicPr>
            <p:cNvPr id="9220" name="Picture 4" descr="Smart Factories: Enhancing Efficiency in Mass Production | nasscom | The  Official Community of Indian IT Industry">
              <a:extLst>
                <a:ext uri="{FF2B5EF4-FFF2-40B4-BE49-F238E27FC236}">
                  <a16:creationId xmlns:a16="http://schemas.microsoft.com/office/drawing/2014/main" id="{6676D7A2-916B-FB3E-A204-8E2077C832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805" y="3593067"/>
              <a:ext cx="3351147" cy="246379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e 7">
            <a:extLst>
              <a:ext uri="{FF2B5EF4-FFF2-40B4-BE49-F238E27FC236}">
                <a16:creationId xmlns:a16="http://schemas.microsoft.com/office/drawing/2014/main" id="{B2FCD435-D05B-8BCF-9651-05B5A1C89DD7}"/>
              </a:ext>
            </a:extLst>
          </p:cNvPr>
          <p:cNvGrpSpPr/>
          <p:nvPr/>
        </p:nvGrpSpPr>
        <p:grpSpPr>
          <a:xfrm>
            <a:off x="8421077" y="2895602"/>
            <a:ext cx="3770923" cy="3092446"/>
            <a:chOff x="8421077" y="2895602"/>
            <a:chExt cx="3770923" cy="3092446"/>
          </a:xfrm>
        </p:grpSpPr>
        <p:sp>
          <p:nvSpPr>
            <p:cNvPr id="6" name="ZoneTexte 5">
              <a:extLst>
                <a:ext uri="{FF2B5EF4-FFF2-40B4-BE49-F238E27FC236}">
                  <a16:creationId xmlns:a16="http://schemas.microsoft.com/office/drawing/2014/main" id="{DF806576-0668-05DA-9D48-DC1E1A9AFDF9}"/>
                </a:ext>
              </a:extLst>
            </p:cNvPr>
            <p:cNvSpPr txBox="1"/>
            <p:nvPr/>
          </p:nvSpPr>
          <p:spPr>
            <a:xfrm>
              <a:off x="8421077" y="2895602"/>
              <a:ext cx="3770923" cy="369332"/>
            </a:xfrm>
            <a:prstGeom prst="rect">
              <a:avLst/>
            </a:prstGeom>
            <a:noFill/>
          </p:spPr>
          <p:txBody>
            <a:bodyPr wrap="square" rtlCol="0">
              <a:spAutoFit/>
            </a:bodyPr>
            <a:lstStyle/>
            <a:p>
              <a:r>
                <a:rPr lang="fr-FR" dirty="0"/>
                <a:t>Les réseaux de télécommunications</a:t>
              </a:r>
            </a:p>
          </p:txBody>
        </p:sp>
        <p:pic>
          <p:nvPicPr>
            <p:cNvPr id="9226" name="Picture 10" descr="150 200+ Telecom Tower Photos, taleaux et images libre de droits - iStock |  Travaux publics, Travaux de voirie, Telephonie mobile">
              <a:extLst>
                <a:ext uri="{FF2B5EF4-FFF2-40B4-BE49-F238E27FC236}">
                  <a16:creationId xmlns:a16="http://schemas.microsoft.com/office/drawing/2014/main" id="{D946F0A3-70F6-7649-7934-84C8BA9AA5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9991" y="3579335"/>
              <a:ext cx="3409779" cy="240871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27170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CFE37F-931E-C441-4236-9391D56B3FE9}"/>
            </a:ext>
          </a:extLst>
        </p:cNvPr>
        <p:cNvGrpSpPr/>
        <p:nvPr/>
      </p:nvGrpSpPr>
      <p:grpSpPr>
        <a:xfrm>
          <a:off x="0" y="0"/>
          <a:ext cx="0" cy="0"/>
          <a:chOff x="0" y="0"/>
          <a:chExt cx="0" cy="0"/>
        </a:xfrm>
      </p:grpSpPr>
      <p:graphicFrame>
        <p:nvGraphicFramePr>
          <p:cNvPr id="3" name="Tableau 2">
            <a:extLst>
              <a:ext uri="{FF2B5EF4-FFF2-40B4-BE49-F238E27FC236}">
                <a16:creationId xmlns:a16="http://schemas.microsoft.com/office/drawing/2014/main" id="{78F65579-AF3F-1E68-174F-594699488EBF}"/>
              </a:ext>
            </a:extLst>
          </p:cNvPr>
          <p:cNvGraphicFramePr>
            <a:graphicFrameLocks noGrp="1"/>
          </p:cNvGraphicFramePr>
          <p:nvPr>
            <p:extLst>
              <p:ext uri="{D42A27DB-BD31-4B8C-83A1-F6EECF244321}">
                <p14:modId xmlns:p14="http://schemas.microsoft.com/office/powerpoint/2010/main" val="2163610183"/>
              </p:ext>
            </p:extLst>
          </p:nvPr>
        </p:nvGraphicFramePr>
        <p:xfrm>
          <a:off x="264350" y="3673142"/>
          <a:ext cx="10697800" cy="2311466"/>
        </p:xfrm>
        <a:graphic>
          <a:graphicData uri="http://schemas.openxmlformats.org/drawingml/2006/table">
            <a:tbl>
              <a:tblPr firstRow="1" firstCol="1" bandRow="1">
                <a:tableStyleId>{9D7B26C5-4107-4FEC-AEDC-1716B250A1EF}</a:tableStyleId>
              </a:tblPr>
              <a:tblGrid>
                <a:gridCol w="2674450">
                  <a:extLst>
                    <a:ext uri="{9D8B030D-6E8A-4147-A177-3AD203B41FA5}">
                      <a16:colId xmlns:a16="http://schemas.microsoft.com/office/drawing/2014/main" val="261459476"/>
                    </a:ext>
                  </a:extLst>
                </a:gridCol>
                <a:gridCol w="2674450">
                  <a:extLst>
                    <a:ext uri="{9D8B030D-6E8A-4147-A177-3AD203B41FA5}">
                      <a16:colId xmlns:a16="http://schemas.microsoft.com/office/drawing/2014/main" val="450801921"/>
                    </a:ext>
                  </a:extLst>
                </a:gridCol>
                <a:gridCol w="2674450">
                  <a:extLst>
                    <a:ext uri="{9D8B030D-6E8A-4147-A177-3AD203B41FA5}">
                      <a16:colId xmlns:a16="http://schemas.microsoft.com/office/drawing/2014/main" val="835272978"/>
                    </a:ext>
                  </a:extLst>
                </a:gridCol>
                <a:gridCol w="2674450">
                  <a:extLst>
                    <a:ext uri="{9D8B030D-6E8A-4147-A177-3AD203B41FA5}">
                      <a16:colId xmlns:a16="http://schemas.microsoft.com/office/drawing/2014/main" val="1300248830"/>
                    </a:ext>
                  </a:extLst>
                </a:gridCol>
              </a:tblGrid>
              <a:tr h="299816">
                <a:tc>
                  <a:txBody>
                    <a:bodyPr/>
                    <a:lstStyle/>
                    <a:p>
                      <a:pPr indent="450215" algn="ctr">
                        <a:spcBef>
                          <a:spcPts val="600"/>
                        </a:spcBef>
                        <a:spcAft>
                          <a:spcPts val="600"/>
                        </a:spcAft>
                        <a:buNone/>
                      </a:pPr>
                      <a:r>
                        <a:rPr lang="fr-FR" sz="1600" dirty="0">
                          <a:effectLst/>
                          <a:latin typeface="Times New Roman" panose="02020603050405020304" pitchFamily="18" charset="0"/>
                          <a:cs typeface="Times New Roman" panose="02020603050405020304" pitchFamily="18" charset="0"/>
                        </a:rPr>
                        <a:t>Métrique</a:t>
                      </a:r>
                      <a:endParaRPr lang="fr-FR" sz="16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a:effectLst/>
                          <a:latin typeface="Times New Roman" panose="02020603050405020304" pitchFamily="18" charset="0"/>
                          <a:cs typeface="Times New Roman" panose="02020603050405020304" pitchFamily="18" charset="0"/>
                        </a:rPr>
                        <a:t>Foyer 1</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a:effectLst/>
                          <a:latin typeface="Times New Roman" panose="02020603050405020304" pitchFamily="18" charset="0"/>
                          <a:cs typeface="Times New Roman" panose="02020603050405020304" pitchFamily="18" charset="0"/>
                        </a:rPr>
                        <a:t>Foyer 2</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a:effectLst/>
                          <a:latin typeface="Times New Roman" panose="02020603050405020304" pitchFamily="18" charset="0"/>
                          <a:cs typeface="Times New Roman" panose="02020603050405020304" pitchFamily="18" charset="0"/>
                        </a:rPr>
                        <a:t>Foyer 5</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32926197"/>
                  </a:ext>
                </a:extLst>
              </a:tr>
              <a:tr h="299816">
                <a:tc>
                  <a:txBody>
                    <a:bodyPr/>
                    <a:lstStyle/>
                    <a:p>
                      <a:pPr indent="450215" algn="ctr">
                        <a:spcBef>
                          <a:spcPts val="600"/>
                        </a:spcBef>
                        <a:spcAft>
                          <a:spcPts val="600"/>
                        </a:spcAft>
                        <a:buNone/>
                      </a:pPr>
                      <a:r>
                        <a:rPr lang="fr-FR" sz="1600" dirty="0">
                          <a:effectLst/>
                          <a:latin typeface="Times New Roman" panose="02020603050405020304" pitchFamily="18" charset="0"/>
                          <a:cs typeface="Times New Roman" panose="02020603050405020304" pitchFamily="18" charset="0"/>
                        </a:rPr>
                        <a:t>Log-Likehood</a:t>
                      </a:r>
                      <a:endParaRPr lang="fr-FR" sz="16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b="1" dirty="0">
                          <a:solidFill>
                            <a:srgbClr val="47D45A"/>
                          </a:solidFill>
                          <a:effectLst/>
                          <a:latin typeface="Times New Roman" panose="02020603050405020304" pitchFamily="18" charset="0"/>
                          <a:cs typeface="Times New Roman" panose="02020603050405020304" pitchFamily="18" charset="0"/>
                        </a:rPr>
                        <a:t>-245947</a:t>
                      </a:r>
                      <a:endParaRPr lang="fr-FR" sz="1600" b="1" dirty="0">
                        <a:solidFill>
                          <a:srgbClr val="47D45A"/>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dirty="0">
                          <a:solidFill>
                            <a:srgbClr val="FF0000"/>
                          </a:solidFill>
                          <a:effectLst/>
                          <a:latin typeface="Times New Roman" panose="02020603050405020304" pitchFamily="18" charset="0"/>
                          <a:cs typeface="Times New Roman" panose="02020603050405020304" pitchFamily="18" charset="0"/>
                        </a:rPr>
                        <a:t>-</a:t>
                      </a:r>
                      <a:r>
                        <a:rPr lang="en-US" sz="1600" dirty="0">
                          <a:solidFill>
                            <a:srgbClr val="FF0000"/>
                          </a:solidFill>
                          <a:effectLst/>
                          <a:latin typeface="Times New Roman" panose="02020603050405020304" pitchFamily="18" charset="0"/>
                          <a:cs typeface="Times New Roman" panose="02020603050405020304" pitchFamily="18" charset="0"/>
                        </a:rPr>
                        <a:t>48271.58</a:t>
                      </a:r>
                      <a:endParaRPr lang="fr-FR" sz="16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dirty="0">
                          <a:solidFill>
                            <a:srgbClr val="FF0000"/>
                          </a:solidFill>
                          <a:effectLst/>
                          <a:latin typeface="Times New Roman" panose="02020603050405020304" pitchFamily="18" charset="0"/>
                          <a:cs typeface="Times New Roman" panose="02020603050405020304" pitchFamily="18" charset="0"/>
                        </a:rPr>
                        <a:t>-44230.11</a:t>
                      </a:r>
                      <a:endParaRPr lang="fr-FR" sz="16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6249233"/>
                  </a:ext>
                </a:extLst>
              </a:tr>
              <a:tr h="299816">
                <a:tc>
                  <a:txBody>
                    <a:bodyPr/>
                    <a:lstStyle/>
                    <a:p>
                      <a:pPr indent="450215" algn="ctr">
                        <a:spcBef>
                          <a:spcPts val="600"/>
                        </a:spcBef>
                        <a:spcAft>
                          <a:spcPts val="600"/>
                        </a:spcAft>
                        <a:buNone/>
                      </a:pPr>
                      <a:r>
                        <a:rPr lang="fr-FR" sz="1600" dirty="0">
                          <a:effectLst/>
                          <a:latin typeface="Times New Roman" panose="02020603050405020304" pitchFamily="18" charset="0"/>
                          <a:cs typeface="Times New Roman" panose="02020603050405020304" pitchFamily="18" charset="0"/>
                        </a:rPr>
                        <a:t>AIC</a:t>
                      </a:r>
                      <a:endParaRPr lang="fr-FR" sz="16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b="1" dirty="0">
                          <a:solidFill>
                            <a:srgbClr val="47D45A"/>
                          </a:solidFill>
                          <a:effectLst/>
                          <a:latin typeface="Times New Roman" panose="02020603050405020304" pitchFamily="18" charset="0"/>
                          <a:cs typeface="Times New Roman" panose="02020603050405020304" pitchFamily="18" charset="0"/>
                        </a:rPr>
                        <a:t>491974</a:t>
                      </a:r>
                      <a:endParaRPr lang="fr-FR" sz="1600" b="1" dirty="0">
                        <a:solidFill>
                          <a:srgbClr val="47D45A"/>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49580" algn="ctr">
                        <a:spcBef>
                          <a:spcPts val="600"/>
                        </a:spcBef>
                        <a:spcAft>
                          <a:spcPts val="600"/>
                        </a:spcAft>
                        <a:buNone/>
                      </a:pPr>
                      <a:r>
                        <a:rPr lang="en-US" sz="1600" b="1">
                          <a:solidFill>
                            <a:srgbClr val="47D45A"/>
                          </a:solidFill>
                          <a:effectLst/>
                          <a:latin typeface="Times New Roman" panose="02020603050405020304" pitchFamily="18" charset="0"/>
                          <a:cs typeface="Times New Roman" panose="02020603050405020304" pitchFamily="18" charset="0"/>
                        </a:rPr>
                        <a:t>96619.16</a:t>
                      </a:r>
                      <a:endParaRPr lang="fr-FR" sz="1600" b="1">
                        <a:solidFill>
                          <a:srgbClr val="47D45A"/>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b="1">
                          <a:solidFill>
                            <a:srgbClr val="47D45A"/>
                          </a:solidFill>
                          <a:effectLst/>
                          <a:latin typeface="Times New Roman" panose="02020603050405020304" pitchFamily="18" charset="0"/>
                          <a:cs typeface="Times New Roman" panose="02020603050405020304" pitchFamily="18" charset="0"/>
                        </a:rPr>
                        <a:t>88538.22</a:t>
                      </a:r>
                      <a:endParaRPr lang="fr-FR" sz="1600" b="1">
                        <a:solidFill>
                          <a:srgbClr val="47D45A"/>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62066973"/>
                  </a:ext>
                </a:extLst>
              </a:tr>
              <a:tr h="299816">
                <a:tc>
                  <a:txBody>
                    <a:bodyPr/>
                    <a:lstStyle/>
                    <a:p>
                      <a:pPr indent="450215" algn="ctr">
                        <a:spcBef>
                          <a:spcPts val="600"/>
                        </a:spcBef>
                        <a:spcAft>
                          <a:spcPts val="600"/>
                        </a:spcAft>
                        <a:buNone/>
                      </a:pPr>
                      <a:r>
                        <a:rPr lang="fr-FR" sz="1600" dirty="0">
                          <a:effectLst/>
                          <a:latin typeface="Times New Roman" panose="02020603050405020304" pitchFamily="18" charset="0"/>
                          <a:cs typeface="Times New Roman" panose="02020603050405020304" pitchFamily="18" charset="0"/>
                        </a:rPr>
                        <a:t>BIC</a:t>
                      </a:r>
                      <a:endParaRPr lang="fr-FR" sz="16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b="1" dirty="0">
                          <a:solidFill>
                            <a:srgbClr val="47D45A"/>
                          </a:solidFill>
                          <a:effectLst/>
                          <a:latin typeface="Times New Roman" panose="02020603050405020304" pitchFamily="18" charset="0"/>
                          <a:cs typeface="Times New Roman" panose="02020603050405020304" pitchFamily="18" charset="0"/>
                        </a:rPr>
                        <a:t>492271.6</a:t>
                      </a:r>
                      <a:endParaRPr lang="fr-FR" sz="1600" b="1" dirty="0">
                        <a:solidFill>
                          <a:srgbClr val="47D45A"/>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b="1" dirty="0">
                          <a:solidFill>
                            <a:srgbClr val="47D45A"/>
                          </a:solidFill>
                          <a:effectLst/>
                          <a:latin typeface="Times New Roman" panose="02020603050405020304" pitchFamily="18" charset="0"/>
                          <a:cs typeface="Times New Roman" panose="02020603050405020304" pitchFamily="18" charset="0"/>
                        </a:rPr>
                        <a:t>492271.6</a:t>
                      </a:r>
                      <a:endParaRPr lang="fr-FR" sz="1600" b="1" dirty="0">
                        <a:solidFill>
                          <a:srgbClr val="47D45A"/>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b="1">
                          <a:solidFill>
                            <a:srgbClr val="47D45A"/>
                          </a:solidFill>
                          <a:effectLst/>
                          <a:latin typeface="Times New Roman" panose="02020603050405020304" pitchFamily="18" charset="0"/>
                          <a:cs typeface="Times New Roman" panose="02020603050405020304" pitchFamily="18" charset="0"/>
                        </a:rPr>
                        <a:t>88765.92</a:t>
                      </a:r>
                      <a:endParaRPr lang="fr-FR" sz="1600" b="1">
                        <a:solidFill>
                          <a:srgbClr val="47D45A"/>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30266656"/>
                  </a:ext>
                </a:extLst>
              </a:tr>
              <a:tr h="299816">
                <a:tc>
                  <a:txBody>
                    <a:bodyPr/>
                    <a:lstStyle/>
                    <a:p>
                      <a:pPr indent="450215" algn="ctr">
                        <a:spcBef>
                          <a:spcPts val="600"/>
                        </a:spcBef>
                        <a:spcAft>
                          <a:spcPts val="600"/>
                        </a:spcAft>
                        <a:buNone/>
                      </a:pPr>
                      <a:r>
                        <a:rPr lang="fr-FR" sz="1600">
                          <a:effectLst/>
                          <a:latin typeface="Times New Roman" panose="02020603050405020304" pitchFamily="18" charset="0"/>
                          <a:cs typeface="Times New Roman" panose="02020603050405020304" pitchFamily="18" charset="0"/>
                        </a:rPr>
                        <a:t>MAE</a:t>
                      </a:r>
                      <a:endParaRPr lang="fr-FR" sz="16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b="1">
                          <a:solidFill>
                            <a:srgbClr val="47D45A"/>
                          </a:solidFill>
                          <a:effectLst/>
                          <a:latin typeface="Times New Roman" panose="02020603050405020304" pitchFamily="18" charset="0"/>
                          <a:cs typeface="Times New Roman" panose="02020603050405020304" pitchFamily="18" charset="0"/>
                        </a:rPr>
                        <a:t>0.8011749</a:t>
                      </a:r>
                      <a:endParaRPr lang="fr-FR" sz="1600" b="1">
                        <a:solidFill>
                          <a:srgbClr val="47D45A"/>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b="1" dirty="0">
                          <a:solidFill>
                            <a:srgbClr val="47D45A"/>
                          </a:solidFill>
                          <a:effectLst/>
                          <a:latin typeface="Times New Roman" panose="02020603050405020304" pitchFamily="18" charset="0"/>
                          <a:cs typeface="Times New Roman" panose="02020603050405020304" pitchFamily="18" charset="0"/>
                        </a:rPr>
                        <a:t>0.8011749</a:t>
                      </a:r>
                      <a:endParaRPr lang="fr-FR" sz="1600" b="1" dirty="0">
                        <a:solidFill>
                          <a:srgbClr val="47D45A"/>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b="1" dirty="0">
                          <a:solidFill>
                            <a:srgbClr val="47D45A"/>
                          </a:solidFill>
                          <a:effectLst/>
                          <a:latin typeface="Times New Roman" panose="02020603050405020304" pitchFamily="18" charset="0"/>
                          <a:cs typeface="Times New Roman" panose="02020603050405020304" pitchFamily="18" charset="0"/>
                        </a:rPr>
                        <a:t>0.5263825</a:t>
                      </a:r>
                      <a:endParaRPr lang="fr-FR" sz="1600" b="1" dirty="0">
                        <a:solidFill>
                          <a:srgbClr val="47D45A"/>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72690821"/>
                  </a:ext>
                </a:extLst>
              </a:tr>
              <a:tr h="512570">
                <a:tc>
                  <a:txBody>
                    <a:bodyPr/>
                    <a:lstStyle/>
                    <a:p>
                      <a:pPr indent="450215" algn="ctr">
                        <a:spcBef>
                          <a:spcPts val="600"/>
                        </a:spcBef>
                        <a:spcAft>
                          <a:spcPts val="600"/>
                        </a:spcAft>
                        <a:buNone/>
                      </a:pPr>
                      <a:r>
                        <a:rPr lang="fr-FR" sz="1600" dirty="0">
                          <a:effectLst/>
                          <a:latin typeface="Times New Roman" panose="02020603050405020304" pitchFamily="18" charset="0"/>
                          <a:cs typeface="Times New Roman" panose="02020603050405020304" pitchFamily="18" charset="0"/>
                        </a:rPr>
                        <a:t>MAPE</a:t>
                      </a:r>
                      <a:endParaRPr lang="fr-FR" sz="16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dirty="0">
                          <a:solidFill>
                            <a:srgbClr val="FF0000"/>
                          </a:solidFill>
                          <a:effectLst/>
                          <a:latin typeface="Times New Roman" panose="02020603050405020304" pitchFamily="18" charset="0"/>
                          <a:cs typeface="Times New Roman" panose="02020603050405020304" pitchFamily="18" charset="0"/>
                        </a:rPr>
                        <a:t>211.6339 </a:t>
                      </a:r>
                      <a:endParaRPr lang="fr-FR" sz="16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dirty="0">
                          <a:solidFill>
                            <a:srgbClr val="FF0000"/>
                          </a:solidFill>
                          <a:effectLst/>
                          <a:latin typeface="Times New Roman" panose="02020603050405020304" pitchFamily="18" charset="0"/>
                          <a:cs typeface="Times New Roman" panose="02020603050405020304" pitchFamily="18" charset="0"/>
                        </a:rPr>
                        <a:t>211.6339</a:t>
                      </a:r>
                      <a:endParaRPr lang="fr-FR" sz="16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dirty="0">
                          <a:solidFill>
                            <a:srgbClr val="FF0000"/>
                          </a:solidFill>
                          <a:effectLst/>
                          <a:latin typeface="Times New Roman" panose="02020603050405020304" pitchFamily="18" charset="0"/>
                          <a:cs typeface="Times New Roman" panose="02020603050405020304" pitchFamily="18" charset="0"/>
                        </a:rPr>
                        <a:t>128.8375</a:t>
                      </a:r>
                      <a:endParaRPr lang="fr-FR" sz="1600" dirty="0">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82801424"/>
                  </a:ext>
                </a:extLst>
              </a:tr>
              <a:tr h="299816">
                <a:tc>
                  <a:txBody>
                    <a:bodyPr/>
                    <a:lstStyle/>
                    <a:p>
                      <a:pPr indent="450215" algn="ctr">
                        <a:spcBef>
                          <a:spcPts val="600"/>
                        </a:spcBef>
                        <a:spcAft>
                          <a:spcPts val="600"/>
                        </a:spcAft>
                        <a:buNone/>
                      </a:pPr>
                      <a:r>
                        <a:rPr lang="fr-FR" sz="1600" dirty="0">
                          <a:effectLst/>
                          <a:latin typeface="Times New Roman" panose="02020603050405020304" pitchFamily="18" charset="0"/>
                          <a:cs typeface="Times New Roman" panose="02020603050405020304" pitchFamily="18" charset="0"/>
                        </a:rPr>
                        <a:t>RMSE</a:t>
                      </a:r>
                      <a:endParaRPr lang="fr-FR" sz="16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b="1" dirty="0">
                          <a:solidFill>
                            <a:srgbClr val="47D45A"/>
                          </a:solidFill>
                          <a:effectLst/>
                          <a:latin typeface="Times New Roman" panose="02020603050405020304" pitchFamily="18" charset="0"/>
                          <a:cs typeface="Times New Roman" panose="02020603050405020304" pitchFamily="18" charset="0"/>
                        </a:rPr>
                        <a:t>1.144049</a:t>
                      </a:r>
                      <a:endParaRPr lang="fr-FR" sz="1600" b="1" dirty="0">
                        <a:solidFill>
                          <a:srgbClr val="47D45A"/>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b="1" dirty="0">
                          <a:solidFill>
                            <a:srgbClr val="47D45A"/>
                          </a:solidFill>
                          <a:effectLst/>
                          <a:latin typeface="Times New Roman" panose="02020603050405020304" pitchFamily="18" charset="0"/>
                          <a:cs typeface="Times New Roman" panose="02020603050405020304" pitchFamily="18" charset="0"/>
                        </a:rPr>
                        <a:t>1.144049</a:t>
                      </a:r>
                      <a:endParaRPr lang="fr-FR" sz="1600" b="1" dirty="0">
                        <a:solidFill>
                          <a:srgbClr val="47D45A"/>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600" b="1" dirty="0">
                          <a:solidFill>
                            <a:srgbClr val="47D45A"/>
                          </a:solidFill>
                          <a:effectLst/>
                          <a:latin typeface="Times New Roman" panose="02020603050405020304" pitchFamily="18" charset="0"/>
                          <a:cs typeface="Times New Roman" panose="02020603050405020304" pitchFamily="18" charset="0"/>
                        </a:rPr>
                        <a:t>0.891147</a:t>
                      </a:r>
                      <a:endParaRPr lang="fr-FR" sz="1600" b="1" dirty="0">
                        <a:solidFill>
                          <a:srgbClr val="47D45A"/>
                        </a:solidFill>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50658629"/>
                  </a:ext>
                </a:extLst>
              </a:tr>
            </a:tbl>
          </a:graphicData>
        </a:graphic>
      </p:graphicFrame>
      <p:sp>
        <p:nvSpPr>
          <p:cNvPr id="10" name="ZoneTexte 9">
            <a:extLst>
              <a:ext uri="{FF2B5EF4-FFF2-40B4-BE49-F238E27FC236}">
                <a16:creationId xmlns:a16="http://schemas.microsoft.com/office/drawing/2014/main" id="{BB96E8B6-2F91-F349-F46E-AFC029E8ED83}"/>
              </a:ext>
            </a:extLst>
          </p:cNvPr>
          <p:cNvSpPr txBox="1"/>
          <p:nvPr/>
        </p:nvSpPr>
        <p:spPr>
          <a:xfrm>
            <a:off x="152400" y="131161"/>
            <a:ext cx="11180723" cy="830997"/>
          </a:xfrm>
          <a:prstGeom prst="rect">
            <a:avLst/>
          </a:prstGeom>
          <a:noFill/>
        </p:spPr>
        <p:txBody>
          <a:bodyPr wrap="square" rtlCol="0">
            <a:spAutoFit/>
          </a:bodyPr>
          <a:lstStyle/>
          <a:p>
            <a:r>
              <a:rPr lang="fr-FR" sz="2400" dirty="0">
                <a:latin typeface="Congenial Black" panose="02000503040000020004" pitchFamily="2" charset="0"/>
              </a:rPr>
              <a:t>MODELES DE PREVISION : Comparaison du modèle ARIMA et RBD</a:t>
            </a:r>
          </a:p>
          <a:p>
            <a:endParaRPr lang="fr-FR" sz="2400" b="1" dirty="0"/>
          </a:p>
        </p:txBody>
      </p:sp>
      <p:sp>
        <p:nvSpPr>
          <p:cNvPr id="2" name="ZoneTexte 1" hidden="1">
            <a:extLst>
              <a:ext uri="{FF2B5EF4-FFF2-40B4-BE49-F238E27FC236}">
                <a16:creationId xmlns:a16="http://schemas.microsoft.com/office/drawing/2014/main" id="{1808C1B6-0C20-CD0C-7397-811E326A602F}"/>
              </a:ext>
            </a:extLst>
          </p:cNvPr>
          <p:cNvSpPr txBox="1">
            <a:spLocks noGrp="1" noRot="1" noMove="1" noResize="1" noEditPoints="1" noAdjustHandles="1" noChangeArrowheads="1" noChangeShapeType="1"/>
          </p:cNvSpPr>
          <p:nvPr/>
        </p:nvSpPr>
        <p:spPr>
          <a:xfrm>
            <a:off x="432079" y="964642"/>
            <a:ext cx="11254154" cy="1677382"/>
          </a:xfrm>
          <a:prstGeom prst="rect">
            <a:avLst/>
          </a:prstGeom>
          <a:noFill/>
        </p:spPr>
        <p:txBody>
          <a:bodyPr wrap="square" rtlCol="0">
            <a:spAutoFit/>
          </a:bodyPr>
          <a:lstStyle/>
          <a:p>
            <a:pPr indent="450215" algn="just">
              <a:spcBef>
                <a:spcPts val="600"/>
              </a:spcBef>
              <a:spcAft>
                <a:spcPts val="600"/>
              </a:spcAft>
            </a:pPr>
            <a:r>
              <a:rPr lang="fr-FR" sz="1100" dirty="0">
                <a:effectLst/>
                <a:latin typeface="Times New Roman" panose="02020603050405020304" pitchFamily="18" charset="0"/>
                <a:ea typeface="Aptos" panose="020B0004020202020204" pitchFamily="34" charset="0"/>
                <a:cs typeface="Arial" panose="020B0604020202020204" pitchFamily="34" charset="0"/>
              </a:rPr>
              <a:t>La prévision de la consommation d’énergie est un sujet complexe, qui comporte notamment des enjeux économiques et climatiques. Cette thématique suscite un vif intérêt au sein de la communauté scientifique, laquelle propose sans cesse des modèles de plus en plus sophistiqués afin d’atteindre une meilleure efficience énergétique. Cette synthèse bibliographique présente un aperçu des principales méthodes d’analyse de données utilisées à ce jour.</a:t>
            </a:r>
            <a:endParaRPr lang="fr-FR" sz="1100" dirty="0">
              <a:latin typeface="Times New Roman" panose="02020603050405020304" pitchFamily="18" charset="0"/>
              <a:ea typeface="Aptos" panose="020B0004020202020204" pitchFamily="34" charset="0"/>
              <a:cs typeface="Arial" panose="020B0604020202020204" pitchFamily="34" charset="0"/>
            </a:endParaRPr>
          </a:p>
          <a:p>
            <a:pPr indent="450215" algn="just">
              <a:spcBef>
                <a:spcPts val="600"/>
              </a:spcBef>
              <a:spcAft>
                <a:spcPts val="600"/>
              </a:spcAft>
              <a:buNone/>
            </a:pPr>
            <a:r>
              <a:rPr lang="fr-FR" sz="1100" dirty="0">
                <a:effectLst/>
                <a:latin typeface="Times New Roman" panose="02020603050405020304" pitchFamily="18" charset="0"/>
                <a:ea typeface="Aptos" panose="020B0004020202020204" pitchFamily="34" charset="0"/>
                <a:cs typeface="Arial" panose="020B0604020202020204" pitchFamily="34" charset="0"/>
              </a:rPr>
              <a:t>En définitive, l’efficience énergétique est un enjeu majeur qui cristallise à la fois l’opinion publique et la recherche scientifique. L’une des approches privilégiée pour atteindre cet objectif reste la prévision de la consommation d’énergie. Bien que cette dernière semble être un phénomène complexe à modéliser en raison notamment de son caractère multifactoriel et non linéaire, les méthodes d’analyse de données de plus en plus sophistiquées sont développées, réduisant ainsi, au fil du temps, les erreurs de prévision et le temps de calcul).</a:t>
            </a:r>
          </a:p>
          <a:p>
            <a:pPr>
              <a:buNone/>
            </a:pPr>
            <a:br>
              <a:rPr lang="fr-FR" sz="1100" dirty="0">
                <a:effectLst/>
                <a:latin typeface="Times New Roman" panose="02020603050405020304" pitchFamily="18" charset="0"/>
                <a:ea typeface="Aptos" panose="020B0004020202020204" pitchFamily="34" charset="0"/>
                <a:cs typeface="Arial" panose="020B0604020202020204" pitchFamily="34" charset="0"/>
              </a:rPr>
            </a:br>
            <a:endParaRPr lang="fr-FR" sz="1100" dirty="0"/>
          </a:p>
        </p:txBody>
      </p:sp>
      <p:grpSp>
        <p:nvGrpSpPr>
          <p:cNvPr id="88" name="Groupe 87">
            <a:extLst>
              <a:ext uri="{FF2B5EF4-FFF2-40B4-BE49-F238E27FC236}">
                <a16:creationId xmlns:a16="http://schemas.microsoft.com/office/drawing/2014/main" id="{B3B5E911-A5EA-89D6-D29C-4BE97A280B55}"/>
              </a:ext>
            </a:extLst>
          </p:cNvPr>
          <p:cNvGrpSpPr/>
          <p:nvPr/>
        </p:nvGrpSpPr>
        <p:grpSpPr>
          <a:xfrm>
            <a:off x="0" y="4832765"/>
            <a:ext cx="18063807" cy="1932902"/>
            <a:chOff x="0" y="4832765"/>
            <a:chExt cx="18063807" cy="1932902"/>
          </a:xfrm>
        </p:grpSpPr>
        <p:grpSp>
          <p:nvGrpSpPr>
            <p:cNvPr id="89" name="Groupe 88">
              <a:extLst>
                <a:ext uri="{FF2B5EF4-FFF2-40B4-BE49-F238E27FC236}">
                  <a16:creationId xmlns:a16="http://schemas.microsoft.com/office/drawing/2014/main" id="{4D3A6627-B654-0CBF-971B-D73C975FF3D0}"/>
                </a:ext>
              </a:extLst>
            </p:cNvPr>
            <p:cNvGrpSpPr/>
            <p:nvPr/>
          </p:nvGrpSpPr>
          <p:grpSpPr>
            <a:xfrm>
              <a:off x="0" y="4832765"/>
              <a:ext cx="18063807" cy="1655903"/>
              <a:chOff x="0" y="1963597"/>
              <a:chExt cx="18063807" cy="1655903"/>
            </a:xfrm>
            <a:solidFill>
              <a:srgbClr val="E62733"/>
            </a:solidFill>
          </p:grpSpPr>
          <p:sp>
            <p:nvSpPr>
              <p:cNvPr id="93" name="Rectangle : coins arrondis 92">
                <a:extLst>
                  <a:ext uri="{FF2B5EF4-FFF2-40B4-BE49-F238E27FC236}">
                    <a16:creationId xmlns:a16="http://schemas.microsoft.com/office/drawing/2014/main" id="{53D179BD-44E4-CC54-DEBE-28A34DCD00D1}"/>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Rectangle : coins arrondis 93">
                <a:extLst>
                  <a:ext uri="{FF2B5EF4-FFF2-40B4-BE49-F238E27FC236}">
                    <a16:creationId xmlns:a16="http://schemas.microsoft.com/office/drawing/2014/main" id="{AED68CC1-CC19-2849-2E9F-5FB1A6FB66D6}"/>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90" name="ZoneTexte 89">
              <a:extLst>
                <a:ext uri="{FF2B5EF4-FFF2-40B4-BE49-F238E27FC236}">
                  <a16:creationId xmlns:a16="http://schemas.microsoft.com/office/drawing/2014/main" id="{107A09A6-D0FF-85EF-3063-D4F0E1F23F39}"/>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91" name="ZoneTexte 90">
              <a:extLst>
                <a:ext uri="{FF2B5EF4-FFF2-40B4-BE49-F238E27FC236}">
                  <a16:creationId xmlns:a16="http://schemas.microsoft.com/office/drawing/2014/main" id="{9004ADF8-10F2-3F87-39EB-3E9EB5DFB8A6}"/>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92" name="ZoneTexte 91">
              <a:extLst>
                <a:ext uri="{FF2B5EF4-FFF2-40B4-BE49-F238E27FC236}">
                  <a16:creationId xmlns:a16="http://schemas.microsoft.com/office/drawing/2014/main" id="{53A7EE3E-149D-FCEE-CD5D-F810FBD3069C}"/>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graphicFrame>
        <p:nvGraphicFramePr>
          <p:cNvPr id="4" name="Tableau 3">
            <a:extLst>
              <a:ext uri="{FF2B5EF4-FFF2-40B4-BE49-F238E27FC236}">
                <a16:creationId xmlns:a16="http://schemas.microsoft.com/office/drawing/2014/main" id="{AD9A0AC6-5DD1-3778-3CE7-C20F6E2C8D49}"/>
              </a:ext>
            </a:extLst>
          </p:cNvPr>
          <p:cNvGraphicFramePr>
            <a:graphicFrameLocks noGrp="1"/>
          </p:cNvGraphicFramePr>
          <p:nvPr>
            <p:extLst>
              <p:ext uri="{D42A27DB-BD31-4B8C-83A1-F6EECF244321}">
                <p14:modId xmlns:p14="http://schemas.microsoft.com/office/powerpoint/2010/main" val="3192988007"/>
              </p:ext>
            </p:extLst>
          </p:nvPr>
        </p:nvGraphicFramePr>
        <p:xfrm>
          <a:off x="264350" y="962158"/>
          <a:ext cx="10515599" cy="2283093"/>
        </p:xfrm>
        <a:graphic>
          <a:graphicData uri="http://schemas.openxmlformats.org/drawingml/2006/table">
            <a:tbl>
              <a:tblPr firstRow="1" firstCol="1" bandRow="1">
                <a:tableStyleId>{9D7B26C5-4107-4FEC-AEDC-1716B250A1EF}</a:tableStyleId>
              </a:tblPr>
              <a:tblGrid>
                <a:gridCol w="2387519">
                  <a:extLst>
                    <a:ext uri="{9D8B030D-6E8A-4147-A177-3AD203B41FA5}">
                      <a16:colId xmlns:a16="http://schemas.microsoft.com/office/drawing/2014/main" val="1045592264"/>
                    </a:ext>
                  </a:extLst>
                </a:gridCol>
                <a:gridCol w="2709360">
                  <a:extLst>
                    <a:ext uri="{9D8B030D-6E8A-4147-A177-3AD203B41FA5}">
                      <a16:colId xmlns:a16="http://schemas.microsoft.com/office/drawing/2014/main" val="3974942400"/>
                    </a:ext>
                  </a:extLst>
                </a:gridCol>
                <a:gridCol w="2709360">
                  <a:extLst>
                    <a:ext uri="{9D8B030D-6E8A-4147-A177-3AD203B41FA5}">
                      <a16:colId xmlns:a16="http://schemas.microsoft.com/office/drawing/2014/main" val="752861280"/>
                    </a:ext>
                  </a:extLst>
                </a:gridCol>
                <a:gridCol w="2709360">
                  <a:extLst>
                    <a:ext uri="{9D8B030D-6E8A-4147-A177-3AD203B41FA5}">
                      <a16:colId xmlns:a16="http://schemas.microsoft.com/office/drawing/2014/main" val="3623325491"/>
                    </a:ext>
                  </a:extLst>
                </a:gridCol>
              </a:tblGrid>
              <a:tr h="249329">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Métriques</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Foyer 1</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Foyer 2</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Foyer 5</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67423144"/>
                  </a:ext>
                </a:extLst>
              </a:tr>
              <a:tr h="249329">
                <a:tc>
                  <a:txBody>
                    <a:bodyPr/>
                    <a:lstStyle/>
                    <a:p>
                      <a:pPr indent="450215" algn="ctr">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Log Likelihood</a:t>
                      </a:r>
                      <a:endParaRPr lang="fr-FR" sz="18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-84486.127</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-18555.961</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-18415.439</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31257229"/>
                  </a:ext>
                </a:extLst>
              </a:tr>
              <a:tr h="249329">
                <a:tc>
                  <a:txBody>
                    <a:bodyPr/>
                    <a:lstStyle/>
                    <a:p>
                      <a:pPr indent="450215" algn="ctr">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AIC</a:t>
                      </a:r>
                      <a:endParaRPr lang="fr-FR" sz="18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168978.253</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37131.923</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36834.879</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32305363"/>
                  </a:ext>
                </a:extLst>
              </a:tr>
              <a:tr h="249329">
                <a:tc>
                  <a:txBody>
                    <a:bodyPr/>
                    <a:lstStyle/>
                    <a:p>
                      <a:pPr indent="450215" algn="ctr">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BIC</a:t>
                      </a:r>
                      <a:endParaRPr lang="fr-FR" sz="18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169000.576</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37190.955</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36846.557</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44449428"/>
                  </a:ext>
                </a:extLst>
              </a:tr>
              <a:tr h="249329">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MAE</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193.888374</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175.349217</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306.666331</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16748777"/>
                  </a:ext>
                </a:extLst>
              </a:tr>
              <a:tr h="249329">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MAPE</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0.594796</a:t>
                      </a:r>
                      <a:endParaRPr lang="fr-FR" sz="18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a:effectLst/>
                          <a:latin typeface="Times New Roman" panose="02020603050405020304" pitchFamily="18" charset="0"/>
                          <a:cs typeface="Times New Roman" panose="02020603050405020304" pitchFamily="18" charset="0"/>
                        </a:rPr>
                        <a:t>0.784164</a:t>
                      </a:r>
                      <a:endParaRPr lang="fr-FR" sz="18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0.596263</a:t>
                      </a:r>
                      <a:endParaRPr lang="fr-FR" sz="18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41875151"/>
                  </a:ext>
                </a:extLst>
              </a:tr>
              <a:tr h="637173">
                <a:tc>
                  <a:txBody>
                    <a:bodyPr/>
                    <a:lstStyle/>
                    <a:p>
                      <a:pPr indent="450215" algn="ctr">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RMSE</a:t>
                      </a:r>
                      <a:endParaRPr lang="fr-FR" sz="18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276.896095 </a:t>
                      </a:r>
                      <a:endParaRPr lang="fr-FR" sz="18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254.146390</a:t>
                      </a:r>
                      <a:endParaRPr lang="fr-FR" sz="18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tc>
                  <a:txBody>
                    <a:bodyPr/>
                    <a:lstStyle/>
                    <a:p>
                      <a:pPr indent="450215" algn="ctr">
                        <a:spcBef>
                          <a:spcPts val="600"/>
                        </a:spcBef>
                        <a:spcAft>
                          <a:spcPts val="600"/>
                        </a:spcAft>
                        <a:buNone/>
                      </a:pPr>
                      <a:r>
                        <a:rPr lang="fr-FR" sz="1800" dirty="0">
                          <a:effectLst/>
                          <a:latin typeface="Times New Roman" panose="02020603050405020304" pitchFamily="18" charset="0"/>
                          <a:cs typeface="Times New Roman" panose="02020603050405020304" pitchFamily="18" charset="0"/>
                        </a:rPr>
                        <a:t>435.986433</a:t>
                      </a:r>
                      <a:endParaRPr lang="fr-FR" sz="18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75676990"/>
                  </a:ext>
                </a:extLst>
              </a:tr>
            </a:tbl>
          </a:graphicData>
        </a:graphic>
      </p:graphicFrame>
      <p:sp>
        <p:nvSpPr>
          <p:cNvPr id="5" name="ZoneTexte 4">
            <a:extLst>
              <a:ext uri="{FF2B5EF4-FFF2-40B4-BE49-F238E27FC236}">
                <a16:creationId xmlns:a16="http://schemas.microsoft.com/office/drawing/2014/main" id="{71A38726-9048-6F73-C351-F86F57676C21}"/>
              </a:ext>
            </a:extLst>
          </p:cNvPr>
          <p:cNvSpPr txBox="1"/>
          <p:nvPr/>
        </p:nvSpPr>
        <p:spPr>
          <a:xfrm>
            <a:off x="264350" y="588109"/>
            <a:ext cx="5577650" cy="374049"/>
          </a:xfrm>
          <a:prstGeom prst="rect">
            <a:avLst/>
          </a:prstGeom>
          <a:noFill/>
        </p:spPr>
        <p:txBody>
          <a:bodyPr wrap="square" rtlCol="0">
            <a:spAutoFit/>
          </a:bodyPr>
          <a:lstStyle/>
          <a:p>
            <a:r>
              <a:rPr lang="fr-FR" dirty="0">
                <a:solidFill>
                  <a:srgbClr val="00B0F0"/>
                </a:solidFill>
              </a:rPr>
              <a:t>ARIMA</a:t>
            </a:r>
          </a:p>
        </p:txBody>
      </p:sp>
      <p:sp>
        <p:nvSpPr>
          <p:cNvPr id="7" name="ZoneTexte 6">
            <a:extLst>
              <a:ext uri="{FF2B5EF4-FFF2-40B4-BE49-F238E27FC236}">
                <a16:creationId xmlns:a16="http://schemas.microsoft.com/office/drawing/2014/main" id="{712D89BB-24AD-9145-D77E-01BF3F0C7FDA}"/>
              </a:ext>
            </a:extLst>
          </p:cNvPr>
          <p:cNvSpPr txBox="1"/>
          <p:nvPr/>
        </p:nvSpPr>
        <p:spPr>
          <a:xfrm>
            <a:off x="264350" y="3299397"/>
            <a:ext cx="5577650" cy="374049"/>
          </a:xfrm>
          <a:prstGeom prst="rect">
            <a:avLst/>
          </a:prstGeom>
          <a:noFill/>
        </p:spPr>
        <p:txBody>
          <a:bodyPr wrap="square" rtlCol="0">
            <a:spAutoFit/>
          </a:bodyPr>
          <a:lstStyle/>
          <a:p>
            <a:r>
              <a:rPr lang="fr-FR" dirty="0">
                <a:solidFill>
                  <a:srgbClr val="00B0F0"/>
                </a:solidFill>
              </a:rPr>
              <a:t>RESEAU BAYESIEN DYNAMIQUE</a:t>
            </a:r>
          </a:p>
        </p:txBody>
      </p:sp>
    </p:spTree>
    <p:extLst>
      <p:ext uri="{BB962C8B-B14F-4D97-AF65-F5344CB8AC3E}">
        <p14:creationId xmlns:p14="http://schemas.microsoft.com/office/powerpoint/2010/main" val="18377860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48B403-60B2-C3BC-03FE-D9147F58921B}"/>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E76DF92A-1CEB-4546-8F2D-9E33A4B4BA6A}"/>
              </a:ext>
            </a:extLst>
          </p:cNvPr>
          <p:cNvSpPr txBox="1"/>
          <p:nvPr/>
        </p:nvSpPr>
        <p:spPr>
          <a:xfrm>
            <a:off x="152400" y="131161"/>
            <a:ext cx="11180723" cy="830997"/>
          </a:xfrm>
          <a:prstGeom prst="rect">
            <a:avLst/>
          </a:prstGeom>
          <a:noFill/>
        </p:spPr>
        <p:txBody>
          <a:bodyPr wrap="square" rtlCol="0">
            <a:spAutoFit/>
          </a:bodyPr>
          <a:lstStyle/>
          <a:p>
            <a:r>
              <a:rPr lang="fr-FR" sz="2400" dirty="0">
                <a:latin typeface="Congenial Black" panose="02000503040000020004" pitchFamily="2" charset="0"/>
              </a:rPr>
              <a:t>MODELES DE PREVISION : Comparaison du modèle ARIMA et RBD</a:t>
            </a:r>
          </a:p>
          <a:p>
            <a:endParaRPr lang="fr-FR" sz="2400" b="1" dirty="0"/>
          </a:p>
        </p:txBody>
      </p:sp>
      <p:sp>
        <p:nvSpPr>
          <p:cNvPr id="2" name="ZoneTexte 1" hidden="1">
            <a:extLst>
              <a:ext uri="{FF2B5EF4-FFF2-40B4-BE49-F238E27FC236}">
                <a16:creationId xmlns:a16="http://schemas.microsoft.com/office/drawing/2014/main" id="{CA43AB37-0FA3-7010-36D4-82536DD42BCE}"/>
              </a:ext>
            </a:extLst>
          </p:cNvPr>
          <p:cNvSpPr txBox="1">
            <a:spLocks noGrp="1" noRot="1" noMove="1" noResize="1" noEditPoints="1" noAdjustHandles="1" noChangeArrowheads="1" noChangeShapeType="1"/>
          </p:cNvSpPr>
          <p:nvPr/>
        </p:nvSpPr>
        <p:spPr>
          <a:xfrm>
            <a:off x="432079" y="964642"/>
            <a:ext cx="11254154" cy="1677382"/>
          </a:xfrm>
          <a:prstGeom prst="rect">
            <a:avLst/>
          </a:prstGeom>
          <a:noFill/>
        </p:spPr>
        <p:txBody>
          <a:bodyPr wrap="square" rtlCol="0">
            <a:spAutoFit/>
          </a:bodyPr>
          <a:lstStyle/>
          <a:p>
            <a:pPr indent="450215" algn="just">
              <a:spcBef>
                <a:spcPts val="600"/>
              </a:spcBef>
              <a:spcAft>
                <a:spcPts val="600"/>
              </a:spcAft>
            </a:pPr>
            <a:r>
              <a:rPr lang="fr-FR" sz="1100" dirty="0">
                <a:effectLst/>
                <a:latin typeface="Times New Roman" panose="02020603050405020304" pitchFamily="18" charset="0"/>
                <a:ea typeface="Aptos" panose="020B0004020202020204" pitchFamily="34" charset="0"/>
                <a:cs typeface="Arial" panose="020B0604020202020204" pitchFamily="34" charset="0"/>
              </a:rPr>
              <a:t>La prévision de la consommation d’énergie est un sujet complexe, qui comporte notamment des enjeux économiques et climatiques. Cette thématique suscite un vif intérêt au sein de la communauté scientifique, laquelle propose sans cesse des modèles de plus en plus sophistiqués afin d’atteindre une meilleure efficience énergétique. Cette synthèse bibliographique présente un aperçu des principales méthodes d’analyse de données utilisées à ce jour.</a:t>
            </a:r>
            <a:endParaRPr lang="fr-FR" sz="1100" dirty="0">
              <a:latin typeface="Times New Roman" panose="02020603050405020304" pitchFamily="18" charset="0"/>
              <a:ea typeface="Aptos" panose="020B0004020202020204" pitchFamily="34" charset="0"/>
              <a:cs typeface="Arial" panose="020B0604020202020204" pitchFamily="34" charset="0"/>
            </a:endParaRPr>
          </a:p>
          <a:p>
            <a:pPr indent="450215" algn="just">
              <a:spcBef>
                <a:spcPts val="600"/>
              </a:spcBef>
              <a:spcAft>
                <a:spcPts val="600"/>
              </a:spcAft>
              <a:buNone/>
            </a:pPr>
            <a:r>
              <a:rPr lang="fr-FR" sz="1100" dirty="0">
                <a:effectLst/>
                <a:latin typeface="Times New Roman" panose="02020603050405020304" pitchFamily="18" charset="0"/>
                <a:ea typeface="Aptos" panose="020B0004020202020204" pitchFamily="34" charset="0"/>
                <a:cs typeface="Arial" panose="020B0604020202020204" pitchFamily="34" charset="0"/>
              </a:rPr>
              <a:t>En définitive, l’efficience énergétique est un enjeu majeur qui cristallise à la fois l’opinion publique et la recherche scientifique. L’une des approches privilégiée pour atteindre cet objectif reste la prévision de la consommation d’énergie. Bien que cette dernière semble être un phénomène complexe à modéliser en raison notamment de son caractère multifactoriel et non linéaire, les méthodes d’analyse de données de plus en plus sophistiquées sont développées, réduisant ainsi, au fil du temps, les erreurs de prévision et le temps de calcul).</a:t>
            </a:r>
          </a:p>
          <a:p>
            <a:pPr>
              <a:buNone/>
            </a:pPr>
            <a:br>
              <a:rPr lang="fr-FR" sz="1100" dirty="0">
                <a:effectLst/>
                <a:latin typeface="Times New Roman" panose="02020603050405020304" pitchFamily="18" charset="0"/>
                <a:ea typeface="Aptos" panose="020B0004020202020204" pitchFamily="34" charset="0"/>
                <a:cs typeface="Arial" panose="020B0604020202020204" pitchFamily="34" charset="0"/>
              </a:rPr>
            </a:br>
            <a:endParaRPr lang="fr-FR" sz="1100" dirty="0"/>
          </a:p>
        </p:txBody>
      </p:sp>
      <p:grpSp>
        <p:nvGrpSpPr>
          <p:cNvPr id="88" name="Groupe 87">
            <a:extLst>
              <a:ext uri="{FF2B5EF4-FFF2-40B4-BE49-F238E27FC236}">
                <a16:creationId xmlns:a16="http://schemas.microsoft.com/office/drawing/2014/main" id="{32ACF53C-FC85-8F24-E5D7-C118ACA9C942}"/>
              </a:ext>
            </a:extLst>
          </p:cNvPr>
          <p:cNvGrpSpPr/>
          <p:nvPr/>
        </p:nvGrpSpPr>
        <p:grpSpPr>
          <a:xfrm>
            <a:off x="0" y="4832765"/>
            <a:ext cx="18063807" cy="1932902"/>
            <a:chOff x="0" y="4832765"/>
            <a:chExt cx="18063807" cy="1932902"/>
          </a:xfrm>
        </p:grpSpPr>
        <p:grpSp>
          <p:nvGrpSpPr>
            <p:cNvPr id="89" name="Groupe 88">
              <a:extLst>
                <a:ext uri="{FF2B5EF4-FFF2-40B4-BE49-F238E27FC236}">
                  <a16:creationId xmlns:a16="http://schemas.microsoft.com/office/drawing/2014/main" id="{96DE384D-1E90-7A01-CA2C-C003FD7503C9}"/>
                </a:ext>
              </a:extLst>
            </p:cNvPr>
            <p:cNvGrpSpPr/>
            <p:nvPr/>
          </p:nvGrpSpPr>
          <p:grpSpPr>
            <a:xfrm>
              <a:off x="0" y="4832765"/>
              <a:ext cx="18063807" cy="1655903"/>
              <a:chOff x="0" y="1963597"/>
              <a:chExt cx="18063807" cy="1655903"/>
            </a:xfrm>
            <a:solidFill>
              <a:srgbClr val="E62733"/>
            </a:solidFill>
          </p:grpSpPr>
          <p:sp>
            <p:nvSpPr>
              <p:cNvPr id="93" name="Rectangle : coins arrondis 92">
                <a:extLst>
                  <a:ext uri="{FF2B5EF4-FFF2-40B4-BE49-F238E27FC236}">
                    <a16:creationId xmlns:a16="http://schemas.microsoft.com/office/drawing/2014/main" id="{2945310B-0359-2A1C-FC23-703F83E3038A}"/>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Rectangle : coins arrondis 93">
                <a:extLst>
                  <a:ext uri="{FF2B5EF4-FFF2-40B4-BE49-F238E27FC236}">
                    <a16:creationId xmlns:a16="http://schemas.microsoft.com/office/drawing/2014/main" id="{271D9FAD-9608-969F-EA24-2B5CBF6EB74B}"/>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90" name="ZoneTexte 89">
              <a:extLst>
                <a:ext uri="{FF2B5EF4-FFF2-40B4-BE49-F238E27FC236}">
                  <a16:creationId xmlns:a16="http://schemas.microsoft.com/office/drawing/2014/main" id="{6B6A0C16-8930-13DA-EDEC-EC6F38B39F45}"/>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91" name="ZoneTexte 90">
              <a:extLst>
                <a:ext uri="{FF2B5EF4-FFF2-40B4-BE49-F238E27FC236}">
                  <a16:creationId xmlns:a16="http://schemas.microsoft.com/office/drawing/2014/main" id="{22582E8B-7E5C-16C8-D39C-AB03516AEFC9}"/>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92" name="ZoneTexte 91">
              <a:extLst>
                <a:ext uri="{FF2B5EF4-FFF2-40B4-BE49-F238E27FC236}">
                  <a16:creationId xmlns:a16="http://schemas.microsoft.com/office/drawing/2014/main" id="{6EABB474-D884-3F48-216B-5385A198E28E}"/>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sp>
        <p:nvSpPr>
          <p:cNvPr id="5" name="ZoneTexte 4">
            <a:extLst>
              <a:ext uri="{FF2B5EF4-FFF2-40B4-BE49-F238E27FC236}">
                <a16:creationId xmlns:a16="http://schemas.microsoft.com/office/drawing/2014/main" id="{FA72E043-1E87-8735-EEA4-9F03884834F0}"/>
              </a:ext>
            </a:extLst>
          </p:cNvPr>
          <p:cNvSpPr txBox="1"/>
          <p:nvPr/>
        </p:nvSpPr>
        <p:spPr>
          <a:xfrm>
            <a:off x="518350" y="1059555"/>
            <a:ext cx="5577650" cy="374049"/>
          </a:xfrm>
          <a:prstGeom prst="rect">
            <a:avLst/>
          </a:prstGeom>
          <a:noFill/>
        </p:spPr>
        <p:txBody>
          <a:bodyPr wrap="square" rtlCol="0">
            <a:spAutoFit/>
          </a:bodyPr>
          <a:lstStyle/>
          <a:p>
            <a:r>
              <a:rPr lang="fr-FR" dirty="0">
                <a:solidFill>
                  <a:srgbClr val="00B0F0"/>
                </a:solidFill>
              </a:rPr>
              <a:t>ARIMA</a:t>
            </a:r>
          </a:p>
        </p:txBody>
      </p:sp>
      <p:sp>
        <p:nvSpPr>
          <p:cNvPr id="7" name="ZoneTexte 6">
            <a:extLst>
              <a:ext uri="{FF2B5EF4-FFF2-40B4-BE49-F238E27FC236}">
                <a16:creationId xmlns:a16="http://schemas.microsoft.com/office/drawing/2014/main" id="{6B0223D7-A000-3E19-A085-D37AD8B5713E}"/>
              </a:ext>
            </a:extLst>
          </p:cNvPr>
          <p:cNvSpPr txBox="1"/>
          <p:nvPr/>
        </p:nvSpPr>
        <p:spPr>
          <a:xfrm>
            <a:off x="6168948" y="1075297"/>
            <a:ext cx="5577650" cy="374049"/>
          </a:xfrm>
          <a:prstGeom prst="rect">
            <a:avLst/>
          </a:prstGeom>
          <a:noFill/>
        </p:spPr>
        <p:txBody>
          <a:bodyPr wrap="square" rtlCol="0">
            <a:spAutoFit/>
          </a:bodyPr>
          <a:lstStyle/>
          <a:p>
            <a:r>
              <a:rPr lang="fr-FR" dirty="0">
                <a:solidFill>
                  <a:srgbClr val="00B0F0"/>
                </a:solidFill>
              </a:rPr>
              <a:t>RESEAU BAYESIEN DYNAMIQUE</a:t>
            </a:r>
          </a:p>
        </p:txBody>
      </p:sp>
      <p:pic>
        <p:nvPicPr>
          <p:cNvPr id="6" name="Picture 4">
            <a:extLst>
              <a:ext uri="{FF2B5EF4-FFF2-40B4-BE49-F238E27FC236}">
                <a16:creationId xmlns:a16="http://schemas.microsoft.com/office/drawing/2014/main" id="{F5F7672E-FFB5-CF64-A0CE-427704D46D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350" y="1495912"/>
            <a:ext cx="5758377" cy="3952994"/>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 7">
            <a:extLst>
              <a:ext uri="{FF2B5EF4-FFF2-40B4-BE49-F238E27FC236}">
                <a16:creationId xmlns:a16="http://schemas.microsoft.com/office/drawing/2014/main" id="{3DD2C1AA-58AE-0B24-092B-6D997E5B8A1C}"/>
              </a:ext>
            </a:extLst>
          </p:cNvPr>
          <p:cNvPicPr>
            <a:picLocks noChangeAspect="1"/>
          </p:cNvPicPr>
          <p:nvPr/>
        </p:nvPicPr>
        <p:blipFill>
          <a:blip r:embed="rId4"/>
          <a:stretch>
            <a:fillRect/>
          </a:stretch>
        </p:blipFill>
        <p:spPr>
          <a:xfrm>
            <a:off x="6168948" y="1539321"/>
            <a:ext cx="5564403" cy="3866176"/>
          </a:xfrm>
          <a:prstGeom prst="rect">
            <a:avLst/>
          </a:prstGeom>
        </p:spPr>
      </p:pic>
    </p:spTree>
    <p:extLst>
      <p:ext uri="{BB962C8B-B14F-4D97-AF65-F5344CB8AC3E}">
        <p14:creationId xmlns:p14="http://schemas.microsoft.com/office/powerpoint/2010/main" val="38649292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04EE64-839C-A418-E8A3-0B7267D63E14}"/>
            </a:ext>
          </a:extLst>
        </p:cNvPr>
        <p:cNvGrpSpPr/>
        <p:nvPr/>
      </p:nvGrpSpPr>
      <p:grpSpPr>
        <a:xfrm>
          <a:off x="0" y="0"/>
          <a:ext cx="0" cy="0"/>
          <a:chOff x="0" y="0"/>
          <a:chExt cx="0" cy="0"/>
        </a:xfrm>
      </p:grpSpPr>
      <p:sp>
        <p:nvSpPr>
          <p:cNvPr id="12" name="ZoneTexte 11">
            <a:extLst>
              <a:ext uri="{FF2B5EF4-FFF2-40B4-BE49-F238E27FC236}">
                <a16:creationId xmlns:a16="http://schemas.microsoft.com/office/drawing/2014/main" id="{A44FD46D-F3CE-85E4-0DE2-0DF1E28A2D09}"/>
              </a:ext>
            </a:extLst>
          </p:cNvPr>
          <p:cNvSpPr txBox="1"/>
          <p:nvPr/>
        </p:nvSpPr>
        <p:spPr>
          <a:xfrm>
            <a:off x="308026" y="760140"/>
            <a:ext cx="10817174" cy="707886"/>
          </a:xfrm>
          <a:prstGeom prst="rect">
            <a:avLst/>
          </a:prstGeom>
          <a:noFill/>
        </p:spPr>
        <p:txBody>
          <a:bodyPr wrap="square" rtlCol="0">
            <a:spAutoFit/>
          </a:bodyPr>
          <a:lstStyle/>
          <a:p>
            <a:r>
              <a:rPr lang="fr-FR" sz="4000" dirty="0">
                <a:solidFill>
                  <a:srgbClr val="E62733"/>
                </a:solidFill>
                <a:latin typeface="Verdana Pro Black" panose="020B0A04030504040204" pitchFamily="34" charset="0"/>
              </a:rPr>
              <a:t>VI – CONCLUSION</a:t>
            </a:r>
          </a:p>
        </p:txBody>
      </p:sp>
      <p:pic>
        <p:nvPicPr>
          <p:cNvPr id="25" name="Picture 2" descr="L'UPEC : La recherche : innover, découvrir et valoriser - Recherche &amp;  Enseignement">
            <a:extLst>
              <a:ext uri="{FF2B5EF4-FFF2-40B4-BE49-F238E27FC236}">
                <a16:creationId xmlns:a16="http://schemas.microsoft.com/office/drawing/2014/main" id="{B7D57390-6662-D366-9101-5FE4F68A92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9276" y="290428"/>
            <a:ext cx="1425524" cy="1285650"/>
          </a:xfrm>
          <a:prstGeom prst="rect">
            <a:avLst/>
          </a:prstGeom>
          <a:noFill/>
          <a:extLst>
            <a:ext uri="{909E8E84-426E-40DD-AFC4-6F175D3DCCD1}">
              <a14:hiddenFill xmlns:a14="http://schemas.microsoft.com/office/drawing/2010/main">
                <a:solidFill>
                  <a:srgbClr val="FFFFFF"/>
                </a:solidFill>
              </a14:hiddenFill>
            </a:ext>
          </a:extLst>
        </p:spPr>
      </p:pic>
      <p:sp>
        <p:nvSpPr>
          <p:cNvPr id="30" name="ZoneTexte 29">
            <a:extLst>
              <a:ext uri="{FF2B5EF4-FFF2-40B4-BE49-F238E27FC236}">
                <a16:creationId xmlns:a16="http://schemas.microsoft.com/office/drawing/2014/main" id="{50AB05D1-BD45-8242-E5A6-B4A583805FE8}"/>
              </a:ext>
            </a:extLst>
          </p:cNvPr>
          <p:cNvSpPr txBox="1"/>
          <p:nvPr/>
        </p:nvSpPr>
        <p:spPr>
          <a:xfrm>
            <a:off x="457200" y="1576078"/>
            <a:ext cx="7908147" cy="867289"/>
          </a:xfrm>
          <a:prstGeom prst="rect">
            <a:avLst/>
          </a:prstGeom>
          <a:noFill/>
        </p:spPr>
        <p:txBody>
          <a:bodyPr wrap="square" rtlCol="0">
            <a:spAutoFit/>
          </a:bodyPr>
          <a:lstStyle/>
          <a:p>
            <a:pPr marL="342900" indent="-342900">
              <a:lnSpc>
                <a:spcPct val="150000"/>
              </a:lnSpc>
              <a:buAutoNum type="arabicPeriod"/>
            </a:pPr>
            <a:r>
              <a:rPr lang="fr-FR" dirty="0">
                <a:latin typeface="Verdana Pro Black" panose="020B0A04030504040204" pitchFamily="34" charset="0"/>
              </a:rPr>
              <a:t>Synthèse</a:t>
            </a:r>
          </a:p>
          <a:p>
            <a:pPr marL="342900" indent="-342900">
              <a:lnSpc>
                <a:spcPct val="150000"/>
              </a:lnSpc>
              <a:buAutoNum type="arabicPeriod"/>
            </a:pPr>
            <a:r>
              <a:rPr lang="fr-FR" dirty="0">
                <a:latin typeface="Verdana Pro Black" panose="020B0A04030504040204" pitchFamily="34" charset="0"/>
              </a:rPr>
              <a:t>Perspective</a:t>
            </a:r>
          </a:p>
        </p:txBody>
      </p:sp>
      <p:grpSp>
        <p:nvGrpSpPr>
          <p:cNvPr id="2" name="Groupe 1">
            <a:extLst>
              <a:ext uri="{FF2B5EF4-FFF2-40B4-BE49-F238E27FC236}">
                <a16:creationId xmlns:a16="http://schemas.microsoft.com/office/drawing/2014/main" id="{5BF337DC-4435-1BF8-23BF-8A5EBCA7A0DE}"/>
              </a:ext>
            </a:extLst>
          </p:cNvPr>
          <p:cNvGrpSpPr/>
          <p:nvPr/>
        </p:nvGrpSpPr>
        <p:grpSpPr>
          <a:xfrm>
            <a:off x="0" y="4832765"/>
            <a:ext cx="18063807" cy="1932902"/>
            <a:chOff x="0" y="4832765"/>
            <a:chExt cx="18063807" cy="1932902"/>
          </a:xfrm>
        </p:grpSpPr>
        <p:grpSp>
          <p:nvGrpSpPr>
            <p:cNvPr id="3" name="Groupe 2">
              <a:extLst>
                <a:ext uri="{FF2B5EF4-FFF2-40B4-BE49-F238E27FC236}">
                  <a16:creationId xmlns:a16="http://schemas.microsoft.com/office/drawing/2014/main" id="{B865FFBD-F507-1206-AA87-E94EE6B19D59}"/>
                </a:ext>
              </a:extLst>
            </p:cNvPr>
            <p:cNvGrpSpPr/>
            <p:nvPr/>
          </p:nvGrpSpPr>
          <p:grpSpPr>
            <a:xfrm>
              <a:off x="0" y="4832765"/>
              <a:ext cx="18063807" cy="1655903"/>
              <a:chOff x="0" y="1963597"/>
              <a:chExt cx="18063807" cy="1655903"/>
            </a:xfrm>
            <a:solidFill>
              <a:srgbClr val="E62733"/>
            </a:solidFill>
          </p:grpSpPr>
          <p:sp>
            <p:nvSpPr>
              <p:cNvPr id="7" name="Rectangle : coins arrondis 6">
                <a:extLst>
                  <a:ext uri="{FF2B5EF4-FFF2-40B4-BE49-F238E27FC236}">
                    <a16:creationId xmlns:a16="http://schemas.microsoft.com/office/drawing/2014/main" id="{40A22173-968F-A5D2-2E52-71A587697FD0}"/>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Rectangle : coins arrondis 7">
                <a:extLst>
                  <a:ext uri="{FF2B5EF4-FFF2-40B4-BE49-F238E27FC236}">
                    <a16:creationId xmlns:a16="http://schemas.microsoft.com/office/drawing/2014/main" id="{A0B804AB-A851-2F7D-9120-1A65F2DCB3FE}"/>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4" name="ZoneTexte 3">
              <a:extLst>
                <a:ext uri="{FF2B5EF4-FFF2-40B4-BE49-F238E27FC236}">
                  <a16:creationId xmlns:a16="http://schemas.microsoft.com/office/drawing/2014/main" id="{C1C4595B-AD8C-03C5-16CF-FF77F8A8ACC1}"/>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5" name="ZoneTexte 4">
              <a:extLst>
                <a:ext uri="{FF2B5EF4-FFF2-40B4-BE49-F238E27FC236}">
                  <a16:creationId xmlns:a16="http://schemas.microsoft.com/office/drawing/2014/main" id="{F8C6DEFC-F799-1886-6889-BB3F646EDE83}"/>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6" name="ZoneTexte 5">
              <a:extLst>
                <a:ext uri="{FF2B5EF4-FFF2-40B4-BE49-F238E27FC236}">
                  <a16:creationId xmlns:a16="http://schemas.microsoft.com/office/drawing/2014/main" id="{241208D4-66A7-0B81-D6ED-C90361FA04E2}"/>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spTree>
    <p:extLst>
      <p:ext uri="{BB962C8B-B14F-4D97-AF65-F5344CB8AC3E}">
        <p14:creationId xmlns:p14="http://schemas.microsoft.com/office/powerpoint/2010/main" val="4701754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73ADD8-E0F8-63C8-286A-B4B2E46B4F2C}"/>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263AF1B3-01FC-4548-1A90-616092D65924}"/>
              </a:ext>
            </a:extLst>
          </p:cNvPr>
          <p:cNvSpPr txBox="1"/>
          <p:nvPr/>
        </p:nvSpPr>
        <p:spPr>
          <a:xfrm>
            <a:off x="152400" y="131161"/>
            <a:ext cx="11180723" cy="830997"/>
          </a:xfrm>
          <a:prstGeom prst="rect">
            <a:avLst/>
          </a:prstGeom>
          <a:noFill/>
        </p:spPr>
        <p:txBody>
          <a:bodyPr wrap="square" rtlCol="0">
            <a:spAutoFit/>
          </a:bodyPr>
          <a:lstStyle/>
          <a:p>
            <a:r>
              <a:rPr lang="fr-FR" sz="2400" dirty="0">
                <a:latin typeface="Congenial Black" panose="02000503040000020004" pitchFamily="2" charset="0"/>
              </a:rPr>
              <a:t>MODELES DE PREVISION : Synthèse</a:t>
            </a:r>
          </a:p>
          <a:p>
            <a:endParaRPr lang="fr-FR" sz="2400" b="1" dirty="0"/>
          </a:p>
        </p:txBody>
      </p:sp>
      <p:sp>
        <p:nvSpPr>
          <p:cNvPr id="2" name="ZoneTexte 1" hidden="1">
            <a:extLst>
              <a:ext uri="{FF2B5EF4-FFF2-40B4-BE49-F238E27FC236}">
                <a16:creationId xmlns:a16="http://schemas.microsoft.com/office/drawing/2014/main" id="{C86830B8-654F-6A8A-3979-D4D7A529F958}"/>
              </a:ext>
            </a:extLst>
          </p:cNvPr>
          <p:cNvSpPr txBox="1">
            <a:spLocks noGrp="1" noRot="1" noMove="1" noResize="1" noEditPoints="1" noAdjustHandles="1" noChangeArrowheads="1" noChangeShapeType="1"/>
          </p:cNvSpPr>
          <p:nvPr/>
        </p:nvSpPr>
        <p:spPr>
          <a:xfrm>
            <a:off x="432079" y="964642"/>
            <a:ext cx="11254154" cy="1677382"/>
          </a:xfrm>
          <a:prstGeom prst="rect">
            <a:avLst/>
          </a:prstGeom>
          <a:noFill/>
        </p:spPr>
        <p:txBody>
          <a:bodyPr wrap="square" rtlCol="0">
            <a:spAutoFit/>
          </a:bodyPr>
          <a:lstStyle/>
          <a:p>
            <a:pPr indent="450215" algn="just">
              <a:spcBef>
                <a:spcPts val="600"/>
              </a:spcBef>
              <a:spcAft>
                <a:spcPts val="600"/>
              </a:spcAft>
            </a:pPr>
            <a:r>
              <a:rPr lang="fr-FR" sz="1100" dirty="0">
                <a:effectLst/>
                <a:latin typeface="Times New Roman" panose="02020603050405020304" pitchFamily="18" charset="0"/>
                <a:ea typeface="Aptos" panose="020B0004020202020204" pitchFamily="34" charset="0"/>
                <a:cs typeface="Arial" panose="020B0604020202020204" pitchFamily="34" charset="0"/>
              </a:rPr>
              <a:t>La prévision de la consommation d’énergie est un sujet complexe, qui comporte notamment des enjeux économiques et climatiques. Cette thématique suscite un vif intérêt au sein de la communauté scientifique, laquelle propose sans cesse des modèles de plus en plus sophistiqués afin d’atteindre une meilleure efficience énergétique. Cette synthèse bibliographique présente un aperçu des principales méthodes d’analyse de données utilisées à ce jour.</a:t>
            </a:r>
            <a:endParaRPr lang="fr-FR" sz="1100" dirty="0">
              <a:latin typeface="Times New Roman" panose="02020603050405020304" pitchFamily="18" charset="0"/>
              <a:ea typeface="Aptos" panose="020B0004020202020204" pitchFamily="34" charset="0"/>
              <a:cs typeface="Arial" panose="020B0604020202020204" pitchFamily="34" charset="0"/>
            </a:endParaRPr>
          </a:p>
          <a:p>
            <a:pPr indent="450215" algn="just">
              <a:spcBef>
                <a:spcPts val="600"/>
              </a:spcBef>
              <a:spcAft>
                <a:spcPts val="600"/>
              </a:spcAft>
              <a:buNone/>
            </a:pPr>
            <a:r>
              <a:rPr lang="fr-FR" sz="1100" dirty="0">
                <a:effectLst/>
                <a:latin typeface="Times New Roman" panose="02020603050405020304" pitchFamily="18" charset="0"/>
                <a:ea typeface="Aptos" panose="020B0004020202020204" pitchFamily="34" charset="0"/>
                <a:cs typeface="Arial" panose="020B0604020202020204" pitchFamily="34" charset="0"/>
              </a:rPr>
              <a:t>En définitive, l’efficience énergétique est un enjeu majeur qui cristallise à la fois l’opinion publique et la recherche scientifique. L’une des approches privilégiée pour atteindre cet objectif reste la prévision de la consommation d’énergie. Bien que cette dernière semble être un phénomène complexe à modéliser en raison notamment de son caractère multifactoriel et non linéaire, les méthodes d’analyse de données de plus en plus sophistiquées sont développées, réduisant ainsi, au fil du temps, les erreurs de prévision et le temps de calcul).</a:t>
            </a:r>
          </a:p>
          <a:p>
            <a:pPr>
              <a:buNone/>
            </a:pPr>
            <a:br>
              <a:rPr lang="fr-FR" sz="1100" dirty="0">
                <a:effectLst/>
                <a:latin typeface="Times New Roman" panose="02020603050405020304" pitchFamily="18" charset="0"/>
                <a:ea typeface="Aptos" panose="020B0004020202020204" pitchFamily="34" charset="0"/>
                <a:cs typeface="Arial" panose="020B0604020202020204" pitchFamily="34" charset="0"/>
              </a:rPr>
            </a:br>
            <a:endParaRPr lang="fr-FR" sz="1100" dirty="0"/>
          </a:p>
        </p:txBody>
      </p:sp>
      <p:grpSp>
        <p:nvGrpSpPr>
          <p:cNvPr id="88" name="Groupe 87">
            <a:extLst>
              <a:ext uri="{FF2B5EF4-FFF2-40B4-BE49-F238E27FC236}">
                <a16:creationId xmlns:a16="http://schemas.microsoft.com/office/drawing/2014/main" id="{125191A2-A4D4-57BC-500F-A76476B6DEA8}"/>
              </a:ext>
            </a:extLst>
          </p:cNvPr>
          <p:cNvGrpSpPr/>
          <p:nvPr/>
        </p:nvGrpSpPr>
        <p:grpSpPr>
          <a:xfrm>
            <a:off x="0" y="4832765"/>
            <a:ext cx="18063807" cy="1932902"/>
            <a:chOff x="0" y="4832765"/>
            <a:chExt cx="18063807" cy="1932902"/>
          </a:xfrm>
        </p:grpSpPr>
        <p:grpSp>
          <p:nvGrpSpPr>
            <p:cNvPr id="89" name="Groupe 88">
              <a:extLst>
                <a:ext uri="{FF2B5EF4-FFF2-40B4-BE49-F238E27FC236}">
                  <a16:creationId xmlns:a16="http://schemas.microsoft.com/office/drawing/2014/main" id="{BCAE6BB6-65FE-CC4A-149E-F21A117F5553}"/>
                </a:ext>
              </a:extLst>
            </p:cNvPr>
            <p:cNvGrpSpPr/>
            <p:nvPr/>
          </p:nvGrpSpPr>
          <p:grpSpPr>
            <a:xfrm>
              <a:off x="0" y="4832765"/>
              <a:ext cx="18063807" cy="1655903"/>
              <a:chOff x="0" y="1963597"/>
              <a:chExt cx="18063807" cy="1655903"/>
            </a:xfrm>
            <a:solidFill>
              <a:srgbClr val="E62733"/>
            </a:solidFill>
          </p:grpSpPr>
          <p:sp>
            <p:nvSpPr>
              <p:cNvPr id="93" name="Rectangle : coins arrondis 92">
                <a:extLst>
                  <a:ext uri="{FF2B5EF4-FFF2-40B4-BE49-F238E27FC236}">
                    <a16:creationId xmlns:a16="http://schemas.microsoft.com/office/drawing/2014/main" id="{1D39326A-63C4-7341-F475-3F987C22CF25}"/>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Rectangle : coins arrondis 93">
                <a:extLst>
                  <a:ext uri="{FF2B5EF4-FFF2-40B4-BE49-F238E27FC236}">
                    <a16:creationId xmlns:a16="http://schemas.microsoft.com/office/drawing/2014/main" id="{FF6E1A68-A1B2-2887-A4C4-76AF978E8F68}"/>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90" name="ZoneTexte 89">
              <a:extLst>
                <a:ext uri="{FF2B5EF4-FFF2-40B4-BE49-F238E27FC236}">
                  <a16:creationId xmlns:a16="http://schemas.microsoft.com/office/drawing/2014/main" id="{53500DE5-4DC8-9BBD-23B9-A6F7D93E3CB2}"/>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91" name="ZoneTexte 90">
              <a:extLst>
                <a:ext uri="{FF2B5EF4-FFF2-40B4-BE49-F238E27FC236}">
                  <a16:creationId xmlns:a16="http://schemas.microsoft.com/office/drawing/2014/main" id="{5A964DC8-C105-CF81-F669-47FACD5F46BD}"/>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92" name="ZoneTexte 91">
              <a:extLst>
                <a:ext uri="{FF2B5EF4-FFF2-40B4-BE49-F238E27FC236}">
                  <a16:creationId xmlns:a16="http://schemas.microsoft.com/office/drawing/2014/main" id="{F0FDBF14-5F32-7D0C-21B9-85286D9E9FB9}"/>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sp>
        <p:nvSpPr>
          <p:cNvPr id="3" name="ZoneTexte 2">
            <a:extLst>
              <a:ext uri="{FF2B5EF4-FFF2-40B4-BE49-F238E27FC236}">
                <a16:creationId xmlns:a16="http://schemas.microsoft.com/office/drawing/2014/main" id="{7C4F37C9-7D3B-EC2C-9BAB-FA3A7BCFBC74}"/>
              </a:ext>
            </a:extLst>
          </p:cNvPr>
          <p:cNvSpPr txBox="1"/>
          <p:nvPr/>
        </p:nvSpPr>
        <p:spPr>
          <a:xfrm>
            <a:off x="292100" y="881925"/>
            <a:ext cx="9385300"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Le Réseau Bayésien Dynamique est très promoteur en matière de prévision et d’explicabilité.</a:t>
            </a:r>
          </a:p>
        </p:txBody>
      </p:sp>
      <p:sp>
        <p:nvSpPr>
          <p:cNvPr id="4" name="ZoneTexte 3">
            <a:extLst>
              <a:ext uri="{FF2B5EF4-FFF2-40B4-BE49-F238E27FC236}">
                <a16:creationId xmlns:a16="http://schemas.microsoft.com/office/drawing/2014/main" id="{0751D13F-C49E-C1D5-4A56-AAAA96098059}"/>
              </a:ext>
            </a:extLst>
          </p:cNvPr>
          <p:cNvSpPr txBox="1"/>
          <p:nvPr/>
        </p:nvSpPr>
        <p:spPr>
          <a:xfrm>
            <a:off x="292100" y="1554579"/>
            <a:ext cx="11569700"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Des analyses bayésiennes plus approfondies doivent être effectuées : Correction du MAPE et rapport de vraisemblance.</a:t>
            </a:r>
          </a:p>
        </p:txBody>
      </p:sp>
      <p:sp>
        <p:nvSpPr>
          <p:cNvPr id="9" name="ZoneTexte 8">
            <a:extLst>
              <a:ext uri="{FF2B5EF4-FFF2-40B4-BE49-F238E27FC236}">
                <a16:creationId xmlns:a16="http://schemas.microsoft.com/office/drawing/2014/main" id="{E3C8BC07-CEE2-38BC-520F-D6E50E65FCA5}"/>
              </a:ext>
            </a:extLst>
          </p:cNvPr>
          <p:cNvSpPr txBox="1"/>
          <p:nvPr/>
        </p:nvSpPr>
        <p:spPr>
          <a:xfrm>
            <a:off x="292100" y="2107257"/>
            <a:ext cx="9385300"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Utilisation d’autres critère de Score pour l’apprentissage des réseaux probabilistes</a:t>
            </a:r>
          </a:p>
        </p:txBody>
      </p:sp>
      <p:sp>
        <p:nvSpPr>
          <p:cNvPr id="13" name="ZoneTexte 12">
            <a:extLst>
              <a:ext uri="{FF2B5EF4-FFF2-40B4-BE49-F238E27FC236}">
                <a16:creationId xmlns:a16="http://schemas.microsoft.com/office/drawing/2014/main" id="{154DBB3C-A1CB-D211-4900-040E1D7F6BF8}"/>
              </a:ext>
            </a:extLst>
          </p:cNvPr>
          <p:cNvSpPr txBox="1"/>
          <p:nvPr/>
        </p:nvSpPr>
        <p:spPr>
          <a:xfrm>
            <a:off x="292100" y="2724287"/>
            <a:ext cx="10833100"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Réalisation d’une étude bibliographique sur les Réseaux Bayésiens Dynamiques ( Non Gaussiens) </a:t>
            </a:r>
          </a:p>
        </p:txBody>
      </p:sp>
      <p:sp>
        <p:nvSpPr>
          <p:cNvPr id="15" name="ZoneTexte 14">
            <a:extLst>
              <a:ext uri="{FF2B5EF4-FFF2-40B4-BE49-F238E27FC236}">
                <a16:creationId xmlns:a16="http://schemas.microsoft.com/office/drawing/2014/main" id="{BFE09BF9-54B3-76B4-8EFA-44433FB8475A}"/>
              </a:ext>
            </a:extLst>
          </p:cNvPr>
          <p:cNvSpPr txBox="1"/>
          <p:nvPr/>
        </p:nvSpPr>
        <p:spPr>
          <a:xfrm>
            <a:off x="292100" y="3287743"/>
            <a:ext cx="10833100" cy="369332"/>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Implémentation en temps réel ( Data Streaming)</a:t>
            </a:r>
          </a:p>
        </p:txBody>
      </p:sp>
    </p:spTree>
    <p:extLst>
      <p:ext uri="{BB962C8B-B14F-4D97-AF65-F5344CB8AC3E}">
        <p14:creationId xmlns:p14="http://schemas.microsoft.com/office/powerpoint/2010/main" val="31803469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FFA0A2-ADC5-6D35-15EF-A66F71ADA07F}"/>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1AC55FD6-A3DA-E6A1-86F0-BD38C13149E5}"/>
              </a:ext>
            </a:extLst>
          </p:cNvPr>
          <p:cNvSpPr txBox="1"/>
          <p:nvPr/>
        </p:nvSpPr>
        <p:spPr>
          <a:xfrm>
            <a:off x="152400" y="131161"/>
            <a:ext cx="11180723" cy="830997"/>
          </a:xfrm>
          <a:prstGeom prst="rect">
            <a:avLst/>
          </a:prstGeom>
          <a:noFill/>
        </p:spPr>
        <p:txBody>
          <a:bodyPr wrap="square" rtlCol="0">
            <a:spAutoFit/>
          </a:bodyPr>
          <a:lstStyle/>
          <a:p>
            <a:r>
              <a:rPr lang="fr-FR" sz="2400" dirty="0">
                <a:latin typeface="Congenial Black" panose="02000503040000020004" pitchFamily="2" charset="0"/>
              </a:rPr>
              <a:t>MODELES DE PREVISION : Perspectives</a:t>
            </a:r>
          </a:p>
          <a:p>
            <a:endParaRPr lang="fr-FR" sz="2400" b="1" dirty="0"/>
          </a:p>
        </p:txBody>
      </p:sp>
      <p:sp>
        <p:nvSpPr>
          <p:cNvPr id="2" name="ZoneTexte 1" hidden="1">
            <a:extLst>
              <a:ext uri="{FF2B5EF4-FFF2-40B4-BE49-F238E27FC236}">
                <a16:creationId xmlns:a16="http://schemas.microsoft.com/office/drawing/2014/main" id="{5925D0E7-8D8C-7D11-25A5-9E85D0613848}"/>
              </a:ext>
            </a:extLst>
          </p:cNvPr>
          <p:cNvSpPr txBox="1">
            <a:spLocks noGrp="1" noRot="1" noMove="1" noResize="1" noEditPoints="1" noAdjustHandles="1" noChangeArrowheads="1" noChangeShapeType="1"/>
          </p:cNvSpPr>
          <p:nvPr/>
        </p:nvSpPr>
        <p:spPr>
          <a:xfrm>
            <a:off x="432079" y="964642"/>
            <a:ext cx="11254154" cy="1677382"/>
          </a:xfrm>
          <a:prstGeom prst="rect">
            <a:avLst/>
          </a:prstGeom>
          <a:noFill/>
        </p:spPr>
        <p:txBody>
          <a:bodyPr wrap="square" rtlCol="0">
            <a:spAutoFit/>
          </a:bodyPr>
          <a:lstStyle/>
          <a:p>
            <a:pPr indent="450215" algn="just">
              <a:spcBef>
                <a:spcPts val="600"/>
              </a:spcBef>
              <a:spcAft>
                <a:spcPts val="600"/>
              </a:spcAft>
            </a:pPr>
            <a:r>
              <a:rPr lang="fr-FR" sz="1100" dirty="0">
                <a:effectLst/>
                <a:latin typeface="Times New Roman" panose="02020603050405020304" pitchFamily="18" charset="0"/>
                <a:ea typeface="Aptos" panose="020B0004020202020204" pitchFamily="34" charset="0"/>
                <a:cs typeface="Arial" panose="020B0604020202020204" pitchFamily="34" charset="0"/>
              </a:rPr>
              <a:t>La prévision de la consommation d’énergie est un sujet complexe, qui comporte notamment des enjeux économiques et climatiques. Cette thématique suscite un vif intérêt au sein de la communauté scientifique, laquelle propose sans cesse des modèles de plus en plus sophistiqués afin d’atteindre une meilleure efficience énergétique. Cette synthèse bibliographique présente un aperçu des principales méthodes d’analyse de données utilisées à ce jour.</a:t>
            </a:r>
            <a:endParaRPr lang="fr-FR" sz="1100" dirty="0">
              <a:latin typeface="Times New Roman" panose="02020603050405020304" pitchFamily="18" charset="0"/>
              <a:ea typeface="Aptos" panose="020B0004020202020204" pitchFamily="34" charset="0"/>
              <a:cs typeface="Arial" panose="020B0604020202020204" pitchFamily="34" charset="0"/>
            </a:endParaRPr>
          </a:p>
          <a:p>
            <a:pPr indent="450215" algn="just">
              <a:spcBef>
                <a:spcPts val="600"/>
              </a:spcBef>
              <a:spcAft>
                <a:spcPts val="600"/>
              </a:spcAft>
              <a:buNone/>
            </a:pPr>
            <a:r>
              <a:rPr lang="fr-FR" sz="1100" dirty="0">
                <a:effectLst/>
                <a:latin typeface="Times New Roman" panose="02020603050405020304" pitchFamily="18" charset="0"/>
                <a:ea typeface="Aptos" panose="020B0004020202020204" pitchFamily="34" charset="0"/>
                <a:cs typeface="Arial" panose="020B0604020202020204" pitchFamily="34" charset="0"/>
              </a:rPr>
              <a:t>En définitive, l’efficience énergétique est un enjeu majeur qui cristallise à la fois l’opinion publique et la recherche scientifique. L’une des approches privilégiée pour atteindre cet objectif reste la prévision de la consommation d’énergie. Bien que cette dernière semble être un phénomène complexe à modéliser en raison notamment de son caractère multifactoriel et non linéaire, les méthodes d’analyse de données de plus en plus sophistiquées sont développées, réduisant ainsi, au fil du temps, les erreurs de prévision et le temps de calcul).</a:t>
            </a:r>
          </a:p>
          <a:p>
            <a:pPr>
              <a:buNone/>
            </a:pPr>
            <a:br>
              <a:rPr lang="fr-FR" sz="1100" dirty="0">
                <a:effectLst/>
                <a:latin typeface="Times New Roman" panose="02020603050405020304" pitchFamily="18" charset="0"/>
                <a:ea typeface="Aptos" panose="020B0004020202020204" pitchFamily="34" charset="0"/>
                <a:cs typeface="Arial" panose="020B0604020202020204" pitchFamily="34" charset="0"/>
              </a:rPr>
            </a:br>
            <a:endParaRPr lang="fr-FR" sz="1100" dirty="0"/>
          </a:p>
        </p:txBody>
      </p:sp>
      <p:grpSp>
        <p:nvGrpSpPr>
          <p:cNvPr id="88" name="Groupe 87">
            <a:extLst>
              <a:ext uri="{FF2B5EF4-FFF2-40B4-BE49-F238E27FC236}">
                <a16:creationId xmlns:a16="http://schemas.microsoft.com/office/drawing/2014/main" id="{CA2FC49C-EAB7-F439-CF17-99F25AC9685E}"/>
              </a:ext>
            </a:extLst>
          </p:cNvPr>
          <p:cNvGrpSpPr/>
          <p:nvPr/>
        </p:nvGrpSpPr>
        <p:grpSpPr>
          <a:xfrm>
            <a:off x="0" y="4832765"/>
            <a:ext cx="18063807" cy="1932902"/>
            <a:chOff x="0" y="4832765"/>
            <a:chExt cx="18063807" cy="1932902"/>
          </a:xfrm>
        </p:grpSpPr>
        <p:grpSp>
          <p:nvGrpSpPr>
            <p:cNvPr id="89" name="Groupe 88">
              <a:extLst>
                <a:ext uri="{FF2B5EF4-FFF2-40B4-BE49-F238E27FC236}">
                  <a16:creationId xmlns:a16="http://schemas.microsoft.com/office/drawing/2014/main" id="{41EA291E-7307-24F7-00CA-9388E03D3A12}"/>
                </a:ext>
              </a:extLst>
            </p:cNvPr>
            <p:cNvGrpSpPr/>
            <p:nvPr/>
          </p:nvGrpSpPr>
          <p:grpSpPr>
            <a:xfrm>
              <a:off x="0" y="4832765"/>
              <a:ext cx="18063807" cy="1655903"/>
              <a:chOff x="0" y="1963597"/>
              <a:chExt cx="18063807" cy="1655903"/>
            </a:xfrm>
            <a:solidFill>
              <a:srgbClr val="E62733"/>
            </a:solidFill>
          </p:grpSpPr>
          <p:sp>
            <p:nvSpPr>
              <p:cNvPr id="93" name="Rectangle : coins arrondis 92">
                <a:extLst>
                  <a:ext uri="{FF2B5EF4-FFF2-40B4-BE49-F238E27FC236}">
                    <a16:creationId xmlns:a16="http://schemas.microsoft.com/office/drawing/2014/main" id="{45FF85C7-43D9-33EB-18FE-64F6F5E23B28}"/>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Rectangle : coins arrondis 93">
                <a:extLst>
                  <a:ext uri="{FF2B5EF4-FFF2-40B4-BE49-F238E27FC236}">
                    <a16:creationId xmlns:a16="http://schemas.microsoft.com/office/drawing/2014/main" id="{CDA9410A-CA73-AE05-F5B9-8B90826263C0}"/>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90" name="ZoneTexte 89">
              <a:extLst>
                <a:ext uri="{FF2B5EF4-FFF2-40B4-BE49-F238E27FC236}">
                  <a16:creationId xmlns:a16="http://schemas.microsoft.com/office/drawing/2014/main" id="{A1E32114-CAD0-C617-320F-C15180FD61F6}"/>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91" name="ZoneTexte 90">
              <a:extLst>
                <a:ext uri="{FF2B5EF4-FFF2-40B4-BE49-F238E27FC236}">
                  <a16:creationId xmlns:a16="http://schemas.microsoft.com/office/drawing/2014/main" id="{6B6E9D6E-77FA-E5D8-E093-0160A731C775}"/>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92" name="ZoneTexte 91">
              <a:extLst>
                <a:ext uri="{FF2B5EF4-FFF2-40B4-BE49-F238E27FC236}">
                  <a16:creationId xmlns:a16="http://schemas.microsoft.com/office/drawing/2014/main" id="{BAC40D12-DB59-3727-C90D-76599C4D0C9B}"/>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sp>
        <p:nvSpPr>
          <p:cNvPr id="3" name="ZoneTexte 2">
            <a:extLst>
              <a:ext uri="{FF2B5EF4-FFF2-40B4-BE49-F238E27FC236}">
                <a16:creationId xmlns:a16="http://schemas.microsoft.com/office/drawing/2014/main" id="{48F41E3B-AE81-2E65-68EC-DE555391F8F7}"/>
              </a:ext>
            </a:extLst>
          </p:cNvPr>
          <p:cNvSpPr txBox="1"/>
          <p:nvPr/>
        </p:nvSpPr>
        <p:spPr>
          <a:xfrm>
            <a:off x="292100" y="881925"/>
            <a:ext cx="9385300" cy="646331"/>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La prévision de la consommation d’énergie est un phénomène complexe en raison de son caractère non linéaire et multifactoriel.</a:t>
            </a:r>
          </a:p>
        </p:txBody>
      </p:sp>
      <p:sp>
        <p:nvSpPr>
          <p:cNvPr id="4" name="ZoneTexte 3">
            <a:extLst>
              <a:ext uri="{FF2B5EF4-FFF2-40B4-BE49-F238E27FC236}">
                <a16:creationId xmlns:a16="http://schemas.microsoft.com/office/drawing/2014/main" id="{956492E7-CCFE-1F57-F63D-A720B62FBD54}"/>
              </a:ext>
            </a:extLst>
          </p:cNvPr>
          <p:cNvSpPr txBox="1"/>
          <p:nvPr/>
        </p:nvSpPr>
        <p:spPr>
          <a:xfrm>
            <a:off x="292100" y="1554579"/>
            <a:ext cx="9385300" cy="646331"/>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4 grandes familles de méthodes d’analyse de données sont de plus en plus privilégiées : modèles conventionnels, modèles d’apprentissage automatique, profond et hybrides.</a:t>
            </a:r>
          </a:p>
        </p:txBody>
      </p:sp>
      <p:sp>
        <p:nvSpPr>
          <p:cNvPr id="9" name="ZoneTexte 8">
            <a:extLst>
              <a:ext uri="{FF2B5EF4-FFF2-40B4-BE49-F238E27FC236}">
                <a16:creationId xmlns:a16="http://schemas.microsoft.com/office/drawing/2014/main" id="{DAA1D95E-C6D8-71F4-E6AE-246E4C9ACD2C}"/>
              </a:ext>
            </a:extLst>
          </p:cNvPr>
          <p:cNvSpPr txBox="1"/>
          <p:nvPr/>
        </p:nvSpPr>
        <p:spPr>
          <a:xfrm>
            <a:off x="292100" y="2359253"/>
            <a:ext cx="9385300" cy="646331"/>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Les réseaux Bayésiens Dynamiques représentent à ce jour, l’une des méthodes avec le plus grand potentiel. </a:t>
            </a:r>
          </a:p>
        </p:txBody>
      </p:sp>
      <p:sp>
        <p:nvSpPr>
          <p:cNvPr id="11" name="ZoneTexte 10">
            <a:extLst>
              <a:ext uri="{FF2B5EF4-FFF2-40B4-BE49-F238E27FC236}">
                <a16:creationId xmlns:a16="http://schemas.microsoft.com/office/drawing/2014/main" id="{6873B7D0-5598-5B90-FBEA-15C2F77FC6D7}"/>
              </a:ext>
            </a:extLst>
          </p:cNvPr>
          <p:cNvSpPr txBox="1"/>
          <p:nvPr/>
        </p:nvSpPr>
        <p:spPr>
          <a:xfrm>
            <a:off x="292100" y="3069010"/>
            <a:ext cx="9385300" cy="646331"/>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Utilisation de la base de données UKDALE dans le cadre de cet ouvrage.</a:t>
            </a:r>
          </a:p>
          <a:p>
            <a:endParaRPr lang="fr-FR" dirty="0">
              <a:latin typeface="Times New Roman" panose="02020603050405020304" pitchFamily="18" charset="0"/>
              <a:cs typeface="Times New Roman" panose="02020603050405020304" pitchFamily="18" charset="0"/>
            </a:endParaRPr>
          </a:p>
        </p:txBody>
      </p:sp>
      <p:sp>
        <p:nvSpPr>
          <p:cNvPr id="12" name="ZoneTexte 11">
            <a:extLst>
              <a:ext uri="{FF2B5EF4-FFF2-40B4-BE49-F238E27FC236}">
                <a16:creationId xmlns:a16="http://schemas.microsoft.com/office/drawing/2014/main" id="{46BC0FDB-76E7-90D4-A5E1-1C617E8CD2BD}"/>
              </a:ext>
            </a:extLst>
          </p:cNvPr>
          <p:cNvSpPr txBox="1"/>
          <p:nvPr/>
        </p:nvSpPr>
        <p:spPr>
          <a:xfrm>
            <a:off x="292100" y="3635517"/>
            <a:ext cx="9385300" cy="923330"/>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Conclusion par rapport au modèle ARIMA. Globalement, le modèle ARIMA a obtenu des bons résultats en ce qui concerne l’ajustement des modèles. Cependant, les modèles restent très mauvais en termes de prédictions. </a:t>
            </a:r>
          </a:p>
        </p:txBody>
      </p:sp>
      <p:sp>
        <p:nvSpPr>
          <p:cNvPr id="13" name="ZoneTexte 12">
            <a:extLst>
              <a:ext uri="{FF2B5EF4-FFF2-40B4-BE49-F238E27FC236}">
                <a16:creationId xmlns:a16="http://schemas.microsoft.com/office/drawing/2014/main" id="{E3DFE315-8493-C337-3F3F-B96A45304E80}"/>
              </a:ext>
            </a:extLst>
          </p:cNvPr>
          <p:cNvSpPr txBox="1"/>
          <p:nvPr/>
        </p:nvSpPr>
        <p:spPr>
          <a:xfrm>
            <a:off x="292100" y="4656340"/>
            <a:ext cx="9385300" cy="1200329"/>
          </a:xfrm>
          <a:prstGeom prst="rect">
            <a:avLst/>
          </a:prstGeom>
          <a:noFill/>
        </p:spPr>
        <p:txBody>
          <a:bodyPr wrap="square" rtlCol="0">
            <a:spAutoFit/>
          </a:bodyPr>
          <a:lstStyle/>
          <a:p>
            <a:pPr marL="285750" indent="-285750">
              <a:buFont typeface="Wingdings" panose="05000000000000000000" pitchFamily="2" charset="2"/>
              <a:buChar char="q"/>
            </a:pPr>
            <a:r>
              <a:rPr lang="fr-FR" dirty="0">
                <a:latin typeface="Times New Roman" panose="02020603050405020304" pitchFamily="18" charset="0"/>
                <a:cs typeface="Times New Roman" panose="02020603050405020304" pitchFamily="18" charset="0"/>
              </a:rPr>
              <a:t>Conclusion par rapport au Réseau Bayésien Dynamique. L’ajustement des Réseaux Bayésiens Dynamiques est légèrement inférieur à celui des modèles ARIMA. Cependant, les Réseaux Bayésiens Dynamiques ont obtenu des résultats nettement supérieurs à ceux du modèle ARIMA en termes de prévision de la consommation d’électricité </a:t>
            </a:r>
          </a:p>
        </p:txBody>
      </p:sp>
    </p:spTree>
    <p:extLst>
      <p:ext uri="{BB962C8B-B14F-4D97-AF65-F5344CB8AC3E}">
        <p14:creationId xmlns:p14="http://schemas.microsoft.com/office/powerpoint/2010/main" val="21622690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4061C2-692F-CE1F-453B-2A54C6D73B06}"/>
            </a:ext>
          </a:extLst>
        </p:cNvPr>
        <p:cNvGrpSpPr/>
        <p:nvPr/>
      </p:nvGrpSpPr>
      <p:grpSpPr>
        <a:xfrm>
          <a:off x="0" y="0"/>
          <a:ext cx="0" cy="0"/>
          <a:chOff x="0" y="0"/>
          <a:chExt cx="0" cy="0"/>
        </a:xfrm>
      </p:grpSpPr>
      <p:sp>
        <p:nvSpPr>
          <p:cNvPr id="2" name="ZoneTexte 1" hidden="1">
            <a:extLst>
              <a:ext uri="{FF2B5EF4-FFF2-40B4-BE49-F238E27FC236}">
                <a16:creationId xmlns:a16="http://schemas.microsoft.com/office/drawing/2014/main" id="{9EC10D38-7663-EFD6-C85A-F35185B453A0}"/>
              </a:ext>
            </a:extLst>
          </p:cNvPr>
          <p:cNvSpPr txBox="1">
            <a:spLocks noGrp="1" noRot="1" noMove="1" noResize="1" noEditPoints="1" noAdjustHandles="1" noChangeArrowheads="1" noChangeShapeType="1"/>
          </p:cNvSpPr>
          <p:nvPr/>
        </p:nvSpPr>
        <p:spPr>
          <a:xfrm>
            <a:off x="432079" y="964642"/>
            <a:ext cx="11254154" cy="1677382"/>
          </a:xfrm>
          <a:prstGeom prst="rect">
            <a:avLst/>
          </a:prstGeom>
          <a:noFill/>
        </p:spPr>
        <p:txBody>
          <a:bodyPr wrap="square" rtlCol="0">
            <a:spAutoFit/>
          </a:bodyPr>
          <a:lstStyle/>
          <a:p>
            <a:pPr indent="450215" algn="just">
              <a:spcBef>
                <a:spcPts val="600"/>
              </a:spcBef>
              <a:spcAft>
                <a:spcPts val="600"/>
              </a:spcAft>
            </a:pPr>
            <a:r>
              <a:rPr lang="fr-FR" sz="1100" dirty="0">
                <a:effectLst/>
                <a:latin typeface="Times New Roman" panose="02020603050405020304" pitchFamily="18" charset="0"/>
                <a:ea typeface="Aptos" panose="020B0004020202020204" pitchFamily="34" charset="0"/>
                <a:cs typeface="Arial" panose="020B0604020202020204" pitchFamily="34" charset="0"/>
              </a:rPr>
              <a:t>La prévision de la consommation d’énergie est un sujet complexe, qui comporte notamment des enjeux économiques et climatiques. Cette thématique suscite un vif intérêt au sein de la communauté scientifique, laquelle propose sans cesse des modèles de plus en plus sophistiqués afin d’atteindre une meilleure efficience énergétique. Cette synthèse bibliographique présente un aperçu des principales méthodes d’analyse de données utilisées à ce jour.</a:t>
            </a:r>
            <a:endParaRPr lang="fr-FR" sz="1100" dirty="0">
              <a:latin typeface="Times New Roman" panose="02020603050405020304" pitchFamily="18" charset="0"/>
              <a:ea typeface="Aptos" panose="020B0004020202020204" pitchFamily="34" charset="0"/>
              <a:cs typeface="Arial" panose="020B0604020202020204" pitchFamily="34" charset="0"/>
            </a:endParaRPr>
          </a:p>
          <a:p>
            <a:pPr indent="450215" algn="just">
              <a:spcBef>
                <a:spcPts val="600"/>
              </a:spcBef>
              <a:spcAft>
                <a:spcPts val="600"/>
              </a:spcAft>
              <a:buNone/>
            </a:pPr>
            <a:r>
              <a:rPr lang="fr-FR" sz="1100" dirty="0">
                <a:effectLst/>
                <a:latin typeface="Times New Roman" panose="02020603050405020304" pitchFamily="18" charset="0"/>
                <a:ea typeface="Aptos" panose="020B0004020202020204" pitchFamily="34" charset="0"/>
                <a:cs typeface="Arial" panose="020B0604020202020204" pitchFamily="34" charset="0"/>
              </a:rPr>
              <a:t>En définitive, l’efficience énergétique est un enjeu majeur qui cristallise à la fois l’opinion publique et la recherche scientifique. L’une des approches privilégiée pour atteindre cet objectif reste la prévision de la consommation d’énergie. Bien que cette dernière semble être un phénomène complexe à modéliser en raison notamment de son caractère multifactoriel et non linéaire, les méthodes d’analyse de données de plus en plus sophistiquées sont développées, réduisant ainsi, au fil du temps, les erreurs de prévision et le temps de calcul).</a:t>
            </a:r>
          </a:p>
          <a:p>
            <a:pPr>
              <a:buNone/>
            </a:pPr>
            <a:br>
              <a:rPr lang="fr-FR" sz="1100" dirty="0">
                <a:effectLst/>
                <a:latin typeface="Times New Roman" panose="02020603050405020304" pitchFamily="18" charset="0"/>
                <a:ea typeface="Aptos" panose="020B0004020202020204" pitchFamily="34" charset="0"/>
                <a:cs typeface="Arial" panose="020B0604020202020204" pitchFamily="34" charset="0"/>
              </a:rPr>
            </a:br>
            <a:endParaRPr lang="fr-FR" sz="1100" dirty="0"/>
          </a:p>
        </p:txBody>
      </p:sp>
      <p:grpSp>
        <p:nvGrpSpPr>
          <p:cNvPr id="88" name="Groupe 87">
            <a:extLst>
              <a:ext uri="{FF2B5EF4-FFF2-40B4-BE49-F238E27FC236}">
                <a16:creationId xmlns:a16="http://schemas.microsoft.com/office/drawing/2014/main" id="{D14CC73D-D498-BF21-E2D8-F47CD6D75DBD}"/>
              </a:ext>
            </a:extLst>
          </p:cNvPr>
          <p:cNvGrpSpPr/>
          <p:nvPr/>
        </p:nvGrpSpPr>
        <p:grpSpPr>
          <a:xfrm>
            <a:off x="0" y="4832765"/>
            <a:ext cx="18063807" cy="1932902"/>
            <a:chOff x="0" y="4832765"/>
            <a:chExt cx="18063807" cy="1932902"/>
          </a:xfrm>
        </p:grpSpPr>
        <p:grpSp>
          <p:nvGrpSpPr>
            <p:cNvPr id="89" name="Groupe 88">
              <a:extLst>
                <a:ext uri="{FF2B5EF4-FFF2-40B4-BE49-F238E27FC236}">
                  <a16:creationId xmlns:a16="http://schemas.microsoft.com/office/drawing/2014/main" id="{1C251013-2B8A-6D5A-A0A6-690EC7006826}"/>
                </a:ext>
              </a:extLst>
            </p:cNvPr>
            <p:cNvGrpSpPr/>
            <p:nvPr/>
          </p:nvGrpSpPr>
          <p:grpSpPr>
            <a:xfrm>
              <a:off x="0" y="4832765"/>
              <a:ext cx="18063807" cy="1655903"/>
              <a:chOff x="0" y="1963597"/>
              <a:chExt cx="18063807" cy="1655903"/>
            </a:xfrm>
            <a:solidFill>
              <a:srgbClr val="E62733"/>
            </a:solidFill>
          </p:grpSpPr>
          <p:sp>
            <p:nvSpPr>
              <p:cNvPr id="93" name="Rectangle : coins arrondis 92">
                <a:extLst>
                  <a:ext uri="{FF2B5EF4-FFF2-40B4-BE49-F238E27FC236}">
                    <a16:creationId xmlns:a16="http://schemas.microsoft.com/office/drawing/2014/main" id="{D33F1BBD-497C-3D71-6DF3-88E0D321DD45}"/>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DF002C"/>
                  </a:solidFill>
                </a:endParaRPr>
              </a:p>
            </p:txBody>
          </p:sp>
          <p:sp>
            <p:nvSpPr>
              <p:cNvPr id="94" name="Rectangle : coins arrondis 93">
                <a:extLst>
                  <a:ext uri="{FF2B5EF4-FFF2-40B4-BE49-F238E27FC236}">
                    <a16:creationId xmlns:a16="http://schemas.microsoft.com/office/drawing/2014/main" id="{AB0078BA-3B5E-74FF-C4E2-BDEE7E27089D}"/>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90" name="ZoneTexte 89">
              <a:extLst>
                <a:ext uri="{FF2B5EF4-FFF2-40B4-BE49-F238E27FC236}">
                  <a16:creationId xmlns:a16="http://schemas.microsoft.com/office/drawing/2014/main" id="{0011B359-29B8-1CE9-C495-D46B3E096E39}"/>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91" name="ZoneTexte 90">
              <a:extLst>
                <a:ext uri="{FF2B5EF4-FFF2-40B4-BE49-F238E27FC236}">
                  <a16:creationId xmlns:a16="http://schemas.microsoft.com/office/drawing/2014/main" id="{02B7440E-07F5-15B4-14C6-7514E8A0A196}"/>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92" name="ZoneTexte 91">
              <a:extLst>
                <a:ext uri="{FF2B5EF4-FFF2-40B4-BE49-F238E27FC236}">
                  <a16:creationId xmlns:a16="http://schemas.microsoft.com/office/drawing/2014/main" id="{49921582-D9DA-C4CF-F712-E219BE419C38}"/>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sp>
        <p:nvSpPr>
          <p:cNvPr id="5" name="ZoneTexte 4">
            <a:extLst>
              <a:ext uri="{FF2B5EF4-FFF2-40B4-BE49-F238E27FC236}">
                <a16:creationId xmlns:a16="http://schemas.microsoft.com/office/drawing/2014/main" id="{A3FC7853-B692-EAD0-A6BB-A25E98DEBB08}"/>
              </a:ext>
            </a:extLst>
          </p:cNvPr>
          <p:cNvSpPr txBox="1"/>
          <p:nvPr/>
        </p:nvSpPr>
        <p:spPr>
          <a:xfrm>
            <a:off x="4812676" y="2110415"/>
            <a:ext cx="8483600" cy="1569660"/>
          </a:xfrm>
          <a:prstGeom prst="rect">
            <a:avLst/>
          </a:prstGeom>
          <a:noFill/>
        </p:spPr>
        <p:txBody>
          <a:bodyPr wrap="square" rtlCol="0">
            <a:spAutoFit/>
          </a:bodyPr>
          <a:lstStyle/>
          <a:p>
            <a:r>
              <a:rPr lang="fr-FR" sz="9600" dirty="0">
                <a:solidFill>
                  <a:srgbClr val="E00034"/>
                </a:solidFill>
                <a:latin typeface="a Absolute Empire" panose="02000503000000000000" pitchFamily="2" charset="0"/>
              </a:rPr>
              <a:t>FIN</a:t>
            </a:r>
          </a:p>
        </p:txBody>
      </p:sp>
      <p:pic>
        <p:nvPicPr>
          <p:cNvPr id="6" name="Picture 2" descr="L'UPEC : La recherche : innover, découvrir et valoriser - Recherche &amp;  Enseignement">
            <a:extLst>
              <a:ext uri="{FF2B5EF4-FFF2-40B4-BE49-F238E27FC236}">
                <a16:creationId xmlns:a16="http://schemas.microsoft.com/office/drawing/2014/main" id="{D3091EB8-77A9-D666-3313-62622EFC33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10800" y="92333"/>
            <a:ext cx="1425524" cy="128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6897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05212D-F992-A25E-192E-BADCDF948C93}"/>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33DFB3E2-E2B6-02EA-38AD-24B5D8F89F49}"/>
              </a:ext>
            </a:extLst>
          </p:cNvPr>
          <p:cNvSpPr txBox="1"/>
          <p:nvPr/>
        </p:nvSpPr>
        <p:spPr>
          <a:xfrm>
            <a:off x="397805" y="448107"/>
            <a:ext cx="8572106" cy="461665"/>
          </a:xfrm>
          <a:prstGeom prst="rect">
            <a:avLst/>
          </a:prstGeom>
          <a:noFill/>
        </p:spPr>
        <p:txBody>
          <a:bodyPr wrap="square" rtlCol="0">
            <a:spAutoFit/>
          </a:bodyPr>
          <a:lstStyle/>
          <a:p>
            <a:r>
              <a:rPr lang="fr-FR" sz="2400" b="1" dirty="0"/>
              <a:t>INTRODUCTON : La maîtrise de l’énergie et ses bienfaits</a:t>
            </a:r>
          </a:p>
        </p:txBody>
      </p:sp>
      <p:sp>
        <p:nvSpPr>
          <p:cNvPr id="3" name="ZoneTexte 2">
            <a:extLst>
              <a:ext uri="{FF2B5EF4-FFF2-40B4-BE49-F238E27FC236}">
                <a16:creationId xmlns:a16="http://schemas.microsoft.com/office/drawing/2014/main" id="{76872CD0-B78A-E80D-7D07-E3A6B9AFC5A3}"/>
              </a:ext>
            </a:extLst>
          </p:cNvPr>
          <p:cNvSpPr txBox="1"/>
          <p:nvPr/>
        </p:nvSpPr>
        <p:spPr>
          <a:xfrm>
            <a:off x="397805" y="998571"/>
            <a:ext cx="6974545" cy="1015663"/>
          </a:xfrm>
          <a:prstGeom prst="rect">
            <a:avLst/>
          </a:prstGeom>
          <a:noFill/>
        </p:spPr>
        <p:txBody>
          <a:bodyPr wrap="square" rtlCol="0">
            <a:spAutoFit/>
          </a:bodyPr>
          <a:lstStyle/>
          <a:p>
            <a:pPr marL="342900" indent="-342900">
              <a:buFont typeface="Wingdings" panose="05000000000000000000" pitchFamily="2" charset="2"/>
              <a:buChar char="q"/>
            </a:pPr>
            <a:r>
              <a:rPr lang="fr-FR" sz="2000" dirty="0">
                <a:latin typeface="Times New Roman" panose="02020603050405020304" pitchFamily="18" charset="0"/>
                <a:cs typeface="Times New Roman" panose="02020603050405020304" pitchFamily="18" charset="0"/>
              </a:rPr>
              <a:t>L’amélioration des conditions de vie des individus a eu comme conséquences la croissance de la population mondiale et consommation d’énergie finale. </a:t>
            </a:r>
          </a:p>
        </p:txBody>
      </p:sp>
      <p:pic>
        <p:nvPicPr>
          <p:cNvPr id="8" name="Image 7">
            <a:extLst>
              <a:ext uri="{FF2B5EF4-FFF2-40B4-BE49-F238E27FC236}">
                <a16:creationId xmlns:a16="http://schemas.microsoft.com/office/drawing/2014/main" id="{C0F781A0-6D37-BA13-4232-9E6418FA8AE6}"/>
              </a:ext>
            </a:extLst>
          </p:cNvPr>
          <p:cNvPicPr>
            <a:picLocks noChangeAspect="1"/>
          </p:cNvPicPr>
          <p:nvPr/>
        </p:nvPicPr>
        <p:blipFill>
          <a:blip r:embed="rId2"/>
          <a:stretch>
            <a:fillRect/>
          </a:stretch>
        </p:blipFill>
        <p:spPr>
          <a:xfrm>
            <a:off x="5373201" y="2367542"/>
            <a:ext cx="4429984" cy="3679139"/>
          </a:xfrm>
          <a:prstGeom prst="rect">
            <a:avLst/>
          </a:prstGeom>
          <a:ln>
            <a:solidFill>
              <a:schemeClr val="bg2">
                <a:lumMod val="90000"/>
              </a:schemeClr>
            </a:solidFill>
          </a:ln>
        </p:spPr>
      </p:pic>
      <p:pic>
        <p:nvPicPr>
          <p:cNvPr id="13" name="Image 12">
            <a:extLst>
              <a:ext uri="{FF2B5EF4-FFF2-40B4-BE49-F238E27FC236}">
                <a16:creationId xmlns:a16="http://schemas.microsoft.com/office/drawing/2014/main" id="{C4A3D474-7CD5-DDF9-E095-39E5CDDB7CD6}"/>
              </a:ext>
            </a:extLst>
          </p:cNvPr>
          <p:cNvPicPr>
            <a:picLocks noChangeAspect="1"/>
          </p:cNvPicPr>
          <p:nvPr/>
        </p:nvPicPr>
        <p:blipFill>
          <a:blip r:embed="rId3"/>
          <a:stretch>
            <a:fillRect/>
          </a:stretch>
        </p:blipFill>
        <p:spPr>
          <a:xfrm>
            <a:off x="465866" y="2367542"/>
            <a:ext cx="4429984" cy="3679138"/>
          </a:xfrm>
          <a:prstGeom prst="rect">
            <a:avLst/>
          </a:prstGeom>
          <a:ln>
            <a:solidFill>
              <a:schemeClr val="bg2">
                <a:lumMod val="90000"/>
              </a:schemeClr>
            </a:solidFill>
          </a:ln>
        </p:spPr>
      </p:pic>
      <p:sp>
        <p:nvSpPr>
          <p:cNvPr id="14" name="ZoneTexte 13">
            <a:extLst>
              <a:ext uri="{FF2B5EF4-FFF2-40B4-BE49-F238E27FC236}">
                <a16:creationId xmlns:a16="http://schemas.microsoft.com/office/drawing/2014/main" id="{4708EFD7-ACC1-6BEF-E7AF-FF87C867460B}"/>
              </a:ext>
            </a:extLst>
          </p:cNvPr>
          <p:cNvSpPr txBox="1"/>
          <p:nvPr/>
        </p:nvSpPr>
        <p:spPr>
          <a:xfrm>
            <a:off x="397805" y="6211982"/>
            <a:ext cx="3590535" cy="246221"/>
          </a:xfrm>
          <a:prstGeom prst="rect">
            <a:avLst/>
          </a:prstGeom>
          <a:noFill/>
        </p:spPr>
        <p:txBody>
          <a:bodyPr wrap="square" rtlCol="0">
            <a:spAutoFit/>
          </a:bodyPr>
          <a:lstStyle/>
          <a:p>
            <a:r>
              <a:rPr lang="fr-FR" sz="1000" dirty="0"/>
              <a:t>Source : Données issues de la Banque Mondiale, 2024 </a:t>
            </a:r>
          </a:p>
        </p:txBody>
      </p:sp>
      <p:sp>
        <p:nvSpPr>
          <p:cNvPr id="15" name="ZoneTexte 14">
            <a:extLst>
              <a:ext uri="{FF2B5EF4-FFF2-40B4-BE49-F238E27FC236}">
                <a16:creationId xmlns:a16="http://schemas.microsoft.com/office/drawing/2014/main" id="{F5A136DF-D81A-8D36-93E4-3DDFDA87B9A3}"/>
              </a:ext>
            </a:extLst>
          </p:cNvPr>
          <p:cNvSpPr txBox="1"/>
          <p:nvPr/>
        </p:nvSpPr>
        <p:spPr>
          <a:xfrm>
            <a:off x="5373201" y="6225701"/>
            <a:ext cx="3998295" cy="246221"/>
          </a:xfrm>
          <a:prstGeom prst="rect">
            <a:avLst/>
          </a:prstGeom>
          <a:noFill/>
        </p:spPr>
        <p:txBody>
          <a:bodyPr wrap="square" rtlCol="0">
            <a:spAutoFit/>
          </a:bodyPr>
          <a:lstStyle/>
          <a:p>
            <a:r>
              <a:rPr lang="fr-FR" sz="1000" dirty="0"/>
              <a:t>Source : Données issues de l’Agence Internationale de l’Energie, 2024</a:t>
            </a:r>
          </a:p>
        </p:txBody>
      </p:sp>
      <p:sp>
        <p:nvSpPr>
          <p:cNvPr id="6" name="ZoneTexte 5">
            <a:extLst>
              <a:ext uri="{FF2B5EF4-FFF2-40B4-BE49-F238E27FC236}">
                <a16:creationId xmlns:a16="http://schemas.microsoft.com/office/drawing/2014/main" id="{B506F457-CB0D-A4AA-687E-A69A057F7FFE}"/>
              </a:ext>
            </a:extLst>
          </p:cNvPr>
          <p:cNvSpPr txBox="1"/>
          <p:nvPr/>
        </p:nvSpPr>
        <p:spPr>
          <a:xfrm>
            <a:off x="10116457" y="2367542"/>
            <a:ext cx="1609677" cy="2585323"/>
          </a:xfrm>
          <a:prstGeom prst="rect">
            <a:avLst/>
          </a:prstGeom>
          <a:noFill/>
        </p:spPr>
        <p:txBody>
          <a:bodyPr wrap="square" rtlCol="0">
            <a:spAutoFit/>
          </a:bodyPr>
          <a:lstStyle/>
          <a:p>
            <a:r>
              <a:rPr lang="fr-FR" b="1" dirty="0">
                <a:solidFill>
                  <a:schemeClr val="accent3"/>
                </a:solidFill>
              </a:rPr>
              <a:t>Plus la population augmente plus les besoins en termes d’énergie augmentent également</a:t>
            </a:r>
          </a:p>
        </p:txBody>
      </p:sp>
    </p:spTree>
    <p:extLst>
      <p:ext uri="{BB962C8B-B14F-4D97-AF65-F5344CB8AC3E}">
        <p14:creationId xmlns:p14="http://schemas.microsoft.com/office/powerpoint/2010/main" val="481070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EF85ED-44BB-CDD6-D261-1E4FB2BC72E2}"/>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9405D754-7D04-97F2-37A4-09B0D01C1B95}"/>
              </a:ext>
            </a:extLst>
          </p:cNvPr>
          <p:cNvSpPr txBox="1"/>
          <p:nvPr/>
        </p:nvSpPr>
        <p:spPr>
          <a:xfrm>
            <a:off x="397804" y="448107"/>
            <a:ext cx="12251395" cy="461665"/>
          </a:xfrm>
          <a:prstGeom prst="rect">
            <a:avLst/>
          </a:prstGeom>
          <a:noFill/>
        </p:spPr>
        <p:txBody>
          <a:bodyPr wrap="square" rtlCol="0">
            <a:spAutoFit/>
          </a:bodyPr>
          <a:lstStyle/>
          <a:p>
            <a:r>
              <a:rPr lang="fr-FR" sz="2400" b="1" dirty="0"/>
              <a:t>INTRODUCTON : La raréfaction des ressources naturelles et l’efficience énergétique</a:t>
            </a:r>
          </a:p>
        </p:txBody>
      </p:sp>
      <p:pic>
        <p:nvPicPr>
          <p:cNvPr id="8" name="Image 7">
            <a:extLst>
              <a:ext uri="{FF2B5EF4-FFF2-40B4-BE49-F238E27FC236}">
                <a16:creationId xmlns:a16="http://schemas.microsoft.com/office/drawing/2014/main" id="{FC02E36D-8A71-E293-30E1-64DDF5125A95}"/>
              </a:ext>
            </a:extLst>
          </p:cNvPr>
          <p:cNvPicPr>
            <a:picLocks noChangeAspect="1"/>
          </p:cNvPicPr>
          <p:nvPr/>
        </p:nvPicPr>
        <p:blipFill>
          <a:blip r:embed="rId2"/>
          <a:stretch>
            <a:fillRect/>
          </a:stretch>
        </p:blipFill>
        <p:spPr>
          <a:xfrm>
            <a:off x="13840754" y="-2044488"/>
            <a:ext cx="4429984" cy="3679139"/>
          </a:xfrm>
          <a:prstGeom prst="rect">
            <a:avLst/>
          </a:prstGeom>
          <a:ln>
            <a:solidFill>
              <a:schemeClr val="bg2">
                <a:lumMod val="90000"/>
              </a:schemeClr>
            </a:solidFill>
          </a:ln>
        </p:spPr>
      </p:pic>
      <p:pic>
        <p:nvPicPr>
          <p:cNvPr id="2" name="Image 1" hidden="1">
            <a:extLst>
              <a:ext uri="{FF2B5EF4-FFF2-40B4-BE49-F238E27FC236}">
                <a16:creationId xmlns:a16="http://schemas.microsoft.com/office/drawing/2014/main" id="{29FBA28E-258C-C78E-FA9B-7D2E0AE7446D}"/>
              </a:ext>
            </a:extLst>
          </p:cNvPr>
          <p:cNvPicPr>
            <a:picLocks/>
          </p:cNvPicPr>
          <p:nvPr/>
        </p:nvPicPr>
        <p:blipFill>
          <a:blip r:embed="rId3"/>
          <a:stretch>
            <a:fillRect/>
          </a:stretch>
        </p:blipFill>
        <p:spPr>
          <a:xfrm>
            <a:off x="8326331" y="3056848"/>
            <a:ext cx="3600000" cy="2989831"/>
          </a:xfrm>
          <a:prstGeom prst="rect">
            <a:avLst/>
          </a:prstGeom>
          <a:ln>
            <a:solidFill>
              <a:schemeClr val="bg2">
                <a:lumMod val="90000"/>
              </a:schemeClr>
            </a:solidFill>
          </a:ln>
        </p:spPr>
      </p:pic>
      <p:sp>
        <p:nvSpPr>
          <p:cNvPr id="4" name="ZoneTexte 3" hidden="1">
            <a:extLst>
              <a:ext uri="{FF2B5EF4-FFF2-40B4-BE49-F238E27FC236}">
                <a16:creationId xmlns:a16="http://schemas.microsoft.com/office/drawing/2014/main" id="{E5575363-E792-2F09-2A9D-B934B749FF30}"/>
              </a:ext>
            </a:extLst>
          </p:cNvPr>
          <p:cNvSpPr txBox="1">
            <a:spLocks noGrp="1" noRot="1" noMove="1" noResize="1" noEditPoints="1" noAdjustHandles="1" noChangeArrowheads="1" noChangeShapeType="1"/>
          </p:cNvSpPr>
          <p:nvPr/>
        </p:nvSpPr>
        <p:spPr>
          <a:xfrm>
            <a:off x="8258568" y="6211982"/>
            <a:ext cx="3998295" cy="246221"/>
          </a:xfrm>
          <a:prstGeom prst="rect">
            <a:avLst/>
          </a:prstGeom>
          <a:noFill/>
        </p:spPr>
        <p:txBody>
          <a:bodyPr wrap="square" rtlCol="0">
            <a:spAutoFit/>
          </a:bodyPr>
          <a:lstStyle/>
          <a:p>
            <a:r>
              <a:rPr lang="fr-FR" sz="1000" dirty="0"/>
              <a:t>Source : Données issues de l’Agence Internationale de l’Energie, 2024</a:t>
            </a:r>
          </a:p>
        </p:txBody>
      </p:sp>
      <p:pic>
        <p:nvPicPr>
          <p:cNvPr id="5" name="Image 4">
            <a:extLst>
              <a:ext uri="{FF2B5EF4-FFF2-40B4-BE49-F238E27FC236}">
                <a16:creationId xmlns:a16="http://schemas.microsoft.com/office/drawing/2014/main" id="{7D9EA016-8DC6-6DFA-3D43-48D00D371136}"/>
              </a:ext>
            </a:extLst>
          </p:cNvPr>
          <p:cNvPicPr>
            <a:picLocks/>
          </p:cNvPicPr>
          <p:nvPr/>
        </p:nvPicPr>
        <p:blipFill>
          <a:blip r:embed="rId3"/>
          <a:stretch>
            <a:fillRect/>
          </a:stretch>
        </p:blipFill>
        <p:spPr>
          <a:xfrm>
            <a:off x="13732598" y="1934084"/>
            <a:ext cx="4538139" cy="3588592"/>
          </a:xfrm>
          <a:prstGeom prst="rect">
            <a:avLst/>
          </a:prstGeom>
          <a:ln>
            <a:solidFill>
              <a:schemeClr val="bg2">
                <a:lumMod val="90000"/>
              </a:schemeClr>
            </a:solidFill>
          </a:ln>
        </p:spPr>
      </p:pic>
      <p:grpSp>
        <p:nvGrpSpPr>
          <p:cNvPr id="18" name="Groupe 17">
            <a:extLst>
              <a:ext uri="{FF2B5EF4-FFF2-40B4-BE49-F238E27FC236}">
                <a16:creationId xmlns:a16="http://schemas.microsoft.com/office/drawing/2014/main" id="{3B6F816F-D3D6-3F4F-0DF2-D34E5DB841D8}"/>
              </a:ext>
            </a:extLst>
          </p:cNvPr>
          <p:cNvGrpSpPr/>
          <p:nvPr/>
        </p:nvGrpSpPr>
        <p:grpSpPr>
          <a:xfrm>
            <a:off x="353378" y="2250780"/>
            <a:ext cx="10193996" cy="1136837"/>
            <a:chOff x="413165" y="2081020"/>
            <a:chExt cx="10193996" cy="1136837"/>
          </a:xfrm>
        </p:grpSpPr>
        <p:sp>
          <p:nvSpPr>
            <p:cNvPr id="7" name="ZoneTexte 6">
              <a:extLst>
                <a:ext uri="{FF2B5EF4-FFF2-40B4-BE49-F238E27FC236}">
                  <a16:creationId xmlns:a16="http://schemas.microsoft.com/office/drawing/2014/main" id="{177B95BF-7430-F71D-5874-27D6EFD74AD3}"/>
                </a:ext>
              </a:extLst>
            </p:cNvPr>
            <p:cNvSpPr txBox="1"/>
            <p:nvPr/>
          </p:nvSpPr>
          <p:spPr>
            <a:xfrm>
              <a:off x="413165" y="2509971"/>
              <a:ext cx="10193996" cy="707886"/>
            </a:xfrm>
            <a:prstGeom prst="rect">
              <a:avLst/>
            </a:prstGeom>
            <a:noFill/>
          </p:spPr>
          <p:txBody>
            <a:bodyPr wrap="square" rtlCol="0">
              <a:spAutoFit/>
            </a:bodyPr>
            <a:lstStyle/>
            <a:p>
              <a:pPr marL="342900" indent="-342900">
                <a:buFont typeface="Wingdings" panose="05000000000000000000" pitchFamily="2" charset="2"/>
                <a:buChar char="q"/>
              </a:pPr>
              <a:r>
                <a:rPr lang="fr-FR" sz="2000" dirty="0">
                  <a:latin typeface="Times New Roman" panose="02020603050405020304" pitchFamily="18" charset="0"/>
                  <a:cs typeface="Times New Roman" panose="02020603050405020304" pitchFamily="18" charset="0"/>
                </a:rPr>
                <a:t>Comment peut-on utiliser de façon plus efficiente,  l’énergie encore disponible, dans ce contexte de raréfaction des ressources naturelles et de croissance de la population. </a:t>
              </a:r>
            </a:p>
          </p:txBody>
        </p:sp>
        <p:sp>
          <p:nvSpPr>
            <p:cNvPr id="9" name="ZoneTexte 8">
              <a:extLst>
                <a:ext uri="{FF2B5EF4-FFF2-40B4-BE49-F238E27FC236}">
                  <a16:creationId xmlns:a16="http://schemas.microsoft.com/office/drawing/2014/main" id="{72CC4066-1D12-E9BC-6F57-F7EDE4B38E00}"/>
                </a:ext>
              </a:extLst>
            </p:cNvPr>
            <p:cNvSpPr txBox="1"/>
            <p:nvPr/>
          </p:nvSpPr>
          <p:spPr>
            <a:xfrm>
              <a:off x="413165" y="2081020"/>
              <a:ext cx="10193996" cy="400110"/>
            </a:xfrm>
            <a:prstGeom prst="rect">
              <a:avLst/>
            </a:prstGeom>
            <a:noFill/>
          </p:spPr>
          <p:txBody>
            <a:bodyPr wrap="square" rtlCol="0">
              <a:spAutoFit/>
            </a:bodyPr>
            <a:lstStyle/>
            <a:p>
              <a:r>
                <a:rPr lang="fr-FR" sz="2000" b="1" dirty="0">
                  <a:solidFill>
                    <a:srgbClr val="0070C0"/>
                  </a:solidFill>
                  <a:latin typeface="Times New Roman" panose="02020603050405020304" pitchFamily="18" charset="0"/>
                  <a:cs typeface="Times New Roman" panose="02020603050405020304" pitchFamily="18" charset="0"/>
                </a:rPr>
                <a:t>Problématique :</a:t>
              </a:r>
            </a:p>
          </p:txBody>
        </p:sp>
      </p:grpSp>
      <p:grpSp>
        <p:nvGrpSpPr>
          <p:cNvPr id="19" name="Groupe 18">
            <a:extLst>
              <a:ext uri="{FF2B5EF4-FFF2-40B4-BE49-F238E27FC236}">
                <a16:creationId xmlns:a16="http://schemas.microsoft.com/office/drawing/2014/main" id="{CC8B5D2E-7C16-C817-14FE-B6EB86C72A73}"/>
              </a:ext>
            </a:extLst>
          </p:cNvPr>
          <p:cNvGrpSpPr/>
          <p:nvPr/>
        </p:nvGrpSpPr>
        <p:grpSpPr>
          <a:xfrm>
            <a:off x="353378" y="3564623"/>
            <a:ext cx="10193996" cy="1101770"/>
            <a:chOff x="413165" y="3476831"/>
            <a:chExt cx="10193996" cy="1101770"/>
          </a:xfrm>
        </p:grpSpPr>
        <p:sp>
          <p:nvSpPr>
            <p:cNvPr id="11" name="ZoneTexte 10">
              <a:extLst>
                <a:ext uri="{FF2B5EF4-FFF2-40B4-BE49-F238E27FC236}">
                  <a16:creationId xmlns:a16="http://schemas.microsoft.com/office/drawing/2014/main" id="{6AD9A4D5-EC31-21AA-284D-4884906639EB}"/>
                </a:ext>
              </a:extLst>
            </p:cNvPr>
            <p:cNvSpPr txBox="1"/>
            <p:nvPr/>
          </p:nvSpPr>
          <p:spPr>
            <a:xfrm>
              <a:off x="413165" y="3870715"/>
              <a:ext cx="10193996" cy="707886"/>
            </a:xfrm>
            <a:prstGeom prst="rect">
              <a:avLst/>
            </a:prstGeom>
            <a:noFill/>
          </p:spPr>
          <p:txBody>
            <a:bodyPr wrap="square" rtlCol="0">
              <a:spAutoFit/>
            </a:bodyPr>
            <a:lstStyle/>
            <a:p>
              <a:pPr marL="342900" indent="-342900">
                <a:buFont typeface="Wingdings" panose="05000000000000000000" pitchFamily="2" charset="2"/>
                <a:buChar char="q"/>
              </a:pPr>
              <a:r>
                <a:rPr lang="fr-FR" sz="2000" dirty="0">
                  <a:latin typeface="Times New Roman" panose="02020603050405020304" pitchFamily="18" charset="0"/>
                  <a:cs typeface="Times New Roman" panose="02020603050405020304" pitchFamily="18" charset="0"/>
                </a:rPr>
                <a:t>Développement d’un modèle mathématique pour ajuster de façon optimale la production d’énergie et la demande d’énergie.</a:t>
              </a:r>
            </a:p>
          </p:txBody>
        </p:sp>
        <p:sp>
          <p:nvSpPr>
            <p:cNvPr id="12" name="ZoneTexte 11">
              <a:extLst>
                <a:ext uri="{FF2B5EF4-FFF2-40B4-BE49-F238E27FC236}">
                  <a16:creationId xmlns:a16="http://schemas.microsoft.com/office/drawing/2014/main" id="{F74229A2-96CA-9BF5-B585-4FD0F7377103}"/>
                </a:ext>
              </a:extLst>
            </p:cNvPr>
            <p:cNvSpPr txBox="1"/>
            <p:nvPr/>
          </p:nvSpPr>
          <p:spPr>
            <a:xfrm>
              <a:off x="413165" y="3476831"/>
              <a:ext cx="10193996" cy="400110"/>
            </a:xfrm>
            <a:prstGeom prst="rect">
              <a:avLst/>
            </a:prstGeom>
            <a:noFill/>
          </p:spPr>
          <p:txBody>
            <a:bodyPr wrap="square" rtlCol="0">
              <a:spAutoFit/>
            </a:bodyPr>
            <a:lstStyle/>
            <a:p>
              <a:r>
                <a:rPr lang="fr-FR" sz="2000" b="1" dirty="0">
                  <a:solidFill>
                    <a:srgbClr val="0070C0"/>
                  </a:solidFill>
                  <a:latin typeface="Times New Roman" panose="02020603050405020304" pitchFamily="18" charset="0"/>
                  <a:cs typeface="Times New Roman" panose="02020603050405020304" pitchFamily="18" charset="0"/>
                </a:rPr>
                <a:t>Solution envisagée :</a:t>
              </a:r>
            </a:p>
          </p:txBody>
        </p:sp>
      </p:grpSp>
      <p:grpSp>
        <p:nvGrpSpPr>
          <p:cNvPr id="13" name="Groupe 12">
            <a:extLst>
              <a:ext uri="{FF2B5EF4-FFF2-40B4-BE49-F238E27FC236}">
                <a16:creationId xmlns:a16="http://schemas.microsoft.com/office/drawing/2014/main" id="{F95A30A5-639E-09BA-3E8F-98815912F7BC}"/>
              </a:ext>
            </a:extLst>
          </p:cNvPr>
          <p:cNvGrpSpPr/>
          <p:nvPr/>
        </p:nvGrpSpPr>
        <p:grpSpPr>
          <a:xfrm>
            <a:off x="353378" y="4743402"/>
            <a:ext cx="10253783" cy="962449"/>
            <a:chOff x="353378" y="4743402"/>
            <a:chExt cx="10253783" cy="962449"/>
          </a:xfrm>
        </p:grpSpPr>
        <p:sp>
          <p:nvSpPr>
            <p:cNvPr id="16" name="ZoneTexte 15">
              <a:extLst>
                <a:ext uri="{FF2B5EF4-FFF2-40B4-BE49-F238E27FC236}">
                  <a16:creationId xmlns:a16="http://schemas.microsoft.com/office/drawing/2014/main" id="{82E28ACB-9507-471E-66C5-A7A4CFCDC224}"/>
                </a:ext>
              </a:extLst>
            </p:cNvPr>
            <p:cNvSpPr txBox="1"/>
            <p:nvPr/>
          </p:nvSpPr>
          <p:spPr>
            <a:xfrm>
              <a:off x="413165" y="5305741"/>
              <a:ext cx="10193996" cy="400110"/>
            </a:xfrm>
            <a:prstGeom prst="rect">
              <a:avLst/>
            </a:prstGeom>
            <a:noFill/>
          </p:spPr>
          <p:txBody>
            <a:bodyPr wrap="square" rtlCol="0">
              <a:spAutoFit/>
            </a:bodyPr>
            <a:lstStyle/>
            <a:p>
              <a:pPr marL="342900" indent="-342900">
                <a:buFont typeface="Wingdings" panose="05000000000000000000" pitchFamily="2" charset="2"/>
                <a:buChar char="q"/>
              </a:pPr>
              <a:r>
                <a:rPr lang="fr-FR" sz="2000" dirty="0">
                  <a:latin typeface="Times New Roman" panose="02020603050405020304" pitchFamily="18" charset="0"/>
                  <a:cs typeface="Times New Roman" panose="02020603050405020304" pitchFamily="18" charset="0"/>
                </a:rPr>
                <a:t>Enjeux d’ordre écologique et économique.</a:t>
              </a:r>
            </a:p>
          </p:txBody>
        </p:sp>
        <p:sp>
          <p:nvSpPr>
            <p:cNvPr id="17" name="ZoneTexte 16">
              <a:extLst>
                <a:ext uri="{FF2B5EF4-FFF2-40B4-BE49-F238E27FC236}">
                  <a16:creationId xmlns:a16="http://schemas.microsoft.com/office/drawing/2014/main" id="{184CB56E-B0A0-3959-EC4D-0ADF90296A2D}"/>
                </a:ext>
              </a:extLst>
            </p:cNvPr>
            <p:cNvSpPr txBox="1"/>
            <p:nvPr/>
          </p:nvSpPr>
          <p:spPr>
            <a:xfrm>
              <a:off x="353378" y="4743402"/>
              <a:ext cx="10193996" cy="400110"/>
            </a:xfrm>
            <a:prstGeom prst="rect">
              <a:avLst/>
            </a:prstGeom>
            <a:noFill/>
          </p:spPr>
          <p:txBody>
            <a:bodyPr wrap="square" rtlCol="0">
              <a:spAutoFit/>
            </a:bodyPr>
            <a:lstStyle/>
            <a:p>
              <a:r>
                <a:rPr lang="fr-FR" sz="2000" b="1" dirty="0">
                  <a:solidFill>
                    <a:srgbClr val="0070C0"/>
                  </a:solidFill>
                  <a:latin typeface="Times New Roman" panose="02020603050405020304" pitchFamily="18" charset="0"/>
                  <a:cs typeface="Times New Roman" panose="02020603050405020304" pitchFamily="18" charset="0"/>
                </a:rPr>
                <a:t>Enjeux :</a:t>
              </a:r>
            </a:p>
          </p:txBody>
        </p:sp>
      </p:grpSp>
      <p:grpSp>
        <p:nvGrpSpPr>
          <p:cNvPr id="21" name="Groupe 20">
            <a:extLst>
              <a:ext uri="{FF2B5EF4-FFF2-40B4-BE49-F238E27FC236}">
                <a16:creationId xmlns:a16="http://schemas.microsoft.com/office/drawing/2014/main" id="{1820499B-2437-98CE-5EFE-008D3AA2E195}"/>
              </a:ext>
            </a:extLst>
          </p:cNvPr>
          <p:cNvGrpSpPr/>
          <p:nvPr/>
        </p:nvGrpSpPr>
        <p:grpSpPr>
          <a:xfrm>
            <a:off x="353378" y="1042973"/>
            <a:ext cx="10193996" cy="910123"/>
            <a:chOff x="353378" y="1042973"/>
            <a:chExt cx="10193996" cy="910123"/>
          </a:xfrm>
        </p:grpSpPr>
        <p:sp>
          <p:nvSpPr>
            <p:cNvPr id="3" name="ZoneTexte 2">
              <a:extLst>
                <a:ext uri="{FF2B5EF4-FFF2-40B4-BE49-F238E27FC236}">
                  <a16:creationId xmlns:a16="http://schemas.microsoft.com/office/drawing/2014/main" id="{FFE1E06C-3BA7-CD5B-47AE-59F034A66A49}"/>
                </a:ext>
              </a:extLst>
            </p:cNvPr>
            <p:cNvSpPr txBox="1"/>
            <p:nvPr/>
          </p:nvSpPr>
          <p:spPr>
            <a:xfrm>
              <a:off x="353378" y="1552986"/>
              <a:ext cx="10193996" cy="400110"/>
            </a:xfrm>
            <a:prstGeom prst="rect">
              <a:avLst/>
            </a:prstGeom>
            <a:noFill/>
          </p:spPr>
          <p:txBody>
            <a:bodyPr wrap="square" rtlCol="0">
              <a:spAutoFit/>
            </a:bodyPr>
            <a:lstStyle/>
            <a:p>
              <a:pPr marL="342900" indent="-342900">
                <a:buFont typeface="Wingdings" panose="05000000000000000000" pitchFamily="2" charset="2"/>
                <a:buChar char="q"/>
              </a:pPr>
              <a:r>
                <a:rPr lang="fr-FR" sz="2000" dirty="0">
                  <a:latin typeface="Times New Roman" panose="02020603050405020304" pitchFamily="18" charset="0"/>
                  <a:cs typeface="Times New Roman" panose="02020603050405020304" pitchFamily="18" charset="0"/>
                </a:rPr>
                <a:t>Cependant, les resources naturelles qui servent à la production de l’énergie sont limitées</a:t>
              </a:r>
            </a:p>
          </p:txBody>
        </p:sp>
        <p:sp>
          <p:nvSpPr>
            <p:cNvPr id="20" name="ZoneTexte 19">
              <a:extLst>
                <a:ext uri="{FF2B5EF4-FFF2-40B4-BE49-F238E27FC236}">
                  <a16:creationId xmlns:a16="http://schemas.microsoft.com/office/drawing/2014/main" id="{C36B9D06-4C41-8EF0-6493-83FDFB03081E}"/>
                </a:ext>
              </a:extLst>
            </p:cNvPr>
            <p:cNvSpPr txBox="1"/>
            <p:nvPr/>
          </p:nvSpPr>
          <p:spPr>
            <a:xfrm>
              <a:off x="353378" y="1042973"/>
              <a:ext cx="10193996" cy="400110"/>
            </a:xfrm>
            <a:prstGeom prst="rect">
              <a:avLst/>
            </a:prstGeom>
            <a:noFill/>
          </p:spPr>
          <p:txBody>
            <a:bodyPr wrap="square" rtlCol="0">
              <a:spAutoFit/>
            </a:bodyPr>
            <a:lstStyle/>
            <a:p>
              <a:r>
                <a:rPr lang="fr-FR" sz="2000" b="1" dirty="0">
                  <a:solidFill>
                    <a:srgbClr val="0070C0"/>
                  </a:solidFill>
                  <a:latin typeface="Times New Roman" panose="02020603050405020304" pitchFamily="18" charset="0"/>
                  <a:cs typeface="Times New Roman" panose="02020603050405020304" pitchFamily="18" charset="0"/>
                </a:rPr>
                <a:t>Contrainte : </a:t>
              </a:r>
            </a:p>
          </p:txBody>
        </p:sp>
      </p:grpSp>
    </p:spTree>
    <p:extLst>
      <p:ext uri="{BB962C8B-B14F-4D97-AF65-F5344CB8AC3E}">
        <p14:creationId xmlns:p14="http://schemas.microsoft.com/office/powerpoint/2010/main" val="215635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839C34-4D9D-361B-517D-8D79821679D9}"/>
            </a:ext>
          </a:extLst>
        </p:cNvPr>
        <p:cNvGrpSpPr/>
        <p:nvPr/>
      </p:nvGrpSpPr>
      <p:grpSpPr>
        <a:xfrm>
          <a:off x="0" y="0"/>
          <a:ext cx="0" cy="0"/>
          <a:chOff x="0" y="0"/>
          <a:chExt cx="0" cy="0"/>
        </a:xfrm>
      </p:grpSpPr>
      <p:pic>
        <p:nvPicPr>
          <p:cNvPr id="13" name="Picture 2" descr="L'UPEC : La recherche : innover, découvrir et valoriser - Recherche &amp;  Enseignement">
            <a:extLst>
              <a:ext uri="{FF2B5EF4-FFF2-40B4-BE49-F238E27FC236}">
                <a16:creationId xmlns:a16="http://schemas.microsoft.com/office/drawing/2014/main" id="{1E879A27-512F-B75D-DD44-0635BBA47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9276" y="290428"/>
            <a:ext cx="1425524" cy="1285650"/>
          </a:xfrm>
          <a:prstGeom prst="rect">
            <a:avLst/>
          </a:prstGeom>
          <a:noFill/>
          <a:extLst>
            <a:ext uri="{909E8E84-426E-40DD-AFC4-6F175D3DCCD1}">
              <a14:hiddenFill xmlns:a14="http://schemas.microsoft.com/office/drawing/2010/main">
                <a:solidFill>
                  <a:srgbClr val="FFFFFF"/>
                </a:solidFill>
              </a14:hiddenFill>
            </a:ext>
          </a:extLst>
        </p:spPr>
      </p:pic>
      <p:sp>
        <p:nvSpPr>
          <p:cNvPr id="14" name="ZoneTexte 13">
            <a:extLst>
              <a:ext uri="{FF2B5EF4-FFF2-40B4-BE49-F238E27FC236}">
                <a16:creationId xmlns:a16="http://schemas.microsoft.com/office/drawing/2014/main" id="{C6F2BB05-1BF9-3AC2-A97D-488FA6573974}"/>
              </a:ext>
            </a:extLst>
          </p:cNvPr>
          <p:cNvSpPr txBox="1"/>
          <p:nvPr/>
        </p:nvSpPr>
        <p:spPr>
          <a:xfrm>
            <a:off x="308026" y="760140"/>
            <a:ext cx="8931224" cy="707886"/>
          </a:xfrm>
          <a:prstGeom prst="rect">
            <a:avLst/>
          </a:prstGeom>
          <a:noFill/>
        </p:spPr>
        <p:txBody>
          <a:bodyPr wrap="square" rtlCol="0">
            <a:spAutoFit/>
          </a:bodyPr>
          <a:lstStyle/>
          <a:p>
            <a:r>
              <a:rPr lang="fr-FR" sz="4000" dirty="0">
                <a:solidFill>
                  <a:srgbClr val="E62733"/>
                </a:solidFill>
                <a:latin typeface="Verdana Pro Black" panose="020B0A04030504040204" pitchFamily="34" charset="0"/>
              </a:rPr>
              <a:t>II – REVUE DE LITTÉRATURE </a:t>
            </a:r>
          </a:p>
        </p:txBody>
      </p:sp>
      <p:sp>
        <p:nvSpPr>
          <p:cNvPr id="15" name="ZoneTexte 14">
            <a:extLst>
              <a:ext uri="{FF2B5EF4-FFF2-40B4-BE49-F238E27FC236}">
                <a16:creationId xmlns:a16="http://schemas.microsoft.com/office/drawing/2014/main" id="{DED5F88B-AC6A-7A12-BB56-13A5D036BDDA}"/>
              </a:ext>
            </a:extLst>
          </p:cNvPr>
          <p:cNvSpPr txBox="1"/>
          <p:nvPr/>
        </p:nvSpPr>
        <p:spPr>
          <a:xfrm>
            <a:off x="457200" y="1576078"/>
            <a:ext cx="7908147" cy="1698285"/>
          </a:xfrm>
          <a:prstGeom prst="rect">
            <a:avLst/>
          </a:prstGeom>
          <a:noFill/>
        </p:spPr>
        <p:txBody>
          <a:bodyPr wrap="square" rtlCol="0">
            <a:spAutoFit/>
          </a:bodyPr>
          <a:lstStyle/>
          <a:p>
            <a:pPr marL="342900" indent="-342900">
              <a:lnSpc>
                <a:spcPct val="150000"/>
              </a:lnSpc>
              <a:buAutoNum type="arabicPeriod"/>
            </a:pPr>
            <a:r>
              <a:rPr lang="fr-FR" dirty="0">
                <a:latin typeface="Verdana Pro Black" panose="020B0A04030504040204" pitchFamily="34" charset="0"/>
              </a:rPr>
              <a:t>Modèles conventionnels de statistiques</a:t>
            </a:r>
          </a:p>
          <a:p>
            <a:pPr marL="342900" indent="-342900">
              <a:lnSpc>
                <a:spcPct val="150000"/>
              </a:lnSpc>
              <a:buAutoNum type="arabicPeriod"/>
            </a:pPr>
            <a:r>
              <a:rPr lang="fr-FR" dirty="0">
                <a:latin typeface="Verdana Pro Black" panose="020B0A04030504040204" pitchFamily="34" charset="0"/>
              </a:rPr>
              <a:t>Modèles d’apprentissage automatique</a:t>
            </a:r>
          </a:p>
          <a:p>
            <a:pPr marL="342900" indent="-342900">
              <a:lnSpc>
                <a:spcPct val="150000"/>
              </a:lnSpc>
              <a:buAutoNum type="arabicPeriod"/>
            </a:pPr>
            <a:r>
              <a:rPr lang="fr-FR" dirty="0">
                <a:latin typeface="Verdana Pro Black" panose="020B0A04030504040204" pitchFamily="34" charset="0"/>
              </a:rPr>
              <a:t>Modèles d’apprentissage profond</a:t>
            </a:r>
          </a:p>
          <a:p>
            <a:pPr marL="342900" indent="-342900">
              <a:lnSpc>
                <a:spcPct val="150000"/>
              </a:lnSpc>
              <a:buAutoNum type="arabicPeriod"/>
            </a:pPr>
            <a:r>
              <a:rPr lang="fr-FR" dirty="0">
                <a:latin typeface="Verdana Pro Black" panose="020B0A04030504040204" pitchFamily="34" charset="0"/>
              </a:rPr>
              <a:t>Modèles hybrides  </a:t>
            </a:r>
          </a:p>
        </p:txBody>
      </p:sp>
      <p:grpSp>
        <p:nvGrpSpPr>
          <p:cNvPr id="19" name="Groupe 18">
            <a:extLst>
              <a:ext uri="{FF2B5EF4-FFF2-40B4-BE49-F238E27FC236}">
                <a16:creationId xmlns:a16="http://schemas.microsoft.com/office/drawing/2014/main" id="{571D20EF-66AF-C0BD-C0CC-1D8BD04FB78E}"/>
              </a:ext>
            </a:extLst>
          </p:cNvPr>
          <p:cNvGrpSpPr/>
          <p:nvPr/>
        </p:nvGrpSpPr>
        <p:grpSpPr>
          <a:xfrm>
            <a:off x="0" y="4832765"/>
            <a:ext cx="18063807" cy="1932902"/>
            <a:chOff x="0" y="4832765"/>
            <a:chExt cx="18063807" cy="1932902"/>
          </a:xfrm>
        </p:grpSpPr>
        <p:grpSp>
          <p:nvGrpSpPr>
            <p:cNvPr id="20" name="Groupe 19">
              <a:extLst>
                <a:ext uri="{FF2B5EF4-FFF2-40B4-BE49-F238E27FC236}">
                  <a16:creationId xmlns:a16="http://schemas.microsoft.com/office/drawing/2014/main" id="{616F19FD-B958-BD05-FA0E-E49CA1DA6911}"/>
                </a:ext>
              </a:extLst>
            </p:cNvPr>
            <p:cNvGrpSpPr/>
            <p:nvPr/>
          </p:nvGrpSpPr>
          <p:grpSpPr>
            <a:xfrm>
              <a:off x="0" y="4832765"/>
              <a:ext cx="18063807" cy="1655903"/>
              <a:chOff x="0" y="1963597"/>
              <a:chExt cx="18063807" cy="1655903"/>
            </a:xfrm>
            <a:solidFill>
              <a:srgbClr val="E62733"/>
            </a:solidFill>
          </p:grpSpPr>
          <p:sp>
            <p:nvSpPr>
              <p:cNvPr id="24" name="Rectangle : coins arrondis 23">
                <a:extLst>
                  <a:ext uri="{FF2B5EF4-FFF2-40B4-BE49-F238E27FC236}">
                    <a16:creationId xmlns:a16="http://schemas.microsoft.com/office/drawing/2014/main" id="{C7D9020D-0823-69CA-AA5D-323AC11079B7}"/>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 name="Rectangle : coins arrondis 24">
                <a:extLst>
                  <a:ext uri="{FF2B5EF4-FFF2-40B4-BE49-F238E27FC236}">
                    <a16:creationId xmlns:a16="http://schemas.microsoft.com/office/drawing/2014/main" id="{0864EEB7-87AD-5A4D-6EF1-145CB061060D}"/>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21" name="ZoneTexte 20">
              <a:extLst>
                <a:ext uri="{FF2B5EF4-FFF2-40B4-BE49-F238E27FC236}">
                  <a16:creationId xmlns:a16="http://schemas.microsoft.com/office/drawing/2014/main" id="{B5ECF7A7-7375-2187-DC16-3956797EED84}"/>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22" name="ZoneTexte 21">
              <a:extLst>
                <a:ext uri="{FF2B5EF4-FFF2-40B4-BE49-F238E27FC236}">
                  <a16:creationId xmlns:a16="http://schemas.microsoft.com/office/drawing/2014/main" id="{83228616-F3D2-2407-1418-330D3015A243}"/>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23" name="ZoneTexte 22">
              <a:extLst>
                <a:ext uri="{FF2B5EF4-FFF2-40B4-BE49-F238E27FC236}">
                  <a16:creationId xmlns:a16="http://schemas.microsoft.com/office/drawing/2014/main" id="{B2FD4BCA-A787-31F5-B99D-5E5A8B591689}"/>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spTree>
    <p:extLst>
      <p:ext uri="{BB962C8B-B14F-4D97-AF65-F5344CB8AC3E}">
        <p14:creationId xmlns:p14="http://schemas.microsoft.com/office/powerpoint/2010/main" val="1033228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BC38B4-6CA9-DAAE-FA8B-7DA6028F8D38}"/>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95B9678E-B547-C4C5-BA1E-52048FB98CC3}"/>
              </a:ext>
            </a:extLst>
          </p:cNvPr>
          <p:cNvSpPr txBox="1"/>
          <p:nvPr/>
        </p:nvSpPr>
        <p:spPr>
          <a:xfrm>
            <a:off x="347562" y="428011"/>
            <a:ext cx="10898845" cy="830997"/>
          </a:xfrm>
          <a:prstGeom prst="rect">
            <a:avLst/>
          </a:prstGeom>
          <a:noFill/>
        </p:spPr>
        <p:txBody>
          <a:bodyPr wrap="square" rtlCol="0">
            <a:spAutoFit/>
          </a:bodyPr>
          <a:lstStyle/>
          <a:p>
            <a:r>
              <a:rPr lang="fr-FR" sz="2400" dirty="0">
                <a:latin typeface="Congenial Black" panose="02000503040000020004" pitchFamily="2" charset="0"/>
              </a:rPr>
              <a:t>REVUE DE LITTÉRATURE : Méthodes d’analyse de données</a:t>
            </a:r>
          </a:p>
          <a:p>
            <a:endParaRPr lang="fr-FR" sz="2400" b="1" dirty="0"/>
          </a:p>
        </p:txBody>
      </p:sp>
      <p:sp>
        <p:nvSpPr>
          <p:cNvPr id="2" name="ZoneTexte 1" hidden="1">
            <a:extLst>
              <a:ext uri="{FF2B5EF4-FFF2-40B4-BE49-F238E27FC236}">
                <a16:creationId xmlns:a16="http://schemas.microsoft.com/office/drawing/2014/main" id="{C87C560D-29F8-DF5F-F462-0A453AA153EE}"/>
              </a:ext>
            </a:extLst>
          </p:cNvPr>
          <p:cNvSpPr txBox="1">
            <a:spLocks noGrp="1" noRot="1" noMove="1" noResize="1" noEditPoints="1" noAdjustHandles="1" noChangeArrowheads="1" noChangeShapeType="1"/>
          </p:cNvSpPr>
          <p:nvPr/>
        </p:nvSpPr>
        <p:spPr>
          <a:xfrm>
            <a:off x="432079" y="964642"/>
            <a:ext cx="11254154" cy="1677382"/>
          </a:xfrm>
          <a:prstGeom prst="rect">
            <a:avLst/>
          </a:prstGeom>
          <a:noFill/>
        </p:spPr>
        <p:txBody>
          <a:bodyPr wrap="square" rtlCol="0">
            <a:spAutoFit/>
          </a:bodyPr>
          <a:lstStyle/>
          <a:p>
            <a:pPr indent="450215" algn="just">
              <a:spcBef>
                <a:spcPts val="600"/>
              </a:spcBef>
              <a:spcAft>
                <a:spcPts val="600"/>
              </a:spcAft>
            </a:pPr>
            <a:r>
              <a:rPr lang="fr-FR" sz="1100" dirty="0">
                <a:effectLst/>
                <a:latin typeface="Times New Roman" panose="02020603050405020304" pitchFamily="18" charset="0"/>
                <a:ea typeface="Aptos" panose="020B0004020202020204" pitchFamily="34" charset="0"/>
                <a:cs typeface="Arial" panose="020B0604020202020204" pitchFamily="34" charset="0"/>
              </a:rPr>
              <a:t>La prévision de la consommation d’énergie est un sujet complexe, qui comporte notamment des enjeux économiques et climatiques. Cette thématique suscite un vif intérêt au sein de la communauté scientifique, laquelle propose sans cesse des modèles de plus en plus sophistiqués afin d’atteindre une meilleure efficience énergétique. Cette synthèse bibliographique présente un aperçu des principales méthodes d’analyse de données utilisées à ce jour.</a:t>
            </a:r>
            <a:endParaRPr lang="fr-FR" sz="1100" dirty="0">
              <a:latin typeface="Times New Roman" panose="02020603050405020304" pitchFamily="18" charset="0"/>
              <a:ea typeface="Aptos" panose="020B0004020202020204" pitchFamily="34" charset="0"/>
              <a:cs typeface="Arial" panose="020B0604020202020204" pitchFamily="34" charset="0"/>
            </a:endParaRPr>
          </a:p>
          <a:p>
            <a:pPr indent="450215" algn="just">
              <a:spcBef>
                <a:spcPts val="600"/>
              </a:spcBef>
              <a:spcAft>
                <a:spcPts val="600"/>
              </a:spcAft>
              <a:buNone/>
            </a:pPr>
            <a:r>
              <a:rPr lang="fr-FR" sz="1100" dirty="0">
                <a:effectLst/>
                <a:latin typeface="Times New Roman" panose="02020603050405020304" pitchFamily="18" charset="0"/>
                <a:ea typeface="Aptos" panose="020B0004020202020204" pitchFamily="34" charset="0"/>
                <a:cs typeface="Arial" panose="020B0604020202020204" pitchFamily="34" charset="0"/>
              </a:rPr>
              <a:t>En définitive, l’efficience énergétique est un enjeu majeur qui cristallise à la fois l’opinion publique et la recherche scientifique. L’une des approches privilégiée pour atteindre cet objectif reste la prévision de la consommation d’énergie. Bien que cette dernière semble être un phénomène complexe à modéliser en raison notamment de son caractère multifactoriel et non linéaire, les méthodes d’analyse de données de plus en plus sophistiquées sont développées, réduisant ainsi, au fil du temps, les erreurs de prévision et le temps de calcul).</a:t>
            </a:r>
          </a:p>
          <a:p>
            <a:pPr>
              <a:buNone/>
            </a:pPr>
            <a:br>
              <a:rPr lang="fr-FR" sz="1100" dirty="0">
                <a:effectLst/>
                <a:latin typeface="Times New Roman" panose="02020603050405020304" pitchFamily="18" charset="0"/>
                <a:ea typeface="Aptos" panose="020B0004020202020204" pitchFamily="34" charset="0"/>
                <a:cs typeface="Arial" panose="020B0604020202020204" pitchFamily="34" charset="0"/>
              </a:rPr>
            </a:br>
            <a:endParaRPr lang="fr-FR" sz="1100" dirty="0"/>
          </a:p>
        </p:txBody>
      </p:sp>
      <p:sp>
        <p:nvSpPr>
          <p:cNvPr id="80" name="ZoneTexte 79">
            <a:extLst>
              <a:ext uri="{FF2B5EF4-FFF2-40B4-BE49-F238E27FC236}">
                <a16:creationId xmlns:a16="http://schemas.microsoft.com/office/drawing/2014/main" id="{BAF1ABF5-7103-CF44-34E9-DEAD37558DBF}"/>
              </a:ext>
            </a:extLst>
          </p:cNvPr>
          <p:cNvSpPr txBox="1"/>
          <p:nvPr/>
        </p:nvSpPr>
        <p:spPr>
          <a:xfrm>
            <a:off x="347562" y="1089152"/>
            <a:ext cx="6502400" cy="1200329"/>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La prévision de la consommation d’énergie est un phénomène complexe pour lequel plusieurs méthodes mathématiques ont été mobilisées. Parmi ces méthodes on retrouve les méthodes d’analyse de données.</a:t>
            </a:r>
          </a:p>
        </p:txBody>
      </p:sp>
      <p:grpSp>
        <p:nvGrpSpPr>
          <p:cNvPr id="88" name="Groupe 87">
            <a:extLst>
              <a:ext uri="{FF2B5EF4-FFF2-40B4-BE49-F238E27FC236}">
                <a16:creationId xmlns:a16="http://schemas.microsoft.com/office/drawing/2014/main" id="{CABFCFB9-6125-114E-D8F8-A85D4E9DE94D}"/>
              </a:ext>
            </a:extLst>
          </p:cNvPr>
          <p:cNvGrpSpPr/>
          <p:nvPr/>
        </p:nvGrpSpPr>
        <p:grpSpPr>
          <a:xfrm>
            <a:off x="0" y="4832765"/>
            <a:ext cx="18063807" cy="1932902"/>
            <a:chOff x="0" y="4832765"/>
            <a:chExt cx="18063807" cy="1932902"/>
          </a:xfrm>
        </p:grpSpPr>
        <p:grpSp>
          <p:nvGrpSpPr>
            <p:cNvPr id="89" name="Groupe 88">
              <a:extLst>
                <a:ext uri="{FF2B5EF4-FFF2-40B4-BE49-F238E27FC236}">
                  <a16:creationId xmlns:a16="http://schemas.microsoft.com/office/drawing/2014/main" id="{BBA0A99C-36E8-C737-82F1-3779459F6D69}"/>
                </a:ext>
              </a:extLst>
            </p:cNvPr>
            <p:cNvGrpSpPr/>
            <p:nvPr/>
          </p:nvGrpSpPr>
          <p:grpSpPr>
            <a:xfrm>
              <a:off x="0" y="4832765"/>
              <a:ext cx="18063807" cy="1655903"/>
              <a:chOff x="0" y="1963597"/>
              <a:chExt cx="18063807" cy="1655903"/>
            </a:xfrm>
            <a:solidFill>
              <a:srgbClr val="E62733"/>
            </a:solidFill>
          </p:grpSpPr>
          <p:sp>
            <p:nvSpPr>
              <p:cNvPr id="93" name="Rectangle : coins arrondis 92">
                <a:extLst>
                  <a:ext uri="{FF2B5EF4-FFF2-40B4-BE49-F238E27FC236}">
                    <a16:creationId xmlns:a16="http://schemas.microsoft.com/office/drawing/2014/main" id="{78E8F98B-FBFE-8A69-D786-DA1AAD3507CB}"/>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4" name="Rectangle : coins arrondis 93">
                <a:extLst>
                  <a:ext uri="{FF2B5EF4-FFF2-40B4-BE49-F238E27FC236}">
                    <a16:creationId xmlns:a16="http://schemas.microsoft.com/office/drawing/2014/main" id="{17DFB844-D1DB-87EF-A6AC-8748B1A3D816}"/>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90" name="ZoneTexte 89">
              <a:extLst>
                <a:ext uri="{FF2B5EF4-FFF2-40B4-BE49-F238E27FC236}">
                  <a16:creationId xmlns:a16="http://schemas.microsoft.com/office/drawing/2014/main" id="{F8A4873E-BD83-2308-FF84-EA8751F92899}"/>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91" name="ZoneTexte 90">
              <a:extLst>
                <a:ext uri="{FF2B5EF4-FFF2-40B4-BE49-F238E27FC236}">
                  <a16:creationId xmlns:a16="http://schemas.microsoft.com/office/drawing/2014/main" id="{65CCA580-7832-B3D6-9EBE-323965B37AC8}"/>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92" name="ZoneTexte 91">
              <a:extLst>
                <a:ext uri="{FF2B5EF4-FFF2-40B4-BE49-F238E27FC236}">
                  <a16:creationId xmlns:a16="http://schemas.microsoft.com/office/drawing/2014/main" id="{B92B280A-46BA-5BDF-B46C-9E50BCF8FA27}"/>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sp>
        <p:nvSpPr>
          <p:cNvPr id="104" name="ZoneTexte 103">
            <a:extLst>
              <a:ext uri="{FF2B5EF4-FFF2-40B4-BE49-F238E27FC236}">
                <a16:creationId xmlns:a16="http://schemas.microsoft.com/office/drawing/2014/main" id="{224D89FF-487E-E16A-4ABD-39B701D91B35}"/>
              </a:ext>
            </a:extLst>
          </p:cNvPr>
          <p:cNvSpPr txBox="1"/>
          <p:nvPr/>
        </p:nvSpPr>
        <p:spPr>
          <a:xfrm>
            <a:off x="347562" y="2551942"/>
            <a:ext cx="7145996" cy="461665"/>
          </a:xfrm>
          <a:prstGeom prst="rect">
            <a:avLst/>
          </a:prstGeom>
          <a:noFill/>
        </p:spPr>
        <p:txBody>
          <a:bodyPr wrap="square" rtlCol="0">
            <a:spAutoFit/>
          </a:bodyPr>
          <a:lstStyle/>
          <a:p>
            <a:pPr marL="285750" indent="-285750">
              <a:buFont typeface="Wingdings" panose="05000000000000000000" pitchFamily="2" charset="2"/>
              <a:buChar char="q"/>
            </a:pPr>
            <a:r>
              <a:rPr lang="fr-FR" sz="2400" dirty="0">
                <a:effectLst/>
                <a:latin typeface="Times New Roman" panose="02020603050405020304" pitchFamily="18" charset="0"/>
                <a:ea typeface="Aptos" panose="020B0004020202020204" pitchFamily="34" charset="0"/>
                <a:cs typeface="Arial" panose="020B0604020202020204" pitchFamily="34" charset="0"/>
              </a:rPr>
              <a:t>Modèles conventionnels de statistique</a:t>
            </a:r>
            <a:endParaRPr lang="fr-FR" sz="2400" dirty="0"/>
          </a:p>
        </p:txBody>
      </p:sp>
      <p:sp>
        <p:nvSpPr>
          <p:cNvPr id="105" name="ZoneTexte 104">
            <a:extLst>
              <a:ext uri="{FF2B5EF4-FFF2-40B4-BE49-F238E27FC236}">
                <a16:creationId xmlns:a16="http://schemas.microsoft.com/office/drawing/2014/main" id="{B80470C3-097D-F84C-588D-D13AC8B513F9}"/>
              </a:ext>
            </a:extLst>
          </p:cNvPr>
          <p:cNvSpPr txBox="1"/>
          <p:nvPr/>
        </p:nvSpPr>
        <p:spPr>
          <a:xfrm>
            <a:off x="347562" y="3118782"/>
            <a:ext cx="7145996" cy="461665"/>
          </a:xfrm>
          <a:prstGeom prst="rect">
            <a:avLst/>
          </a:prstGeom>
          <a:noFill/>
        </p:spPr>
        <p:txBody>
          <a:bodyPr wrap="square" rtlCol="0">
            <a:spAutoFit/>
          </a:bodyPr>
          <a:lstStyle/>
          <a:p>
            <a:pPr marL="285750" indent="-285750">
              <a:buFont typeface="Wingdings" panose="05000000000000000000" pitchFamily="2" charset="2"/>
              <a:buChar char="q"/>
            </a:pPr>
            <a:r>
              <a:rPr lang="fr-FR" sz="2400" dirty="0">
                <a:effectLst/>
                <a:latin typeface="Times New Roman" panose="02020603050405020304" pitchFamily="18" charset="0"/>
                <a:ea typeface="Aptos" panose="020B0004020202020204" pitchFamily="34" charset="0"/>
                <a:cs typeface="Arial" panose="020B0604020202020204" pitchFamily="34" charset="0"/>
              </a:rPr>
              <a:t>Modèles d’apprentissage automatique</a:t>
            </a:r>
            <a:endParaRPr lang="fr-FR" sz="2400" dirty="0"/>
          </a:p>
        </p:txBody>
      </p:sp>
      <p:sp>
        <p:nvSpPr>
          <p:cNvPr id="106" name="ZoneTexte 105">
            <a:extLst>
              <a:ext uri="{FF2B5EF4-FFF2-40B4-BE49-F238E27FC236}">
                <a16:creationId xmlns:a16="http://schemas.microsoft.com/office/drawing/2014/main" id="{A63CCA60-0C29-96CD-11FE-F7E60C980FAB}"/>
              </a:ext>
            </a:extLst>
          </p:cNvPr>
          <p:cNvSpPr txBox="1"/>
          <p:nvPr/>
        </p:nvSpPr>
        <p:spPr>
          <a:xfrm>
            <a:off x="347562" y="3661535"/>
            <a:ext cx="7145996" cy="461665"/>
          </a:xfrm>
          <a:prstGeom prst="rect">
            <a:avLst/>
          </a:prstGeom>
          <a:noFill/>
        </p:spPr>
        <p:txBody>
          <a:bodyPr wrap="square" rtlCol="0">
            <a:spAutoFit/>
          </a:bodyPr>
          <a:lstStyle/>
          <a:p>
            <a:pPr marL="285750" indent="-285750">
              <a:buFont typeface="Wingdings" panose="05000000000000000000" pitchFamily="2" charset="2"/>
              <a:buChar char="q"/>
            </a:pPr>
            <a:r>
              <a:rPr lang="fr-FR" sz="2400" dirty="0">
                <a:effectLst/>
                <a:latin typeface="Times New Roman" panose="02020603050405020304" pitchFamily="18" charset="0"/>
                <a:ea typeface="Aptos" panose="020B0004020202020204" pitchFamily="34" charset="0"/>
                <a:cs typeface="Arial" panose="020B0604020202020204" pitchFamily="34" charset="0"/>
              </a:rPr>
              <a:t>Modèles d’apprentissage profond</a:t>
            </a:r>
            <a:endParaRPr lang="fr-FR" sz="2400" dirty="0"/>
          </a:p>
        </p:txBody>
      </p:sp>
      <p:sp>
        <p:nvSpPr>
          <p:cNvPr id="107" name="ZoneTexte 106">
            <a:extLst>
              <a:ext uri="{FF2B5EF4-FFF2-40B4-BE49-F238E27FC236}">
                <a16:creationId xmlns:a16="http://schemas.microsoft.com/office/drawing/2014/main" id="{0939EBC6-3608-E35C-C97C-8DEC5E03FF30}"/>
              </a:ext>
            </a:extLst>
          </p:cNvPr>
          <p:cNvSpPr txBox="1"/>
          <p:nvPr/>
        </p:nvSpPr>
        <p:spPr>
          <a:xfrm>
            <a:off x="347562" y="4248647"/>
            <a:ext cx="7145996" cy="461665"/>
          </a:xfrm>
          <a:prstGeom prst="rect">
            <a:avLst/>
          </a:prstGeom>
          <a:noFill/>
        </p:spPr>
        <p:txBody>
          <a:bodyPr wrap="square" rtlCol="0">
            <a:spAutoFit/>
          </a:bodyPr>
          <a:lstStyle/>
          <a:p>
            <a:pPr marL="285750" indent="-285750">
              <a:buFont typeface="Wingdings" panose="05000000000000000000" pitchFamily="2" charset="2"/>
              <a:buChar char="q"/>
            </a:pPr>
            <a:r>
              <a:rPr lang="fr-FR" sz="2400" dirty="0">
                <a:effectLst/>
                <a:latin typeface="Times New Roman" panose="02020603050405020304" pitchFamily="18" charset="0"/>
                <a:ea typeface="Aptos" panose="020B0004020202020204" pitchFamily="34" charset="0"/>
                <a:cs typeface="Arial" panose="020B0604020202020204" pitchFamily="34" charset="0"/>
              </a:rPr>
              <a:t>Modèles hybrides</a:t>
            </a:r>
            <a:endParaRPr lang="fr-FR" sz="2400" dirty="0"/>
          </a:p>
        </p:txBody>
      </p:sp>
    </p:spTree>
    <p:extLst>
      <p:ext uri="{BB962C8B-B14F-4D97-AF65-F5344CB8AC3E}">
        <p14:creationId xmlns:p14="http://schemas.microsoft.com/office/powerpoint/2010/main" val="295317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anim calcmode="lin" valueType="num">
                                      <p:cBhvr additive="base">
                                        <p:cTn id="7" dur="500" fill="hold"/>
                                        <p:tgtEl>
                                          <p:spTgt spid="104"/>
                                        </p:tgtEl>
                                        <p:attrNameLst>
                                          <p:attrName>ppt_x</p:attrName>
                                        </p:attrNameLst>
                                      </p:cBhvr>
                                      <p:tavLst>
                                        <p:tav tm="0">
                                          <p:val>
                                            <p:strVal val="#ppt_x"/>
                                          </p:val>
                                        </p:tav>
                                        <p:tav tm="100000">
                                          <p:val>
                                            <p:strVal val="#ppt_x"/>
                                          </p:val>
                                        </p:tav>
                                      </p:tavLst>
                                    </p:anim>
                                    <p:anim calcmode="lin" valueType="num">
                                      <p:cBhvr additive="base">
                                        <p:cTn id="8" dur="500" fill="hold"/>
                                        <p:tgtEl>
                                          <p:spTgt spid="10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05"/>
                                        </p:tgtEl>
                                        <p:attrNameLst>
                                          <p:attrName>style.visibility</p:attrName>
                                        </p:attrNameLst>
                                      </p:cBhvr>
                                      <p:to>
                                        <p:strVal val="visible"/>
                                      </p:to>
                                    </p:set>
                                    <p:anim calcmode="lin" valueType="num">
                                      <p:cBhvr additive="base">
                                        <p:cTn id="13" dur="500" fill="hold"/>
                                        <p:tgtEl>
                                          <p:spTgt spid="105"/>
                                        </p:tgtEl>
                                        <p:attrNameLst>
                                          <p:attrName>ppt_x</p:attrName>
                                        </p:attrNameLst>
                                      </p:cBhvr>
                                      <p:tavLst>
                                        <p:tav tm="0">
                                          <p:val>
                                            <p:strVal val="#ppt_x"/>
                                          </p:val>
                                        </p:tav>
                                        <p:tav tm="100000">
                                          <p:val>
                                            <p:strVal val="#ppt_x"/>
                                          </p:val>
                                        </p:tav>
                                      </p:tavLst>
                                    </p:anim>
                                    <p:anim calcmode="lin" valueType="num">
                                      <p:cBhvr additive="base">
                                        <p:cTn id="14" dur="500" fill="hold"/>
                                        <p:tgtEl>
                                          <p:spTgt spid="105"/>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06"/>
                                        </p:tgtEl>
                                        <p:attrNameLst>
                                          <p:attrName>style.visibility</p:attrName>
                                        </p:attrNameLst>
                                      </p:cBhvr>
                                      <p:to>
                                        <p:strVal val="visible"/>
                                      </p:to>
                                    </p:set>
                                    <p:anim calcmode="lin" valueType="num">
                                      <p:cBhvr additive="base">
                                        <p:cTn id="19" dur="500" fill="hold"/>
                                        <p:tgtEl>
                                          <p:spTgt spid="106"/>
                                        </p:tgtEl>
                                        <p:attrNameLst>
                                          <p:attrName>ppt_x</p:attrName>
                                        </p:attrNameLst>
                                      </p:cBhvr>
                                      <p:tavLst>
                                        <p:tav tm="0">
                                          <p:val>
                                            <p:strVal val="#ppt_x"/>
                                          </p:val>
                                        </p:tav>
                                        <p:tav tm="100000">
                                          <p:val>
                                            <p:strVal val="#ppt_x"/>
                                          </p:val>
                                        </p:tav>
                                      </p:tavLst>
                                    </p:anim>
                                    <p:anim calcmode="lin" valueType="num">
                                      <p:cBhvr additive="base">
                                        <p:cTn id="20" dur="500" fill="hold"/>
                                        <p:tgtEl>
                                          <p:spTgt spid="106"/>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107"/>
                                        </p:tgtEl>
                                        <p:attrNameLst>
                                          <p:attrName>style.visibility</p:attrName>
                                        </p:attrNameLst>
                                      </p:cBhvr>
                                      <p:to>
                                        <p:strVal val="visible"/>
                                      </p:to>
                                    </p:set>
                                    <p:anim calcmode="lin" valueType="num">
                                      <p:cBhvr additive="base">
                                        <p:cTn id="25" dur="500" fill="hold"/>
                                        <p:tgtEl>
                                          <p:spTgt spid="107"/>
                                        </p:tgtEl>
                                        <p:attrNameLst>
                                          <p:attrName>ppt_x</p:attrName>
                                        </p:attrNameLst>
                                      </p:cBhvr>
                                      <p:tavLst>
                                        <p:tav tm="0">
                                          <p:val>
                                            <p:strVal val="#ppt_x"/>
                                          </p:val>
                                        </p:tav>
                                        <p:tav tm="100000">
                                          <p:val>
                                            <p:strVal val="#ppt_x"/>
                                          </p:val>
                                        </p:tav>
                                      </p:tavLst>
                                    </p:anim>
                                    <p:anim calcmode="lin" valueType="num">
                                      <p:cBhvr additive="base">
                                        <p:cTn id="26" dur="500" fill="hold"/>
                                        <p:tgtEl>
                                          <p:spTgt spid="10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5" grpId="0"/>
      <p:bldP spid="106" grpId="0"/>
      <p:bldP spid="10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83F3D4-414A-87C7-971B-5A5B6D261746}"/>
            </a:ext>
          </a:extLst>
        </p:cNvPr>
        <p:cNvGrpSpPr/>
        <p:nvPr/>
      </p:nvGrpSpPr>
      <p:grpSpPr>
        <a:xfrm>
          <a:off x="0" y="0"/>
          <a:ext cx="0" cy="0"/>
          <a:chOff x="0" y="0"/>
          <a:chExt cx="0" cy="0"/>
        </a:xfrm>
      </p:grpSpPr>
      <p:sp>
        <p:nvSpPr>
          <p:cNvPr id="10" name="ZoneTexte 9">
            <a:extLst>
              <a:ext uri="{FF2B5EF4-FFF2-40B4-BE49-F238E27FC236}">
                <a16:creationId xmlns:a16="http://schemas.microsoft.com/office/drawing/2014/main" id="{3DE7D777-A555-1D74-416F-80D03FFA243C}"/>
              </a:ext>
            </a:extLst>
          </p:cNvPr>
          <p:cNvSpPr txBox="1"/>
          <p:nvPr/>
        </p:nvSpPr>
        <p:spPr>
          <a:xfrm>
            <a:off x="397804" y="448107"/>
            <a:ext cx="10898845" cy="830997"/>
          </a:xfrm>
          <a:prstGeom prst="rect">
            <a:avLst/>
          </a:prstGeom>
          <a:noFill/>
        </p:spPr>
        <p:txBody>
          <a:bodyPr wrap="square" rtlCol="0">
            <a:spAutoFit/>
          </a:bodyPr>
          <a:lstStyle/>
          <a:p>
            <a:r>
              <a:rPr lang="fr-FR" sz="2400" dirty="0">
                <a:latin typeface="Congenial Black" panose="02000503040000020004" pitchFamily="2" charset="0"/>
              </a:rPr>
              <a:t>REVUE DE LITTÉRATURE : Modèles conventionnels de statistiques</a:t>
            </a:r>
          </a:p>
          <a:p>
            <a:endParaRPr lang="fr-FR" sz="2400" b="1" dirty="0"/>
          </a:p>
        </p:txBody>
      </p:sp>
      <p:sp>
        <p:nvSpPr>
          <p:cNvPr id="2" name="ZoneTexte 1">
            <a:extLst>
              <a:ext uri="{FF2B5EF4-FFF2-40B4-BE49-F238E27FC236}">
                <a16:creationId xmlns:a16="http://schemas.microsoft.com/office/drawing/2014/main" id="{C9C7B29D-6074-D092-47AF-0FFF6D2E6C46}"/>
              </a:ext>
            </a:extLst>
          </p:cNvPr>
          <p:cNvSpPr txBox="1"/>
          <p:nvPr/>
        </p:nvSpPr>
        <p:spPr>
          <a:xfrm>
            <a:off x="397804" y="1012988"/>
            <a:ext cx="11222696" cy="369332"/>
          </a:xfrm>
          <a:prstGeom prst="rect">
            <a:avLst/>
          </a:prstGeom>
          <a:noFill/>
        </p:spPr>
        <p:txBody>
          <a:bodyPr wrap="square" rtlCol="0">
            <a:spAutoFit/>
          </a:bodyPr>
          <a:lstStyle/>
          <a:p>
            <a:pPr marL="285750" indent="-285750">
              <a:buFont typeface="Wingdings" panose="05000000000000000000" pitchFamily="2" charset="2"/>
              <a:buChar char="q"/>
            </a:pPr>
            <a:r>
              <a:rPr lang="fr-FR" sz="1800" dirty="0">
                <a:effectLst/>
                <a:latin typeface="Times New Roman" panose="02020603050405020304" pitchFamily="18" charset="0"/>
                <a:ea typeface="Aptos" panose="020B0004020202020204" pitchFamily="34" charset="0"/>
                <a:cs typeface="Arial" panose="020B0604020202020204" pitchFamily="34" charset="0"/>
              </a:rPr>
              <a:t>Les modèles conventionnels regroupent les modèles de régression linéaire, non linéaire</a:t>
            </a:r>
            <a:r>
              <a:rPr lang="fr-FR" dirty="0">
                <a:latin typeface="Times New Roman" panose="02020603050405020304" pitchFamily="18" charset="0"/>
                <a:ea typeface="Aptos" panose="020B0004020202020204" pitchFamily="34" charset="0"/>
                <a:cs typeface="Arial" panose="020B0604020202020204" pitchFamily="34" charset="0"/>
              </a:rPr>
              <a:t> et </a:t>
            </a:r>
            <a:r>
              <a:rPr lang="fr-FR" sz="1800" dirty="0">
                <a:effectLst/>
                <a:latin typeface="Times New Roman" panose="02020603050405020304" pitchFamily="18" charset="0"/>
                <a:ea typeface="Aptos" panose="020B0004020202020204" pitchFamily="34" charset="0"/>
                <a:cs typeface="Arial" panose="020B0604020202020204" pitchFamily="34" charset="0"/>
              </a:rPr>
              <a:t>les séries temporelles</a:t>
            </a:r>
            <a:endParaRPr lang="fr-FR" dirty="0"/>
          </a:p>
        </p:txBody>
      </p:sp>
      <p:grpSp>
        <p:nvGrpSpPr>
          <p:cNvPr id="4" name="Groupe 3">
            <a:extLst>
              <a:ext uri="{FF2B5EF4-FFF2-40B4-BE49-F238E27FC236}">
                <a16:creationId xmlns:a16="http://schemas.microsoft.com/office/drawing/2014/main" id="{07A0FDB5-BBB7-E475-5D41-ABCF77E57320}"/>
              </a:ext>
            </a:extLst>
          </p:cNvPr>
          <p:cNvGrpSpPr/>
          <p:nvPr/>
        </p:nvGrpSpPr>
        <p:grpSpPr>
          <a:xfrm>
            <a:off x="0" y="4860566"/>
            <a:ext cx="18063807" cy="1932902"/>
            <a:chOff x="0" y="4832765"/>
            <a:chExt cx="18063807" cy="1932902"/>
          </a:xfrm>
        </p:grpSpPr>
        <p:grpSp>
          <p:nvGrpSpPr>
            <p:cNvPr id="5" name="Groupe 4">
              <a:extLst>
                <a:ext uri="{FF2B5EF4-FFF2-40B4-BE49-F238E27FC236}">
                  <a16:creationId xmlns:a16="http://schemas.microsoft.com/office/drawing/2014/main" id="{E9279346-3B51-8574-134F-4EAE855A6A87}"/>
                </a:ext>
              </a:extLst>
            </p:cNvPr>
            <p:cNvGrpSpPr/>
            <p:nvPr/>
          </p:nvGrpSpPr>
          <p:grpSpPr>
            <a:xfrm>
              <a:off x="0" y="4832765"/>
              <a:ext cx="18063807" cy="1655903"/>
              <a:chOff x="0" y="1963597"/>
              <a:chExt cx="18063807" cy="1655903"/>
            </a:xfrm>
            <a:solidFill>
              <a:srgbClr val="E62733"/>
            </a:solidFill>
          </p:grpSpPr>
          <p:sp>
            <p:nvSpPr>
              <p:cNvPr id="13" name="Rectangle : coins arrondis 12">
                <a:extLst>
                  <a:ext uri="{FF2B5EF4-FFF2-40B4-BE49-F238E27FC236}">
                    <a16:creationId xmlns:a16="http://schemas.microsoft.com/office/drawing/2014/main" id="{5A74A38C-2337-6836-84FC-E6C0FADE9D64}"/>
                  </a:ext>
                </a:extLst>
              </p:cNvPr>
              <p:cNvSpPr/>
              <p:nvPr/>
            </p:nvSpPr>
            <p:spPr>
              <a:xfrm>
                <a:off x="0" y="3276600"/>
                <a:ext cx="10210800" cy="342900"/>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Rectangle : coins arrondis 13">
                <a:extLst>
                  <a:ext uri="{FF2B5EF4-FFF2-40B4-BE49-F238E27FC236}">
                    <a16:creationId xmlns:a16="http://schemas.microsoft.com/office/drawing/2014/main" id="{021C69F8-F692-27AA-2685-8B007966B6F7}"/>
                  </a:ext>
                </a:extLst>
              </p:cNvPr>
              <p:cNvSpPr/>
              <p:nvPr/>
            </p:nvSpPr>
            <p:spPr>
              <a:xfrm rot="20439770">
                <a:off x="9793542" y="1963597"/>
                <a:ext cx="8270265" cy="315396"/>
              </a:xfrm>
              <a:prstGeom prst="round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grpSp>
        <p:sp>
          <p:nvSpPr>
            <p:cNvPr id="6" name="ZoneTexte 5">
              <a:extLst>
                <a:ext uri="{FF2B5EF4-FFF2-40B4-BE49-F238E27FC236}">
                  <a16:creationId xmlns:a16="http://schemas.microsoft.com/office/drawing/2014/main" id="{B5D3408D-BD16-DBC2-9A79-7A01E4979C84}"/>
                </a:ext>
              </a:extLst>
            </p:cNvPr>
            <p:cNvSpPr txBox="1"/>
            <p:nvPr/>
          </p:nvSpPr>
          <p:spPr>
            <a:xfrm>
              <a:off x="5314950" y="6476272"/>
              <a:ext cx="2819400" cy="276999"/>
            </a:xfrm>
            <a:prstGeom prst="rect">
              <a:avLst/>
            </a:prstGeom>
            <a:noFill/>
          </p:spPr>
          <p:txBody>
            <a:bodyPr wrap="square" rtlCol="0">
              <a:spAutoFit/>
            </a:bodyPr>
            <a:lstStyle/>
            <a:p>
              <a:r>
                <a:rPr lang="fr-FR" sz="1200" dirty="0"/>
                <a:t>SOUTENANCE M1</a:t>
              </a:r>
            </a:p>
          </p:txBody>
        </p:sp>
        <p:sp>
          <p:nvSpPr>
            <p:cNvPr id="8" name="ZoneTexte 7">
              <a:extLst>
                <a:ext uri="{FF2B5EF4-FFF2-40B4-BE49-F238E27FC236}">
                  <a16:creationId xmlns:a16="http://schemas.microsoft.com/office/drawing/2014/main" id="{1ADAB461-E09E-29AF-829D-44534A715322}"/>
                </a:ext>
              </a:extLst>
            </p:cNvPr>
            <p:cNvSpPr txBox="1"/>
            <p:nvPr/>
          </p:nvSpPr>
          <p:spPr>
            <a:xfrm>
              <a:off x="152400" y="6488668"/>
              <a:ext cx="2819400" cy="276999"/>
            </a:xfrm>
            <a:prstGeom prst="rect">
              <a:avLst/>
            </a:prstGeom>
            <a:noFill/>
          </p:spPr>
          <p:txBody>
            <a:bodyPr wrap="square" rtlCol="0">
              <a:spAutoFit/>
            </a:bodyPr>
            <a:lstStyle/>
            <a:p>
              <a:r>
                <a:rPr lang="fr-FR" sz="1200" dirty="0"/>
                <a:t>BENGONE AKOU LAJOIE</a:t>
              </a:r>
            </a:p>
          </p:txBody>
        </p:sp>
        <p:sp>
          <p:nvSpPr>
            <p:cNvPr id="12" name="ZoneTexte 11">
              <a:extLst>
                <a:ext uri="{FF2B5EF4-FFF2-40B4-BE49-F238E27FC236}">
                  <a16:creationId xmlns:a16="http://schemas.microsoft.com/office/drawing/2014/main" id="{94C8E1A2-40D6-D069-435D-41C428F02211}"/>
                </a:ext>
              </a:extLst>
            </p:cNvPr>
            <p:cNvSpPr txBox="1"/>
            <p:nvPr/>
          </p:nvSpPr>
          <p:spPr>
            <a:xfrm>
              <a:off x="11277600" y="6488668"/>
              <a:ext cx="2819400" cy="276999"/>
            </a:xfrm>
            <a:prstGeom prst="rect">
              <a:avLst/>
            </a:prstGeom>
            <a:noFill/>
          </p:spPr>
          <p:txBody>
            <a:bodyPr wrap="square" rtlCol="0">
              <a:spAutoFit/>
            </a:bodyPr>
            <a:lstStyle/>
            <a:p>
              <a:r>
                <a:rPr lang="fr-FR" sz="1200" dirty="0"/>
                <a:t>2025</a:t>
              </a:r>
            </a:p>
          </p:txBody>
        </p:sp>
      </p:grpSp>
      <p:sp>
        <p:nvSpPr>
          <p:cNvPr id="16" name="ZoneTexte 15">
            <a:extLst>
              <a:ext uri="{FF2B5EF4-FFF2-40B4-BE49-F238E27FC236}">
                <a16:creationId xmlns:a16="http://schemas.microsoft.com/office/drawing/2014/main" id="{A7A26D68-6942-B458-1EEB-7FE64B953404}"/>
              </a:ext>
            </a:extLst>
          </p:cNvPr>
          <p:cNvSpPr txBox="1"/>
          <p:nvPr/>
        </p:nvSpPr>
        <p:spPr>
          <a:xfrm>
            <a:off x="397804" y="1447872"/>
            <a:ext cx="11222696" cy="369332"/>
          </a:xfrm>
          <a:prstGeom prst="rect">
            <a:avLst/>
          </a:prstGeom>
          <a:noFill/>
        </p:spPr>
        <p:txBody>
          <a:bodyPr wrap="square" rtlCol="0">
            <a:spAutoFit/>
          </a:bodyPr>
          <a:lstStyle/>
          <a:p>
            <a:pPr marL="285750" indent="-285750">
              <a:buFont typeface="Wingdings" panose="05000000000000000000" pitchFamily="2" charset="2"/>
              <a:buChar char="q"/>
            </a:pPr>
            <a:r>
              <a:rPr lang="fr-FR" sz="1800" dirty="0">
                <a:effectLst/>
                <a:latin typeface="Times New Roman" panose="02020603050405020304" pitchFamily="18" charset="0"/>
                <a:ea typeface="Aptos" panose="020B0004020202020204" pitchFamily="34" charset="0"/>
                <a:cs typeface="Arial" panose="020B0604020202020204" pitchFamily="34" charset="0"/>
              </a:rPr>
              <a:t>Ces approches font partie des premières méthodes d’analyse de données utilisées dans le cadre de cette thématique. </a:t>
            </a:r>
            <a:endParaRPr lang="fr-FR" dirty="0"/>
          </a:p>
        </p:txBody>
      </p:sp>
      <p:sp>
        <p:nvSpPr>
          <p:cNvPr id="17" name="ZoneTexte 16">
            <a:extLst>
              <a:ext uri="{FF2B5EF4-FFF2-40B4-BE49-F238E27FC236}">
                <a16:creationId xmlns:a16="http://schemas.microsoft.com/office/drawing/2014/main" id="{F48C851E-3813-3213-F5AC-8CA1BD502FB0}"/>
              </a:ext>
            </a:extLst>
          </p:cNvPr>
          <p:cNvSpPr txBox="1"/>
          <p:nvPr/>
        </p:nvSpPr>
        <p:spPr>
          <a:xfrm>
            <a:off x="397804" y="1920850"/>
            <a:ext cx="11679896" cy="369332"/>
          </a:xfrm>
          <a:prstGeom prst="rect">
            <a:avLst/>
          </a:prstGeom>
          <a:noFill/>
        </p:spPr>
        <p:txBody>
          <a:bodyPr wrap="square" rtlCol="0">
            <a:spAutoFit/>
          </a:bodyPr>
          <a:lstStyle/>
          <a:p>
            <a:pPr marL="285750" indent="-285750">
              <a:buFont typeface="Wingdings" panose="05000000000000000000" pitchFamily="2" charset="2"/>
              <a:buChar char="q"/>
            </a:pPr>
            <a:r>
              <a:rPr lang="fr-FR" sz="1800" dirty="0">
                <a:effectLst/>
                <a:latin typeface="Times New Roman" panose="02020603050405020304" pitchFamily="18" charset="0"/>
                <a:ea typeface="Aptos" panose="020B0004020202020204" pitchFamily="34" charset="0"/>
                <a:cs typeface="Arial" panose="020B0604020202020204" pitchFamily="34" charset="0"/>
              </a:rPr>
              <a:t>Elles ont notamment été utilisées pour prédire la consommation d’énergie à l’échelle nationale, sectorielle et résidentielle.</a:t>
            </a:r>
            <a:endParaRPr lang="fr-FR" dirty="0"/>
          </a:p>
        </p:txBody>
      </p:sp>
      <p:grpSp>
        <p:nvGrpSpPr>
          <p:cNvPr id="3" name="Groupe 2">
            <a:extLst>
              <a:ext uri="{FF2B5EF4-FFF2-40B4-BE49-F238E27FC236}">
                <a16:creationId xmlns:a16="http://schemas.microsoft.com/office/drawing/2014/main" id="{2C299293-0D33-17AD-F3B5-62700CE941CB}"/>
              </a:ext>
            </a:extLst>
          </p:cNvPr>
          <p:cNvGrpSpPr/>
          <p:nvPr/>
        </p:nvGrpSpPr>
        <p:grpSpPr>
          <a:xfrm>
            <a:off x="397804" y="2358317"/>
            <a:ext cx="11584646" cy="3749700"/>
            <a:chOff x="397804" y="2358317"/>
            <a:chExt cx="11584646" cy="3749700"/>
          </a:xfrm>
        </p:grpSpPr>
        <p:sp>
          <p:nvSpPr>
            <p:cNvPr id="18" name="ZoneTexte 17">
              <a:extLst>
                <a:ext uri="{FF2B5EF4-FFF2-40B4-BE49-F238E27FC236}">
                  <a16:creationId xmlns:a16="http://schemas.microsoft.com/office/drawing/2014/main" id="{87150CF3-46FF-705B-005C-3314809661BF}"/>
                </a:ext>
              </a:extLst>
            </p:cNvPr>
            <p:cNvSpPr txBox="1"/>
            <p:nvPr/>
          </p:nvSpPr>
          <p:spPr>
            <a:xfrm>
              <a:off x="397804" y="2358317"/>
              <a:ext cx="11584646" cy="338554"/>
            </a:xfrm>
            <a:prstGeom prst="rect">
              <a:avLst/>
            </a:prstGeom>
            <a:noFill/>
          </p:spPr>
          <p:txBody>
            <a:bodyPr wrap="square" rtlCol="0">
              <a:spAutoFit/>
            </a:bodyPr>
            <a:lstStyle/>
            <a:p>
              <a:r>
                <a:rPr lang="fr-FR" sz="1600" b="1" dirty="0"/>
                <a:t>ETUDE DE CAS : </a:t>
              </a:r>
              <a:r>
                <a:rPr lang="fr-FR" sz="1600" dirty="0"/>
                <a:t>(Al-Garni et al, 1994) :  </a:t>
              </a:r>
              <a:r>
                <a:rPr lang="en-US" sz="1600" dirty="0"/>
                <a:t>A regression model for electric-energy consumption forecasting in  easter Saudi</a:t>
              </a:r>
              <a:endParaRPr lang="fr-FR" sz="1600" dirty="0"/>
            </a:p>
          </p:txBody>
        </p:sp>
        <mc:AlternateContent xmlns:mc="http://schemas.openxmlformats.org/markup-compatibility/2006" xmlns:a14="http://schemas.microsoft.com/office/drawing/2010/main">
          <mc:Choice Requires="a14">
            <p:sp>
              <p:nvSpPr>
                <p:cNvPr id="23" name="ZoneTexte 22">
                  <a:extLst>
                    <a:ext uri="{FF2B5EF4-FFF2-40B4-BE49-F238E27FC236}">
                      <a16:creationId xmlns:a16="http://schemas.microsoft.com/office/drawing/2014/main" id="{C87A8B6A-7BEF-CC25-0C22-D6540AE196ED}"/>
                    </a:ext>
                  </a:extLst>
                </p:cNvPr>
                <p:cNvSpPr txBox="1"/>
                <p:nvPr/>
              </p:nvSpPr>
              <p:spPr>
                <a:xfrm>
                  <a:off x="397804" y="2882448"/>
                  <a:ext cx="11095696" cy="360612"/>
                </a:xfrm>
                <a:prstGeom prst="rect">
                  <a:avLst/>
                </a:prstGeom>
                <a:noFill/>
              </p:spPr>
              <p:txBody>
                <a:bodyPr wrap="square" rtlCol="0">
                  <a:spAutoFit/>
                </a:bodyPr>
                <a:lstStyle/>
                <a:p>
                  <a:r>
                    <a:rPr lang="fr-FR" sz="1600" b="1" dirty="0"/>
                    <a:t>REGRESSION MULTIPLE : </a:t>
                  </a:r>
                  <a14:m>
                    <m:oMath xmlns:m="http://schemas.openxmlformats.org/officeDocument/2006/math">
                      <m:sSub>
                        <m:sSubPr>
                          <m:ctrlPr>
                            <a:rPr lang="fr-FR" sz="1600" b="1" i="1" smtClean="0">
                              <a:latin typeface="Cambria Math" panose="02040503050406030204" pitchFamily="18" charset="0"/>
                            </a:rPr>
                          </m:ctrlPr>
                        </m:sSubPr>
                        <m:e>
                          <m:r>
                            <a:rPr lang="fr-FR" sz="1600" b="1" i="1" smtClean="0">
                              <a:latin typeface="Cambria Math" panose="02040503050406030204" pitchFamily="18" charset="0"/>
                            </a:rPr>
                            <m:t>𝑬</m:t>
                          </m:r>
                        </m:e>
                        <m:sub>
                          <m:r>
                            <a:rPr lang="fr-FR" sz="1600" b="1" i="1" smtClean="0">
                              <a:latin typeface="Cambria Math" panose="02040503050406030204" pitchFamily="18" charset="0"/>
                            </a:rPr>
                            <m:t>𝒑</m:t>
                          </m:r>
                        </m:sub>
                      </m:sSub>
                      <m:r>
                        <a:rPr lang="fr-FR" sz="1600" b="1" i="1" smtClean="0">
                          <a:latin typeface="Cambria Math" panose="02040503050406030204" pitchFamily="18" charset="0"/>
                        </a:rPr>
                        <m:t>=</m:t>
                      </m:r>
                      <m:sSub>
                        <m:sSubPr>
                          <m:ctrlPr>
                            <a:rPr lang="fr-FR" sz="1600" b="1" i="1" smtClean="0">
                              <a:latin typeface="Cambria Math" panose="02040503050406030204" pitchFamily="18" charset="0"/>
                            </a:rPr>
                          </m:ctrlPr>
                        </m:sSubPr>
                        <m:e>
                          <m:r>
                            <a:rPr lang="fr-FR" sz="1600" b="1" i="1" smtClean="0">
                              <a:latin typeface="Cambria Math" panose="02040503050406030204" pitchFamily="18" charset="0"/>
                            </a:rPr>
                            <m:t>𝜶</m:t>
                          </m:r>
                        </m:e>
                        <m:sub>
                          <m:r>
                            <a:rPr lang="fr-FR" sz="1600" b="1" i="1" smtClean="0">
                              <a:latin typeface="Cambria Math" panose="02040503050406030204" pitchFamily="18" charset="0"/>
                            </a:rPr>
                            <m:t>𝟏</m:t>
                          </m:r>
                        </m:sub>
                      </m:sSub>
                      <m:r>
                        <a:rPr lang="fr-FR" sz="1600" b="1" i="1" smtClean="0">
                          <a:latin typeface="Cambria Math" panose="02040503050406030204" pitchFamily="18" charset="0"/>
                        </a:rPr>
                        <m:t>𝑷𝒐𝒑</m:t>
                      </m:r>
                      <m:r>
                        <a:rPr lang="fr-FR" sz="1600" b="1" i="1" smtClean="0">
                          <a:latin typeface="Cambria Math" panose="02040503050406030204" pitchFamily="18" charset="0"/>
                        </a:rPr>
                        <m:t>+</m:t>
                      </m:r>
                      <m:sSub>
                        <m:sSubPr>
                          <m:ctrlPr>
                            <a:rPr lang="fr-FR" sz="1600" b="1" i="1" smtClean="0">
                              <a:latin typeface="Cambria Math" panose="02040503050406030204" pitchFamily="18" charset="0"/>
                            </a:rPr>
                          </m:ctrlPr>
                        </m:sSubPr>
                        <m:e>
                          <m:r>
                            <a:rPr lang="fr-FR" sz="1600" b="1" i="1" smtClean="0">
                              <a:latin typeface="Cambria Math" panose="02040503050406030204" pitchFamily="18" charset="0"/>
                            </a:rPr>
                            <m:t>𝜶</m:t>
                          </m:r>
                        </m:e>
                        <m:sub>
                          <m:r>
                            <a:rPr lang="fr-FR" sz="1600" b="1" i="1" smtClean="0">
                              <a:latin typeface="Cambria Math" panose="02040503050406030204" pitchFamily="18" charset="0"/>
                            </a:rPr>
                            <m:t>𝟐</m:t>
                          </m:r>
                        </m:sub>
                      </m:sSub>
                      <m:r>
                        <a:rPr lang="fr-FR" sz="1600" b="1" i="1" smtClean="0">
                          <a:latin typeface="Cambria Math" panose="02040503050406030204" pitchFamily="18" charset="0"/>
                        </a:rPr>
                        <m:t>𝑻𝒆𝒎𝒑</m:t>
                      </m:r>
                      <m:r>
                        <a:rPr lang="fr-FR" sz="1600" b="1" i="1" smtClean="0">
                          <a:latin typeface="Cambria Math" panose="02040503050406030204" pitchFamily="18" charset="0"/>
                        </a:rPr>
                        <m:t>+</m:t>
                      </m:r>
                      <m:sSub>
                        <m:sSubPr>
                          <m:ctrlPr>
                            <a:rPr lang="fr-FR" sz="1600" b="1" i="1" smtClean="0">
                              <a:latin typeface="Cambria Math" panose="02040503050406030204" pitchFamily="18" charset="0"/>
                            </a:rPr>
                          </m:ctrlPr>
                        </m:sSubPr>
                        <m:e>
                          <m:r>
                            <a:rPr lang="fr-FR" sz="1600" b="1" i="1" smtClean="0">
                              <a:latin typeface="Cambria Math" panose="02040503050406030204" pitchFamily="18" charset="0"/>
                            </a:rPr>
                            <m:t>𝜶</m:t>
                          </m:r>
                        </m:e>
                        <m:sub>
                          <m:r>
                            <a:rPr lang="fr-FR" sz="1600" b="1" i="1" smtClean="0">
                              <a:latin typeface="Cambria Math" panose="02040503050406030204" pitchFamily="18" charset="0"/>
                            </a:rPr>
                            <m:t>𝟑</m:t>
                          </m:r>
                        </m:sub>
                      </m:sSub>
                      <m:r>
                        <a:rPr lang="fr-FR" sz="1600" b="1" i="1" smtClean="0">
                          <a:latin typeface="Cambria Math" panose="02040503050406030204" pitchFamily="18" charset="0"/>
                        </a:rPr>
                        <m:t>𝑯𝒖𝒎</m:t>
                      </m:r>
                      <m:r>
                        <a:rPr lang="fr-FR" sz="1600" b="1" i="1" smtClean="0">
                          <a:latin typeface="Cambria Math" panose="02040503050406030204" pitchFamily="18" charset="0"/>
                        </a:rPr>
                        <m:t>+</m:t>
                      </m:r>
                      <m:sSub>
                        <m:sSubPr>
                          <m:ctrlPr>
                            <a:rPr lang="fr-FR" sz="1600" b="1" i="1" smtClean="0">
                              <a:latin typeface="Cambria Math" panose="02040503050406030204" pitchFamily="18" charset="0"/>
                            </a:rPr>
                          </m:ctrlPr>
                        </m:sSubPr>
                        <m:e>
                          <m:r>
                            <a:rPr lang="fr-FR" sz="1600" b="1" i="1" smtClean="0">
                              <a:latin typeface="Cambria Math" panose="02040503050406030204" pitchFamily="18" charset="0"/>
                            </a:rPr>
                            <m:t>𝜶</m:t>
                          </m:r>
                        </m:e>
                        <m:sub>
                          <m:r>
                            <a:rPr lang="fr-FR" sz="1600" b="1" i="1" smtClean="0">
                              <a:latin typeface="Cambria Math" panose="02040503050406030204" pitchFamily="18" charset="0"/>
                            </a:rPr>
                            <m:t>𝟒</m:t>
                          </m:r>
                        </m:sub>
                      </m:sSub>
                      <m:r>
                        <a:rPr lang="fr-FR" sz="1600" b="1" i="1" smtClean="0">
                          <a:latin typeface="Cambria Math" panose="02040503050406030204" pitchFamily="18" charset="0"/>
                        </a:rPr>
                        <m:t>𝑹𝒂𝒅</m:t>
                      </m:r>
                    </m:oMath>
                  </a14:m>
                  <a:endParaRPr lang="fr-FR" sz="1600" dirty="0"/>
                </a:p>
              </p:txBody>
            </p:sp>
          </mc:Choice>
          <mc:Fallback xmlns="">
            <p:sp>
              <p:nvSpPr>
                <p:cNvPr id="23" name="ZoneTexte 22">
                  <a:extLst>
                    <a:ext uri="{FF2B5EF4-FFF2-40B4-BE49-F238E27FC236}">
                      <a16:creationId xmlns:a16="http://schemas.microsoft.com/office/drawing/2014/main" id="{C87A8B6A-7BEF-CC25-0C22-D6540AE196ED}"/>
                    </a:ext>
                  </a:extLst>
                </p:cNvPr>
                <p:cNvSpPr txBox="1">
                  <a:spLocks noRot="1" noChangeAspect="1" noMove="1" noResize="1" noEditPoints="1" noAdjustHandles="1" noChangeArrowheads="1" noChangeShapeType="1" noTextEdit="1"/>
                </p:cNvSpPr>
                <p:nvPr/>
              </p:nvSpPr>
              <p:spPr>
                <a:xfrm>
                  <a:off x="397804" y="2882448"/>
                  <a:ext cx="11095696" cy="360612"/>
                </a:xfrm>
                <a:prstGeom prst="rect">
                  <a:avLst/>
                </a:prstGeom>
                <a:blipFill>
                  <a:blip r:embed="rId2"/>
                  <a:stretch>
                    <a:fillRect l="-275" t="-3390" b="-16949"/>
                  </a:stretch>
                </a:blipFill>
              </p:spPr>
              <p:txBody>
                <a:bodyPr/>
                <a:lstStyle/>
                <a:p>
                  <a:r>
                    <a:rPr lang="fr-FR">
                      <a:noFill/>
                    </a:rPr>
                    <a:t> </a:t>
                  </a:r>
                </a:p>
              </p:txBody>
            </p:sp>
          </mc:Fallback>
        </mc:AlternateContent>
        <p:pic>
          <p:nvPicPr>
            <p:cNvPr id="11" name="Image 10">
              <a:extLst>
                <a:ext uri="{FF2B5EF4-FFF2-40B4-BE49-F238E27FC236}">
                  <a16:creationId xmlns:a16="http://schemas.microsoft.com/office/drawing/2014/main" id="{64B45103-2E17-9D78-1BBF-DFFC4A768152}"/>
                </a:ext>
              </a:extLst>
            </p:cNvPr>
            <p:cNvPicPr>
              <a:picLocks noChangeAspect="1"/>
            </p:cNvPicPr>
            <p:nvPr/>
          </p:nvPicPr>
          <p:blipFill>
            <a:blip r:embed="rId3"/>
            <a:stretch>
              <a:fillRect/>
            </a:stretch>
          </p:blipFill>
          <p:spPr>
            <a:xfrm>
              <a:off x="3345327" y="3390723"/>
              <a:ext cx="2844800" cy="2635183"/>
            </a:xfrm>
            <a:prstGeom prst="rect">
              <a:avLst/>
            </a:prstGeom>
            <a:ln>
              <a:solidFill>
                <a:schemeClr val="bg1">
                  <a:lumMod val="75000"/>
                </a:schemeClr>
              </a:solidFill>
            </a:ln>
          </p:spPr>
        </p:pic>
        <p:pic>
          <p:nvPicPr>
            <p:cNvPr id="19" name="Image 18">
              <a:extLst>
                <a:ext uri="{FF2B5EF4-FFF2-40B4-BE49-F238E27FC236}">
                  <a16:creationId xmlns:a16="http://schemas.microsoft.com/office/drawing/2014/main" id="{326EAB40-5132-3196-4AB4-B20494EE7768}"/>
                </a:ext>
              </a:extLst>
            </p:cNvPr>
            <p:cNvPicPr>
              <a:picLocks noChangeAspect="1"/>
            </p:cNvPicPr>
            <p:nvPr/>
          </p:nvPicPr>
          <p:blipFill>
            <a:blip r:embed="rId4"/>
            <a:stretch>
              <a:fillRect/>
            </a:stretch>
          </p:blipFill>
          <p:spPr>
            <a:xfrm>
              <a:off x="505467" y="3285577"/>
              <a:ext cx="2352033" cy="2822440"/>
            </a:xfrm>
            <a:prstGeom prst="rect">
              <a:avLst/>
            </a:prstGeom>
            <a:ln>
              <a:solidFill>
                <a:schemeClr val="bg1">
                  <a:lumMod val="75000"/>
                </a:schemeClr>
              </a:solidFill>
            </a:ln>
          </p:spPr>
        </p:pic>
      </p:grpSp>
    </p:spTree>
    <p:extLst>
      <p:ext uri="{BB962C8B-B14F-4D97-AF65-F5344CB8AC3E}">
        <p14:creationId xmlns:p14="http://schemas.microsoft.com/office/powerpoint/2010/main" val="2923289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P spid="17"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2144</TotalTime>
  <Words>7242</Words>
  <Application>Microsoft Office PowerPoint</Application>
  <PresentationFormat>Grand écran</PresentationFormat>
  <Paragraphs>723</Paragraphs>
  <Slides>45</Slides>
  <Notes>24</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45</vt:i4>
      </vt:variant>
    </vt:vector>
  </HeadingPairs>
  <TitlesOfParts>
    <vt:vector size="56" baseType="lpstr">
      <vt:lpstr>a Absolute Empire</vt:lpstr>
      <vt:lpstr>Amasis MT Pro</vt:lpstr>
      <vt:lpstr>Aptos</vt:lpstr>
      <vt:lpstr>Aptos Display</vt:lpstr>
      <vt:lpstr>Arial</vt:lpstr>
      <vt:lpstr>Cambria Math</vt:lpstr>
      <vt:lpstr>Congenial Black</vt:lpstr>
      <vt:lpstr>Times New Roman</vt:lpstr>
      <vt:lpstr>Verdana Pro Black</vt:lpstr>
      <vt:lpstr>Wingdings</vt:lpstr>
      <vt:lpstr>Thème Office</vt:lpstr>
      <vt:lpstr> APPROCHE PROBABILISTE DE LA PREVISION DE LA CONSOMMATION D’ENERGIES A L’AIDE D’UN RESEAU  BAYESIEN DYNAMIQUE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BENGONE AKOU Lajoie</dc:creator>
  <cp:lastModifiedBy>BENGONE AKOU Lajoie</cp:lastModifiedBy>
  <cp:revision>116</cp:revision>
  <dcterms:created xsi:type="dcterms:W3CDTF">2025-05-11T06:41:50Z</dcterms:created>
  <dcterms:modified xsi:type="dcterms:W3CDTF">2025-05-14T16:13:15Z</dcterms:modified>
</cp:coreProperties>
</file>