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6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9"/>
  </p:normalViewPr>
  <p:slideViewPr>
    <p:cSldViewPr snapToObjects="1">
      <p:cViewPr varScale="1">
        <p:scale>
          <a:sx n="101" d="100"/>
          <a:sy n="101" d="100"/>
        </p:scale>
        <p:origin x="376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C747-FA7D-7044-AA99-A791874E4799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F9EC8-73AA-F743-B136-964E51F5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9EC8-73AA-F743-B136-964E51F561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75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5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28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0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9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5FA7-AD90-B042-8C76-26472FC3EBF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BDAC-6CA0-7D41-9CDA-504A960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CD5FA7-AD90-B042-8C76-26472FC3EBF5}" type="datetimeFigureOut">
              <a:rPr lang="en-US" smtClean="0"/>
              <a:pPr/>
              <a:t>11/26/15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1FBDAC-6CA0-7D41-9CDA-504A960536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3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 Thomson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 and Convex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Polyhedra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Ongoing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/>
              <a:t> Currently looking at another algorithm, the Wang-Landau algorithm to calculate the density of states of a system</a:t>
            </a:r>
          </a:p>
          <a:p>
            <a:pPr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/>
              <a:t> The Genetic algorithm will also be tested and implemented.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68" y="3068960"/>
            <a:ext cx="4200128" cy="31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What is the Thomson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?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  <a:spcAft>
                <a:spcPts val="200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Originated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by the physicist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J.J.Thomson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in 1904</a:t>
            </a:r>
          </a:p>
          <a:p>
            <a:pPr>
              <a:lnSpc>
                <a:spcPts val="2400"/>
              </a:lnSpc>
              <a:spcAft>
                <a:spcPts val="200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Based from the idea of the Plum Pudding atomic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model</a:t>
            </a:r>
          </a:p>
          <a:p>
            <a:pPr>
              <a:lnSpc>
                <a:spcPts val="2400"/>
              </a:lnSpc>
              <a:spcAft>
                <a:spcPts val="2000"/>
              </a:spcAft>
              <a:buClr>
                <a:schemeClr val="tx1"/>
              </a:buClr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determine the minimum energy configuration of N electrons distributed on the surface of the unit sphere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What is the Thomson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?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i="1" dirty="0" smtClean="0">
                    <a:latin typeface="Helvetica" charset="0"/>
                    <a:ea typeface="Helvetica" charset="0"/>
                    <a:cs typeface="Helvetica" charset="0"/>
                  </a:rPr>
                  <a:t>For a set P of N points randomly distributed on the unit sphere we are required to minimize the total system energy given by</a:t>
                </a:r>
              </a:p>
              <a:p>
                <a:pPr marL="0" indent="0">
                  <a:buNone/>
                </a:pPr>
                <a:r>
                  <a:rPr lang="en-GB" b="0" i="1" dirty="0" smtClean="0">
                    <a:latin typeface="Helvetica" charset="0"/>
                    <a:ea typeface="Helvetica" charset="0"/>
                    <a:cs typeface="Helvetica" charset="0"/>
                  </a:rPr>
                  <a:t/>
                </a:r>
                <a:br>
                  <a:rPr lang="en-GB" b="0" i="1" dirty="0" smtClean="0">
                    <a:latin typeface="Helvetica" charset="0"/>
                    <a:ea typeface="Helvetica" charset="0"/>
                    <a:cs typeface="Helvetica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a typeface="Helvetica" charset="0"/>
                          <a:cs typeface="Helvetica" charset="0"/>
                        </a:rPr>
                        <m:t>𝐸</m:t>
                      </m:r>
                      <m:r>
                        <a:rPr lang="is-IS" i="1" smtClean="0">
                          <a:ea typeface="Helvetica" charset="0"/>
                          <a:cs typeface="Helvetica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i="1" smtClean="0">
                              <a:ea typeface="Helvetica" charset="0"/>
                              <a:cs typeface="Helvetica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ea typeface="Helvetica" charset="0"/>
                              <a:cs typeface="Helvetica" charset="0"/>
                            </a:rPr>
                            <m:t>𝑖</m:t>
                          </m:r>
                          <m:r>
                            <a:rPr lang="en-GB" b="0" i="1" smtClean="0">
                              <a:ea typeface="Helvetica" charset="0"/>
                              <a:cs typeface="Helvetica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ea typeface="Helvetica" charset="0"/>
                              <a:cs typeface="Helvetica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i="1" smtClean="0">
                                  <a:ea typeface="Helvetica" charset="0"/>
                                  <a:cs typeface="Helvetica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GB" b="0" i="1" smtClean="0">
                                      <a:ea typeface="Helvetica" charset="0"/>
                                      <a:cs typeface="Helvetica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ea typeface="Helvetica" charset="0"/>
                                      <a:cs typeface="Helvetica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ea typeface="Helvetica" charset="0"/>
                                      <a:cs typeface="Helvetica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ea typeface="Helvetica" charset="0"/>
                                      <a:cs typeface="Helvetica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ea typeface="Helvetica" charset="0"/>
                                      <a:cs typeface="Helvetica" charset="0"/>
                                    </a:rPr>
                                    <m:t>&gt;</m:t>
                                  </m:r>
                                  <m:r>
                                    <a:rPr lang="en-GB" b="0" i="1" smtClean="0">
                                      <a:ea typeface="Helvetica" charset="0"/>
                                      <a:cs typeface="Helvetica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GB" b="0" i="1" smtClean="0">
                                  <a:ea typeface="Helvetica" charset="0"/>
                                  <a:cs typeface="Helvetica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bg-BG" i="1" smtClean="0">
                                      <a:ea typeface="Helvetica" charset="0"/>
                                      <a:cs typeface="Helvetica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ea typeface="Helvetica" charset="0"/>
                                      <a:cs typeface="Helvetica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ea typeface="Helvetica" charset="0"/>
                                          <a:cs typeface="Helvetica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ea typeface="Helvetica" charset="0"/>
                                          <a:cs typeface="Helvetica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ea typeface="Helvetica" charset="0"/>
                                          <a:cs typeface="Helvetica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>
                  <a:ea typeface="Helvetica" charset="0"/>
                  <a:cs typeface="Helvetica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Helvetica" charset="0"/>
                    <a:cs typeface="Helvetica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  <a:ea typeface="Helvetica" charset="0"/>
                            <a:cs typeface="Helvetica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 is the distance between two points </a:t>
                </a:r>
                <a:r>
                  <a:rPr lang="en-US" dirty="0" err="1" smtClean="0">
                    <a:latin typeface="Helvetica" charset="0"/>
                    <a:ea typeface="Helvetica" charset="0"/>
                    <a:cs typeface="Helvetica" charset="0"/>
                  </a:rPr>
                  <a:t>i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 and j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j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1..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.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Monte Carlo Methods and the Metropolis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Monte Carlo methods involve generating suitable random numbers in order to obtain numerical results for problems too complex or difficult to solve using analytic methods.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Metropolis algorithm is one such method where we introduce an accept/reject step determined by the Boltzmann probabilit</a:t>
            </a:r>
            <a:r>
              <a:rPr lang="en-US" dirty="0" smtClean="0"/>
              <a:t>y of a move.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M</a:t>
            </a:r>
            <a:r>
              <a:rPr lang="en-US" dirty="0" smtClean="0"/>
              <a:t>etropolis algorithm requires a symmetric jump distribution which is why the Gaussian and uniform distributions are commonly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Applied Metropolis Algorithm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Generate a random set S of N points on the unit sphere</a:t>
                </a:r>
              </a:p>
              <a:p>
                <a:pPr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Pick a random point of S and generate a new random point from some distribution. Label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Compare the energy E of the system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the energy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was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&gt;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then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en-US" dirty="0">
                    <a:solidFill>
                      <a:schemeClr val="tx1"/>
                    </a:solidFill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 accept the new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probability given by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bg-BG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𝑛𝑒𝑤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𝑜𝑙𝑑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k is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Boltzmann constant and T is the temperature of the system.</a:t>
                </a:r>
              </a:p>
              <a:p>
                <a:pPr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Repeat steps 2-6 for a given amount of iterations</a:t>
                </a:r>
              </a:p>
              <a:p>
                <a:pPr>
                  <a:buClr>
                    <a:schemeClr val="tx1"/>
                  </a:buClr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243400" y="3501008"/>
            <a:ext cx="12748370" cy="3463852"/>
            <a:chOff x="-243400" y="3501008"/>
            <a:chExt cx="12748370" cy="346385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6501" y="3501008"/>
              <a:ext cx="4618469" cy="346385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230" y="3501008"/>
              <a:ext cx="4618469" cy="346385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960" y="3501008"/>
              <a:ext cx="4618469" cy="346385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217" y="3501008"/>
              <a:ext cx="4618469" cy="346385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3400" y="3501008"/>
              <a:ext cx="4618469" cy="346385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Examples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19697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>
                    <a:schemeClr val="tx1"/>
                  </a:buClr>
                  <a:buFont typeface="Wingdings" charset="2"/>
                  <a:buChar char="§"/>
                </a:pPr>
                <a:r>
                  <a:rPr lang="en-US" dirty="0" smtClean="0"/>
                  <a:t>Iterations I = 100,000</a:t>
                </a:r>
              </a:p>
              <a:p>
                <a:pPr>
                  <a:buClr>
                    <a:schemeClr val="tx1"/>
                  </a:buClr>
                  <a:buFont typeface="Wingdings" charset="2"/>
                  <a:buChar char="§"/>
                </a:pPr>
                <a:r>
                  <a:rPr lang="en-US" dirty="0" smtClean="0"/>
                  <a:t>Temperature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T</m:t>
                    </m:r>
                    <m:r>
                      <a:rPr lang="en-GB" b="0" i="0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5∗</m:t>
                    </m:r>
                    <m:sSup>
                      <m:sSup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 smtClean="0"/>
                  <a:t> K</a:t>
                </a:r>
              </a:p>
              <a:p>
                <a:pPr>
                  <a:buClr>
                    <a:schemeClr val="tx1"/>
                  </a:buClr>
                  <a:buFont typeface="Wingdings" charset="2"/>
                  <a:buChar char="§"/>
                </a:pP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=0.0001</m:t>
                    </m:r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196974"/>
              </a:xfrm>
              <a:blipFill rotWithShape="0">
                <a:blip r:embed="rId7"/>
                <a:stretch>
                  <a:fillRect l="-1560" t="-6599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76468" y="3497854"/>
            <a:ext cx="164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N=4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 =3.674235</a:t>
            </a:r>
            <a:endParaRPr lang="en-US" dirty="0">
              <a:latin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9354" y="3501008"/>
            <a:ext cx="156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N=12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E=49.165261</a:t>
            </a:r>
            <a:endParaRPr lang="en-US" dirty="0">
              <a:latin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3083" y="3501007"/>
            <a:ext cx="170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N=8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E=19.675290</a:t>
            </a:r>
            <a:endParaRPr lang="en-US" dirty="0">
              <a:latin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5892" y="3501007"/>
            <a:ext cx="148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N=6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E=9.985288</a:t>
            </a:r>
            <a:endParaRPr lang="en-US" dirty="0">
              <a:latin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8983" y="3501008"/>
            <a:ext cx="176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N=20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E=150.883740</a:t>
            </a:r>
            <a:endParaRPr lang="en-US" dirty="0">
              <a:latin typeface="Helvetica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8" y="1799392"/>
            <a:ext cx="2482318" cy="17712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441" y="1799392"/>
            <a:ext cx="1681255" cy="16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to Currently Known Minima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601098"/>
              </p:ext>
            </p:extLst>
          </p:nvPr>
        </p:nvGraphicFramePr>
        <p:xfrm>
          <a:off x="1199455" y="1846263"/>
          <a:ext cx="995622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056"/>
                <a:gridCol w="2489056"/>
                <a:gridCol w="2489056"/>
                <a:gridCol w="2489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Energy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Energy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Minima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3.674235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3.674234614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0.000000386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</a:rPr>
                        <a:t>9.985288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9.985281374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0.000006626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" charset="0"/>
                        </a:rPr>
                        <a:t>19.675290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19.675287861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0.000002139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49.165261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49.165253058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0.000007942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" charset="0"/>
                        </a:rPr>
                        <a:t>150.883740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150.881568334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0.002171666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6963" y="43651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of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Thomson_problem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Large systems and General Trends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116314"/>
            <a:ext cx="5976664" cy="4482498"/>
          </a:xfrm>
        </p:spPr>
      </p:pic>
      <p:sp>
        <p:nvSpPr>
          <p:cNvPr id="5" name="TextBox 4"/>
          <p:cNvSpPr txBox="1"/>
          <p:nvPr/>
        </p:nvSpPr>
        <p:spPr>
          <a:xfrm>
            <a:off x="4025770" y="1987153"/>
            <a:ext cx="4140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Hexagonal and pentagonal shapes occur frequently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Still tendencies towards equilateral triangles if possible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Small clusters of locally random configurations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Local minima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752" y="1268760"/>
            <a:ext cx="5820139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Small Improvements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6256" y="2215515"/>
            <a:ext cx="190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I = 1000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 =1808.092155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2161" y="2209631"/>
            <a:ext cx="190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I = 10000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 =1545.443486</a:t>
            </a:r>
            <a:endParaRPr lang="en-US" dirty="0">
              <a:latin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6385" y="2209836"/>
            <a:ext cx="190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charset="0"/>
              </a:rPr>
              <a:t>I=1000000</a:t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>E =1543.857140</a:t>
            </a:r>
            <a:endParaRPr lang="en-US" dirty="0">
              <a:latin typeface="Helvetic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12" y="2304652"/>
            <a:ext cx="5589116" cy="41918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920" y="2152727"/>
            <a:ext cx="5847015" cy="438526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67" y="2333996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5384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17203</TotalTime>
  <Words>264</Words>
  <Application>Microsoft Macintosh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Helvetica</vt:lpstr>
      <vt:lpstr>Wingdings</vt:lpstr>
      <vt:lpstr>Retrospect</vt:lpstr>
      <vt:lpstr>The Thomson Problem and Convex Polyhedra</vt:lpstr>
      <vt:lpstr>What is the Thomson Problem?</vt:lpstr>
      <vt:lpstr>What is the Thomson Problem?</vt:lpstr>
      <vt:lpstr>Monte Carlo Methods and the Metropolis Algorithm</vt:lpstr>
      <vt:lpstr>The Applied Metropolis Algorithm</vt:lpstr>
      <vt:lpstr>Output Examples</vt:lpstr>
      <vt:lpstr>Comparison to Currently Known Minima</vt:lpstr>
      <vt:lpstr>Large systems and General Trends</vt:lpstr>
      <vt:lpstr>Small Improvements Example</vt:lpstr>
      <vt:lpstr>Ongoing 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Ben Gresham</dc:creator>
  <cp:lastModifiedBy>(s) Ben Gresham</cp:lastModifiedBy>
  <cp:revision>55</cp:revision>
  <cp:lastPrinted>2015-12-08T14:51:22Z</cp:lastPrinted>
  <dcterms:created xsi:type="dcterms:W3CDTF">2015-11-26T18:52:16Z</dcterms:created>
  <dcterms:modified xsi:type="dcterms:W3CDTF">2015-12-08T17:42:51Z</dcterms:modified>
</cp:coreProperties>
</file>