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7010400" cy="9296400"/>
  <p:embeddedFontLst>
    <p:embeddedFont>
      <p:font typeface="Quicksand" panose="020B0604020202020204" charset="0"/>
      <p:regular r:id="rId24"/>
      <p:bold r:id="rId25"/>
    </p:embeddedFont>
    <p:embeddedFont>
      <p:font typeface="Quicksand Medium" panose="020B0604020202020204" charset="0"/>
      <p:regular r:id="rId26"/>
      <p:bold r:id="rId27"/>
    </p:embeddedFont>
    <p:embeddedFont>
      <p:font typeface="Roboto Mon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cc.io/curriculu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reativecommons.org/licenses/by-nc-sa/4.0/" TargetMode="External"/><Relationship Id="rId4" Type="http://schemas.openxmlformats.org/officeDocument/2006/relationships/hyperlink" Target="https://www.raspberrypi.org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post-post-office-letter-old-3471110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ross-red-green-attention-158879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04-01-21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lnSpc>
                <a:spcPct val="138000"/>
              </a:lnSpc>
              <a:buClr>
                <a:schemeClr val="dk1"/>
              </a:buClr>
              <a:buNone/>
            </a:pP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- the latest version is available at: </a:t>
            </a:r>
            <a:r>
              <a:rPr lang="en-GB" sz="10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the-cc.io/curriculum</a:t>
            </a: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lnSpc>
                <a:spcPct val="138000"/>
              </a:lnSpc>
              <a:buClr>
                <a:schemeClr val="dk1"/>
              </a:buClr>
              <a:buNone/>
            </a:pP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by the</a:t>
            </a:r>
            <a:r>
              <a:rPr lang="en-GB" sz="1000">
                <a:solidFill>
                  <a:srgbClr val="666666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0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Raspberry Pi Foundation</a:t>
            </a: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 under a Creative Commons Attribution-NonCommercial-ShareAlike 4.0 International license. To view a copy of this license, visit, see </a:t>
            </a:r>
            <a:r>
              <a:rPr lang="en-GB" sz="10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creativecommons.org/licenses/by-nc-sa/4.0/</a:t>
            </a: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lnSpc>
                <a:spcPct val="115000"/>
              </a:lnSpc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fca9f9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fca9f905_0_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https://pixabay.com/photos/post-post-office-letter-old-3471110/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fca9f90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fca9f905_0_2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fca9f90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fca9f905_0_3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fca9f90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bfca9f905_0_4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fca9f90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bfca9f905_0_5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fca9f9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bfca9f905_0_6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bfca9f90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bfca9f905_0_7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fca9f90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bfca9f905_0_9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https://pixabay.com/vectors/check-cross-red-green-attention-158879/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fca9f90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bfca9f905_0_10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bfca9f90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bfca9f905_0_8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c8662e6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c8662e6d_0_4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bfca9f90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bfca9f905_0_1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fca9f90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bfca9f905_0_12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c8662e6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c8662e6d_0_6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c8662e6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c8662e6d_0_8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c8662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c8662e6d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sz="1800"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fca9f90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fca9f905_0_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35d798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635d798f6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635d798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635d798f6_0_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635d798f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635d798f6_0_2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40000" y="0"/>
            <a:ext cx="19611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5500" y="4491500"/>
            <a:ext cx="1407075" cy="4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ext">
  <p:cSld name="TITLE_4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6840000" y="0"/>
            <a:ext cx="19623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/ Questions / Lists">
  <p:cSld name="TITLE_4_1_1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11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with heading)">
  <p:cSld name="TITLE_4_1_1_2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no heading)">
  <p:cSld name="TITLE_4_1_1_1_4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(no text under)">
  <p:cSld name="TITLE_4_1_1_1_3_2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0900" y="307424"/>
            <a:ext cx="8521200" cy="7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>
  <p:cSld name="TITLE_4_1_1_1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4736600" y="1017700"/>
            <a:ext cx="40965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2:1">
  <p:cSld name="TITLE_4_1_1_1_3_1_1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558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6041575" y="1017700"/>
            <a:ext cx="27918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1:2">
  <p:cSld name="TITLE_4_1_1_1_3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279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3253475" y="1017700"/>
            <a:ext cx="55794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1:1:1">
  <p:cSld name="TITLE_4_1_1_1_3_1_1_1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270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253475" y="1017700"/>
            <a:ext cx="270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149075" y="1017700"/>
            <a:ext cx="270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Quicksand"/>
              <a:buNone/>
              <a:defRPr sz="2800" b="1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6"/>
                </a:solidFill>
              </a:rPr>
              <a:t>Python Variables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9" name="Google Shape;69;p12"/>
          <p:cNvSpPr txBox="1">
            <a:spLocks noGrp="1"/>
          </p:cNvSpPr>
          <p:nvPr>
            <p:ph type="subTitle" idx="2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Programming</a:t>
            </a:r>
            <a:endParaRPr dirty="0"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>
            <a:off x="6840000" y="0"/>
            <a:ext cx="19611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lang="en-GB" b="1"/>
              <a:t>memory location</a:t>
            </a:r>
            <a:r>
              <a:rPr lang="en-GB"/>
              <a:t> needs to be allocated for the </a:t>
            </a:r>
            <a:r>
              <a:rPr lang="en-GB" b="1"/>
              <a:t>variable value</a:t>
            </a:r>
            <a:r>
              <a:rPr lang="en-GB"/>
              <a:t>, before it can be used by the program.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Declaring </a:t>
            </a:r>
            <a:r>
              <a:rPr lang="en-GB"/>
              <a:t>a variable means stating what </a:t>
            </a:r>
            <a:r>
              <a:rPr lang="en-GB" b="1"/>
              <a:t>data type</a:t>
            </a:r>
            <a:r>
              <a:rPr lang="en-GB"/>
              <a:t> will be used for the value.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b="1"/>
              <a:t>Initialising </a:t>
            </a:r>
            <a:r>
              <a:rPr lang="en-GB"/>
              <a:t>a variable means setting the initial </a:t>
            </a:r>
            <a:r>
              <a:rPr lang="en-GB" b="1"/>
              <a:t>value</a:t>
            </a:r>
            <a:r>
              <a:rPr lang="en-GB"/>
              <a:t>. 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 variable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00" y="1170100"/>
            <a:ext cx="4096500" cy="273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Python, you don’t have to specify the type of data you want to store in a variable.  </a:t>
            </a:r>
            <a:r>
              <a:rPr lang="en-GB" b="1" dirty="0"/>
              <a:t>This is different from other programming languages.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Here are examples of </a:t>
            </a:r>
            <a:r>
              <a:rPr lang="en-GB" b="1" dirty="0"/>
              <a:t>variable declaration</a:t>
            </a:r>
            <a:r>
              <a:rPr lang="en-GB" dirty="0"/>
              <a:t> in </a:t>
            </a:r>
            <a:r>
              <a:rPr lang="en-GB" b="1" dirty="0"/>
              <a:t>Visual Basic</a:t>
            </a:r>
            <a:r>
              <a:rPr lang="en-GB" dirty="0"/>
              <a:t> and </a:t>
            </a:r>
            <a:r>
              <a:rPr lang="en-GB" b="1" dirty="0"/>
              <a:t>C.</a:t>
            </a:r>
            <a:r>
              <a:rPr lang="en-GB" dirty="0"/>
              <a:t>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/>
              <a:t>Integer </a:t>
            </a:r>
            <a:r>
              <a:rPr lang="en-GB" dirty="0"/>
              <a:t>or </a:t>
            </a:r>
            <a:r>
              <a:rPr lang="en-GB" b="1" dirty="0"/>
              <a:t>int </a:t>
            </a:r>
            <a:r>
              <a:rPr lang="en-GB" dirty="0"/>
              <a:t>just means </a:t>
            </a:r>
            <a:r>
              <a:rPr lang="en-GB" b="1" dirty="0"/>
              <a:t>whole numbers</a:t>
            </a:r>
            <a:r>
              <a:rPr lang="en-GB" dirty="0"/>
              <a:t>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Both of these statements mean </a:t>
            </a:r>
            <a:r>
              <a:rPr lang="en-GB" b="1" dirty="0"/>
              <a:t>declare the variable age as an integer</a:t>
            </a:r>
            <a:r>
              <a:rPr lang="en-GB" dirty="0"/>
              <a:t>. </a:t>
            </a:r>
            <a:endParaRPr dirty="0"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declaration in other programming languages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2"/>
          </p:nvPr>
        </p:nvSpPr>
        <p:spPr>
          <a:xfrm>
            <a:off x="4736600" y="1017700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Visual Basic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Dim age As Integer</a:t>
            </a:r>
            <a:endParaRPr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/>
              <a:t>C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int age;</a:t>
            </a:r>
            <a:endParaRPr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Initialisation </a:t>
            </a:r>
            <a:r>
              <a:rPr lang="en-GB" dirty="0"/>
              <a:t>is when the </a:t>
            </a:r>
            <a:r>
              <a:rPr lang="en-GB" b="1" dirty="0"/>
              <a:t>initial or starting value </a:t>
            </a:r>
            <a:r>
              <a:rPr lang="en-GB" dirty="0"/>
              <a:t>is </a:t>
            </a:r>
            <a:r>
              <a:rPr lang="en-GB" b="1" dirty="0"/>
              <a:t>assigned </a:t>
            </a:r>
            <a:r>
              <a:rPr lang="en-GB" dirty="0"/>
              <a:t>to the variable.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Remember that variables only hold </a:t>
            </a:r>
            <a:r>
              <a:rPr lang="en-GB" b="1" dirty="0"/>
              <a:t>one </a:t>
            </a:r>
            <a:r>
              <a:rPr lang="en-GB" dirty="0"/>
              <a:t>value at a time and this value can </a:t>
            </a:r>
            <a:r>
              <a:rPr lang="en-GB" b="1" dirty="0"/>
              <a:t>change </a:t>
            </a:r>
            <a:r>
              <a:rPr lang="en-GB" dirty="0"/>
              <a:t>while the script (program) is running.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Here are examples of variable initialisation. This means </a:t>
            </a:r>
            <a:r>
              <a:rPr lang="en-GB" b="1" dirty="0"/>
              <a:t>hold the value 22 under the variable name, </a:t>
            </a:r>
            <a:r>
              <a:rPr lang="en-GB" b="1" dirty="0"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en-GB" b="1" dirty="0"/>
              <a:t>. </a:t>
            </a:r>
            <a:endParaRPr b="1" dirty="0"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initialisation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2"/>
          </p:nvPr>
        </p:nvSpPr>
        <p:spPr>
          <a:xfrm>
            <a:off x="4736600" y="1017700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Visual Basic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age = 22</a:t>
            </a:r>
            <a:endParaRPr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/>
              <a:t>C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age = 22;</a:t>
            </a:r>
            <a:endParaRPr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/>
              <a:t>Python</a:t>
            </a:r>
            <a:endParaRPr dirty="0">
              <a:solidFill>
                <a:srgbClr val="000000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age = 22</a:t>
            </a:r>
            <a:endParaRPr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Line 1 </a:t>
            </a:r>
            <a:r>
              <a:rPr lang="en-GB" b="1" dirty="0"/>
              <a:t>initialises </a:t>
            </a:r>
            <a:r>
              <a:rPr lang="en-GB" dirty="0"/>
              <a:t>the variable by calling it </a:t>
            </a:r>
            <a:r>
              <a:rPr lang="en-GB" b="1" dirty="0" err="1"/>
              <a:t>first_</a:t>
            </a:r>
            <a:r>
              <a:rPr lang="en-GB" b="1" dirty="0" err="1"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/>
              <a:t>and </a:t>
            </a:r>
            <a:r>
              <a:rPr lang="en-GB" b="1" dirty="0"/>
              <a:t>assigning </a:t>
            </a:r>
            <a:r>
              <a:rPr lang="en-GB" dirty="0"/>
              <a:t>the value </a:t>
            </a:r>
            <a:r>
              <a:rPr lang="en-GB" b="1" dirty="0"/>
              <a:t>“Gerry”</a:t>
            </a:r>
            <a:r>
              <a:rPr lang="en-GB" dirty="0"/>
              <a:t> to a specific memory location.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/>
              <a:t>Activity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Type this code into Python and run it to see what happens.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Switch lines 1 and 2 around and read the error message that is generated.  </a:t>
            </a:r>
            <a:endParaRPr dirty="0"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and using our first variable</a:t>
            </a: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5154025" y="1170125"/>
            <a:ext cx="3686100" cy="98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Roboto Mono"/>
                <a:ea typeface="Roboto Mono"/>
                <a:cs typeface="Roboto Mono"/>
                <a:sym typeface="Roboto Mono"/>
              </a:rPr>
              <a:t>first_name</a:t>
            </a:r>
            <a:r>
              <a:rPr lang="en-GB" sz="1800" dirty="0">
                <a:latin typeface="Roboto Mono"/>
                <a:ea typeface="Roboto Mono"/>
                <a:cs typeface="Roboto Mono"/>
                <a:sym typeface="Roboto Mono"/>
              </a:rPr>
              <a:t> = "Gerry"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Roboto Mono"/>
                <a:ea typeface="Roboto Mono"/>
                <a:cs typeface="Roboto Mono"/>
                <a:sym typeface="Roboto Mono"/>
              </a:rPr>
              <a:t>print(name)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4729525" y="1170097"/>
            <a:ext cx="424500" cy="987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When you try to </a:t>
            </a:r>
            <a:r>
              <a:rPr lang="en-GB" b="1" dirty="0"/>
              <a:t>use </a:t>
            </a:r>
            <a:r>
              <a:rPr lang="en-GB" dirty="0"/>
              <a:t>a variable before it has been </a:t>
            </a:r>
            <a:r>
              <a:rPr lang="en-GB" b="1" dirty="0"/>
              <a:t>initialised, </a:t>
            </a:r>
            <a:r>
              <a:rPr lang="en-GB" dirty="0"/>
              <a:t>it will cause/generate an error.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Instructions are executed one after the other.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In this case the error would be: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first_name</a:t>
            </a:r>
            <a:r>
              <a:rPr lang="en-GB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‘</a:t>
            </a:r>
            <a:r>
              <a:rPr lang="en-GB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first_name</a:t>
            </a:r>
            <a:r>
              <a:rPr lang="en-GB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’ is not defined</a:t>
            </a:r>
            <a:endParaRPr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and using our first variable</a:t>
            </a: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5154025" y="1170125"/>
            <a:ext cx="3686100" cy="98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-GB" sz="1800" dirty="0" err="1">
                <a:latin typeface="Roboto Mono"/>
                <a:ea typeface="Roboto Mono"/>
                <a:cs typeface="Roboto Mono"/>
                <a:sym typeface="Roboto Mono"/>
              </a:rPr>
              <a:t>first_name</a:t>
            </a:r>
            <a:r>
              <a:rPr lang="en-GB" sz="1800" dirty="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Roboto Mono"/>
                <a:ea typeface="Roboto Mono"/>
                <a:cs typeface="Roboto Mono"/>
                <a:sym typeface="Roboto Mono"/>
              </a:rPr>
              <a:t>first_name</a:t>
            </a:r>
            <a:r>
              <a:rPr lang="en-GB" sz="1800" dirty="0">
                <a:latin typeface="Roboto Mono"/>
                <a:ea typeface="Roboto Mono"/>
                <a:cs typeface="Roboto Mono"/>
                <a:sym typeface="Roboto Mono"/>
              </a:rPr>
              <a:t> = "Gerry"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4729525" y="1170097"/>
            <a:ext cx="424500" cy="987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4729525" y="2857775"/>
            <a:ext cx="4096500" cy="1443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Roboto Mono"/>
                <a:ea typeface="Roboto Mono"/>
                <a:cs typeface="Roboto Mono"/>
                <a:sym typeface="Roboto Mono"/>
              </a:rPr>
              <a:t>Traceback (most recent call last):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Roboto Mono"/>
                <a:ea typeface="Roboto Mono"/>
                <a:cs typeface="Roboto Mono"/>
                <a:sym typeface="Roboto Mono"/>
              </a:rPr>
              <a:t>  File "c:\users\rebecca\mu_code\name.py", line 1, in &lt;module&gt;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Roboto Mono"/>
                <a:ea typeface="Roboto Mono"/>
                <a:cs typeface="Roboto Mono"/>
                <a:sym typeface="Roboto Mono"/>
              </a:rPr>
              <a:t>    print(name)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 err="1">
                <a:latin typeface="Roboto Mono"/>
                <a:ea typeface="Roboto Mono"/>
                <a:cs typeface="Roboto Mono"/>
                <a:sym typeface="Roboto Mono"/>
              </a:rPr>
              <a:t>NameError</a:t>
            </a:r>
            <a:r>
              <a:rPr lang="en-GB" sz="1200" b="1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 sz="1200" b="1" dirty="0" err="1">
                <a:latin typeface="Roboto Mono"/>
                <a:ea typeface="Roboto Mono"/>
                <a:cs typeface="Roboto Mono"/>
                <a:sym typeface="Roboto Mono"/>
              </a:rPr>
              <a:t>first_name</a:t>
            </a:r>
            <a:r>
              <a:rPr lang="en-GB" sz="1200" b="1" dirty="0">
                <a:latin typeface="Roboto Mono"/>
                <a:ea typeface="Roboto Mono"/>
                <a:cs typeface="Roboto Mono"/>
                <a:sym typeface="Roboto Mono"/>
              </a:rPr>
              <a:t>, ‘</a:t>
            </a:r>
            <a:r>
              <a:rPr lang="en-GB" sz="1200" b="1" dirty="0" err="1">
                <a:latin typeface="Roboto Mono"/>
                <a:ea typeface="Roboto Mono"/>
                <a:cs typeface="Roboto Mono"/>
                <a:sym typeface="Roboto Mono"/>
              </a:rPr>
              <a:t>first_name</a:t>
            </a:r>
            <a:r>
              <a:rPr lang="en-GB" sz="1200" b="1" dirty="0">
                <a:latin typeface="Roboto Mono"/>
                <a:ea typeface="Roboto Mono"/>
                <a:cs typeface="Roboto Mono"/>
                <a:sym typeface="Roboto Mono"/>
              </a:rPr>
              <a:t>' is not defined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Once a variable has been </a:t>
            </a:r>
            <a:r>
              <a:rPr lang="en-GB" b="1" dirty="0"/>
              <a:t>initialised </a:t>
            </a:r>
            <a:r>
              <a:rPr lang="en-GB" dirty="0"/>
              <a:t>with its first value, it can then be </a:t>
            </a:r>
            <a:r>
              <a:rPr lang="en-GB" b="1" dirty="0"/>
              <a:t>reassigned </a:t>
            </a:r>
            <a:r>
              <a:rPr lang="en-GB" dirty="0"/>
              <a:t>a new value throughout the execution of the code.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 dirty="0">
                <a:solidFill>
                  <a:schemeClr val="accent1"/>
                </a:solidFill>
              </a:rPr>
              <a:t>.</a:t>
            </a:r>
            <a:endParaRPr dirty="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-GB" dirty="0"/>
              <a:t>What do you think will happen when this code is executed (when you run this code)?</a:t>
            </a:r>
            <a:endParaRPr dirty="0"/>
          </a:p>
        </p:txBody>
      </p:sp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and using our first variable</a:t>
            </a:r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5154025" y="1170125"/>
            <a:ext cx="3686100" cy="98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Roboto Mono"/>
                <a:ea typeface="Roboto Mono"/>
                <a:cs typeface="Roboto Mono"/>
                <a:sym typeface="Roboto Mono"/>
              </a:rPr>
              <a:t>first_name</a:t>
            </a:r>
            <a:r>
              <a:rPr lang="en-GB" sz="1800" dirty="0">
                <a:latin typeface="Roboto Mono"/>
                <a:ea typeface="Roboto Mono"/>
                <a:cs typeface="Roboto Mono"/>
                <a:sym typeface="Roboto Mono"/>
              </a:rPr>
              <a:t> = "Gerry"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Roboto Mono"/>
                <a:ea typeface="Roboto Mono"/>
                <a:cs typeface="Roboto Mono"/>
                <a:sym typeface="Roboto Mono"/>
              </a:rPr>
              <a:t>first_name</a:t>
            </a:r>
            <a:r>
              <a:rPr lang="en-GB" sz="1800" dirty="0">
                <a:latin typeface="Roboto Mono"/>
                <a:ea typeface="Roboto Mono"/>
                <a:cs typeface="Roboto Mono"/>
                <a:sym typeface="Roboto Mono"/>
              </a:rPr>
              <a:t> = "Sam"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-GB" sz="1800" dirty="0" err="1">
                <a:latin typeface="Roboto Mono"/>
                <a:ea typeface="Roboto Mono"/>
                <a:cs typeface="Roboto Mono"/>
                <a:sym typeface="Roboto Mono"/>
              </a:rPr>
              <a:t>first_name</a:t>
            </a:r>
            <a:r>
              <a:rPr lang="en-GB" sz="1800" dirty="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4729525" y="1170097"/>
            <a:ext cx="424500" cy="987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The program will display </a:t>
            </a:r>
            <a:r>
              <a:rPr lang="en-GB" b="1" dirty="0"/>
              <a:t>Sam</a:t>
            </a:r>
            <a:r>
              <a:rPr lang="en-GB" dirty="0"/>
              <a:t> on the screen. This is because it was the last value that was assigned to </a:t>
            </a:r>
            <a:r>
              <a:rPr lang="en-GB" b="1" dirty="0" err="1"/>
              <a:t>first_name</a:t>
            </a:r>
            <a:r>
              <a:rPr lang="en-GB" dirty="0"/>
              <a:t>. </a:t>
            </a:r>
            <a:endParaRPr dirty="0"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and using our first variable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5154025" y="1170125"/>
            <a:ext cx="3686100" cy="98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Roboto Mono"/>
                <a:ea typeface="Roboto Mono"/>
                <a:cs typeface="Roboto Mono"/>
                <a:sym typeface="Roboto Mono"/>
              </a:rPr>
              <a:t>first_name</a:t>
            </a:r>
            <a:r>
              <a:rPr lang="en-GB" sz="1800" dirty="0">
                <a:latin typeface="Roboto Mono"/>
                <a:ea typeface="Roboto Mono"/>
                <a:cs typeface="Roboto Mono"/>
                <a:sym typeface="Roboto Mono"/>
              </a:rPr>
              <a:t> = "Gerry"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Roboto Mono"/>
                <a:ea typeface="Roboto Mono"/>
                <a:cs typeface="Roboto Mono"/>
                <a:sym typeface="Roboto Mono"/>
              </a:rPr>
              <a:t>first_name</a:t>
            </a:r>
            <a:r>
              <a:rPr lang="en-GB" sz="1800" dirty="0">
                <a:latin typeface="Roboto Mono"/>
                <a:ea typeface="Roboto Mono"/>
                <a:cs typeface="Roboto Mono"/>
                <a:sym typeface="Roboto Mono"/>
              </a:rPr>
              <a:t> = "Sam"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-GB" sz="1800" dirty="0" err="1">
                <a:latin typeface="Roboto Mono"/>
                <a:ea typeface="Roboto Mono"/>
                <a:cs typeface="Roboto Mono"/>
                <a:sym typeface="Roboto Mono"/>
              </a:rPr>
              <a:t>first_name</a:t>
            </a:r>
            <a:r>
              <a:rPr lang="en-GB" sz="1800" dirty="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4729525" y="1170097"/>
            <a:ext cx="424500" cy="987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4729525" y="2787025"/>
            <a:ext cx="4096500" cy="98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Sam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Variables should always be identified in a </a:t>
            </a:r>
            <a:r>
              <a:rPr lang="en-GB" b="1" dirty="0"/>
              <a:t>meaningful way</a:t>
            </a:r>
            <a:r>
              <a:rPr lang="en-GB" dirty="0"/>
              <a:t> so your code is easier to read and maintain.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/>
              <a:t>a, b, c, x, y</a:t>
            </a:r>
            <a:r>
              <a:rPr lang="en-GB" dirty="0"/>
              <a:t> are not good names for a variable.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If a variable is going to hold someone’s first name, then call that variable </a:t>
            </a:r>
            <a:r>
              <a:rPr lang="en-GB" b="1" dirty="0" err="1"/>
              <a:t>first_</a:t>
            </a:r>
            <a:r>
              <a:rPr lang="en-GB" b="1" dirty="0" err="1"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, for example.</a:t>
            </a:r>
            <a:endParaRPr dirty="0"/>
          </a:p>
        </p:txBody>
      </p:sp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Meaningful identifiers and naming conventions</a:t>
            </a:r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body" idx="2"/>
          </p:nvPr>
        </p:nvSpPr>
        <p:spPr>
          <a:xfrm>
            <a:off x="4736600" y="1017700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x = "Gerry"</a:t>
            </a:r>
            <a:endParaRPr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first_name</a:t>
            </a:r>
            <a:r>
              <a:rPr lang="en-GB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"Gerry"</a:t>
            </a:r>
            <a:endParaRPr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4" name="Google Shape;224;p29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6526225" y="1785650"/>
            <a:ext cx="786101" cy="7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l="55199"/>
          <a:stretch/>
        </p:blipFill>
        <p:spPr>
          <a:xfrm>
            <a:off x="6353125" y="1159775"/>
            <a:ext cx="433476" cy="4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310899" y="1017724"/>
            <a:ext cx="4834841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All programming languages have their own </a:t>
            </a:r>
            <a:r>
              <a:rPr lang="en-GB" b="1" dirty="0"/>
              <a:t>naming conventions</a:t>
            </a:r>
            <a:r>
              <a:rPr lang="en-GB" dirty="0"/>
              <a:t>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A considerate, professional programmer will read the documentation for the programming language to find out what the naming conventions are.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In Python, variable names should be written in </a:t>
            </a:r>
            <a:r>
              <a:rPr lang="en-GB" b="1" dirty="0"/>
              <a:t>lowercase, </a:t>
            </a:r>
            <a:r>
              <a:rPr lang="en-GB" dirty="0"/>
              <a:t>with an </a:t>
            </a:r>
            <a:r>
              <a:rPr lang="en-GB" b="1" dirty="0"/>
              <a:t>underscore </a:t>
            </a:r>
            <a:r>
              <a:rPr lang="en-GB" dirty="0"/>
              <a:t>separating words that make up the variable if required. </a:t>
            </a:r>
            <a:endParaRPr dirty="0"/>
          </a:p>
        </p:txBody>
      </p:sp>
      <p:sp>
        <p:nvSpPr>
          <p:cNvPr id="232" name="Google Shape;232;p30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Meaningful identifiers and naming conventions</a:t>
            </a:r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5883712" cy="381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Declaration </a:t>
            </a:r>
            <a:r>
              <a:rPr lang="en-GB" dirty="0"/>
              <a:t>means to declare a variable as a certain </a:t>
            </a:r>
            <a:r>
              <a:rPr lang="en-GB" b="1" dirty="0"/>
              <a:t>data type</a:t>
            </a:r>
            <a:r>
              <a:rPr lang="en-GB" dirty="0"/>
              <a:t>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/>
              <a:t>Initialisation </a:t>
            </a:r>
            <a:r>
              <a:rPr lang="en-GB" dirty="0"/>
              <a:t>means to set an </a:t>
            </a:r>
            <a:r>
              <a:rPr lang="en-GB" b="1" dirty="0"/>
              <a:t>initial or starting </a:t>
            </a:r>
            <a:r>
              <a:rPr lang="en-GB" dirty="0"/>
              <a:t>value for a variable.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/>
              <a:t>Assignment </a:t>
            </a:r>
            <a:r>
              <a:rPr lang="en-GB" dirty="0"/>
              <a:t>means to </a:t>
            </a:r>
            <a:r>
              <a:rPr lang="en-GB" b="1" dirty="0"/>
              <a:t>change </a:t>
            </a:r>
            <a:r>
              <a:rPr lang="en-GB" dirty="0"/>
              <a:t>the value stored at the variable location in your computer’s memory.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A </a:t>
            </a:r>
            <a:r>
              <a:rPr lang="en-GB" b="1" dirty="0"/>
              <a:t>variable </a:t>
            </a:r>
            <a:r>
              <a:rPr lang="en-GB" dirty="0"/>
              <a:t>must be </a:t>
            </a:r>
            <a:r>
              <a:rPr lang="en-GB" b="1" dirty="0"/>
              <a:t>initialised </a:t>
            </a:r>
            <a:r>
              <a:rPr lang="en-GB" dirty="0"/>
              <a:t>before it can be used.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b="1" dirty="0"/>
              <a:t>Meaningful identifiers</a:t>
            </a:r>
            <a:r>
              <a:rPr lang="en-GB" dirty="0"/>
              <a:t> make your code easier to read and understand.</a:t>
            </a:r>
            <a:endParaRPr dirty="0"/>
          </a:p>
        </p:txBody>
      </p:sp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</a:t>
            </a: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742" y="2121225"/>
            <a:ext cx="901000" cy="9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pairs, compare and contrast these project folders</a:t>
            </a:r>
            <a:endParaRPr dirty="0"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2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Who has the better project folder and </a:t>
            </a:r>
            <a:r>
              <a:rPr lang="en-GB" b="1" dirty="0"/>
              <a:t>why?</a:t>
            </a:r>
            <a:endParaRPr b="1"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 activity</a:t>
            </a:r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00" y="1170125"/>
            <a:ext cx="4096499" cy="2743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01" y="1170125"/>
            <a:ext cx="4096499" cy="2743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the next station, you’ll predict, run, investigate, and modify a silly sentences script.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Your final task is to create your own </a:t>
            </a:r>
            <a:r>
              <a:rPr lang="en-GB"/>
              <a:t>silly script. </a:t>
            </a:r>
            <a:endParaRPr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Silly Sentences</a:t>
            </a:r>
            <a:endParaRPr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00" y="1017725"/>
            <a:ext cx="4096500" cy="239031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Sit with your assigned partner and peer review your silly stories.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Use the checklist in the markdown (</a:t>
            </a:r>
            <a:r>
              <a:rPr lang="en-GB" b="1" dirty="0"/>
              <a:t>.md</a:t>
            </a:r>
            <a:r>
              <a:rPr lang="en-GB" dirty="0"/>
              <a:t>) instructions in your starter repo to focus your review. </a:t>
            </a:r>
            <a:endParaRPr dirty="0"/>
          </a:p>
        </p:txBody>
      </p:sp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Peer-review your silly stories</a:t>
            </a:r>
            <a:endParaRPr dirty="0"/>
          </a:p>
        </p:txBody>
      </p:sp>
      <p:sp>
        <p:nvSpPr>
          <p:cNvPr id="258" name="Google Shape;258;p33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196" y="443388"/>
            <a:ext cx="450513" cy="4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is it important to name files correctly?</a:t>
            </a:r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6840000" y="0"/>
            <a:ext cx="19623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13972-47CF-42DD-9F5B-CBCB0838AF90}"/>
              </a:ext>
            </a:extLst>
          </p:cNvPr>
          <p:cNvSpPr txBox="1"/>
          <p:nvPr/>
        </p:nvSpPr>
        <p:spPr>
          <a:xfrm>
            <a:off x="310900" y="4164904"/>
            <a:ext cx="8263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Names: ___________________________________     AM     PM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(Bring this handout up to your teacher when you are finished with the station rotations.)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programming, there are </a:t>
            </a:r>
            <a:r>
              <a:rPr lang="en-GB" b="1" dirty="0"/>
              <a:t>naming conventions</a:t>
            </a:r>
            <a:r>
              <a:rPr lang="en-GB" dirty="0"/>
              <a:t> that should be followed to make it easier to read and understand your code.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Python has an agreed set of </a:t>
            </a:r>
            <a:r>
              <a:rPr lang="en-GB" b="1" dirty="0"/>
              <a:t>conventions </a:t>
            </a:r>
            <a:r>
              <a:rPr lang="en-GB" dirty="0"/>
              <a:t>that programmers should follow.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You will explore some of these during this lesson. </a:t>
            </a:r>
            <a:endParaRPr dirty="0"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naming conventions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2"/>
          </p:nvPr>
        </p:nvSpPr>
        <p:spPr>
          <a:xfrm>
            <a:off x="4736600" y="1017700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endParaRPr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first_name</a:t>
            </a:r>
            <a:endParaRPr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num_aliens</a:t>
            </a:r>
            <a:r>
              <a:rPr lang="en-US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10</a:t>
            </a:r>
            <a:endParaRPr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 activity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075" y="454325"/>
            <a:ext cx="4286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In this lesson, you will: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-GB" dirty="0"/>
              <a:t>Use meaningful identifiers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-GB" dirty="0"/>
              <a:t>Determine the need for variables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-GB" dirty="0"/>
              <a:t>Distinguish between declaration, initialisation, and assignment of variables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-US" dirty="0"/>
              <a:t>Show you know how to name Python variables correctly and according to accepted industry guidelines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-GB" dirty="0"/>
              <a:t>Output data (e.g. 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 (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first_name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dirty="0"/>
              <a:t>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Quicksand"/>
                <a:ea typeface="Quicksand"/>
                <a:cs typeface="Quicksand"/>
                <a:sym typeface="Quicksand"/>
              </a:rPr>
              <a:t>Lesson</a:t>
            </a:r>
            <a:r>
              <a:rPr lang="en-GB"/>
              <a:t> 4</a:t>
            </a:r>
            <a:r>
              <a:rPr lang="en-GB" b="1"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GB"/>
              <a:t>Variables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11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3600" y="45636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lang="en-GB" b="1"/>
              <a:t>variable </a:t>
            </a:r>
            <a:r>
              <a:rPr lang="en-GB"/>
              <a:t>holds a </a:t>
            </a:r>
            <a:r>
              <a:rPr lang="en-GB" b="1"/>
              <a:t>value </a:t>
            </a:r>
            <a:r>
              <a:rPr lang="en-GB"/>
              <a:t>in a </a:t>
            </a:r>
            <a:r>
              <a:rPr lang="en-GB" b="1"/>
              <a:t>memory location</a:t>
            </a:r>
            <a:r>
              <a:rPr lang="en-GB"/>
              <a:t> that is needed for the </a:t>
            </a:r>
            <a:r>
              <a:rPr lang="en-GB" b="1"/>
              <a:t>execution </a:t>
            </a:r>
            <a:r>
              <a:rPr lang="en-GB"/>
              <a:t>of your program.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variable can hold </a:t>
            </a:r>
            <a:r>
              <a:rPr lang="en-GB" b="1"/>
              <a:t>one value</a:t>
            </a:r>
            <a:r>
              <a:rPr lang="en-GB"/>
              <a:t> at a time. This value can </a:t>
            </a:r>
            <a:r>
              <a:rPr lang="en-GB" b="1"/>
              <a:t>change </a:t>
            </a:r>
            <a:r>
              <a:rPr lang="en-GB"/>
              <a:t>throughout the execution of the program.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variable?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736600" y="1017700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might use a </a:t>
            </a:r>
            <a:r>
              <a:rPr lang="en-GB" b="1"/>
              <a:t>variable </a:t>
            </a:r>
            <a:r>
              <a:rPr lang="en-GB"/>
              <a:t>to keep track of the </a:t>
            </a:r>
            <a:r>
              <a:rPr lang="en-GB" b="1"/>
              <a:t>score </a:t>
            </a:r>
            <a:r>
              <a:rPr lang="en-GB"/>
              <a:t>for a game.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At the beginning of a game the </a:t>
            </a:r>
            <a:r>
              <a:rPr lang="en-GB" b="1"/>
              <a:t>score </a:t>
            </a:r>
            <a:r>
              <a:rPr lang="en-GB"/>
              <a:t>might be 0. 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variable?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grpSp>
        <p:nvGrpSpPr>
          <p:cNvPr id="127" name="Google Shape;127;p19"/>
          <p:cNvGrpSpPr/>
          <p:nvPr/>
        </p:nvGrpSpPr>
        <p:grpSpPr>
          <a:xfrm>
            <a:off x="4736600" y="2390488"/>
            <a:ext cx="2312313" cy="362503"/>
            <a:chOff x="4930400" y="2345525"/>
            <a:chExt cx="2312313" cy="362503"/>
          </a:xfrm>
        </p:grpSpPr>
        <p:sp>
          <p:nvSpPr>
            <p:cNvPr id="128" name="Google Shape;128;p19"/>
            <p:cNvSpPr txBox="1"/>
            <p:nvPr/>
          </p:nvSpPr>
          <p:spPr>
            <a:xfrm>
              <a:off x="4930400" y="2345525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score</a:t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6090113" y="2393928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might use a </a:t>
            </a:r>
            <a:r>
              <a:rPr lang="en-GB" b="1"/>
              <a:t>variable </a:t>
            </a:r>
            <a:r>
              <a:rPr lang="en-GB"/>
              <a:t>to keep track of the </a:t>
            </a:r>
            <a:r>
              <a:rPr lang="en-GB" b="1"/>
              <a:t>score </a:t>
            </a:r>
            <a:r>
              <a:rPr lang="en-GB"/>
              <a:t>for a game.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At the beginning of a game the </a:t>
            </a:r>
            <a:r>
              <a:rPr lang="en-GB" b="1"/>
              <a:t>score </a:t>
            </a:r>
            <a:r>
              <a:rPr lang="en-GB"/>
              <a:t>might be 0.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During gameplay, the player might earn a point. 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variable?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grpSp>
        <p:nvGrpSpPr>
          <p:cNvPr id="137" name="Google Shape;137;p20"/>
          <p:cNvGrpSpPr/>
          <p:nvPr/>
        </p:nvGrpSpPr>
        <p:grpSpPr>
          <a:xfrm>
            <a:off x="4736600" y="2390488"/>
            <a:ext cx="2312313" cy="362503"/>
            <a:chOff x="4930400" y="2345525"/>
            <a:chExt cx="2312313" cy="362503"/>
          </a:xfrm>
        </p:grpSpPr>
        <p:sp>
          <p:nvSpPr>
            <p:cNvPr id="138" name="Google Shape;138;p20"/>
            <p:cNvSpPr txBox="1"/>
            <p:nvPr/>
          </p:nvSpPr>
          <p:spPr>
            <a:xfrm>
              <a:off x="4930400" y="2345525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score</a:t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6090113" y="2393928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/>
            </a:p>
          </p:txBody>
        </p:sp>
      </p:grpSp>
      <p:sp>
        <p:nvSpPr>
          <p:cNvPr id="140" name="Google Shape;140;p20"/>
          <p:cNvSpPr txBox="1"/>
          <p:nvPr/>
        </p:nvSpPr>
        <p:spPr>
          <a:xfrm>
            <a:off x="4736600" y="3134225"/>
            <a:ext cx="3000000" cy="16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score = score + 1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You might use a </a:t>
            </a:r>
            <a:r>
              <a:rPr lang="en-GB" b="1" dirty="0"/>
              <a:t>variable </a:t>
            </a:r>
            <a:r>
              <a:rPr lang="en-GB" dirty="0"/>
              <a:t>to keep track of the </a:t>
            </a:r>
            <a:r>
              <a:rPr lang="en-GB" b="1" dirty="0"/>
              <a:t>score </a:t>
            </a:r>
            <a:r>
              <a:rPr lang="en-GB" dirty="0"/>
              <a:t>for a game.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At the beginning of a game the </a:t>
            </a:r>
            <a:r>
              <a:rPr lang="en-GB" b="1" dirty="0"/>
              <a:t>score </a:t>
            </a:r>
            <a:r>
              <a:rPr lang="en-GB" dirty="0"/>
              <a:t>might be 0.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During gameplay, the player might earn a point.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This would change the value held in </a:t>
            </a:r>
            <a:r>
              <a:rPr lang="en-GB" b="1" dirty="0"/>
              <a:t>score</a:t>
            </a:r>
            <a:r>
              <a:rPr lang="en-GB" dirty="0"/>
              <a:t> by increasing the value by 1. </a:t>
            </a:r>
            <a:endParaRPr dirty="0"/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variable?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grpSp>
        <p:nvGrpSpPr>
          <p:cNvPr id="148" name="Google Shape;148;p21"/>
          <p:cNvGrpSpPr/>
          <p:nvPr/>
        </p:nvGrpSpPr>
        <p:grpSpPr>
          <a:xfrm>
            <a:off x="4736600" y="2390488"/>
            <a:ext cx="2312313" cy="362503"/>
            <a:chOff x="4930400" y="2345525"/>
            <a:chExt cx="2312313" cy="362503"/>
          </a:xfrm>
        </p:grpSpPr>
        <p:sp>
          <p:nvSpPr>
            <p:cNvPr id="149" name="Google Shape;149;p21"/>
            <p:cNvSpPr txBox="1"/>
            <p:nvPr/>
          </p:nvSpPr>
          <p:spPr>
            <a:xfrm>
              <a:off x="4930400" y="2345525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score</a:t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090113" y="2393928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/>
            </a:p>
          </p:txBody>
        </p:sp>
      </p:grpSp>
      <p:sp>
        <p:nvSpPr>
          <p:cNvPr id="151" name="Google Shape;151;p21"/>
          <p:cNvSpPr txBox="1"/>
          <p:nvPr/>
        </p:nvSpPr>
        <p:spPr>
          <a:xfrm>
            <a:off x="4736600" y="3134225"/>
            <a:ext cx="3000000" cy="16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score = score + 1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PF Curriculum Slides">
  <a:themeElements>
    <a:clrScheme name="Simple Light">
      <a:dk1>
        <a:srgbClr val="000000"/>
      </a:dk1>
      <a:lt1>
        <a:srgbClr val="FFFFFF"/>
      </a:lt1>
      <a:dk2>
        <a:srgbClr val="F7F6FB"/>
      </a:dk2>
      <a:lt2>
        <a:srgbClr val="F2FCFC"/>
      </a:lt2>
      <a:accent1>
        <a:srgbClr val="F1FAFF"/>
      </a:accent1>
      <a:accent2>
        <a:srgbClr val="FFF8F3"/>
      </a:accent2>
      <a:accent3>
        <a:srgbClr val="FFFEF2"/>
      </a:accent3>
      <a:accent4>
        <a:srgbClr val="F5FBF5"/>
      </a:accent4>
      <a:accent5>
        <a:srgbClr val="F5FBF5"/>
      </a:accent5>
      <a:accent6>
        <a:srgbClr val="CD2355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1275</Words>
  <Application>Microsoft Office PowerPoint</Application>
  <PresentationFormat>On-screen Show (16:9)</PresentationFormat>
  <Paragraphs>161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Roboto Mono</vt:lpstr>
      <vt:lpstr>Quicksand</vt:lpstr>
      <vt:lpstr>Quicksand Medium</vt:lpstr>
      <vt:lpstr>RPF Curriculum Slides</vt:lpstr>
      <vt:lpstr>Python Variables</vt:lpstr>
      <vt:lpstr>In pairs, compare and contrast these project folders</vt:lpstr>
      <vt:lpstr>Why is it important to name files correctly?</vt:lpstr>
      <vt:lpstr>Python naming conventions</vt:lpstr>
      <vt:lpstr>Lesson 4: Variables</vt:lpstr>
      <vt:lpstr>What is a variable?</vt:lpstr>
      <vt:lpstr>What is a variable?</vt:lpstr>
      <vt:lpstr>What is a variable?</vt:lpstr>
      <vt:lpstr>What is a variable?</vt:lpstr>
      <vt:lpstr>Using a variable</vt:lpstr>
      <vt:lpstr>Variable declaration in other programming languages</vt:lpstr>
      <vt:lpstr>Variable initialisation</vt:lpstr>
      <vt:lpstr>Creating and using our first variable</vt:lpstr>
      <vt:lpstr>Creating and using our first variable</vt:lpstr>
      <vt:lpstr>Creating and using our first variable</vt:lpstr>
      <vt:lpstr>Creating and using our first variable</vt:lpstr>
      <vt:lpstr>Meaningful identifiers and naming conventions</vt:lpstr>
      <vt:lpstr>Meaningful identifiers and naming conventions</vt:lpstr>
      <vt:lpstr>Recap</vt:lpstr>
      <vt:lpstr>Silly Sentences</vt:lpstr>
      <vt:lpstr>Peer-review your silly stories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Variables</dc:title>
  <cp:lastModifiedBy>Bruce Provencher</cp:lastModifiedBy>
  <cp:revision>31</cp:revision>
  <cp:lastPrinted>2024-06-10T14:10:17Z</cp:lastPrinted>
  <dcterms:modified xsi:type="dcterms:W3CDTF">2024-06-10T14:15:13Z</dcterms:modified>
</cp:coreProperties>
</file>