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84" r:id="rId4"/>
    <p:sldId id="289" r:id="rId5"/>
    <p:sldId id="286" r:id="rId6"/>
    <p:sldId id="261" r:id="rId7"/>
    <p:sldId id="288" r:id="rId8"/>
    <p:sldId id="291" r:id="rId9"/>
    <p:sldId id="305" r:id="rId10"/>
    <p:sldId id="307" r:id="rId11"/>
    <p:sldId id="304" r:id="rId12"/>
    <p:sldId id="293" r:id="rId13"/>
    <p:sldId id="296" r:id="rId14"/>
    <p:sldId id="297" r:id="rId15"/>
    <p:sldId id="303" r:id="rId16"/>
  </p:sldIdLst>
  <p:sldSz cx="9144000" cy="5143500" type="screen16x9"/>
  <p:notesSz cx="6858000" cy="9144000"/>
  <p:embeddedFontLst>
    <p:embeddedFont>
      <p:font typeface="Lato Light" panose="020B0604020202020204" charset="0"/>
      <p:regular r:id="rId18"/>
      <p:bold r:id="rId19"/>
      <p:italic r:id="rId20"/>
      <p:boldItalic r:id="rId21"/>
    </p:embeddedFont>
    <p:embeddedFont>
      <p:font typeface="Roboto Slab Light" panose="020B0604020202020204" charset="0"/>
      <p:regular r:id="rId22"/>
      <p:bold r:id="rId23"/>
    </p:embeddedFont>
    <p:embeddedFont>
      <p:font typeface="Webdings" panose="05030102010509060703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600"/>
    <a:srgbClr val="FFB600"/>
    <a:srgbClr val="02BDC7"/>
    <a:srgbClr val="FC4067"/>
    <a:srgbClr val="D0DAE8"/>
    <a:srgbClr val="FB1143"/>
    <a:srgbClr val="02959C"/>
    <a:srgbClr val="F20437"/>
    <a:srgbClr val="EC6582"/>
    <a:srgbClr val="FF9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6B813D-601A-4CCE-B79A-34F374CFA539}">
  <a:tblStyle styleId="{F26B813D-601A-4CCE-B79A-34F374CFA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>
        <p:scale>
          <a:sx n="98" d="100"/>
          <a:sy n="98" d="100"/>
        </p:scale>
        <p:origin x="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47A78-968B-45E6-9B3A-16F2B4CAC7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0B1984D-BFCA-4DBF-80C2-DBF06BC20C1A}">
      <dgm:prSet phldrT="[Text]"/>
      <dgm:spPr>
        <a:solidFill>
          <a:srgbClr val="FC4067"/>
        </a:solidFill>
      </dgm:spPr>
      <dgm:t>
        <a:bodyPr/>
        <a:lstStyle/>
        <a:p>
          <a:r>
            <a:rPr lang="en-IN" dirty="0" smtClean="0"/>
            <a:t>SAVE TIME</a:t>
          </a:r>
          <a:endParaRPr lang="en-IN" dirty="0"/>
        </a:p>
      </dgm:t>
    </dgm:pt>
    <dgm:pt modelId="{2BD60017-7862-4F87-BA8B-B9EE15683B76}" type="parTrans" cxnId="{B24A1350-5C81-4375-B49F-F80D4FDF38C7}">
      <dgm:prSet/>
      <dgm:spPr/>
      <dgm:t>
        <a:bodyPr/>
        <a:lstStyle/>
        <a:p>
          <a:endParaRPr lang="en-IN"/>
        </a:p>
      </dgm:t>
    </dgm:pt>
    <dgm:pt modelId="{949B1069-5D7E-4D60-A20F-128518D19C54}" type="sibTrans" cxnId="{B24A1350-5C81-4375-B49F-F80D4FDF38C7}">
      <dgm:prSet/>
      <dgm:spPr/>
      <dgm:t>
        <a:bodyPr/>
        <a:lstStyle/>
        <a:p>
          <a:endParaRPr lang="en-IN"/>
        </a:p>
      </dgm:t>
    </dgm:pt>
    <dgm:pt modelId="{FE11F5F6-7B63-448D-BBC6-389B456A60CC}">
      <dgm:prSet phldrT="[Text]"/>
      <dgm:spPr>
        <a:solidFill>
          <a:srgbClr val="02BDC7"/>
        </a:solidFill>
      </dgm:spPr>
      <dgm:t>
        <a:bodyPr/>
        <a:lstStyle/>
        <a:p>
          <a:r>
            <a:rPr lang="en-IN" dirty="0" smtClean="0"/>
            <a:t>SAVE EFFORT</a:t>
          </a:r>
          <a:endParaRPr lang="en-IN" dirty="0"/>
        </a:p>
      </dgm:t>
    </dgm:pt>
    <dgm:pt modelId="{ADE164BF-68FB-4514-829A-EBC90D25A1C5}" type="parTrans" cxnId="{ABABEDFF-42EA-4C81-9DB5-476C96A631D3}">
      <dgm:prSet/>
      <dgm:spPr/>
      <dgm:t>
        <a:bodyPr/>
        <a:lstStyle/>
        <a:p>
          <a:endParaRPr lang="en-IN"/>
        </a:p>
      </dgm:t>
    </dgm:pt>
    <dgm:pt modelId="{F6CA71B3-C591-4358-8E3C-EE3099DE7D73}" type="sibTrans" cxnId="{ABABEDFF-42EA-4C81-9DB5-476C96A631D3}">
      <dgm:prSet/>
      <dgm:spPr/>
      <dgm:t>
        <a:bodyPr/>
        <a:lstStyle/>
        <a:p>
          <a:endParaRPr lang="en-IN"/>
        </a:p>
      </dgm:t>
    </dgm:pt>
    <dgm:pt modelId="{A65B017A-B249-40B6-951F-038A7E465C2A}">
      <dgm:prSet phldrT="[Text]"/>
      <dgm:spPr>
        <a:solidFill>
          <a:srgbClr val="FFB600"/>
        </a:solidFill>
      </dgm:spPr>
      <dgm:t>
        <a:bodyPr/>
        <a:lstStyle/>
        <a:p>
          <a:r>
            <a:rPr lang="en-IN" dirty="0" smtClean="0"/>
            <a:t>SAVE MONEY</a:t>
          </a:r>
          <a:endParaRPr lang="en-IN" dirty="0"/>
        </a:p>
      </dgm:t>
    </dgm:pt>
    <dgm:pt modelId="{8E9B0620-AF1D-497F-A3C0-AD34F237B5B5}" type="parTrans" cxnId="{A401DF6C-B34B-4728-8AD3-6816D19218A9}">
      <dgm:prSet/>
      <dgm:spPr/>
      <dgm:t>
        <a:bodyPr/>
        <a:lstStyle/>
        <a:p>
          <a:endParaRPr lang="en-IN"/>
        </a:p>
      </dgm:t>
    </dgm:pt>
    <dgm:pt modelId="{3AE58369-DBF8-442C-AC0F-2B87320F5C4E}" type="sibTrans" cxnId="{A401DF6C-B34B-4728-8AD3-6816D19218A9}">
      <dgm:prSet/>
      <dgm:spPr/>
      <dgm:t>
        <a:bodyPr/>
        <a:lstStyle/>
        <a:p>
          <a:endParaRPr lang="en-IN"/>
        </a:p>
      </dgm:t>
    </dgm:pt>
    <dgm:pt modelId="{600B8316-255C-4446-BB24-D2B0175514E5}" type="pres">
      <dgm:prSet presAssocID="{75047A78-968B-45E6-9B3A-16F2B4CAC75F}" presName="CompostProcess" presStyleCnt="0">
        <dgm:presLayoutVars>
          <dgm:dir/>
          <dgm:resizeHandles val="exact"/>
        </dgm:presLayoutVars>
      </dgm:prSet>
      <dgm:spPr/>
    </dgm:pt>
    <dgm:pt modelId="{EC0868A5-93C2-4E0F-B88F-C90B56921CAC}" type="pres">
      <dgm:prSet presAssocID="{75047A78-968B-45E6-9B3A-16F2B4CAC75F}" presName="arrow" presStyleLbl="bgShp" presStyleIdx="0" presStyleCnt="1"/>
      <dgm:spPr/>
    </dgm:pt>
    <dgm:pt modelId="{DAD8D7EA-E7DF-4187-9AA0-22B48812FDBE}" type="pres">
      <dgm:prSet presAssocID="{75047A78-968B-45E6-9B3A-16F2B4CAC75F}" presName="linearProcess" presStyleCnt="0"/>
      <dgm:spPr/>
    </dgm:pt>
    <dgm:pt modelId="{CCF1B14D-CA0D-4185-80AE-CF8DDA0B1593}" type="pres">
      <dgm:prSet presAssocID="{D0B1984D-BFCA-4DBF-80C2-DBF06BC20C1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04F511-7DFF-4DB6-B649-FD7707A0F5AD}" type="pres">
      <dgm:prSet presAssocID="{949B1069-5D7E-4D60-A20F-128518D19C54}" presName="sibTrans" presStyleCnt="0"/>
      <dgm:spPr/>
    </dgm:pt>
    <dgm:pt modelId="{2BF3EB26-AA6F-490F-87FA-F4B7DA684897}" type="pres">
      <dgm:prSet presAssocID="{FE11F5F6-7B63-448D-BBC6-389B456A60C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388BE1-1766-4A51-B7D2-EEAC1B454AB2}" type="pres">
      <dgm:prSet presAssocID="{F6CA71B3-C591-4358-8E3C-EE3099DE7D73}" presName="sibTrans" presStyleCnt="0"/>
      <dgm:spPr/>
    </dgm:pt>
    <dgm:pt modelId="{45DF06E6-3493-4BDF-AEB3-470AF5433C65}" type="pres">
      <dgm:prSet presAssocID="{A65B017A-B249-40B6-951F-038A7E465C2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24A1350-5C81-4375-B49F-F80D4FDF38C7}" srcId="{75047A78-968B-45E6-9B3A-16F2B4CAC75F}" destId="{D0B1984D-BFCA-4DBF-80C2-DBF06BC20C1A}" srcOrd="0" destOrd="0" parTransId="{2BD60017-7862-4F87-BA8B-B9EE15683B76}" sibTransId="{949B1069-5D7E-4D60-A20F-128518D19C54}"/>
    <dgm:cxn modelId="{A401DF6C-B34B-4728-8AD3-6816D19218A9}" srcId="{75047A78-968B-45E6-9B3A-16F2B4CAC75F}" destId="{A65B017A-B249-40B6-951F-038A7E465C2A}" srcOrd="2" destOrd="0" parTransId="{8E9B0620-AF1D-497F-A3C0-AD34F237B5B5}" sibTransId="{3AE58369-DBF8-442C-AC0F-2B87320F5C4E}"/>
    <dgm:cxn modelId="{ABABEDFF-42EA-4C81-9DB5-476C96A631D3}" srcId="{75047A78-968B-45E6-9B3A-16F2B4CAC75F}" destId="{FE11F5F6-7B63-448D-BBC6-389B456A60CC}" srcOrd="1" destOrd="0" parTransId="{ADE164BF-68FB-4514-829A-EBC90D25A1C5}" sibTransId="{F6CA71B3-C591-4358-8E3C-EE3099DE7D73}"/>
    <dgm:cxn modelId="{F7CDF760-66DF-4C9C-95B0-92ED397FDC81}" type="presOf" srcId="{D0B1984D-BFCA-4DBF-80C2-DBF06BC20C1A}" destId="{CCF1B14D-CA0D-4185-80AE-CF8DDA0B1593}" srcOrd="0" destOrd="0" presId="urn:microsoft.com/office/officeart/2005/8/layout/hProcess9"/>
    <dgm:cxn modelId="{C7506F4F-4C10-45FB-A333-75E0B8F960AC}" type="presOf" srcId="{A65B017A-B249-40B6-951F-038A7E465C2A}" destId="{45DF06E6-3493-4BDF-AEB3-470AF5433C65}" srcOrd="0" destOrd="0" presId="urn:microsoft.com/office/officeart/2005/8/layout/hProcess9"/>
    <dgm:cxn modelId="{B3BC1418-2BE8-4C4B-B02A-2645B11537D4}" type="presOf" srcId="{FE11F5F6-7B63-448D-BBC6-389B456A60CC}" destId="{2BF3EB26-AA6F-490F-87FA-F4B7DA684897}" srcOrd="0" destOrd="0" presId="urn:microsoft.com/office/officeart/2005/8/layout/hProcess9"/>
    <dgm:cxn modelId="{9B175949-FEB0-430C-9EE7-2952ED7450B8}" type="presOf" srcId="{75047A78-968B-45E6-9B3A-16F2B4CAC75F}" destId="{600B8316-255C-4446-BB24-D2B0175514E5}" srcOrd="0" destOrd="0" presId="urn:microsoft.com/office/officeart/2005/8/layout/hProcess9"/>
    <dgm:cxn modelId="{CB967CB3-51D3-47E3-8F97-ECF885B5C42F}" type="presParOf" srcId="{600B8316-255C-4446-BB24-D2B0175514E5}" destId="{EC0868A5-93C2-4E0F-B88F-C90B56921CAC}" srcOrd="0" destOrd="0" presId="urn:microsoft.com/office/officeart/2005/8/layout/hProcess9"/>
    <dgm:cxn modelId="{15F23F66-D0F9-4958-BE24-42F7E8438DDE}" type="presParOf" srcId="{600B8316-255C-4446-BB24-D2B0175514E5}" destId="{DAD8D7EA-E7DF-4187-9AA0-22B48812FDBE}" srcOrd="1" destOrd="0" presId="urn:microsoft.com/office/officeart/2005/8/layout/hProcess9"/>
    <dgm:cxn modelId="{F81729F0-10F7-4971-88AC-230866915B0C}" type="presParOf" srcId="{DAD8D7EA-E7DF-4187-9AA0-22B48812FDBE}" destId="{CCF1B14D-CA0D-4185-80AE-CF8DDA0B1593}" srcOrd="0" destOrd="0" presId="urn:microsoft.com/office/officeart/2005/8/layout/hProcess9"/>
    <dgm:cxn modelId="{9AE2C3AF-5FC6-459E-BD21-FA99206C0C92}" type="presParOf" srcId="{DAD8D7EA-E7DF-4187-9AA0-22B48812FDBE}" destId="{C004F511-7DFF-4DB6-B649-FD7707A0F5AD}" srcOrd="1" destOrd="0" presId="urn:microsoft.com/office/officeart/2005/8/layout/hProcess9"/>
    <dgm:cxn modelId="{63C7ED44-F457-46E7-B323-A6FDAF8C9978}" type="presParOf" srcId="{DAD8D7EA-E7DF-4187-9AA0-22B48812FDBE}" destId="{2BF3EB26-AA6F-490F-87FA-F4B7DA684897}" srcOrd="2" destOrd="0" presId="urn:microsoft.com/office/officeart/2005/8/layout/hProcess9"/>
    <dgm:cxn modelId="{53B3FBA1-DFFD-4E3D-BC0D-CAC0F25507AF}" type="presParOf" srcId="{DAD8D7EA-E7DF-4187-9AA0-22B48812FDBE}" destId="{C0388BE1-1766-4A51-B7D2-EEAC1B454AB2}" srcOrd="3" destOrd="0" presId="urn:microsoft.com/office/officeart/2005/8/layout/hProcess9"/>
    <dgm:cxn modelId="{5B7C936F-1317-43BA-A96D-C3FE2023B6EC}" type="presParOf" srcId="{DAD8D7EA-E7DF-4187-9AA0-22B48812FDBE}" destId="{45DF06E6-3493-4BDF-AEB3-470AF5433C6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66508-52D1-4728-B947-170D36E2895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3B2703-3607-4E61-A4DB-A4C38350985C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6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Scaling up</a:t>
          </a:r>
          <a:endParaRPr lang="en-IN" sz="16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FA74947F-DCCE-4703-8653-B9E6BDEA6013}" type="parTrans" cxnId="{8A360061-3CB2-41F3-A0C4-9484C99A1F24}">
      <dgm:prSet/>
      <dgm:spPr/>
      <dgm:t>
        <a:bodyPr/>
        <a:lstStyle/>
        <a:p>
          <a:endParaRPr lang="en-IN"/>
        </a:p>
      </dgm:t>
    </dgm:pt>
    <dgm:pt modelId="{782EF528-618B-4242-820D-F1A93945A332}" type="sibTrans" cxnId="{8A360061-3CB2-41F3-A0C4-9484C99A1F24}">
      <dgm:prSet/>
      <dgm:spPr/>
      <dgm:t>
        <a:bodyPr/>
        <a:lstStyle/>
        <a:p>
          <a:endParaRPr lang="en-IN"/>
        </a:p>
      </dgm:t>
    </dgm:pt>
    <dgm:pt modelId="{E9C09494-99B5-4734-989D-C7124DCFBADB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The auto-response email has been created for one purpose already. You can now duplicate this for different groups of clients, products services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297D2B84-48D2-40E5-ADC0-A52F55B6DA32}" type="parTrans" cxnId="{ABE4ECB4-6242-4E85-9EC5-DFF7EE054B8C}">
      <dgm:prSet/>
      <dgm:spPr/>
      <dgm:t>
        <a:bodyPr/>
        <a:lstStyle/>
        <a:p>
          <a:endParaRPr lang="en-IN"/>
        </a:p>
      </dgm:t>
    </dgm:pt>
    <dgm:pt modelId="{9F62B9B6-70C0-461F-811F-0F7856144F00}" type="sibTrans" cxnId="{ABE4ECB4-6242-4E85-9EC5-DFF7EE054B8C}">
      <dgm:prSet/>
      <dgm:spPr/>
      <dgm:t>
        <a:bodyPr/>
        <a:lstStyle/>
        <a:p>
          <a:endParaRPr lang="en-IN"/>
        </a:p>
      </dgm:t>
    </dgm:pt>
    <dgm:pt modelId="{FF56C86D-4B15-4820-A0D7-25E04FB781C1}">
      <dgm:prSet phldrT="[Text]" custT="1"/>
      <dgm:spPr>
        <a:solidFill>
          <a:srgbClr val="FFB600"/>
        </a:solidFill>
      </dgm:spPr>
      <dgm:t>
        <a:bodyPr/>
        <a:lstStyle/>
        <a:p>
          <a:r>
            <a:rPr lang="en-IN" sz="16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Enable continuous marketing</a:t>
          </a:r>
          <a:endParaRPr lang="en-IN" sz="16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6B8D4548-1146-49C5-949A-8A12AF0418B7}" type="parTrans" cxnId="{2C05C5BE-8D57-43B6-B471-CA18973C36DE}">
      <dgm:prSet/>
      <dgm:spPr/>
      <dgm:t>
        <a:bodyPr/>
        <a:lstStyle/>
        <a:p>
          <a:endParaRPr lang="en-IN"/>
        </a:p>
      </dgm:t>
    </dgm:pt>
    <dgm:pt modelId="{D48F7717-B96A-463A-9BD9-DD420EF02278}" type="sibTrans" cxnId="{2C05C5BE-8D57-43B6-B471-CA18973C36DE}">
      <dgm:prSet/>
      <dgm:spPr/>
      <dgm:t>
        <a:bodyPr/>
        <a:lstStyle/>
        <a:p>
          <a:endParaRPr lang="en-IN"/>
        </a:p>
      </dgm:t>
    </dgm:pt>
    <dgm:pt modelId="{2BCC8FB2-D16F-4861-B96A-85422D855E5B}">
      <dgm:prSet phldrT="[Text]" custT="1"/>
      <dgm:spPr>
        <a:solidFill>
          <a:srgbClr val="FFB600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An autoresponder can be made to send marketing messages out to your prospects and customers on a regular basis + you won’t need to hire more people to do this!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66EA5B0A-7624-4A45-9EC2-102475CC87FA}" type="parTrans" cxnId="{F264740F-E7BB-405C-B0CC-ABFE81827EDC}">
      <dgm:prSet/>
      <dgm:spPr/>
      <dgm:t>
        <a:bodyPr/>
        <a:lstStyle/>
        <a:p>
          <a:endParaRPr lang="en-IN"/>
        </a:p>
      </dgm:t>
    </dgm:pt>
    <dgm:pt modelId="{5CAB1FA8-E5B2-4C9F-AA5C-332F39149826}" type="sibTrans" cxnId="{F264740F-E7BB-405C-B0CC-ABFE81827EDC}">
      <dgm:prSet/>
      <dgm:spPr/>
      <dgm:t>
        <a:bodyPr/>
        <a:lstStyle/>
        <a:p>
          <a:endParaRPr lang="en-IN"/>
        </a:p>
      </dgm:t>
    </dgm:pt>
    <dgm:pt modelId="{4054F95B-5C51-4C85-9CCB-CE8088F3772D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600" b="1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More clients</a:t>
          </a:r>
          <a:endParaRPr lang="en-IN" sz="1600" b="1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</dgm:t>
    </dgm:pt>
    <dgm:pt modelId="{A6C30C9E-60AA-46AF-8040-572A370A4F23}" type="parTrans" cxnId="{D2A2B0BB-7B6A-48BE-A63E-F3110F94A177}">
      <dgm:prSet/>
      <dgm:spPr/>
      <dgm:t>
        <a:bodyPr/>
        <a:lstStyle/>
        <a:p>
          <a:endParaRPr lang="en-IN"/>
        </a:p>
      </dgm:t>
    </dgm:pt>
    <dgm:pt modelId="{C84E1F77-A8A4-4ACC-ADE3-8CA6DC98EE01}" type="sibTrans" cxnId="{D2A2B0BB-7B6A-48BE-A63E-F3110F94A177}">
      <dgm:prSet/>
      <dgm:spPr/>
      <dgm:t>
        <a:bodyPr/>
        <a:lstStyle/>
        <a:p>
          <a:endParaRPr lang="en-IN"/>
        </a:p>
      </dgm:t>
    </dgm:pt>
    <dgm:pt modelId="{2CA53EBE-196A-4BDF-BCD2-CD6384409E8E}">
      <dgm:prSet phldrT="[Text]" custT="1"/>
      <dgm:spPr>
        <a:solidFill>
          <a:srgbClr val="02BDC7"/>
        </a:solidFill>
      </dgm:spPr>
      <dgm:t>
        <a:bodyPr/>
        <a:lstStyle/>
        <a:p>
          <a:r>
            <a:rPr lang="en-IN" sz="1200" b="1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Redirect clients to your blog/website/articles/videos all of which will help them make the buying decision.</a:t>
          </a:r>
          <a:endParaRPr lang="en-IN" sz="1200" b="1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gm:t>
    </dgm:pt>
    <dgm:pt modelId="{BE6F53ED-6807-4695-8292-40DCBD0EF8CC}" type="parTrans" cxnId="{D82CD47D-1CF1-45D2-928A-82771158C2E7}">
      <dgm:prSet/>
      <dgm:spPr/>
      <dgm:t>
        <a:bodyPr/>
        <a:lstStyle/>
        <a:p>
          <a:endParaRPr lang="en-IN"/>
        </a:p>
      </dgm:t>
    </dgm:pt>
    <dgm:pt modelId="{6C978BA2-AF09-4B81-829B-C07390F6B54B}" type="sibTrans" cxnId="{D82CD47D-1CF1-45D2-928A-82771158C2E7}">
      <dgm:prSet/>
      <dgm:spPr/>
      <dgm:t>
        <a:bodyPr/>
        <a:lstStyle/>
        <a:p>
          <a:endParaRPr lang="en-IN"/>
        </a:p>
      </dgm:t>
    </dgm:pt>
    <dgm:pt modelId="{CCA9EB83-3033-42AC-843C-46F93E5A59A0}" type="pres">
      <dgm:prSet presAssocID="{BA166508-52D1-4728-B947-170D36E28958}" presName="linear" presStyleCnt="0">
        <dgm:presLayoutVars>
          <dgm:dir/>
          <dgm:resizeHandles val="exact"/>
        </dgm:presLayoutVars>
      </dgm:prSet>
      <dgm:spPr/>
    </dgm:pt>
    <dgm:pt modelId="{F75214E4-AE66-4EC0-A7BE-587CFB8D8970}" type="pres">
      <dgm:prSet presAssocID="{DC3B2703-3607-4E61-A4DB-A4C38350985C}" presName="comp" presStyleCnt="0"/>
      <dgm:spPr/>
    </dgm:pt>
    <dgm:pt modelId="{CBF0C6FE-D339-4028-B7EE-4434977D7EE3}" type="pres">
      <dgm:prSet presAssocID="{DC3B2703-3607-4E61-A4DB-A4C38350985C}" presName="box" presStyleLbl="node1" presStyleIdx="0" presStyleCnt="3"/>
      <dgm:spPr/>
      <dgm:t>
        <a:bodyPr/>
        <a:lstStyle/>
        <a:p>
          <a:endParaRPr lang="en-IN"/>
        </a:p>
      </dgm:t>
    </dgm:pt>
    <dgm:pt modelId="{454B99BC-C778-470B-BF3F-BB05528A222E}" type="pres">
      <dgm:prSet presAssocID="{DC3B2703-3607-4E61-A4DB-A4C38350985C}" presName="img" presStyleLbl="fgImgPlace1" presStyleIdx="0" presStyleCnt="3" custLinFactNeighborX="-801" custLinFactNeighborY="2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0945963-BA69-47D7-8CB1-3912C20BCC90}" type="pres">
      <dgm:prSet presAssocID="{DC3B2703-3607-4E61-A4DB-A4C3835098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17DF62-A0C5-40D1-A7A9-D40D44B52E4E}" type="pres">
      <dgm:prSet presAssocID="{782EF528-618B-4242-820D-F1A93945A332}" presName="spacer" presStyleCnt="0"/>
      <dgm:spPr/>
    </dgm:pt>
    <dgm:pt modelId="{DEFC3C20-B27C-4A2D-A2AB-7FC68EA9626C}" type="pres">
      <dgm:prSet presAssocID="{FF56C86D-4B15-4820-A0D7-25E04FB781C1}" presName="comp" presStyleCnt="0"/>
      <dgm:spPr/>
    </dgm:pt>
    <dgm:pt modelId="{BC558C97-FFA1-4012-8542-60AA628C2AF8}" type="pres">
      <dgm:prSet presAssocID="{FF56C86D-4B15-4820-A0D7-25E04FB781C1}" presName="box" presStyleLbl="node1" presStyleIdx="1" presStyleCnt="3"/>
      <dgm:spPr/>
      <dgm:t>
        <a:bodyPr/>
        <a:lstStyle/>
        <a:p>
          <a:endParaRPr lang="en-IN"/>
        </a:p>
      </dgm:t>
    </dgm:pt>
    <dgm:pt modelId="{7EC5FAB4-7058-4AEB-9C02-19F84B4D1636}" type="pres">
      <dgm:prSet presAssocID="{FF56C86D-4B15-4820-A0D7-25E04FB781C1}" presName="img" presStyleLbl="fgImgPlace1" presStyleIdx="1" presStyleCnt="3" custLinFactNeighborX="-1763" custLinFactNeighborY="115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ED484C66-802D-4486-AA62-72C854A90C2E}" type="pres">
      <dgm:prSet presAssocID="{FF56C86D-4B15-4820-A0D7-25E04FB781C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D3C6D7-B664-4E68-ABF4-2F6A02B54045}" type="pres">
      <dgm:prSet presAssocID="{D48F7717-B96A-463A-9BD9-DD420EF02278}" presName="spacer" presStyleCnt="0"/>
      <dgm:spPr/>
    </dgm:pt>
    <dgm:pt modelId="{3575200F-629D-43CE-A3DC-9919891B7A4E}" type="pres">
      <dgm:prSet presAssocID="{4054F95B-5C51-4C85-9CCB-CE8088F3772D}" presName="comp" presStyleCnt="0"/>
      <dgm:spPr/>
    </dgm:pt>
    <dgm:pt modelId="{5EDA3881-8D66-414F-97FC-4F535B5C5F7D}" type="pres">
      <dgm:prSet presAssocID="{4054F95B-5C51-4C85-9CCB-CE8088F3772D}" presName="box" presStyleLbl="node1" presStyleIdx="2" presStyleCnt="3"/>
      <dgm:spPr/>
      <dgm:t>
        <a:bodyPr/>
        <a:lstStyle/>
        <a:p>
          <a:endParaRPr lang="en-IN"/>
        </a:p>
      </dgm:t>
    </dgm:pt>
    <dgm:pt modelId="{121885F1-E775-45B2-A4C5-1576C8F42AB4}" type="pres">
      <dgm:prSet presAssocID="{4054F95B-5C51-4C85-9CCB-CE8088F3772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3E45A9F-9199-451A-95A1-4833F0FB8B24}" type="pres">
      <dgm:prSet presAssocID="{4054F95B-5C51-4C85-9CCB-CE8088F3772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E368F31-3AA1-43DD-9B5B-936531E2B8C3}" type="presOf" srcId="{2CA53EBE-196A-4BDF-BCD2-CD6384409E8E}" destId="{63E45A9F-9199-451A-95A1-4833F0FB8B24}" srcOrd="1" destOrd="1" presId="urn:microsoft.com/office/officeart/2005/8/layout/vList4"/>
    <dgm:cxn modelId="{0B7578A4-045D-48C0-A7F9-C78848F5B578}" type="presOf" srcId="{E9C09494-99B5-4734-989D-C7124DCFBADB}" destId="{CBF0C6FE-D339-4028-B7EE-4434977D7EE3}" srcOrd="0" destOrd="1" presId="urn:microsoft.com/office/officeart/2005/8/layout/vList4"/>
    <dgm:cxn modelId="{E2F932E5-CA45-47BF-B3E2-56BD227F7609}" type="presOf" srcId="{DC3B2703-3607-4E61-A4DB-A4C38350985C}" destId="{CBF0C6FE-D339-4028-B7EE-4434977D7EE3}" srcOrd="0" destOrd="0" presId="urn:microsoft.com/office/officeart/2005/8/layout/vList4"/>
    <dgm:cxn modelId="{D2A2B0BB-7B6A-48BE-A63E-F3110F94A177}" srcId="{BA166508-52D1-4728-B947-170D36E28958}" destId="{4054F95B-5C51-4C85-9CCB-CE8088F3772D}" srcOrd="2" destOrd="0" parTransId="{A6C30C9E-60AA-46AF-8040-572A370A4F23}" sibTransId="{C84E1F77-A8A4-4ACC-ADE3-8CA6DC98EE01}"/>
    <dgm:cxn modelId="{B4FEE4F3-5D00-4B59-B1DF-86976A25B4AB}" type="presOf" srcId="{4054F95B-5C51-4C85-9CCB-CE8088F3772D}" destId="{5EDA3881-8D66-414F-97FC-4F535B5C5F7D}" srcOrd="0" destOrd="0" presId="urn:microsoft.com/office/officeart/2005/8/layout/vList4"/>
    <dgm:cxn modelId="{A258E578-272D-4D0B-8D0A-C783630C95D1}" type="presOf" srcId="{2CA53EBE-196A-4BDF-BCD2-CD6384409E8E}" destId="{5EDA3881-8D66-414F-97FC-4F535B5C5F7D}" srcOrd="0" destOrd="1" presId="urn:microsoft.com/office/officeart/2005/8/layout/vList4"/>
    <dgm:cxn modelId="{F264740F-E7BB-405C-B0CC-ABFE81827EDC}" srcId="{FF56C86D-4B15-4820-A0D7-25E04FB781C1}" destId="{2BCC8FB2-D16F-4861-B96A-85422D855E5B}" srcOrd="0" destOrd="0" parTransId="{66EA5B0A-7624-4A45-9EC2-102475CC87FA}" sibTransId="{5CAB1FA8-E5B2-4C9F-AA5C-332F39149826}"/>
    <dgm:cxn modelId="{2202395E-E278-44A3-9BB7-F44F8D38ED20}" type="presOf" srcId="{DC3B2703-3607-4E61-A4DB-A4C38350985C}" destId="{A0945963-BA69-47D7-8CB1-3912C20BCC90}" srcOrd="1" destOrd="0" presId="urn:microsoft.com/office/officeart/2005/8/layout/vList4"/>
    <dgm:cxn modelId="{2C05C5BE-8D57-43B6-B471-CA18973C36DE}" srcId="{BA166508-52D1-4728-B947-170D36E28958}" destId="{FF56C86D-4B15-4820-A0D7-25E04FB781C1}" srcOrd="1" destOrd="0" parTransId="{6B8D4548-1146-49C5-949A-8A12AF0418B7}" sibTransId="{D48F7717-B96A-463A-9BD9-DD420EF02278}"/>
    <dgm:cxn modelId="{ABE4ECB4-6242-4E85-9EC5-DFF7EE054B8C}" srcId="{DC3B2703-3607-4E61-A4DB-A4C38350985C}" destId="{E9C09494-99B5-4734-989D-C7124DCFBADB}" srcOrd="0" destOrd="0" parTransId="{297D2B84-48D2-40E5-ADC0-A52F55B6DA32}" sibTransId="{9F62B9B6-70C0-461F-811F-0F7856144F00}"/>
    <dgm:cxn modelId="{FF5D0ED9-F884-4CC8-A78C-4838953480B3}" type="presOf" srcId="{E9C09494-99B5-4734-989D-C7124DCFBADB}" destId="{A0945963-BA69-47D7-8CB1-3912C20BCC90}" srcOrd="1" destOrd="1" presId="urn:microsoft.com/office/officeart/2005/8/layout/vList4"/>
    <dgm:cxn modelId="{8A360061-3CB2-41F3-A0C4-9484C99A1F24}" srcId="{BA166508-52D1-4728-B947-170D36E28958}" destId="{DC3B2703-3607-4E61-A4DB-A4C38350985C}" srcOrd="0" destOrd="0" parTransId="{FA74947F-DCCE-4703-8653-B9E6BDEA6013}" sibTransId="{782EF528-618B-4242-820D-F1A93945A332}"/>
    <dgm:cxn modelId="{0FD2BE76-E4A1-42BE-A75F-90901E590A80}" type="presOf" srcId="{FF56C86D-4B15-4820-A0D7-25E04FB781C1}" destId="{BC558C97-FFA1-4012-8542-60AA628C2AF8}" srcOrd="0" destOrd="0" presId="urn:microsoft.com/office/officeart/2005/8/layout/vList4"/>
    <dgm:cxn modelId="{0577CA81-0BD4-4CCE-BD56-FD25A47DB872}" type="presOf" srcId="{BA166508-52D1-4728-B947-170D36E28958}" destId="{CCA9EB83-3033-42AC-843C-46F93E5A59A0}" srcOrd="0" destOrd="0" presId="urn:microsoft.com/office/officeart/2005/8/layout/vList4"/>
    <dgm:cxn modelId="{848A88A6-F25B-4966-BD3A-1444444DD006}" type="presOf" srcId="{4054F95B-5C51-4C85-9CCB-CE8088F3772D}" destId="{63E45A9F-9199-451A-95A1-4833F0FB8B24}" srcOrd="1" destOrd="0" presId="urn:microsoft.com/office/officeart/2005/8/layout/vList4"/>
    <dgm:cxn modelId="{090455DA-EBE7-40F6-886D-5CB7B4E01CBC}" type="presOf" srcId="{2BCC8FB2-D16F-4861-B96A-85422D855E5B}" destId="{BC558C97-FFA1-4012-8542-60AA628C2AF8}" srcOrd="0" destOrd="1" presId="urn:microsoft.com/office/officeart/2005/8/layout/vList4"/>
    <dgm:cxn modelId="{3F1744C7-7F0C-4B2B-9B9B-EC48BD7E790F}" type="presOf" srcId="{FF56C86D-4B15-4820-A0D7-25E04FB781C1}" destId="{ED484C66-802D-4486-AA62-72C854A90C2E}" srcOrd="1" destOrd="0" presId="urn:microsoft.com/office/officeart/2005/8/layout/vList4"/>
    <dgm:cxn modelId="{4076EE27-B22B-420D-B5F3-CEEE50592C2E}" type="presOf" srcId="{2BCC8FB2-D16F-4861-B96A-85422D855E5B}" destId="{ED484C66-802D-4486-AA62-72C854A90C2E}" srcOrd="1" destOrd="1" presId="urn:microsoft.com/office/officeart/2005/8/layout/vList4"/>
    <dgm:cxn modelId="{D82CD47D-1CF1-45D2-928A-82771158C2E7}" srcId="{4054F95B-5C51-4C85-9CCB-CE8088F3772D}" destId="{2CA53EBE-196A-4BDF-BCD2-CD6384409E8E}" srcOrd="0" destOrd="0" parTransId="{BE6F53ED-6807-4695-8292-40DCBD0EF8CC}" sibTransId="{6C978BA2-AF09-4B81-829B-C07390F6B54B}"/>
    <dgm:cxn modelId="{F22AE6DB-1790-45ED-BB9E-A6728FA0AA8B}" type="presParOf" srcId="{CCA9EB83-3033-42AC-843C-46F93E5A59A0}" destId="{F75214E4-AE66-4EC0-A7BE-587CFB8D8970}" srcOrd="0" destOrd="0" presId="urn:microsoft.com/office/officeart/2005/8/layout/vList4"/>
    <dgm:cxn modelId="{999D23A3-EF41-45C8-B8BC-72E51986DAF8}" type="presParOf" srcId="{F75214E4-AE66-4EC0-A7BE-587CFB8D8970}" destId="{CBF0C6FE-D339-4028-B7EE-4434977D7EE3}" srcOrd="0" destOrd="0" presId="urn:microsoft.com/office/officeart/2005/8/layout/vList4"/>
    <dgm:cxn modelId="{6FAF6B9E-C203-419F-979D-6F933DA4DD6E}" type="presParOf" srcId="{F75214E4-AE66-4EC0-A7BE-587CFB8D8970}" destId="{454B99BC-C778-470B-BF3F-BB05528A222E}" srcOrd="1" destOrd="0" presId="urn:microsoft.com/office/officeart/2005/8/layout/vList4"/>
    <dgm:cxn modelId="{A4A801E9-B243-4222-8933-43F5A1870D75}" type="presParOf" srcId="{F75214E4-AE66-4EC0-A7BE-587CFB8D8970}" destId="{A0945963-BA69-47D7-8CB1-3912C20BCC90}" srcOrd="2" destOrd="0" presId="urn:microsoft.com/office/officeart/2005/8/layout/vList4"/>
    <dgm:cxn modelId="{774C4023-901B-495B-A3D5-CF219C97D71B}" type="presParOf" srcId="{CCA9EB83-3033-42AC-843C-46F93E5A59A0}" destId="{C417DF62-A0C5-40D1-A7A9-D40D44B52E4E}" srcOrd="1" destOrd="0" presId="urn:microsoft.com/office/officeart/2005/8/layout/vList4"/>
    <dgm:cxn modelId="{4994B7B3-1DE3-4515-9D2D-B26B62EC3361}" type="presParOf" srcId="{CCA9EB83-3033-42AC-843C-46F93E5A59A0}" destId="{DEFC3C20-B27C-4A2D-A2AB-7FC68EA9626C}" srcOrd="2" destOrd="0" presId="urn:microsoft.com/office/officeart/2005/8/layout/vList4"/>
    <dgm:cxn modelId="{0777B950-BB09-43A2-8F33-1B4A3D2586C7}" type="presParOf" srcId="{DEFC3C20-B27C-4A2D-A2AB-7FC68EA9626C}" destId="{BC558C97-FFA1-4012-8542-60AA628C2AF8}" srcOrd="0" destOrd="0" presId="urn:microsoft.com/office/officeart/2005/8/layout/vList4"/>
    <dgm:cxn modelId="{F9089C72-79A9-4CCF-825E-9D76E96A33E3}" type="presParOf" srcId="{DEFC3C20-B27C-4A2D-A2AB-7FC68EA9626C}" destId="{7EC5FAB4-7058-4AEB-9C02-19F84B4D1636}" srcOrd="1" destOrd="0" presId="urn:microsoft.com/office/officeart/2005/8/layout/vList4"/>
    <dgm:cxn modelId="{BADF2552-CA51-41FC-8672-43ED1424FD4C}" type="presParOf" srcId="{DEFC3C20-B27C-4A2D-A2AB-7FC68EA9626C}" destId="{ED484C66-802D-4486-AA62-72C854A90C2E}" srcOrd="2" destOrd="0" presId="urn:microsoft.com/office/officeart/2005/8/layout/vList4"/>
    <dgm:cxn modelId="{AE08361F-A469-4E12-A98C-17E1BF3A0145}" type="presParOf" srcId="{CCA9EB83-3033-42AC-843C-46F93E5A59A0}" destId="{8BD3C6D7-B664-4E68-ABF4-2F6A02B54045}" srcOrd="3" destOrd="0" presId="urn:microsoft.com/office/officeart/2005/8/layout/vList4"/>
    <dgm:cxn modelId="{C7EAE48C-E9DE-41A7-B03E-DC24312C47BE}" type="presParOf" srcId="{CCA9EB83-3033-42AC-843C-46F93E5A59A0}" destId="{3575200F-629D-43CE-A3DC-9919891B7A4E}" srcOrd="4" destOrd="0" presId="urn:microsoft.com/office/officeart/2005/8/layout/vList4"/>
    <dgm:cxn modelId="{46A028FC-C7B0-43F4-8ECE-2698200057FA}" type="presParOf" srcId="{3575200F-629D-43CE-A3DC-9919891B7A4E}" destId="{5EDA3881-8D66-414F-97FC-4F535B5C5F7D}" srcOrd="0" destOrd="0" presId="urn:microsoft.com/office/officeart/2005/8/layout/vList4"/>
    <dgm:cxn modelId="{1F919714-C3E0-436E-97BE-0BEF63F8C830}" type="presParOf" srcId="{3575200F-629D-43CE-A3DC-9919891B7A4E}" destId="{121885F1-E775-45B2-A4C5-1576C8F42AB4}" srcOrd="1" destOrd="0" presId="urn:microsoft.com/office/officeart/2005/8/layout/vList4"/>
    <dgm:cxn modelId="{8CE5CA4E-489C-4CC9-844A-6F165896E5A9}" type="presParOf" srcId="{3575200F-629D-43CE-A3DC-9919891B7A4E}" destId="{63E45A9F-9199-451A-95A1-4833F0FB8B2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868A5-93C2-4E0F-B88F-C90B56921CAC}">
      <dsp:nvSpPr>
        <dsp:cNvPr id="0" name=""/>
        <dsp:cNvSpPr/>
      </dsp:nvSpPr>
      <dsp:spPr>
        <a:xfrm>
          <a:off x="399491" y="0"/>
          <a:ext cx="4527573" cy="32087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B14D-CA0D-4185-80AE-CF8DDA0B1593}">
      <dsp:nvSpPr>
        <dsp:cNvPr id="0" name=""/>
        <dsp:cNvSpPr/>
      </dsp:nvSpPr>
      <dsp:spPr>
        <a:xfrm>
          <a:off x="5721" y="962610"/>
          <a:ext cx="1714485" cy="1283480"/>
        </a:xfrm>
        <a:prstGeom prst="roundRect">
          <a:avLst/>
        </a:prstGeom>
        <a:solidFill>
          <a:srgbClr val="FC40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TIME</a:t>
          </a:r>
          <a:endParaRPr lang="en-IN" sz="2700" kern="1200" dirty="0"/>
        </a:p>
      </dsp:txBody>
      <dsp:txXfrm>
        <a:off x="68375" y="1025264"/>
        <a:ext cx="1589177" cy="1158172"/>
      </dsp:txXfrm>
    </dsp:sp>
    <dsp:sp modelId="{2BF3EB26-AA6F-490F-87FA-F4B7DA684897}">
      <dsp:nvSpPr>
        <dsp:cNvPr id="0" name=""/>
        <dsp:cNvSpPr/>
      </dsp:nvSpPr>
      <dsp:spPr>
        <a:xfrm>
          <a:off x="1806035" y="962610"/>
          <a:ext cx="1714485" cy="1283480"/>
        </a:xfrm>
        <a:prstGeom prst="roundRect">
          <a:avLst/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EFFORT</a:t>
          </a:r>
          <a:endParaRPr lang="en-IN" sz="2700" kern="1200" dirty="0"/>
        </a:p>
      </dsp:txBody>
      <dsp:txXfrm>
        <a:off x="1868689" y="1025264"/>
        <a:ext cx="1589177" cy="1158172"/>
      </dsp:txXfrm>
    </dsp:sp>
    <dsp:sp modelId="{45DF06E6-3493-4BDF-AEB3-470AF5433C65}">
      <dsp:nvSpPr>
        <dsp:cNvPr id="0" name=""/>
        <dsp:cNvSpPr/>
      </dsp:nvSpPr>
      <dsp:spPr>
        <a:xfrm>
          <a:off x="3606349" y="962610"/>
          <a:ext cx="1714485" cy="1283480"/>
        </a:xfrm>
        <a:prstGeom prst="round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SAVE MONEY</a:t>
          </a:r>
          <a:endParaRPr lang="en-IN" sz="2700" kern="1200" dirty="0"/>
        </a:p>
      </dsp:txBody>
      <dsp:txXfrm>
        <a:off x="3669003" y="1025264"/>
        <a:ext cx="1589177" cy="115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0C6FE-D339-4028-B7EE-4434977D7EE3}">
      <dsp:nvSpPr>
        <dsp:cNvPr id="0" name=""/>
        <dsp:cNvSpPr/>
      </dsp:nvSpPr>
      <dsp:spPr>
        <a:xfrm>
          <a:off x="0" y="0"/>
          <a:ext cx="6213231" cy="1269999"/>
        </a:xfrm>
        <a:prstGeom prst="roundRect">
          <a:avLst>
            <a:gd name="adj" fmla="val 10000"/>
          </a:avLst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Scaling up</a:t>
          </a:r>
          <a:endParaRPr lang="en-IN" sz="16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The auto-response email has been created for one purpose already. You can now duplicate this for different groups of clients, products services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0"/>
        <a:ext cx="4843584" cy="1269999"/>
      </dsp:txXfrm>
    </dsp:sp>
    <dsp:sp modelId="{454B99BC-C778-470B-BF3F-BB05528A222E}">
      <dsp:nvSpPr>
        <dsp:cNvPr id="0" name=""/>
        <dsp:cNvSpPr/>
      </dsp:nvSpPr>
      <dsp:spPr>
        <a:xfrm>
          <a:off x="117046" y="157175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58C97-FFA1-4012-8542-60AA628C2AF8}">
      <dsp:nvSpPr>
        <dsp:cNvPr id="0" name=""/>
        <dsp:cNvSpPr/>
      </dsp:nvSpPr>
      <dsp:spPr>
        <a:xfrm>
          <a:off x="0" y="1396999"/>
          <a:ext cx="6213231" cy="1269999"/>
        </a:xfrm>
        <a:prstGeom prst="roundRect">
          <a:avLst>
            <a:gd name="adj" fmla="val 10000"/>
          </a:avLst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Enable continuous marketing</a:t>
          </a:r>
          <a:endParaRPr lang="en-IN" sz="16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An autoresponder can be made to send marketing messages out to your prospects and customers on a regular basis + you won’t need to hire more people to do this!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1396999"/>
        <a:ext cx="4843584" cy="1269999"/>
      </dsp:txXfrm>
    </dsp:sp>
    <dsp:sp modelId="{7EC5FAB4-7058-4AEB-9C02-19F84B4D1636}">
      <dsp:nvSpPr>
        <dsp:cNvPr id="0" name=""/>
        <dsp:cNvSpPr/>
      </dsp:nvSpPr>
      <dsp:spPr>
        <a:xfrm>
          <a:off x="105092" y="1535714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A3881-8D66-414F-97FC-4F535B5C5F7D}">
      <dsp:nvSpPr>
        <dsp:cNvPr id="0" name=""/>
        <dsp:cNvSpPr/>
      </dsp:nvSpPr>
      <dsp:spPr>
        <a:xfrm>
          <a:off x="0" y="2793999"/>
          <a:ext cx="6213231" cy="1269999"/>
        </a:xfrm>
        <a:prstGeom prst="roundRect">
          <a:avLst>
            <a:gd name="adj" fmla="val 10000"/>
          </a:avLst>
        </a:prstGeom>
        <a:solidFill>
          <a:srgbClr val="02BD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rPr>
            <a:t>More clients</a:t>
          </a:r>
          <a:endParaRPr lang="en-IN" sz="1600" b="1" kern="1200" dirty="0">
            <a:solidFill>
              <a:schemeClr val="bg1"/>
            </a:solidFill>
            <a:latin typeface="Roboto Slab Light" panose="020B0604020202020204" charset="0"/>
            <a:ea typeface="Roboto Slab Light" panose="020B060402020202020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solidFill>
                <a:schemeClr val="bg1"/>
              </a:solidFill>
              <a:latin typeface="+mj-lt"/>
              <a:ea typeface="Roboto Slab Light" panose="020B0604020202020204" charset="0"/>
            </a:rPr>
            <a:t>Redirect clients to your blog/website/articles/videos all of which will help them make the buying decision.</a:t>
          </a:r>
          <a:endParaRPr lang="en-IN" sz="1200" b="1" kern="1200" dirty="0">
            <a:solidFill>
              <a:schemeClr val="bg1"/>
            </a:solidFill>
            <a:latin typeface="+mj-lt"/>
            <a:ea typeface="Roboto Slab Light" panose="020B0604020202020204" charset="0"/>
          </a:endParaRPr>
        </a:p>
      </dsp:txBody>
      <dsp:txXfrm>
        <a:off x="1369646" y="2793999"/>
        <a:ext cx="4843584" cy="1269999"/>
      </dsp:txXfrm>
    </dsp:sp>
    <dsp:sp modelId="{121885F1-E775-45B2-A4C5-1576C8F42AB4}">
      <dsp:nvSpPr>
        <dsp:cNvPr id="0" name=""/>
        <dsp:cNvSpPr/>
      </dsp:nvSpPr>
      <dsp:spPr>
        <a:xfrm>
          <a:off x="126999" y="2920999"/>
          <a:ext cx="1242646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093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8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82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5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81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0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07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9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9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04 PRODUCT PITCH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" y="598385"/>
            <a:ext cx="2219746" cy="2630400"/>
          </a:xfrm>
        </p:spPr>
        <p:txBody>
          <a:bodyPr/>
          <a:lstStyle/>
          <a:p>
            <a:pPr marL="101600"/>
            <a:r>
              <a:rPr lang="en-IN" dirty="0"/>
              <a:t>Recommending a template for the client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endParaRPr lang="en-I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The 3 key factors – area, budget and presence of snakes  are mapped to the designer’s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Matched templates are returned</a:t>
            </a:r>
          </a:p>
          <a:p>
            <a:pPr marL="101600" indent="0">
              <a:buNone/>
            </a:pPr>
            <a:endParaRPr lang="en-IN" sz="1600" dirty="0" smtClean="0"/>
          </a:p>
          <a:p>
            <a:pPr marL="101600" indent="0">
              <a:buNone/>
            </a:pPr>
            <a:endParaRPr lang="en-I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KNN Clustering algorithm 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Freeform 85">
            <a:extLst>
              <a:ext uri="{FF2B5EF4-FFF2-40B4-BE49-F238E27FC236}">
                <a16:creationId xmlns:a16="http://schemas.microsoft.com/office/drawing/2014/main" xmlns="" id="{52C26A78-BE52-4281-9479-F3CE3A2DF7FD}"/>
              </a:ext>
            </a:extLst>
          </p:cNvPr>
          <p:cNvSpPr/>
          <p:nvPr/>
        </p:nvSpPr>
        <p:spPr>
          <a:xfrm>
            <a:off x="1455797" y="817060"/>
            <a:ext cx="507500" cy="1236240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980" h="1354334">
                <a:moveTo>
                  <a:pt x="555980" y="0"/>
                </a:moveTo>
                <a:lnTo>
                  <a:pt x="555980" y="976179"/>
                </a:lnTo>
                <a:lnTo>
                  <a:pt x="0" y="1354334"/>
                </a:lnTo>
                <a:cubicBezTo>
                  <a:pt x="246" y="1139298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D29600"/>
          </a:solidFill>
          <a:ln>
            <a:solidFill>
              <a:srgbClr val="D2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entagon 64">
            <a:extLst>
              <a:ext uri="{FF2B5EF4-FFF2-40B4-BE49-F238E27FC236}">
                <a16:creationId xmlns:a16="http://schemas.microsoft.com/office/drawing/2014/main" xmlns="" id="{5FD66880-6CCD-47B7-930E-83264269855B}"/>
              </a:ext>
            </a:extLst>
          </p:cNvPr>
          <p:cNvSpPr/>
          <p:nvPr/>
        </p:nvSpPr>
        <p:spPr>
          <a:xfrm>
            <a:off x="1962710" y="1699396"/>
            <a:ext cx="4500501" cy="917043"/>
          </a:xfrm>
          <a:prstGeom prst="homePlate">
            <a:avLst>
              <a:gd name="adj" fmla="val 25080"/>
            </a:avLst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Pentagon 65">
            <a:extLst>
              <a:ext uri="{FF2B5EF4-FFF2-40B4-BE49-F238E27FC236}">
                <a16:creationId xmlns:a16="http://schemas.microsoft.com/office/drawing/2014/main" xmlns="" id="{0F0F4221-780F-401E-80A8-F3D19519C6F1}"/>
              </a:ext>
            </a:extLst>
          </p:cNvPr>
          <p:cNvSpPr/>
          <p:nvPr/>
        </p:nvSpPr>
        <p:spPr>
          <a:xfrm>
            <a:off x="1968913" y="2604572"/>
            <a:ext cx="5008001" cy="872207"/>
          </a:xfrm>
          <a:prstGeom prst="homePlate">
            <a:avLst>
              <a:gd name="adj" fmla="val 24618"/>
            </a:avLst>
          </a:prstGeom>
          <a:solidFill>
            <a:srgbClr val="FFB600"/>
          </a:solidFill>
          <a:ln>
            <a:solidFill>
              <a:srgbClr val="FFB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Pentagon 66">
            <a:extLst>
              <a:ext uri="{FF2B5EF4-FFF2-40B4-BE49-F238E27FC236}">
                <a16:creationId xmlns:a16="http://schemas.microsoft.com/office/drawing/2014/main" xmlns="" id="{A29E3CA0-1018-4211-A230-54EAD03CC08D}"/>
              </a:ext>
            </a:extLst>
          </p:cNvPr>
          <p:cNvSpPr/>
          <p:nvPr/>
        </p:nvSpPr>
        <p:spPr>
          <a:xfrm>
            <a:off x="1960606" y="3483117"/>
            <a:ext cx="6010142" cy="904868"/>
          </a:xfrm>
          <a:prstGeom prst="homePlate">
            <a:avLst>
              <a:gd name="adj" fmla="val 24745"/>
            </a:avLst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entagon 67">
            <a:extLst>
              <a:ext uri="{FF2B5EF4-FFF2-40B4-BE49-F238E27FC236}">
                <a16:creationId xmlns:a16="http://schemas.microsoft.com/office/drawing/2014/main" xmlns="" id="{E5D776A2-1682-440F-9ACD-F091D6F2A960}"/>
              </a:ext>
            </a:extLst>
          </p:cNvPr>
          <p:cNvSpPr/>
          <p:nvPr/>
        </p:nvSpPr>
        <p:spPr>
          <a:xfrm>
            <a:off x="1970685" y="811663"/>
            <a:ext cx="3584131" cy="892480"/>
          </a:xfrm>
          <a:prstGeom prst="homePlate">
            <a:avLst>
              <a:gd name="adj" fmla="val 25461"/>
            </a:avLst>
          </a:prstGeom>
          <a:solidFill>
            <a:srgbClr val="FFB600"/>
          </a:solidFill>
          <a:ln>
            <a:solidFill>
              <a:srgbClr val="FFB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0155BD-B22B-4A9A-A144-29093D8EFDB8}"/>
              </a:ext>
            </a:extLst>
          </p:cNvPr>
          <p:cNvSpPr/>
          <p:nvPr/>
        </p:nvSpPr>
        <p:spPr>
          <a:xfrm>
            <a:off x="858443" y="2028108"/>
            <a:ext cx="605668" cy="581438"/>
          </a:xfrm>
          <a:prstGeom prst="rect">
            <a:avLst/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7FB1A0E-4F0F-47A9-AEB9-1EB4EDF4305D}"/>
              </a:ext>
            </a:extLst>
          </p:cNvPr>
          <p:cNvSpPr/>
          <p:nvPr/>
        </p:nvSpPr>
        <p:spPr>
          <a:xfrm>
            <a:off x="858443" y="2597475"/>
            <a:ext cx="605668" cy="581438"/>
          </a:xfrm>
          <a:prstGeom prst="rect">
            <a:avLst/>
          </a:prstGeom>
          <a:solidFill>
            <a:srgbClr val="FFB600"/>
          </a:solidFill>
          <a:ln>
            <a:solidFill>
              <a:srgbClr val="FFB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2584A2-F6D7-491D-83F4-34DDB72B6BB3}"/>
              </a:ext>
            </a:extLst>
          </p:cNvPr>
          <p:cNvSpPr/>
          <p:nvPr/>
        </p:nvSpPr>
        <p:spPr>
          <a:xfrm>
            <a:off x="858441" y="3166845"/>
            <a:ext cx="605668" cy="581438"/>
          </a:xfrm>
          <a:prstGeom prst="rect">
            <a:avLst/>
          </a:prstGeom>
          <a:solidFill>
            <a:srgbClr val="02B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9BD1EC7-7D71-4C12-8107-6B202C83B25D}"/>
              </a:ext>
            </a:extLst>
          </p:cNvPr>
          <p:cNvSpPr/>
          <p:nvPr/>
        </p:nvSpPr>
        <p:spPr>
          <a:xfrm>
            <a:off x="858443" y="1458738"/>
            <a:ext cx="605668" cy="581438"/>
          </a:xfrm>
          <a:prstGeom prst="rect">
            <a:avLst/>
          </a:prstGeom>
          <a:solidFill>
            <a:srgbClr val="FFB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03"/>
            <a:r>
              <a:rPr lang="en-US" sz="2399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2" name="Freeform 86">
            <a:extLst>
              <a:ext uri="{FF2B5EF4-FFF2-40B4-BE49-F238E27FC236}">
                <a16:creationId xmlns:a16="http://schemas.microsoft.com/office/drawing/2014/main" xmlns="" id="{2EC897FB-422B-4BC3-B4C8-B583875F1BD4}"/>
              </a:ext>
            </a:extLst>
          </p:cNvPr>
          <p:cNvSpPr/>
          <p:nvPr/>
        </p:nvSpPr>
        <p:spPr>
          <a:xfrm>
            <a:off x="1461999" y="1701078"/>
            <a:ext cx="501299" cy="931013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67719 h 995250"/>
              <a:gd name="connsiteX8" fmla="*/ 556244 w 556244"/>
              <a:gd name="connsiteY8" fmla="*/ 0 h 9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44" h="995250">
                <a:moveTo>
                  <a:pt x="556244" y="0"/>
                </a:moveTo>
                <a:lnTo>
                  <a:pt x="556244" y="148222"/>
                </a:lnTo>
                <a:lnTo>
                  <a:pt x="556244" y="847028"/>
                </a:lnTo>
                <a:lnTo>
                  <a:pt x="556244" y="995250"/>
                </a:lnTo>
                <a:lnTo>
                  <a:pt x="0" y="995250"/>
                </a:lnTo>
                <a:cubicBezTo>
                  <a:pt x="106" y="945843"/>
                  <a:pt x="211" y="896435"/>
                  <a:pt x="317" y="847028"/>
                </a:cubicBezTo>
                <a:lnTo>
                  <a:pt x="0" y="847028"/>
                </a:lnTo>
                <a:cubicBezTo>
                  <a:pt x="334" y="687258"/>
                  <a:pt x="667" y="527489"/>
                  <a:pt x="1001" y="367719"/>
                </a:cubicBezTo>
                <a:cubicBezTo>
                  <a:pt x="186082" y="241399"/>
                  <a:pt x="371163" y="126320"/>
                  <a:pt x="556244" y="0"/>
                </a:cubicBezTo>
                <a:close/>
              </a:path>
            </a:pathLst>
          </a:custGeom>
          <a:solidFill>
            <a:srgbClr val="02959C"/>
          </a:solidFill>
          <a:ln>
            <a:solidFill>
              <a:srgbClr val="029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xmlns="" id="{2673AAE8-EF1A-469D-BC36-C5D081872C96}"/>
              </a:ext>
            </a:extLst>
          </p:cNvPr>
          <p:cNvSpPr/>
          <p:nvPr/>
        </p:nvSpPr>
        <p:spPr>
          <a:xfrm flipV="1">
            <a:off x="1461999" y="2597474"/>
            <a:ext cx="501299" cy="886404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70818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  <a:gd name="connsiteX8" fmla="*/ 556244 w 556244"/>
              <a:gd name="connsiteY8" fmla="*/ 0 h 995250"/>
              <a:gd name="connsiteX0" fmla="*/ 556244 w 556244"/>
              <a:gd name="connsiteY0" fmla="*/ 0 h 960334"/>
              <a:gd name="connsiteX1" fmla="*/ 556244 w 556244"/>
              <a:gd name="connsiteY1" fmla="*/ 113306 h 960334"/>
              <a:gd name="connsiteX2" fmla="*/ 556244 w 556244"/>
              <a:gd name="connsiteY2" fmla="*/ 812112 h 960334"/>
              <a:gd name="connsiteX3" fmla="*/ 556244 w 556244"/>
              <a:gd name="connsiteY3" fmla="*/ 935902 h 960334"/>
              <a:gd name="connsiteX4" fmla="*/ 0 w 556244"/>
              <a:gd name="connsiteY4" fmla="*/ 960334 h 960334"/>
              <a:gd name="connsiteX5" fmla="*/ 317 w 556244"/>
              <a:gd name="connsiteY5" fmla="*/ 812112 h 960334"/>
              <a:gd name="connsiteX6" fmla="*/ 0 w 556244"/>
              <a:gd name="connsiteY6" fmla="*/ 812112 h 960334"/>
              <a:gd name="connsiteX7" fmla="*/ 1001 w 556244"/>
              <a:gd name="connsiteY7" fmla="*/ 344044 h 960334"/>
              <a:gd name="connsiteX8" fmla="*/ 556244 w 556244"/>
              <a:gd name="connsiteY8" fmla="*/ 0 h 960334"/>
              <a:gd name="connsiteX0" fmla="*/ 556244 w 556244"/>
              <a:gd name="connsiteY0" fmla="*/ 0 h 960334"/>
              <a:gd name="connsiteX1" fmla="*/ 556244 w 556244"/>
              <a:gd name="connsiteY1" fmla="*/ 113306 h 960334"/>
              <a:gd name="connsiteX2" fmla="*/ 556244 w 556244"/>
              <a:gd name="connsiteY2" fmla="*/ 812112 h 960334"/>
              <a:gd name="connsiteX3" fmla="*/ 556244 w 556244"/>
              <a:gd name="connsiteY3" fmla="*/ 940459 h 960334"/>
              <a:gd name="connsiteX4" fmla="*/ 0 w 556244"/>
              <a:gd name="connsiteY4" fmla="*/ 960334 h 960334"/>
              <a:gd name="connsiteX5" fmla="*/ 317 w 556244"/>
              <a:gd name="connsiteY5" fmla="*/ 812112 h 960334"/>
              <a:gd name="connsiteX6" fmla="*/ 0 w 556244"/>
              <a:gd name="connsiteY6" fmla="*/ 812112 h 960334"/>
              <a:gd name="connsiteX7" fmla="*/ 1001 w 556244"/>
              <a:gd name="connsiteY7" fmla="*/ 344044 h 960334"/>
              <a:gd name="connsiteX8" fmla="*/ 556244 w 556244"/>
              <a:gd name="connsiteY8" fmla="*/ 0 h 96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44" h="960334">
                <a:moveTo>
                  <a:pt x="556244" y="0"/>
                </a:moveTo>
                <a:lnTo>
                  <a:pt x="556244" y="113306"/>
                </a:lnTo>
                <a:lnTo>
                  <a:pt x="556244" y="812112"/>
                </a:lnTo>
                <a:lnTo>
                  <a:pt x="556244" y="940459"/>
                </a:lnTo>
                <a:lnTo>
                  <a:pt x="0" y="960334"/>
                </a:lnTo>
                <a:cubicBezTo>
                  <a:pt x="106" y="910927"/>
                  <a:pt x="211" y="861519"/>
                  <a:pt x="317" y="812112"/>
                </a:cubicBezTo>
                <a:lnTo>
                  <a:pt x="0" y="812112"/>
                </a:lnTo>
                <a:cubicBezTo>
                  <a:pt x="334" y="656089"/>
                  <a:pt x="667" y="500067"/>
                  <a:pt x="1001" y="344044"/>
                </a:cubicBezTo>
                <a:lnTo>
                  <a:pt x="556244" y="0"/>
                </a:lnTo>
                <a:close/>
              </a:path>
            </a:pathLst>
          </a:custGeom>
          <a:solidFill>
            <a:srgbClr val="D29600"/>
          </a:solidFill>
          <a:ln>
            <a:solidFill>
              <a:srgbClr val="D2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xmlns="" id="{34774ABF-95CA-49F8-B997-DFFA2100134F}"/>
              </a:ext>
            </a:extLst>
          </p:cNvPr>
          <p:cNvSpPr/>
          <p:nvPr/>
        </p:nvSpPr>
        <p:spPr>
          <a:xfrm flipV="1">
            <a:off x="1461998" y="3164079"/>
            <a:ext cx="500713" cy="1223906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38057"/>
              <a:gd name="connsiteX1" fmla="*/ 555980 w 555980"/>
              <a:gd name="connsiteY1" fmla="*/ 976179 h 1338057"/>
              <a:gd name="connsiteX2" fmla="*/ 0 w 555980"/>
              <a:gd name="connsiteY2" fmla="*/ 1338057 h 1338057"/>
              <a:gd name="connsiteX3" fmla="*/ 737 w 555980"/>
              <a:gd name="connsiteY3" fmla="*/ 709226 h 1338057"/>
              <a:gd name="connsiteX4" fmla="*/ 555980 w 555980"/>
              <a:gd name="connsiteY4" fmla="*/ 0 h 1338057"/>
              <a:gd name="connsiteX0" fmla="*/ 555980 w 555980"/>
              <a:gd name="connsiteY0" fmla="*/ 0 h 1365708"/>
              <a:gd name="connsiteX1" fmla="*/ 555980 w 555980"/>
              <a:gd name="connsiteY1" fmla="*/ 976179 h 1365708"/>
              <a:gd name="connsiteX2" fmla="*/ 0 w 555980"/>
              <a:gd name="connsiteY2" fmla="*/ 1365708 h 1365708"/>
              <a:gd name="connsiteX3" fmla="*/ 737 w 555980"/>
              <a:gd name="connsiteY3" fmla="*/ 709226 h 1365708"/>
              <a:gd name="connsiteX4" fmla="*/ 555980 w 555980"/>
              <a:gd name="connsiteY4" fmla="*/ 0 h 1365708"/>
              <a:gd name="connsiteX0" fmla="*/ 555980 w 559229"/>
              <a:gd name="connsiteY0" fmla="*/ 0 h 1365708"/>
              <a:gd name="connsiteX1" fmla="*/ 559229 w 559229"/>
              <a:gd name="connsiteY1" fmla="*/ 1012142 h 1365708"/>
              <a:gd name="connsiteX2" fmla="*/ 0 w 559229"/>
              <a:gd name="connsiteY2" fmla="*/ 1365708 h 1365708"/>
              <a:gd name="connsiteX3" fmla="*/ 737 w 559229"/>
              <a:gd name="connsiteY3" fmla="*/ 709226 h 1365708"/>
              <a:gd name="connsiteX4" fmla="*/ 555980 w 559229"/>
              <a:gd name="connsiteY4" fmla="*/ 0 h 136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29" h="1365708">
                <a:moveTo>
                  <a:pt x="555980" y="0"/>
                </a:moveTo>
                <a:lnTo>
                  <a:pt x="559229" y="1012142"/>
                </a:lnTo>
                <a:cubicBezTo>
                  <a:pt x="373902" y="1138194"/>
                  <a:pt x="185327" y="1239656"/>
                  <a:pt x="0" y="1365708"/>
                </a:cubicBezTo>
                <a:cubicBezTo>
                  <a:pt x="246" y="1150672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02959C"/>
          </a:solidFill>
          <a:ln>
            <a:solidFill>
              <a:srgbClr val="029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103"/>
            <a:endParaRPr lang="en-US" sz="2399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Footer Text">
            <a:extLst>
              <a:ext uri="{FF2B5EF4-FFF2-40B4-BE49-F238E27FC236}">
                <a16:creationId xmlns:a16="http://schemas.microsoft.com/office/drawing/2014/main" xmlns="" id="{8003B324-FA58-4FBA-A8A5-48529933D752}"/>
              </a:ext>
            </a:extLst>
          </p:cNvPr>
          <p:cNvSpPr txBox="1"/>
          <p:nvPr/>
        </p:nvSpPr>
        <p:spPr>
          <a:xfrm>
            <a:off x="2811200" y="2005001"/>
            <a:ext cx="2876605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1031291"/>
            <a:r>
              <a:rPr lang="en-US" sz="105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Build long term relationships with clients with little effort.</a:t>
            </a:r>
            <a:endParaRPr lang="en-US" sz="105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3FAA2F-73D5-4453-9F65-5F5F3351D0EA}"/>
              </a:ext>
            </a:extLst>
          </p:cNvPr>
          <p:cNvSpPr txBox="1"/>
          <p:nvPr/>
        </p:nvSpPr>
        <p:spPr>
          <a:xfrm>
            <a:off x="2722520" y="3775353"/>
            <a:ext cx="3894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1291"/>
            <a:r>
              <a:rPr lang="en-IN" sz="105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Turn website </a:t>
            </a:r>
            <a:r>
              <a:rPr lang="en-IN" sz="105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visitors into </a:t>
            </a:r>
            <a:r>
              <a:rPr lang="en-IN" sz="105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clients.</a:t>
            </a:r>
            <a:endParaRPr lang="en-IN" sz="105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2520" y="1013008"/>
            <a:ext cx="2602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You can </a:t>
            </a:r>
            <a:r>
              <a:rPr lang="en-IN" sz="1050" b="1" dirty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be confident that your messages are getting delivered to your </a:t>
            </a:r>
            <a:r>
              <a:rPr lang="en-IN" sz="1050" b="1" dirty="0" smtClean="0">
                <a:solidFill>
                  <a:schemeClr val="bg1"/>
                </a:solidFill>
                <a:latin typeface="+mj-lt"/>
                <a:ea typeface="Roboto Slab Light" panose="020B0604020202020204" charset="0"/>
              </a:rPr>
              <a:t>clients.</a:t>
            </a:r>
            <a:endParaRPr lang="en-IN" sz="1050" b="1" dirty="0">
              <a:solidFill>
                <a:schemeClr val="bg1"/>
              </a:solidFill>
              <a:latin typeface="+mj-lt"/>
              <a:ea typeface="Roboto Slab Light" panose="020B0604020202020204" charset="0"/>
            </a:endParaRP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xmlns="" id="{8003B324-FA58-4FBA-A8A5-48529933D752}"/>
              </a:ext>
            </a:extLst>
          </p:cNvPr>
          <p:cNvSpPr txBox="1"/>
          <p:nvPr/>
        </p:nvSpPr>
        <p:spPr>
          <a:xfrm>
            <a:off x="2811200" y="2905975"/>
            <a:ext cx="2876605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defTabSz="1031291"/>
            <a:r>
              <a:rPr lang="en-IN" sz="105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Follow-up flawlessly without missing a single </a:t>
            </a:r>
            <a:r>
              <a:rPr lang="en-IN" sz="1050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client.</a:t>
            </a:r>
            <a:endParaRPr lang="en-US" sz="105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Image result for confid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74" y="932587"/>
            <a:ext cx="590416" cy="5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ong term relationshi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21" y="1857248"/>
            <a:ext cx="639499" cy="6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mail follow u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2" y="2741310"/>
            <a:ext cx="607318" cy="6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li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07" y="3659070"/>
            <a:ext cx="536883" cy="4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76373" y="1776169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Why us?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3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Heart 6"/>
          <p:cNvSpPr/>
          <p:nvPr/>
        </p:nvSpPr>
        <p:spPr>
          <a:xfrm>
            <a:off x="2255493" y="1934122"/>
            <a:ext cx="800100" cy="768927"/>
          </a:xfrm>
          <a:prstGeom prst="heart">
            <a:avLst/>
          </a:prstGeom>
          <a:solidFill>
            <a:srgbClr val="FC4067"/>
          </a:solidFill>
          <a:ln>
            <a:solidFill>
              <a:srgbClr val="FC4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C6582"/>
              </a:solidFill>
            </a:endParaRPr>
          </a:p>
        </p:txBody>
      </p:sp>
      <p:pic>
        <p:nvPicPr>
          <p:cNvPr id="2052" name="Picture 4" descr="Image result for icon for low man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90" y="1750764"/>
            <a:ext cx="1135640" cy="11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55493" y="2840236"/>
            <a:ext cx="8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INTENT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7014" y="2840236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SIMPLE &amp; EFFECTIVE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7504" y="2886404"/>
            <a:ext cx="14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NO TECHIE?</a:t>
            </a:r>
          </a:p>
          <a:p>
            <a:r>
              <a:rPr lang="en-IN" dirty="0" smtClean="0">
                <a:solidFill>
                  <a:srgbClr val="FFB600"/>
                </a:solidFill>
                <a:latin typeface="Roboto Slab Light" panose="020B0604020202020204" charset="0"/>
                <a:ea typeface="Roboto Slab Light" panose="020B0604020202020204" charset="0"/>
              </a:rPr>
              <a:t>NO PROBLEM</a:t>
            </a:r>
            <a:endParaRPr lang="en-IN" dirty="0">
              <a:solidFill>
                <a:srgbClr val="FFB600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45" y="1822285"/>
            <a:ext cx="956397" cy="9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58271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Future of 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1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88295607"/>
              </p:ext>
            </p:extLst>
          </p:nvPr>
        </p:nvGraphicFramePr>
        <p:xfrm>
          <a:off x="1523999" y="539750"/>
          <a:ext cx="621323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3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B600"/>
                </a:solidFill>
              </a:rPr>
              <a:t>Hello!</a:t>
            </a:r>
            <a:endParaRPr sz="60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FFFFFF"/>
                </a:solidFill>
              </a:rPr>
              <a:t>We are Team 04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76372" y="1805352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494950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oboto Slab Light" panose="020B0604020202020204" charset="0"/>
                <a:ea typeface="Roboto Slab Light" panose="020B0604020202020204" charset="0"/>
              </a:rPr>
              <a:t>The amount of time spent on manually writing emails and crafting designs based on client requirements is an important concern for Anthill Creations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1600" dirty="0" smtClean="0">
              <a:latin typeface="Roboto Slab Light" panose="020B0604020202020204" charset="0"/>
              <a:ea typeface="Roboto Slab Light" panose="020B060402020202020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oboto Slab Light" panose="020B0604020202020204" charset="0"/>
                <a:ea typeface="Roboto Slab Light" panose="020B0604020202020204" charset="0"/>
              </a:rPr>
              <a:t>No easy way exists for the team at Anthill Creations to quicken this process </a:t>
            </a:r>
            <a:endParaRPr sz="1600" dirty="0"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2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11CD44-6032-4CB7-89FA-18031D2D413F}"/>
              </a:ext>
            </a:extLst>
          </p:cNvPr>
          <p:cNvSpPr>
            <a:spLocks noGrp="1"/>
          </p:cNvSpPr>
          <p:nvPr/>
        </p:nvSpPr>
        <p:spPr bwMode="auto">
          <a:xfrm>
            <a:off x="239713" y="2030224"/>
            <a:ext cx="2781300" cy="2605571"/>
          </a:xfrm>
          <a:prstGeom prst="rect">
            <a:avLst/>
          </a:prstGeom>
          <a:solidFill>
            <a:srgbClr val="02BDC7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dirty="0" smtClean="0"/>
              <a:t>Anthill Creations is an organization that builds </a:t>
            </a:r>
            <a:r>
              <a:rPr lang="en-US" sz="1100" dirty="0" err="1" smtClean="0"/>
              <a:t>playscapes</a:t>
            </a:r>
            <a:r>
              <a:rPr lang="en-US" sz="1100" dirty="0" smtClean="0"/>
              <a:t> for their clients in various communities. </a:t>
            </a:r>
          </a:p>
          <a:p>
            <a:r>
              <a:rPr lang="en-US" sz="1100" dirty="0" smtClean="0"/>
              <a:t>Current process involves manual intervention at each stage. More time is spent on manuall</a:t>
            </a:r>
            <a:r>
              <a:rPr lang="en-US" sz="1100" dirty="0" smtClean="0"/>
              <a:t>y writing </a:t>
            </a:r>
            <a:endParaRPr lang="en-US" sz="1100" dirty="0" smtClean="0"/>
          </a:p>
          <a:p>
            <a:r>
              <a:rPr lang="en-US" sz="1100" dirty="0"/>
              <a:t>Excel sheets are used for </a:t>
            </a:r>
            <a:r>
              <a:rPr lang="en-US" sz="1100" dirty="0" smtClean="0"/>
              <a:t>maintaining client information. Google forms are being used to build and collect survey results.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0B5099-CA09-4568-8254-E7B8D8526387}"/>
              </a:ext>
            </a:extLst>
          </p:cNvPr>
          <p:cNvSpPr>
            <a:spLocks noGrp="1"/>
          </p:cNvSpPr>
          <p:nvPr/>
        </p:nvSpPr>
        <p:spPr bwMode="auto">
          <a:xfrm>
            <a:off x="5807075" y="2030224"/>
            <a:ext cx="2749550" cy="2605571"/>
          </a:xfrm>
          <a:prstGeom prst="rect">
            <a:avLst/>
          </a:prstGeom>
          <a:solidFill>
            <a:srgbClr val="02BDC7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b="1" dirty="0"/>
              <a:t>Outcome</a:t>
            </a:r>
            <a:r>
              <a:rPr lang="en-US" sz="1100" dirty="0"/>
              <a:t>: </a:t>
            </a:r>
            <a:r>
              <a:rPr lang="en-US" sz="1100" dirty="0" smtClean="0"/>
              <a:t>Anthill Creations has reduced the man-hours involved in the onboarding stage of their clients.</a:t>
            </a:r>
            <a:endParaRPr lang="en-US" sz="1100" dirty="0"/>
          </a:p>
          <a:p>
            <a:r>
              <a:rPr lang="en-US" sz="1100" b="1" dirty="0"/>
              <a:t>Behavior</a:t>
            </a:r>
            <a:r>
              <a:rPr lang="en-US" sz="1100" dirty="0" smtClean="0"/>
              <a:t>: Anthill Creations are using our technology that automates the process.  </a:t>
            </a:r>
            <a:endParaRPr lang="en-US" sz="1100" dirty="0"/>
          </a:p>
          <a:p>
            <a:r>
              <a:rPr lang="en-US" sz="1100" b="1" dirty="0" smtClean="0"/>
              <a:t>Insight:</a:t>
            </a:r>
            <a:r>
              <a:rPr lang="en-US" sz="1100" dirty="0" smtClean="0"/>
              <a:t> Survey </a:t>
            </a:r>
            <a:r>
              <a:rPr lang="en-US" sz="1100" dirty="0" smtClean="0"/>
              <a:t>is taken on a customizable webpage. </a:t>
            </a:r>
            <a:r>
              <a:rPr lang="en-US" sz="1100" dirty="0" smtClean="0"/>
              <a:t>Client registration information and survey responses are being maintained in a MySQL DB. Emails are auto-generated using Python APIs.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2602C0-FD1A-43BF-A89C-D41C432338A9}"/>
              </a:ext>
            </a:extLst>
          </p:cNvPr>
          <p:cNvSpPr>
            <a:spLocks noGrp="1"/>
          </p:cNvSpPr>
          <p:nvPr/>
        </p:nvSpPr>
        <p:spPr bwMode="auto">
          <a:xfrm>
            <a:off x="3106737" y="1458574"/>
            <a:ext cx="2614613" cy="456166"/>
          </a:xfrm>
          <a:prstGeom prst="rect">
            <a:avLst/>
          </a:prstGeom>
          <a:solidFill>
            <a:srgbClr val="FF9755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/>
              <a:t>A lack of technical support to help automate the current process.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782C46-647C-4D5F-A00E-00CE02E1CD3B}"/>
              </a:ext>
            </a:extLst>
          </p:cNvPr>
          <p:cNvSpPr>
            <a:spLocks noGrp="1"/>
          </p:cNvSpPr>
          <p:nvPr/>
        </p:nvSpPr>
        <p:spPr bwMode="auto">
          <a:xfrm>
            <a:off x="3106737" y="3767462"/>
            <a:ext cx="2614613" cy="563526"/>
          </a:xfrm>
          <a:prstGeom prst="rect">
            <a:avLst/>
          </a:prstGeom>
          <a:solidFill>
            <a:srgbClr val="FF9755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/>
              <a:t>How can we build a simple website that is quick, budget friendly and easily maintainable?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4475" y="1690577"/>
            <a:ext cx="2776538" cy="318679"/>
          </a:xfrm>
          <a:prstGeom prst="rect">
            <a:avLst/>
          </a:prstGeom>
          <a:solidFill>
            <a:srgbClr val="02BD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Situation – Current State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073" y="1690577"/>
            <a:ext cx="2749551" cy="318679"/>
          </a:xfrm>
          <a:prstGeom prst="rect">
            <a:avLst/>
          </a:prstGeom>
          <a:solidFill>
            <a:srgbClr val="02BD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Desired Future State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6737" y="1118927"/>
            <a:ext cx="2614613" cy="318679"/>
          </a:xfrm>
          <a:prstGeom prst="rect">
            <a:avLst/>
          </a:prstGeom>
          <a:solidFill>
            <a:srgbClr val="FF975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Gap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6736" y="3422351"/>
            <a:ext cx="2614614" cy="318679"/>
          </a:xfrm>
          <a:prstGeom prst="rect">
            <a:avLst/>
          </a:prstGeom>
          <a:solidFill>
            <a:srgbClr val="FF975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Key Question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5" y="2085456"/>
            <a:ext cx="2619375" cy="1028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5512" y="269822"/>
            <a:ext cx="63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C4067"/>
                </a:solidFill>
                <a:latin typeface="Roboto Slab Light" panose="020B0604020202020204" charset="0"/>
                <a:ea typeface="Roboto Slab Light" panose="020B0604020202020204" charset="0"/>
              </a:rPr>
              <a:t>PROBLEM DEFINITION: </a:t>
            </a:r>
            <a:r>
              <a:rPr lang="en-IN" sz="2000" b="1" dirty="0" smtClean="0">
                <a:solidFill>
                  <a:srgbClr val="FFB600"/>
                </a:solidFill>
                <a:latin typeface="Lato Light" panose="020B0604020202020204" charset="0"/>
              </a:rPr>
              <a:t>Situation – Gap – Question </a:t>
            </a:r>
            <a:endParaRPr lang="en-IN" sz="2000" b="1" dirty="0">
              <a:solidFill>
                <a:srgbClr val="FFB600"/>
              </a:solidFill>
              <a:latin typeface="Lat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Inspection of the problem reveals the following focus areas..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1600" dirty="0" smtClean="0"/>
              <a:t>Automation of the following:</a:t>
            </a:r>
            <a:endParaRPr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Sending a</a:t>
            </a:r>
            <a:r>
              <a:rPr lang="en-IN" sz="1400" dirty="0" smtClean="0"/>
              <a:t> welcome email to th</a:t>
            </a:r>
            <a:r>
              <a:rPr lang="en-IN" sz="1400" dirty="0" smtClean="0"/>
              <a:t>e clients </a:t>
            </a:r>
            <a:r>
              <a:rPr lang="en-IN" sz="1400" dirty="0" smtClean="0"/>
              <a:t>containing the link to site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Design selection</a:t>
            </a:r>
            <a:endParaRPr lang="en-IN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 smtClean="0"/>
              <a:t>Sending an email containing the selected design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95828" y="1795624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6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516215" y="5404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Proposed Solution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web platform for your clients that helps you 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2225993"/>
              </p:ext>
            </p:extLst>
          </p:nvPr>
        </p:nvGraphicFramePr>
        <p:xfrm>
          <a:off x="2867618" y="1565318"/>
          <a:ext cx="5326557" cy="320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7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63" y="281353"/>
            <a:ext cx="7308442" cy="4862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693" y="96687"/>
            <a:ext cx="32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FC4067"/>
                </a:solidFill>
                <a:latin typeface="Roboto Slab Light" panose="020B0604020202020204" charset="0"/>
                <a:ea typeface="Roboto Slab Light" panose="020B0604020202020204" charset="0"/>
              </a:rPr>
              <a:t>ARCHITECTURE</a:t>
            </a:r>
            <a:endParaRPr lang="en-IN" sz="1800" b="1" dirty="0">
              <a:solidFill>
                <a:srgbClr val="FC4067"/>
              </a:solidFill>
              <a:latin typeface="Roboto Slab Light" panose="020B0604020202020204" charset="0"/>
              <a:ea typeface="Roboto Sla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452</Words>
  <Application>Microsoft Office PowerPoint</Application>
  <PresentationFormat>On-screen Show (16:9)</PresentationFormat>
  <Paragraphs>74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Lato Light</vt:lpstr>
      <vt:lpstr>Roboto Slab Light</vt:lpstr>
      <vt:lpstr>Webdings</vt:lpstr>
      <vt:lpstr>Open Sans</vt:lpstr>
      <vt:lpstr>Kent template</vt:lpstr>
      <vt:lpstr>TEAM 04 PRODUCT PITCH</vt:lpstr>
      <vt:lpstr>Hello!</vt:lpstr>
      <vt:lpstr> 1. Problem</vt:lpstr>
      <vt:lpstr>Problem Statement</vt:lpstr>
      <vt:lpstr>PowerPoint Presentation</vt:lpstr>
      <vt:lpstr>Inspection of the problem reveals the following focus areas..</vt:lpstr>
      <vt:lpstr> 2. Our Product</vt:lpstr>
      <vt:lpstr>Proposed Solution</vt:lpstr>
      <vt:lpstr>PowerPoint Presentation</vt:lpstr>
      <vt:lpstr>Recommending a template for the client</vt:lpstr>
      <vt:lpstr>PowerPoint Presentation</vt:lpstr>
      <vt:lpstr> 3. Why us?</vt:lpstr>
      <vt:lpstr>PowerPoint Presentation</vt:lpstr>
      <vt:lpstr> 4. Future of our product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Aishwarya</dc:creator>
  <cp:lastModifiedBy>Aishwarya</cp:lastModifiedBy>
  <cp:revision>44</cp:revision>
  <dcterms:modified xsi:type="dcterms:W3CDTF">2019-07-07T05:03:40Z</dcterms:modified>
</cp:coreProperties>
</file>