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0" r:id="rId8"/>
    <p:sldId id="271" r:id="rId9"/>
    <p:sldId id="272" r:id="rId10"/>
    <p:sldId id="264" r:id="rId11"/>
    <p:sldId id="275" r:id="rId12"/>
    <p:sldId id="276" r:id="rId13"/>
    <p:sldId id="274" r:id="rId14"/>
    <p:sldId id="266" r:id="rId15"/>
    <p:sldId id="269" r:id="rId16"/>
    <p:sldId id="267" r:id="rId17"/>
    <p:sldId id="268"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46"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565CE74E-AB26-4998-AD42-012C4C1AD076}" type="slidenum">
              <a:rPr lang="zh-CN" altLang="en-US" smtClean="0"/>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5CE74E-AB26-4998-AD42-012C4C1AD076}" type="slidenum">
              <a:rPr lang="zh-CN" altLang="en-US" smtClean="0"/>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j-ea"/>
              </a:rPr>
              <a:t>设计方案展示</a:t>
            </a:r>
            <a:endParaRPr lang="zh-CN" altLang="en-US" dirty="0">
              <a:latin typeface="+mj-ea"/>
            </a:endParaRPr>
          </a:p>
        </p:txBody>
      </p:sp>
      <p:sp>
        <p:nvSpPr>
          <p:cNvPr id="3" name="副标题 2"/>
          <p:cNvSpPr>
            <a:spLocks noGrp="1"/>
          </p:cNvSpPr>
          <p:nvPr>
            <p:ph type="subTitle" idx="1"/>
          </p:nvPr>
        </p:nvSpPr>
        <p:spPr>
          <a:xfrm>
            <a:off x="6333066" y="3531204"/>
            <a:ext cx="4721785" cy="977621"/>
          </a:xfrm>
        </p:spPr>
        <p:txBody>
          <a:bodyPr/>
          <a:lstStyle/>
          <a:p>
            <a:r>
              <a:rPr lang="en-US" altLang="zh-CN" dirty="0">
                <a:latin typeface="+mn-ea"/>
              </a:rPr>
              <a:t>G</a:t>
            </a:r>
            <a:r>
              <a:rPr lang="zh-CN" altLang="en-US" dirty="0">
                <a:latin typeface="+mn-ea"/>
              </a:rPr>
              <a:t>成短路组（短路就</a:t>
            </a:r>
            <a:r>
              <a:rPr lang="en-US" altLang="zh-CN" dirty="0">
                <a:latin typeface="+mn-ea"/>
              </a:rPr>
              <a:t>G</a:t>
            </a:r>
            <a:r>
              <a:rPr lang="zh-CN" altLang="en-US" dirty="0">
                <a:latin typeface="+mn-ea"/>
              </a:rPr>
              <a:t>了）</a:t>
            </a:r>
            <a:endParaRPr lang="en-US" altLang="zh-CN" dirty="0">
              <a:latin typeface="+mn-ea"/>
            </a:endParaRPr>
          </a:p>
          <a:p>
            <a:r>
              <a:rPr lang="zh-CN" altLang="zh-CN" sz="1800" kern="100" dirty="0">
                <a:effectLst/>
                <a:latin typeface="+mn-ea"/>
                <a:cs typeface="Times New Roman" panose="02020603050405020304" pitchFamily="18" charset="0"/>
              </a:rPr>
              <a:t>小组成员：李思进、罗熙、张骏驰、徐坤</a:t>
            </a:r>
            <a:endParaRPr lang="zh-CN" altLang="zh-CN" sz="1800" kern="100" dirty="0">
              <a:effectLst/>
              <a:latin typeface="+mn-ea"/>
              <a:cs typeface="Times New Roman" panose="02020603050405020304" pitchFamily="18" charset="0"/>
            </a:endParaRPr>
          </a:p>
          <a:p>
            <a:endParaRPr lang="zh-CN" altLang="en-US"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normAutofit/>
              </a:bodyPr>
              <a:lstStyle/>
              <a:p>
                <a14:m>
                  <m:oMathPara xmlns:m="http://schemas.openxmlformats.org/officeDocument/2006/math">
                    <m:oMathParaPr>
                      <m:jc m:val="left"/>
                    </m:oMathParaPr>
                    <m:oMath xmlns:m="http://schemas.openxmlformats.org/officeDocument/2006/math">
                      <m:sSup>
                        <m:sSupPr>
                          <m:ctrlPr>
                            <a:rPr lang="en-US" altLang="zh-CN" sz="3600" i="1" smtClean="0">
                              <a:latin typeface="Cambria Math" panose="02040503050406030204" pitchFamily="18" charset="0"/>
                            </a:rPr>
                          </m:ctrlPr>
                        </m:sSupPr>
                        <m:e>
                          <m:r>
                            <m:rPr>
                              <m:nor/>
                            </m:rPr>
                            <a:rPr lang="zh-CN" altLang="en-US" sz="3600" dirty="0">
                              <a:latin typeface="Cambria Math" panose="02040503050406030204" pitchFamily="18" charset="0"/>
                            </a:rPr>
                            <m:t>八木天线</m:t>
                          </m:r>
                        </m:e>
                        <m:sup>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2</m:t>
                          </m:r>
                          <m:r>
                            <a:rPr lang="en-US" altLang="zh-CN" sz="3600" b="0" i="1" smtClean="0">
                              <a:latin typeface="Cambria Math" panose="02040503050406030204" pitchFamily="18" charset="0"/>
                            </a:rPr>
                            <m:t>]</m:t>
                          </m:r>
                        </m:sup>
                      </m:sSup>
                    </m:oMath>
                  </m:oMathPara>
                </a14:m>
                <a:endParaRPr lang="zh-CN" altLang="en-US" sz="3600" dirty="0"/>
              </a:p>
            </p:txBody>
          </p:sp>
        </mc:Choice>
        <mc:Fallback>
          <p:sp>
            <p:nvSpPr>
              <p:cNvPr id="2" name="标题 1"/>
              <p:cNvSpPr>
                <a:spLocks noRot="1" noChangeAspect="1" noMove="1" noResize="1" noEditPoints="1" noAdjustHandles="1" noChangeArrowheads="1" noChangeShapeType="1" noTextEdit="1"/>
              </p:cNvSpPr>
              <p:nvPr>
                <p:ph type="title"/>
              </p:nvPr>
            </p:nvSpPr>
            <p:spPr>
              <a:blipFill rotWithShape="1">
                <a:blip r:embed="rId1"/>
                <a:stretch>
                  <a:fillRect l="-6" t="-58" r="1" b="18"/>
                </a:stretch>
              </a:blipFill>
            </p:spPr>
            <p:txBody>
              <a:bodyPr/>
              <a:lstStyle/>
              <a:p>
                <a:r>
                  <a:rPr lang="zh-CN" altLang="en-US">
                    <a:noFill/>
                  </a:rPr>
                  <a:t> </a:t>
                </a:r>
              </a:p>
            </p:txBody>
          </p:sp>
        </mc:Fallback>
      </mc:AlternateContent>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02948" y="1926684"/>
            <a:ext cx="7586103" cy="36287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14:m>
                  <m:oMathPara xmlns:m="http://schemas.openxmlformats.org/officeDocument/2006/math">
                    <m:oMathParaPr>
                      <m:jc m:val="left"/>
                    </m:oMathParaPr>
                    <m:oMath xmlns:m="http://schemas.openxmlformats.org/officeDocument/2006/math">
                      <m:sSup>
                        <m:sSupPr>
                          <m:ctrlPr>
                            <a:rPr lang="en-US" altLang="zh-CN" sz="3200" i="1" smtClean="0">
                              <a:latin typeface="Cambria Math" panose="02040503050406030204" pitchFamily="18" charset="0"/>
                            </a:rPr>
                          </m:ctrlPr>
                        </m:sSupPr>
                        <m:e>
                          <m:r>
                            <m:rPr>
                              <m:nor/>
                            </m:rPr>
                            <a:rPr lang="zh-CN" altLang="en-US" sz="3200" dirty="0">
                              <a:latin typeface="Cambria Math" panose="02040503050406030204" pitchFamily="18" charset="0"/>
                            </a:rPr>
                            <m:t>八木天线</m:t>
                          </m:r>
                        </m:e>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m:t>
                          </m:r>
                          <m:r>
                            <a:rPr lang="en-US" altLang="zh-CN" sz="3200" b="0" i="1" smtClean="0">
                              <a:latin typeface="Cambria Math" panose="02040503050406030204" pitchFamily="18" charset="0"/>
                            </a:rPr>
                            <m:t>]</m:t>
                          </m:r>
                        </m:sup>
                      </m:sSup>
                    </m:oMath>
                  </m:oMathPara>
                </a14:m>
                <a:endParaRPr lang="zh-CN" altLang="en-US" dirty="0"/>
              </a:p>
            </p:txBody>
          </p:sp>
        </mc:Choice>
        <mc:Fallback>
          <p:sp>
            <p:nvSpPr>
              <p:cNvPr id="2" name="标题 1"/>
              <p:cNvSpPr>
                <a:spLocks noRot="1" noChangeAspect="1" noMove="1" noResize="1" noEditPoints="1" noAdjustHandles="1" noChangeArrowheads="1" noChangeShapeType="1" noTextEdit="1"/>
              </p:cNvSpPr>
              <p:nvPr>
                <p:ph type="title"/>
              </p:nvPr>
            </p:nvSpPr>
            <p:spPr>
              <a:blipFill rotWithShape="1">
                <a:blip r:embed="rId1"/>
                <a:stretch>
                  <a:fillRect l="-6" t="-58" r="1" b="18"/>
                </a:stretch>
              </a:blipFill>
            </p:spPr>
            <p:txBody>
              <a:bodyPr/>
              <a:lstStyle/>
              <a:p>
                <a:r>
                  <a:rPr lang="zh-CN" altLang="en-US">
                    <a:noFill/>
                  </a:rPr>
                  <a:t> </a:t>
                </a:r>
              </a:p>
            </p:txBody>
          </p:sp>
        </mc:Fallback>
      </mc:AlternateContent>
      <p:sp>
        <p:nvSpPr>
          <p:cNvPr id="5" name="内容占位符 4"/>
          <p:cNvSpPr>
            <a:spLocks noGrp="1"/>
          </p:cNvSpPr>
          <p:nvPr>
            <p:ph idx="1"/>
          </p:nvPr>
        </p:nvSpPr>
        <p:spPr>
          <a:xfrm>
            <a:off x="805758" y="2015732"/>
            <a:ext cx="10873211" cy="4249266"/>
          </a:xfrm>
        </p:spPr>
        <p:txBody>
          <a:bodyPr>
            <a:normAutofit lnSpcReduction="10000"/>
          </a:bodyPr>
          <a:lstStyle/>
          <a:p>
            <a:r>
              <a:rPr lang="zh-CN" altLang="en-US" dirty="0"/>
              <a:t>八木天线是一种互耦起决定作用的天线</a:t>
            </a:r>
            <a:r>
              <a:rPr lang="en-US" altLang="zh-CN" dirty="0"/>
              <a:t>, </a:t>
            </a:r>
            <a:r>
              <a:rPr lang="zh-CN" altLang="en-US" dirty="0"/>
              <a:t>天线各个振子的长度及其间距的变化对天线的方向图及其它性能都有影响。影响八木天线方向性图和增益的因素有几项</a:t>
            </a:r>
            <a:r>
              <a:rPr lang="en-US" altLang="zh-CN" dirty="0"/>
              <a:t>: </a:t>
            </a:r>
            <a:endParaRPr lang="en-US" altLang="zh-CN" dirty="0"/>
          </a:p>
          <a:p>
            <a:r>
              <a:rPr lang="en-US" altLang="zh-CN" dirty="0"/>
              <a:t>(1) </a:t>
            </a:r>
            <a:r>
              <a:rPr lang="zh-CN" altLang="en-US" dirty="0"/>
              <a:t>引向器的间距选择</a:t>
            </a:r>
            <a:r>
              <a:rPr lang="en-US" altLang="zh-CN" dirty="0"/>
              <a:t>; </a:t>
            </a:r>
            <a:endParaRPr lang="en-US" altLang="zh-CN" dirty="0"/>
          </a:p>
          <a:p>
            <a:r>
              <a:rPr lang="en-US" altLang="zh-CN" dirty="0"/>
              <a:t>(2) </a:t>
            </a:r>
            <a:r>
              <a:rPr lang="zh-CN" altLang="en-US" dirty="0"/>
              <a:t>反射器和有源振子的间距选择</a:t>
            </a:r>
            <a:r>
              <a:rPr lang="en-US" altLang="zh-CN" dirty="0"/>
              <a:t>; </a:t>
            </a:r>
            <a:endParaRPr lang="en-US" altLang="zh-CN" dirty="0"/>
          </a:p>
          <a:p>
            <a:r>
              <a:rPr lang="en-US" altLang="zh-CN" dirty="0"/>
              <a:t>(3) </a:t>
            </a:r>
            <a:r>
              <a:rPr lang="zh-CN" altLang="en-US" dirty="0"/>
              <a:t>引向器长度选择</a:t>
            </a:r>
            <a:r>
              <a:rPr lang="en-US" altLang="zh-CN" dirty="0"/>
              <a:t>; </a:t>
            </a:r>
            <a:endParaRPr lang="en-US" altLang="zh-CN" dirty="0"/>
          </a:p>
          <a:p>
            <a:r>
              <a:rPr lang="en-US" altLang="zh-CN" dirty="0"/>
              <a:t>(4) </a:t>
            </a:r>
            <a:r>
              <a:rPr lang="zh-CN" altLang="en-US" dirty="0"/>
              <a:t>反射器长度选择等。</a:t>
            </a:r>
            <a:endParaRPr lang="en-US" altLang="zh-CN" dirty="0"/>
          </a:p>
          <a:p>
            <a:r>
              <a:rPr lang="zh-CN" altLang="en-US" dirty="0"/>
              <a:t>在选用振子之间等间距进行设计的情况下</a:t>
            </a:r>
            <a:r>
              <a:rPr lang="en-US" altLang="zh-CN" dirty="0"/>
              <a:t>, </a:t>
            </a:r>
            <a:r>
              <a:rPr lang="zh-CN" altLang="en-US" dirty="0"/>
              <a:t>反射器的长度</a:t>
            </a:r>
            <a:r>
              <a:rPr lang="en-US" altLang="zh-CN" dirty="0"/>
              <a:t>L1</a:t>
            </a:r>
            <a:r>
              <a:rPr lang="zh-CN" altLang="en-US" dirty="0"/>
              <a:t>应不小于中心工作频率对应波长 </a:t>
            </a:r>
            <a:r>
              <a:rPr lang="en-US" altLang="zh-CN" dirty="0"/>
              <a:t>λ </a:t>
            </a:r>
            <a:r>
              <a:rPr lang="zh-CN" altLang="en-US" dirty="0"/>
              <a:t>的</a:t>
            </a:r>
            <a:r>
              <a:rPr lang="en-US" altLang="zh-CN" dirty="0"/>
              <a:t>0.5 </a:t>
            </a:r>
            <a:r>
              <a:rPr lang="zh-CN" altLang="en-US" dirty="0"/>
              <a:t>倍。有源振子的长度</a:t>
            </a:r>
            <a:r>
              <a:rPr lang="en-US" altLang="zh-CN" dirty="0"/>
              <a:t>L2</a:t>
            </a:r>
            <a:r>
              <a:rPr lang="zh-CN" altLang="en-US" dirty="0"/>
              <a:t>一般选取</a:t>
            </a:r>
            <a:r>
              <a:rPr lang="en-US" altLang="zh-CN" dirty="0"/>
              <a:t>0.45λ </a:t>
            </a:r>
            <a:r>
              <a:rPr lang="zh-CN" altLang="en-US" dirty="0"/>
              <a:t>左右。引向器长度</a:t>
            </a:r>
            <a:r>
              <a:rPr lang="en-US" altLang="zh-CN" dirty="0"/>
              <a:t>L3</a:t>
            </a:r>
            <a:r>
              <a:rPr lang="zh-CN" altLang="en-US" dirty="0"/>
              <a:t>一般约取</a:t>
            </a:r>
            <a:r>
              <a:rPr lang="en-US" altLang="zh-CN" dirty="0"/>
              <a:t>0.4λ</a:t>
            </a:r>
            <a:r>
              <a:rPr lang="zh-CN" altLang="en-US" dirty="0"/>
              <a:t>。但是设计时要综合考虑天线方向图和尺寸的取舍</a:t>
            </a:r>
            <a:r>
              <a:rPr lang="en-US" altLang="zh-CN" dirty="0"/>
              <a:t>, </a:t>
            </a:r>
            <a:r>
              <a:rPr lang="zh-CN" altLang="en-US" dirty="0"/>
              <a:t>实际尺寸的确定还应根据上面的范围结合仿真结果进行适当调整。</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endParaRPr lang="zh-CN" altLang="en-US" dirty="0"/>
          </a:p>
        </p:txBody>
      </p:sp>
      <p:sp>
        <p:nvSpPr>
          <p:cNvPr id="3" name="内容占位符 2"/>
          <p:cNvSpPr>
            <a:spLocks noGrp="1"/>
          </p:cNvSpPr>
          <p:nvPr>
            <p:ph idx="1"/>
          </p:nvPr>
        </p:nvSpPr>
        <p:spPr/>
        <p:txBody>
          <a:bodyPr/>
          <a:lstStyle/>
          <a:p>
            <a:pPr marL="0" indent="0">
              <a:buNone/>
            </a:pPr>
            <a:r>
              <a:rPr lang="zh-CN" altLang="en-US" dirty="0"/>
              <a:t>天线部分：</a:t>
            </a:r>
            <a:endParaRPr lang="en-US" altLang="zh-CN" dirty="0"/>
          </a:p>
          <a:p>
            <a:pPr marL="0" indent="0">
              <a:buNone/>
            </a:pPr>
            <a:endParaRPr lang="zh-CN" altLang="en-US" dirty="0"/>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8830" y="2357536"/>
            <a:ext cx="7088772" cy="369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8493" y="626110"/>
            <a:ext cx="3963256" cy="21467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网络部分</a:t>
            </a:r>
            <a:endParaRPr lang="zh-CN" altLang="en-US" dirty="0"/>
          </a:p>
        </p:txBody>
      </p:sp>
      <p:sp>
        <p:nvSpPr>
          <p:cNvPr id="3" name="内容占位符 2"/>
          <p:cNvSpPr>
            <a:spLocks noGrp="1"/>
          </p:cNvSpPr>
          <p:nvPr>
            <p:ph idx="1"/>
          </p:nvPr>
        </p:nvSpPr>
        <p:spPr>
          <a:xfrm>
            <a:off x="1451579" y="1853754"/>
            <a:ext cx="9842063" cy="3695257"/>
          </a:xfrm>
        </p:spPr>
        <p:txBody>
          <a:bodyPr>
            <a:noAutofit/>
          </a:bodyPr>
          <a:lstStyle/>
          <a:p>
            <a:pPr indent="279400" algn="just"/>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网络部分采用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2.4GHzUSB</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单频率无线网卡。然后将网卡的原有天线卸载，连接到自制的</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枪。</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22187" y="2578224"/>
            <a:ext cx="3132667" cy="31326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网络部分</a:t>
            </a:r>
            <a:endParaRPr lang="zh-CN" altLang="en-US" dirty="0"/>
          </a:p>
        </p:txBody>
      </p:sp>
      <p:sp>
        <p:nvSpPr>
          <p:cNvPr id="3" name="内容占位符 2"/>
          <p:cNvSpPr>
            <a:spLocks noGrp="1"/>
          </p:cNvSpPr>
          <p:nvPr>
            <p:ph idx="1"/>
          </p:nvPr>
        </p:nvSpPr>
        <p:spPr/>
        <p:txBody>
          <a:bodyPr>
            <a:normAutofit fontScale="92500"/>
          </a:bodyPr>
          <a:lstStyle/>
          <a:p>
            <a:pPr indent="279400" algn="just"/>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为什么不使用带</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5GHz</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的双频网卡？因为</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5GHz</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频率更高波长更短，信号随距离的衰减更大，遇到障碍物强度急剧下降，覆盖面积本身就不广。相比起来，</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2.4GHz</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原有覆盖</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范围更大</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，故使用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2.4GHz</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（因为单频率更简单、价格也更低）</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9400" algn="just"/>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测试方法：电脑网卡一般既有发射功能，又有接受功能。所以</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应该</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可以通过两个角度评价天线的效果：天线发射电磁波，通过手机</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Cellular-Z</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定量测试</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信号强度；还可以电脑在同一位置接受电磁波，通过比较接上外置天线前后搜索到的</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数量和信号强度</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来评价天线效果</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元件详情和预算</a:t>
            </a:r>
            <a:endParaRPr lang="zh-CN" altLang="en-US" dirty="0"/>
          </a:p>
        </p:txBody>
      </p:sp>
      <p:graphicFrame>
        <p:nvGraphicFramePr>
          <p:cNvPr id="7" name="内容占位符 6"/>
          <p:cNvGraphicFramePr>
            <a:graphicFrameLocks noGrp="1"/>
          </p:cNvGraphicFramePr>
          <p:nvPr>
            <p:ph idx="1"/>
            <p:custDataLst>
              <p:tags r:id="rId1"/>
            </p:custDataLst>
          </p:nvPr>
        </p:nvGraphicFramePr>
        <p:xfrm>
          <a:off x="2906162" y="1457608"/>
          <a:ext cx="6509442" cy="5232903"/>
        </p:xfrm>
        <a:graphic>
          <a:graphicData uri="http://schemas.openxmlformats.org/drawingml/2006/table">
            <a:tbl>
              <a:tblPr>
                <a:tableStyleId>{5C22544A-7EE6-4342-B048-85BDC9FD1C3A}</a:tableStyleId>
              </a:tblPr>
              <a:tblGrid>
                <a:gridCol w="3254721"/>
                <a:gridCol w="3254721"/>
              </a:tblGrid>
              <a:tr h="664207">
                <a:tc>
                  <a:txBody>
                    <a:bodyPr/>
                    <a:lstStyle/>
                    <a:p>
                      <a:pPr algn="ctr" fontAlgn="ctr"/>
                      <a:r>
                        <a:rPr lang="zh-CN" altLang="en-US" sz="2400" b="0" u="none" strike="noStrike" dirty="0">
                          <a:effectLst/>
                          <a:latin typeface="+mn-ea"/>
                        </a:rPr>
                        <a:t>物品</a:t>
                      </a:r>
                      <a:endParaRPr lang="zh-CN" altLang="en-US" sz="2400" b="0" i="0" u="none" strike="noStrike" dirty="0">
                        <a:solidFill>
                          <a:srgbClr val="000000"/>
                        </a:solidFill>
                        <a:effectLst/>
                        <a:latin typeface="+mn-ea"/>
                      </a:endParaRPr>
                    </a:p>
                  </a:txBody>
                  <a:tcPr marL="9525" marR="9525" marT="9525" marB="0" anchor="ctr"/>
                </a:tc>
                <a:tc>
                  <a:txBody>
                    <a:bodyPr/>
                    <a:lstStyle/>
                    <a:p>
                      <a:pPr algn="ctr" fontAlgn="ctr"/>
                      <a:r>
                        <a:rPr lang="zh-CN" altLang="en-US" sz="2400" b="0" u="none" strike="noStrike">
                          <a:effectLst/>
                          <a:latin typeface="+mn-ea"/>
                          <a:cs typeface="+mn-ea"/>
                        </a:rPr>
                        <a:t>价格</a:t>
                      </a:r>
                      <a:r>
                        <a:rPr lang="en-US" altLang="zh-CN" sz="2400" b="0" u="none" strike="noStrike">
                          <a:effectLst/>
                          <a:latin typeface="+mn-ea"/>
                          <a:cs typeface="+mn-ea"/>
                        </a:rPr>
                        <a:t>/</a:t>
                      </a:r>
                      <a:r>
                        <a:rPr lang="zh-CN" altLang="en-US" sz="2400" b="0" u="none" strike="noStrike">
                          <a:effectLst/>
                          <a:latin typeface="+mn-ea"/>
                          <a:cs typeface="+mn-ea"/>
                        </a:rPr>
                        <a:t>元</a:t>
                      </a:r>
                      <a:endParaRPr lang="zh-CN" altLang="en-US" sz="2400" b="0" i="0" u="none" strike="noStrike">
                        <a:solidFill>
                          <a:srgbClr val="000000"/>
                        </a:solidFill>
                        <a:effectLst/>
                        <a:latin typeface="+mn-ea"/>
                        <a:cs typeface="+mn-ea"/>
                      </a:endParaRPr>
                    </a:p>
                  </a:txBody>
                  <a:tcPr marL="9525" marR="9525" marT="9525" marB="0" anchor="ctr"/>
                </a:tc>
              </a:tr>
              <a:tr h="418732">
                <a:tc>
                  <a:txBody>
                    <a:bodyPr/>
                    <a:lstStyle/>
                    <a:p>
                      <a:pPr algn="ctr" fontAlgn="ctr"/>
                      <a:r>
                        <a:rPr lang="zh-CN" altLang="en-US" sz="2400" b="0" u="none" strike="noStrike" dirty="0">
                          <a:effectLst/>
                          <a:latin typeface="+mn-ea"/>
                        </a:rPr>
                        <a:t>铜板</a:t>
                      </a:r>
                      <a:endParaRPr lang="zh-CN" altLang="en-US" sz="2400" b="0" i="0" u="none" strike="noStrike" dirty="0">
                        <a:solidFill>
                          <a:srgbClr val="000000"/>
                        </a:solidFill>
                        <a:effectLst/>
                        <a:latin typeface="+mn-ea"/>
                      </a:endParaRPr>
                    </a:p>
                  </a:txBody>
                  <a:tcPr marL="9525" marR="9525" marT="9525" marB="0" anchor="ctr"/>
                </a:tc>
                <a:tc>
                  <a:txBody>
                    <a:bodyPr/>
                    <a:lstStyle/>
                    <a:p>
                      <a:pPr algn="ctr" fontAlgn="ctr"/>
                      <a:r>
                        <a:rPr lang="en-US" altLang="zh-CN" sz="2400" b="0" i="0" u="none" strike="noStrike" dirty="0">
                          <a:solidFill>
                            <a:srgbClr val="000000"/>
                          </a:solidFill>
                          <a:effectLst/>
                          <a:latin typeface="+mn-ea"/>
                        </a:rPr>
                        <a:t>38</a:t>
                      </a:r>
                      <a:endParaRPr lang="en-US" altLang="zh-CN" sz="2400" b="0" i="0" u="none" strike="noStrike" dirty="0">
                        <a:solidFill>
                          <a:srgbClr val="000000"/>
                        </a:solidFill>
                        <a:effectLst/>
                        <a:latin typeface="+mn-ea"/>
                      </a:endParaRPr>
                    </a:p>
                  </a:txBody>
                  <a:tcPr marL="9525" marR="9525" marT="9525" marB="0" anchor="ctr"/>
                </a:tc>
              </a:tr>
              <a:tr h="992043">
                <a:tc>
                  <a:txBody>
                    <a:bodyPr/>
                    <a:lstStyle/>
                    <a:p>
                      <a:pPr algn="ctr" fontAlgn="ctr"/>
                      <a:r>
                        <a:rPr lang="en-US" sz="2400" b="0" u="none" strike="noStrike" dirty="0" err="1">
                          <a:effectLst/>
                          <a:latin typeface="+mn-ea"/>
                          <a:cs typeface="+mn-ea"/>
                        </a:rPr>
                        <a:t>usb</a:t>
                      </a:r>
                      <a:r>
                        <a:rPr lang="zh-CN" altLang="en-US" sz="2400" b="0" u="none" strike="noStrike" dirty="0">
                          <a:effectLst/>
                          <a:latin typeface="+mn-ea"/>
                          <a:cs typeface="+mn-ea"/>
                        </a:rPr>
                        <a:t>无线网卡</a:t>
                      </a:r>
                      <a:endParaRPr lang="zh-CN" altLang="en-US" sz="2400" b="0" i="0" u="none" strike="noStrike" dirty="0">
                        <a:solidFill>
                          <a:srgbClr val="000000"/>
                        </a:solidFill>
                        <a:effectLst/>
                        <a:latin typeface="+mn-ea"/>
                        <a:cs typeface="+mn-ea"/>
                      </a:endParaRPr>
                    </a:p>
                  </a:txBody>
                  <a:tcPr marL="9525" marR="9525" marT="9525" marB="0" anchor="ctr"/>
                </a:tc>
                <a:tc>
                  <a:txBody>
                    <a:bodyPr/>
                    <a:lstStyle/>
                    <a:p>
                      <a:pPr algn="ctr" fontAlgn="ctr"/>
                      <a:r>
                        <a:rPr lang="en-US" altLang="zh-CN" sz="2400" b="0" u="none" strike="noStrike" dirty="0">
                          <a:effectLst/>
                          <a:latin typeface="+mn-ea"/>
                        </a:rPr>
                        <a:t>25</a:t>
                      </a:r>
                      <a:endParaRPr lang="en-US" altLang="zh-CN" sz="2400" b="0" i="0" u="none" strike="noStrike" dirty="0">
                        <a:solidFill>
                          <a:srgbClr val="000000"/>
                        </a:solidFill>
                        <a:effectLst/>
                        <a:latin typeface="+mn-ea"/>
                      </a:endParaRPr>
                    </a:p>
                  </a:txBody>
                  <a:tcPr marL="9525" marR="9525" marT="9525" marB="0" anchor="ctr"/>
                </a:tc>
              </a:tr>
              <a:tr h="664207">
                <a:tc>
                  <a:txBody>
                    <a:bodyPr/>
                    <a:lstStyle/>
                    <a:p>
                      <a:pPr algn="ctr" fontAlgn="ctr"/>
                      <a:r>
                        <a:rPr lang="zh-CN" altLang="en-US" sz="2400" b="0" u="none" strike="noStrike">
                          <a:effectLst/>
                          <a:latin typeface="+mn-ea"/>
                        </a:rPr>
                        <a:t>螺丝杆</a:t>
                      </a:r>
                      <a:endParaRPr lang="zh-CN" altLang="en-US" sz="2400" b="0" i="0" u="none" strike="noStrike">
                        <a:solidFill>
                          <a:srgbClr val="000000"/>
                        </a:solidFill>
                        <a:effectLst/>
                        <a:latin typeface="+mn-ea"/>
                      </a:endParaRPr>
                    </a:p>
                  </a:txBody>
                  <a:tcPr marL="9525" marR="9525" marT="9525" marB="0" anchor="ctr"/>
                </a:tc>
                <a:tc>
                  <a:txBody>
                    <a:bodyPr/>
                    <a:lstStyle/>
                    <a:p>
                      <a:pPr algn="ctr" fontAlgn="ctr"/>
                      <a:r>
                        <a:rPr lang="en-US" altLang="zh-CN" sz="2400" b="0" i="0" u="none" strike="noStrike" dirty="0">
                          <a:solidFill>
                            <a:srgbClr val="000000"/>
                          </a:solidFill>
                          <a:effectLst/>
                          <a:latin typeface="+mn-ea"/>
                        </a:rPr>
                        <a:t>8</a:t>
                      </a:r>
                      <a:endParaRPr lang="en-US" altLang="zh-CN" sz="2400" b="0" i="0" u="none" strike="noStrike" dirty="0">
                        <a:solidFill>
                          <a:srgbClr val="000000"/>
                        </a:solidFill>
                        <a:effectLst/>
                        <a:latin typeface="+mn-ea"/>
                      </a:endParaRPr>
                    </a:p>
                  </a:txBody>
                  <a:tcPr marL="9525" marR="9525" marT="9525" marB="0" anchor="ctr"/>
                </a:tc>
              </a:tr>
              <a:tr h="991870">
                <a:tc>
                  <a:txBody>
                    <a:bodyPr/>
                    <a:lstStyle/>
                    <a:p>
                      <a:pPr algn="ctr" fontAlgn="ctr"/>
                      <a:r>
                        <a:rPr lang="zh-CN" altLang="en-US" sz="2400" b="0" u="none" strike="noStrike">
                          <a:effectLst/>
                          <a:latin typeface="+mn-ea"/>
                        </a:rPr>
                        <a:t>螺母</a:t>
                      </a:r>
                      <a:endParaRPr lang="zh-CN" altLang="en-US" sz="2400" b="0" i="0" u="none" strike="noStrike">
                        <a:solidFill>
                          <a:srgbClr val="000000"/>
                        </a:solidFill>
                        <a:effectLst/>
                        <a:latin typeface="+mn-ea"/>
                      </a:endParaRPr>
                    </a:p>
                  </a:txBody>
                  <a:tcPr marL="9525" marR="9525" marT="9525" marB="0" anchor="ctr"/>
                </a:tc>
                <a:tc>
                  <a:txBody>
                    <a:bodyPr/>
                    <a:lstStyle/>
                    <a:p>
                      <a:pPr algn="ctr" fontAlgn="ctr"/>
                      <a:r>
                        <a:rPr lang="en-US" altLang="zh-CN" sz="2400" b="0" u="none" strike="noStrike">
                          <a:effectLst/>
                          <a:latin typeface="+mn-ea"/>
                        </a:rPr>
                        <a:t>5</a:t>
                      </a:r>
                      <a:endParaRPr lang="en-US" altLang="zh-CN" sz="2400" b="0" i="0" u="none" strike="noStrike">
                        <a:solidFill>
                          <a:srgbClr val="000000"/>
                        </a:solidFill>
                        <a:effectLst/>
                        <a:latin typeface="+mn-ea"/>
                      </a:endParaRPr>
                    </a:p>
                  </a:txBody>
                  <a:tcPr marL="9525" marR="9525" marT="9525" marB="0" anchor="ctr"/>
                </a:tc>
              </a:tr>
              <a:tr h="664207">
                <a:tc>
                  <a:txBody>
                    <a:bodyPr/>
                    <a:lstStyle/>
                    <a:p>
                      <a:pPr algn="ctr" fontAlgn="ctr"/>
                      <a:r>
                        <a:rPr lang="zh-CN" altLang="en-US" sz="2400" b="0" u="none" strike="noStrike">
                          <a:effectLst/>
                          <a:latin typeface="+mn-ea"/>
                        </a:rPr>
                        <a:t>总计</a:t>
                      </a:r>
                      <a:endParaRPr lang="zh-CN" altLang="en-US" sz="2400" b="0" i="0" u="none" strike="noStrike">
                        <a:solidFill>
                          <a:srgbClr val="000000"/>
                        </a:solidFill>
                        <a:effectLst/>
                        <a:latin typeface="+mn-ea"/>
                      </a:endParaRPr>
                    </a:p>
                  </a:txBody>
                  <a:tcPr marL="9525" marR="9525" marT="9525" marB="0" anchor="ctr"/>
                </a:tc>
                <a:tc>
                  <a:txBody>
                    <a:bodyPr/>
                    <a:lstStyle/>
                    <a:p>
                      <a:pPr algn="ctr" fontAlgn="ctr"/>
                      <a:r>
                        <a:rPr lang="zh-CN" altLang="en-US" sz="2400" b="0" u="none" strike="noStrike" dirty="0">
                          <a:effectLst/>
                          <a:latin typeface="+mn-ea"/>
                        </a:rPr>
                        <a:t>约</a:t>
                      </a:r>
                      <a:r>
                        <a:rPr lang="en-US" altLang="zh-CN" sz="2400" b="0" u="none" strike="noStrike" dirty="0">
                          <a:effectLst/>
                          <a:latin typeface="+mn-ea"/>
                        </a:rPr>
                        <a:t>76</a:t>
                      </a:r>
                      <a:endParaRPr lang="en-US" altLang="zh-CN" sz="2400" b="0" i="0" u="none" strike="noStrike" dirty="0">
                        <a:solidFill>
                          <a:srgbClr val="000000"/>
                        </a:solidFill>
                        <a:effectLst/>
                        <a:latin typeface="+mn-ea"/>
                      </a:endParaRPr>
                    </a:p>
                  </a:txBody>
                  <a:tcPr marL="9525" marR="9525" marT="9525"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endParaRPr lang="zh-CN" altLang="en-US" dirty="0"/>
          </a:p>
        </p:txBody>
      </p:sp>
      <p:sp>
        <p:nvSpPr>
          <p:cNvPr id="3" name="内容占位符 2"/>
          <p:cNvSpPr>
            <a:spLocks noGrp="1"/>
          </p:cNvSpPr>
          <p:nvPr>
            <p:ph idx="1"/>
          </p:nvPr>
        </p:nvSpPr>
        <p:spPr/>
        <p:txBody>
          <a:bodyPr>
            <a:normAutofit/>
          </a:bodyPr>
          <a:lstStyle/>
          <a:p>
            <a:pPr indent="279400" algn="just"/>
            <a:r>
              <a:rPr lang="zh-CN" altLang="zh-CN" sz="2800" kern="100" dirty="0">
                <a:effectLst/>
                <a:latin typeface="+mn-ea"/>
                <a:cs typeface="Times New Roman" panose="02020603050405020304" pitchFamily="18" charset="0"/>
              </a:rPr>
              <a:t>俄罗斯老哥的视频和广大网友的制作视频和经验</a:t>
            </a:r>
            <a:endParaRPr lang="zh-CN" altLang="zh-CN" sz="2800" kern="100" dirty="0">
              <a:effectLst/>
              <a:latin typeface="+mn-ea"/>
              <a:cs typeface="Times New Roman" panose="02020603050405020304" pitchFamily="18" charset="0"/>
            </a:endParaRPr>
          </a:p>
          <a:p>
            <a:pPr indent="279400" algn="just"/>
            <a:r>
              <a:rPr lang="zh-CN" altLang="zh-CN" sz="2800" kern="100" dirty="0">
                <a:effectLst/>
                <a:latin typeface="+mn-ea"/>
                <a:cs typeface="Times New Roman" panose="02020603050405020304" pitchFamily="18" charset="0"/>
              </a:rPr>
              <a:t>与制作过程和原理相关的文档和知乎回答</a:t>
            </a:r>
            <a:endParaRPr lang="zh-CN" altLang="zh-CN" sz="2800" kern="100" dirty="0">
              <a:effectLst/>
              <a:latin typeface="+mn-ea"/>
              <a:cs typeface="Times New Roman" panose="02020603050405020304" pitchFamily="18" charset="0"/>
            </a:endParaRPr>
          </a:p>
          <a:p>
            <a:pPr indent="279400" algn="just"/>
            <a:r>
              <a:rPr lang="zh-CN" altLang="zh-CN" sz="2800" kern="100" dirty="0">
                <a:effectLst/>
                <a:latin typeface="+mn-ea"/>
                <a:cs typeface="Times New Roman" panose="02020603050405020304" pitchFamily="18" charset="0"/>
              </a:rPr>
              <a:t>还有</a:t>
            </a:r>
            <a:r>
              <a:rPr lang="zh-CN" altLang="en-US" sz="2800" kern="100" dirty="0">
                <a:latin typeface="+mn-ea"/>
                <a:cs typeface="Times New Roman" panose="02020603050405020304" pitchFamily="18" charset="0"/>
              </a:rPr>
              <a:t>几本教材（</a:t>
            </a:r>
            <a:r>
              <a:rPr lang="zh-CN" altLang="zh-CN" sz="2800" kern="100" dirty="0">
                <a:effectLst/>
                <a:latin typeface="+mn-ea"/>
                <a:cs typeface="Times New Roman" panose="02020603050405020304" pitchFamily="18" charset="0"/>
              </a:rPr>
              <a:t>然而这几本书目前</a:t>
            </a:r>
            <a:r>
              <a:rPr lang="zh-CN" altLang="en-US" sz="2800" kern="100" dirty="0">
                <a:latin typeface="+mn-ea"/>
                <a:cs typeface="Times New Roman" panose="02020603050405020304" pitchFamily="18" charset="0"/>
              </a:rPr>
              <a:t>还</a:t>
            </a:r>
            <a:r>
              <a:rPr lang="zh-CN" altLang="zh-CN" sz="2800" kern="100" dirty="0">
                <a:effectLst/>
                <a:latin typeface="+mn-ea"/>
                <a:cs typeface="Times New Roman" panose="02020603050405020304" pitchFamily="18" charset="0"/>
              </a:rPr>
              <a:t>没看懂，</a:t>
            </a:r>
            <a:r>
              <a:rPr lang="zh-CN" altLang="en-US" sz="2800" kern="100" dirty="0">
                <a:effectLst/>
                <a:latin typeface="+mn-ea"/>
                <a:cs typeface="Times New Roman" panose="02020603050405020304" pitchFamily="18" charset="0"/>
              </a:rPr>
              <a:t>但</a:t>
            </a:r>
            <a:r>
              <a:rPr lang="zh-CN" altLang="zh-CN" sz="2800" kern="100" dirty="0">
                <a:effectLst/>
                <a:latin typeface="+mn-ea"/>
                <a:cs typeface="Times New Roman" panose="02020603050405020304" pitchFamily="18" charset="0"/>
              </a:rPr>
              <a:t>是找到了是哪几页与我们的天线相关）</a:t>
            </a:r>
            <a:endParaRPr lang="zh-CN" altLang="zh-CN" sz="2800" kern="100" dirty="0">
              <a:effectLst/>
              <a:latin typeface="+mn-ea"/>
              <a:cs typeface="Times New Roman" panose="02020603050405020304" pitchFamily="18" charset="0"/>
            </a:endParaRPr>
          </a:p>
          <a:p>
            <a:pPr indent="279400" algn="just"/>
            <a:r>
              <a:rPr lang="zh-CN" altLang="zh-CN" sz="2800" kern="100" dirty="0">
                <a:effectLst/>
                <a:latin typeface="+mn-ea"/>
                <a:cs typeface="Times New Roman" panose="02020603050405020304" pitchFamily="18" charset="0"/>
              </a:rPr>
              <a:t>尝试找了相关论文</a:t>
            </a:r>
            <a:endParaRPr lang="zh-CN" altLang="zh-CN" sz="2800" kern="100" dirty="0">
              <a:effectLst/>
              <a:latin typeface="+mn-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endParaRPr lang="zh-CN" altLang="en-US" dirty="0"/>
          </a:p>
        </p:txBody>
      </p:sp>
      <p:sp>
        <p:nvSpPr>
          <p:cNvPr id="3" name="内容占位符 2"/>
          <p:cNvSpPr>
            <a:spLocks noGrp="1"/>
          </p:cNvSpPr>
          <p:nvPr>
            <p:ph idx="1"/>
          </p:nvPr>
        </p:nvSpPr>
        <p:spPr/>
        <p:txBody>
          <a:bodyPr>
            <a:normAutofit lnSpcReduction="10000"/>
          </a:bodyPr>
          <a:lstStyle/>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刘裕</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李明</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石胜兵</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蔡进</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占益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刘水亮</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刘玉明</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一种新型单极子天线</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 </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中国电子学会</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.2021</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年全国微波毫米波会议论文集（上册）</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[C].</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中国电子学会</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中国电子学会微波分会</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,2021:3.</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谢飞</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于鹏</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刘伯栋</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姬岩龙</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一种双频双馈无人机干扰天线的设计与实现</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[J].</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太赫兹科学与电子信息学报</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,2019,17(04):589-593. </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金晨</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王琪</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赵迎</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平板</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WIFI</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定向天线的研究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[J].</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无线电通信技术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,2015,41(02):45-46+63.</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龚龙艳</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张阳</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赵广雷</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一种用于</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WLAN/WiMAX</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的宽带双频天线</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[J].</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现代电子技术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,2015,38(21):80-82. </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[5]</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徐凯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一款</a:t>
            </a:r>
            <a:r>
              <a:rPr lang="en-US" altLang="zh-CN" sz="1800" kern="100" dirty="0" err="1">
                <a:effectLst/>
                <a:latin typeface="宋体" panose="02010600030101010101" pitchFamily="2" charset="-122"/>
                <a:ea typeface="宋体" panose="02010600030101010101" pitchFamily="2" charset="-122"/>
                <a:cs typeface="宋体" panose="02010600030101010101" pitchFamily="2" charset="-122"/>
              </a:rPr>
              <a:t>WiFi</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频段八木天线的设计与实现</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[J].</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物联网技术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,2016,6(01):44-46.</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设计方案展示</a:t>
            </a:r>
            <a:endParaRPr lang="zh-CN" altLang="en-US" dirty="0"/>
          </a:p>
        </p:txBody>
      </p:sp>
      <p:sp>
        <p:nvSpPr>
          <p:cNvPr id="3" name="内容占位符 2"/>
          <p:cNvSpPr>
            <a:spLocks noGrp="1"/>
          </p:cNvSpPr>
          <p:nvPr>
            <p:ph idx="1"/>
          </p:nvPr>
        </p:nvSpPr>
        <p:spPr/>
        <p:txBody>
          <a:bodyPr>
            <a:normAutofit/>
          </a:bodyPr>
          <a:lstStyle/>
          <a:p>
            <a:r>
              <a:rPr lang="zh-CN" altLang="zh-CN" sz="2400" kern="100" dirty="0">
                <a:effectLst/>
                <a:latin typeface="等线" panose="02010600030101010101" pitchFamily="2" charset="-122"/>
                <a:ea typeface="黑体" panose="02010609060101010101" pitchFamily="49" charset="-122"/>
                <a:cs typeface="Times New Roman" panose="02020603050405020304" pitchFamily="18" charset="0"/>
              </a:rPr>
              <a:t>研究问题：</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证明电磁场的存在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100" dirty="0">
                <a:effectLst/>
                <a:latin typeface="等线" panose="02010600030101010101" pitchFamily="2" charset="-122"/>
                <a:ea typeface="黑体" panose="02010609060101010101" pitchFamily="49" charset="-122"/>
                <a:cs typeface="Times New Roman" panose="02020603050405020304" pitchFamily="18" charset="0"/>
              </a:rPr>
              <a:t>验证方式：</a:t>
            </a:r>
            <a:r>
              <a:rPr lang="en-US" altLang="zh-CN" sz="2400" kern="100" dirty="0">
                <a:effectLst/>
                <a:latin typeface="宋体" panose="02010600030101010101" pitchFamily="2" charset="-122"/>
                <a:ea typeface="等线"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放大器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100" dirty="0">
                <a:effectLst/>
                <a:latin typeface="等线" panose="02010600030101010101" pitchFamily="2" charset="-122"/>
                <a:ea typeface="黑体" panose="02010609060101010101" pitchFamily="49" charset="-122"/>
                <a:cs typeface="Times New Roman" panose="02020603050405020304" pitchFamily="18" charset="0"/>
              </a:rPr>
              <a:t>思路来源：</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证明电磁场存在有很多方法，比如无线充电、</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NFC</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贴纸，靠近可以实现某个功能（如打开寝室顶灯）、可以对某方向实现信号增强的</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天线等。而我们日常生活中</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无处不在，从</a:t>
            </a:r>
            <a:r>
              <a:rPr lang="zh-CN"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实用性</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角度出发，做出一个</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信号增强器能为日常生活增添便利，故选择用</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信号增强器验证电磁波的存在。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endParaRPr lang="zh-CN" altLang="en-US"/>
          </a:p>
        </p:txBody>
      </p:sp>
      <p:pic>
        <p:nvPicPr>
          <p:cNvPr id="9" name="图片 8"/>
          <p:cNvPicPr>
            <a:picLocks noChangeAspect="1"/>
          </p:cNvPicPr>
          <p:nvPr/>
        </p:nvPicPr>
        <p:blipFill>
          <a:blip r:embed="rId1"/>
          <a:stretch>
            <a:fillRect/>
          </a:stretch>
        </p:blipFill>
        <p:spPr>
          <a:xfrm>
            <a:off x="689186" y="366264"/>
            <a:ext cx="10813628" cy="62546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endParaRPr lang="zh-CN" altLang="en-US" dirty="0"/>
          </a:p>
        </p:txBody>
      </p:sp>
      <p:sp>
        <p:nvSpPr>
          <p:cNvPr id="3" name="内容占位符 2"/>
          <p:cNvSpPr>
            <a:spLocks noGrp="1"/>
          </p:cNvSpPr>
          <p:nvPr>
            <p:ph idx="1"/>
          </p:nvPr>
        </p:nvSpPr>
        <p:spPr/>
        <p:txBody>
          <a:bodyPr>
            <a:normAutofit/>
          </a:bodyPr>
          <a:lstStyle/>
          <a:p>
            <a:r>
              <a:rPr lang="en-US" altLang="zh-CN" sz="2400" kern="100" dirty="0" err="1">
                <a:effectLst/>
                <a:latin typeface="宋体" panose="02010600030101010101" pitchFamily="2" charset="-122"/>
                <a:ea typeface="等线"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信号本质上是一种电磁波，</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信号的强度就取决于电磁波的强度。</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放大器即是做一个</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WiFi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枪（本质上是一个增益更强的天线）来替换网卡上的原有天线。</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若</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替换后</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天线</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发射</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（或接受）</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的信号更强，距离更远，</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就</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能说明天线产生</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（或收到）</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了电磁场</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信号</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，也就证明了电磁场的存在。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endParaRPr lang="zh-CN" altLang="en-US" dirty="0"/>
          </a:p>
        </p:txBody>
      </p:sp>
      <p:sp>
        <p:nvSpPr>
          <p:cNvPr id="3" name="内容占位符 2"/>
          <p:cNvSpPr>
            <a:spLocks noGrp="1"/>
          </p:cNvSpPr>
          <p:nvPr>
            <p:ph idx="1"/>
          </p:nvPr>
        </p:nvSpPr>
        <p:spPr/>
        <p:txBody>
          <a:bodyPr/>
          <a:lstStyle/>
          <a:p>
            <a:pPr marL="0" indent="0">
              <a:buNone/>
            </a:pPr>
            <a:r>
              <a:rPr lang="zh-CN" altLang="en-US" dirty="0"/>
              <a:t>天线部分：</a:t>
            </a:r>
            <a:endParaRPr lang="en-US" altLang="zh-CN" dirty="0"/>
          </a:p>
          <a:p>
            <a:pPr marL="0" indent="0">
              <a:buNone/>
            </a:pPr>
            <a:endParaRPr lang="zh-CN" altLang="en-US" dirty="0"/>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654" y="2441245"/>
            <a:ext cx="7970269" cy="41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 name="图片 7"/>
          <p:cNvPicPr>
            <a:picLocks noChangeAspect="1"/>
          </p:cNvPicPr>
          <p:nvPr/>
        </p:nvPicPr>
        <p:blipFill>
          <a:blip r:embed="rId1"/>
          <a:stretch>
            <a:fillRect/>
          </a:stretch>
        </p:blipFill>
        <p:spPr>
          <a:xfrm>
            <a:off x="623123" y="218627"/>
            <a:ext cx="10945753" cy="64207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endParaRPr lang="zh-CN" altLang="en-US" dirty="0"/>
          </a:p>
        </p:txBody>
      </p:sp>
      <p:sp>
        <p:nvSpPr>
          <p:cNvPr id="3" name="内容占位符 2"/>
          <p:cNvSpPr>
            <a:spLocks noGrp="1"/>
          </p:cNvSpPr>
          <p:nvPr>
            <p:ph idx="1"/>
          </p:nvPr>
        </p:nvSpPr>
        <p:spPr/>
        <p:txBody>
          <a:bodyPr/>
          <a:lstStyle/>
          <a:p>
            <a:pPr marL="0" indent="0">
              <a:buNone/>
            </a:pPr>
            <a:r>
              <a:rPr lang="zh-CN" altLang="en-US" dirty="0"/>
              <a:t>天线部分：</a:t>
            </a:r>
            <a:endParaRPr lang="en-US" altLang="zh-CN" dirty="0"/>
          </a:p>
          <a:p>
            <a:pPr marL="0" indent="0">
              <a:buNone/>
            </a:pPr>
            <a:endParaRPr lang="zh-CN" altLang="en-US" dirty="0"/>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7228" y="2581212"/>
            <a:ext cx="7088772" cy="369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endParaRPr lang="zh-CN" altLang="en-US" dirty="0"/>
          </a:p>
        </p:txBody>
      </p:sp>
      <p:sp>
        <p:nvSpPr>
          <p:cNvPr id="3" name="内容占位符 2"/>
          <p:cNvSpPr>
            <a:spLocks noGrp="1"/>
          </p:cNvSpPr>
          <p:nvPr>
            <p:ph idx="1"/>
          </p:nvPr>
        </p:nvSpPr>
        <p:spPr/>
        <p:txBody>
          <a:bodyPr/>
          <a:lstStyle/>
          <a:p>
            <a:pPr marL="0" indent="0">
              <a:buNone/>
            </a:pPr>
            <a:r>
              <a:rPr lang="zh-CN" altLang="en-US" dirty="0"/>
              <a:t>天线部分：</a:t>
            </a:r>
            <a:endParaRPr lang="en-US" altLang="zh-CN" dirty="0"/>
          </a:p>
          <a:p>
            <a:pPr marL="0" indent="0">
              <a:buNone/>
            </a:pPr>
            <a:endParaRPr lang="zh-CN" altLang="en-US" dirty="0"/>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7228" y="2581212"/>
            <a:ext cx="7088772" cy="369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2"/>
          <a:stretch>
            <a:fillRect/>
          </a:stretch>
        </p:blipFill>
        <p:spPr>
          <a:xfrm>
            <a:off x="1392312" y="1391655"/>
            <a:ext cx="908685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八木天线</a:t>
            </a:r>
            <a:endParaRPr lang="zh-CN" altLang="en-US" dirty="0"/>
          </a:p>
        </p:txBody>
      </p:sp>
      <p:sp>
        <p:nvSpPr>
          <p:cNvPr id="3" name="内容占位符 2"/>
          <p:cNvSpPr>
            <a:spLocks noGrp="1"/>
          </p:cNvSpPr>
          <p:nvPr>
            <p:ph idx="1"/>
          </p:nvPr>
        </p:nvSpPr>
        <p:spPr/>
        <p:txBody>
          <a:bodyPr>
            <a:normAutofit/>
          </a:bodyPr>
          <a:lstStyle/>
          <a:p>
            <a:r>
              <a:rPr lang="zh-CN" altLang="zh-CN" kern="0" dirty="0">
                <a:effectLst/>
                <a:latin typeface="等线" panose="02010600030101010101" pitchFamily="2" charset="-122"/>
                <a:ea typeface="宋体" panose="02010600030101010101" pitchFamily="2" charset="-122"/>
                <a:cs typeface="宋体" panose="02010600030101010101" pitchFamily="2" charset="-122"/>
              </a:rPr>
              <a:t>八木宇田天线</a:t>
            </a:r>
            <a:r>
              <a:rPr lang="zh-CN" altLang="en-US"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kern="0" dirty="0">
                <a:effectLst/>
                <a:latin typeface="等线" panose="02010600030101010101" pitchFamily="2" charset="-122"/>
                <a:ea typeface="宋体" panose="02010600030101010101" pitchFamily="2" charset="-122"/>
                <a:cs typeface="宋体" panose="02010600030101010101" pitchFamily="2" charset="-122"/>
              </a:rPr>
              <a:t>也</a:t>
            </a:r>
            <a:r>
              <a:rPr lang="zh-CN" altLang="en-US" kern="0" dirty="0">
                <a:effectLst/>
                <a:latin typeface="等线" panose="02010600030101010101" pitchFamily="2" charset="-122"/>
                <a:ea typeface="宋体" panose="02010600030101010101" pitchFamily="2" charset="-122"/>
                <a:cs typeface="宋体" panose="02010600030101010101" pitchFamily="2" charset="-122"/>
              </a:rPr>
              <a:t>称为</a:t>
            </a:r>
            <a:r>
              <a:rPr lang="en-US" altLang="zh-CN"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kern="0" dirty="0">
                <a:effectLst/>
                <a:latin typeface="等线" panose="02010600030101010101" pitchFamily="2" charset="-122"/>
                <a:ea typeface="宋体" panose="02010600030101010101" pitchFamily="2" charset="-122"/>
                <a:cs typeface="宋体" panose="02010600030101010101" pitchFamily="2" charset="-122"/>
              </a:rPr>
              <a:t>引向天线</a:t>
            </a:r>
            <a:r>
              <a:rPr lang="en-US" altLang="zh-CN"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kern="0" dirty="0">
                <a:effectLst/>
                <a:latin typeface="等线" panose="02010600030101010101" pitchFamily="2" charset="-122"/>
                <a:ea typeface="宋体" panose="02010600030101010101" pitchFamily="2" charset="-122"/>
                <a:cs typeface="宋体" panose="02010600030101010101" pitchFamily="2" charset="-122"/>
              </a:rPr>
              <a:t>，是一种定向天线。这种天线是</a:t>
            </a:r>
            <a:r>
              <a:rPr lang="en-US" altLang="zh-CN" kern="0" dirty="0">
                <a:effectLst/>
                <a:latin typeface="等线" panose="02010600030101010101" pitchFamily="2" charset="-122"/>
                <a:ea typeface="宋体" panose="02010600030101010101" pitchFamily="2" charset="-122"/>
                <a:cs typeface="宋体" panose="02010600030101010101" pitchFamily="2" charset="-122"/>
              </a:rPr>
              <a:t>1928</a:t>
            </a:r>
            <a:r>
              <a:rPr lang="zh-CN" altLang="zh-CN" kern="0" dirty="0">
                <a:effectLst/>
                <a:latin typeface="等线" panose="02010600030101010101" pitchFamily="2" charset="-122"/>
                <a:ea typeface="宋体" panose="02010600030101010101" pitchFamily="2" charset="-122"/>
                <a:cs typeface="宋体" panose="02010600030101010101" pitchFamily="2" charset="-122"/>
              </a:rPr>
              <a:t>年由日本天线专家八木秀次和宇田新太郎两人设计的。八木天线是基于普通的偶极天线发展而来。最简单的三单元八木天线由一位于中间的一根长度为半波长的偶极天线（有源振子）和位于偶极前后的引向器和反射器构成。</a:t>
            </a:r>
            <a:r>
              <a:rPr lang="zh-CN" altLang="zh-CN" kern="0" dirty="0">
                <a:solidFill>
                  <a:srgbClr val="FF0000"/>
                </a:solidFill>
                <a:effectLst/>
                <a:latin typeface="等线" panose="02010600030101010101" pitchFamily="2" charset="-122"/>
                <a:ea typeface="宋体" panose="02010600030101010101" pitchFamily="2" charset="-122"/>
                <a:cs typeface="宋体" panose="02010600030101010101" pitchFamily="2" charset="-122"/>
              </a:rPr>
              <a:t>其中引向器的长度为略小于半波长，反射器的长度为略大于半波长，具体长度依据实际使用时的情况而定。反射器与振子、振子与引向器之间的距离为四分之一波长。增加引向器的数量可以增强天线的方向性和增益，但也会降低带宽、增加天线耦合难度。引向器间的距离也为四分之一波长，距离振子越远，引向器应在前一引向器基础上再短一些</a:t>
            </a:r>
            <a:r>
              <a:rPr lang="zh-CN" altLang="zh-CN" kern="0" dirty="0">
                <a:effectLst/>
                <a:latin typeface="等线" panose="02010600030101010101" pitchFamily="2" charset="-122"/>
                <a:ea typeface="宋体" panose="02010600030101010101" pitchFamily="2" charset="-122"/>
                <a:cs typeface="宋体" panose="02010600030101010101" pitchFamily="2" charset="-122"/>
              </a:rPr>
              <a:t>。也有采用多个有源振子的八木天线。</a:t>
            </a:r>
            <a:endParaRPr lang="zh-CN" altLang="en-US" sz="2400" dirty="0"/>
          </a:p>
        </p:txBody>
      </p:sp>
    </p:spTree>
  </p:cSld>
  <p:clrMapOvr>
    <a:masterClrMapping/>
  </p:clrMapOvr>
</p:sld>
</file>

<file path=ppt/tags/tag1.xml><?xml version="1.0" encoding="utf-8"?>
<p:tagLst xmlns:p="http://schemas.openxmlformats.org/presentationml/2006/main">
  <p:tag name="KSO_WM_UNIT_TABLE_BEAUTIFY" val="smartTable{04894ac7-7f73-4dd6-a042-7e3cb215005c}"/>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1752</Words>
  <Application>WPS 演示</Application>
  <PresentationFormat>宽屏</PresentationFormat>
  <Paragraphs>104</Paragraphs>
  <Slides>17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17</vt:i4>
      </vt:variant>
    </vt:vector>
  </HeadingPairs>
  <TitlesOfParts>
    <vt:vector size="39" baseType="lpstr">
      <vt:lpstr>Arial</vt:lpstr>
      <vt:lpstr>宋体</vt:lpstr>
      <vt:lpstr>Wingdings</vt:lpstr>
      <vt:lpstr>Times New Roman</vt:lpstr>
      <vt:lpstr>等线</vt:lpstr>
      <vt:lpstr>黑体</vt:lpstr>
      <vt:lpstr>Cambria Math</vt:lpstr>
      <vt:lpstr>等线 Light</vt:lpstr>
      <vt:lpstr>微软雅黑</vt:lpstr>
      <vt:lpstr>Arial Unicode MS</vt:lpstr>
      <vt:lpstr>Gill Sans MT</vt:lpstr>
      <vt:lpstr>Calibri</vt:lpstr>
      <vt:lpstr>仿宋</vt:lpstr>
      <vt:lpstr>方正姚体</vt:lpstr>
      <vt:lpstr>华光报宋_CNKI</vt:lpstr>
      <vt:lpstr>华光仿宋_CNKI</vt:lpstr>
      <vt:lpstr>华光粗黑_CNKI</vt:lpstr>
      <vt:lpstr>方正舒体</vt:lpstr>
      <vt:lpstr>华光文韵宋_CNKI</vt:lpstr>
      <vt:lpstr>华文细黑</vt:lpstr>
      <vt:lpstr>隶书</vt:lpstr>
      <vt:lpstr>画廊</vt:lpstr>
      <vt:lpstr>设计方案展示</vt:lpstr>
      <vt:lpstr>设计方案展示</vt:lpstr>
      <vt:lpstr>PowerPoint 演示文稿</vt:lpstr>
      <vt:lpstr>原理</vt:lpstr>
      <vt:lpstr>设计细节</vt:lpstr>
      <vt:lpstr>PowerPoint 演示文稿</vt:lpstr>
      <vt:lpstr>设计细节</vt:lpstr>
      <vt:lpstr>设计细节</vt:lpstr>
      <vt:lpstr>八木天线</vt:lpstr>
      <vt:lpstr>PowerPoint 演示文稿</vt:lpstr>
      <vt:lpstr>PowerPoint 演示文稿</vt:lpstr>
      <vt:lpstr>设计细节</vt:lpstr>
      <vt:lpstr>网络部分</vt:lpstr>
      <vt:lpstr>网络部分</vt:lpstr>
      <vt:lpstr>元件详情和预算</vt:lpstr>
      <vt:lpstr>参考</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设计方案展示</dc:title>
  <dc:creator>matt lee</dc:creator>
  <cp:lastModifiedBy>jienb</cp:lastModifiedBy>
  <cp:revision>22</cp:revision>
  <dcterms:created xsi:type="dcterms:W3CDTF">2021-11-23T00:44:00Z</dcterms:created>
  <dcterms:modified xsi:type="dcterms:W3CDTF">2021-11-23T07:49:18Z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DC3E0B2788ED4F93AB372CC1F4FAC201</vt:lpwstr>
  </property>
  <property fmtid="{D5CDD505-2E9C-101B-9397-08002B2CF9AE}" pid="3" name="KSOProductBuildVer">
    <vt:lpwstr>2052-11.1.0.11115</vt:lpwstr>
  </property>
</Properties>
</file>