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70" r:id="rId15"/>
    <p:sldId id="272" r:id="rId16"/>
    <p:sldId id="26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>
      <p:cViewPr>
        <p:scale>
          <a:sx n="50" d="100"/>
          <a:sy n="50" d="100"/>
        </p:scale>
        <p:origin x="-1704" y="-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BR" smtClean="0"/>
              <a:pPr/>
              <a:t>22/11/2010</a:t>
            </a:fld>
            <a:endParaRPr lang="pt-BR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BR" smtClean="0"/>
              <a:pPr/>
              <a:t>‹nº›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172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/>
              <a:pPr/>
              <a:t>5/9/2006</a:t>
            </a:fld>
            <a:endParaRPr lang="pt-BR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19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/>
              <a:pPr/>
              <a:t>5/9/2006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5C14FD69-4A85-4715-A222-ABB225B63BC6}" type="datetimeFigureOut">
              <a:rPr/>
              <a:pPr/>
              <a:t>5/9/2006</a:t>
            </a:fld>
            <a:endParaRPr lang="pt-BR" sz="10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pPr algn="ctr"/>
            <a:endParaRPr lang="pt-BR" sz="100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pt-BR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Acadêmico: Bruno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Engelbert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CISPR22</a:t>
            </a:r>
            <a:endParaRPr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INSTITUTO FEDERAL DE EDUCAÇÃO, CIÊNCIA E TECNOLOGIA DE SANTA CATARINA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DEPARTAMENTO ACADÊMICO DE ELETRÔNICA</a:t>
            </a:r>
          </a:p>
          <a:p>
            <a:pPr algn="ctr"/>
            <a:r>
              <a:rPr lang="pt-BR" sz="1600" dirty="0" smtClean="0">
                <a:latin typeface="Arial" pitchFamily="34" charset="0"/>
                <a:cs typeface="Arial" pitchFamily="34" charset="0"/>
              </a:rPr>
              <a:t>CURSO SUPERIOR DE TECNOLOGIA EM SISTEMAS ELETRÔNICOS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Arranjos gerais.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Configuração de teste para um computador pessoal: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 Pessoal.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Teclado.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Unidade de display visual.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Periféricos externos para cada um dos dois tipos diferentes de entrada e saída (Serial, Paralelo).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Se o equipamento possuir uma porta dedicada, por exemplo, um mouse, este deve fazer parte da configuração mínima para os teste.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Detecção de medidas:</a:t>
            </a:r>
          </a:p>
          <a:p>
            <a:pPr lvl="1"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Deve ser realizado usando um receptor de detecção de quase-pico e média.</a:t>
            </a:r>
          </a:p>
          <a:p>
            <a:pPr lvl="1"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A largura de banda do receptor de 6dB.</a:t>
            </a:r>
          </a:p>
          <a:p>
            <a:pPr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Redes de alimentação artificiais </a:t>
            </a:r>
            <a:r>
              <a:rPr i="1" dirty="0" smtClean="0">
                <a:latin typeface="Arial" pitchFamily="34" charset="0"/>
                <a:cs typeface="Arial" pitchFamily="34" charset="0"/>
              </a:rPr>
              <a:t>(Artificial </a:t>
            </a:r>
            <a:r>
              <a:rPr i="1" dirty="0" err="1" smtClean="0">
                <a:latin typeface="Arial" pitchFamily="34" charset="0"/>
                <a:cs typeface="Arial" pitchFamily="34" charset="0"/>
              </a:rPr>
              <a:t>Mains</a:t>
            </a:r>
            <a:r>
              <a:rPr i="1" dirty="0" smtClean="0">
                <a:latin typeface="Arial" pitchFamily="34" charset="0"/>
                <a:cs typeface="Arial" pitchFamily="34" charset="0"/>
              </a:rPr>
              <a:t> Network - AMN).</a:t>
            </a:r>
          </a:p>
          <a:p>
            <a:pPr lvl="1"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É necessário para fornecer  uma impedância definida </a:t>
            </a:r>
            <a:r>
              <a:rPr dirty="0" smtClean="0">
                <a:latin typeface="Arial" pitchFamily="34" charset="0"/>
                <a:cs typeface="Arial" pitchFamily="34" charset="0"/>
              </a:rPr>
              <a:t>em </a:t>
            </a:r>
            <a:r>
              <a:rPr dirty="0" smtClean="0">
                <a:latin typeface="Arial" pitchFamily="34" charset="0"/>
                <a:cs typeface="Arial" pitchFamily="34" charset="0"/>
              </a:rPr>
              <a:t>altas </a:t>
            </a:r>
            <a:r>
              <a:rPr dirty="0" smtClean="0">
                <a:latin typeface="Arial" pitchFamily="34" charset="0"/>
                <a:cs typeface="Arial" pitchFamily="34" charset="0"/>
              </a:rPr>
              <a:t>frequências.</a:t>
            </a:r>
            <a:endParaRPr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Fornecer isolação ao circuito em teste.</a:t>
            </a:r>
          </a:p>
          <a:p>
            <a:pPr lvl="1">
              <a:lnSpc>
                <a:spcPct val="1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A perturbação conduzida deve ser medida entre a Fase e o Plano de Terra e o Neutro e o plano de Terra.</a:t>
            </a:r>
          </a:p>
          <a:p>
            <a:pPr>
              <a:lnSpc>
                <a:spcPct val="150000"/>
              </a:lnSpc>
              <a:buNone/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Plano de referência de terra.</a:t>
            </a:r>
            <a:endParaRPr i="1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Um plano horizontal ou vertical deve estender-se pelo menos 0,5m da projeção do arranjo de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Dimensões mínimas de 2m x 2m</a:t>
            </a:r>
          </a:p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Exemplo de arranjo dos equipamentos em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Executar com um plano de referencia horizontal.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O equipamento em teste deve ser colocado em uma mesa 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ã</a:t>
            </a:r>
            <a:r>
              <a:rPr smtClean="0">
                <a:latin typeface="Arial" pitchFamily="34" charset="0"/>
                <a:cs typeface="Arial" pitchFamily="34" charset="0"/>
              </a:rPr>
              <a:t>o condutiva a 40cm acima do plano de terra.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Detecção de medidas: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Deve ser realizado usando um receptor de detecção de quase-pico com faixa de frequência de 30MHz a 1000MHz.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 largura de banda do receptor de 6dB.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Antena.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Dipolo balanceada.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Frequencias de 80MHz ou acima.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Dispostas a 10m de distância do equipamento em teste.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Deve ser ajustada entre 1m a 4m acima do plano de terra.</a:t>
            </a:r>
          </a:p>
          <a:p>
            <a:pPr lvl="1"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Os testes deverão ser validados para a polarização vertical e horizontal.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MÉTODO DE MEDIDA DA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mtClean="0">
                <a:latin typeface="Arial" pitchFamily="34" charset="0"/>
                <a:cs typeface="Arial" pitchFamily="34" charset="0"/>
              </a:rPr>
              <a:t>CISPR22:2005. </a:t>
            </a:r>
            <a:r>
              <a:rPr b="1" smtClean="0">
                <a:latin typeface="Arial" pitchFamily="34" charset="0"/>
                <a:cs typeface="Arial" pitchFamily="34" charset="0"/>
              </a:rPr>
              <a:t>Information technology equipment - Radio disturbance characteristics - Limits and methods of measurement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REFERÊNCIAS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smtClean="0">
                <a:latin typeface="Arial" pitchFamily="34" charset="0"/>
                <a:cs typeface="Arial" pitchFamily="34" charset="0"/>
              </a:rPr>
              <a:t>OBRIGADO!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smtClean="0">
                <a:latin typeface="Arial" pitchFamily="34" charset="0"/>
                <a:cs typeface="Arial" pitchFamily="34" charset="0"/>
              </a:rPr>
              <a:t>INTRODUÇÃO</a:t>
            </a: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CLASSIFICAÇÃO DOS ITE'S</a:t>
            </a: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CONDIÇÃO GERAL DE MEDIÇÃO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MÉTODO DE MEDIDA DA PERTURBAÇÃO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CONDUZIDA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MÉTODO DE MEDIDA DA PERTURBAÇÃO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APRESENTAÇÃO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>
                <a:latin typeface="Arial" pitchFamily="34" charset="0"/>
                <a:cs typeface="Arial" pitchFamily="34" charset="0"/>
              </a:rPr>
              <a:t>O que é a CISPR 22?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É um padrão internacional aplicado aos equipamentos de TI </a:t>
            </a:r>
            <a:r>
              <a:rPr i="1" smtClean="0">
                <a:latin typeface="Arial" pitchFamily="34" charset="0"/>
                <a:cs typeface="Arial" pitchFamily="34" charset="0"/>
              </a:rPr>
              <a:t>(Information Technology Equipment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–</a:t>
            </a:r>
            <a:r>
              <a:rPr i="1" smtClean="0">
                <a:latin typeface="Arial" pitchFamily="34" charset="0"/>
                <a:cs typeface="Arial" pitchFamily="34" charset="0"/>
              </a:rPr>
              <a:t> ITE) </a:t>
            </a:r>
            <a:r>
              <a:rPr smtClean="0">
                <a:latin typeface="Arial" pitchFamily="34" charset="0"/>
                <a:cs typeface="Arial" pitchFamily="34" charset="0"/>
              </a:rPr>
              <a:t>para a medir seus níveis de perturbações.</a:t>
            </a:r>
          </a:p>
          <a:p>
            <a:r>
              <a:rPr smtClean="0">
                <a:latin typeface="Arial" pitchFamily="34" charset="0"/>
                <a:cs typeface="Arial" pitchFamily="34" charset="0"/>
              </a:rPr>
              <a:t>Quais são esses equipamentos?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Função primária: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Armazenamento.</a:t>
            </a:r>
          </a:p>
          <a:p>
            <a:pPr lvl="2"/>
            <a:r>
              <a:rPr smtClean="0">
                <a:latin typeface="Arial" pitchFamily="34" charset="0"/>
                <a:cs typeface="Arial" pitchFamily="34" charset="0"/>
              </a:rPr>
              <a:t>Transmissão, troca ou controle de dados e de mensagens de telecomunicação.</a:t>
            </a:r>
          </a:p>
          <a:p>
            <a:pPr lvl="1"/>
            <a:r>
              <a:rPr smtClean="0">
                <a:latin typeface="Arial" pitchFamily="34" charset="0"/>
                <a:cs typeface="Arial" pitchFamily="34" charset="0"/>
              </a:rPr>
              <a:t>Alimentação não excede 600V.</a:t>
            </a:r>
          </a:p>
          <a:p>
            <a:pPr>
              <a:buNone/>
            </a:pPr>
            <a:endParaRPr smtClean="0">
              <a:latin typeface="Arial" pitchFamily="34" charset="0"/>
              <a:cs typeface="Arial" pitchFamily="34" charset="0"/>
            </a:endParaRPr>
          </a:p>
          <a:p>
            <a:pPr lvl="2"/>
            <a:endParaRPr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destinados principalmente ao ambiente doméstico: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Equipamentos portáteis.</a:t>
            </a:r>
          </a:p>
          <a:p>
            <a:pPr lvl="2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Computadores pessoais.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satisfazem os limites de perturbação da classe B.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Não são restritos à venda, mas devem conter aviso indicando o modo de uso.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CLASSIFICAÇÃO DOS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ITE’S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ysClr val="windowText" lastClr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1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2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97 a 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53 a 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2420888"/>
          <a:ext cx="6096000" cy="185420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dB(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66 a 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 a 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5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19888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3 – Limites para perturbação conduzida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44278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4 – Limites para perturbação conduzida de modo comum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7545" y="4869264"/>
          <a:ext cx="8208910" cy="1656080"/>
        </p:xfrm>
        <a:graphic>
          <a:graphicData uri="http://schemas.openxmlformats.org/drawingml/2006/table">
            <a:tbl>
              <a:tblPr firstRow="1" bandRow="1"/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tensão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corrente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µA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Quase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- pico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Média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0,15 a 0,50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84 a 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 a 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0,50 a 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A: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5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Classe B: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LIMITES PARA PERTURBAÇÃO IRRADIADA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75656" y="3284984"/>
          <a:ext cx="6096000" cy="14833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2032000"/>
                <a:gridCol w="4064000"/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Faixa</a:t>
                      </a:r>
                      <a:r>
                        <a:rPr lang="pt-BR" baseline="0" dirty="0" smtClean="0">
                          <a:latin typeface="Arial" pitchFamily="34" charset="0"/>
                          <a:cs typeface="Arial" pitchFamily="34" charset="0"/>
                        </a:rPr>
                        <a:t> de frequência (MHz)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Limites de quase-pico dB (</a:t>
                      </a:r>
                      <a:r>
                        <a:rPr lang="pt-BR" dirty="0" err="1" smtClean="0">
                          <a:latin typeface="Arial" pitchFamily="34" charset="0"/>
                          <a:cs typeface="Arial" pitchFamily="34" charset="0"/>
                        </a:rPr>
                        <a:t>µV</a:t>
                      </a:r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/m)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 a 230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230 a 1000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29249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Tabela 6 – Limites para perturbação irradiada em uma distância de 10 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Ruído de ambiente: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Distinguir o ruído de ambiente com o ruído do equipamento em teste.</a:t>
            </a:r>
          </a:p>
          <a:p>
            <a:pPr lvl="1">
              <a:lnSpc>
                <a:spcPct val="1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Assegurar o nível de ruído, pelo menos, 6 dB abaixo dos limites especificados nas tabelas 1, 2, 3, 4, 5 e 6.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CONDIÇÃO GERAL DE MEDIÇÃO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7196160-E905-4FAD-8BE3-9959EA0CA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296</TotalTime>
  <Words>841</Words>
  <Application>Microsoft Office PowerPoint</Application>
  <PresentationFormat>Apresentação na tela (4:3)</PresentationFormat>
  <Paragraphs>164</Paragraphs>
  <Slides>16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DesignTemplate</vt:lpstr>
      <vt:lpstr>CISPR22</vt:lpstr>
      <vt:lpstr>APRESENTAÇÃO</vt:lpstr>
      <vt:lpstr>INTRODUÇÃO</vt:lpstr>
      <vt:lpstr>CLASSIFICAÇÃO DOS ITE’S</vt:lpstr>
      <vt:lpstr>LIMITES PARA PERTURBAÇÃO CONDUZIDA</vt:lpstr>
      <vt:lpstr>LIMITES PARA PERTURBAÇÃO CONDUZIDA</vt:lpstr>
      <vt:lpstr>LIMITES PARA PERTURBAÇÃO IRRADIADA</vt:lpstr>
      <vt:lpstr>LIMITES PARA PERTURBAÇÃO IRRADIADA</vt:lpstr>
      <vt:lpstr>CONDIÇÃO GERAL DE MEDIÇÃO</vt:lpstr>
      <vt:lpstr>CONDIÇÃO GERAL DE MEDIÇÃO</vt:lpstr>
      <vt:lpstr>MÉTODO DE MEDIDA DA PERTURBAÇÃO CONDUZIDA</vt:lpstr>
      <vt:lpstr>MÉTODO DE MEDIDA DA PERTURBAÇÃO CONDUZIDA</vt:lpstr>
      <vt:lpstr>MÉTODO DE MEDIDA DA PERTURBAÇÃO IRRADIADA</vt:lpstr>
      <vt:lpstr>MÉTODO DE MEDIDA DA PERTURBAÇÃO IRRADIADA</vt:lpstr>
      <vt:lpstr>REFERÊNCIAS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CISPR22</dc:title>
  <dc:creator>Bruno</dc:creator>
  <cp:lastModifiedBy>Bruno</cp:lastModifiedBy>
  <cp:revision>30</cp:revision>
  <dcterms:created xsi:type="dcterms:W3CDTF">2010-11-08T00:25:15Z</dcterms:created>
  <dcterms:modified xsi:type="dcterms:W3CDTF">2010-11-22T20:41:33Z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TC010073846</vt:lpwstr>
  </property>
</Properties>
</file>