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2"/>
  </p:sldMasterIdLst>
  <p:notesMasterIdLst>
    <p:notesMasterId r:id="rId17"/>
  </p:notesMasterIdLst>
  <p:handoutMasterIdLst>
    <p:handoutMasterId r:id="rId18"/>
  </p:handoutMasterIdLst>
  <p:sldIdLst>
    <p:sldId id="256" r:id="rId3"/>
    <p:sldId id="257" r:id="rId4"/>
    <p:sldId id="264" r:id="rId5"/>
    <p:sldId id="258" r:id="rId6"/>
    <p:sldId id="259" r:id="rId7"/>
    <p:sldId id="260" r:id="rId8"/>
    <p:sldId id="261" r:id="rId9"/>
    <p:sldId id="262" r:id="rId10"/>
    <p:sldId id="263" r:id="rId11"/>
    <p:sldId id="267" r:id="rId12"/>
    <p:sldId id="268" r:id="rId13"/>
    <p:sldId id="270" r:id="rId14"/>
    <p:sldId id="266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0FF1CE12-B100-0000-0000-000000000002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34580"/>
    <p:restoredTop sz="86410"/>
  </p:normalViewPr>
  <p:slideViewPr>
    <p:cSldViewPr>
      <p:cViewPr>
        <p:scale>
          <a:sx n="50" d="100"/>
          <a:sy n="50" d="100"/>
        </p:scale>
        <p:origin x="-804" y="-168"/>
      </p:cViewPr>
      <p:guideLst>
        <p:guide orient="horz" pos="2160"/>
        <p:guide pos="2880"/>
      </p:guideLst>
    </p:cSldViewPr>
  </p:slideViewPr>
  <p:outlineViewPr>
    <p:cViewPr>
      <p:scale>
        <a:sx n="1" d="1"/>
        <a:sy n="1" d="1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pt-BR" smtClean="0"/>
          </a:p>
        </p:txBody>
      </p:sp>
      <p:sp>
        <p:nvSpPr>
          <p:cNvPr id="24" name="Rectangle 24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fld id="{A849C5AD-4428-4E9C-9C84-11B72C9365FB}" type="datetimeFigureOut">
              <a:rPr lang="pt-BR" smtClean="0"/>
              <a:pPr/>
              <a:t>8/11/2010</a:t>
            </a:fld>
            <a:endParaRPr lang="pt-BR" smtClean="0"/>
          </a:p>
        </p:txBody>
      </p:sp>
      <p:sp>
        <p:nvSpPr>
          <p:cNvPr id="30" name="Rectangle 30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pt-BR" smtClean="0"/>
          </a:p>
        </p:txBody>
      </p:sp>
      <p:sp>
        <p:nvSpPr>
          <p:cNvPr id="18" name="Rectangle 18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8C596567-A38F-4CEF-B37F-9B9D120D62CE}" type="slidenum">
              <a:rPr lang="pt-BR" smtClean="0"/>
              <a:pPr/>
              <a:t>‹nº›</a:t>
            </a:fld>
            <a:endParaRPr lang="pt-BR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4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15" name="Rectangle 15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fld id="{D7547E60-4BE7-4E4E-9AAA-5EE35AEC995C}" type="datetimeFigureOut">
              <a:rPr/>
              <a:pPr/>
              <a:t>5/9/2006</a:t>
            </a:fld>
            <a:endParaRPr lang="pt-BR"/>
          </a:p>
        </p:txBody>
      </p:sp>
      <p:sp>
        <p:nvSpPr>
          <p:cNvPr id="23" name="Rectangle 2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/>
          <a:lstStyle/>
          <a:p>
            <a:endParaRPr lang="pt-BR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18" name="Rectangle 18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28" name="Rectangle 28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CA077768-21C8-4125-A345-258E48D2EED0}" type="slidenum">
              <a:rPr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lang="pt-B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lang="pt-B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lang="pt-B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lang="pt-B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lang="pt-B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lang="pt-B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lang="pt-B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lang="pt-B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77768-21C8-4125-A345-258E48D2EED0}" type="slidenum">
              <a:rPr lang="pt-BR" smtClean="0"/>
              <a:pPr/>
              <a:t>9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77768-21C8-4125-A345-258E48D2EED0}" type="slidenum">
              <a:rPr lang="pt-BR" smtClean="0"/>
              <a:pPr/>
              <a:t>10</a:t>
            </a:fld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77768-21C8-4125-A345-258E48D2EED0}" type="slidenum">
              <a:rPr lang="pt-BR" smtClean="0"/>
              <a:pPr/>
              <a:t>11</a:t>
            </a:fld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77768-21C8-4125-A345-258E48D2EED0}" type="slidenum">
              <a:rPr lang="pt-BR" smtClean="0"/>
              <a:pPr/>
              <a:t>12</a:t>
            </a:fld>
            <a:endParaRPr 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77768-21C8-4125-A345-258E48D2EED0}" type="slidenum">
              <a:rPr lang="pt-BR" smtClean="0"/>
              <a:pPr/>
              <a:t>13</a:t>
            </a:fld>
            <a:endParaRPr 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77768-21C8-4125-A345-258E48D2EED0}" type="slidenum">
              <a:rPr lang="pt-BR" smtClean="0"/>
              <a:pPr/>
              <a:t>14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1.jpg"/>
          <p:cNvPicPr>
            <a:picLocks noChangeAspect="1"/>
          </p:cNvPicPr>
          <p:nvPr/>
        </p:nvPicPr>
        <p:blipFill>
          <a:blip r:embed="rId2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2.png"/>
          <p:cNvPicPr>
            <a:picLocks noChangeAspect="1"/>
          </p:cNvPicPr>
          <p:nvPr/>
        </p:nvPicPr>
        <p:blipFill>
          <a:blip r:embed="rId3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3.png"/>
          <p:cNvPicPr>
            <a:picLocks noChangeAspect="1"/>
          </p:cNvPicPr>
          <p:nvPr/>
        </p:nvPicPr>
        <p:blipFill>
          <a:blip r:embed="rId4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4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Rectangle 31"/>
          <p:cNvSpPr>
            <a:spLocks noGrp="1"/>
          </p:cNvSpPr>
          <p:nvPr>
            <p:ph type="subTitle" idx="1"/>
          </p:nvPr>
        </p:nvSpPr>
        <p:spPr>
          <a:xfrm>
            <a:off x="2492734" y="5094577"/>
            <a:ext cx="6194066" cy="925223"/>
          </a:xfrm>
        </p:spPr>
        <p:txBody>
          <a:bodyPr/>
          <a:lstStyle>
            <a:lvl1pPr marL="0" indent="0" algn="r" latinLnBrk="0">
              <a:buNone/>
              <a:defRPr lang="pt-BR" sz="2800"/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5" name="Rectangle 5"/>
          <p:cNvSpPr>
            <a:spLocks noGrp="1"/>
          </p:cNvSpPr>
          <p:nvPr>
            <p:ph type="ctrTitle"/>
          </p:nvPr>
        </p:nvSpPr>
        <p:spPr>
          <a:xfrm>
            <a:off x="1108986" y="3606800"/>
            <a:ext cx="7577814" cy="1470025"/>
          </a:xfrm>
        </p:spPr>
        <p:txBody>
          <a:bodyPr anchor="b" anchorCtr="0"/>
          <a:lstStyle>
            <a:lvl1pPr algn="r" latinLnBrk="0">
              <a:defRPr lang="pt-BR" sz="4000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FD69-4A85-4715-A222-ABB225B63BC6}" type="datetimeFigureOut">
              <a:rPr/>
              <a:pPr/>
              <a:t>5/9/2006</a:t>
            </a:fld>
            <a:endParaRPr lang="pt-BR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/>
              <a:pPr algn="r"/>
              <a:t>‹nº›</a:t>
            </a:fld>
            <a:endParaRPr lang="pt-BR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FD69-4A85-4715-A222-ABB225B63BC6}" type="datetimeFigureOut">
              <a:rPr/>
              <a:pPr/>
              <a:t>5/9/2006</a:t>
            </a:fld>
            <a:endParaRPr lang="pt-B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/>
              <a:pPr algn="r"/>
              <a:t>‹nº›</a:t>
            </a:fld>
            <a:endParaRPr lang="pt-BR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FD69-4A85-4715-A222-ABB225B63BC6}" type="datetimeFigureOut">
              <a:rPr/>
              <a:pPr/>
              <a:t>5/9/2006</a:t>
            </a:fld>
            <a:endParaRPr lang="pt-BR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/>
              <a:pPr algn="r"/>
              <a:t>‹nº›</a:t>
            </a:fld>
            <a:endParaRPr lang="pt-B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FD69-4A85-4715-A222-ABB225B63BC6}" type="datetimeFigureOut">
              <a:rPr/>
              <a:pPr/>
              <a:t>5/9/2006</a:t>
            </a:fld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/>
              <a:pPr algn="r"/>
              <a:t>‹nº›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Texto em 2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11" name="Rectangle 11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FD69-4A85-4715-A222-ABB225B63BC6}" type="datetimeFigureOut">
              <a:rPr/>
              <a:pPr/>
              <a:t>5/9/2006</a:t>
            </a:fld>
            <a:endParaRPr lang="pt-BR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/>
              <a:pPr algn="r"/>
              <a:t>‹nº›</a:t>
            </a:fld>
            <a:endParaRPr lang="pt-BR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FD69-4A85-4715-A222-ABB225B63BC6}" type="datetimeFigureOut">
              <a:rPr/>
              <a:pPr/>
              <a:t>5/9/2006</a:t>
            </a:fld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/>
              <a:pPr algn="r"/>
              <a:t>‹nº›</a:t>
            </a:fld>
            <a:endParaRPr lang="pt-B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Conteúd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30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17" name="Rectangle 17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FD69-4A85-4715-A222-ABB225B63BC6}" type="datetimeFigureOut">
              <a:rPr/>
              <a:pPr/>
              <a:t>5/9/2006</a:t>
            </a:fld>
            <a:endParaRPr lang="pt-B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/>
              <a:pPr algn="r"/>
              <a:t>‹nº›</a:t>
            </a:fld>
            <a:endParaRPr lang="pt-BR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shade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5.png"/>
          <p:cNvPicPr>
            <a:picLocks noChangeAspect="1"/>
          </p:cNvPicPr>
          <p:nvPr/>
        </p:nvPicPr>
        <p:blipFill>
          <a:blip r:embed="rId9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6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Rectangle 30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/>
              <a:t>Clique para editar o estilo do título mestre</a:t>
            </a:r>
          </a:p>
        </p:txBody>
      </p:sp>
      <p:sp>
        <p:nvSpPr>
          <p:cNvPr id="12" name="Rectangle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Rectangle 6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 latinLnBrk="0">
              <a:defRPr lang="pt-BR" sz="1000">
                <a:latin typeface="+mn-lt"/>
              </a:defRPr>
            </a:lvl1pPr>
          </a:lstStyle>
          <a:p>
            <a:fld id="{5C14FD69-4A85-4715-A222-ABB225B63BC6}" type="datetimeFigureOut">
              <a:rPr/>
              <a:pPr/>
              <a:t>5/9/2006</a:t>
            </a:fld>
            <a:endParaRPr lang="pt-BR" sz="1000"/>
          </a:p>
        </p:txBody>
      </p:sp>
      <p:sp>
        <p:nvSpPr>
          <p:cNvPr id="20" name="Rectangle 20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 algn="ctr" latinLnBrk="0">
              <a:defRPr lang="pt-BR" sz="1000">
                <a:latin typeface="+mn-lt"/>
              </a:defRPr>
            </a:lvl1pPr>
          </a:lstStyle>
          <a:p>
            <a:pPr algn="ctr"/>
            <a:endParaRPr lang="pt-BR" sz="1000"/>
          </a:p>
        </p:txBody>
      </p:sp>
      <p:sp>
        <p:nvSpPr>
          <p:cNvPr id="21" name="Rectangle 21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 latinLnBrk="0">
              <a:defRPr lang="pt-BR" sz="1000">
                <a:latin typeface="+mn-lt"/>
              </a:defRPr>
            </a:lvl1pPr>
          </a:lstStyle>
          <a:p>
            <a:pPr algn="r"/>
            <a:fld id="{D4C49B74-5DB2-4B03-B1D2-7F6A3C51C318}" type="slidenum">
              <a:rPr/>
              <a:pPr algn="r"/>
              <a:t>‹nº›</a:t>
            </a:fld>
            <a:endParaRPr lang="pt-BR" sz="10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defPPr>
        <a:defRPr lang="pt-BR" sz="4400">
          <a:solidFill>
            <a:schemeClr val="tx1"/>
          </a:solidFill>
          <a:latin typeface="+mj-lt"/>
          <a:ea typeface="+mj-ea"/>
          <a:cs typeface="+mj-cs"/>
        </a:defRPr>
      </a:defPPr>
      <a:lvl1pPr algn="l" eaLnBrk="1" latinLnBrk="0" hangingPunct="1">
        <a:buNone/>
        <a:defRPr lang="pt-BR" sz="3600">
          <a:solidFill>
            <a:schemeClr val="tx1">
              <a:alpha val="100000"/>
            </a:schemeClr>
          </a:solidFill>
          <a:latin typeface="+mj-lt"/>
        </a:defRPr>
      </a:lvl1pPr>
    </p:titleStyle>
    <p:bodyStyle>
      <a:defPPr>
        <a:defRPr lang="pt-BR">
          <a:solidFill>
            <a:schemeClr val="tx1"/>
          </a:solidFill>
          <a:latin typeface="+mn-lt"/>
          <a:ea typeface="+mn-ea"/>
          <a:cs typeface="+mn-cs"/>
        </a:defRPr>
      </a:defPPr>
      <a:lvl1pPr marL="342900" indent="-342900" eaLnBrk="1" latinLnBrk="0" hangingPunct="1">
        <a:buChar char="•"/>
        <a:defRPr lang="pt-BR" sz="2800">
          <a:latin typeface="+mn-lt"/>
        </a:defRPr>
      </a:lvl1pPr>
      <a:lvl2pPr marL="742950" indent="-285750" eaLnBrk="1" hangingPunct="1">
        <a:buChar char="–"/>
        <a:defRPr lang="pt-BR" sz="2400">
          <a:latin typeface="+mn-lt"/>
        </a:defRPr>
      </a:lvl2pPr>
      <a:lvl3pPr marL="1143000" indent="-228600" eaLnBrk="1" hangingPunct="1">
        <a:buChar char="•"/>
        <a:defRPr lang="pt-BR" sz="2400">
          <a:latin typeface="+mn-lt"/>
        </a:defRPr>
      </a:lvl3pPr>
      <a:lvl4pPr marL="1600200" indent="-228600" eaLnBrk="1" hangingPunct="1">
        <a:buChar char="–"/>
        <a:defRPr lang="pt-BR" sz="2000">
          <a:latin typeface="+mn-lt"/>
        </a:defRPr>
      </a:lvl4pPr>
      <a:lvl5pPr marL="2057400" indent="-228600" eaLnBrk="1" hangingPunct="1">
        <a:buChar char="»"/>
        <a:defRPr lang="pt-BR" sz="2000">
          <a:latin typeface="+mn-lt"/>
        </a:defRPr>
      </a:lvl5pPr>
      <a:lvl6pPr marL="2514600" indent="-228600" eaLnBrk="1" hangingPunct="1">
        <a:buChar char="•"/>
        <a:defRPr lang="pt-BR" sz="2000"/>
      </a:lvl6pPr>
      <a:lvl7pPr marL="2971800" indent="-228600" eaLnBrk="1" hangingPunct="1">
        <a:buChar char="•"/>
        <a:defRPr lang="pt-BR" sz="2000"/>
      </a:lvl7pPr>
      <a:lvl8pPr marL="3429000" indent="-228600" eaLnBrk="1" hangingPunct="1">
        <a:buChar char="•"/>
        <a:defRPr lang="pt-BR" sz="2000"/>
      </a:lvl8pPr>
      <a:lvl9pPr marL="3886200" indent="-228600" eaLnBrk="1" hangingPunct="1">
        <a:buChar char="•"/>
        <a:defRPr lang="pt-BR" sz="2000"/>
      </a:lvl9pPr>
    </p:bodyStyle>
    <p:otherStyle>
      <a:defPPr>
        <a:defRPr lang="pt-BR">
          <a:solidFill>
            <a:schemeClr val="tx1"/>
          </a:solidFill>
          <a:latin typeface="+mn-lt"/>
          <a:ea typeface="+mn-ea"/>
          <a:cs typeface="+mn-cs"/>
        </a:defRPr>
      </a:defPPr>
      <a:lvl1pPr marL="0" eaLnBrk="1" latinLnBrk="0" hangingPunct="1"/>
      <a:lvl2pPr marL="457200" eaLnBrk="1" hangingPunct="1"/>
      <a:lvl3pPr marL="914400" eaLnBrk="1" hangingPunct="1"/>
      <a:lvl4pPr marL="1371600" eaLnBrk="1" hangingPunct="1"/>
      <a:lvl5pPr marL="1828800" eaLnBrk="1" hangingPunct="1"/>
      <a:lvl6pPr marL="2286000" eaLnBrk="1" hangingPunct="1"/>
      <a:lvl7pPr marL="2743200" eaLnBrk="1" hangingPunct="1"/>
      <a:lvl8pPr marL="3200400" eaLnBrk="1" hangingPunct="1"/>
      <a:lvl9pPr marL="3657600" eaLnBrk="1" hangingPunct="1"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Acadêmico: Bruno </a:t>
            </a:r>
            <a:r>
              <a:rPr lang="pt-BR" dirty="0" err="1" smtClean="0">
                <a:latin typeface="Arial" pitchFamily="34" charset="0"/>
                <a:cs typeface="Arial" pitchFamily="34" charset="0"/>
              </a:rPr>
              <a:t>Engelbert</a:t>
            </a:r>
            <a:endParaRPr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CISPR22</a:t>
            </a:r>
            <a:endParaRPr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0" y="260648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>
                <a:latin typeface="Arial" pitchFamily="34" charset="0"/>
                <a:cs typeface="Arial" pitchFamily="34" charset="0"/>
              </a:rPr>
              <a:t>INSTITUTO FEDERAL DE EDUCAÇÃO, CIÊNCIA E TECNOLOGIA DE SANTA CATARINA</a:t>
            </a:r>
          </a:p>
          <a:p>
            <a:pPr algn="ctr"/>
            <a:r>
              <a:rPr lang="pt-BR" sz="1600" dirty="0" smtClean="0">
                <a:latin typeface="Arial" pitchFamily="34" charset="0"/>
                <a:cs typeface="Arial" pitchFamily="34" charset="0"/>
              </a:rPr>
              <a:t>DEPARTAMENTO ACADÊMICO DE ELETRÔNICA</a:t>
            </a:r>
          </a:p>
          <a:p>
            <a:pPr algn="ctr"/>
            <a:r>
              <a:rPr lang="pt-BR" sz="1600" dirty="0" smtClean="0">
                <a:latin typeface="Arial" pitchFamily="34" charset="0"/>
                <a:cs typeface="Arial" pitchFamily="34" charset="0"/>
              </a:rPr>
              <a:t>CURSO SUPERIOR DE TECNOLOGIA EM SISTEMAS ELETRÔNICOS</a:t>
            </a:r>
            <a:endParaRPr lang="pt-BR" sz="16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smtClean="0">
                <a:latin typeface="Arial" pitchFamily="34" charset="0"/>
                <a:cs typeface="Arial" pitchFamily="34" charset="0"/>
              </a:rPr>
              <a:t>Arranjos gerais.</a:t>
            </a:r>
          </a:p>
          <a:p>
            <a:pPr>
              <a:lnSpc>
                <a:spcPct val="150000"/>
              </a:lnSpc>
            </a:pPr>
            <a:r>
              <a:rPr smtClean="0">
                <a:latin typeface="Arial" pitchFamily="34" charset="0"/>
                <a:cs typeface="Arial" pitchFamily="34" charset="0"/>
              </a:rPr>
              <a:t>Arranjo dos equipamentos em teste.</a:t>
            </a:r>
          </a:p>
          <a:p>
            <a:pPr>
              <a:lnSpc>
                <a:spcPct val="150000"/>
              </a:lnSpc>
            </a:pPr>
            <a:r>
              <a:rPr smtClean="0">
                <a:latin typeface="Arial" pitchFamily="34" charset="0"/>
                <a:cs typeface="Arial" pitchFamily="34" charset="0"/>
              </a:rPr>
              <a:t>Operação dos equipamentos em teste.</a:t>
            </a:r>
          </a:p>
          <a:p>
            <a:pPr>
              <a:lnSpc>
                <a:spcPct val="150000"/>
              </a:lnSpc>
            </a:pPr>
            <a:endParaRPr lang="pt-BR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CONDIÇÃO GERAL DE MEDIÇÃO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smtClean="0">
                <a:latin typeface="Arial" pitchFamily="34" charset="0"/>
                <a:cs typeface="Arial" pitchFamily="34" charset="0"/>
              </a:rPr>
              <a:t>Detectores de medições.</a:t>
            </a:r>
          </a:p>
          <a:p>
            <a:pPr>
              <a:lnSpc>
                <a:spcPct val="150000"/>
              </a:lnSpc>
            </a:pPr>
            <a:r>
              <a:rPr smtClean="0">
                <a:latin typeface="Arial" pitchFamily="34" charset="0"/>
                <a:cs typeface="Arial" pitchFamily="34" charset="0"/>
              </a:rPr>
              <a:t>Receptores de medições.</a:t>
            </a:r>
          </a:p>
          <a:p>
            <a:pPr>
              <a:lnSpc>
                <a:spcPct val="150000"/>
              </a:lnSpc>
            </a:pPr>
            <a:r>
              <a:rPr smtClean="0">
                <a:latin typeface="Arial" pitchFamily="34" charset="0"/>
                <a:cs typeface="Arial" pitchFamily="34" charset="0"/>
              </a:rPr>
              <a:t>Redes artificiais </a:t>
            </a:r>
            <a:r>
              <a:rPr i="1" smtClean="0">
                <a:latin typeface="Arial" pitchFamily="34" charset="0"/>
                <a:cs typeface="Arial" pitchFamily="34" charset="0"/>
              </a:rPr>
              <a:t>(Artificial Mains Network - AMN).</a:t>
            </a:r>
          </a:p>
          <a:p>
            <a:pPr>
              <a:lnSpc>
                <a:spcPct val="150000"/>
              </a:lnSpc>
            </a:pPr>
            <a:r>
              <a:rPr smtClean="0">
                <a:latin typeface="Arial" pitchFamily="34" charset="0"/>
                <a:cs typeface="Arial" pitchFamily="34" charset="0"/>
              </a:rPr>
              <a:t>Plano de terra.</a:t>
            </a:r>
          </a:p>
          <a:p>
            <a:pPr>
              <a:lnSpc>
                <a:spcPct val="150000"/>
              </a:lnSpc>
            </a:pPr>
            <a:r>
              <a:rPr smtClean="0">
                <a:latin typeface="Arial" pitchFamily="34" charset="0"/>
                <a:cs typeface="Arial" pitchFamily="34" charset="0"/>
              </a:rPr>
              <a:t>Arranjo dos equipamentos em teste.</a:t>
            </a:r>
          </a:p>
          <a:p>
            <a:pPr>
              <a:lnSpc>
                <a:spcPct val="150000"/>
              </a:lnSpc>
            </a:pPr>
            <a:r>
              <a:rPr smtClean="0">
                <a:latin typeface="Arial" pitchFamily="34" charset="0"/>
                <a:cs typeface="Arial" pitchFamily="34" charset="0"/>
              </a:rPr>
              <a:t>Medida das perturbações nos pontos de rede.</a:t>
            </a:r>
          </a:p>
          <a:p>
            <a:pPr>
              <a:lnSpc>
                <a:spcPct val="150000"/>
              </a:lnSpc>
            </a:pPr>
            <a:r>
              <a:rPr smtClean="0">
                <a:latin typeface="Arial" pitchFamily="34" charset="0"/>
                <a:cs typeface="Arial" pitchFamily="34" charset="0"/>
              </a:rPr>
              <a:t>Gravação das medidas.</a:t>
            </a:r>
            <a:endParaRPr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  <a:buNone/>
            </a:pPr>
            <a:endParaRPr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endParaRPr lang="pt-BR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MÉTODO DE MEDIDA DA PERTURBAÇÃO CONDUZIDA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smtClean="0">
                <a:latin typeface="Arial" pitchFamily="34" charset="0"/>
                <a:cs typeface="Arial" pitchFamily="34" charset="0"/>
              </a:rPr>
              <a:t>Detectores </a:t>
            </a:r>
            <a:r>
              <a:rPr smtClean="0">
                <a:latin typeface="Arial" pitchFamily="34" charset="0"/>
                <a:cs typeface="Arial" pitchFamily="34" charset="0"/>
              </a:rPr>
              <a:t>de </a:t>
            </a:r>
            <a:r>
              <a:rPr smtClean="0">
                <a:latin typeface="Arial" pitchFamily="34" charset="0"/>
                <a:cs typeface="Arial" pitchFamily="34" charset="0"/>
              </a:rPr>
              <a:t>medições.</a:t>
            </a:r>
            <a:endParaRPr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smtClean="0">
                <a:latin typeface="Arial" pitchFamily="34" charset="0"/>
                <a:cs typeface="Arial" pitchFamily="34" charset="0"/>
              </a:rPr>
              <a:t>Receptores </a:t>
            </a:r>
            <a:r>
              <a:rPr smtClean="0">
                <a:latin typeface="Arial" pitchFamily="34" charset="0"/>
                <a:cs typeface="Arial" pitchFamily="34" charset="0"/>
              </a:rPr>
              <a:t>de </a:t>
            </a:r>
            <a:r>
              <a:rPr smtClean="0">
                <a:latin typeface="Arial" pitchFamily="34" charset="0"/>
                <a:cs typeface="Arial" pitchFamily="34" charset="0"/>
              </a:rPr>
              <a:t>medições.</a:t>
            </a:r>
          </a:p>
          <a:p>
            <a:pPr>
              <a:lnSpc>
                <a:spcPct val="150000"/>
              </a:lnSpc>
            </a:pPr>
            <a:r>
              <a:rPr smtClean="0">
                <a:latin typeface="Arial" pitchFamily="34" charset="0"/>
                <a:cs typeface="Arial" pitchFamily="34" charset="0"/>
              </a:rPr>
              <a:t>Antena.</a:t>
            </a:r>
          </a:p>
          <a:p>
            <a:pPr>
              <a:lnSpc>
                <a:spcPct val="150000"/>
              </a:lnSpc>
            </a:pPr>
            <a:r>
              <a:rPr smtClean="0">
                <a:latin typeface="Arial" pitchFamily="34" charset="0"/>
                <a:cs typeface="Arial" pitchFamily="34" charset="0"/>
              </a:rPr>
              <a:t>Local de medição.</a:t>
            </a:r>
            <a:endParaRPr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smtClean="0">
                <a:latin typeface="Arial" pitchFamily="34" charset="0"/>
                <a:cs typeface="Arial" pitchFamily="34" charset="0"/>
              </a:rPr>
              <a:t>Arranjo </a:t>
            </a:r>
            <a:r>
              <a:rPr smtClean="0">
                <a:latin typeface="Arial" pitchFamily="34" charset="0"/>
                <a:cs typeface="Arial" pitchFamily="34" charset="0"/>
              </a:rPr>
              <a:t>dos equipamentos em teste.</a:t>
            </a:r>
          </a:p>
          <a:p>
            <a:pPr>
              <a:lnSpc>
                <a:spcPct val="150000"/>
              </a:lnSpc>
            </a:pPr>
            <a:r>
              <a:rPr smtClean="0">
                <a:latin typeface="Arial" pitchFamily="34" charset="0"/>
                <a:cs typeface="Arial" pitchFamily="34" charset="0"/>
              </a:rPr>
              <a:t>Gravação </a:t>
            </a:r>
            <a:r>
              <a:rPr smtClean="0">
                <a:latin typeface="Arial" pitchFamily="34" charset="0"/>
                <a:cs typeface="Arial" pitchFamily="34" charset="0"/>
              </a:rPr>
              <a:t>das </a:t>
            </a:r>
            <a:r>
              <a:rPr smtClean="0">
                <a:latin typeface="Arial" pitchFamily="34" charset="0"/>
                <a:cs typeface="Arial" pitchFamily="34" charset="0"/>
              </a:rPr>
              <a:t>medidas.</a:t>
            </a:r>
          </a:p>
          <a:p>
            <a:pPr>
              <a:lnSpc>
                <a:spcPct val="150000"/>
              </a:lnSpc>
            </a:pPr>
            <a:r>
              <a:rPr smtClean="0">
                <a:latin typeface="Arial" pitchFamily="34" charset="0"/>
                <a:cs typeface="Arial" pitchFamily="34" charset="0"/>
              </a:rPr>
              <a:t>Medições na presença de sinais de ambiente.</a:t>
            </a:r>
          </a:p>
          <a:p>
            <a:pPr>
              <a:lnSpc>
                <a:spcPct val="150000"/>
              </a:lnSpc>
            </a:pPr>
            <a:r>
              <a:rPr smtClean="0">
                <a:latin typeface="Arial" pitchFamily="34" charset="0"/>
                <a:cs typeface="Arial" pitchFamily="34" charset="0"/>
              </a:rPr>
              <a:t>Teste de instalação de usuário.</a:t>
            </a:r>
            <a:endParaRPr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endParaRPr lang="pt-BR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MÉTODO DE MEDIDA DA PERTURBAÇÃO IRRADIADA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smtClean="0">
                <a:latin typeface="Arial" pitchFamily="34" charset="0"/>
                <a:cs typeface="Arial" pitchFamily="34" charset="0"/>
              </a:rPr>
              <a:t>CISPR22:2005. </a:t>
            </a:r>
            <a:r>
              <a:rPr b="1" smtClean="0">
                <a:latin typeface="Arial" pitchFamily="34" charset="0"/>
                <a:cs typeface="Arial" pitchFamily="34" charset="0"/>
              </a:rPr>
              <a:t>Information technology equipment - Radio disturbance characteristics - Limits and methods of </a:t>
            </a:r>
            <a:r>
              <a:rPr b="1" smtClean="0">
                <a:latin typeface="Arial" pitchFamily="34" charset="0"/>
                <a:cs typeface="Arial" pitchFamily="34" charset="0"/>
              </a:rPr>
              <a:t>measurement</a:t>
            </a:r>
            <a:r>
              <a:rPr smtClean="0">
                <a:latin typeface="Arial" pitchFamily="34" charset="0"/>
                <a:cs typeface="Arial" pitchFamily="34" charset="0"/>
              </a:rPr>
              <a:t>.</a:t>
            </a:r>
            <a:endParaRPr lang="pt-BR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mtClean="0">
                <a:latin typeface="Arial" pitchFamily="34" charset="0"/>
                <a:cs typeface="Arial" pitchFamily="34" charset="0"/>
              </a:rPr>
              <a:t>REFERÊNCIAS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endParaRPr dirty="0" smtClean="0">
              <a:latin typeface="Arial" pitchFamily="34" charset="0"/>
              <a:cs typeface="Arial" pitchFamily="34" charset="0"/>
            </a:endParaRPr>
          </a:p>
          <a:p>
            <a:pPr algn="ctr">
              <a:lnSpc>
                <a:spcPct val="150000"/>
              </a:lnSpc>
              <a:buNone/>
            </a:pPr>
            <a:r>
              <a:rPr smtClean="0">
                <a:latin typeface="Arial" pitchFamily="34" charset="0"/>
                <a:cs typeface="Arial" pitchFamily="34" charset="0"/>
              </a:rPr>
              <a:t>OBRIGADO!</a:t>
            </a:r>
            <a:endParaRPr lang="pt-BR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pt-BR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smtClean="0">
                <a:latin typeface="Arial" pitchFamily="34" charset="0"/>
                <a:cs typeface="Arial" pitchFamily="34" charset="0"/>
              </a:rPr>
              <a:t>INTRODUÇÃO</a:t>
            </a:r>
          </a:p>
          <a:p>
            <a:r>
              <a:rPr smtClean="0">
                <a:latin typeface="Arial" pitchFamily="34" charset="0"/>
                <a:cs typeface="Arial" pitchFamily="34" charset="0"/>
              </a:rPr>
              <a:t>CLASSIFICAÇÃO DOS ITE'S</a:t>
            </a:r>
          </a:p>
          <a:p>
            <a:r>
              <a:rPr smtClean="0">
                <a:latin typeface="Arial" pitchFamily="34" charset="0"/>
                <a:cs typeface="Arial" pitchFamily="34" charset="0"/>
              </a:rPr>
              <a:t>LIMITES PARA </a:t>
            </a:r>
            <a:r>
              <a:rPr smtClean="0">
                <a:latin typeface="Arial" pitchFamily="34" charset="0"/>
                <a:cs typeface="Arial" pitchFamily="34" charset="0"/>
              </a:rPr>
              <a:t>PERTURBAÇÃO </a:t>
            </a:r>
            <a:r>
              <a:rPr smtClean="0">
                <a:latin typeface="Arial" pitchFamily="34" charset="0"/>
                <a:cs typeface="Arial" pitchFamily="34" charset="0"/>
              </a:rPr>
              <a:t>CONDUZIDA</a:t>
            </a:r>
          </a:p>
          <a:p>
            <a:r>
              <a:rPr smtClean="0">
                <a:latin typeface="Arial" pitchFamily="34" charset="0"/>
                <a:cs typeface="Arial" pitchFamily="34" charset="0"/>
              </a:rPr>
              <a:t>LIMITES PARA </a:t>
            </a:r>
            <a:r>
              <a:rPr smtClean="0">
                <a:latin typeface="Arial" pitchFamily="34" charset="0"/>
                <a:cs typeface="Arial" pitchFamily="34" charset="0"/>
              </a:rPr>
              <a:t>PERTURBAÇÃO </a:t>
            </a:r>
            <a:r>
              <a:rPr smtClean="0">
                <a:latin typeface="Arial" pitchFamily="34" charset="0"/>
                <a:cs typeface="Arial" pitchFamily="34" charset="0"/>
              </a:rPr>
              <a:t>IRRADIADA</a:t>
            </a:r>
          </a:p>
          <a:p>
            <a:r>
              <a:rPr smtClean="0">
                <a:latin typeface="Arial" pitchFamily="34" charset="0"/>
                <a:cs typeface="Arial" pitchFamily="34" charset="0"/>
              </a:rPr>
              <a:t>CONDIÇÃO GERAL </a:t>
            </a:r>
            <a:r>
              <a:rPr smtClean="0">
                <a:latin typeface="Arial" pitchFamily="34" charset="0"/>
                <a:cs typeface="Arial" pitchFamily="34" charset="0"/>
              </a:rPr>
              <a:t>DE </a:t>
            </a:r>
            <a:r>
              <a:rPr smtClean="0">
                <a:latin typeface="Arial" pitchFamily="34" charset="0"/>
                <a:cs typeface="Arial" pitchFamily="34" charset="0"/>
              </a:rPr>
              <a:t>MEDIÇÃO</a:t>
            </a:r>
          </a:p>
          <a:p>
            <a:r>
              <a:rPr smtClean="0">
                <a:latin typeface="Arial" pitchFamily="34" charset="0"/>
                <a:cs typeface="Arial" pitchFamily="34" charset="0"/>
              </a:rPr>
              <a:t>INCERTEZA DE MEDIÇÃO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APRESENTAÇÃO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smtClean="0">
                <a:latin typeface="Arial" pitchFamily="34" charset="0"/>
                <a:cs typeface="Arial" pitchFamily="34" charset="0"/>
              </a:rPr>
              <a:t>O que é a CISPR 22?</a:t>
            </a:r>
          </a:p>
          <a:p>
            <a:pPr lvl="1"/>
            <a:r>
              <a:rPr smtClean="0">
                <a:latin typeface="Arial" pitchFamily="34" charset="0"/>
                <a:cs typeface="Arial" pitchFamily="34" charset="0"/>
              </a:rPr>
              <a:t>É um padrão internacional aplicado aos equipamentos de TI </a:t>
            </a:r>
            <a:r>
              <a:rPr i="1" smtClean="0">
                <a:latin typeface="Arial" pitchFamily="34" charset="0"/>
                <a:cs typeface="Arial" pitchFamily="34" charset="0"/>
              </a:rPr>
              <a:t>(Information Technology Equipment </a:t>
            </a:r>
            <a:r>
              <a:rPr lang="pt-BR" i="1" dirty="0" smtClean="0">
                <a:latin typeface="Arial" pitchFamily="34" charset="0"/>
                <a:cs typeface="Arial" pitchFamily="34" charset="0"/>
              </a:rPr>
              <a:t>–</a:t>
            </a:r>
            <a:r>
              <a:rPr i="1" smtClean="0">
                <a:latin typeface="Arial" pitchFamily="34" charset="0"/>
                <a:cs typeface="Arial" pitchFamily="34" charset="0"/>
              </a:rPr>
              <a:t> ITE) </a:t>
            </a:r>
            <a:r>
              <a:rPr smtClean="0">
                <a:latin typeface="Arial" pitchFamily="34" charset="0"/>
                <a:cs typeface="Arial" pitchFamily="34" charset="0"/>
              </a:rPr>
              <a:t>para a medir seus níveis de perturbações.</a:t>
            </a:r>
          </a:p>
          <a:p>
            <a:r>
              <a:rPr smtClean="0">
                <a:latin typeface="Arial" pitchFamily="34" charset="0"/>
                <a:cs typeface="Arial" pitchFamily="34" charset="0"/>
              </a:rPr>
              <a:t>Quais são esses equipamentos?</a:t>
            </a:r>
          </a:p>
          <a:p>
            <a:pPr lvl="1"/>
            <a:r>
              <a:rPr smtClean="0">
                <a:latin typeface="Arial" pitchFamily="34" charset="0"/>
                <a:cs typeface="Arial" pitchFamily="34" charset="0"/>
              </a:rPr>
              <a:t>Função </a:t>
            </a:r>
            <a:r>
              <a:rPr smtClean="0">
                <a:latin typeface="Arial" pitchFamily="34" charset="0"/>
                <a:cs typeface="Arial" pitchFamily="34" charset="0"/>
              </a:rPr>
              <a:t>primária:</a:t>
            </a:r>
          </a:p>
          <a:p>
            <a:pPr lvl="2"/>
            <a:r>
              <a:rPr smtClean="0">
                <a:latin typeface="Arial" pitchFamily="34" charset="0"/>
                <a:cs typeface="Arial" pitchFamily="34" charset="0"/>
              </a:rPr>
              <a:t>Armazenamento.</a:t>
            </a:r>
          </a:p>
          <a:p>
            <a:pPr lvl="2"/>
            <a:r>
              <a:rPr smtClean="0">
                <a:latin typeface="Arial" pitchFamily="34" charset="0"/>
                <a:cs typeface="Arial" pitchFamily="34" charset="0"/>
              </a:rPr>
              <a:t>Transmissão, troca ou controle de dados e de mensagens de </a:t>
            </a:r>
            <a:r>
              <a:rPr smtClean="0">
                <a:latin typeface="Arial" pitchFamily="34" charset="0"/>
                <a:cs typeface="Arial" pitchFamily="34" charset="0"/>
              </a:rPr>
              <a:t>telecomunicação</a:t>
            </a:r>
            <a:r>
              <a:rPr smtClean="0">
                <a:latin typeface="Arial" pitchFamily="34" charset="0"/>
                <a:cs typeface="Arial" pitchFamily="34" charset="0"/>
              </a:rPr>
              <a:t>.</a:t>
            </a:r>
          </a:p>
          <a:p>
            <a:pPr lvl="1"/>
            <a:r>
              <a:rPr smtClean="0">
                <a:latin typeface="Arial" pitchFamily="34" charset="0"/>
                <a:cs typeface="Arial" pitchFamily="34" charset="0"/>
              </a:rPr>
              <a:t>Alimentação não excede 600V.</a:t>
            </a:r>
            <a:endParaRPr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smtClean="0">
              <a:latin typeface="Arial" pitchFamily="34" charset="0"/>
              <a:cs typeface="Arial" pitchFamily="34" charset="0"/>
            </a:endParaRPr>
          </a:p>
          <a:p>
            <a:pPr lvl="2"/>
            <a:endParaRPr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INTRODUÇÃO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pt-BR" dirty="0" smtClean="0">
                <a:latin typeface="Arial" pitchFamily="34" charset="0"/>
                <a:cs typeface="Arial" pitchFamily="34" charset="0"/>
              </a:rPr>
              <a:t>Classe B:</a:t>
            </a:r>
          </a:p>
          <a:p>
            <a:pPr lvl="1">
              <a:lnSpc>
                <a:spcPct val="150000"/>
              </a:lnSpc>
            </a:pPr>
            <a:r>
              <a:rPr lang="pt-BR" dirty="0" smtClean="0">
                <a:latin typeface="Arial" pitchFamily="34" charset="0"/>
                <a:cs typeface="Arial" pitchFamily="34" charset="0"/>
              </a:rPr>
              <a:t>Equipamentos destinados principalmente ao ambiente doméstico:</a:t>
            </a:r>
          </a:p>
          <a:p>
            <a:pPr lvl="2">
              <a:lnSpc>
                <a:spcPct val="150000"/>
              </a:lnSpc>
            </a:pPr>
            <a:r>
              <a:rPr lang="pt-BR" dirty="0" smtClean="0">
                <a:latin typeface="Arial" pitchFamily="34" charset="0"/>
                <a:cs typeface="Arial" pitchFamily="34" charset="0"/>
              </a:rPr>
              <a:t>Equipamentos portáteis.</a:t>
            </a:r>
          </a:p>
          <a:p>
            <a:pPr lvl="2">
              <a:lnSpc>
                <a:spcPct val="150000"/>
              </a:lnSpc>
            </a:pPr>
            <a:r>
              <a:rPr lang="pt-BR" dirty="0" smtClean="0">
                <a:latin typeface="Arial" pitchFamily="34" charset="0"/>
                <a:cs typeface="Arial" pitchFamily="34" charset="0"/>
              </a:rPr>
              <a:t>Computadores pessoais.</a:t>
            </a:r>
          </a:p>
          <a:p>
            <a:pPr>
              <a:lnSpc>
                <a:spcPct val="150000"/>
              </a:lnSpc>
            </a:pPr>
            <a:r>
              <a:rPr lang="pt-BR" dirty="0" smtClean="0">
                <a:latin typeface="Arial" pitchFamily="34" charset="0"/>
                <a:cs typeface="Arial" pitchFamily="34" charset="0"/>
              </a:rPr>
              <a:t>Classe A:</a:t>
            </a:r>
          </a:p>
          <a:p>
            <a:pPr lvl="1">
              <a:lnSpc>
                <a:spcPct val="150000"/>
              </a:lnSpc>
            </a:pPr>
            <a:r>
              <a:rPr lang="pt-BR" dirty="0" smtClean="0">
                <a:latin typeface="Arial" pitchFamily="34" charset="0"/>
                <a:cs typeface="Arial" pitchFamily="34" charset="0"/>
              </a:rPr>
              <a:t>Não satisfazem os limites de perturbação da classe B.</a:t>
            </a:r>
          </a:p>
          <a:p>
            <a:pPr lvl="1">
              <a:lnSpc>
                <a:spcPct val="150000"/>
              </a:lnSpc>
            </a:pPr>
            <a:r>
              <a:rPr lang="pt-BR" dirty="0" smtClean="0">
                <a:latin typeface="Arial" pitchFamily="34" charset="0"/>
                <a:cs typeface="Arial" pitchFamily="34" charset="0"/>
              </a:rPr>
              <a:t>Não são restritos à venda, mas devem conter aviso indicando o modo de uso.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CLASSIFICAÇÃO 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DOS </a:t>
            </a:r>
            <a:r>
              <a:rPr lang="pt-BR" dirty="0" err="1" smtClean="0">
                <a:latin typeface="Arial" pitchFamily="34" charset="0"/>
                <a:cs typeface="Arial" pitchFamily="34" charset="0"/>
              </a:rPr>
              <a:t>ITE’S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Classe A: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LIMITES PARA PERTURBAÇÃO CONDUZIDA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4" name="Tabela 3"/>
          <p:cNvGraphicFramePr>
            <a:graphicFrameLocks noGrp="1"/>
          </p:cNvGraphicFramePr>
          <p:nvPr/>
        </p:nvGraphicFramePr>
        <p:xfrm>
          <a:off x="1475656" y="2420888"/>
          <a:ext cx="6096000" cy="1483360"/>
        </p:xfrm>
        <a:graphic>
          <a:graphicData uri="http://schemas.openxmlformats.org/drawingml/2006/table">
            <a:tbl>
              <a:tblPr firstRow="1" bandRow="1">
                <a:effectLst/>
              </a:tblPr>
              <a:tblGrid>
                <a:gridCol w="2032000"/>
                <a:gridCol w="2032000"/>
                <a:gridCol w="2032000"/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ysClr val="windowText" lastClr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Faixa</a:t>
                      </a:r>
                      <a:r>
                        <a:rPr lang="pt-BR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de frequência (MHz)</a:t>
                      </a:r>
                      <a:endParaRPr lang="pt-BR" dirty="0">
                        <a:solidFill>
                          <a:sysClr val="windowText" lastClr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ysClr val="windowText" lastClr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Limites dB(</a:t>
                      </a:r>
                      <a:r>
                        <a:rPr lang="pt-BR" dirty="0" err="1" smtClean="0">
                          <a:solidFill>
                            <a:sysClr val="windowText" lastClr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µV</a:t>
                      </a:r>
                      <a:r>
                        <a:rPr lang="pt-BR" dirty="0" smtClean="0">
                          <a:solidFill>
                            <a:sysClr val="windowText" lastClr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  <a:endParaRPr lang="pt-BR" dirty="0">
                        <a:solidFill>
                          <a:sysClr val="windowText" lastClr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ysClr val="windowText" lastClr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Quase - pico</a:t>
                      </a:r>
                      <a:endParaRPr lang="pt-BR" dirty="0">
                        <a:solidFill>
                          <a:sysClr val="windowText" lastClr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ysClr val="windowText" lastClr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Média</a:t>
                      </a:r>
                      <a:endParaRPr lang="pt-BR" dirty="0">
                        <a:solidFill>
                          <a:sysClr val="windowText" lastClr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ysClr val="windowText" lastClr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0,15 a 0,50</a:t>
                      </a:r>
                      <a:endParaRPr lang="pt-BR" dirty="0">
                        <a:solidFill>
                          <a:sysClr val="windowText" lastClr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ysClr val="windowText" lastClr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79</a:t>
                      </a:r>
                      <a:endParaRPr lang="pt-BR" dirty="0">
                        <a:solidFill>
                          <a:sysClr val="windowText" lastClr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ysClr val="windowText" lastClr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66</a:t>
                      </a:r>
                      <a:endParaRPr lang="pt-BR" dirty="0">
                        <a:solidFill>
                          <a:sysClr val="windowText" lastClr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ysClr val="windowText" lastClr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0,50 a 30</a:t>
                      </a:r>
                      <a:endParaRPr lang="pt-BR" dirty="0">
                        <a:solidFill>
                          <a:sysClr val="windowText" lastClr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ysClr val="windowText" lastClr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73</a:t>
                      </a:r>
                      <a:endParaRPr lang="pt-BR" dirty="0">
                        <a:solidFill>
                          <a:sysClr val="windowText" lastClr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ysClr val="windowText" lastClr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60</a:t>
                      </a:r>
                      <a:endParaRPr lang="pt-BR" dirty="0">
                        <a:solidFill>
                          <a:sysClr val="windowText" lastClr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" name="CaixaDeTexto 4"/>
          <p:cNvSpPr txBox="1"/>
          <p:nvPr/>
        </p:nvSpPr>
        <p:spPr>
          <a:xfrm>
            <a:off x="0" y="198884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latin typeface="Arial" pitchFamily="34" charset="0"/>
                <a:cs typeface="Arial" pitchFamily="34" charset="0"/>
              </a:rPr>
              <a:t>Tabela 1 – Limites para perturbação conduzida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0" y="442782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latin typeface="Arial" pitchFamily="34" charset="0"/>
                <a:cs typeface="Arial" pitchFamily="34" charset="0"/>
              </a:rPr>
              <a:t>Tabela 2 – Limites para perturbação conduzida de modo comum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7" name="Tabela 6"/>
          <p:cNvGraphicFramePr>
            <a:graphicFrameLocks noGrp="1"/>
          </p:cNvGraphicFramePr>
          <p:nvPr/>
        </p:nvGraphicFramePr>
        <p:xfrm>
          <a:off x="467545" y="4869264"/>
          <a:ext cx="8208910" cy="1656080"/>
        </p:xfrm>
        <a:graphic>
          <a:graphicData uri="http://schemas.openxmlformats.org/drawingml/2006/table">
            <a:tbl>
              <a:tblPr firstRow="1" bandRow="1"/>
              <a:tblGrid>
                <a:gridCol w="1641782"/>
                <a:gridCol w="1641782"/>
                <a:gridCol w="1641782"/>
                <a:gridCol w="1641782"/>
                <a:gridCol w="1641782"/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Arial" pitchFamily="34" charset="0"/>
                          <a:cs typeface="Arial" pitchFamily="34" charset="0"/>
                        </a:rPr>
                        <a:t>Faixa</a:t>
                      </a:r>
                      <a:r>
                        <a:rPr lang="pt-BR" baseline="0" dirty="0" smtClean="0">
                          <a:latin typeface="Arial" pitchFamily="34" charset="0"/>
                          <a:cs typeface="Arial" pitchFamily="34" charset="0"/>
                        </a:rPr>
                        <a:t> de frequência (MHz)</a:t>
                      </a:r>
                      <a:endParaRPr lang="pt-BR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Arial" pitchFamily="34" charset="0"/>
                          <a:cs typeface="Arial" pitchFamily="34" charset="0"/>
                        </a:rPr>
                        <a:t>Limites de tensão</a:t>
                      </a:r>
                      <a:r>
                        <a:rPr lang="pt-BR" baseline="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pt-BR" dirty="0" smtClean="0">
                          <a:latin typeface="Arial" pitchFamily="34" charset="0"/>
                          <a:cs typeface="Arial" pitchFamily="34" charset="0"/>
                        </a:rPr>
                        <a:t>dB (</a:t>
                      </a:r>
                      <a:r>
                        <a:rPr lang="pt-BR" dirty="0" err="1" smtClean="0">
                          <a:latin typeface="Arial" pitchFamily="34" charset="0"/>
                          <a:cs typeface="Arial" pitchFamily="34" charset="0"/>
                        </a:rPr>
                        <a:t>µV</a:t>
                      </a:r>
                      <a:r>
                        <a:rPr lang="pt-BR" dirty="0" smtClean="0"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  <a:endParaRPr lang="pt-BR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>
                          <a:latin typeface="Arial" pitchFamily="34" charset="0"/>
                          <a:cs typeface="Arial" pitchFamily="34" charset="0"/>
                        </a:rPr>
                        <a:t>Limites de corrente</a:t>
                      </a:r>
                      <a:r>
                        <a:rPr lang="pt-BR" baseline="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pt-BR" dirty="0" smtClean="0">
                          <a:latin typeface="Arial" pitchFamily="34" charset="0"/>
                          <a:cs typeface="Arial" pitchFamily="34" charset="0"/>
                        </a:rPr>
                        <a:t>dB (</a:t>
                      </a:r>
                      <a:r>
                        <a:rPr lang="pt-BR" dirty="0" err="1" smtClean="0">
                          <a:latin typeface="Arial" pitchFamily="34" charset="0"/>
                          <a:cs typeface="Arial" pitchFamily="34" charset="0"/>
                        </a:rPr>
                        <a:t>µA</a:t>
                      </a:r>
                      <a:r>
                        <a:rPr lang="pt-BR" dirty="0" smtClean="0"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Arial" pitchFamily="34" charset="0"/>
                          <a:cs typeface="Arial" pitchFamily="34" charset="0"/>
                        </a:rPr>
                        <a:t>Quase - pico</a:t>
                      </a:r>
                      <a:endParaRPr lang="pt-BR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Arial" pitchFamily="34" charset="0"/>
                          <a:cs typeface="Arial" pitchFamily="34" charset="0"/>
                        </a:rPr>
                        <a:t>Média</a:t>
                      </a:r>
                      <a:endParaRPr lang="pt-BR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Arial" pitchFamily="34" charset="0"/>
                          <a:cs typeface="Arial" pitchFamily="34" charset="0"/>
                        </a:rPr>
                        <a:t>Quase</a:t>
                      </a:r>
                      <a:r>
                        <a:rPr lang="pt-BR" baseline="0" dirty="0" smtClean="0">
                          <a:latin typeface="Arial" pitchFamily="34" charset="0"/>
                          <a:cs typeface="Arial" pitchFamily="34" charset="0"/>
                        </a:rPr>
                        <a:t> - pico</a:t>
                      </a:r>
                      <a:endParaRPr lang="pt-BR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Arial" pitchFamily="34" charset="0"/>
                          <a:cs typeface="Arial" pitchFamily="34" charset="0"/>
                        </a:rPr>
                        <a:t>Média</a:t>
                      </a:r>
                      <a:endParaRPr lang="pt-BR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Arial" pitchFamily="34" charset="0"/>
                          <a:cs typeface="Arial" pitchFamily="34" charset="0"/>
                        </a:rPr>
                        <a:t>0,15 a 0,50</a:t>
                      </a:r>
                      <a:endParaRPr lang="pt-BR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Arial" pitchFamily="34" charset="0"/>
                          <a:cs typeface="Arial" pitchFamily="34" charset="0"/>
                        </a:rPr>
                        <a:t>97 a 87</a:t>
                      </a:r>
                      <a:endParaRPr lang="pt-BR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Arial" pitchFamily="34" charset="0"/>
                          <a:cs typeface="Arial" pitchFamily="34" charset="0"/>
                        </a:rPr>
                        <a:t>84 a 74</a:t>
                      </a:r>
                      <a:endParaRPr lang="pt-BR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Arial" pitchFamily="34" charset="0"/>
                          <a:cs typeface="Arial" pitchFamily="34" charset="0"/>
                        </a:rPr>
                        <a:t>53 a 43</a:t>
                      </a:r>
                      <a:endParaRPr lang="pt-BR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Arial" pitchFamily="34" charset="0"/>
                          <a:cs typeface="Arial" pitchFamily="34" charset="0"/>
                        </a:rPr>
                        <a:t>40 a 30</a:t>
                      </a:r>
                      <a:endParaRPr lang="pt-BR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Arial" pitchFamily="34" charset="0"/>
                          <a:cs typeface="Arial" pitchFamily="34" charset="0"/>
                        </a:rPr>
                        <a:t>0,50 a 30</a:t>
                      </a:r>
                      <a:endParaRPr lang="pt-BR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Arial" pitchFamily="34" charset="0"/>
                          <a:cs typeface="Arial" pitchFamily="34" charset="0"/>
                        </a:rPr>
                        <a:t>87</a:t>
                      </a:r>
                      <a:endParaRPr lang="pt-BR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Arial" pitchFamily="34" charset="0"/>
                          <a:cs typeface="Arial" pitchFamily="34" charset="0"/>
                        </a:rPr>
                        <a:t>74</a:t>
                      </a:r>
                      <a:endParaRPr lang="pt-BR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Arial" pitchFamily="34" charset="0"/>
                          <a:cs typeface="Arial" pitchFamily="34" charset="0"/>
                        </a:rPr>
                        <a:t>43</a:t>
                      </a:r>
                      <a:endParaRPr lang="pt-BR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Arial" pitchFamily="34" charset="0"/>
                          <a:cs typeface="Arial" pitchFamily="34" charset="0"/>
                        </a:rPr>
                        <a:t>30</a:t>
                      </a:r>
                      <a:endParaRPr lang="pt-BR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Classe B: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LIMITES PARA PERTURBAÇÃO CONDUZIDA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4" name="Tabela 3"/>
          <p:cNvGraphicFramePr>
            <a:graphicFrameLocks noGrp="1"/>
          </p:cNvGraphicFramePr>
          <p:nvPr/>
        </p:nvGraphicFramePr>
        <p:xfrm>
          <a:off x="1475656" y="2420888"/>
          <a:ext cx="6096000" cy="1854200"/>
        </p:xfrm>
        <a:graphic>
          <a:graphicData uri="http://schemas.openxmlformats.org/drawingml/2006/table">
            <a:tbl>
              <a:tblPr firstRow="1" bandRow="1">
                <a:effectLst/>
              </a:tblPr>
              <a:tblGrid>
                <a:gridCol w="2032000"/>
                <a:gridCol w="2032000"/>
                <a:gridCol w="2032000"/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Arial" pitchFamily="34" charset="0"/>
                          <a:cs typeface="Arial" pitchFamily="34" charset="0"/>
                        </a:rPr>
                        <a:t>Faixa</a:t>
                      </a:r>
                      <a:r>
                        <a:rPr lang="pt-BR" baseline="0" dirty="0" smtClean="0">
                          <a:latin typeface="Arial" pitchFamily="34" charset="0"/>
                          <a:cs typeface="Arial" pitchFamily="34" charset="0"/>
                        </a:rPr>
                        <a:t> de frequência (MHz)</a:t>
                      </a:r>
                      <a:endParaRPr lang="pt-BR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Arial" pitchFamily="34" charset="0"/>
                          <a:cs typeface="Arial" pitchFamily="34" charset="0"/>
                        </a:rPr>
                        <a:t>Limites dB(</a:t>
                      </a:r>
                      <a:r>
                        <a:rPr lang="pt-BR" dirty="0" err="1" smtClean="0">
                          <a:latin typeface="Arial" pitchFamily="34" charset="0"/>
                          <a:cs typeface="Arial" pitchFamily="34" charset="0"/>
                        </a:rPr>
                        <a:t>µV</a:t>
                      </a:r>
                      <a:r>
                        <a:rPr lang="pt-BR" dirty="0" smtClean="0"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  <a:endParaRPr lang="pt-BR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Arial" pitchFamily="34" charset="0"/>
                          <a:cs typeface="Arial" pitchFamily="34" charset="0"/>
                        </a:rPr>
                        <a:t>Quase - pico</a:t>
                      </a:r>
                      <a:endParaRPr lang="pt-BR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Arial" pitchFamily="34" charset="0"/>
                          <a:cs typeface="Arial" pitchFamily="34" charset="0"/>
                        </a:rPr>
                        <a:t>Média</a:t>
                      </a:r>
                      <a:endParaRPr lang="pt-BR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Arial" pitchFamily="34" charset="0"/>
                          <a:cs typeface="Arial" pitchFamily="34" charset="0"/>
                        </a:rPr>
                        <a:t>0,15 a 0,50</a:t>
                      </a:r>
                      <a:endParaRPr lang="pt-BR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Arial" pitchFamily="34" charset="0"/>
                          <a:cs typeface="Arial" pitchFamily="34" charset="0"/>
                        </a:rPr>
                        <a:t>66 a 56</a:t>
                      </a:r>
                      <a:endParaRPr lang="pt-BR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Arial" pitchFamily="34" charset="0"/>
                          <a:cs typeface="Arial" pitchFamily="34" charset="0"/>
                        </a:rPr>
                        <a:t>56 a 46</a:t>
                      </a:r>
                      <a:endParaRPr lang="pt-BR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Arial" pitchFamily="34" charset="0"/>
                          <a:cs typeface="Arial" pitchFamily="34" charset="0"/>
                        </a:rPr>
                        <a:t>0,50 a 5</a:t>
                      </a:r>
                      <a:endParaRPr lang="pt-BR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Arial" pitchFamily="34" charset="0"/>
                          <a:cs typeface="Arial" pitchFamily="34" charset="0"/>
                        </a:rPr>
                        <a:t>56</a:t>
                      </a:r>
                      <a:endParaRPr lang="pt-BR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Arial" pitchFamily="34" charset="0"/>
                          <a:cs typeface="Arial" pitchFamily="34" charset="0"/>
                        </a:rPr>
                        <a:t>46</a:t>
                      </a:r>
                      <a:endParaRPr lang="pt-BR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Arial" pitchFamily="34" charset="0"/>
                          <a:cs typeface="Arial" pitchFamily="34" charset="0"/>
                        </a:rPr>
                        <a:t>5 a 30</a:t>
                      </a:r>
                      <a:endParaRPr lang="pt-BR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Arial" pitchFamily="34" charset="0"/>
                          <a:cs typeface="Arial" pitchFamily="34" charset="0"/>
                        </a:rPr>
                        <a:t>60</a:t>
                      </a:r>
                      <a:endParaRPr lang="pt-BR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Arial" pitchFamily="34" charset="0"/>
                          <a:cs typeface="Arial" pitchFamily="34" charset="0"/>
                        </a:rPr>
                        <a:t>50</a:t>
                      </a:r>
                      <a:endParaRPr lang="pt-BR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" name="CaixaDeTexto 4"/>
          <p:cNvSpPr txBox="1"/>
          <p:nvPr/>
        </p:nvSpPr>
        <p:spPr>
          <a:xfrm>
            <a:off x="0" y="198884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latin typeface="Arial" pitchFamily="34" charset="0"/>
                <a:cs typeface="Arial" pitchFamily="34" charset="0"/>
              </a:rPr>
              <a:t>Tabela 3 – Limites para perturbação conduzida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0" y="442782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latin typeface="Arial" pitchFamily="34" charset="0"/>
                <a:cs typeface="Arial" pitchFamily="34" charset="0"/>
              </a:rPr>
              <a:t>Tabela 4 – Limites para perturbação conduzida de modo comum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7" name="Tabela 6"/>
          <p:cNvGraphicFramePr>
            <a:graphicFrameLocks noGrp="1"/>
          </p:cNvGraphicFramePr>
          <p:nvPr/>
        </p:nvGraphicFramePr>
        <p:xfrm>
          <a:off x="467545" y="4869264"/>
          <a:ext cx="8208910" cy="1656080"/>
        </p:xfrm>
        <a:graphic>
          <a:graphicData uri="http://schemas.openxmlformats.org/drawingml/2006/table">
            <a:tbl>
              <a:tblPr firstRow="1" bandRow="1"/>
              <a:tblGrid>
                <a:gridCol w="1641782"/>
                <a:gridCol w="1641782"/>
                <a:gridCol w="1641782"/>
                <a:gridCol w="1641782"/>
                <a:gridCol w="1641782"/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Arial" pitchFamily="34" charset="0"/>
                          <a:cs typeface="Arial" pitchFamily="34" charset="0"/>
                        </a:rPr>
                        <a:t>Faixa</a:t>
                      </a:r>
                      <a:r>
                        <a:rPr lang="pt-BR" baseline="0" dirty="0" smtClean="0">
                          <a:latin typeface="Arial" pitchFamily="34" charset="0"/>
                          <a:cs typeface="Arial" pitchFamily="34" charset="0"/>
                        </a:rPr>
                        <a:t> de frequência (MHz)</a:t>
                      </a:r>
                      <a:endParaRPr lang="pt-BR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Arial" pitchFamily="34" charset="0"/>
                          <a:cs typeface="Arial" pitchFamily="34" charset="0"/>
                        </a:rPr>
                        <a:t>Limites de tensão</a:t>
                      </a:r>
                      <a:r>
                        <a:rPr lang="pt-BR" baseline="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pt-BR" dirty="0" smtClean="0">
                          <a:latin typeface="Arial" pitchFamily="34" charset="0"/>
                          <a:cs typeface="Arial" pitchFamily="34" charset="0"/>
                        </a:rPr>
                        <a:t>dB (</a:t>
                      </a:r>
                      <a:r>
                        <a:rPr lang="pt-BR" dirty="0" err="1" smtClean="0">
                          <a:latin typeface="Arial" pitchFamily="34" charset="0"/>
                          <a:cs typeface="Arial" pitchFamily="34" charset="0"/>
                        </a:rPr>
                        <a:t>µV</a:t>
                      </a:r>
                      <a:r>
                        <a:rPr lang="pt-BR" dirty="0" smtClean="0"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  <a:endParaRPr lang="pt-BR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>
                          <a:latin typeface="Arial" pitchFamily="34" charset="0"/>
                          <a:cs typeface="Arial" pitchFamily="34" charset="0"/>
                        </a:rPr>
                        <a:t>Limites de corrente</a:t>
                      </a:r>
                      <a:r>
                        <a:rPr lang="pt-BR" baseline="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pt-BR" dirty="0" smtClean="0">
                          <a:latin typeface="Arial" pitchFamily="34" charset="0"/>
                          <a:cs typeface="Arial" pitchFamily="34" charset="0"/>
                        </a:rPr>
                        <a:t>dB (</a:t>
                      </a:r>
                      <a:r>
                        <a:rPr lang="pt-BR" dirty="0" err="1" smtClean="0">
                          <a:latin typeface="Arial" pitchFamily="34" charset="0"/>
                          <a:cs typeface="Arial" pitchFamily="34" charset="0"/>
                        </a:rPr>
                        <a:t>µA</a:t>
                      </a:r>
                      <a:r>
                        <a:rPr lang="pt-BR" dirty="0" smtClean="0"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Arial" pitchFamily="34" charset="0"/>
                          <a:cs typeface="Arial" pitchFamily="34" charset="0"/>
                        </a:rPr>
                        <a:t>Quase - pico</a:t>
                      </a:r>
                      <a:endParaRPr lang="pt-BR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Arial" pitchFamily="34" charset="0"/>
                          <a:cs typeface="Arial" pitchFamily="34" charset="0"/>
                        </a:rPr>
                        <a:t>Média</a:t>
                      </a:r>
                      <a:endParaRPr lang="pt-BR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Arial" pitchFamily="34" charset="0"/>
                          <a:cs typeface="Arial" pitchFamily="34" charset="0"/>
                        </a:rPr>
                        <a:t>Quase</a:t>
                      </a:r>
                      <a:r>
                        <a:rPr lang="pt-BR" baseline="0" dirty="0" smtClean="0">
                          <a:latin typeface="Arial" pitchFamily="34" charset="0"/>
                          <a:cs typeface="Arial" pitchFamily="34" charset="0"/>
                        </a:rPr>
                        <a:t> - pico</a:t>
                      </a:r>
                      <a:endParaRPr lang="pt-BR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Arial" pitchFamily="34" charset="0"/>
                          <a:cs typeface="Arial" pitchFamily="34" charset="0"/>
                        </a:rPr>
                        <a:t>Média</a:t>
                      </a:r>
                      <a:endParaRPr lang="pt-BR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Arial" pitchFamily="34" charset="0"/>
                          <a:cs typeface="Arial" pitchFamily="34" charset="0"/>
                        </a:rPr>
                        <a:t>0,15 a 0,50</a:t>
                      </a:r>
                      <a:endParaRPr lang="pt-BR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Arial" pitchFamily="34" charset="0"/>
                          <a:cs typeface="Arial" pitchFamily="34" charset="0"/>
                        </a:rPr>
                        <a:t>84 a 74</a:t>
                      </a:r>
                      <a:endParaRPr lang="pt-BR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Arial" pitchFamily="34" charset="0"/>
                          <a:cs typeface="Arial" pitchFamily="34" charset="0"/>
                        </a:rPr>
                        <a:t>74 a 64</a:t>
                      </a:r>
                      <a:endParaRPr lang="pt-BR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Arial" pitchFamily="34" charset="0"/>
                          <a:cs typeface="Arial" pitchFamily="34" charset="0"/>
                        </a:rPr>
                        <a:t>40 a 30</a:t>
                      </a:r>
                      <a:endParaRPr lang="pt-BR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Arial" pitchFamily="34" charset="0"/>
                          <a:cs typeface="Arial" pitchFamily="34" charset="0"/>
                        </a:rPr>
                        <a:t>30 a 20</a:t>
                      </a:r>
                      <a:endParaRPr lang="pt-BR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Arial" pitchFamily="34" charset="0"/>
                          <a:cs typeface="Arial" pitchFamily="34" charset="0"/>
                        </a:rPr>
                        <a:t>0,50 a 30</a:t>
                      </a:r>
                      <a:endParaRPr lang="pt-BR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Arial" pitchFamily="34" charset="0"/>
                          <a:cs typeface="Arial" pitchFamily="34" charset="0"/>
                        </a:rPr>
                        <a:t>74</a:t>
                      </a:r>
                      <a:endParaRPr lang="pt-BR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Arial" pitchFamily="34" charset="0"/>
                          <a:cs typeface="Arial" pitchFamily="34" charset="0"/>
                        </a:rPr>
                        <a:t>64</a:t>
                      </a:r>
                      <a:endParaRPr lang="pt-BR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Arial" pitchFamily="34" charset="0"/>
                          <a:cs typeface="Arial" pitchFamily="34" charset="0"/>
                        </a:rPr>
                        <a:t>30</a:t>
                      </a:r>
                      <a:endParaRPr lang="pt-BR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Arial" pitchFamily="34" charset="0"/>
                          <a:cs typeface="Arial" pitchFamily="34" charset="0"/>
                        </a:rPr>
                        <a:t>20</a:t>
                      </a:r>
                      <a:endParaRPr lang="pt-BR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Classe A: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LIMITES PARA PERTURBAÇÃO IRRADIADA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4" name="Tabela 3"/>
          <p:cNvGraphicFramePr>
            <a:graphicFrameLocks noGrp="1"/>
          </p:cNvGraphicFramePr>
          <p:nvPr/>
        </p:nvGraphicFramePr>
        <p:xfrm>
          <a:off x="1475656" y="3284984"/>
          <a:ext cx="6096000" cy="1483360"/>
        </p:xfrm>
        <a:graphic>
          <a:graphicData uri="http://schemas.openxmlformats.org/drawingml/2006/table">
            <a:tbl>
              <a:tblPr firstRow="1" bandRow="1">
                <a:effectLst/>
              </a:tblPr>
              <a:tblGrid>
                <a:gridCol w="2032000"/>
                <a:gridCol w="4064000"/>
              </a:tblGrid>
              <a:tr h="74168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Arial" pitchFamily="34" charset="0"/>
                          <a:cs typeface="Arial" pitchFamily="34" charset="0"/>
                        </a:rPr>
                        <a:t>Faixa</a:t>
                      </a:r>
                      <a:r>
                        <a:rPr lang="pt-BR" baseline="0" dirty="0" smtClean="0">
                          <a:latin typeface="Arial" pitchFamily="34" charset="0"/>
                          <a:cs typeface="Arial" pitchFamily="34" charset="0"/>
                        </a:rPr>
                        <a:t> de frequência (MHz)</a:t>
                      </a:r>
                      <a:endParaRPr lang="pt-BR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Arial" pitchFamily="34" charset="0"/>
                          <a:cs typeface="Arial" pitchFamily="34" charset="0"/>
                        </a:rPr>
                        <a:t>Limites de quase-pico dB (</a:t>
                      </a:r>
                      <a:r>
                        <a:rPr lang="pt-BR" dirty="0" err="1" smtClean="0">
                          <a:latin typeface="Arial" pitchFamily="34" charset="0"/>
                          <a:cs typeface="Arial" pitchFamily="34" charset="0"/>
                        </a:rPr>
                        <a:t>µV</a:t>
                      </a:r>
                      <a:r>
                        <a:rPr lang="pt-BR" dirty="0" smtClean="0">
                          <a:latin typeface="Arial" pitchFamily="34" charset="0"/>
                          <a:cs typeface="Arial" pitchFamily="34" charset="0"/>
                        </a:rPr>
                        <a:t>/m)</a:t>
                      </a:r>
                      <a:endParaRPr lang="pt-BR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Arial" pitchFamily="34" charset="0"/>
                          <a:cs typeface="Arial" pitchFamily="34" charset="0"/>
                        </a:rPr>
                        <a:t>30 a 230</a:t>
                      </a:r>
                      <a:endParaRPr lang="pt-BR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Arial" pitchFamily="34" charset="0"/>
                          <a:cs typeface="Arial" pitchFamily="34" charset="0"/>
                        </a:rPr>
                        <a:t>40</a:t>
                      </a:r>
                      <a:endParaRPr lang="pt-BR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Arial" pitchFamily="34" charset="0"/>
                          <a:cs typeface="Arial" pitchFamily="34" charset="0"/>
                        </a:rPr>
                        <a:t>230 a 1000</a:t>
                      </a:r>
                      <a:endParaRPr lang="pt-BR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Arial" pitchFamily="34" charset="0"/>
                          <a:cs typeface="Arial" pitchFamily="34" charset="0"/>
                        </a:rPr>
                        <a:t>47</a:t>
                      </a:r>
                      <a:endParaRPr lang="pt-BR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" name="CaixaDeTexto 4"/>
          <p:cNvSpPr txBox="1"/>
          <p:nvPr/>
        </p:nvSpPr>
        <p:spPr>
          <a:xfrm>
            <a:off x="0" y="2924944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latin typeface="Arial" pitchFamily="34" charset="0"/>
                <a:cs typeface="Arial" pitchFamily="34" charset="0"/>
              </a:rPr>
              <a:t>Tabela 5 – Limites para perturbação irradiada em uma distância de 10 m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Classe B: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LIMITES PARA PERTURBAÇÃO IRRADIADA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4" name="Tabela 3"/>
          <p:cNvGraphicFramePr>
            <a:graphicFrameLocks noGrp="1"/>
          </p:cNvGraphicFramePr>
          <p:nvPr/>
        </p:nvGraphicFramePr>
        <p:xfrm>
          <a:off x="1475656" y="3284984"/>
          <a:ext cx="6096000" cy="1483360"/>
        </p:xfrm>
        <a:graphic>
          <a:graphicData uri="http://schemas.openxmlformats.org/drawingml/2006/table">
            <a:tbl>
              <a:tblPr firstRow="1" bandRow="1">
                <a:effectLst/>
              </a:tblPr>
              <a:tblGrid>
                <a:gridCol w="2032000"/>
                <a:gridCol w="4064000"/>
              </a:tblGrid>
              <a:tr h="74168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Arial" pitchFamily="34" charset="0"/>
                          <a:cs typeface="Arial" pitchFamily="34" charset="0"/>
                        </a:rPr>
                        <a:t>Faixa</a:t>
                      </a:r>
                      <a:r>
                        <a:rPr lang="pt-BR" baseline="0" dirty="0" smtClean="0">
                          <a:latin typeface="Arial" pitchFamily="34" charset="0"/>
                          <a:cs typeface="Arial" pitchFamily="34" charset="0"/>
                        </a:rPr>
                        <a:t> de frequência (MHz)</a:t>
                      </a:r>
                      <a:endParaRPr lang="pt-BR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Arial" pitchFamily="34" charset="0"/>
                          <a:cs typeface="Arial" pitchFamily="34" charset="0"/>
                        </a:rPr>
                        <a:t>Limites de quase-pico dB (</a:t>
                      </a:r>
                      <a:r>
                        <a:rPr lang="pt-BR" dirty="0" err="1" smtClean="0">
                          <a:latin typeface="Arial" pitchFamily="34" charset="0"/>
                          <a:cs typeface="Arial" pitchFamily="34" charset="0"/>
                        </a:rPr>
                        <a:t>µV</a:t>
                      </a:r>
                      <a:r>
                        <a:rPr lang="pt-BR" dirty="0" smtClean="0">
                          <a:latin typeface="Arial" pitchFamily="34" charset="0"/>
                          <a:cs typeface="Arial" pitchFamily="34" charset="0"/>
                        </a:rPr>
                        <a:t>/m)</a:t>
                      </a:r>
                      <a:endParaRPr lang="pt-BR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Arial" pitchFamily="34" charset="0"/>
                          <a:cs typeface="Arial" pitchFamily="34" charset="0"/>
                        </a:rPr>
                        <a:t>30 a 230</a:t>
                      </a:r>
                      <a:endParaRPr lang="pt-BR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Arial" pitchFamily="34" charset="0"/>
                          <a:cs typeface="Arial" pitchFamily="34" charset="0"/>
                        </a:rPr>
                        <a:t>30</a:t>
                      </a:r>
                      <a:endParaRPr lang="pt-BR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Arial" pitchFamily="34" charset="0"/>
                          <a:cs typeface="Arial" pitchFamily="34" charset="0"/>
                        </a:rPr>
                        <a:t>230 a 1000</a:t>
                      </a:r>
                      <a:endParaRPr lang="pt-BR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Arial" pitchFamily="34" charset="0"/>
                          <a:cs typeface="Arial" pitchFamily="34" charset="0"/>
                        </a:rPr>
                        <a:t>37</a:t>
                      </a:r>
                      <a:endParaRPr lang="pt-BR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" name="CaixaDeTexto 4"/>
          <p:cNvSpPr txBox="1"/>
          <p:nvPr/>
        </p:nvSpPr>
        <p:spPr>
          <a:xfrm>
            <a:off x="0" y="2924944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latin typeface="Arial" pitchFamily="34" charset="0"/>
                <a:cs typeface="Arial" pitchFamily="34" charset="0"/>
              </a:rPr>
              <a:t>Tabela 6 – Limites para perturbação irradiada em uma distância de 10 m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pt-BR" dirty="0" smtClean="0">
                <a:latin typeface="Arial" pitchFamily="34" charset="0"/>
                <a:cs typeface="Arial" pitchFamily="34" charset="0"/>
              </a:rPr>
              <a:t>Ruído de ambiente:</a:t>
            </a:r>
          </a:p>
          <a:p>
            <a:pPr lvl="1">
              <a:lnSpc>
                <a:spcPct val="150000"/>
              </a:lnSpc>
            </a:pPr>
            <a:r>
              <a:rPr lang="pt-BR" dirty="0" smtClean="0">
                <a:latin typeface="Arial" pitchFamily="34" charset="0"/>
                <a:cs typeface="Arial" pitchFamily="34" charset="0"/>
              </a:rPr>
              <a:t>Distinguir o ruído de ambiente com o ruído do equipamento em teste.</a:t>
            </a:r>
          </a:p>
          <a:p>
            <a:pPr lvl="1">
              <a:lnSpc>
                <a:spcPct val="150000"/>
              </a:lnSpc>
            </a:pPr>
            <a:r>
              <a:rPr lang="pt-BR" dirty="0" smtClean="0">
                <a:latin typeface="Arial" pitchFamily="34" charset="0"/>
                <a:cs typeface="Arial" pitchFamily="34" charset="0"/>
              </a:rPr>
              <a:t>Assegurar o nível de ruído, pelo menos, 6 dB abaixo dos limites especificados nas tabelas 1, 2, 3, 4, 5 e 6.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CONDIÇÃO GERAL DE MEDIÇÃO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sign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40000">
              <a:schemeClr val="phClr">
                <a:tint val="100000"/>
                <a:shade val="70000"/>
                <a:satMod val="145000"/>
              </a:schemeClr>
            </a:gs>
            <a:gs pos="100000">
              <a:schemeClr val="phClr">
                <a:tint val="85000"/>
                <a:shade val="100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30000">
              <a:schemeClr val="phClr">
                <a:tint val="100000"/>
                <a:shade val="65000"/>
                <a:satMod val="155000"/>
              </a:schemeClr>
            </a:gs>
            <a:gs pos="100000">
              <a:schemeClr val="phClr">
                <a:tint val="60000"/>
                <a:shade val="10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Office Colors">
      <a:dk1>
        <a:sysClr val="windowText" lastClr="000000"/>
      </a:dk1>
      <a:lt1>
        <a:sysClr val="window" lastClr="FFFFFF"/>
      </a:lt1>
      <a:dk2>
        <a:srgbClr val="1F497D"/>
      </a:dk2>
      <a:lt2>
        <a:srgbClr val="FAF3E8"/>
      </a:lt2>
      <a:accent1>
        <a:srgbClr val="5C83B4"/>
      </a:accent1>
      <a:accent2>
        <a:srgbClr val="C0504D"/>
      </a:accent2>
      <a:accent3>
        <a:srgbClr val="9DBB61"/>
      </a:accent3>
      <a:accent4>
        <a:srgbClr val="8066A0"/>
      </a:accent4>
      <a:accent5>
        <a:srgbClr val="4BACC6"/>
      </a:accent5>
      <a:accent6>
        <a:srgbClr val="F59D56"/>
      </a:accent6>
      <a:hlink>
        <a:srgbClr val="0000FF"/>
      </a:hlink>
      <a:folHlink>
        <a:srgbClr val="800080"/>
      </a:folHlink>
    </a:clrScheme>
    <a:fontScheme name="Office Fonts">
      <a:majorFont>
        <a:latin typeface="Calibri"/>
        <a:ea typeface="MS PGothic"/>
        <a:cs typeface=""/>
      </a:majorFont>
      <a:minorFont>
        <a:latin typeface="Calibri"/>
        <a:ea typeface="MS PGothic"/>
        <a:cs typeface=""/>
      </a:minorFont>
    </a:fontScheme>
    <a:fmtScheme name="Office Effects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40000">
              <a:schemeClr val="phClr">
                <a:tint val="100000"/>
                <a:shade val="70000"/>
                <a:satMod val="145000"/>
              </a:schemeClr>
            </a:gs>
            <a:gs pos="100000">
              <a:schemeClr val="phClr">
                <a:tint val="85000"/>
                <a:shade val="100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30000">
              <a:schemeClr val="phClr">
                <a:tint val="100000"/>
                <a:shade val="65000"/>
                <a:satMod val="155000"/>
              </a:schemeClr>
            </a:gs>
            <a:gs pos="100000">
              <a:schemeClr val="phClr">
                <a:tint val="60000"/>
                <a:shade val="10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Office Colors">
      <a:dk1>
        <a:sysClr val="windowText" lastClr="000000"/>
      </a:dk1>
      <a:lt1>
        <a:sysClr val="window" lastClr="FFFFFF"/>
      </a:lt1>
      <a:dk2>
        <a:srgbClr val="1F497D"/>
      </a:dk2>
      <a:lt2>
        <a:srgbClr val="FAF3E8"/>
      </a:lt2>
      <a:accent1>
        <a:srgbClr val="5C83B4"/>
      </a:accent1>
      <a:accent2>
        <a:srgbClr val="C0504D"/>
      </a:accent2>
      <a:accent3>
        <a:srgbClr val="9DBB61"/>
      </a:accent3>
      <a:accent4>
        <a:srgbClr val="8066A0"/>
      </a:accent4>
      <a:accent5>
        <a:srgbClr val="4BACC6"/>
      </a:accent5>
      <a:accent6>
        <a:srgbClr val="F59D56"/>
      </a:accent6>
      <a:hlink>
        <a:srgbClr val="0000FF"/>
      </a:hlink>
      <a:folHlink>
        <a:srgbClr val="800080"/>
      </a:folHlink>
    </a:clrScheme>
    <a:fontScheme name="Office Fonts">
      <a:majorFont>
        <a:latin typeface="Calibri"/>
        <a:ea typeface="MS PGothic"/>
        <a:cs typeface=""/>
      </a:majorFont>
      <a:minorFont>
        <a:latin typeface="Calibri"/>
        <a:ea typeface="MS PGothic"/>
        <a:cs typeface=""/>
      </a:minorFont>
    </a:fontScheme>
    <a:fmtScheme name="Office Effects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40000">
              <a:schemeClr val="phClr">
                <a:tint val="100000"/>
                <a:shade val="70000"/>
                <a:satMod val="145000"/>
              </a:schemeClr>
            </a:gs>
            <a:gs pos="100000">
              <a:schemeClr val="phClr">
                <a:tint val="85000"/>
                <a:shade val="100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30000">
              <a:schemeClr val="phClr">
                <a:tint val="100000"/>
                <a:shade val="65000"/>
                <a:satMod val="155000"/>
              </a:schemeClr>
            </a:gs>
            <a:gs pos="100000">
              <a:schemeClr val="phClr">
                <a:tint val="60000"/>
                <a:shade val="10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7196160-E905-4FAD-8BE3-9959EA0CA03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DesignTemplate</Template>
  <TotalTime>194</TotalTime>
  <Words>623</Words>
  <Application>Microsoft Office PowerPoint</Application>
  <PresentationFormat>Apresentação na tela (4:3)</PresentationFormat>
  <Paragraphs>148</Paragraphs>
  <Slides>14</Slides>
  <Notes>6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5" baseType="lpstr">
      <vt:lpstr>DesignTemplate</vt:lpstr>
      <vt:lpstr>CISPR22</vt:lpstr>
      <vt:lpstr>APRESENTAÇÃO</vt:lpstr>
      <vt:lpstr>INTRODUÇÃO</vt:lpstr>
      <vt:lpstr>CLASSIFICAÇÃO DOS ITE’S</vt:lpstr>
      <vt:lpstr>LIMITES PARA PERTURBAÇÃO CONDUZIDA</vt:lpstr>
      <vt:lpstr>LIMITES PARA PERTURBAÇÃO CONDUZIDA</vt:lpstr>
      <vt:lpstr>LIMITES PARA PERTURBAÇÃO IRRADIADA</vt:lpstr>
      <vt:lpstr>LIMITES PARA PERTURBAÇÃO IRRADIADA</vt:lpstr>
      <vt:lpstr>CONDIÇÃO GERAL DE MEDIÇÃO</vt:lpstr>
      <vt:lpstr>CONDIÇÃO GERAL DE MEDIÇÃO</vt:lpstr>
      <vt:lpstr>MÉTODO DE MEDIDA DA PERTURBAÇÃO CONDUZIDA</vt:lpstr>
      <vt:lpstr>MÉTODO DE MEDIDA DA PERTURBAÇÃO IRRADIADA</vt:lpstr>
      <vt:lpstr>REFERÊNCIAS</vt:lpstr>
      <vt:lpstr>Slide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CISPR22</dc:title>
  <dc:creator>Bruno</dc:creator>
  <cp:lastModifiedBy>Engelbert</cp:lastModifiedBy>
  <cp:revision>25</cp:revision>
  <dcterms:created xsi:type="dcterms:W3CDTF">2010-11-08T00:25:15Z</dcterms:created>
  <dcterms:modified xsi:type="dcterms:W3CDTF">2010-11-08T19:12:27Z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TC010073846</vt:lpwstr>
  </property>
</Properties>
</file>