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13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312" r:id="rId4"/>
    <p:sldId id="314" r:id="rId5"/>
    <p:sldId id="311" r:id="rId6"/>
    <p:sldId id="271" r:id="rId7"/>
    <p:sldId id="304" r:id="rId8"/>
    <p:sldId id="318" r:id="rId9"/>
    <p:sldId id="321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323" r:id="rId18"/>
    <p:sldId id="265" r:id="rId19"/>
    <p:sldId id="266" r:id="rId20"/>
  </p:sldIdLst>
  <p:sldSz cx="9144000" cy="6858000" type="screen4x3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2557" autoAdjust="0"/>
  </p:normalViewPr>
  <p:slideViewPr>
    <p:cSldViewPr>
      <p:cViewPr>
        <p:scale>
          <a:sx n="52" d="100"/>
          <a:sy n="52" d="100"/>
        </p:scale>
        <p:origin x="-167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5556" tIns="47778" rIns="95556" bIns="4777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5556" tIns="47778" rIns="95556" bIns="47778" rtlCol="0"/>
          <a:lstStyle>
            <a:lvl1pPr algn="r">
              <a:defRPr sz="1300"/>
            </a:lvl1pPr>
          </a:lstStyle>
          <a:p>
            <a:fld id="{1976F623-06CD-4732-B56E-AFE95C60C80B}" type="datetimeFigureOut">
              <a:rPr lang="pt-BR" smtClean="0"/>
              <a:pPr/>
              <a:t>4/7/2011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6" tIns="47778" rIns="95556" bIns="4777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5556" tIns="47778" rIns="95556" bIns="47778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5556" tIns="47778" rIns="95556" bIns="4777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5556" tIns="47778" rIns="95556" bIns="47778" rtlCol="0" anchor="b"/>
          <a:lstStyle>
            <a:lvl1pPr algn="r">
              <a:defRPr sz="1300"/>
            </a:lvl1pPr>
          </a:lstStyle>
          <a:p>
            <a:fld id="{92DCBBAE-0A97-4F96-9884-7A4F5CAD24B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CBBAE-0A97-4F96-9884-7A4F5CAD24B6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Os testes realizados com o sistema funcionaram de acordo com o esperado, conseguiu-se montar uma rede totalmente isolada, fazer as chamadas, enviar os comandos para desligar, desligar e requisitar o estado do LED, mesmo com um pequeno atraso para receber a mensagem de texto, tudo isso sem custo algum para o usuário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CBBAE-0A97-4F96-9884-7A4F5CAD24B6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CBBAE-0A97-4F96-9884-7A4F5CAD24B6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É cada vez maior a busca por conforto na sociedade brasileira:</a:t>
            </a:r>
          </a:p>
          <a:p>
            <a:pPr lvl="1" algn="just"/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segundo o IBGE, em abril de 2011 houve um crescimento de 48% no consumo de bens duráveis sobre o mesmo período do ano anterior.</a:t>
            </a:r>
          </a:p>
          <a:p>
            <a:pPr algn="just"/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Outra característica que vem sendo procurada é a segurança:</a:t>
            </a:r>
          </a:p>
          <a:p>
            <a:pPr lvl="1" algn="just"/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uma pesquisa do IBGE divulgada em dezembro de 2010 mostrou que em 2009, 47,2% das pessoas não se sentem seguras na cidade em que moram e de três em cada cinco domicílios usavam algum dispositivo de segurança.</a:t>
            </a:r>
          </a:p>
          <a:p>
            <a:pPr lvl="1" algn="just"/>
            <a:endParaRPr lang="pt-BR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Programar sistemas: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Luzes.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Banheira.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Equipamentos de imagem e som.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Computador e cortinas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Fazer controle de acesso.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Gerenciamento de câmeras de segurança.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Sistema de aviso contra incêndio.</a:t>
            </a:r>
          </a:p>
          <a:p>
            <a:pPr lvl="1" algn="just"/>
            <a:endParaRPr lang="pt-BR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CBBAE-0A97-4F96-9884-7A4F5CAD24B6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CBBAE-0A97-4F96-9884-7A4F5CAD24B6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955559" lvl="2" algn="just" defTabSz="955559"/>
            <a:r>
              <a:rPr lang="pt-BR" dirty="0" smtClean="0">
                <a:latin typeface="Arial" pitchFamily="34" charset="0"/>
                <a:cs typeface="Arial" pitchFamily="34" charset="0"/>
              </a:rPr>
              <a:t>O projeto propõe o desenvolvimento de uma central de automação residencial com interface GSM de radiação restrita, isolada de operadora de telefonia móvel, que permite o usuário enviar comandos DTMF para um processo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microcontrolado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que acionará cargas, além de enviar mensagens sobre as condições do sistema para o usuário, tudo sem custos, tanto nas chamadas telefônicas, quanto no envio das mensagens de texto.</a:t>
            </a:r>
          </a:p>
          <a:p>
            <a:pPr lvl="2" algn="just"/>
            <a:endParaRPr lang="pt-BR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CBBAE-0A97-4F96-9884-7A4F5CAD24B6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A REDE GSM</a:t>
            </a:r>
          </a:p>
          <a:p>
            <a:pPr lvl="1"/>
            <a:r>
              <a:rPr lang="pt-BR" sz="2700" dirty="0" smtClean="0">
                <a:latin typeface="Arial" pitchFamily="34" charset="0"/>
                <a:cs typeface="Arial" pitchFamily="34" charset="0"/>
              </a:rPr>
              <a:t>Possui alguns padrões definidos associados às faixas de frequências alocadas no espectro:</a:t>
            </a:r>
          </a:p>
          <a:p>
            <a:pPr lvl="2"/>
            <a:r>
              <a:rPr lang="pt-BR" sz="2300" dirty="0" smtClean="0">
                <a:latin typeface="Arial" pitchFamily="34" charset="0"/>
                <a:cs typeface="Arial" pitchFamily="34" charset="0"/>
              </a:rPr>
              <a:t>GSM 900.</a:t>
            </a:r>
          </a:p>
          <a:p>
            <a:pPr lvl="2"/>
            <a:r>
              <a:rPr lang="pt-BR" sz="2300" dirty="0" smtClean="0">
                <a:latin typeface="Arial" pitchFamily="34" charset="0"/>
                <a:cs typeface="Arial" pitchFamily="34" charset="0"/>
              </a:rPr>
              <a:t>GSM 900 Estendido.</a:t>
            </a:r>
          </a:p>
          <a:p>
            <a:pPr lvl="2"/>
            <a:r>
              <a:rPr lang="pt-BR" sz="2300" dirty="0" smtClean="0">
                <a:latin typeface="Arial" pitchFamily="34" charset="0"/>
                <a:cs typeface="Arial" pitchFamily="34" charset="0"/>
              </a:rPr>
              <a:t>GSM 900 Ampliado.</a:t>
            </a:r>
          </a:p>
          <a:p>
            <a:pPr lvl="2"/>
            <a:r>
              <a:rPr lang="pt-BR" sz="2300" dirty="0" smtClean="0">
                <a:latin typeface="Arial" pitchFamily="34" charset="0"/>
                <a:cs typeface="Arial" pitchFamily="34" charset="0"/>
              </a:rPr>
              <a:t>GSM 1800.</a:t>
            </a:r>
          </a:p>
          <a:p>
            <a:pPr lvl="2"/>
            <a:r>
              <a:rPr lang="pt-BR" sz="2300" dirty="0" smtClean="0">
                <a:latin typeface="Arial" pitchFamily="34" charset="0"/>
                <a:cs typeface="Arial" pitchFamily="34" charset="0"/>
              </a:rPr>
              <a:t>PCS 1900.</a:t>
            </a:r>
          </a:p>
          <a:p>
            <a:pPr lvl="2"/>
            <a:endParaRPr lang="pt-BR" sz="23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CBBAE-0A97-4F96-9884-7A4F5CAD24B6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ARQUITETURA DA REDE GSM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ESTAÇÃO MÓVEL (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Mobile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Station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MS):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Equipamento Móvel (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Mobile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Equipment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ME):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Próprio telefone sem o SIM.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Módulo de Identidade do Assinante (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Subscriber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Identity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Module –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SIM).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Pequeno cartão removível.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Armazena informações específicas de cada assinante.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Identidade de Assinante Internacional (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International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Mobile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Subscriber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Identity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IMSI).</a:t>
            </a:r>
          </a:p>
          <a:p>
            <a:pPr lvl="3" algn="just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SISTEMA DE ESTAÇÃO BASE (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Base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Station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System –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BSS):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Estação Base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Transceptora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Base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Transceiver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Station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BTS):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Transmissão e recepção relacionada à interface de rádio GSM.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Estação Base Controladora (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Base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Station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Controller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BSC).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Gerência de interface de rádio.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Aloca canais.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Decidi quando haverá troca de canais (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handover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lvl="3" algn="just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SISTEMA DE COMUTAÇÃO DE REDE (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Network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Switching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System –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NSS):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Central de Comutação Celular (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Mobile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services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Switching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Centre –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MSC):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Processamento de chamadas.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Gerenciamento da base de dados.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Tarifação.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Registro de Localização Local (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Home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Location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Register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HLR).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Administração e controle da base de dados.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IMSI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Localização corrente do assinante no VLR.</a:t>
            </a:r>
          </a:p>
          <a:p>
            <a:endParaRPr lang="pt-BR" dirty="0" smtClean="0"/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SISTEMA DE COMUTAÇÃO DE REDE (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Network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Switching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System –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NSS):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Registro de Localização de Visitante (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Visitant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Location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Register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VLR):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Manutenção de uma cópia dos principais dados do assinante.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Registro de Identidade de Equipamento (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Equipment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Identity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Register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EIR).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Centraliza os números de Identidade Internacional do Equipamento Móvel (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Identity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Mobile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Equipment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Identity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IMEI).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Lista branca, negra e cinza.</a:t>
            </a:r>
          </a:p>
          <a:p>
            <a:pPr lvl="3" algn="just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3" algn="just"/>
            <a:endParaRPr lang="pt-BR" b="1" dirty="0" smtClean="0">
              <a:latin typeface="Arial" pitchFamily="34" charset="0"/>
              <a:cs typeface="Arial" pitchFamily="34" charset="0"/>
            </a:endParaRPr>
          </a:p>
          <a:p>
            <a:pPr lvl="3" algn="just"/>
            <a:r>
              <a:rPr lang="pt-BR" b="1" dirty="0" smtClean="0">
                <a:latin typeface="Arial" pitchFamily="34" charset="0"/>
                <a:cs typeface="Arial" pitchFamily="34" charset="0"/>
              </a:rPr>
              <a:t>Após animação falar sobre SIP</a:t>
            </a:r>
          </a:p>
          <a:p>
            <a:pPr lvl="3" algn="just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Protocolo de Transporte de Tempo Real (RTP).</a:t>
            </a:r>
          </a:p>
          <a:p>
            <a:pPr lvl="2" algn="just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Protocolo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ponto-a-ponto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Gera múltiplas respostas a uma simples requisição.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Para serviços como o Voz sobre IP o SIP trabalha com os seguintes protocolos: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Protocolo de Descrição de Sessão (SDP).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Protocolo de Transporte de Tempo Real (RTP).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Protocolo de Controle de Transporte de Tempo Real (RTCP).</a:t>
            </a:r>
          </a:p>
          <a:p>
            <a:pPr lvl="2" algn="just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3" algn="just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CBBAE-0A97-4F96-9884-7A4F5CAD24B6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RECURSOS DE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HARDWARE</a:t>
            </a:r>
          </a:p>
          <a:p>
            <a:pPr lvl="2" algn="just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pt-BR" dirty="0" err="1" smtClean="0">
                <a:latin typeface="Arial" pitchFamily="34" charset="0"/>
                <a:cs typeface="Arial" pitchFamily="34" charset="0"/>
              </a:rPr>
              <a:t>NGCell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Projeto feito em parceria com a Empresa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Dígitro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Voltado para ambientes corporativos.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Implementa a pilha GSM.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Implemente a pilha SIP.</a:t>
            </a:r>
          </a:p>
          <a:p>
            <a:pPr lvl="1" algn="just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Características do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NGCell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Processador OMAP5912 de dois núcleos (ARM + DSP)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Memória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Flash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de 256Mb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Memória RAM de 128Mb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Interface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Ethernet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2 processadores de banda base que modulam as mensagens GSM.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2 transceptores responsáveis pela transmissão e recepção.</a:t>
            </a:r>
          </a:p>
          <a:p>
            <a:pPr lvl="2" algn="just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CBBAE-0A97-4F96-9884-7A4F5CAD24B6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RECURSOS DE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HARDWARE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Kit MCU: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Kit de desenvolvimento produzido pela MCU e possui:</a:t>
            </a:r>
          </a:p>
          <a:p>
            <a:pPr lvl="3" algn="just"/>
            <a:r>
              <a:rPr lang="pt-BR" dirty="0" err="1" smtClean="0">
                <a:latin typeface="Arial" pitchFamily="34" charset="0"/>
                <a:cs typeface="Arial" pitchFamily="34" charset="0"/>
              </a:rPr>
              <a:t>Microcontrolador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LPC2368 da NXP.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Interface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Ethernet.</a:t>
            </a:r>
          </a:p>
          <a:p>
            <a:pPr lvl="3" algn="just"/>
            <a:r>
              <a:rPr lang="pt-BR" i="1" dirty="0" smtClean="0">
                <a:latin typeface="Arial" pitchFamily="34" charset="0"/>
                <a:cs typeface="Arial" pitchFamily="34" charset="0"/>
              </a:rPr>
              <a:t>Interface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USB.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Porta serial.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Conector para cartão SD.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Display LCD 16x2.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3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LEDs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para testes.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CBBAE-0A97-4F96-9884-7A4F5CAD24B6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Aplicações ou bibliotecas de código aberto.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Agilidade no desenvolvimento de projetos.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São eles: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Bibliotecas GNOME: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Fornecem uma estrutura de dados básico para aplicações em geral.</a:t>
            </a:r>
          </a:p>
          <a:p>
            <a:pPr lvl="2" algn="just"/>
            <a:r>
              <a:rPr lang="pt-BR" dirty="0" err="1" smtClean="0">
                <a:latin typeface="Arial" pitchFamily="34" charset="0"/>
                <a:cs typeface="Arial" pitchFamily="34" charset="0"/>
              </a:rPr>
              <a:t>FreeRTOS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Mini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kernel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de tempo real desenvolvido especificamente para pequenos sistemas embarcados.</a:t>
            </a:r>
          </a:p>
          <a:p>
            <a:pPr lvl="3" algn="just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3" algn="just"/>
            <a:r>
              <a:rPr lang="pt-BR" dirty="0" err="1" smtClean="0">
                <a:latin typeface="Arial" pitchFamily="34" charset="0"/>
                <a:cs typeface="Arial" pitchFamily="34" charset="0"/>
              </a:rPr>
              <a:t>Asterisk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3" algn="just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3" algn="just"/>
            <a:r>
              <a:rPr lang="pt-BR" i="1" dirty="0" smtClean="0">
                <a:latin typeface="Arial" pitchFamily="34" charset="0"/>
                <a:cs typeface="Arial" pitchFamily="34" charset="0"/>
              </a:rPr>
              <a:t>software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de código aberto de Troca Automática de Ramais (PBX)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As principais características são:</a:t>
            </a:r>
          </a:p>
          <a:p>
            <a:pPr lvl="4" algn="just"/>
            <a:r>
              <a:rPr lang="pt-BR" dirty="0" smtClean="0">
                <a:latin typeface="Arial" pitchFamily="34" charset="0"/>
                <a:cs typeface="Arial" pitchFamily="34" charset="0"/>
              </a:rPr>
              <a:t>Oferece aplicações como resposta interativa de voz, do inglês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Interactive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Voice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Response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(IVR), que permite detectar voz e sinais telefônicos no decorrer de uma chamada telefônica.</a:t>
            </a:r>
          </a:p>
          <a:p>
            <a:pPr lvl="4" algn="just"/>
            <a:r>
              <a:rPr lang="pt-BR" dirty="0" smtClean="0">
                <a:latin typeface="Arial" pitchFamily="34" charset="0"/>
                <a:cs typeface="Arial" pitchFamily="34" charset="0"/>
              </a:rPr>
              <a:t>Permite conectividade em tempo real entre a rede pública de telefonia e as redes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VoIP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4" algn="just"/>
            <a:r>
              <a:rPr lang="pt-BR" dirty="0" smtClean="0">
                <a:latin typeface="Arial" pitchFamily="34" charset="0"/>
                <a:cs typeface="Arial" pitchFamily="34" charset="0"/>
              </a:rPr>
              <a:t>Integração com sistema texto-voz e reconhecimento de voz</a:t>
            </a:r>
          </a:p>
          <a:p>
            <a:pPr lvl="1" algn="just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CBBAE-0A97-4F96-9884-7A4F5CAD24B6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47F-980B-4E14-A43F-55D6BB94575F}" type="datetime1">
              <a:rPr lang="pt-BR" smtClean="0"/>
              <a:pPr/>
              <a:t>4/7/2011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2EB4-DB5F-4398-986C-3395297E4207}" type="datetime1">
              <a:rPr lang="pt-BR" smtClean="0"/>
              <a:pPr/>
              <a:t>4/7/2011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4ADD2-DAAC-4649-98E1-C48131433A86}" type="datetime1">
              <a:rPr lang="pt-BR" smtClean="0"/>
              <a:pPr/>
              <a:t>4/7/2011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AA1A-D992-4E9B-9F61-CEB111E29124}" type="datetime1">
              <a:rPr lang="pt-BR" smtClean="0"/>
              <a:pPr/>
              <a:t>4/7/2011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3B3D-9F4E-49A5-A34D-EA22113C6702}" type="datetime1">
              <a:rPr lang="pt-BR" smtClean="0"/>
              <a:pPr/>
              <a:t>4/7/2011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3E65-2685-4395-8C93-E0B14AEDC616}" type="datetime1">
              <a:rPr lang="pt-BR" smtClean="0"/>
              <a:pPr/>
              <a:t>4/7/2011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945A-23CD-46CF-8118-3346900D100B}" type="datetime1">
              <a:rPr lang="pt-BR" smtClean="0"/>
              <a:pPr/>
              <a:t>4/7/2011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FFE1-EA77-497C-A271-EAC09B7C7331}" type="datetime1">
              <a:rPr lang="pt-BR" smtClean="0"/>
              <a:pPr/>
              <a:t>4/7/2011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2D38-3E0D-44D8-A3F3-B0F73F2573F4}" type="datetime1">
              <a:rPr lang="pt-BR" smtClean="0"/>
              <a:pPr/>
              <a:t>4/7/2011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A520-57E8-4399-A012-1342584DD880}" type="datetime1">
              <a:rPr lang="pt-BR" smtClean="0"/>
              <a:pPr/>
              <a:t>4/7/2011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7F47-997B-40CB-A2E8-F5377E96EFC9}" type="datetime1">
              <a:rPr lang="pt-BR" smtClean="0"/>
              <a:pPr/>
              <a:t>4/7/2011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C2ADB-90FD-4712-A763-800370391805}" type="datetime1">
              <a:rPr lang="pt-BR" smtClean="0"/>
              <a:pPr/>
              <a:t>4/7/2011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4A584-3B63-4B59-B044-210EBA0FB57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7" descr="logo_ifsc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584200"/>
            <a:ext cx="1692275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4"/>
          <p:cNvSpPr txBox="1">
            <a:spLocks noChangeArrowheads="1"/>
          </p:cNvSpPr>
          <p:nvPr/>
        </p:nvSpPr>
        <p:spPr bwMode="auto">
          <a:xfrm>
            <a:off x="1187450" y="584200"/>
            <a:ext cx="67818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400" dirty="0">
                <a:latin typeface="Arial" pitchFamily="34" charset="0"/>
                <a:cs typeface="Arial" pitchFamily="34" charset="0"/>
              </a:rPr>
              <a:t>INSTITUTO FEDERAL DE SANTA CATARINA</a:t>
            </a:r>
          </a:p>
          <a:p>
            <a:pPr algn="ctr"/>
            <a:r>
              <a:rPr lang="pt-BR" sz="2000" dirty="0">
                <a:latin typeface="Arial" pitchFamily="34" charset="0"/>
                <a:cs typeface="Arial" pitchFamily="34" charset="0"/>
              </a:rPr>
              <a:t>DEPARTAMENTO DE ELETRÔNICA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7" descr="logogerenci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12088" y="584200"/>
            <a:ext cx="1116012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0" y="2457450"/>
            <a:ext cx="914399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4000" b="1" dirty="0" smtClean="0">
                <a:latin typeface="Arial" pitchFamily="34" charset="0"/>
                <a:cs typeface="Arial" pitchFamily="34" charset="0"/>
              </a:rPr>
              <a:t>CENTRAL DE AUTOMAÇÃO RESIDENCIAL COM INTERFACE GSM DE RADIAÇÃO RESTRITA</a:t>
            </a:r>
            <a:endParaRPr lang="pt-BR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0" y="592933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sz="2000" b="1" dirty="0">
                <a:latin typeface="Arial" pitchFamily="34" charset="0"/>
                <a:cs typeface="Arial" pitchFamily="34" charset="0"/>
              </a:rPr>
              <a:t>Florianópolis, 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julho de 2011</a:t>
            </a:r>
            <a:r>
              <a:rPr lang="pt-B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.</a:t>
            </a:r>
            <a:endParaRPr lang="pt-BR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0" y="5000636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latin typeface="Arial" pitchFamily="34" charset="0"/>
                <a:cs typeface="Arial" pitchFamily="34" charset="0"/>
              </a:rPr>
              <a:t>Formando: Bruno </a:t>
            </a:r>
            <a:r>
              <a:rPr lang="pt-BR" b="1" dirty="0" err="1" smtClean="0">
                <a:latin typeface="Arial" pitchFamily="34" charset="0"/>
                <a:cs typeface="Arial" pitchFamily="34" charset="0"/>
              </a:rPr>
              <a:t>Engelbert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BASES TECNOLÓGICAS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RECURSOS DE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SOFTWARE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Bibliotecas GNOME.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pt-BR" dirty="0" err="1" smtClean="0">
                <a:latin typeface="Arial" pitchFamily="34" charset="0"/>
                <a:cs typeface="Arial" pitchFamily="34" charset="0"/>
              </a:rPr>
              <a:t>FreeRTOS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 algn="just"/>
            <a:r>
              <a:rPr lang="pt-BR" dirty="0" err="1" smtClean="0">
                <a:latin typeface="Arial" pitchFamily="34" charset="0"/>
                <a:cs typeface="Arial" pitchFamily="34" charset="0"/>
              </a:rPr>
              <a:t>Asterisk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.</a:t>
            </a:r>
          </a:p>
          <a:p>
            <a:pPr lvl="1" algn="just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&lt;colocar as versões&gt;</a:t>
            </a:r>
            <a:endParaRPr lang="pt-BR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APRESENTAÇÃO DOS RESULTADOS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APRESENTAÇÃO DOS RESULTADOS</a:t>
            </a:r>
            <a:endParaRPr lang="pt-BR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ENGENHARIA DE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SOFTWARE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APRESENTAÇÃO DOS RESULTADOS</a:t>
            </a:r>
            <a:endParaRPr lang="pt-BR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CONCEPÇÃO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APRESENTAÇÃO DOS RESULTADOS</a:t>
            </a:r>
            <a:endParaRPr lang="pt-BR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REQUISITOS DE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SOFTWARE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APRESENTAÇÃO DOS RESULTADOS</a:t>
            </a:r>
            <a:endParaRPr lang="pt-BR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MODELAGEM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APRESENTAÇÃO DOS RESULTADOS</a:t>
            </a:r>
            <a:endParaRPr lang="pt-BR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INTEGRAÇÃO E TESTES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CONSIDERAÇÕES FINAIS</a:t>
            </a:r>
            <a:endParaRPr lang="pt-BR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Inclusão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de uma validação por senha na IVR para garantir mais segurança ao acesso ao sistema.</a:t>
            </a:r>
          </a:p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Enviar comandos via mensagens SMS.</a:t>
            </a:r>
          </a:p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Desenvolver um comando de favoritos.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REFERÊNCIAS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BAZOT, P.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et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al. </a:t>
            </a:r>
            <a:r>
              <a:rPr lang="pt-BR" b="1" i="1" dirty="0" err="1" smtClean="0">
                <a:latin typeface="Arial" pitchFamily="34" charset="0"/>
                <a:cs typeface="Arial" pitchFamily="34" charset="0"/>
              </a:rPr>
              <a:t>Developing</a:t>
            </a:r>
            <a:r>
              <a:rPr lang="pt-BR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SIP </a:t>
            </a:r>
            <a:r>
              <a:rPr lang="pt-BR" b="1" i="1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pt-BR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IP </a:t>
            </a:r>
            <a:r>
              <a:rPr lang="pt-BR" b="1" i="1" dirty="0" err="1" smtClean="0">
                <a:latin typeface="Arial" pitchFamily="34" charset="0"/>
                <a:cs typeface="Arial" pitchFamily="34" charset="0"/>
              </a:rPr>
              <a:t>Multimedia</a:t>
            </a:r>
            <a:r>
              <a:rPr lang="pt-BR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b="1" i="1" dirty="0" err="1" smtClean="0">
                <a:latin typeface="Arial" pitchFamily="34" charset="0"/>
                <a:cs typeface="Arial" pitchFamily="34" charset="0"/>
              </a:rPr>
              <a:t>Subsystem</a:t>
            </a:r>
            <a:r>
              <a:rPr lang="pt-BR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(IMS) </a:t>
            </a:r>
            <a:r>
              <a:rPr lang="pt-BR" b="1" i="1" dirty="0" smtClean="0">
                <a:latin typeface="Arial" pitchFamily="34" charset="0"/>
                <a:cs typeface="Arial" pitchFamily="34" charset="0"/>
              </a:rPr>
              <a:t>Applications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First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Edition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. 2007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EBERSPÄCHER, J. E. et al.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GSM –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Architecture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Protocols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and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Services</a:t>
            </a:r>
            <a:r>
              <a:rPr lang="en-US" dirty="0">
                <a:latin typeface="Arial" pitchFamily="34" charset="0"/>
                <a:cs typeface="Arial" pitchFamily="34" charset="0"/>
              </a:rPr>
              <a:t>. 3ª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Edição</a:t>
            </a:r>
            <a:r>
              <a:rPr lang="en-US" dirty="0">
                <a:latin typeface="Arial" pitchFamily="34" charset="0"/>
                <a:cs typeface="Arial" pitchFamily="34" charset="0"/>
              </a:rPr>
              <a:t>. ed. United Kingdom: John Wiley &amp; Sons Ltd,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2009.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HEINE, G. H.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GSM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Networks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: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Protocols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Terminology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and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Implementation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  <a:r>
              <a:rPr lang="pt-BR" dirty="0">
                <a:latin typeface="Arial" pitchFamily="34" charset="0"/>
                <a:cs typeface="Arial" pitchFamily="34" charset="0"/>
              </a:rPr>
              <a:t>[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S.l.</a:t>
            </a:r>
            <a:r>
              <a:rPr lang="pt-BR" dirty="0">
                <a:latin typeface="Arial" pitchFamily="34" charset="0"/>
                <a:cs typeface="Arial" pitchFamily="34" charset="0"/>
              </a:rPr>
              <a:t>]: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Artech</a:t>
            </a:r>
            <a:r>
              <a:rPr lang="pt-BR" dirty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House</a:t>
            </a:r>
            <a:r>
              <a:rPr lang="pt-BR" dirty="0">
                <a:latin typeface="Arial" pitchFamily="34" charset="0"/>
                <a:cs typeface="Arial" pitchFamily="34" charset="0"/>
              </a:rPr>
              <a:t>,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1999.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LAPLANTE, P. A.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What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every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engineer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should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know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about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Software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Engineering</a:t>
            </a:r>
            <a:r>
              <a:rPr lang="en-US" dirty="0">
                <a:latin typeface="Arial" pitchFamily="34" charset="0"/>
                <a:cs typeface="Arial" pitchFamily="34" charset="0"/>
              </a:rPr>
              <a:t>. [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S.l</a:t>
            </a:r>
            <a:r>
              <a:rPr lang="en-US" dirty="0">
                <a:latin typeface="Arial" pitchFamily="34" charset="0"/>
                <a:cs typeface="Arial" pitchFamily="34" charset="0"/>
              </a:rPr>
              <a:t>.]: CRC Press, 2007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MEHROTRA, A. M.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GSM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System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Engineering</a:t>
            </a:r>
            <a:r>
              <a:rPr lang="en-US" dirty="0">
                <a:latin typeface="Arial" pitchFamily="34" charset="0"/>
                <a:cs typeface="Arial" pitchFamily="34" charset="0"/>
              </a:rPr>
              <a:t>. Boston, London: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Artech</a:t>
            </a:r>
            <a:r>
              <a:rPr lang="en-US" dirty="0">
                <a:latin typeface="Arial" pitchFamily="34" charset="0"/>
                <a:cs typeface="Arial" pitchFamily="34" charset="0"/>
              </a:rPr>
              <a:t> House, Inc., 1997.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REFERÊNCIAS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Arial" pitchFamily="34" charset="0"/>
                <a:cs typeface="Arial" pitchFamily="34" charset="0"/>
              </a:rPr>
              <a:t>STEELE, R. S.; LEE, C.-C. L.; GOULD, P. G. </a:t>
            </a:r>
            <a:r>
              <a:rPr lang="en-US" sz="2500" b="1" dirty="0">
                <a:latin typeface="Arial" pitchFamily="34" charset="0"/>
                <a:cs typeface="Arial" pitchFamily="34" charset="0"/>
              </a:rPr>
              <a:t>GSM, </a:t>
            </a:r>
            <a:r>
              <a:rPr lang="en-US" sz="2500" b="1" dirty="0" err="1">
                <a:latin typeface="Arial" pitchFamily="34" charset="0"/>
                <a:cs typeface="Arial" pitchFamily="34" charset="0"/>
              </a:rPr>
              <a:t>cdmaOne</a:t>
            </a:r>
            <a:r>
              <a:rPr lang="en-US" sz="25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500" b="1" i="1" dirty="0">
                <a:latin typeface="Arial" pitchFamily="34" charset="0"/>
                <a:cs typeface="Arial" pitchFamily="34" charset="0"/>
              </a:rPr>
              <a:t>and</a:t>
            </a:r>
            <a:r>
              <a:rPr lang="en-US" sz="2500" b="1" dirty="0">
                <a:latin typeface="Arial" pitchFamily="34" charset="0"/>
                <a:cs typeface="Arial" pitchFamily="34" charset="0"/>
              </a:rPr>
              <a:t> 3G </a:t>
            </a:r>
            <a:r>
              <a:rPr lang="en-US" sz="2500" b="1" i="1" dirty="0">
                <a:latin typeface="Arial" pitchFamily="34" charset="0"/>
                <a:cs typeface="Arial" pitchFamily="34" charset="0"/>
              </a:rPr>
              <a:t>Systems</a:t>
            </a:r>
            <a:r>
              <a:rPr lang="en-US" sz="2500" dirty="0">
                <a:latin typeface="Arial" pitchFamily="34" charset="0"/>
                <a:cs typeface="Arial" pitchFamily="34" charset="0"/>
              </a:rPr>
              <a:t>. [</a:t>
            </a:r>
            <a:r>
              <a:rPr lang="en-US" sz="2500" dirty="0" err="1">
                <a:latin typeface="Arial" pitchFamily="34" charset="0"/>
                <a:cs typeface="Arial" pitchFamily="34" charset="0"/>
              </a:rPr>
              <a:t>S.l</a:t>
            </a:r>
            <a:r>
              <a:rPr lang="en-US" sz="2500" dirty="0">
                <a:latin typeface="Arial" pitchFamily="34" charset="0"/>
                <a:cs typeface="Arial" pitchFamily="34" charset="0"/>
              </a:rPr>
              <a:t>.]: John Wiley &amp; Sons Ltd, 2001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500" dirty="0">
                <a:latin typeface="Arial" pitchFamily="34" charset="0"/>
                <a:cs typeface="Arial" pitchFamily="34" charset="0"/>
              </a:rPr>
              <a:t>WARKUS, M. </a:t>
            </a:r>
            <a:r>
              <a:rPr lang="en-US" sz="2500" b="1" i="1" dirty="0">
                <a:latin typeface="Arial" pitchFamily="34" charset="0"/>
                <a:cs typeface="Arial" pitchFamily="34" charset="0"/>
              </a:rPr>
              <a:t>The</a:t>
            </a:r>
            <a:r>
              <a:rPr lang="en-US" sz="25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500" b="1" i="1" dirty="0">
                <a:latin typeface="Arial" pitchFamily="34" charset="0"/>
                <a:cs typeface="Arial" pitchFamily="34" charset="0"/>
              </a:rPr>
              <a:t>Official</a:t>
            </a:r>
            <a:r>
              <a:rPr lang="en-US" sz="2500" b="1" dirty="0">
                <a:latin typeface="Arial" pitchFamily="34" charset="0"/>
                <a:cs typeface="Arial" pitchFamily="34" charset="0"/>
              </a:rPr>
              <a:t> GNOME 2 </a:t>
            </a:r>
            <a:r>
              <a:rPr lang="en-US" sz="2500" b="1" i="1" dirty="0">
                <a:latin typeface="Arial" pitchFamily="34" charset="0"/>
                <a:cs typeface="Arial" pitchFamily="34" charset="0"/>
              </a:rPr>
              <a:t>Developer's</a:t>
            </a:r>
            <a:r>
              <a:rPr lang="en-US" sz="25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500" b="1" i="1" dirty="0">
                <a:latin typeface="Arial" pitchFamily="34" charset="0"/>
                <a:cs typeface="Arial" pitchFamily="34" charset="0"/>
              </a:rPr>
              <a:t>Guide</a:t>
            </a:r>
            <a:r>
              <a:rPr lang="en-US" sz="2500" dirty="0">
                <a:latin typeface="Arial" pitchFamily="34" charset="0"/>
                <a:cs typeface="Arial" pitchFamily="34" charset="0"/>
              </a:rPr>
              <a:t>. San Francisco: No Starch Press, 2004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500" dirty="0">
                <a:latin typeface="Arial" pitchFamily="34" charset="0"/>
                <a:cs typeface="Arial" pitchFamily="34" charset="0"/>
              </a:rPr>
              <a:t>WELTE, H. W. </a:t>
            </a:r>
            <a:r>
              <a:rPr lang="en-US" sz="2500" b="1" i="1" dirty="0">
                <a:latin typeface="Arial" pitchFamily="34" charset="0"/>
                <a:cs typeface="Arial" pitchFamily="34" charset="0"/>
              </a:rPr>
              <a:t>Anatomy</a:t>
            </a:r>
            <a:r>
              <a:rPr lang="en-US" sz="25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500" b="1" i="1" dirty="0">
                <a:latin typeface="Arial" pitchFamily="34" charset="0"/>
                <a:cs typeface="Arial" pitchFamily="34" charset="0"/>
              </a:rPr>
              <a:t>of</a:t>
            </a:r>
            <a:r>
              <a:rPr lang="en-US" sz="25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500" b="1" i="1" dirty="0">
                <a:latin typeface="Arial" pitchFamily="34" charset="0"/>
                <a:cs typeface="Arial" pitchFamily="34" charset="0"/>
              </a:rPr>
              <a:t>contemporary</a:t>
            </a:r>
            <a:r>
              <a:rPr lang="en-US" sz="2500" b="1" dirty="0">
                <a:latin typeface="Arial" pitchFamily="34" charset="0"/>
                <a:cs typeface="Arial" pitchFamily="34" charset="0"/>
              </a:rPr>
              <a:t> GSM </a:t>
            </a:r>
            <a:r>
              <a:rPr lang="en-US" sz="2500" b="1" i="1" dirty="0" err="1">
                <a:latin typeface="Arial" pitchFamily="34" charset="0"/>
                <a:cs typeface="Arial" pitchFamily="34" charset="0"/>
              </a:rPr>
              <a:t>cellphone</a:t>
            </a:r>
            <a:r>
              <a:rPr lang="en-US" sz="25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500" b="1" i="1" dirty="0">
                <a:latin typeface="Arial" pitchFamily="34" charset="0"/>
                <a:cs typeface="Arial" pitchFamily="34" charset="0"/>
              </a:rPr>
              <a:t>hardware</a:t>
            </a:r>
            <a:r>
              <a:rPr lang="en-US" sz="2500" dirty="0">
                <a:latin typeface="Arial" pitchFamily="34" charset="0"/>
                <a:cs typeface="Arial" pitchFamily="34" charset="0"/>
              </a:rPr>
              <a:t>. [</a:t>
            </a:r>
            <a:r>
              <a:rPr lang="en-US" sz="2500" dirty="0" err="1">
                <a:latin typeface="Arial" pitchFamily="34" charset="0"/>
                <a:cs typeface="Arial" pitchFamily="34" charset="0"/>
              </a:rPr>
              <a:t>S.l</a:t>
            </a:r>
            <a:r>
              <a:rPr lang="en-US" sz="2500" dirty="0">
                <a:latin typeface="Arial" pitchFamily="34" charset="0"/>
                <a:cs typeface="Arial" pitchFamily="34" charset="0"/>
              </a:rPr>
              <a:t>.]. 2010.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SUMÁRIO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INTRODUÇÃO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REVISÃO BIBLIOGRÁFICA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METODOLOGIA APLICADA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BASES TECNOLÓGICAS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APRESENTAÇÃO DOS RESULTADOS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CONSIDERAÇÕES FINAIS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REFERÊNCIAS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2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INTRODUÇÃO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>
                <a:latin typeface="Arial" pitchFamily="34" charset="0"/>
                <a:cs typeface="Arial" pitchFamily="34" charset="0"/>
              </a:rPr>
              <a:t>Hoje é possível obter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conforto e segurança cada </a:t>
            </a:r>
            <a:r>
              <a:rPr lang="pt-BR" dirty="0">
                <a:latin typeface="Arial" pitchFamily="34" charset="0"/>
                <a:cs typeface="Arial" pitchFamily="34" charset="0"/>
              </a:rPr>
              <a:t>vez mais integradas em um sistema de automação residencial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&lt;colocar imagens&gt;</a:t>
            </a:r>
            <a:endParaRPr lang="pt-BR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INTRODUÇÃO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Utilizando </a:t>
            </a:r>
            <a:r>
              <a:rPr lang="pt-BR" dirty="0">
                <a:latin typeface="Arial" pitchFamily="34" charset="0"/>
                <a:cs typeface="Arial" pitchFamily="34" charset="0"/>
              </a:rPr>
              <a:t>uma rede GSM de radiação restrita, onde a cobertura de rádio frequência se limita a residência do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usuário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&lt;&lt;imagem colocando o boneco e operadora&gt;&gt;</a:t>
            </a:r>
            <a:endParaRPr lang="pt-BR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INTRODUÇÃO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Este </a:t>
            </a:r>
            <a:r>
              <a:rPr lang="pt-BR" dirty="0">
                <a:latin typeface="Arial" pitchFamily="34" charset="0"/>
                <a:cs typeface="Arial" pitchFamily="34" charset="0"/>
              </a:rPr>
              <a:t>trabalho se justifica por apresentar uma solução utilizando o telefone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celular GSM </a:t>
            </a:r>
            <a:r>
              <a:rPr lang="pt-BR" dirty="0">
                <a:latin typeface="Arial" pitchFamily="34" charset="0"/>
                <a:cs typeface="Arial" pitchFamily="34" charset="0"/>
              </a:rPr>
              <a:t>como interface de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comandos, </a:t>
            </a:r>
            <a:r>
              <a:rPr lang="pt-BR" dirty="0">
                <a:latin typeface="Arial" pitchFamily="34" charset="0"/>
                <a:cs typeface="Arial" pitchFamily="34" charset="0"/>
              </a:rPr>
              <a:t>uma vez que este tipo de aparelho está cada vez mais acessível na sociedade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brasileira.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REVISÃO BIBLIOGRÁFICA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PROTOCOLO GSM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PROTOCOLO SIP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6" name="Imagem 5" descr="Diagram_0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954" y="1909772"/>
            <a:ext cx="3981450" cy="2876550"/>
          </a:xfrm>
          <a:prstGeom prst="rect">
            <a:avLst/>
          </a:prstGeom>
        </p:spPr>
      </p:pic>
      <p:pic>
        <p:nvPicPr>
          <p:cNvPr id="7" name="Imagem 6" descr="500px-GSMLogo.sv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90" y="3571876"/>
            <a:ext cx="47625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REVISÃO BIBLIOGRÁFICA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7</a:t>
            </a:fld>
            <a:endParaRPr lang="pt-BR"/>
          </a:p>
        </p:txBody>
      </p:sp>
      <p:pic>
        <p:nvPicPr>
          <p:cNvPr id="5" name="Espaço Reservado para Conteúdo 4" descr="Arq_GSM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325" y="2182019"/>
            <a:ext cx="5467350" cy="336232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0" y="5715016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FIGURA 1 – Arquitetura da rede GSM.</a:t>
            </a:r>
          </a:p>
          <a:p>
            <a:pPr algn="ctr"/>
            <a:r>
              <a:rPr lang="pt-BR" sz="1600" dirty="0" smtClean="0">
                <a:latin typeface="Arial" pitchFamily="34" charset="0"/>
                <a:cs typeface="Arial" pitchFamily="34" charset="0"/>
              </a:rPr>
              <a:t>Fonte: http://www.gta.ufrj.br/seminarios/semin2002_1/roberta/gsm/arquitetura.htm</a:t>
            </a:r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BASES TECNOLÓGICAS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CARCERIS MODELO 1900</a:t>
            </a:r>
            <a:endParaRPr lang="pt-BR" i="1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&lt;imagem do </a:t>
            </a:r>
            <a:r>
              <a:rPr lang="pt-BR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carceris</a:t>
            </a:r>
            <a:r>
              <a:rPr lang="pt-BR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  <a:endParaRPr lang="pt-BR" i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5599529"/>
            <a:ext cx="91440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FIGURA 6 - Diagrama de blocos do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NGCell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ctr"/>
            <a:r>
              <a:rPr lang="pt-BR" sz="1600" dirty="0" smtClean="0">
                <a:latin typeface="Arial" pitchFamily="34" charset="0"/>
                <a:cs typeface="Arial" pitchFamily="34" charset="0"/>
              </a:rPr>
              <a:t>Fonte: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Digitro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– Inteligência – TI - Telecom</a:t>
            </a:r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BASES TECNOLÓGICAS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Kit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MCU:</a:t>
            </a:r>
          </a:p>
          <a:p>
            <a:pPr lvl="2" algn="just"/>
            <a:endParaRPr lang="pt-BR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9</a:t>
            </a:fld>
            <a:endParaRPr lang="pt-BR" dirty="0"/>
          </a:p>
        </p:txBody>
      </p:sp>
      <p:pic>
        <p:nvPicPr>
          <p:cNvPr id="5" name="Imagem 4"/>
          <p:cNvPicPr/>
          <p:nvPr/>
        </p:nvPicPr>
        <p:blipFill>
          <a:blip r:embed="rId3" cstate="print">
            <a:grayscl/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538412" y="2686082"/>
            <a:ext cx="4067175" cy="3386124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" y="607220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FIGURA 7 -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Kit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de desenvolvimento LPC2368.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1251</Words>
  <Application>Microsoft Office PowerPoint</Application>
  <PresentationFormat>Apresentação na tela (4:3)</PresentationFormat>
  <Paragraphs>206</Paragraphs>
  <Slides>19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Tema do Office</vt:lpstr>
      <vt:lpstr>Slide 1</vt:lpstr>
      <vt:lpstr>SUMÁRIO</vt:lpstr>
      <vt:lpstr>INTRODUÇÃO</vt:lpstr>
      <vt:lpstr>INTRODUÇÃO</vt:lpstr>
      <vt:lpstr>INTRODUÇÃO</vt:lpstr>
      <vt:lpstr>REVISÃO BIBLIOGRÁFICA</vt:lpstr>
      <vt:lpstr>REVISÃO BIBLIOGRÁFICA</vt:lpstr>
      <vt:lpstr>BASES TECNOLÓGICAS</vt:lpstr>
      <vt:lpstr>BASES TECNOLÓGICAS</vt:lpstr>
      <vt:lpstr>BASES TECNOLÓGICAS</vt:lpstr>
      <vt:lpstr>APRESENTAÇÃO DOS RESULTADOS</vt:lpstr>
      <vt:lpstr>APRESENTAÇÃO DOS RESULTADOS</vt:lpstr>
      <vt:lpstr>APRESENTAÇÃO DOS RESULTADOS</vt:lpstr>
      <vt:lpstr>APRESENTAÇÃO DOS RESULTADOS</vt:lpstr>
      <vt:lpstr>APRESENTAÇÃO DOS RESULTADOS</vt:lpstr>
      <vt:lpstr>APRESENTAÇÃO DOS RESULTADOS</vt:lpstr>
      <vt:lpstr>CONSIDERAÇÕES FINAIS</vt:lpstr>
      <vt:lpstr>REFERÊNCIAS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Bruno</dc:creator>
  <cp:lastModifiedBy>Engelbert</cp:lastModifiedBy>
  <cp:revision>218</cp:revision>
  <dcterms:created xsi:type="dcterms:W3CDTF">2011-07-03T19:46:25Z</dcterms:created>
  <dcterms:modified xsi:type="dcterms:W3CDTF">2011-07-04T17:23:12Z</dcterms:modified>
</cp:coreProperties>
</file>