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3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312" r:id="rId5"/>
    <p:sldId id="313" r:id="rId6"/>
    <p:sldId id="314" r:id="rId7"/>
    <p:sldId id="267" r:id="rId8"/>
    <p:sldId id="311" r:id="rId9"/>
    <p:sldId id="268" r:id="rId10"/>
    <p:sldId id="269" r:id="rId11"/>
    <p:sldId id="270" r:id="rId12"/>
    <p:sldId id="259" r:id="rId13"/>
    <p:sldId id="271" r:id="rId14"/>
    <p:sldId id="303" r:id="rId15"/>
    <p:sldId id="315" r:id="rId16"/>
    <p:sldId id="316" r:id="rId17"/>
    <p:sldId id="304" r:id="rId18"/>
    <p:sldId id="274" r:id="rId19"/>
    <p:sldId id="296" r:id="rId20"/>
    <p:sldId id="297" r:id="rId21"/>
    <p:sldId id="298" r:id="rId22"/>
    <p:sldId id="294" r:id="rId23"/>
    <p:sldId id="299" r:id="rId24"/>
    <p:sldId id="300" r:id="rId25"/>
    <p:sldId id="275" r:id="rId26"/>
    <p:sldId id="305" r:id="rId27"/>
    <p:sldId id="307" r:id="rId28"/>
    <p:sldId id="308" r:id="rId29"/>
    <p:sldId id="309" r:id="rId30"/>
    <p:sldId id="310" r:id="rId31"/>
    <p:sldId id="287" r:id="rId32"/>
    <p:sldId id="276" r:id="rId33"/>
    <p:sldId id="288" r:id="rId34"/>
    <p:sldId id="277" r:id="rId35"/>
    <p:sldId id="278" r:id="rId36"/>
    <p:sldId id="279" r:id="rId37"/>
    <p:sldId id="289" r:id="rId38"/>
    <p:sldId id="280" r:id="rId39"/>
    <p:sldId id="281" r:id="rId40"/>
    <p:sldId id="282" r:id="rId41"/>
    <p:sldId id="283" r:id="rId42"/>
    <p:sldId id="284" r:id="rId43"/>
    <p:sldId id="285" r:id="rId44"/>
    <p:sldId id="290" r:id="rId45"/>
    <p:sldId id="286" r:id="rId46"/>
    <p:sldId id="291" r:id="rId47"/>
    <p:sldId id="265" r:id="rId48"/>
    <p:sldId id="266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2" d="100"/>
          <a:sy n="52" d="100"/>
        </p:scale>
        <p:origin x="-188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6F623-06CD-4732-B56E-AFE95C60C80B}" type="datetimeFigureOut">
              <a:rPr lang="pt-BR" smtClean="0"/>
              <a:t>03/07/2011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BBAE-0A97-4F96-9884-7A4F5CAD24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CBBAE-0A97-4F96-9884-7A4F5CAD24B6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47F-980B-4E14-A43F-55D6BB94575F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2EB4-DB5F-4398-986C-3395297E4207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ADD2-DAAC-4649-98E1-C48131433A86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AA1A-D992-4E9B-9F61-CEB111E29124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3B3D-9F4E-49A5-A34D-EA22113C6702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E65-2685-4395-8C93-E0B14AEDC616}" type="datetime1">
              <a:rPr lang="pt-BR" smtClean="0"/>
              <a:t>03/07/2011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945A-23CD-46CF-8118-3346900D100B}" type="datetime1">
              <a:rPr lang="pt-BR" smtClean="0"/>
              <a:t>03/07/2011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FFE1-EA77-497C-A271-EAC09B7C7331}" type="datetime1">
              <a:rPr lang="pt-BR" smtClean="0"/>
              <a:t>03/07/2011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D38-3E0D-44D8-A3F3-B0F73F2573F4}" type="datetime1">
              <a:rPr lang="pt-BR" smtClean="0"/>
              <a:t>03/07/2011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A520-57E8-4399-A012-1342584DD880}" type="datetime1">
              <a:rPr lang="pt-BR" smtClean="0"/>
              <a:t>03/07/2011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F47-997B-40CB-A2E8-F5377E96EFC9}" type="datetime1">
              <a:rPr lang="pt-BR" smtClean="0"/>
              <a:t>03/07/2011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2ADB-90FD-4712-A763-800370391805}" type="datetime1">
              <a:rPr lang="pt-BR" smtClean="0"/>
              <a:t>03/07/2011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A584-3B63-4B59-B044-210EBA0FB57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7" descr="logo_ifs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584200"/>
            <a:ext cx="16922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1187450" y="5842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INSTITUTO FEDERAL DE SANTA CATARINA</a:t>
            </a:r>
          </a:p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DEPARTAMENTO DE ELETRÔNICA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7" descr="logogerenc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2088" y="584200"/>
            <a:ext cx="11160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0" y="2457450"/>
            <a:ext cx="9143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CENTRAL DE AUTOMAÇÃO RESIDENCIAL COM INTERFACE GSM DE RADIAÇÃO RESTRITA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0" y="592933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Florianópolis,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julho de 2011</a:t>
            </a:r>
            <a:r>
              <a:rPr lang="pt-BR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pt-BR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0" y="500063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Formando: Bruno 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OBJETIVO GERAL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dirty="0">
                <a:latin typeface="Arial" pitchFamily="34" charset="0"/>
                <a:cs typeface="Arial" pitchFamily="34" charset="0"/>
              </a:rPr>
              <a:t>projeto propõe o desenvolvimento de uma central de automação residencial com interface GSM de radiação restrita, isolada de operadora de telefonia móvel, que permite o usuário enviar comandos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DTMF </a:t>
            </a:r>
            <a:r>
              <a:rPr lang="pt-BR" dirty="0">
                <a:latin typeface="Arial" pitchFamily="34" charset="0"/>
                <a:cs typeface="Arial" pitchFamily="34" charset="0"/>
              </a:rPr>
              <a:t>para um processo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>
                <a:latin typeface="Arial" pitchFamily="34" charset="0"/>
                <a:cs typeface="Arial" pitchFamily="34" charset="0"/>
              </a:rPr>
              <a:t> que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acionará </a:t>
            </a:r>
            <a:r>
              <a:rPr lang="pt-BR" dirty="0">
                <a:latin typeface="Arial" pitchFamily="34" charset="0"/>
                <a:cs typeface="Arial" pitchFamily="34" charset="0"/>
              </a:rPr>
              <a:t>cargas, além de enviar mensagens sobre as condições do sistema para o usuário, tudo sem custos, tanto nas chamadas telefônicas, quanto no envio das mensagens de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3900" dirty="0" smtClean="0">
                <a:latin typeface="Arial" pitchFamily="34" charset="0"/>
                <a:cs typeface="Arial" pitchFamily="34" charset="0"/>
              </a:rPr>
              <a:t>OBJETIVOS ESPECÍFICOS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Descrever o funcionamento da rede GSM e do protocolo SIP.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Desenvolver um sistema de gerenciamento de dados.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Criar uma rede GSM de radiação restrita e com acesso controlado para garantir segurança.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Configurar uma unidade de resposta interativa de voz para servir de interface para o usuário.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comando com um telefone celular, através de tons DTMF em uma chamada telefônica.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Desenvolver um sistema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microcontrolado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para receber os comandos e atuar nas cargas.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Enviar mensagens para o telefone do usuário com dados sobre o sistema.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REDE GSM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PROTOCOLO SIP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 descr="Diagram_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54" y="1909772"/>
            <a:ext cx="3981450" cy="2876550"/>
          </a:xfrm>
          <a:prstGeom prst="rect">
            <a:avLst/>
          </a:prstGeom>
        </p:spPr>
      </p:pic>
      <p:pic>
        <p:nvPicPr>
          <p:cNvPr id="7" name="Imagem 6" descr="500px-GSM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90" y="3571876"/>
            <a:ext cx="4762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2560988"/>
          <a:ext cx="6096000" cy="3958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64"/>
                <a:gridCol w="4619636"/>
              </a:tblGrid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Ano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Evento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1982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Groupe Spécial Móbile estabelecido pela CEPT.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95462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1988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Conclusão do primeiro conjunto de especificações detalhadas para </a:t>
                      </a:r>
                      <a:r>
                        <a:rPr lang="pt-BR" sz="1100" dirty="0" err="1">
                          <a:latin typeface="Arial" pitchFamily="34" charset="0"/>
                          <a:cs typeface="Arial" pitchFamily="34" charset="0"/>
                        </a:rPr>
                        <a:t>infraestrutura</a:t>
                      </a: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 GSM.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1991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Primeira chamada GSM feita por Radiolinja na Finlândia.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1992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Primeiro SMS enviado.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1994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Um milhão de assinantes GSM atingidos.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95462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1995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117 redes GSM no ar.</a:t>
                      </a:r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Número de assinantes GSM no mundo excedeu 10 milhões.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1997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Primeiro celular tri-band lançado.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1998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Número de assinantes GSM no mundo passou dos 100 milhões.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0187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Primeiro serviço comercial GPRS lançado.</a:t>
                      </a:r>
                      <a:br>
                        <a:rPr lang="pt-BR" sz="110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Primeiro celular com GPRS lançado no mercado.</a:t>
                      </a:r>
                      <a:endParaRPr lang="pt-BR" sz="12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Cinco bilhões de SMS enviados em um mês.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95462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2001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Primeira rede W-CDMA (3G) em funcionamento.</a:t>
                      </a:r>
                      <a:br>
                        <a:rPr lang="pt-BR" sz="110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Mais de 500 milhões de assinantes GSM.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2003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Arial" pitchFamily="34" charset="0"/>
                          <a:cs typeface="Arial" pitchFamily="34" charset="0"/>
                        </a:rPr>
                        <a:t>Primeira rede EDGE em funcionamento.</a:t>
                      </a:r>
                      <a:endParaRPr lang="pt-BR" sz="12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33838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2008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Arial" pitchFamily="34" charset="0"/>
                          <a:cs typeface="Arial" pitchFamily="34" charset="0"/>
                        </a:rPr>
                        <a:t>GSM ultrapassa três bilhões de clientes.</a:t>
                      </a:r>
                      <a:endParaRPr lang="pt-BR" sz="1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0" y="220241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TABELA 1 - Histórico da evolução do GSM.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pPr lvl="1"/>
            <a:r>
              <a:rPr lang="pt-BR" sz="2600" dirty="0" smtClean="0">
                <a:latin typeface="Arial" pitchFamily="34" charset="0"/>
                <a:cs typeface="Arial" pitchFamily="34" charset="0"/>
              </a:rPr>
              <a:t>Possui alguns padrões definidos associados às faixas de frequências alocadas no espectro:</a:t>
            </a:r>
          </a:p>
          <a:p>
            <a:pPr lvl="2"/>
            <a:r>
              <a:rPr lang="pt-BR" sz="2200" dirty="0" smtClean="0">
                <a:latin typeface="Arial" pitchFamily="34" charset="0"/>
                <a:cs typeface="Arial" pitchFamily="34" charset="0"/>
              </a:rPr>
              <a:t>GSM 900.</a:t>
            </a:r>
          </a:p>
          <a:p>
            <a:pPr lvl="2"/>
            <a:r>
              <a:rPr lang="pt-BR" sz="2200" dirty="0" smtClean="0">
                <a:latin typeface="Arial" pitchFamily="34" charset="0"/>
                <a:cs typeface="Arial" pitchFamily="34" charset="0"/>
              </a:rPr>
              <a:t>GSM 900 Estendido.</a:t>
            </a:r>
          </a:p>
          <a:p>
            <a:pPr lvl="2"/>
            <a:r>
              <a:rPr lang="pt-BR" sz="2200" dirty="0" smtClean="0">
                <a:latin typeface="Arial" pitchFamily="34" charset="0"/>
                <a:cs typeface="Arial" pitchFamily="34" charset="0"/>
              </a:rPr>
              <a:t>GSM 900 Ampliado.</a:t>
            </a:r>
          </a:p>
          <a:p>
            <a:pPr lvl="2"/>
            <a:r>
              <a:rPr lang="pt-BR" sz="2200" dirty="0" smtClean="0">
                <a:latin typeface="Arial" pitchFamily="34" charset="0"/>
                <a:cs typeface="Arial" pitchFamily="34" charset="0"/>
              </a:rPr>
              <a:t>GSM 1800.</a:t>
            </a:r>
          </a:p>
          <a:p>
            <a:pPr lvl="2"/>
            <a:r>
              <a:rPr lang="pt-BR" sz="2200" dirty="0" smtClean="0">
                <a:latin typeface="Arial" pitchFamily="34" charset="0"/>
                <a:cs typeface="Arial" pitchFamily="34" charset="0"/>
              </a:rPr>
              <a:t>PCS 1900.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A REDE GSM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Passou por três fases iniciais de evolução:</a:t>
            </a:r>
          </a:p>
          <a:p>
            <a:pPr lvl="2"/>
            <a:r>
              <a:rPr lang="pt-BR" dirty="0" smtClean="0">
                <a:latin typeface="Arial" pitchFamily="34" charset="0"/>
                <a:cs typeface="Arial" pitchFamily="34" charset="0"/>
              </a:rPr>
              <a:t>Fase 1:</a:t>
            </a:r>
          </a:p>
          <a:p>
            <a:pPr lvl="3"/>
            <a:r>
              <a:rPr lang="pt-BR" dirty="0" smtClean="0">
                <a:latin typeface="Arial" pitchFamily="34" charset="0"/>
                <a:cs typeface="Arial" pitchFamily="34" charset="0"/>
              </a:rPr>
              <a:t>Serviços básicos de telefonia.</a:t>
            </a:r>
          </a:p>
          <a:p>
            <a:pPr lvl="3"/>
            <a:r>
              <a:rPr lang="pt-BR" dirty="0" smtClean="0">
                <a:latin typeface="Arial" pitchFamily="34" charset="0"/>
                <a:cs typeface="Arial" pitchFamily="34" charset="0"/>
              </a:rPr>
              <a:t>SMS.</a:t>
            </a:r>
          </a:p>
          <a:p>
            <a:pPr lvl="2"/>
            <a:r>
              <a:rPr lang="pt-BR" dirty="0" smtClean="0">
                <a:latin typeface="Arial" pitchFamily="34" charset="0"/>
                <a:cs typeface="Arial" pitchFamily="34" charset="0"/>
              </a:rPr>
              <a:t>Fase 2:</a:t>
            </a:r>
          </a:p>
          <a:p>
            <a:pPr lvl="3"/>
            <a:r>
              <a:rPr lang="pt-BR" dirty="0" smtClean="0">
                <a:latin typeface="Arial" pitchFamily="34" charset="0"/>
                <a:cs typeface="Arial" pitchFamily="34" charset="0"/>
              </a:rPr>
              <a:t>Serviço de dados.</a:t>
            </a:r>
          </a:p>
          <a:p>
            <a:pPr lvl="3"/>
            <a:r>
              <a:rPr lang="pt-BR" dirty="0" smtClean="0">
                <a:latin typeface="Arial" pitchFamily="34" charset="0"/>
                <a:cs typeface="Arial" pitchFamily="34" charset="0"/>
              </a:rPr>
              <a:t>Identificação do número chamador.</a:t>
            </a:r>
          </a:p>
          <a:p>
            <a:pPr lvl="2"/>
            <a:r>
              <a:rPr lang="pt-BR" dirty="0" smtClean="0">
                <a:latin typeface="Arial" pitchFamily="34" charset="0"/>
                <a:cs typeface="Arial" pitchFamily="34" charset="0"/>
              </a:rPr>
              <a:t>Fase 2+:</a:t>
            </a:r>
          </a:p>
          <a:p>
            <a:pPr lvl="3"/>
            <a:r>
              <a:rPr lang="pt-BR" dirty="0" smtClean="0">
                <a:latin typeface="Arial" pitchFamily="34" charset="0"/>
                <a:cs typeface="Arial" pitchFamily="34" charset="0"/>
              </a:rPr>
              <a:t>GPRS.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ARQUITETURA DA REDE GSM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17</a:t>
            </a:fld>
            <a:endParaRPr lang="pt-BR"/>
          </a:p>
        </p:txBody>
      </p:sp>
      <p:pic>
        <p:nvPicPr>
          <p:cNvPr id="5" name="Espaço Reservado para Conteúdo 4" descr="Arq_GS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182019"/>
            <a:ext cx="5467350" cy="33623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571501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1 – Arquitetura da rede GSM.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http://www.gta.ufrj.br/seminarios/semin2002_1/roberta/gsm/arquitetura.htm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</a:t>
            </a:r>
            <a:r>
              <a:rPr lang="pt-BR" dirty="0">
                <a:latin typeface="Arial" pitchFamily="34" charset="0"/>
                <a:cs typeface="Arial" pitchFamily="34" charset="0"/>
              </a:rPr>
              <a:t>)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ME):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Próprio telefone sem o SIM.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Módulo de Identidade do Assinante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Module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SIM).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Pequeno cartão removível.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Armazena informações específicas de cada assinante.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Identidade de Assinante Internacional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International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Subscriber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IMSI).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ESTAÇÃO BASE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Transceptora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Transceiver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BTS):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Transmissão e recepção relacionada à interface de rádio GSM.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Estação Base Controladora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Base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Station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BSC).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Gerência de interface de rádio.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Aloca canais.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Decidi quando haverá troca de canais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handover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 de Comutação Celular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services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Centre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MSC):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Processamento de chamadas.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Tarifação.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Local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Home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HLR).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Administração e controle da base de dados.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IMSI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Localização corrente do assinante no VLR.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ARQUITETURA DA REDE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DE COMUTAÇÃO DE REDE (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Switching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System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NSS):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Localização de Visitante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Visitant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Location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VLR):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Manutenção de uma cópia dos principais dados do assinante.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Registro de Identidade de Equipamento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EIR).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Centraliza os números de Identidade Internacional do Equipamento Móvel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Mobile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Equipment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Identity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IMEI).</a:t>
            </a:r>
          </a:p>
          <a:p>
            <a:pPr lvl="3" algn="just"/>
            <a:r>
              <a:rPr lang="pt-BR" dirty="0" smtClean="0">
                <a:latin typeface="Arial" pitchFamily="34" charset="0"/>
                <a:cs typeface="Arial" pitchFamily="34" charset="0"/>
              </a:rPr>
              <a:t>Lista branca, negra e cinza.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A INTERFACE DE RÁDIO GSM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ACESSO MÚLTIPLO: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Múltiplo acesso por divisão de frequência (FDMA).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Múltiplo acesso por divisão de tempo (TDMA).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714752"/>
            <a:ext cx="4214842" cy="210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0" y="5929330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FIGURA 2 - Canais </a:t>
            </a:r>
            <a:r>
              <a:rPr lang="pt-BR" dirty="0">
                <a:latin typeface="Arial" pitchFamily="34" charset="0"/>
                <a:cs typeface="Arial" pitchFamily="34" charset="0"/>
              </a:rPr>
              <a:t>TDMA em múltiplas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frequências.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Fonte: (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EBERSPÄCHER, </a:t>
            </a:r>
            <a:r>
              <a:rPr lang="pt-BR" sz="1600" i="1" dirty="0" err="1">
                <a:latin typeface="Arial" pitchFamily="34" charset="0"/>
                <a:cs typeface="Arial" pitchFamily="34" charset="0"/>
              </a:rPr>
              <a:t>et</a:t>
            </a:r>
            <a:r>
              <a:rPr lang="pt-BR" sz="1600" i="1" dirty="0">
                <a:latin typeface="Arial" pitchFamily="34" charset="0"/>
                <a:cs typeface="Arial" pitchFamily="34" charset="0"/>
              </a:rPr>
              <a:t> al.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, 2009)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A INTERFACE DE RÁDIO GSM</a:t>
            </a:r>
          </a:p>
          <a:p>
            <a:pPr lvl="1"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CANAIS LÓGICOS: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23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1604" y="2786058"/>
          <a:ext cx="6096000" cy="3770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0035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itchFamily="34" charset="0"/>
                          <a:cs typeface="Arial" pitchFamily="34" charset="0"/>
                        </a:rPr>
                        <a:t>Grupo</a:t>
                      </a:r>
                      <a:endParaRPr lang="pt-B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itchFamily="34" charset="0"/>
                          <a:cs typeface="Arial" pitchFamily="34" charset="0"/>
                        </a:rPr>
                        <a:t>Canal</a:t>
                      </a:r>
                      <a:endParaRPr lang="pt-B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itchFamily="34" charset="0"/>
                          <a:cs typeface="Arial" pitchFamily="34" charset="0"/>
                        </a:rPr>
                        <a:t>Função</a:t>
                      </a:r>
                      <a:endParaRPr lang="pt-B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itchFamily="34" charset="0"/>
                          <a:cs typeface="Arial" pitchFamily="34" charset="0"/>
                        </a:rPr>
                        <a:t>Direção</a:t>
                      </a:r>
                      <a:endParaRPr lang="pt-BR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809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Canal de tráfego (TCH)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TCH/F</a:t>
                      </a: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</a:t>
                      </a: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TCH</a:t>
                      </a: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1000" i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Full-rate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↔ BSS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06492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TCH/H</a:t>
                      </a: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 </a:t>
                      </a:r>
                      <a:r>
                        <a:rPr lang="pt-BR" sz="10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Lm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TCH</a:t>
                      </a: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1000" i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Half-rate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↔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748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Canal de Sinalização (BCH)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BCCH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Controle de</a:t>
                      </a: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Broadcast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748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FCCH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Correção de frequência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099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Sincronização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0994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Canal de Sinalização (CCCH)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RACH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Acesso randômico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→ BSS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099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AGCH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Concessão de acesso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099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Paging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80994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Notificação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←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748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Canal de Sinalização (DCCH)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SDCCH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Controle autônomo dedicado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↔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748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SACCH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Controle associado lento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↔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87486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FACCH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Controle associado rápido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MS ↔ BSS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0" y="244750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TABELA 2 - Classificação dos canais lógicos do GSM.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A INTERFACE DE RÁDIO GSM</a:t>
            </a:r>
          </a:p>
          <a:p>
            <a:pPr lvl="1" algn="just"/>
            <a:r>
              <a:rPr lang="pt-BR" sz="2000" dirty="0" smtClean="0">
                <a:latin typeface="Arial" pitchFamily="34" charset="0"/>
                <a:cs typeface="Arial" pitchFamily="34" charset="0"/>
              </a:rPr>
              <a:t>CANAIS LÓGICOS:</a:t>
            </a:r>
          </a:p>
          <a:p>
            <a:pPr algn="just"/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00306"/>
            <a:ext cx="3357585" cy="360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600076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cap="none" normalizeH="0" baseline="0" dirty="0" smtClean="0" bmk="_Toc296897553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FIGURA 3 - Sinalização para conexão de uma chamada entrante.</a:t>
            </a:r>
            <a:endParaRPr kumimoji="0" lang="pt-B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Fonte: (EBERSPÄCHER,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al.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2009).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rial" pitchFamily="34" charset="0"/>
                <a:cs typeface="Arial" pitchFamily="34" charset="0"/>
              </a:rPr>
              <a:t>A INTERFACE DE RÁDIO GSM 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MODULAÇÃO GSM</a:t>
            </a:r>
          </a:p>
          <a:p>
            <a:pPr lvl="2"/>
            <a:r>
              <a:rPr lang="pt-BR" dirty="0" smtClean="0">
                <a:latin typeface="Arial" pitchFamily="34" charset="0"/>
                <a:cs typeface="Arial" pitchFamily="34" charset="0"/>
              </a:rPr>
              <a:t>Chaveamento por Deslocamento Mínimo Gaussiano (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Gaussian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Minimun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Shift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Keying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– GMSK).</a:t>
            </a:r>
          </a:p>
          <a:p>
            <a:pPr lvl="2"/>
            <a:r>
              <a:rPr lang="pt-BR" dirty="0" smtClean="0">
                <a:latin typeface="Arial" pitchFamily="34" charset="0"/>
                <a:cs typeface="Arial" pitchFamily="34" charset="0"/>
              </a:rPr>
              <a:t>Amplitude da portadora permanece constante e a informação é transportada na variação da fase.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PROTOCOLO DE INICIAÇÃO DE SESSÃO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para iniciar, modificar ou encerrar a comunicação ao longo da rede de protocolo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internet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(IP).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Surgiu em meados de 1990.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Duas categorias de tráfego: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Sinalização e controle.</a:t>
            </a:r>
          </a:p>
          <a:p>
            <a:pPr lvl="2" algn="just"/>
            <a:r>
              <a:rPr lang="pt-BR" i="1" dirty="0" err="1" smtClean="0">
                <a:latin typeface="Arial" pitchFamily="34" charset="0"/>
                <a:cs typeface="Arial" pitchFamily="34" charset="0"/>
              </a:rPr>
              <a:t>Stream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áudio ou vídeo.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INICIAÇÃO DE SESSÃO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ponto-a-ponto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Gera múltiplas respostas a uma simples requisição.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Para serviços como o Voz sobre IP o SIP trabalha com os seguintes protocolos: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Descrição de Sessão (SDP).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Transporte de Tempo Real (RTP).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Protocolo de Controle de Transporte de Tempo Real (RTCP).</a:t>
            </a:r>
          </a:p>
          <a:p>
            <a:pPr lvl="2" algn="just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PROTOCOLO DE INICIAÇÃO DE SESSÃO</a:t>
            </a:r>
          </a:p>
          <a:p>
            <a:pPr lvl="2" algn="just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57422" y="2143116"/>
            <a:ext cx="4489516" cy="3706565"/>
          </a:xfrm>
          <a:prstGeom prst="rect">
            <a:avLst/>
          </a:prstGeom>
          <a:noFill/>
          <a:ln>
            <a:noFill/>
          </a:ln>
        </p:spPr>
      </p:pic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5857892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cap="none" normalizeH="0" baseline="0" dirty="0" smtClean="0" bmk="_Toc296897554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FIGURA 4 - A pilha de comunicação SIP.</a:t>
            </a:r>
            <a:endParaRPr kumimoji="0" lang="pt-B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Fonte: (BAZOT,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al.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2007).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PROTOCOLO DE INICIAÇÃO DE SESSÃO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29</a:t>
            </a:fld>
            <a:endParaRPr lang="pt-BR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221455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latin typeface="Arial" pitchFamily="34" charset="0"/>
                <a:cs typeface="Arial" pitchFamily="34" charset="0"/>
              </a:rPr>
              <a:t>TABELA 3 - Arquitetura do SIP.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1604" y="2714620"/>
          <a:ext cx="6096000" cy="3828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56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cs typeface="Arial" pitchFamily="34" charset="0"/>
                        </a:rPr>
                        <a:t>Elemento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8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User Agent (UA)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É um dispositivo final que pode originar ou receber chamadas SIP.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8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User Agent Client (UAC)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Entidade lógica que envia requisições ou recebe respostas.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28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User Agent Server (UAS)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Entidade lógica que recebe requisições ou envia respostas.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6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Back-to-Back UA (B2BUA)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Entidade que atua tanto como UAC quanto UAS.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02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Proxy Server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cs typeface="Arial" pitchFamily="34" charset="0"/>
                        </a:rPr>
                        <a:t>É a componente chave da estrutura do SIP. Ele trabalha como um servidor de </a:t>
                      </a:r>
                      <a:r>
                        <a:rPr lang="pt-BR" sz="1000" dirty="0" err="1">
                          <a:latin typeface="Arial" pitchFamily="34" charset="0"/>
                          <a:cs typeface="Arial" pitchFamily="34" charset="0"/>
                        </a:rPr>
                        <a:t>roteamento</a:t>
                      </a:r>
                      <a:r>
                        <a:rPr lang="pt-BR" sz="1000" dirty="0">
                          <a:latin typeface="Arial" pitchFamily="34" charset="0"/>
                          <a:cs typeface="Arial" pitchFamily="34" charset="0"/>
                        </a:rPr>
                        <a:t>, similar ao servidor Proxy Web.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6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Registrar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latin typeface="Arial" pitchFamily="34" charset="0"/>
                          <a:cs typeface="Arial" pitchFamily="34" charset="0"/>
                        </a:rPr>
                        <a:t>É o repositório de informações dos UAs.</a:t>
                      </a:r>
                      <a:endParaRPr lang="pt-BR" sz="1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8503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Arial" pitchFamily="34" charset="0"/>
                          <a:cs typeface="Arial" pitchFamily="34" charset="0"/>
                        </a:rPr>
                        <a:t>Redirect Server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latin typeface="Arial" pitchFamily="34" charset="0"/>
                          <a:cs typeface="Arial" pitchFamily="34" charset="0"/>
                        </a:rPr>
                        <a:t>É o servidor de redirecionamento do SIP. Ele mapeia um endereço de destino, na mensagem SIP, para um ou mais endereços e retorna uma nova lista de endereços para o </a:t>
                      </a:r>
                      <a:r>
                        <a:rPr lang="pt-BR" sz="1000" dirty="0" err="1">
                          <a:latin typeface="Arial" pitchFamily="34" charset="0"/>
                          <a:cs typeface="Arial" pitchFamily="34" charset="0"/>
                        </a:rPr>
                        <a:t>originador</a:t>
                      </a:r>
                      <a:r>
                        <a:rPr lang="pt-BR" sz="1000" dirty="0">
                          <a:latin typeface="Arial" pitchFamily="34" charset="0"/>
                          <a:cs typeface="Arial" pitchFamily="34" charset="0"/>
                        </a:rPr>
                        <a:t> de requisição SIP.</a:t>
                      </a:r>
                      <a:endParaRPr lang="pt-BR" sz="1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É cada vez maior a busca por conforto na sociedade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brasileira:</a:t>
            </a:r>
          </a:p>
          <a:p>
            <a:pPr lvl="1" algn="just"/>
            <a:r>
              <a:rPr lang="pt-BR" dirty="0">
                <a:latin typeface="Arial" pitchFamily="34" charset="0"/>
                <a:cs typeface="Arial" pitchFamily="34" charset="0"/>
              </a:rPr>
              <a:t>segundo o IBGE, em abril de 2011 houve um crescimento de 48% no consumo de bens duráveis sobre o mesmo período do ano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anterior.</a:t>
            </a:r>
          </a:p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Outra característica que vem sendo procurada é 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segurança:</a:t>
            </a:r>
          </a:p>
          <a:p>
            <a:pPr lvl="1" algn="just"/>
            <a:r>
              <a:rPr lang="pt-BR" dirty="0">
                <a:latin typeface="Arial" pitchFamily="34" charset="0"/>
                <a:cs typeface="Arial" pitchFamily="34" charset="0"/>
              </a:rPr>
              <a:t>uma pesquisa do IBGE divulgada em dezembro de 2010 mostrou que em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2009, </a:t>
            </a:r>
            <a:r>
              <a:rPr lang="pt-BR" dirty="0">
                <a:latin typeface="Arial" pitchFamily="34" charset="0"/>
                <a:cs typeface="Arial" pitchFamily="34" charset="0"/>
              </a:rPr>
              <a:t>47,2% das pessoas não se sentem seguras na cidade em que moram e de três em cada cinco domicílios usavam algum dispositivo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segurança.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REVISÃO BIBLIOGRÁFICA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PROTOCOLO DE INICIAÇÃO DE SESSÃO</a:t>
            </a:r>
          </a:p>
          <a:p>
            <a:pPr algn="just"/>
            <a:endParaRPr lang="pt-BR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30</a:t>
            </a:fld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71670" y="2228432"/>
            <a:ext cx="4981903" cy="3772336"/>
          </a:xfrm>
          <a:prstGeom prst="rect">
            <a:avLst/>
          </a:prstGeom>
          <a:noFill/>
          <a:ln>
            <a:noFill/>
          </a:ln>
        </p:spPr>
      </p:pic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6043634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i="0" u="none" strike="noStrike" cap="none" normalizeH="0" baseline="0" dirty="0" smtClean="0" bmk="_Toc296897556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FIGURA 5 - Um simples fluxo de chamada SIP.</a:t>
            </a:r>
            <a:endParaRPr kumimoji="0" lang="pt-B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Fonte: (BAZOT, </a:t>
            </a:r>
            <a:r>
              <a:rPr kumimoji="0" lang="pt-B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et</a:t>
            </a:r>
            <a:r>
              <a:rPr kumimoji="0" lang="pt-B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al.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2007).</a:t>
            </a: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METODOLOGIA APLICADA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HARDWARE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BASES TECNOLÓGICAS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RECURSOS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ENGENHARIA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Hoje é possível obter essas características cada vez mais integradas em um sistema de automação residencial.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Com </a:t>
            </a:r>
            <a:r>
              <a:rPr lang="pt-BR" dirty="0">
                <a:latin typeface="Arial" pitchFamily="34" charset="0"/>
                <a:cs typeface="Arial" pitchFamily="34" charset="0"/>
              </a:rPr>
              <a:t>ela é possível programar vários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sistemas: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Luzes.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Banheira.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Equipamentos </a:t>
            </a:r>
            <a:r>
              <a:rPr lang="pt-BR" dirty="0">
                <a:latin typeface="Arial" pitchFamily="34" charset="0"/>
                <a:cs typeface="Arial" pitchFamily="34" charset="0"/>
              </a:rPr>
              <a:t>de imagem 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som.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Computador </a:t>
            </a:r>
            <a:r>
              <a:rPr lang="pt-BR" dirty="0">
                <a:latin typeface="Arial" pitchFamily="34" charset="0"/>
                <a:cs typeface="Arial" pitchFamily="34" charset="0"/>
              </a:rPr>
              <a:t>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cortinas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Fazer </a:t>
            </a:r>
            <a:r>
              <a:rPr lang="pt-BR" dirty="0">
                <a:latin typeface="Arial" pitchFamily="34" charset="0"/>
                <a:cs typeface="Arial" pitchFamily="34" charset="0"/>
              </a:rPr>
              <a:t>controle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acesso.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Gerenciamento </a:t>
            </a:r>
            <a:r>
              <a:rPr lang="pt-BR" dirty="0">
                <a:latin typeface="Arial" pitchFamily="34" charset="0"/>
                <a:cs typeface="Arial" pitchFamily="34" charset="0"/>
              </a:rPr>
              <a:t>de câmeras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segurança.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Sistema </a:t>
            </a:r>
            <a:r>
              <a:rPr lang="pt-BR" dirty="0">
                <a:latin typeface="Arial" pitchFamily="34" charset="0"/>
                <a:cs typeface="Arial" pitchFamily="34" charset="0"/>
              </a:rPr>
              <a:t>de aviso contra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incêndio.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CONCEPÇÃO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REQUISITOS DE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SOFTWARE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MODELAGEM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 DOS RESULTADOS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INTEGRAÇÃO E TESTES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CONSIDERAÇÕES FINAIS</a:t>
            </a:r>
            <a:endParaRPr lang="pt-BR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SUMÁRIO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REVISÃO BIBLIOGRÁFICA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METODOLOGIA APLICADA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BASES TECNOLÓGICAS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APRESENTAÇÃO DOS RESULTADOS</a:t>
            </a:r>
          </a:p>
          <a:p>
            <a:r>
              <a:rPr lang="pt-BR" strike="sngStrike" dirty="0" smtClean="0">
                <a:latin typeface="Arial" pitchFamily="34" charset="0"/>
                <a:cs typeface="Arial" pitchFamily="34" charset="0"/>
              </a:rPr>
              <a:t>CONSIDERAÇÕES FINAIS</a:t>
            </a:r>
          </a:p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BAZOT, P.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et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al.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Developing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IP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Multimedia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i="1" dirty="0" err="1" smtClean="0">
                <a:latin typeface="Arial" pitchFamily="34" charset="0"/>
                <a:cs typeface="Arial" pitchFamily="34" charset="0"/>
              </a:rPr>
              <a:t>Subsystem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(IMS) </a:t>
            </a:r>
            <a:r>
              <a:rPr lang="pt-BR" b="1" i="1" dirty="0" smtClean="0">
                <a:latin typeface="Arial" pitchFamily="34" charset="0"/>
                <a:cs typeface="Arial" pitchFamily="34" charset="0"/>
              </a:rPr>
              <a:t>Applications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First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i="1" dirty="0" err="1" smtClean="0">
                <a:latin typeface="Arial" pitchFamily="34" charset="0"/>
                <a:cs typeface="Arial" pitchFamily="34" charset="0"/>
              </a:rPr>
              <a:t>Edition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 2007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EBERSPÄCHER, J. E. et al.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–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Services</a:t>
            </a:r>
            <a:r>
              <a:rPr lang="en-US" dirty="0">
                <a:latin typeface="Arial" pitchFamily="34" charset="0"/>
                <a:cs typeface="Arial" pitchFamily="34" charset="0"/>
              </a:rPr>
              <a:t>. 3ª 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Edição</a:t>
            </a:r>
            <a:r>
              <a:rPr lang="en-US" dirty="0">
                <a:latin typeface="Arial" pitchFamily="34" charset="0"/>
                <a:cs typeface="Arial" pitchFamily="34" charset="0"/>
              </a:rPr>
              <a:t>. ed. United Kingdom: John Wiley &amp; Sons Ltd,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2009.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HEINE, G. H.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Networks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Protocols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Terminology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Implementation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  <a:r>
              <a:rPr lang="pt-BR" dirty="0">
                <a:latin typeface="Arial" pitchFamily="34" charset="0"/>
                <a:cs typeface="Arial" pitchFamily="34" charset="0"/>
              </a:rPr>
              <a:t>[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S.l.</a:t>
            </a:r>
            <a:r>
              <a:rPr lang="pt-BR" dirty="0">
                <a:latin typeface="Arial" pitchFamily="34" charset="0"/>
                <a:cs typeface="Arial" pitchFamily="34" charset="0"/>
              </a:rPr>
              <a:t>]: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House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1999.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LAPLANTE, P. A.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What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every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should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know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about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dirty="0">
                <a:latin typeface="Arial" pitchFamily="34" charset="0"/>
                <a:cs typeface="Arial" pitchFamily="34" charset="0"/>
              </a:rPr>
              <a:t>.]: CRC Press, 2007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MEHROTRA, A. M.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GSM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Engineering</a:t>
            </a:r>
            <a:r>
              <a:rPr lang="en-US" dirty="0">
                <a:latin typeface="Arial" pitchFamily="34" charset="0"/>
                <a:cs typeface="Arial" pitchFamily="34" charset="0"/>
              </a:rPr>
              <a:t>. Boston, London: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Artech</a:t>
            </a:r>
            <a:r>
              <a:rPr lang="en-US" dirty="0">
                <a:latin typeface="Arial" pitchFamily="34" charset="0"/>
                <a:cs typeface="Arial" pitchFamily="34" charset="0"/>
              </a:rPr>
              <a:t> House, Inc., 1997.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STEELE, R. S.; LEE, C.-C. L.; GOULD, P. G.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GSM,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cdmaOne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3G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Systems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.]: John Wiley &amp; Sons Ltd, 2001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WARKUS, M.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Official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GNOME 2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Developer's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Guide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San Francisco: No Starch Press, 2004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</a:rPr>
              <a:t>WELTE, H. W.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Anatomy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of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contemporary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GSM </a:t>
            </a:r>
            <a:r>
              <a:rPr lang="en-US" sz="2500" b="1" i="1" dirty="0" err="1">
                <a:latin typeface="Arial" pitchFamily="34" charset="0"/>
                <a:cs typeface="Arial" pitchFamily="34" charset="0"/>
              </a:rPr>
              <a:t>cellphone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i="1" dirty="0">
                <a:latin typeface="Arial" pitchFamily="34" charset="0"/>
                <a:cs typeface="Arial" pitchFamily="34" charset="0"/>
              </a:rPr>
              <a:t>hardware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 [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S.l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.]. 2010.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Arial" pitchFamily="34" charset="0"/>
                <a:cs typeface="Arial" pitchFamily="34" charset="0"/>
              </a:rPr>
              <a:t>Existem diversos padrões e protocolos para automação residencial, um destaque é a tecnologia móvel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GSM.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Padrão </a:t>
            </a:r>
            <a:r>
              <a:rPr lang="pt-BR" dirty="0">
                <a:latin typeface="Arial" pitchFamily="34" charset="0"/>
                <a:cs typeface="Arial" pitchFamily="34" charset="0"/>
              </a:rPr>
              <a:t>digital para telefones celulares de segunda geração mais difundida ao redor do mundo.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É </a:t>
            </a:r>
            <a:r>
              <a:rPr lang="pt-BR" dirty="0">
                <a:latin typeface="Arial" pitchFamily="34" charset="0"/>
                <a:cs typeface="Arial" pitchFamily="34" charset="0"/>
              </a:rPr>
              <a:t>possível controlar remotamente qualquer dispositivo da residência, além de receber informações sobre determinados eventos, que serão de importância para o usuário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dirty="0">
                <a:latin typeface="Arial" pitchFamily="34" charset="0"/>
                <a:cs typeface="Arial" pitchFamily="34" charset="0"/>
              </a:rPr>
              <a:t>trabalho apresenta uma abordagem diferenciada em relação à interface de acesso ao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sistema: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Utiliza </a:t>
            </a:r>
            <a:r>
              <a:rPr lang="pt-BR" dirty="0">
                <a:latin typeface="Arial" pitchFamily="34" charset="0"/>
                <a:cs typeface="Arial" pitchFamily="34" charset="0"/>
              </a:rPr>
              <a:t>uma rede GSM de radiação restrita, onde a cobertura de rádio frequência se limita a residência 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Automação residencial crescendo e está deixando de ser vista como artigo de luxo e começando a ser entendida como um serviço necessário.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Auxiliar na economia de energia.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Integrar diversos recursos.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Proporcionar conforto, entretenimento, confiabilidade, velocidade e além de tudo, segurança.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>
                <a:latin typeface="Arial" pitchFamily="34" charset="0"/>
                <a:cs typeface="Arial" pitchFamily="34" charset="0"/>
              </a:rPr>
              <a:t>JUSTIFICATIVA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Segundo </a:t>
            </a:r>
            <a:r>
              <a:rPr lang="pt-BR" dirty="0">
                <a:latin typeface="Arial" pitchFamily="34" charset="0"/>
                <a:cs typeface="Arial" pitchFamily="34" charset="0"/>
              </a:rPr>
              <a:t>a Agência Nacional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Telecomunicações: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Brasil </a:t>
            </a:r>
            <a:r>
              <a:rPr lang="pt-BR" dirty="0">
                <a:latin typeface="Arial" pitchFamily="34" charset="0"/>
                <a:cs typeface="Arial" pitchFamily="34" charset="0"/>
              </a:rPr>
              <a:t>já ultrapassou a marca de um celular por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habitante.</a:t>
            </a:r>
          </a:p>
          <a:p>
            <a:pPr lvl="2" algn="just"/>
            <a:r>
              <a:rPr lang="pt-BR" dirty="0" smtClean="0">
                <a:latin typeface="Arial" pitchFamily="34" charset="0"/>
                <a:cs typeface="Arial" pitchFamily="34" charset="0"/>
              </a:rPr>
              <a:t>Mais </a:t>
            </a:r>
            <a:r>
              <a:rPr lang="pt-BR" dirty="0">
                <a:latin typeface="Arial" pitchFamily="34" charset="0"/>
                <a:cs typeface="Arial" pitchFamily="34" charset="0"/>
              </a:rPr>
              <a:t>de 194 milhões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habilitações.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dirty="0">
                <a:latin typeface="Arial" pitchFamily="34" charset="0"/>
                <a:cs typeface="Arial" pitchFamily="34" charset="0"/>
              </a:rPr>
              <a:t>trabalho se justifica por apresentar uma solução utilizando o telefone celular como interface 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comandos, </a:t>
            </a:r>
            <a:r>
              <a:rPr lang="pt-BR" dirty="0">
                <a:latin typeface="Arial" pitchFamily="34" charset="0"/>
                <a:cs typeface="Arial" pitchFamily="34" charset="0"/>
              </a:rPr>
              <a:t>uma vez que este tipo de aparelho está cada vez mais acessível na sociedade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brasileira.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3900" dirty="0" smtClean="0">
                <a:latin typeface="Arial" pitchFamily="34" charset="0"/>
                <a:cs typeface="Arial" pitchFamily="34" charset="0"/>
              </a:rPr>
              <a:t>DEFINIÇÃO DO PROBLEMA</a:t>
            </a:r>
          </a:p>
          <a:p>
            <a:pPr lvl="1" algn="just"/>
            <a:r>
              <a:rPr lang="pt-BR" dirty="0">
                <a:latin typeface="Arial" pitchFamily="34" charset="0"/>
                <a:cs typeface="Arial" pitchFamily="34" charset="0"/>
              </a:rPr>
              <a:t>Hoje a maioria dos sistemas inteligentes de automação residencial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utilizam </a:t>
            </a:r>
            <a:r>
              <a:rPr lang="pt-BR" dirty="0">
                <a:latin typeface="Arial" pitchFamily="34" charset="0"/>
                <a:cs typeface="Arial" pitchFamily="34" charset="0"/>
              </a:rPr>
              <a:t>os aparelhos celulares como parte de um grande sistema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integrado. 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>
                <a:latin typeface="Arial" pitchFamily="34" charset="0"/>
                <a:cs typeface="Arial" pitchFamily="34" charset="0"/>
              </a:rPr>
              <a:t>comunicação é feita a partir da rede pública de telefonia móvel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com custos </a:t>
            </a:r>
            <a:r>
              <a:rPr lang="pt-BR" dirty="0">
                <a:latin typeface="Arial" pitchFamily="34" charset="0"/>
                <a:cs typeface="Arial" pitchFamily="34" charset="0"/>
              </a:rPr>
              <a:t>embutido nas mensagens de texto e nas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ligações.</a:t>
            </a:r>
          </a:p>
          <a:p>
            <a:pPr lvl="1" algn="just"/>
            <a:r>
              <a:rPr lang="pt-BR" dirty="0" smtClean="0">
                <a:latin typeface="Arial" pitchFamily="34" charset="0"/>
                <a:cs typeface="Arial" pitchFamily="34" charset="0"/>
              </a:rPr>
              <a:t>Com </a:t>
            </a:r>
            <a:r>
              <a:rPr lang="pt-BR" dirty="0">
                <a:latin typeface="Arial" pitchFamily="34" charset="0"/>
                <a:cs typeface="Arial" pitchFamily="34" charset="0"/>
              </a:rPr>
              <a:t>isso surge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dirty="0">
                <a:latin typeface="Arial" pitchFamily="34" charset="0"/>
                <a:cs typeface="Arial" pitchFamily="34" charset="0"/>
              </a:rPr>
              <a:t>pergunta: seria viável a implantação de uma central de automação residencial como principal interface uma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rede </a:t>
            </a:r>
            <a:r>
              <a:rPr lang="pt-BR" dirty="0">
                <a:latin typeface="Arial" pitchFamily="34" charset="0"/>
                <a:cs typeface="Arial" pitchFamily="34" charset="0"/>
              </a:rPr>
              <a:t>GSM de radiação restrita sem o uso de uma operadora de telefonia móvel?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A584-3B63-4B59-B044-210EBA0FB575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1992</Words>
  <Application>Microsoft Office PowerPoint</Application>
  <PresentationFormat>Apresentação na tela (4:3)</PresentationFormat>
  <Paragraphs>389</Paragraphs>
  <Slides>48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Tema do Office</vt:lpstr>
      <vt:lpstr>Slide 1</vt:lpstr>
      <vt:lpstr>SUMÁRIO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SUMÁRIO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SUMÁRIO</vt:lpstr>
      <vt:lpstr>METODOLOGIA APLICADA</vt:lpstr>
      <vt:lpstr>SUMÁRIO</vt:lpstr>
      <vt:lpstr>BASES TECNOLÓGICAS</vt:lpstr>
      <vt:lpstr>BASES TECNOLÓGICAS</vt:lpstr>
      <vt:lpstr>BASES TECNOLÓGICAS</vt:lpstr>
      <vt:lpstr>SUMÁRIO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APRESENTAÇÃO DOS RESULTADOS</vt:lpstr>
      <vt:lpstr>SUMÁRIO</vt:lpstr>
      <vt:lpstr>CONSIDERAÇÕES FINAIS</vt:lpstr>
      <vt:lpstr>SUMÁRIO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Bruno</cp:lastModifiedBy>
  <cp:revision>161</cp:revision>
  <dcterms:created xsi:type="dcterms:W3CDTF">2011-07-03T19:46:25Z</dcterms:created>
  <dcterms:modified xsi:type="dcterms:W3CDTF">2011-07-04T03:13:04Z</dcterms:modified>
</cp:coreProperties>
</file>