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6" r:id="rId9"/>
    <p:sldId id="262" r:id="rId10"/>
    <p:sldId id="263" r:id="rId11"/>
    <p:sldId id="279" r:id="rId12"/>
    <p:sldId id="281" r:id="rId13"/>
    <p:sldId id="267" r:id="rId14"/>
    <p:sldId id="264" r:id="rId15"/>
    <p:sldId id="272" r:id="rId16"/>
    <p:sldId id="273" r:id="rId17"/>
    <p:sldId id="274" r:id="rId18"/>
    <p:sldId id="268" r:id="rId19"/>
    <p:sldId id="282" r:id="rId20"/>
    <p:sldId id="283" r:id="rId21"/>
    <p:sldId id="280" r:id="rId22"/>
    <p:sldId id="284" r:id="rId23"/>
    <p:sldId id="285" r:id="rId24"/>
    <p:sldId id="286" r:id="rId25"/>
    <p:sldId id="287" r:id="rId26"/>
    <p:sldId id="288" r:id="rId27"/>
    <p:sldId id="278" r:id="rId28"/>
    <p:sldId id="275" r:id="rId29"/>
    <p:sldId id="276" r:id="rId30"/>
    <p:sldId id="277" r:id="rId31"/>
    <p:sldId id="290" r:id="rId32"/>
    <p:sldId id="291" r:id="rId33"/>
    <p:sldId id="289" r:id="rId34"/>
    <p:sldId id="271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38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08CB2-534A-4D14-AF8A-417F84E4FA9D}" type="datetimeFigureOut">
              <a:rPr lang="pt-BR" smtClean="0"/>
              <a:t>09/12/2010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30528-9251-457E-992B-641EC6C191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018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0528-9251-457E-992B-641EC6C1916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98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CFF1-235E-46BD-821C-A2426EBFD539}" type="datetime1">
              <a:rPr lang="pt-BR" smtClean="0"/>
              <a:t>09/12/2010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A772-4330-4BE5-A89F-4526D3A9F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66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995E-9D0C-404B-9C40-AE43CCFAEDA5}" type="datetime1">
              <a:rPr lang="pt-BR" smtClean="0"/>
              <a:t>09/12/2010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A772-4330-4BE5-A89F-4526D3A9F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62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48DF-0CB6-4B9F-A800-953919CA451D}" type="datetime1">
              <a:rPr lang="pt-BR" smtClean="0"/>
              <a:t>09/12/2010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A772-4330-4BE5-A89F-4526D3A9F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90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AB57-92E4-4C28-91A4-0DAAD7A0A952}" type="datetime1">
              <a:rPr lang="pt-BR" smtClean="0"/>
              <a:t>09/12/2010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A772-4330-4BE5-A89F-4526D3A9F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464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BC84-14F3-4AB2-9058-0C5FE21AA550}" type="datetime1">
              <a:rPr lang="pt-BR" smtClean="0"/>
              <a:t>09/12/2010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A772-4330-4BE5-A89F-4526D3A9F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14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201F-9BE7-43D0-8D39-A6C026B1B4BD}" type="datetime1">
              <a:rPr lang="pt-BR" smtClean="0"/>
              <a:t>09/12/2010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A772-4330-4BE5-A89F-4526D3A9F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4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35C9-F57A-45CF-9CA4-CD3D994443DA}" type="datetime1">
              <a:rPr lang="pt-BR" smtClean="0"/>
              <a:t>09/12/2010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A772-4330-4BE5-A89F-4526D3A9F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74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A238-CC0D-4172-B8AD-45DED7221813}" type="datetime1">
              <a:rPr lang="pt-BR" smtClean="0"/>
              <a:t>09/12/2010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A772-4330-4BE5-A89F-4526D3A9F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98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AC3-8BB7-4A67-AD1D-9F675FFA5337}" type="datetime1">
              <a:rPr lang="pt-BR" smtClean="0"/>
              <a:t>09/12/2010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A772-4330-4BE5-A89F-4526D3A9F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83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FD40-7715-4F65-A453-D2042B26C65A}" type="datetime1">
              <a:rPr lang="pt-BR" smtClean="0"/>
              <a:t>09/12/2010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A772-4330-4BE5-A89F-4526D3A9F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47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0FFAE-E5ED-4362-AA62-4FEDBA785D76}" type="datetime1">
              <a:rPr lang="pt-BR" smtClean="0"/>
              <a:t>09/12/2010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A772-4330-4BE5-A89F-4526D3A9F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56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F391A-AB8A-4663-A3E5-17C908550D44}" type="datetime1">
              <a:rPr lang="pt-BR" smtClean="0"/>
              <a:t>09/12/2010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1A772-4330-4BE5-A89F-4526D3A9F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90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AMPLIFICADOR DE ÁUDIO 10W RMS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pt-BR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Acadêmico: Bruno Engelbert</a:t>
            </a:r>
            <a:endParaRPr lang="pt-BR" sz="1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7" descr="logogerenc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84200"/>
            <a:ext cx="1116012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7" descr="logo_ifs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84200"/>
            <a:ext cx="1692275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4"/>
          <p:cNvSpPr txBox="1">
            <a:spLocks noChangeArrowheads="1"/>
          </p:cNvSpPr>
          <p:nvPr/>
        </p:nvSpPr>
        <p:spPr bwMode="auto">
          <a:xfrm>
            <a:off x="1187450" y="584200"/>
            <a:ext cx="6781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sz="2400" b="1" dirty="0">
                <a:cs typeface="Arial" charset="0"/>
              </a:rPr>
              <a:t>INSTITUTO FEDERAL DE SANTA CATARINA</a:t>
            </a:r>
          </a:p>
          <a:p>
            <a:pPr algn="ctr" eaLnBrk="1" hangingPunct="1"/>
            <a:r>
              <a:rPr lang="pt-BR" sz="2000" b="1" dirty="0">
                <a:cs typeface="Arial" charset="0"/>
              </a:rPr>
              <a:t>DEPARTAMENTO DE ELETRÔNICA</a:t>
            </a:r>
            <a:endParaRPr lang="en-US" sz="2000" b="1" dirty="0">
              <a:cs typeface="Arial" charset="0"/>
            </a:endParaRPr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0" y="5913438"/>
            <a:ext cx="914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2000" b="1" dirty="0">
                <a:latin typeface="Arial" pitchFamily="34" charset="0"/>
                <a:cs typeface="Arial" pitchFamily="34" charset="0"/>
              </a:rPr>
              <a:t>Florianópolis, 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dezembro de </a:t>
            </a:r>
            <a:r>
              <a:rPr lang="pt-BR" sz="2000" b="1" dirty="0">
                <a:latin typeface="Arial" pitchFamily="34" charset="0"/>
                <a:cs typeface="Arial" pitchFamily="34" charset="0"/>
              </a:rPr>
              <a:t>2010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1/34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772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FONTE DE ALIMENTAÇÃO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A772-4330-4BE5-A89F-4526D3A9FF24}" type="slidenum">
              <a:rPr lang="pt-BR" smtClean="0"/>
              <a:t>10</a:t>
            </a:fld>
            <a:r>
              <a:rPr lang="pt-BR" dirty="0" smtClean="0"/>
              <a:t>/34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089" y="1520591"/>
            <a:ext cx="5322736" cy="4525963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065437" y="6265088"/>
            <a:ext cx="548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itchFamily="34" charset="0"/>
                <a:cs typeface="Arial" pitchFamily="34" charset="0"/>
              </a:rPr>
              <a:t>Figura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3 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- Esquemático da fonte de alimentação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.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7" descr="logogerenc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84200"/>
            <a:ext cx="1116012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 descr="logo_ifs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84200"/>
            <a:ext cx="1692275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0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CIRCUITO </a:t>
            </a:r>
            <a:r>
              <a:rPr lang="pt-BR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STANDBY</a:t>
            </a:r>
            <a:endParaRPr lang="pt-BR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A772-4330-4BE5-A89F-4526D3A9FF24}" type="slidenum">
              <a:rPr lang="pt-BR" smtClean="0"/>
              <a:t>11</a:t>
            </a:fld>
            <a:r>
              <a:rPr lang="pt-BR" dirty="0" smtClean="0"/>
              <a:t>/34</a:t>
            </a:r>
            <a:endParaRPr lang="pt-BR" dirty="0"/>
          </a:p>
        </p:txBody>
      </p:sp>
      <p:pic>
        <p:nvPicPr>
          <p:cNvPr id="15362" name="Picture 2" descr="http://t1.gstatic.com/images?q=tbn:ANd9GcSO0wHLIQY5UyvIkZHkfOr-2R_6ucPwoFn1uORGxBYBnjkBrm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32048"/>
            <a:ext cx="19431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59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CIRCUITO </a:t>
            </a:r>
            <a:r>
              <a:rPr lang="pt-BR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STANDBY</a:t>
            </a:r>
            <a:endParaRPr lang="pt-BR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A772-4330-4BE5-A89F-4526D3A9FF24}" type="slidenum">
              <a:rPr lang="pt-BR" smtClean="0"/>
              <a:t>12</a:t>
            </a:fld>
            <a:r>
              <a:rPr lang="pt-BR" dirty="0" smtClean="0"/>
              <a:t>/34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475656" y="5895756"/>
            <a:ext cx="612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itchFamily="34" charset="0"/>
                <a:cs typeface="Arial" pitchFamily="34" charset="0"/>
              </a:rPr>
              <a:t>Figura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4 – Diagrama de blocos do controle de volume.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7" descr="logogeren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84200"/>
            <a:ext cx="1116012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7" descr="logo_ifs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84200"/>
            <a:ext cx="1692275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Espaço Reservado para Conteúdo 11"/>
          <p:cNvPicPr>
            <a:picLocks noGrp="1"/>
          </p:cNvPicPr>
          <p:nvPr>
            <p:ph idx="1"/>
          </p:nvPr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>
            <a:off x="1098163" y="1600201"/>
            <a:ext cx="6947674" cy="4295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362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CONTROLE DIGITAL DE VOLUME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A772-4330-4BE5-A89F-4526D3A9FF24}" type="slidenum">
              <a:rPr lang="pt-BR" smtClean="0"/>
              <a:t>13</a:t>
            </a:fld>
            <a:r>
              <a:rPr lang="pt-BR" dirty="0" smtClean="0"/>
              <a:t>/34</a:t>
            </a:r>
            <a:endParaRPr lang="pt-BR" dirty="0"/>
          </a:p>
        </p:txBody>
      </p:sp>
      <p:pic>
        <p:nvPicPr>
          <p:cNvPr id="13314" name="Picture 2" descr="http://www.tiresias.org/images/volu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" y="0"/>
            <a:ext cx="2427636" cy="22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85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CONTROLE DIGITAL DE VOLUME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A772-4330-4BE5-A89F-4526D3A9FF24}" type="slidenum">
              <a:rPr lang="pt-BR" smtClean="0"/>
              <a:t>14</a:t>
            </a:fld>
            <a:r>
              <a:rPr lang="pt-BR" dirty="0" smtClean="0"/>
              <a:t>/34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475656" y="5895756"/>
            <a:ext cx="612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itchFamily="34" charset="0"/>
                <a:cs typeface="Arial" pitchFamily="34" charset="0"/>
              </a:rPr>
              <a:t>Figura 5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 – Diagrama de blocos do controle de volume.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7" descr="logogeren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84200"/>
            <a:ext cx="1116012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7" descr="logo_ifs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84200"/>
            <a:ext cx="1692275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Espaço Reservado para Conteúdo 10"/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69" y="2420888"/>
            <a:ext cx="7134761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3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CONTROLE DIGITAL DE VOLUME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A772-4330-4BE5-A89F-4526D3A9FF24}" type="slidenum">
              <a:rPr lang="pt-BR" smtClean="0"/>
              <a:t>15</a:t>
            </a:fld>
            <a:r>
              <a:rPr lang="pt-BR" dirty="0" smtClean="0"/>
              <a:t>/34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FILTRO ANTI-REPIQUE</a:t>
            </a:r>
          </a:p>
          <a:p>
            <a:pPr marL="0" indent="0">
              <a:buNone/>
            </a:pPr>
            <a:endParaRPr lang="pt-BR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7" descr="logogeren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84200"/>
            <a:ext cx="1116012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7" descr="logo_ifs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84200"/>
            <a:ext cx="1692275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m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893" y="2276872"/>
            <a:ext cx="3793127" cy="3816424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695893" y="6159752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itchFamily="34" charset="0"/>
                <a:cs typeface="Arial" pitchFamily="34" charset="0"/>
              </a:rPr>
              <a:t>Figura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6 – Filtro </a:t>
            </a:r>
            <a:r>
              <a:rPr lang="pt-BR" b="1" dirty="0" err="1" smtClean="0">
                <a:latin typeface="Arial" pitchFamily="34" charset="0"/>
                <a:cs typeface="Arial" pitchFamily="34" charset="0"/>
              </a:rPr>
              <a:t>anti-repique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.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80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CONTROLE DIGITAL DE VOLUME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A772-4330-4BE5-A89F-4526D3A9FF24}" type="slidenum">
              <a:rPr lang="pt-BR" smtClean="0"/>
              <a:t>16</a:t>
            </a:fld>
            <a:r>
              <a:rPr lang="pt-BR" dirty="0" smtClean="0"/>
              <a:t>/34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CONTADOR DIGITAL</a:t>
            </a:r>
          </a:p>
          <a:p>
            <a:pPr marL="0" indent="0">
              <a:buNone/>
            </a:pPr>
            <a:endParaRPr lang="pt-BR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7" descr="logogeren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84200"/>
            <a:ext cx="1116012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7" descr="logo_ifs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84200"/>
            <a:ext cx="1692275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2695893" y="6159752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itchFamily="34" charset="0"/>
                <a:cs typeface="Arial" pitchFamily="34" charset="0"/>
              </a:rPr>
              <a:t>Figura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7 – Contador digital.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893" y="2348880"/>
            <a:ext cx="3494707" cy="349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8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CONTROLE DIGITAL DE VOLUME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A772-4330-4BE5-A89F-4526D3A9FF24}" type="slidenum">
              <a:rPr lang="pt-BR" smtClean="0"/>
              <a:t>17</a:t>
            </a:fld>
            <a:r>
              <a:rPr lang="pt-BR" dirty="0" smtClean="0"/>
              <a:t>/34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ATENUADOR DE TENSÃO</a:t>
            </a:r>
          </a:p>
          <a:p>
            <a:pPr marL="0" indent="0">
              <a:buNone/>
            </a:pPr>
            <a:endParaRPr lang="pt-BR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7" descr="logogeren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84200"/>
            <a:ext cx="1116012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7" descr="logo_ifs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84200"/>
            <a:ext cx="1692275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2695893" y="6159752"/>
            <a:ext cx="3689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itchFamily="34" charset="0"/>
                <a:cs typeface="Arial" pitchFamily="34" charset="0"/>
              </a:rPr>
              <a:t>Figura 8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 – Atenuador de tensão.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Imagem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699" y="2492896"/>
            <a:ext cx="47815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CIRCUITO DE EQUALIZAÇÃO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A772-4330-4BE5-A89F-4526D3A9FF24}" type="slidenum">
              <a:rPr lang="pt-BR" smtClean="0"/>
              <a:t>18</a:t>
            </a:fld>
            <a:r>
              <a:rPr lang="pt-BR" dirty="0" smtClean="0"/>
              <a:t>/34</a:t>
            </a:r>
            <a:endParaRPr lang="pt-BR" dirty="0"/>
          </a:p>
        </p:txBody>
      </p:sp>
      <p:pic>
        <p:nvPicPr>
          <p:cNvPr id="16388" name="Picture 4" descr="http://t1.gstatic.com/images?q=tbn:ANd9GcQecjAIkmmLOxUeyJy5U-KQMY_0JG0ItYdgLOlPb35Amr7calL8O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" y="0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38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CIRCUITO DE EQUALIZAÇÃO</a:t>
            </a:r>
            <a:endParaRPr lang="pt-B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A772-4330-4BE5-A89F-4526D3A9FF24}" type="slidenum">
              <a:rPr lang="pt-BR" smtClean="0"/>
              <a:t>19</a:t>
            </a:fld>
            <a:r>
              <a:rPr lang="pt-BR" dirty="0" smtClean="0"/>
              <a:t>/34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7" descr="logogeren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84200"/>
            <a:ext cx="1116012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7" descr="logo_ifs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84200"/>
            <a:ext cx="1692275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1763688" y="2123564"/>
            <a:ext cx="5284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Tabela 1 – Frequência de corte do equalizador.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079696"/>
              </p:ext>
            </p:extLst>
          </p:nvPr>
        </p:nvGraphicFramePr>
        <p:xfrm>
          <a:off x="711226" y="2492896"/>
          <a:ext cx="7658868" cy="3711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29434"/>
                <a:gridCol w="3829434"/>
              </a:tblGrid>
              <a:tr h="96871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Filtro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Frequência de corte (Hz)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17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Grave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49517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Médio Grave</a:t>
                      </a:r>
                      <a:endParaRPr lang="pt-BR" sz="24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300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9517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Médio</a:t>
                      </a:r>
                      <a:endParaRPr lang="pt-BR" sz="24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1000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9517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Médio Agudo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3000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9517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Agudo</a:t>
                      </a:r>
                      <a:endParaRPr lang="pt-BR" sz="24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10000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63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SUMÁRIO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INTRODUÇÃO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OBJETIVOS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ESTRUTURA DO PROJETO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FONTE DE ALIMENTAÇÃO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CIRCUITO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STANDBY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CONTROLE DIGITAL DE VOLUME</a:t>
            </a: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FILTRO ANTI-REPIQUE</a:t>
            </a: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CIRCUITO CONTADOR DIGITAL</a:t>
            </a: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ATENUADOR DE TENSÃO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CIRCUITO DE EQUALIZAÇÃO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SISTEMA AMPLIFICADOR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CIRCUITO DE PROTEÇÃO</a:t>
            </a: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BLOCO DE ATRASO</a:t>
            </a: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BLOCO DE PROTEÇÃO DC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PROBLEMAS ENFRENTADOS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CONSIDERAÇÕES FINAIS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REFERÊNCIAS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A772-4330-4BE5-A89F-4526D3A9FF24}" type="slidenum">
              <a:rPr lang="pt-BR" smtClean="0"/>
              <a:t>2</a:t>
            </a:fld>
            <a:r>
              <a:rPr lang="pt-BR" dirty="0" smtClean="0"/>
              <a:t>/34</a:t>
            </a:r>
            <a:endParaRPr lang="pt-BR" dirty="0"/>
          </a:p>
        </p:txBody>
      </p:sp>
      <p:pic>
        <p:nvPicPr>
          <p:cNvPr id="5" name="Picture 27" descr="logogeren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84200"/>
            <a:ext cx="1116012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7" descr="logo_ifs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84200"/>
            <a:ext cx="1692275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917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CIRCUITO DE EQUALIZAÇÃO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A772-4330-4BE5-A89F-4526D3A9FF24}" type="slidenum">
              <a:rPr lang="pt-BR" smtClean="0"/>
              <a:t>20</a:t>
            </a:fld>
            <a:r>
              <a:rPr lang="pt-BR" dirty="0" smtClean="0"/>
              <a:t>/34</a:t>
            </a:r>
            <a:endParaRPr lang="pt-BR" dirty="0"/>
          </a:p>
        </p:txBody>
      </p:sp>
      <p:pic>
        <p:nvPicPr>
          <p:cNvPr id="8" name="Picture 27" descr="logogeren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84200"/>
            <a:ext cx="1116012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7" descr="logo_ifs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84200"/>
            <a:ext cx="1692275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2695893" y="6159752"/>
            <a:ext cx="3689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itchFamily="34" charset="0"/>
                <a:cs typeface="Arial" pitchFamily="34" charset="0"/>
              </a:rPr>
              <a:t>Figura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9 – Atenuador de tensão.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Espaço Reservado para Conteúdo 8"/>
          <p:cNvPicPr>
            <a:picLocks noGrp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646205" y="1633789"/>
            <a:ext cx="578923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65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SISTEMA AMPLIFICADOR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A772-4330-4BE5-A89F-4526D3A9FF24}" type="slidenum">
              <a:rPr lang="pt-BR" smtClean="0"/>
              <a:t>21</a:t>
            </a:fld>
            <a:r>
              <a:rPr lang="pt-BR" dirty="0" smtClean="0"/>
              <a:t>/34</a:t>
            </a:r>
            <a:endParaRPr lang="pt-BR" dirty="0"/>
          </a:p>
        </p:txBody>
      </p:sp>
      <p:pic>
        <p:nvPicPr>
          <p:cNvPr id="14338" name="Picture 2" descr="http://t1.gstatic.com/images?q=tbn:ANd9GcRzP8a3FaKs1hv1hGew1CK4rohLQkuohXiLadY4d0DLe_pCPHyZi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0"/>
            <a:ext cx="209550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53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SISTEMA AMPLIFICADOR</a:t>
            </a:r>
            <a:endParaRPr lang="pt-BR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A772-4330-4BE5-A89F-4526D3A9FF24}" type="slidenum">
              <a:rPr lang="pt-BR" smtClean="0"/>
              <a:t>22</a:t>
            </a:fld>
            <a:r>
              <a:rPr lang="pt-BR" dirty="0" smtClean="0"/>
              <a:t>/34</a:t>
            </a:r>
            <a:endParaRPr lang="pt-BR" dirty="0"/>
          </a:p>
        </p:txBody>
      </p:sp>
      <p:pic>
        <p:nvPicPr>
          <p:cNvPr id="8" name="Picture 27" descr="logogeren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84200"/>
            <a:ext cx="1116012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7" descr="logo_ifs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84200"/>
            <a:ext cx="1692275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Dividido em 5 etapas:</a:t>
            </a:r>
          </a:p>
          <a:p>
            <a:pPr lvl="1"/>
            <a:r>
              <a:rPr lang="pt-BR" b="1" dirty="0" smtClean="0"/>
              <a:t>Amplificador diferencial</a:t>
            </a:r>
            <a:r>
              <a:rPr lang="pt-BR" dirty="0" smtClean="0"/>
              <a:t>: </a:t>
            </a:r>
            <a:r>
              <a:rPr lang="pt-BR" dirty="0"/>
              <a:t>Tem a função de amplificar a diferença entre a entrada e a realimentação</a:t>
            </a:r>
            <a:r>
              <a:rPr lang="pt-BR" dirty="0" smtClean="0"/>
              <a:t>.</a:t>
            </a:r>
          </a:p>
          <a:p>
            <a:pPr lvl="1"/>
            <a:r>
              <a:rPr lang="pt-BR" b="1" dirty="0"/>
              <a:t>Amplificador de tensão</a:t>
            </a:r>
            <a:r>
              <a:rPr lang="pt-BR" dirty="0"/>
              <a:t>: Bloco que amplifica a tensão que será usada nos blocos </a:t>
            </a:r>
            <a:r>
              <a:rPr lang="pt-BR" dirty="0" smtClean="0"/>
              <a:t>seguintes.</a:t>
            </a:r>
          </a:p>
          <a:p>
            <a:pPr lvl="1"/>
            <a:r>
              <a:rPr lang="pt-BR" b="1" dirty="0"/>
              <a:t>Balanceamento de Tensão</a:t>
            </a:r>
            <a:r>
              <a:rPr lang="pt-BR" dirty="0"/>
              <a:t>: Sincronizar a onda senoidal para a etapa de potência</a:t>
            </a:r>
            <a:r>
              <a:rPr lang="pt-BR" dirty="0" smtClean="0"/>
              <a:t>.</a:t>
            </a:r>
          </a:p>
          <a:p>
            <a:pPr lvl="1"/>
            <a:r>
              <a:rPr lang="pt-BR" b="1" dirty="0"/>
              <a:t>Realimentação</a:t>
            </a:r>
            <a:r>
              <a:rPr lang="pt-BR" dirty="0"/>
              <a:t>: Define o ganho em malha fechada da estrutura e garante uma estabilidade ao sistema</a:t>
            </a:r>
            <a:r>
              <a:rPr lang="pt-BR" dirty="0" smtClean="0"/>
              <a:t>.</a:t>
            </a:r>
          </a:p>
          <a:p>
            <a:pPr lvl="1"/>
            <a:r>
              <a:rPr lang="pt-BR" b="1" dirty="0"/>
              <a:t>Amplificador de potência</a:t>
            </a:r>
            <a:r>
              <a:rPr lang="pt-BR" dirty="0"/>
              <a:t>: Responsável por manter a corrente necessária para que não ocorra uma baixa tensão na carga.</a:t>
            </a:r>
          </a:p>
        </p:txBody>
      </p:sp>
    </p:spTree>
    <p:extLst>
      <p:ext uri="{BB962C8B-B14F-4D97-AF65-F5344CB8AC3E}">
        <p14:creationId xmlns:p14="http://schemas.microsoft.com/office/powerpoint/2010/main" val="94623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SISTEMA AMPLIFICADOR</a:t>
            </a:r>
            <a:endParaRPr lang="pt-BR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A772-4330-4BE5-A89F-4526D3A9FF24}" type="slidenum">
              <a:rPr lang="pt-BR" smtClean="0"/>
              <a:t>23</a:t>
            </a:fld>
            <a:r>
              <a:rPr lang="pt-BR" dirty="0" smtClean="0"/>
              <a:t>/34</a:t>
            </a:r>
            <a:endParaRPr lang="pt-BR" dirty="0"/>
          </a:p>
        </p:txBody>
      </p:sp>
      <p:pic>
        <p:nvPicPr>
          <p:cNvPr id="8" name="Picture 27" descr="logogeren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84200"/>
            <a:ext cx="1116012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7" descr="logo_ifs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84200"/>
            <a:ext cx="1692275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2695893" y="6159752"/>
            <a:ext cx="381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itchFamily="34" charset="0"/>
                <a:cs typeface="Arial" pitchFamily="34" charset="0"/>
              </a:rPr>
              <a:t>Figura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10 – Atenuador de tensão.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Espaço Reservado para Conteúdo 10"/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SISTEMA AMPLIFICADOR</a:t>
            </a:r>
            <a:endParaRPr lang="pt-BR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A772-4330-4BE5-A89F-4526D3A9FF24}" type="slidenum">
              <a:rPr lang="pt-BR" smtClean="0"/>
              <a:t>24</a:t>
            </a:fld>
            <a:r>
              <a:rPr lang="pt-BR" dirty="0" smtClean="0"/>
              <a:t>/34</a:t>
            </a:r>
            <a:endParaRPr lang="pt-BR" dirty="0"/>
          </a:p>
        </p:txBody>
      </p:sp>
      <p:pic>
        <p:nvPicPr>
          <p:cNvPr id="8" name="Picture 27" descr="logogeren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84200"/>
            <a:ext cx="1116012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7" descr="logo_ifs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84200"/>
            <a:ext cx="1692275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RESULTADOS PRÁTICOS</a:t>
            </a:r>
          </a:p>
          <a:p>
            <a:pPr marL="0" indent="0">
              <a:buNone/>
            </a:pP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719674"/>
              </p:ext>
            </p:extLst>
          </p:nvPr>
        </p:nvGraphicFramePr>
        <p:xfrm>
          <a:off x="457200" y="2628741"/>
          <a:ext cx="8229600" cy="3246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9046"/>
                <a:gridCol w="2059046"/>
                <a:gridCol w="2057400"/>
                <a:gridCol w="2054108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Tempo (minutos)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Elemento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Carga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Temperatura (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ºC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 – 5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MOSFET1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Sem carga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MOSFET2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25,5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 – 10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MOSFET1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27Ω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MOSFET2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27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 – 15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MOSFET1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13,5Ω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36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MOSFET2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36,5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 – 20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MOSFET1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6,75Ω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MOSFET2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44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CaixaDeTexto 12"/>
          <p:cNvSpPr txBox="1"/>
          <p:nvPr/>
        </p:nvSpPr>
        <p:spPr>
          <a:xfrm>
            <a:off x="1763688" y="2123564"/>
            <a:ext cx="4600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Tabela 2 – Teste de temperatura x carga.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63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SISTEMA AMPLIFICADOR</a:t>
            </a:r>
            <a:endParaRPr lang="pt-BR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A772-4330-4BE5-A89F-4526D3A9FF24}" type="slidenum">
              <a:rPr lang="pt-BR" smtClean="0"/>
              <a:t>25</a:t>
            </a:fld>
            <a:r>
              <a:rPr lang="pt-BR" dirty="0" smtClean="0"/>
              <a:t>/34</a:t>
            </a:r>
            <a:endParaRPr lang="pt-BR" dirty="0"/>
          </a:p>
        </p:txBody>
      </p:sp>
      <p:pic>
        <p:nvPicPr>
          <p:cNvPr id="8" name="Picture 27" descr="logogeren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84200"/>
            <a:ext cx="1116012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7" descr="logo_ifs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84200"/>
            <a:ext cx="1692275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832113" y="6159752"/>
            <a:ext cx="753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itchFamily="34" charset="0"/>
                <a:cs typeface="Arial" pitchFamily="34" charset="0"/>
              </a:rPr>
              <a:t>Figura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11 – Resposta em frequência simulada no </a:t>
            </a:r>
            <a:r>
              <a:rPr lang="pt-BR" b="1" i="1" dirty="0" smtClean="0">
                <a:latin typeface="Arial" pitchFamily="34" charset="0"/>
                <a:cs typeface="Arial" pitchFamily="34" charset="0"/>
              </a:rPr>
              <a:t>software </a:t>
            </a:r>
            <a:r>
              <a:rPr lang="pt-BR" b="1" dirty="0" err="1" smtClean="0">
                <a:latin typeface="Arial" pitchFamily="34" charset="0"/>
                <a:cs typeface="Arial" pitchFamily="34" charset="0"/>
              </a:rPr>
              <a:t>Proteus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.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 smtClean="0">
                <a:latin typeface="Arial" pitchFamily="34" charset="0"/>
                <a:cs typeface="Arial" pitchFamily="34" charset="0"/>
              </a:rPr>
              <a:t>RESPOSTA EM FREQUÊNCIA SIMULADA</a:t>
            </a:r>
          </a:p>
          <a:p>
            <a:endParaRPr lang="pt-BR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833" y="2060848"/>
            <a:ext cx="5387976" cy="409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SISTEMA AMPLIFICADOR</a:t>
            </a:r>
            <a:endParaRPr lang="pt-BR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A772-4330-4BE5-A89F-4526D3A9FF24}" type="slidenum">
              <a:rPr lang="pt-BR" smtClean="0"/>
              <a:t>26</a:t>
            </a:fld>
            <a:r>
              <a:rPr lang="pt-BR" dirty="0" smtClean="0"/>
              <a:t>/34</a:t>
            </a:r>
            <a:endParaRPr lang="pt-BR" dirty="0"/>
          </a:p>
        </p:txBody>
      </p:sp>
      <p:pic>
        <p:nvPicPr>
          <p:cNvPr id="8" name="Picture 27" descr="logogeren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84200"/>
            <a:ext cx="1116012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7" descr="logo_ifs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84200"/>
            <a:ext cx="1692275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 smtClean="0">
                <a:latin typeface="Arial" pitchFamily="34" charset="0"/>
                <a:cs typeface="Arial" pitchFamily="34" charset="0"/>
              </a:rPr>
              <a:t>RESPOSTA EM FREQUÊNCIA PRÁTICA</a:t>
            </a:r>
          </a:p>
          <a:p>
            <a:endParaRPr lang="pt-BR" sz="28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844235"/>
              </p:ext>
            </p:extLst>
          </p:nvPr>
        </p:nvGraphicFramePr>
        <p:xfrm>
          <a:off x="1907704" y="2132856"/>
          <a:ext cx="5327128" cy="4594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1782"/>
                <a:gridCol w="1331782"/>
                <a:gridCol w="1331782"/>
                <a:gridCol w="1331782"/>
              </a:tblGrid>
              <a:tr h="2679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Frequência (Hz)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Vi (mV)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Vo (V)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solidFill>
                            <a:schemeClr val="tx1"/>
                          </a:solidFill>
                          <a:effectLst/>
                        </a:rPr>
                        <a:t>Av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 (dB)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9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679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400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30,24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679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400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30,24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679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400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30,24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679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400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30,24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679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400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30,24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679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3000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400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30,24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679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5000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400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30,24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679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7000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400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30,24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679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10000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400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30,24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679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13000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400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30,24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679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15000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400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30,24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679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20000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400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30,24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679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23000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400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30,24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679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25000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400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30,24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072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30000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400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30,24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558" marR="665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91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CIRCUITO DE PROTEÇÃO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A772-4330-4BE5-A89F-4526D3A9FF24}" type="slidenum">
              <a:rPr lang="pt-BR" smtClean="0"/>
              <a:t>27</a:t>
            </a:fld>
            <a:r>
              <a:rPr lang="pt-BR" dirty="0" smtClean="0"/>
              <a:t>/34</a:t>
            </a:r>
            <a:endParaRPr lang="pt-BR" dirty="0"/>
          </a:p>
        </p:txBody>
      </p:sp>
      <p:pic>
        <p:nvPicPr>
          <p:cNvPr id="16386" name="Picture 2" descr="http://t2.gstatic.com/images?q=tbn:ANd9GcSmBGJ-THyUkCHVF82KhnWt4xlYVadVA4SaR10QbECSYByn-XQI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486" y="0"/>
            <a:ext cx="223837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8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CIRCUITO DE PROTEÇÃO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A772-4330-4BE5-A89F-4526D3A9FF24}" type="slidenum">
              <a:rPr lang="pt-BR" smtClean="0"/>
              <a:t>28</a:t>
            </a:fld>
            <a:r>
              <a:rPr lang="pt-BR" dirty="0" smtClean="0"/>
              <a:t>/34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Sua função é permitir que os auto falantes não sejam danificados por corrente contínua.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Possui 2 estágios:</a:t>
            </a: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Bloco de atraso.</a:t>
            </a: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Bloco de proteção DC.</a:t>
            </a:r>
          </a:p>
        </p:txBody>
      </p:sp>
      <p:pic>
        <p:nvPicPr>
          <p:cNvPr id="8" name="Picture 27" descr="logogeren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84200"/>
            <a:ext cx="1116012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7" descr="logo_ifs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84200"/>
            <a:ext cx="1692275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09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CIRCUITO DE PROTEÇÃO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A772-4330-4BE5-A89F-4526D3A9FF24}" type="slidenum">
              <a:rPr lang="pt-BR" smtClean="0"/>
              <a:t>29</a:t>
            </a:fld>
            <a:r>
              <a:rPr lang="pt-BR" dirty="0" smtClean="0"/>
              <a:t>/34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BLOCO DE ATRASO</a:t>
            </a:r>
          </a:p>
          <a:p>
            <a:pPr marL="0" indent="0">
              <a:buNone/>
            </a:pPr>
            <a:endParaRPr lang="pt-BR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7" descr="logogeren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84200"/>
            <a:ext cx="1116012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7" descr="logo_ifs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84200"/>
            <a:ext cx="1692275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2695893" y="6159752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itchFamily="34" charset="0"/>
                <a:cs typeface="Arial" pitchFamily="34" charset="0"/>
              </a:rPr>
              <a:t>Figura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12  - Bloco de atraso.</a:t>
            </a:r>
          </a:p>
        </p:txBody>
      </p:sp>
      <p:pic>
        <p:nvPicPr>
          <p:cNvPr id="9" name="Imagem 8"/>
          <p:cNvPicPr/>
          <p:nvPr/>
        </p:nvPicPr>
        <p:blipFill>
          <a:blip r:embed="rId4">
            <a:grayscl/>
          </a:blip>
          <a:stretch>
            <a:fillRect/>
          </a:stretch>
        </p:blipFill>
        <p:spPr bwMode="auto">
          <a:xfrm>
            <a:off x="2062161" y="2144647"/>
            <a:ext cx="4867275" cy="401510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tângulo 6"/>
          <p:cNvSpPr/>
          <p:nvPr/>
        </p:nvSpPr>
        <p:spPr>
          <a:xfrm>
            <a:off x="6300192" y="2564904"/>
            <a:ext cx="356394" cy="1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46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INTRODUÇÃO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A demanda por amplificadores de áudio vem aumentando durante cada ano, e com </a:t>
            </a:r>
            <a:r>
              <a:rPr lang="pt-BR" dirty="0">
                <a:latin typeface="Arial" pitchFamily="34" charset="0"/>
                <a:cs typeface="Arial" pitchFamily="34" charset="0"/>
              </a:rPr>
              <a:t>as inovações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tecnológicas, junto ao nível de exigência de cada usuário, </a:t>
            </a:r>
            <a:r>
              <a:rPr lang="pt-BR" dirty="0">
                <a:latin typeface="Arial" pitchFamily="34" charset="0"/>
                <a:cs typeface="Arial" pitchFamily="34" charset="0"/>
              </a:rPr>
              <a:t>essas estruturas vêm ganhando características cada vez melhores,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que vai desde a </a:t>
            </a:r>
            <a:r>
              <a:rPr lang="pt-BR" dirty="0">
                <a:latin typeface="Arial" pitchFamily="34" charset="0"/>
                <a:cs typeface="Arial" pitchFamily="34" charset="0"/>
              </a:rPr>
              <a:t>diminuição do nível de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ruído até o próprio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design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do produto.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A772-4330-4BE5-A89F-4526D3A9FF24}" type="slidenum">
              <a:rPr lang="pt-BR" smtClean="0"/>
              <a:t>3</a:t>
            </a:fld>
            <a:r>
              <a:rPr lang="pt-BR" dirty="0" smtClean="0"/>
              <a:t>/34</a:t>
            </a:r>
            <a:endParaRPr lang="pt-BR" dirty="0"/>
          </a:p>
        </p:txBody>
      </p:sp>
      <p:pic>
        <p:nvPicPr>
          <p:cNvPr id="5" name="Picture 27" descr="logogeren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84200"/>
            <a:ext cx="1116012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7" descr="logo_ifs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84200"/>
            <a:ext cx="1692275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78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CIRCUITO DE PROTEÇÃO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A772-4330-4BE5-A89F-4526D3A9FF24}" type="slidenum">
              <a:rPr lang="pt-BR" smtClean="0"/>
              <a:t>30</a:t>
            </a:fld>
            <a:r>
              <a:rPr lang="pt-BR" dirty="0" smtClean="0"/>
              <a:t>/34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BLOCO DE PROTEÇÃO DC</a:t>
            </a:r>
          </a:p>
          <a:p>
            <a:pPr marL="0" indent="0">
              <a:buNone/>
            </a:pPr>
            <a:endParaRPr lang="pt-BR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7" descr="logogeren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84200"/>
            <a:ext cx="1116012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7" descr="logo_ifs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84200"/>
            <a:ext cx="1692275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2695893" y="6159752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itchFamily="34" charset="0"/>
                <a:cs typeface="Arial" pitchFamily="34" charset="0"/>
              </a:rPr>
              <a:t>Figura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13  - Bloco de proteção DC.</a:t>
            </a:r>
          </a:p>
        </p:txBody>
      </p:sp>
      <p:sp>
        <p:nvSpPr>
          <p:cNvPr id="7" name="Retângulo 6"/>
          <p:cNvSpPr/>
          <p:nvPr/>
        </p:nvSpPr>
        <p:spPr>
          <a:xfrm>
            <a:off x="6300192" y="2564904"/>
            <a:ext cx="356394" cy="1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/>
          <p:nvPr/>
        </p:nvPicPr>
        <p:blipFill>
          <a:blip r:embed="rId4">
            <a:grayscl/>
          </a:blip>
          <a:stretch>
            <a:fillRect/>
          </a:stretch>
        </p:blipFill>
        <p:spPr bwMode="auto">
          <a:xfrm>
            <a:off x="3009900" y="2204864"/>
            <a:ext cx="3124200" cy="3609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880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PROBLEMAS ENFRENTADOS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A772-4330-4BE5-A89F-4526D3A9FF24}" type="slidenum">
              <a:rPr lang="pt-BR" smtClean="0"/>
              <a:t>31</a:t>
            </a:fld>
            <a:r>
              <a:rPr lang="pt-BR" dirty="0" smtClean="0"/>
              <a:t>/34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Montagem no gabinete.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Ruído gerado quando em volume baixo e dependendo de como o equalizador estava regulado.</a:t>
            </a:r>
          </a:p>
        </p:txBody>
      </p:sp>
      <p:pic>
        <p:nvPicPr>
          <p:cNvPr id="8" name="Picture 27" descr="logogeren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84200"/>
            <a:ext cx="1116012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7" descr="logo_ifs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84200"/>
            <a:ext cx="1692275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6300192" y="2564904"/>
            <a:ext cx="356394" cy="1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85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CONSIDERAÇÕES FINAIS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A772-4330-4BE5-A89F-4526D3A9FF24}" type="slidenum">
              <a:rPr lang="pt-BR" smtClean="0"/>
              <a:t>32</a:t>
            </a:fld>
            <a:r>
              <a:rPr lang="pt-BR" dirty="0" smtClean="0"/>
              <a:t>/34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t-BR" dirty="0"/>
              <a:t>O projeto integrador é uma ferramenta que proporciona aos alunos a aplicação prática do conteúdo apresentado em sala de aula, </a:t>
            </a:r>
            <a:r>
              <a:rPr lang="pt-BR" dirty="0" smtClean="0"/>
              <a:t>organização </a:t>
            </a:r>
            <a:r>
              <a:rPr lang="pt-BR" dirty="0"/>
              <a:t>e </a:t>
            </a:r>
            <a:r>
              <a:rPr lang="pt-BR" dirty="0" smtClean="0"/>
              <a:t>metodologia.</a:t>
            </a:r>
          </a:p>
          <a:p>
            <a:pPr algn="just"/>
            <a:r>
              <a:rPr lang="pt-BR" dirty="0"/>
              <a:t>O objetivo desde o inicio foi projetar bem os circuitos, simulá-los e efetuar a verificação para garantir o funcionamento antes da montagem, desta forma, eventuais problemas que aparecessem seriam primeiramente considerados erro na montagem ou algum componente danificado. Assim, garantimos a qualidade e confiabilidade do produto.</a:t>
            </a:r>
            <a:endParaRPr lang="pt-BR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7" descr="logogeren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84200"/>
            <a:ext cx="1116012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7" descr="logo_ifs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84200"/>
            <a:ext cx="1692275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6300192" y="2564904"/>
            <a:ext cx="356394" cy="1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67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REFERÊNCIAS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A772-4330-4BE5-A89F-4526D3A9FF24}" type="slidenum">
              <a:rPr lang="pt-BR" smtClean="0"/>
              <a:t>33</a:t>
            </a:fld>
            <a:r>
              <a:rPr lang="pt-BR" dirty="0" smtClean="0"/>
              <a:t>/34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BOGART JR., T. F. </a:t>
            </a:r>
            <a:r>
              <a:rPr lang="pt-BR" b="1" dirty="0"/>
              <a:t>Dispositivos e circuitos eletrônicos.</a:t>
            </a:r>
            <a:r>
              <a:rPr lang="pt-BR" dirty="0"/>
              <a:t> São Paulo: Makron Books, v. II, 2001.</a:t>
            </a:r>
          </a:p>
          <a:p>
            <a:r>
              <a:rPr lang="pt-BR" dirty="0"/>
              <a:t>BOYLESTAD, R. L.; NASHELSKY, L. </a:t>
            </a:r>
            <a:r>
              <a:rPr lang="pt-BR" b="1" dirty="0"/>
              <a:t>Introdução a análises de circuitos</a:t>
            </a:r>
            <a:r>
              <a:rPr lang="pt-BR" dirty="0"/>
              <a:t>. 6ª Edição. ed. Rio de Janeiro: [s.n.], 1999.</a:t>
            </a:r>
          </a:p>
          <a:p>
            <a:r>
              <a:rPr lang="pt-BR" dirty="0"/>
              <a:t>SELF, D. </a:t>
            </a:r>
            <a:r>
              <a:rPr lang="pt-BR" b="1" i="1" dirty="0" err="1"/>
              <a:t>Audio</a:t>
            </a:r>
            <a:r>
              <a:rPr lang="pt-BR" b="1" i="1" dirty="0"/>
              <a:t> </a:t>
            </a:r>
            <a:r>
              <a:rPr lang="pt-BR" b="1" i="1" dirty="0" err="1"/>
              <a:t>power</a:t>
            </a:r>
            <a:r>
              <a:rPr lang="pt-BR" b="1" i="1" dirty="0"/>
              <a:t> </a:t>
            </a:r>
            <a:r>
              <a:rPr lang="pt-BR" b="1" i="1" dirty="0" err="1"/>
              <a:t>amplifier</a:t>
            </a:r>
            <a:r>
              <a:rPr lang="pt-BR" b="1" i="1" dirty="0"/>
              <a:t> design </a:t>
            </a:r>
            <a:r>
              <a:rPr lang="pt-BR" b="1" i="1" dirty="0" err="1"/>
              <a:t>handbook</a:t>
            </a:r>
            <a:r>
              <a:rPr lang="pt-BR" dirty="0"/>
              <a:t>. 3ª Edição. ed. [</a:t>
            </a:r>
            <a:r>
              <a:rPr lang="pt-BR" dirty="0" err="1"/>
              <a:t>S.l</a:t>
            </a:r>
            <a:r>
              <a:rPr lang="pt-BR" dirty="0"/>
              <a:t>.]: </a:t>
            </a:r>
            <a:r>
              <a:rPr lang="pt-BR" dirty="0" err="1"/>
              <a:t>Newnes</a:t>
            </a:r>
            <a:r>
              <a:rPr lang="pt-BR" dirty="0"/>
              <a:t>, 2002.</a:t>
            </a:r>
          </a:p>
          <a:p>
            <a:r>
              <a:rPr lang="en-US" dirty="0"/>
              <a:t>SLONE, R. G. </a:t>
            </a:r>
            <a:r>
              <a:rPr lang="en-US" b="1" i="1" dirty="0"/>
              <a:t>High-power audio amplifier construction manual – 50 to 500</a:t>
            </a:r>
            <a:r>
              <a:rPr lang="en-US" dirty="0"/>
              <a:t>. </a:t>
            </a:r>
            <a:r>
              <a:rPr lang="pt-BR" dirty="0"/>
              <a:t>[</a:t>
            </a:r>
            <a:r>
              <a:rPr lang="pt-BR" dirty="0" err="1"/>
              <a:t>S.l</a:t>
            </a:r>
            <a:r>
              <a:rPr lang="pt-BR" dirty="0"/>
              <a:t>.]: McGraw-Hill, 1999.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7" descr="logogeren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84200"/>
            <a:ext cx="1116012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7" descr="logo_ifs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84200"/>
            <a:ext cx="1692275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6300192" y="2564904"/>
            <a:ext cx="356394" cy="1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69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OBRIGADO!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A772-4330-4BE5-A89F-4526D3A9FF24}" type="slidenum">
              <a:rPr lang="pt-BR" smtClean="0"/>
              <a:t>34</a:t>
            </a:fld>
            <a:r>
              <a:rPr lang="pt-BR" dirty="0" smtClean="0"/>
              <a:t>/34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735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OBJETIVOS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Aplicar </a:t>
            </a:r>
            <a:r>
              <a:rPr lang="pt-BR" dirty="0">
                <a:latin typeface="Arial" pitchFamily="34" charset="0"/>
                <a:cs typeface="Arial" pitchFamily="34" charset="0"/>
              </a:rPr>
              <a:t>os conhecimentos adquiridos nas disciplinas dos semestres iniciais do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curso, </a:t>
            </a:r>
            <a:r>
              <a:rPr lang="pt-BR" dirty="0">
                <a:latin typeface="Arial" pitchFamily="34" charset="0"/>
                <a:cs typeface="Arial" pitchFamily="34" charset="0"/>
              </a:rPr>
              <a:t>na forma de um sistema amplificador de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áudio de 10W de potência RMS.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A772-4330-4BE5-A89F-4526D3A9FF24}" type="slidenum">
              <a:rPr lang="pt-BR" smtClean="0"/>
              <a:t>4</a:t>
            </a:fld>
            <a:r>
              <a:rPr lang="pt-BR" dirty="0" smtClean="0"/>
              <a:t>/34</a:t>
            </a:r>
            <a:endParaRPr lang="pt-BR" dirty="0"/>
          </a:p>
        </p:txBody>
      </p:sp>
      <p:pic>
        <p:nvPicPr>
          <p:cNvPr id="5" name="Picture 27" descr="logogeren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84200"/>
            <a:ext cx="1116012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7" descr="logo_ifs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84200"/>
            <a:ext cx="1692275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23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ESTRUTURA DO PROJETO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A772-4330-4BE5-A89F-4526D3A9FF24}" type="slidenum">
              <a:rPr lang="pt-BR" smtClean="0"/>
              <a:t>5</a:t>
            </a:fld>
            <a:r>
              <a:rPr lang="pt-BR" dirty="0" smtClean="0"/>
              <a:t>/34</a:t>
            </a:r>
            <a:endParaRPr lang="pt-BR" dirty="0"/>
          </a:p>
        </p:txBody>
      </p:sp>
      <p:pic>
        <p:nvPicPr>
          <p:cNvPr id="1026" name="Picture 2" descr="http://3.bp.blogspot.com/_LuPhu8jlCcA/SdyETkHm4LI/AAAAAAAAAFQ/lVpegdISfNM/s400/estrutura_perspectiva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8" y="0"/>
            <a:ext cx="381000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89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ESTRUTURA DO PROJETO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A772-4330-4BE5-A89F-4526D3A9FF24}" type="slidenum">
              <a:rPr lang="pt-BR" smtClean="0"/>
              <a:t>6</a:t>
            </a:fld>
            <a:r>
              <a:rPr lang="pt-BR" dirty="0" smtClean="0"/>
              <a:t>/34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475656" y="5721796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itchFamily="34" charset="0"/>
                <a:cs typeface="Arial" pitchFamily="34" charset="0"/>
              </a:rPr>
              <a:t>Figura 1 - Diagrama de blocos do Projeto Integrador 1.</a:t>
            </a:r>
          </a:p>
        </p:txBody>
      </p:sp>
      <p:pic>
        <p:nvPicPr>
          <p:cNvPr id="9" name="Espaço Reservado para Conteúdo 4" descr="\\Vboxsvr\ifsc\pi_1\dia\diagrama_blocos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6262" y="2310606"/>
            <a:ext cx="799147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7" descr="logogerenc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84200"/>
            <a:ext cx="1116012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m 7" descr="logo_ifs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84200"/>
            <a:ext cx="1692275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1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ESTRUTURA DO PROJETO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A772-4330-4BE5-A89F-4526D3A9FF24}" type="slidenum">
              <a:rPr lang="pt-BR" smtClean="0"/>
              <a:t>7</a:t>
            </a:fld>
            <a:r>
              <a:rPr lang="pt-BR" dirty="0" smtClean="0"/>
              <a:t>/34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411760" y="5888374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itchFamily="34" charset="0"/>
                <a:cs typeface="Arial" pitchFamily="34" charset="0"/>
              </a:rPr>
              <a:t>Figura 2 - Foto do projeto no gabinete.</a:t>
            </a:r>
          </a:p>
        </p:txBody>
      </p:sp>
      <p:pic>
        <p:nvPicPr>
          <p:cNvPr id="8" name="Espaço Reservado para Conteúdo 7"/>
          <p:cNvPicPr>
            <a:picLocks noGrp="1"/>
          </p:cNvPicPr>
          <p:nvPr>
            <p:ph idx="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464" y="1628800"/>
            <a:ext cx="5414730" cy="4061048"/>
          </a:xfrm>
          <a:prstGeom prst="rect">
            <a:avLst/>
          </a:prstGeom>
        </p:spPr>
      </p:pic>
      <p:pic>
        <p:nvPicPr>
          <p:cNvPr id="9" name="Picture 27" descr="logogerenc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84200"/>
            <a:ext cx="1116012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7" descr="logo_ifs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84200"/>
            <a:ext cx="1692275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0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FONTE DE ALIMENTAÇÃO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A772-4330-4BE5-A89F-4526D3A9FF24}" type="slidenum">
              <a:rPr lang="pt-BR" smtClean="0"/>
              <a:t>8</a:t>
            </a:fld>
            <a:r>
              <a:rPr lang="pt-BR" dirty="0" smtClean="0"/>
              <a:t>/34</a:t>
            </a:r>
            <a:endParaRPr lang="pt-BR" dirty="0"/>
          </a:p>
        </p:txBody>
      </p:sp>
      <p:pic>
        <p:nvPicPr>
          <p:cNvPr id="11266" name="Picture 2" descr="http://colorirdesenhos.com/files/desenhos/font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92"/>
            <a:ext cx="2961928" cy="276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77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FONTE DE ALIMENTAÇÃO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A772-4330-4BE5-A89F-4526D3A9FF24}" type="slidenum">
              <a:rPr lang="pt-BR" smtClean="0"/>
              <a:t>9</a:t>
            </a:fld>
            <a:r>
              <a:rPr lang="pt-BR" dirty="0" smtClean="0"/>
              <a:t>/34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Tensões de saída:</a:t>
            </a: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+15V e -15V</a:t>
            </a: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+12V</a:t>
            </a: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+5V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Corrente Máxima:</a:t>
            </a: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1A</a:t>
            </a:r>
          </a:p>
          <a:p>
            <a:pPr lvl="1"/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27" descr="logogeren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84200"/>
            <a:ext cx="1116012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m 7" descr="logo_ifs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84200"/>
            <a:ext cx="1692275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973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886</Words>
  <Application>Microsoft Office PowerPoint</Application>
  <PresentationFormat>Apresentação na tela (4:3)</PresentationFormat>
  <Paragraphs>247</Paragraphs>
  <Slides>34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Tema do Office</vt:lpstr>
      <vt:lpstr>AMPLIFICADOR DE ÁUDIO 10W RMS</vt:lpstr>
      <vt:lpstr>SUMÁRIO</vt:lpstr>
      <vt:lpstr>INTRODUÇÃO</vt:lpstr>
      <vt:lpstr>OBJETIVOS</vt:lpstr>
      <vt:lpstr>Apresentação do PowerPoint</vt:lpstr>
      <vt:lpstr>ESTRUTURA DO PROJETO</vt:lpstr>
      <vt:lpstr>ESTRUTURA DO PROJETO</vt:lpstr>
      <vt:lpstr>Apresentação do PowerPoint</vt:lpstr>
      <vt:lpstr>FONTE DE ALIMENTAÇÃO</vt:lpstr>
      <vt:lpstr>FONTE DE ALIMENTAÇÃO</vt:lpstr>
      <vt:lpstr>Apresentação do PowerPoint</vt:lpstr>
      <vt:lpstr>CIRCUITO STANDBY</vt:lpstr>
      <vt:lpstr>Apresentação do PowerPoint</vt:lpstr>
      <vt:lpstr>CONTROLE DIGITAL DE VOLUME</vt:lpstr>
      <vt:lpstr>CONTROLE DIGITAL DE VOLUME</vt:lpstr>
      <vt:lpstr>CONTROLE DIGITAL DE VOLUME</vt:lpstr>
      <vt:lpstr>CONTROLE DIGITAL DE VOLUME</vt:lpstr>
      <vt:lpstr>Apresentação do PowerPoint</vt:lpstr>
      <vt:lpstr>CIRCUITO DE EQUALIZAÇÃO</vt:lpstr>
      <vt:lpstr>CIRCUITO DE EQUALIZAÇÃO</vt:lpstr>
      <vt:lpstr>Apresentação do PowerPoint</vt:lpstr>
      <vt:lpstr>SISTEMA AMPLIFICADOR</vt:lpstr>
      <vt:lpstr>SISTEMA AMPLIFICADOR</vt:lpstr>
      <vt:lpstr>SISTEMA AMPLIFICADOR</vt:lpstr>
      <vt:lpstr>SISTEMA AMPLIFICADOR</vt:lpstr>
      <vt:lpstr>SISTEMA AMPLIFICADOR</vt:lpstr>
      <vt:lpstr>Apresentação do PowerPoint</vt:lpstr>
      <vt:lpstr>CIRCUITO DE PROTEÇÃO</vt:lpstr>
      <vt:lpstr>CIRCUITO DE PROTEÇÃO</vt:lpstr>
      <vt:lpstr>CIRCUITO DE PROTEÇÃO</vt:lpstr>
      <vt:lpstr>PROBLEMAS ENFRENTADOS</vt:lpstr>
      <vt:lpstr>CONSIDERAÇÕES FINAIS</vt:lpstr>
      <vt:lpstr>REFERÊNCIAS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AMPLIFICADOR DE ÁUDIO 10W RMS</dc:title>
  <dc:creator>Bruno</dc:creator>
  <cp:lastModifiedBy>Bruno</cp:lastModifiedBy>
  <cp:revision>42</cp:revision>
  <dcterms:created xsi:type="dcterms:W3CDTF">2010-12-10T00:53:38Z</dcterms:created>
  <dcterms:modified xsi:type="dcterms:W3CDTF">2010-12-10T03:15:52Z</dcterms:modified>
</cp:coreProperties>
</file>