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192db4d85_4_2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a192db4d85_4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192db4d85_0_1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a192db4d85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192db4d85_0_1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2a192db4d85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a192db4d85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a192db4d85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a287a2501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a287a2501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a192db4d8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a192db4d8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a287a2501f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a287a2501f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192db4d85_4_2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a192db4d85_4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287a250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287a250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192db4d85_0_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a192db4d85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a192db4d85_0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a192db4d85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192db4d85_4_2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a192db4d85_4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192db4d85_0_1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a192db4d85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287a2501f_3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a287a2501f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287a2501f_3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2a287a2501f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2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 Id="rId3"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0" r="0" t="0"/>
          <a:stretch/>
        </p:blipFill>
        <p:spPr>
          <a:xfrm>
            <a:off x="0" y="0"/>
            <a:ext cx="9143999" cy="5143500"/>
          </a:xfrm>
          <a:prstGeom prst="rect">
            <a:avLst/>
          </a:prstGeom>
          <a:noFill/>
          <a:ln>
            <a:noFill/>
          </a:ln>
        </p:spPr>
      </p:pic>
      <p:sp>
        <p:nvSpPr>
          <p:cNvPr id="56" name="Google Shape;56;p14"/>
          <p:cNvSpPr/>
          <p:nvPr/>
        </p:nvSpPr>
        <p:spPr>
          <a:xfrm>
            <a:off x="2171904" y="1374458"/>
            <a:ext cx="71438" cy="239458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 name="Google Shape;57;p14"/>
          <p:cNvSpPr txBox="1"/>
          <p:nvPr>
            <p:ph type="title"/>
          </p:nvPr>
        </p:nvSpPr>
        <p:spPr>
          <a:xfrm>
            <a:off x="2462348" y="1468723"/>
            <a:ext cx="6426927"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2464201" y="2617089"/>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2" type="body"/>
          </p:nvPr>
        </p:nvSpPr>
        <p:spPr>
          <a:xfrm>
            <a:off x="2464201" y="3193066"/>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1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6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b="0" l="0" r="0" t="0"/>
          <a:stretch/>
        </p:blipFill>
        <p:spPr>
          <a:xfrm>
            <a:off x="4229" y="0"/>
            <a:ext cx="9135542" cy="5143500"/>
          </a:xfrm>
          <a:prstGeom prst="rect">
            <a:avLst/>
          </a:prstGeom>
          <a:noFill/>
          <a:ln>
            <a:noFill/>
          </a:ln>
        </p:spPr>
      </p:pic>
      <p:sp>
        <p:nvSpPr>
          <p:cNvPr id="63" name="Google Shape;63;p15"/>
          <p:cNvSpPr/>
          <p:nvPr/>
        </p:nvSpPr>
        <p:spPr>
          <a:xfrm>
            <a:off x="2171904" y="1374458"/>
            <a:ext cx="71438" cy="239458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5"/>
          <p:cNvSpPr txBox="1"/>
          <p:nvPr>
            <p:ph type="title"/>
          </p:nvPr>
        </p:nvSpPr>
        <p:spPr>
          <a:xfrm>
            <a:off x="2462348" y="1468723"/>
            <a:ext cx="6426927"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2464201" y="2617089"/>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5"/>
          <p:cNvSpPr txBox="1"/>
          <p:nvPr>
            <p:ph idx="2" type="body"/>
          </p:nvPr>
        </p:nvSpPr>
        <p:spPr>
          <a:xfrm>
            <a:off x="2464201" y="3193066"/>
            <a:ext cx="6426926" cy="575977"/>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5"/>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68" name="Shape 68"/>
        <p:cNvGrpSpPr/>
        <p:nvPr/>
      </p:nvGrpSpPr>
      <p:grpSpPr>
        <a:xfrm>
          <a:off x="0" y="0"/>
          <a:ext cx="0" cy="0"/>
          <a:chOff x="0" y="0"/>
          <a:chExt cx="0" cy="0"/>
        </a:xfrm>
      </p:grpSpPr>
      <p:pic>
        <p:nvPicPr>
          <p:cNvPr id="69" name="Google Shape;69;p16"/>
          <p:cNvPicPr preferRelativeResize="0"/>
          <p:nvPr/>
        </p:nvPicPr>
        <p:blipFill rotWithShape="1">
          <a:blip r:embed="rId2">
            <a:alphaModFix/>
          </a:blip>
          <a:srcRect b="0" l="0" r="0" t="0"/>
          <a:stretch/>
        </p:blipFill>
        <p:spPr>
          <a:xfrm>
            <a:off x="1850" y="521"/>
            <a:ext cx="9142151" cy="5142459"/>
          </a:xfrm>
          <a:prstGeom prst="rect">
            <a:avLst/>
          </a:prstGeom>
          <a:noFill/>
          <a:ln>
            <a:noFill/>
          </a:ln>
        </p:spPr>
      </p:pic>
      <p:pic>
        <p:nvPicPr>
          <p:cNvPr id="70" name="Google Shape;70;p16"/>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71" name="Google Shape;71;p16"/>
          <p:cNvSpPr txBox="1"/>
          <p:nvPr>
            <p:ph type="title"/>
          </p:nvPr>
        </p:nvSpPr>
        <p:spPr>
          <a:xfrm>
            <a:off x="0" y="1622659"/>
            <a:ext cx="9142148"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1853" y="2771026"/>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6"/>
          <p:cNvSpPr txBox="1"/>
          <p:nvPr>
            <p:ph idx="2" type="body"/>
          </p:nvPr>
        </p:nvSpPr>
        <p:spPr>
          <a:xfrm>
            <a:off x="0" y="3375100"/>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6"/>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spTree>
      <p:nvGrpSpPr>
        <p:cNvPr id="75" name="Shape 75"/>
        <p:cNvGrpSpPr/>
        <p:nvPr/>
      </p:nvGrpSpPr>
      <p:grpSpPr>
        <a:xfrm>
          <a:off x="0" y="0"/>
          <a:ext cx="0" cy="0"/>
          <a:chOff x="0" y="0"/>
          <a:chExt cx="0" cy="0"/>
        </a:xfrm>
      </p:grpSpPr>
      <p:pic>
        <p:nvPicPr>
          <p:cNvPr id="76" name="Google Shape;76;p17"/>
          <p:cNvPicPr preferRelativeResize="0"/>
          <p:nvPr/>
        </p:nvPicPr>
        <p:blipFill rotWithShape="1">
          <a:blip r:embed="rId2">
            <a:alphaModFix/>
          </a:blip>
          <a:srcRect b="0" l="0" r="0" t="0"/>
          <a:stretch/>
        </p:blipFill>
        <p:spPr>
          <a:xfrm>
            <a:off x="4229" y="2379"/>
            <a:ext cx="9135541" cy="5138742"/>
          </a:xfrm>
          <a:prstGeom prst="rect">
            <a:avLst/>
          </a:prstGeom>
          <a:noFill/>
          <a:ln>
            <a:noFill/>
          </a:ln>
        </p:spPr>
      </p:pic>
      <p:pic>
        <p:nvPicPr>
          <p:cNvPr id="77" name="Google Shape;77;p17"/>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78" name="Google Shape;78;p17"/>
          <p:cNvSpPr txBox="1"/>
          <p:nvPr>
            <p:ph type="title"/>
          </p:nvPr>
        </p:nvSpPr>
        <p:spPr>
          <a:xfrm>
            <a:off x="0" y="1622659"/>
            <a:ext cx="9142148" cy="121086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7"/>
          <p:cNvSpPr txBox="1"/>
          <p:nvPr>
            <p:ph idx="1" type="body"/>
          </p:nvPr>
        </p:nvSpPr>
        <p:spPr>
          <a:xfrm>
            <a:off x="1853" y="2771026"/>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7"/>
          <p:cNvSpPr txBox="1"/>
          <p:nvPr>
            <p:ph idx="2" type="body"/>
          </p:nvPr>
        </p:nvSpPr>
        <p:spPr>
          <a:xfrm>
            <a:off x="0" y="3375100"/>
            <a:ext cx="9142148" cy="590885"/>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7"/>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p:cSld name="Section Divider 1">
    <p:spTree>
      <p:nvGrpSpPr>
        <p:cNvPr id="82"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b="0" l="0" r="0" t="0"/>
          <a:stretch/>
        </p:blipFill>
        <p:spPr>
          <a:xfrm>
            <a:off x="1850" y="521"/>
            <a:ext cx="9142149" cy="5142459"/>
          </a:xfrm>
          <a:prstGeom prst="rect">
            <a:avLst/>
          </a:prstGeom>
          <a:noFill/>
          <a:ln>
            <a:noFill/>
          </a:ln>
        </p:spPr>
      </p:pic>
      <p:pic>
        <p:nvPicPr>
          <p:cNvPr id="84" name="Google Shape;84;p18"/>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85" name="Google Shape;85;p18"/>
          <p:cNvSpPr/>
          <p:nvPr/>
        </p:nvSpPr>
        <p:spPr>
          <a:xfrm>
            <a:off x="1042988" y="1374458"/>
            <a:ext cx="71438" cy="2394585"/>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18"/>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p:cSld name="Section Divider 2">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b="0" l="0" r="0" t="0"/>
          <a:stretch/>
        </p:blipFill>
        <p:spPr>
          <a:xfrm>
            <a:off x="1850" y="521"/>
            <a:ext cx="9142150" cy="5142459"/>
          </a:xfrm>
          <a:prstGeom prst="rect">
            <a:avLst/>
          </a:prstGeom>
          <a:noFill/>
          <a:ln>
            <a:noFill/>
          </a:ln>
        </p:spPr>
      </p:pic>
      <p:pic>
        <p:nvPicPr>
          <p:cNvPr id="92" name="Google Shape;92;p19"/>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93" name="Google Shape;93;p19"/>
          <p:cNvSpPr/>
          <p:nvPr/>
        </p:nvSpPr>
        <p:spPr>
          <a:xfrm>
            <a:off x="1042988" y="1374458"/>
            <a:ext cx="71438" cy="2394585"/>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9"/>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19"/>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9"/>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p:cSld name="Section Divider 3">
    <p:spTree>
      <p:nvGrpSpPr>
        <p:cNvPr id="98" name="Shape 98"/>
        <p:cNvGrpSpPr/>
        <p:nvPr/>
      </p:nvGrpSpPr>
      <p:grpSpPr>
        <a:xfrm>
          <a:off x="0" y="0"/>
          <a:ext cx="0" cy="0"/>
          <a:chOff x="0" y="0"/>
          <a:chExt cx="0" cy="0"/>
        </a:xfrm>
      </p:grpSpPr>
      <p:pic>
        <p:nvPicPr>
          <p:cNvPr id="99" name="Google Shape;99;p20"/>
          <p:cNvPicPr preferRelativeResize="0"/>
          <p:nvPr/>
        </p:nvPicPr>
        <p:blipFill rotWithShape="1">
          <a:blip r:embed="rId2">
            <a:alphaModFix/>
          </a:blip>
          <a:srcRect b="0" l="0" r="0" t="0"/>
          <a:stretch/>
        </p:blipFill>
        <p:spPr>
          <a:xfrm>
            <a:off x="1850" y="521"/>
            <a:ext cx="9142149" cy="5142459"/>
          </a:xfrm>
          <a:prstGeom prst="rect">
            <a:avLst/>
          </a:prstGeom>
          <a:noFill/>
          <a:ln>
            <a:noFill/>
          </a:ln>
        </p:spPr>
      </p:pic>
      <p:pic>
        <p:nvPicPr>
          <p:cNvPr id="100" name="Google Shape;100;p20"/>
          <p:cNvPicPr preferRelativeResize="0"/>
          <p:nvPr/>
        </p:nvPicPr>
        <p:blipFill rotWithShape="1">
          <a:blip r:embed="rId3">
            <a:alphaModFix/>
          </a:blip>
          <a:srcRect b="0" l="0" r="0" t="0"/>
          <a:stretch/>
        </p:blipFill>
        <p:spPr>
          <a:xfrm>
            <a:off x="8323706" y="209264"/>
            <a:ext cx="396431" cy="571775"/>
          </a:xfrm>
          <a:prstGeom prst="rect">
            <a:avLst/>
          </a:prstGeom>
          <a:noFill/>
          <a:ln>
            <a:noFill/>
          </a:ln>
        </p:spPr>
      </p:pic>
      <p:sp>
        <p:nvSpPr>
          <p:cNvPr id="101" name="Google Shape;101;p20"/>
          <p:cNvSpPr/>
          <p:nvPr/>
        </p:nvSpPr>
        <p:spPr>
          <a:xfrm>
            <a:off x="1042988" y="1374458"/>
            <a:ext cx="71438" cy="2394585"/>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20"/>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0"/>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20"/>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spTree>
      <p:nvGrpSpPr>
        <p:cNvPr id="106" name="Shape 106"/>
        <p:cNvGrpSpPr/>
        <p:nvPr/>
      </p:nvGrpSpPr>
      <p:grpSpPr>
        <a:xfrm>
          <a:off x="0" y="0"/>
          <a:ext cx="0" cy="0"/>
          <a:chOff x="0" y="0"/>
          <a:chExt cx="0" cy="0"/>
        </a:xfrm>
      </p:grpSpPr>
      <p:pic>
        <p:nvPicPr>
          <p:cNvPr id="107" name="Google Shape;107;p21"/>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108" name="Google Shape;108;p21"/>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109" name="Google Shape;109;p21"/>
          <p:cNvSpPr/>
          <p:nvPr/>
        </p:nvSpPr>
        <p:spPr>
          <a:xfrm>
            <a:off x="1042988" y="1374458"/>
            <a:ext cx="71438" cy="2394585"/>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21"/>
          <p:cNvSpPr txBox="1"/>
          <p:nvPr>
            <p:ph type="title"/>
          </p:nvPr>
        </p:nvSpPr>
        <p:spPr>
          <a:xfrm>
            <a:off x="1220657" y="1374458"/>
            <a:ext cx="710305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1"/>
          <p:cNvSpPr txBox="1"/>
          <p:nvPr>
            <p:ph idx="1" type="body"/>
          </p:nvPr>
        </p:nvSpPr>
        <p:spPr>
          <a:xfrm>
            <a:off x="1220657" y="2702469"/>
            <a:ext cx="7103050" cy="106657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21"/>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p:cSld name="Transition Slide 1">
    <p:spTree>
      <p:nvGrpSpPr>
        <p:cNvPr id="114" name="Shape 114"/>
        <p:cNvGrpSpPr/>
        <p:nvPr/>
      </p:nvGrpSpPr>
      <p:grpSpPr>
        <a:xfrm>
          <a:off x="0" y="0"/>
          <a:ext cx="0" cy="0"/>
          <a:chOff x="0" y="0"/>
          <a:chExt cx="0" cy="0"/>
        </a:xfrm>
      </p:grpSpPr>
      <p:pic>
        <p:nvPicPr>
          <p:cNvPr id="115" name="Google Shape;115;p22"/>
          <p:cNvPicPr preferRelativeResize="0"/>
          <p:nvPr/>
        </p:nvPicPr>
        <p:blipFill rotWithShape="1">
          <a:blip r:embed="rId2">
            <a:alphaModFix/>
          </a:blip>
          <a:srcRect b="0" l="0" r="0" t="0"/>
          <a:stretch/>
        </p:blipFill>
        <p:spPr>
          <a:xfrm>
            <a:off x="0" y="1339"/>
            <a:ext cx="9144000" cy="5140823"/>
          </a:xfrm>
          <a:prstGeom prst="rect">
            <a:avLst/>
          </a:prstGeom>
          <a:noFill/>
          <a:ln>
            <a:noFill/>
          </a:ln>
        </p:spPr>
      </p:pic>
      <p:pic>
        <p:nvPicPr>
          <p:cNvPr id="116" name="Google Shape;116;p22"/>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117" name="Google Shape;117;p22"/>
          <p:cNvSpPr/>
          <p:nvPr/>
        </p:nvSpPr>
        <p:spPr>
          <a:xfrm>
            <a:off x="4091748" y="3119461"/>
            <a:ext cx="956662" cy="106467"/>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22"/>
          <p:cNvSpPr txBox="1"/>
          <p:nvPr>
            <p:ph type="title"/>
          </p:nvPr>
        </p:nvSpPr>
        <p:spPr>
          <a:xfrm>
            <a:off x="628650" y="2015997"/>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2"/>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p:cSld name="Transition Slide 2">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2">
            <a:alphaModFix/>
          </a:blip>
          <a:srcRect b="0" l="0" r="0" t="0"/>
          <a:stretch/>
        </p:blipFill>
        <p:spPr>
          <a:xfrm>
            <a:off x="1850" y="0"/>
            <a:ext cx="9140300" cy="5143500"/>
          </a:xfrm>
          <a:prstGeom prst="rect">
            <a:avLst/>
          </a:prstGeom>
          <a:noFill/>
          <a:ln>
            <a:noFill/>
          </a:ln>
        </p:spPr>
      </p:pic>
      <p:pic>
        <p:nvPicPr>
          <p:cNvPr id="123" name="Google Shape;123;p23"/>
          <p:cNvPicPr preferRelativeResize="0"/>
          <p:nvPr/>
        </p:nvPicPr>
        <p:blipFill rotWithShape="1">
          <a:blip r:embed="rId3">
            <a:alphaModFix/>
          </a:blip>
          <a:srcRect b="0" l="0" r="0" t="0"/>
          <a:stretch/>
        </p:blipFill>
        <p:spPr>
          <a:xfrm>
            <a:off x="8323706" y="208353"/>
            <a:ext cx="396431" cy="573598"/>
          </a:xfrm>
          <a:prstGeom prst="rect">
            <a:avLst/>
          </a:prstGeom>
          <a:noFill/>
          <a:ln>
            <a:noFill/>
          </a:ln>
        </p:spPr>
      </p:pic>
      <p:sp>
        <p:nvSpPr>
          <p:cNvPr id="124" name="Google Shape;124;p23"/>
          <p:cNvSpPr/>
          <p:nvPr/>
        </p:nvSpPr>
        <p:spPr>
          <a:xfrm>
            <a:off x="4091748" y="3119461"/>
            <a:ext cx="956662" cy="106467"/>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23"/>
          <p:cNvSpPr txBox="1"/>
          <p:nvPr>
            <p:ph type="title"/>
          </p:nvPr>
        </p:nvSpPr>
        <p:spPr>
          <a:xfrm>
            <a:off x="628650" y="2015997"/>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3"/>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ontent Slide 1">
    <p:spTree>
      <p:nvGrpSpPr>
        <p:cNvPr id="128" name="Shape 128"/>
        <p:cNvGrpSpPr/>
        <p:nvPr/>
      </p:nvGrpSpPr>
      <p:grpSpPr>
        <a:xfrm>
          <a:off x="0" y="0"/>
          <a:ext cx="0" cy="0"/>
          <a:chOff x="0" y="0"/>
          <a:chExt cx="0" cy="0"/>
        </a:xfrm>
      </p:grpSpPr>
      <p:sp>
        <p:nvSpPr>
          <p:cNvPr id="129" name="Google Shape;129;p24"/>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0" name="Google Shape;130;p24"/>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31" name="Google Shape;131;p24"/>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24"/>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4"/>
          <p:cNvSpPr txBox="1"/>
          <p:nvPr>
            <p:ph idx="1" type="body"/>
          </p:nvPr>
        </p:nvSpPr>
        <p:spPr>
          <a:xfrm>
            <a:off x="489347" y="1346812"/>
            <a:ext cx="7777642" cy="309023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24"/>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p:cSld name="Content Slide 2">
    <p:spTree>
      <p:nvGrpSpPr>
        <p:cNvPr id="136" name="Shape 136"/>
        <p:cNvGrpSpPr/>
        <p:nvPr/>
      </p:nvGrpSpPr>
      <p:grpSpPr>
        <a:xfrm>
          <a:off x="0" y="0"/>
          <a:ext cx="0" cy="0"/>
          <a:chOff x="0" y="0"/>
          <a:chExt cx="0" cy="0"/>
        </a:xfrm>
      </p:grpSpPr>
      <p:sp>
        <p:nvSpPr>
          <p:cNvPr id="137" name="Google Shape;137;p25"/>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8" name="Google Shape;138;p25"/>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39" name="Google Shape;139;p25"/>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5"/>
          <p:cNvSpPr txBox="1"/>
          <p:nvPr>
            <p:ph idx="1" type="body"/>
          </p:nvPr>
        </p:nvSpPr>
        <p:spPr>
          <a:xfrm>
            <a:off x="490671" y="1435152"/>
            <a:ext cx="777764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25"/>
          <p:cNvSpPr txBox="1"/>
          <p:nvPr>
            <p:ph idx="2" type="body"/>
          </p:nvPr>
        </p:nvSpPr>
        <p:spPr>
          <a:xfrm>
            <a:off x="489347" y="2016604"/>
            <a:ext cx="7777642" cy="72236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25"/>
          <p:cNvSpPr txBox="1"/>
          <p:nvPr>
            <p:ph idx="3" type="body"/>
          </p:nvPr>
        </p:nvSpPr>
        <p:spPr>
          <a:xfrm>
            <a:off x="490671" y="2968341"/>
            <a:ext cx="777764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25"/>
          <p:cNvSpPr txBox="1"/>
          <p:nvPr>
            <p:ph idx="4" type="body"/>
          </p:nvPr>
        </p:nvSpPr>
        <p:spPr>
          <a:xfrm>
            <a:off x="489347" y="3549793"/>
            <a:ext cx="7777642" cy="72236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25"/>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25"/>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6" name="Google Shape;146;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3">
  <p:cSld name="Content Slide 3">
    <p:spTree>
      <p:nvGrpSpPr>
        <p:cNvPr id="147" name="Shape 147"/>
        <p:cNvGrpSpPr/>
        <p:nvPr/>
      </p:nvGrpSpPr>
      <p:grpSpPr>
        <a:xfrm>
          <a:off x="0" y="0"/>
          <a:ext cx="0" cy="0"/>
          <a:chOff x="0" y="0"/>
          <a:chExt cx="0" cy="0"/>
        </a:xfrm>
      </p:grpSpPr>
      <p:pic>
        <p:nvPicPr>
          <p:cNvPr id="148" name="Google Shape;148;p26"/>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49" name="Google Shape;149;p26"/>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26"/>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1" name="Google Shape;151;p26"/>
          <p:cNvSpPr txBox="1"/>
          <p:nvPr>
            <p:ph idx="1" type="body"/>
          </p:nvPr>
        </p:nvSpPr>
        <p:spPr>
          <a:xfrm>
            <a:off x="490671"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6"/>
          <p:cNvSpPr txBox="1"/>
          <p:nvPr>
            <p:ph idx="2" type="body"/>
          </p:nvPr>
        </p:nvSpPr>
        <p:spPr>
          <a:xfrm>
            <a:off x="489347" y="2088950"/>
            <a:ext cx="3657313" cy="161658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6"/>
          <p:cNvSpPr txBox="1"/>
          <p:nvPr>
            <p:ph idx="3" type="body"/>
          </p:nvPr>
        </p:nvSpPr>
        <p:spPr>
          <a:xfrm>
            <a:off x="4611002"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6"/>
          <p:cNvSpPr txBox="1"/>
          <p:nvPr>
            <p:ph idx="4" type="body"/>
          </p:nvPr>
        </p:nvSpPr>
        <p:spPr>
          <a:xfrm>
            <a:off x="4609678" y="2088950"/>
            <a:ext cx="3657313" cy="161658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5" name="Google Shape;155;p26"/>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26"/>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4">
  <p:cSld name="Content Slide 4">
    <p:spTree>
      <p:nvGrpSpPr>
        <p:cNvPr id="158" name="Shape 158"/>
        <p:cNvGrpSpPr/>
        <p:nvPr/>
      </p:nvGrpSpPr>
      <p:grpSpPr>
        <a:xfrm>
          <a:off x="0" y="0"/>
          <a:ext cx="0" cy="0"/>
          <a:chOff x="0" y="0"/>
          <a:chExt cx="0" cy="0"/>
        </a:xfrm>
      </p:grpSpPr>
      <p:sp>
        <p:nvSpPr>
          <p:cNvPr id="159" name="Google Shape;159;p27"/>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60" name="Google Shape;160;p27"/>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61" name="Google Shape;161;p27"/>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27"/>
          <p:cNvSpPr txBox="1"/>
          <p:nvPr>
            <p:ph idx="1" type="body"/>
          </p:nvPr>
        </p:nvSpPr>
        <p:spPr>
          <a:xfrm>
            <a:off x="490671"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27"/>
          <p:cNvSpPr txBox="1"/>
          <p:nvPr>
            <p:ph idx="2" type="body"/>
          </p:nvPr>
        </p:nvSpPr>
        <p:spPr>
          <a:xfrm>
            <a:off x="488311" y="2081213"/>
            <a:ext cx="3657313" cy="2001441"/>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dk1"/>
              </a:buClr>
              <a:buSzPts val="1500"/>
              <a:buFont typeface="Courier New"/>
              <a:buChar char="o"/>
              <a:defRPr sz="1500"/>
            </a:lvl1pPr>
            <a:lvl2pPr indent="-317500" lvl="1" marL="914400" algn="l">
              <a:lnSpc>
                <a:spcPct val="90000"/>
              </a:lnSpc>
              <a:spcBef>
                <a:spcPts val="400"/>
              </a:spcBef>
              <a:spcAft>
                <a:spcPts val="0"/>
              </a:spcAft>
              <a:buClr>
                <a:schemeClr val="dk1"/>
              </a:buClr>
              <a:buSzPts val="1400"/>
              <a:buFont typeface="Courier New"/>
              <a:buChar char="o"/>
              <a:defRPr sz="1400"/>
            </a:lvl2pPr>
            <a:lvl3pPr indent="-317500" lvl="2" marL="1371600" algn="l">
              <a:lnSpc>
                <a:spcPct val="90000"/>
              </a:lnSpc>
              <a:spcBef>
                <a:spcPts val="400"/>
              </a:spcBef>
              <a:spcAft>
                <a:spcPts val="0"/>
              </a:spcAft>
              <a:buClr>
                <a:schemeClr val="dk1"/>
              </a:buClr>
              <a:buSzPts val="1400"/>
              <a:buFont typeface="Courier New"/>
              <a:buChar char="o"/>
              <a:defRPr sz="1400"/>
            </a:lvl3pPr>
            <a:lvl4pPr indent="-317500" lvl="3" marL="1828800" algn="l">
              <a:lnSpc>
                <a:spcPct val="90000"/>
              </a:lnSpc>
              <a:spcBef>
                <a:spcPts val="400"/>
              </a:spcBef>
              <a:spcAft>
                <a:spcPts val="0"/>
              </a:spcAft>
              <a:buClr>
                <a:schemeClr val="dk1"/>
              </a:buClr>
              <a:buSzPts val="1400"/>
              <a:buFont typeface="Courier New"/>
              <a:buChar char="o"/>
              <a:defRPr/>
            </a:lvl4pPr>
            <a:lvl5pPr indent="-317500" lvl="4" marL="2286000" algn="l">
              <a:lnSpc>
                <a:spcPct val="90000"/>
              </a:lnSpc>
              <a:spcBef>
                <a:spcPts val="400"/>
              </a:spcBef>
              <a:spcAft>
                <a:spcPts val="0"/>
              </a:spcAft>
              <a:buClr>
                <a:schemeClr val="dk1"/>
              </a:buClr>
              <a:buSzPts val="1400"/>
              <a:buFont typeface="Courier New"/>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27"/>
          <p:cNvSpPr txBox="1"/>
          <p:nvPr>
            <p:ph idx="3" type="body"/>
          </p:nvPr>
        </p:nvSpPr>
        <p:spPr>
          <a:xfrm>
            <a:off x="4611002" y="1507499"/>
            <a:ext cx="3657313"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27"/>
          <p:cNvSpPr txBox="1"/>
          <p:nvPr>
            <p:ph idx="4" type="body"/>
          </p:nvPr>
        </p:nvSpPr>
        <p:spPr>
          <a:xfrm>
            <a:off x="4608641" y="2081098"/>
            <a:ext cx="3657313" cy="2001441"/>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dk1"/>
              </a:buClr>
              <a:buSzPts val="1500"/>
              <a:buFont typeface="Courier New"/>
              <a:buChar char="o"/>
              <a:defRPr sz="1500"/>
            </a:lvl1pPr>
            <a:lvl2pPr indent="-317500" lvl="1" marL="914400" algn="l">
              <a:lnSpc>
                <a:spcPct val="90000"/>
              </a:lnSpc>
              <a:spcBef>
                <a:spcPts val="400"/>
              </a:spcBef>
              <a:spcAft>
                <a:spcPts val="0"/>
              </a:spcAft>
              <a:buClr>
                <a:schemeClr val="dk1"/>
              </a:buClr>
              <a:buSzPts val="1400"/>
              <a:buFont typeface="Courier New"/>
              <a:buChar char="o"/>
              <a:defRPr sz="1400"/>
            </a:lvl2pPr>
            <a:lvl3pPr indent="-317500" lvl="2" marL="1371600" algn="l">
              <a:lnSpc>
                <a:spcPct val="90000"/>
              </a:lnSpc>
              <a:spcBef>
                <a:spcPts val="400"/>
              </a:spcBef>
              <a:spcAft>
                <a:spcPts val="0"/>
              </a:spcAft>
              <a:buClr>
                <a:schemeClr val="dk1"/>
              </a:buClr>
              <a:buSzPts val="1400"/>
              <a:buFont typeface="Courier New"/>
              <a:buChar char="o"/>
              <a:defRPr sz="1400"/>
            </a:lvl3pPr>
            <a:lvl4pPr indent="-317500" lvl="3" marL="1828800" algn="l">
              <a:lnSpc>
                <a:spcPct val="90000"/>
              </a:lnSpc>
              <a:spcBef>
                <a:spcPts val="400"/>
              </a:spcBef>
              <a:spcAft>
                <a:spcPts val="0"/>
              </a:spcAft>
              <a:buClr>
                <a:schemeClr val="dk1"/>
              </a:buClr>
              <a:buSzPts val="1400"/>
              <a:buFont typeface="Courier New"/>
              <a:buChar char="o"/>
              <a:defRPr/>
            </a:lvl4pPr>
            <a:lvl5pPr indent="-317500" lvl="4" marL="2286000" algn="l">
              <a:lnSpc>
                <a:spcPct val="90000"/>
              </a:lnSpc>
              <a:spcBef>
                <a:spcPts val="400"/>
              </a:spcBef>
              <a:spcAft>
                <a:spcPts val="0"/>
              </a:spcAft>
              <a:buClr>
                <a:schemeClr val="dk1"/>
              </a:buClr>
              <a:buSzPts val="1400"/>
              <a:buFont typeface="Courier New"/>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27"/>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27"/>
          <p:cNvSpPr txBox="1"/>
          <p:nvPr>
            <p:ph idx="5"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69" name="Shape 169"/>
        <p:cNvGrpSpPr/>
        <p:nvPr/>
      </p:nvGrpSpPr>
      <p:grpSpPr>
        <a:xfrm>
          <a:off x="0" y="0"/>
          <a:ext cx="0" cy="0"/>
          <a:chOff x="0" y="0"/>
          <a:chExt cx="0" cy="0"/>
        </a:xfrm>
      </p:grpSpPr>
      <p:pic>
        <p:nvPicPr>
          <p:cNvPr id="170" name="Google Shape;170;p28"/>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71" name="Google Shape;171;p28"/>
          <p:cNvSpPr txBox="1"/>
          <p:nvPr>
            <p:ph type="title"/>
          </p:nvPr>
        </p:nvSpPr>
        <p:spPr>
          <a:xfrm>
            <a:off x="2288385" y="968739"/>
            <a:ext cx="4642116" cy="605844"/>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2" name="Google Shape;172;p28"/>
          <p:cNvSpPr txBox="1"/>
          <p:nvPr/>
        </p:nvSpPr>
        <p:spPr>
          <a:xfrm>
            <a:off x="1705357" y="875976"/>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73" name="Google Shape;173;p28"/>
          <p:cNvSpPr txBox="1"/>
          <p:nvPr/>
        </p:nvSpPr>
        <p:spPr>
          <a:xfrm>
            <a:off x="6855616" y="888942"/>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74" name="Google Shape;174;p28"/>
          <p:cNvSpPr txBox="1"/>
          <p:nvPr>
            <p:ph idx="1" type="body"/>
          </p:nvPr>
        </p:nvSpPr>
        <p:spPr>
          <a:xfrm>
            <a:off x="5345395" y="1587549"/>
            <a:ext cx="1585106" cy="322411"/>
          </a:xfrm>
          <a:prstGeom prst="rect">
            <a:avLst/>
          </a:prstGeom>
          <a:noFill/>
          <a:ln>
            <a:noFill/>
          </a:ln>
        </p:spPr>
        <p:txBody>
          <a:bodyPr anchorCtr="0" anchor="ctr" bIns="34275" lIns="68575" spcFirstLastPara="1" rIns="68575" wrap="square" tIns="34275">
            <a:normAutofit/>
          </a:bodyPr>
          <a:lstStyle>
            <a:lvl1pPr indent="-228600" lvl="0" marL="457200" algn="r">
              <a:lnSpc>
                <a:spcPct val="70000"/>
              </a:lnSpc>
              <a:spcBef>
                <a:spcPts val="800"/>
              </a:spcBef>
              <a:spcAft>
                <a:spcPts val="0"/>
              </a:spcAft>
              <a:buClr>
                <a:schemeClr val="dk2"/>
              </a:buClr>
              <a:buSzPts val="1500"/>
              <a:buNone/>
              <a:defRPr sz="15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5" name="Google Shape;175;p28"/>
          <p:cNvSpPr txBox="1"/>
          <p:nvPr/>
        </p:nvSpPr>
        <p:spPr>
          <a:xfrm>
            <a:off x="1705357" y="2607768"/>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F5F05"/>
              </a:buClr>
              <a:buSzPts val="7200"/>
              <a:buFont typeface="Arial"/>
              <a:buNone/>
            </a:pPr>
            <a:r>
              <a:rPr b="0" i="0" lang="en" sz="7200" u="none" cap="none" strike="noStrike">
                <a:solidFill>
                  <a:srgbClr val="FF5F05"/>
                </a:solidFill>
                <a:latin typeface="Arial"/>
                <a:ea typeface="Arial"/>
                <a:cs typeface="Arial"/>
                <a:sym typeface="Arial"/>
              </a:rPr>
              <a:t>“</a:t>
            </a:r>
            <a:endParaRPr sz="1100"/>
          </a:p>
        </p:txBody>
      </p:sp>
      <p:sp>
        <p:nvSpPr>
          <p:cNvPr id="176" name="Google Shape;176;p28"/>
          <p:cNvSpPr txBox="1"/>
          <p:nvPr/>
        </p:nvSpPr>
        <p:spPr>
          <a:xfrm>
            <a:off x="6816200" y="2620734"/>
            <a:ext cx="888467" cy="1030141"/>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77" name="Google Shape;177;p28"/>
          <p:cNvSpPr txBox="1"/>
          <p:nvPr>
            <p:ph idx="2" type="body"/>
          </p:nvPr>
        </p:nvSpPr>
        <p:spPr>
          <a:xfrm>
            <a:off x="2295556" y="2626298"/>
            <a:ext cx="4634945" cy="1130436"/>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dk2"/>
              </a:buClr>
              <a:buSzPts val="1800"/>
              <a:buNone/>
              <a:defRPr sz="18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28"/>
          <p:cNvSpPr txBox="1"/>
          <p:nvPr>
            <p:ph idx="3" type="body"/>
          </p:nvPr>
        </p:nvSpPr>
        <p:spPr>
          <a:xfrm>
            <a:off x="5345395" y="3798843"/>
            <a:ext cx="1585106" cy="322411"/>
          </a:xfrm>
          <a:prstGeom prst="rect">
            <a:avLst/>
          </a:prstGeom>
          <a:noFill/>
          <a:ln>
            <a:noFill/>
          </a:ln>
        </p:spPr>
        <p:txBody>
          <a:bodyPr anchorCtr="0" anchor="ctr" bIns="34275" lIns="68575" spcFirstLastPara="1" rIns="68575" wrap="square" tIns="34275">
            <a:normAutofit/>
          </a:bodyPr>
          <a:lstStyle>
            <a:lvl1pPr indent="-228600" lvl="0" marL="457200" algn="r">
              <a:lnSpc>
                <a:spcPct val="70000"/>
              </a:lnSpc>
              <a:spcBef>
                <a:spcPts val="800"/>
              </a:spcBef>
              <a:spcAft>
                <a:spcPts val="0"/>
              </a:spcAft>
              <a:buClr>
                <a:schemeClr val="dk2"/>
              </a:buClr>
              <a:buSzPts val="1500"/>
              <a:buNone/>
              <a:defRPr sz="15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28"/>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28"/>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1">
  <p:cSld name="Image Slide 1">
    <p:spTree>
      <p:nvGrpSpPr>
        <p:cNvPr id="182" name="Shape 182"/>
        <p:cNvGrpSpPr/>
        <p:nvPr/>
      </p:nvGrpSpPr>
      <p:grpSpPr>
        <a:xfrm>
          <a:off x="0" y="0"/>
          <a:ext cx="0" cy="0"/>
          <a:chOff x="0" y="0"/>
          <a:chExt cx="0" cy="0"/>
        </a:xfrm>
      </p:grpSpPr>
      <p:sp>
        <p:nvSpPr>
          <p:cNvPr id="183" name="Google Shape;183;p29"/>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4" name="Google Shape;184;p29"/>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85" name="Google Shape;185;p29"/>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6" name="Google Shape;186;p29"/>
          <p:cNvSpPr/>
          <p:nvPr>
            <p:ph idx="2" type="pic"/>
          </p:nvPr>
        </p:nvSpPr>
        <p:spPr>
          <a:xfrm>
            <a:off x="415529" y="1340015"/>
            <a:ext cx="3554015" cy="1532198"/>
          </a:xfrm>
          <a:prstGeom prst="rect">
            <a:avLst/>
          </a:prstGeom>
          <a:solidFill>
            <a:srgbClr val="BFBFBF"/>
          </a:solidFill>
          <a:ln>
            <a:noFill/>
          </a:ln>
        </p:spPr>
      </p:sp>
      <p:sp>
        <p:nvSpPr>
          <p:cNvPr id="187" name="Google Shape;187;p29"/>
          <p:cNvSpPr txBox="1"/>
          <p:nvPr>
            <p:ph idx="1" type="body"/>
          </p:nvPr>
        </p:nvSpPr>
        <p:spPr>
          <a:xfrm>
            <a:off x="4108011" y="1340015"/>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8" name="Google Shape;188;p29"/>
          <p:cNvSpPr txBox="1"/>
          <p:nvPr>
            <p:ph idx="3" type="body"/>
          </p:nvPr>
        </p:nvSpPr>
        <p:spPr>
          <a:xfrm>
            <a:off x="4106687" y="1921468"/>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9" name="Google Shape;189;p29"/>
          <p:cNvSpPr/>
          <p:nvPr>
            <p:ph idx="4" type="pic"/>
          </p:nvPr>
        </p:nvSpPr>
        <p:spPr>
          <a:xfrm>
            <a:off x="414205" y="2943086"/>
            <a:ext cx="3554015" cy="1532197"/>
          </a:xfrm>
          <a:prstGeom prst="rect">
            <a:avLst/>
          </a:prstGeom>
          <a:solidFill>
            <a:srgbClr val="BFBFBF"/>
          </a:solidFill>
          <a:ln>
            <a:noFill/>
          </a:ln>
        </p:spPr>
      </p:sp>
      <p:sp>
        <p:nvSpPr>
          <p:cNvPr id="190" name="Google Shape;190;p29"/>
          <p:cNvSpPr txBox="1"/>
          <p:nvPr>
            <p:ph idx="5" type="body"/>
          </p:nvPr>
        </p:nvSpPr>
        <p:spPr>
          <a:xfrm>
            <a:off x="4106687" y="2943086"/>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1" name="Google Shape;191;p29"/>
          <p:cNvSpPr txBox="1"/>
          <p:nvPr>
            <p:ph idx="6" type="body"/>
          </p:nvPr>
        </p:nvSpPr>
        <p:spPr>
          <a:xfrm>
            <a:off x="4105363" y="3524539"/>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2" name="Google Shape;192;p29"/>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29"/>
          <p:cNvSpPr txBox="1"/>
          <p:nvPr>
            <p:ph idx="7"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2">
  <p:cSld name="Image Slide 2">
    <p:spTree>
      <p:nvGrpSpPr>
        <p:cNvPr id="195" name="Shape 195"/>
        <p:cNvGrpSpPr/>
        <p:nvPr/>
      </p:nvGrpSpPr>
      <p:grpSpPr>
        <a:xfrm>
          <a:off x="0" y="0"/>
          <a:ext cx="0" cy="0"/>
          <a:chOff x="0" y="0"/>
          <a:chExt cx="0" cy="0"/>
        </a:xfrm>
      </p:grpSpPr>
      <p:sp>
        <p:nvSpPr>
          <p:cNvPr id="196" name="Google Shape;196;p30"/>
          <p:cNvSpPr/>
          <p:nvPr/>
        </p:nvSpPr>
        <p:spPr>
          <a:xfrm rot="5400000">
            <a:off x="6326" y="617699"/>
            <a:ext cx="892364" cy="73678"/>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97" name="Google Shape;197;p30"/>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198" name="Google Shape;198;p30"/>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9" name="Google Shape;199;p30"/>
          <p:cNvSpPr txBox="1"/>
          <p:nvPr>
            <p:ph idx="1" type="body"/>
          </p:nvPr>
        </p:nvSpPr>
        <p:spPr>
          <a:xfrm>
            <a:off x="490671" y="1340015"/>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30"/>
          <p:cNvSpPr txBox="1"/>
          <p:nvPr>
            <p:ph idx="2" type="body"/>
          </p:nvPr>
        </p:nvSpPr>
        <p:spPr>
          <a:xfrm>
            <a:off x="489347" y="1921468"/>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30"/>
          <p:cNvSpPr/>
          <p:nvPr>
            <p:ph idx="3" type="pic"/>
          </p:nvPr>
        </p:nvSpPr>
        <p:spPr>
          <a:xfrm>
            <a:off x="4711652" y="1340015"/>
            <a:ext cx="3554015" cy="1532198"/>
          </a:xfrm>
          <a:prstGeom prst="rect">
            <a:avLst/>
          </a:prstGeom>
          <a:solidFill>
            <a:srgbClr val="BFBFBF"/>
          </a:solidFill>
          <a:ln>
            <a:noFill/>
          </a:ln>
        </p:spPr>
      </p:sp>
      <p:sp>
        <p:nvSpPr>
          <p:cNvPr id="202" name="Google Shape;202;p30"/>
          <p:cNvSpPr txBox="1"/>
          <p:nvPr>
            <p:ph idx="4" type="body"/>
          </p:nvPr>
        </p:nvSpPr>
        <p:spPr>
          <a:xfrm>
            <a:off x="489347" y="2943086"/>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3" name="Google Shape;203;p30"/>
          <p:cNvSpPr txBox="1"/>
          <p:nvPr>
            <p:ph idx="5" type="body"/>
          </p:nvPr>
        </p:nvSpPr>
        <p:spPr>
          <a:xfrm>
            <a:off x="488024" y="3524539"/>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4" name="Google Shape;204;p30"/>
          <p:cNvSpPr/>
          <p:nvPr>
            <p:ph idx="6" type="pic"/>
          </p:nvPr>
        </p:nvSpPr>
        <p:spPr>
          <a:xfrm>
            <a:off x="4710329" y="2943086"/>
            <a:ext cx="3554015" cy="1532197"/>
          </a:xfrm>
          <a:prstGeom prst="rect">
            <a:avLst/>
          </a:prstGeom>
          <a:solidFill>
            <a:srgbClr val="BFBFBF"/>
          </a:solidFill>
          <a:ln>
            <a:noFill/>
          </a:ln>
        </p:spPr>
      </p:sp>
      <p:sp>
        <p:nvSpPr>
          <p:cNvPr id="205" name="Google Shape;205;p30"/>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6" name="Google Shape;206;p30"/>
          <p:cNvSpPr txBox="1"/>
          <p:nvPr>
            <p:ph idx="7"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7" name="Google Shape;207;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3">
  <p:cSld name="Image Slide 3">
    <p:spTree>
      <p:nvGrpSpPr>
        <p:cNvPr id="208" name="Shape 208"/>
        <p:cNvGrpSpPr/>
        <p:nvPr/>
      </p:nvGrpSpPr>
      <p:grpSpPr>
        <a:xfrm>
          <a:off x="0" y="0"/>
          <a:ext cx="0" cy="0"/>
          <a:chOff x="0" y="0"/>
          <a:chExt cx="0" cy="0"/>
        </a:xfrm>
      </p:grpSpPr>
      <p:pic>
        <p:nvPicPr>
          <p:cNvPr id="209" name="Google Shape;209;p31"/>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10" name="Google Shape;210;p31"/>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31"/>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2" name="Google Shape;212;p31"/>
          <p:cNvSpPr/>
          <p:nvPr>
            <p:ph idx="2" type="pic"/>
          </p:nvPr>
        </p:nvSpPr>
        <p:spPr>
          <a:xfrm>
            <a:off x="415529" y="1340015"/>
            <a:ext cx="3554015" cy="3241650"/>
          </a:xfrm>
          <a:prstGeom prst="rect">
            <a:avLst/>
          </a:prstGeom>
          <a:solidFill>
            <a:srgbClr val="BFBFBF"/>
          </a:solidFill>
          <a:ln>
            <a:noFill/>
          </a:ln>
        </p:spPr>
      </p:sp>
      <p:sp>
        <p:nvSpPr>
          <p:cNvPr id="213" name="Google Shape;213;p31"/>
          <p:cNvSpPr txBox="1"/>
          <p:nvPr>
            <p:ph idx="1" type="body"/>
          </p:nvPr>
        </p:nvSpPr>
        <p:spPr>
          <a:xfrm>
            <a:off x="4108011" y="2037828"/>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4" name="Google Shape;214;p31"/>
          <p:cNvSpPr txBox="1"/>
          <p:nvPr>
            <p:ph idx="3" type="body"/>
          </p:nvPr>
        </p:nvSpPr>
        <p:spPr>
          <a:xfrm>
            <a:off x="4106687" y="2619280"/>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5" name="Google Shape;215;p31"/>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31"/>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7" name="Google Shape;217;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4">
  <p:cSld name="Image Slide 4">
    <p:spTree>
      <p:nvGrpSpPr>
        <p:cNvPr id="218" name="Shape 218"/>
        <p:cNvGrpSpPr/>
        <p:nvPr/>
      </p:nvGrpSpPr>
      <p:grpSpPr>
        <a:xfrm>
          <a:off x="0" y="0"/>
          <a:ext cx="0" cy="0"/>
          <a:chOff x="0" y="0"/>
          <a:chExt cx="0" cy="0"/>
        </a:xfrm>
      </p:grpSpPr>
      <p:sp>
        <p:nvSpPr>
          <p:cNvPr id="219" name="Google Shape;219;p32"/>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0" name="Google Shape;220;p32"/>
          <p:cNvPicPr preferRelativeResize="0"/>
          <p:nvPr/>
        </p:nvPicPr>
        <p:blipFill rotWithShape="1">
          <a:blip r:embed="rId2">
            <a:alphaModFix/>
          </a:blip>
          <a:srcRect b="0" l="0" r="0" t="0"/>
          <a:stretch/>
        </p:blipFill>
        <p:spPr>
          <a:xfrm>
            <a:off x="8336529" y="208352"/>
            <a:ext cx="387174" cy="559251"/>
          </a:xfrm>
          <a:prstGeom prst="rect">
            <a:avLst/>
          </a:prstGeom>
          <a:noFill/>
          <a:ln>
            <a:noFill/>
          </a:ln>
        </p:spPr>
      </p:pic>
      <p:sp>
        <p:nvSpPr>
          <p:cNvPr id="221" name="Google Shape;221;p32"/>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2" name="Google Shape;222;p32"/>
          <p:cNvSpPr txBox="1"/>
          <p:nvPr>
            <p:ph idx="1" type="body"/>
          </p:nvPr>
        </p:nvSpPr>
        <p:spPr>
          <a:xfrm>
            <a:off x="489347" y="2037828"/>
            <a:ext cx="4160304"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3" name="Google Shape;223;p32"/>
          <p:cNvSpPr txBox="1"/>
          <p:nvPr>
            <p:ph idx="2" type="body"/>
          </p:nvPr>
        </p:nvSpPr>
        <p:spPr>
          <a:xfrm>
            <a:off x="488024" y="2619280"/>
            <a:ext cx="4160304"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4" name="Google Shape;224;p32"/>
          <p:cNvSpPr/>
          <p:nvPr>
            <p:ph idx="3" type="pic"/>
          </p:nvPr>
        </p:nvSpPr>
        <p:spPr>
          <a:xfrm>
            <a:off x="4712976" y="1340015"/>
            <a:ext cx="3554015" cy="3241650"/>
          </a:xfrm>
          <a:prstGeom prst="rect">
            <a:avLst/>
          </a:prstGeom>
          <a:solidFill>
            <a:srgbClr val="BFBFBF"/>
          </a:solidFill>
          <a:ln>
            <a:noFill/>
          </a:ln>
        </p:spPr>
      </p:sp>
      <p:sp>
        <p:nvSpPr>
          <p:cNvPr id="225" name="Google Shape;225;p32"/>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6" name="Google Shape;226;p32"/>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7" name="Google Shape;227;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5">
  <p:cSld name="Image Slide 5">
    <p:spTree>
      <p:nvGrpSpPr>
        <p:cNvPr id="228" name="Shape 228"/>
        <p:cNvGrpSpPr/>
        <p:nvPr/>
      </p:nvGrpSpPr>
      <p:grpSpPr>
        <a:xfrm>
          <a:off x="0" y="0"/>
          <a:ext cx="0" cy="0"/>
          <a:chOff x="0" y="0"/>
          <a:chExt cx="0" cy="0"/>
        </a:xfrm>
      </p:grpSpPr>
      <p:sp>
        <p:nvSpPr>
          <p:cNvPr id="229" name="Google Shape;229;p33"/>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33"/>
          <p:cNvSpPr txBox="1"/>
          <p:nvPr>
            <p:ph idx="1" type="body"/>
          </p:nvPr>
        </p:nvSpPr>
        <p:spPr>
          <a:xfrm>
            <a:off x="490671" y="208352"/>
            <a:ext cx="7777643" cy="892365"/>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231" name="Google Shape;231;p33"/>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32" name="Google Shape;232;p33"/>
          <p:cNvSpPr/>
          <p:nvPr>
            <p:ph idx="2" type="pic"/>
          </p:nvPr>
        </p:nvSpPr>
        <p:spPr>
          <a:xfrm>
            <a:off x="488024" y="1183920"/>
            <a:ext cx="7778968" cy="2906440"/>
          </a:xfrm>
          <a:prstGeom prst="rect">
            <a:avLst/>
          </a:prstGeom>
          <a:solidFill>
            <a:srgbClr val="BFBFBF"/>
          </a:solidFill>
          <a:ln>
            <a:noFill/>
          </a:ln>
        </p:spPr>
      </p:sp>
      <p:sp>
        <p:nvSpPr>
          <p:cNvPr id="233" name="Google Shape;233;p33"/>
          <p:cNvSpPr txBox="1"/>
          <p:nvPr>
            <p:ph idx="3" type="body"/>
          </p:nvPr>
        </p:nvSpPr>
        <p:spPr>
          <a:xfrm>
            <a:off x="491017" y="4192755"/>
            <a:ext cx="7775974" cy="45944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4" name="Google Shape;234;p33"/>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5" name="Google Shape;235;p33"/>
          <p:cNvSpPr txBox="1"/>
          <p:nvPr>
            <p:ph idx="4"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6" name="Google Shape;236;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6">
  <p:cSld name="Image Slide 6">
    <p:spTree>
      <p:nvGrpSpPr>
        <p:cNvPr id="237" name="Shape 237"/>
        <p:cNvGrpSpPr/>
        <p:nvPr/>
      </p:nvGrpSpPr>
      <p:grpSpPr>
        <a:xfrm>
          <a:off x="0" y="0"/>
          <a:ext cx="0" cy="0"/>
          <a:chOff x="0" y="0"/>
          <a:chExt cx="0" cy="0"/>
        </a:xfrm>
      </p:grpSpPr>
      <p:sp>
        <p:nvSpPr>
          <p:cNvPr id="238" name="Google Shape;238;p34"/>
          <p:cNvSpPr txBox="1"/>
          <p:nvPr>
            <p:ph idx="1" type="body"/>
          </p:nvPr>
        </p:nvSpPr>
        <p:spPr>
          <a:xfrm>
            <a:off x="5759328" y="1793384"/>
            <a:ext cx="3140925" cy="57359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1"/>
              </a:buClr>
              <a:buSzPts val="2300"/>
              <a:buNone/>
              <a:defRPr sz="23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9" name="Google Shape;239;p34"/>
          <p:cNvSpPr txBox="1"/>
          <p:nvPr>
            <p:ph idx="2" type="body"/>
          </p:nvPr>
        </p:nvSpPr>
        <p:spPr>
          <a:xfrm>
            <a:off x="5758004" y="2374837"/>
            <a:ext cx="3140925" cy="95074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0" name="Google Shape;240;p34"/>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1" name="Google Shape;241;p34"/>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2" name="Google Shape;242;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7">
  <p:cSld name="Image Slide 7">
    <p:spTree>
      <p:nvGrpSpPr>
        <p:cNvPr id="243" name="Shape 243"/>
        <p:cNvGrpSpPr/>
        <p:nvPr/>
      </p:nvGrpSpPr>
      <p:grpSpPr>
        <a:xfrm>
          <a:off x="0" y="0"/>
          <a:ext cx="0" cy="0"/>
          <a:chOff x="0" y="0"/>
          <a:chExt cx="0" cy="0"/>
        </a:xfrm>
      </p:grpSpPr>
      <p:pic>
        <p:nvPicPr>
          <p:cNvPr id="244" name="Google Shape;244;p35"/>
          <p:cNvPicPr preferRelativeResize="0"/>
          <p:nvPr/>
        </p:nvPicPr>
        <p:blipFill rotWithShape="1">
          <a:blip r:embed="rId2">
            <a:alphaModFix/>
          </a:blip>
          <a:srcRect b="0" l="0" r="0" t="0"/>
          <a:stretch/>
        </p:blipFill>
        <p:spPr>
          <a:xfrm>
            <a:off x="8336018" y="208353"/>
            <a:ext cx="387174" cy="559251"/>
          </a:xfrm>
          <a:prstGeom prst="rect">
            <a:avLst/>
          </a:prstGeom>
          <a:noFill/>
          <a:ln>
            <a:noFill/>
          </a:ln>
        </p:spPr>
      </p:pic>
      <p:sp>
        <p:nvSpPr>
          <p:cNvPr id="245" name="Google Shape;245;p35"/>
          <p:cNvSpPr txBox="1"/>
          <p:nvPr>
            <p:ph idx="1" type="body"/>
          </p:nvPr>
        </p:nvSpPr>
        <p:spPr>
          <a:xfrm>
            <a:off x="1686185" y="3052868"/>
            <a:ext cx="5771629" cy="573599"/>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lt1"/>
              </a:buClr>
              <a:buSzPts val="2300"/>
              <a:buNone/>
              <a:defRPr sz="23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6" name="Google Shape;246;p35"/>
          <p:cNvSpPr txBox="1"/>
          <p:nvPr>
            <p:ph idx="2" type="body"/>
          </p:nvPr>
        </p:nvSpPr>
        <p:spPr>
          <a:xfrm>
            <a:off x="1686185" y="3735050"/>
            <a:ext cx="5771629" cy="459441"/>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7" name="Google Shape;247;p35"/>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8" name="Google Shape;248;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Slide 1">
  <p:cSld name="Graph Slide 1">
    <p:spTree>
      <p:nvGrpSpPr>
        <p:cNvPr id="249" name="Shape 249"/>
        <p:cNvGrpSpPr/>
        <p:nvPr/>
      </p:nvGrpSpPr>
      <p:grpSpPr>
        <a:xfrm>
          <a:off x="0" y="0"/>
          <a:ext cx="0" cy="0"/>
          <a:chOff x="0" y="0"/>
          <a:chExt cx="0" cy="0"/>
        </a:xfrm>
      </p:grpSpPr>
      <p:sp>
        <p:nvSpPr>
          <p:cNvPr id="250" name="Google Shape;250;p36"/>
          <p:cNvSpPr/>
          <p:nvPr/>
        </p:nvSpPr>
        <p:spPr>
          <a:xfrm rot="5400000">
            <a:off x="6326" y="617699"/>
            <a:ext cx="892364" cy="73678"/>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1" name="Google Shape;251;p36"/>
          <p:cNvPicPr preferRelativeResize="0"/>
          <p:nvPr/>
        </p:nvPicPr>
        <p:blipFill rotWithShape="1">
          <a:blip r:embed="rId2">
            <a:alphaModFix/>
          </a:blip>
          <a:srcRect b="0" l="0" r="0" t="0"/>
          <a:stretch/>
        </p:blipFill>
        <p:spPr>
          <a:xfrm>
            <a:off x="8336018" y="208353"/>
            <a:ext cx="387174" cy="559252"/>
          </a:xfrm>
          <a:prstGeom prst="rect">
            <a:avLst/>
          </a:prstGeom>
          <a:noFill/>
          <a:ln>
            <a:noFill/>
          </a:ln>
        </p:spPr>
      </p:pic>
      <p:sp>
        <p:nvSpPr>
          <p:cNvPr id="252" name="Google Shape;252;p36"/>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2400"/>
              <a:buFont typeface="Arial"/>
              <a:buNone/>
              <a:defRPr sz="24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3" name="Google Shape;253;p36"/>
          <p:cNvSpPr/>
          <p:nvPr>
            <p:ph idx="2" type="chart"/>
          </p:nvPr>
        </p:nvSpPr>
        <p:spPr>
          <a:xfrm>
            <a:off x="1072754" y="1310879"/>
            <a:ext cx="6850856" cy="3270647"/>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4" name="Google Shape;254;p36"/>
          <p:cNvSpPr/>
          <p:nvPr/>
        </p:nvSpPr>
        <p:spPr>
          <a:xfrm>
            <a:off x="0" y="4684060"/>
            <a:ext cx="9140300" cy="459441"/>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5" name="Google Shape;255;p36"/>
          <p:cNvSpPr txBox="1"/>
          <p:nvPr>
            <p:ph idx="1"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6" name="Google Shape;256;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1">
  <p:cSld name="Thank You Slide 1">
    <p:spTree>
      <p:nvGrpSpPr>
        <p:cNvPr id="257" name="Shape 257"/>
        <p:cNvGrpSpPr/>
        <p:nvPr/>
      </p:nvGrpSpPr>
      <p:grpSpPr>
        <a:xfrm>
          <a:off x="0" y="0"/>
          <a:ext cx="0" cy="0"/>
          <a:chOff x="0" y="0"/>
          <a:chExt cx="0" cy="0"/>
        </a:xfrm>
      </p:grpSpPr>
      <p:pic>
        <p:nvPicPr>
          <p:cNvPr id="258" name="Google Shape;258;p37"/>
          <p:cNvPicPr preferRelativeResize="0"/>
          <p:nvPr/>
        </p:nvPicPr>
        <p:blipFill rotWithShape="1">
          <a:blip r:embed="rId2">
            <a:alphaModFix/>
          </a:blip>
          <a:srcRect b="0" l="0" r="0" t="0"/>
          <a:stretch/>
        </p:blipFill>
        <p:spPr>
          <a:xfrm>
            <a:off x="0" y="1339"/>
            <a:ext cx="9144000" cy="5140823"/>
          </a:xfrm>
          <a:prstGeom prst="rect">
            <a:avLst/>
          </a:prstGeom>
          <a:noFill/>
          <a:ln>
            <a:noFill/>
          </a:ln>
        </p:spPr>
      </p:pic>
      <p:sp>
        <p:nvSpPr>
          <p:cNvPr id="259" name="Google Shape;259;p37"/>
          <p:cNvSpPr txBox="1"/>
          <p:nvPr>
            <p:ph type="title"/>
          </p:nvPr>
        </p:nvSpPr>
        <p:spPr>
          <a:xfrm>
            <a:off x="1208024" y="617898"/>
            <a:ext cx="6735915" cy="830285"/>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0" name="Google Shape;260;p37"/>
          <p:cNvSpPr/>
          <p:nvPr/>
        </p:nvSpPr>
        <p:spPr>
          <a:xfrm>
            <a:off x="4091748" y="1448183"/>
            <a:ext cx="956662" cy="106467"/>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61" name="Google Shape;261;p37"/>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262" name="Google Shape;262;p37"/>
          <p:cNvSpPr txBox="1"/>
          <p:nvPr>
            <p:ph idx="1" type="body"/>
          </p:nvPr>
        </p:nvSpPr>
        <p:spPr>
          <a:xfrm>
            <a:off x="1208023" y="1746196"/>
            <a:ext cx="6735914" cy="1651108"/>
          </a:xfrm>
          <a:prstGeom prst="rect">
            <a:avLst/>
          </a:prstGeom>
          <a:noFill/>
          <a:ln>
            <a:noFill/>
          </a:ln>
        </p:spPr>
        <p:txBody>
          <a:bodyPr anchorCtr="0" anchor="ctr" bIns="34275" lIns="68575" spcFirstLastPara="1" rIns="68575" wrap="square" tIns="34275">
            <a:noAutofit/>
          </a:bodyPr>
          <a:lstStyle>
            <a:lvl1pPr indent="-228600" lvl="0" marL="457200" algn="ctr">
              <a:lnSpc>
                <a:spcPct val="15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3" name="Google Shape;263;p37"/>
          <p:cNvSpPr txBox="1"/>
          <p:nvPr>
            <p:ph idx="2" type="body"/>
          </p:nvPr>
        </p:nvSpPr>
        <p:spPr>
          <a:xfrm>
            <a:off x="1208023" y="3714124"/>
            <a:ext cx="6735914" cy="597589"/>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4" name="Google Shape;264;p37"/>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5" name="Google Shape;265;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2">
  <p:cSld name="Thank You Slide 2">
    <p:spTree>
      <p:nvGrpSpPr>
        <p:cNvPr id="266" name="Shape 266"/>
        <p:cNvGrpSpPr/>
        <p:nvPr/>
      </p:nvGrpSpPr>
      <p:grpSpPr>
        <a:xfrm>
          <a:off x="0" y="0"/>
          <a:ext cx="0" cy="0"/>
          <a:chOff x="0" y="0"/>
          <a:chExt cx="0" cy="0"/>
        </a:xfrm>
      </p:grpSpPr>
      <p:pic>
        <p:nvPicPr>
          <p:cNvPr id="267" name="Google Shape;267;p38"/>
          <p:cNvPicPr preferRelativeResize="0"/>
          <p:nvPr/>
        </p:nvPicPr>
        <p:blipFill rotWithShape="1">
          <a:blip r:embed="rId2">
            <a:alphaModFix/>
          </a:blip>
          <a:srcRect b="0" l="0" r="0" t="0"/>
          <a:stretch/>
        </p:blipFill>
        <p:spPr>
          <a:xfrm>
            <a:off x="1850" y="0"/>
            <a:ext cx="9140300" cy="5143500"/>
          </a:xfrm>
          <a:prstGeom prst="rect">
            <a:avLst/>
          </a:prstGeom>
          <a:noFill/>
          <a:ln>
            <a:noFill/>
          </a:ln>
        </p:spPr>
      </p:pic>
      <p:sp>
        <p:nvSpPr>
          <p:cNvPr id="268" name="Google Shape;268;p38"/>
          <p:cNvSpPr txBox="1"/>
          <p:nvPr>
            <p:ph type="title"/>
          </p:nvPr>
        </p:nvSpPr>
        <p:spPr>
          <a:xfrm>
            <a:off x="1208024" y="617898"/>
            <a:ext cx="6735915" cy="830285"/>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9" name="Google Shape;269;p38"/>
          <p:cNvSpPr/>
          <p:nvPr/>
        </p:nvSpPr>
        <p:spPr>
          <a:xfrm>
            <a:off x="4091748" y="1448183"/>
            <a:ext cx="956662" cy="106467"/>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70" name="Google Shape;270;p38"/>
          <p:cNvPicPr preferRelativeResize="0"/>
          <p:nvPr/>
        </p:nvPicPr>
        <p:blipFill rotWithShape="1">
          <a:blip r:embed="rId3">
            <a:alphaModFix/>
          </a:blip>
          <a:srcRect b="0" l="0" r="0" t="0"/>
          <a:stretch/>
        </p:blipFill>
        <p:spPr>
          <a:xfrm>
            <a:off x="8323706" y="208353"/>
            <a:ext cx="396431" cy="573598"/>
          </a:xfrm>
          <a:prstGeom prst="rect">
            <a:avLst/>
          </a:prstGeom>
          <a:noFill/>
          <a:ln>
            <a:noFill/>
          </a:ln>
        </p:spPr>
      </p:pic>
      <p:sp>
        <p:nvSpPr>
          <p:cNvPr id="271" name="Google Shape;271;p38"/>
          <p:cNvSpPr txBox="1"/>
          <p:nvPr>
            <p:ph idx="1" type="body"/>
          </p:nvPr>
        </p:nvSpPr>
        <p:spPr>
          <a:xfrm>
            <a:off x="1208023" y="1746196"/>
            <a:ext cx="6735914" cy="1651108"/>
          </a:xfrm>
          <a:prstGeom prst="rect">
            <a:avLst/>
          </a:prstGeom>
          <a:noFill/>
          <a:ln>
            <a:noFill/>
          </a:ln>
        </p:spPr>
        <p:txBody>
          <a:bodyPr anchorCtr="0" anchor="ctr" bIns="34275" lIns="68575" spcFirstLastPara="1" rIns="68575" wrap="square" tIns="34275">
            <a:noAutofit/>
          </a:bodyPr>
          <a:lstStyle>
            <a:lvl1pPr indent="-228600" lvl="0" marL="457200" algn="ctr">
              <a:lnSpc>
                <a:spcPct val="15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2" name="Google Shape;272;p38"/>
          <p:cNvSpPr txBox="1"/>
          <p:nvPr>
            <p:ph idx="2" type="body"/>
          </p:nvPr>
        </p:nvSpPr>
        <p:spPr>
          <a:xfrm>
            <a:off x="1208023" y="3714124"/>
            <a:ext cx="6735914" cy="597589"/>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3" name="Google Shape;273;p38"/>
          <p:cNvSpPr txBox="1"/>
          <p:nvPr>
            <p:ph idx="3"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4" name="Google Shape;274;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1">
  <p:cSld name="Closing Art 1">
    <p:spTree>
      <p:nvGrpSpPr>
        <p:cNvPr id="275"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b="0" l="0" r="0" t="0"/>
          <a:stretch/>
        </p:blipFill>
        <p:spPr>
          <a:xfrm>
            <a:off x="0" y="1339"/>
            <a:ext cx="9144000" cy="5140823"/>
          </a:xfrm>
          <a:prstGeom prst="rect">
            <a:avLst/>
          </a:prstGeom>
          <a:noFill/>
          <a:ln>
            <a:noFill/>
          </a:ln>
        </p:spPr>
      </p:pic>
      <p:sp>
        <p:nvSpPr>
          <p:cNvPr id="277" name="Google Shape;277;p39"/>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2">
  <p:cSld name="Closing Art 2">
    <p:spTree>
      <p:nvGrpSpPr>
        <p:cNvPr id="278" name="Shape 278"/>
        <p:cNvGrpSpPr/>
        <p:nvPr/>
      </p:nvGrpSpPr>
      <p:grpSpPr>
        <a:xfrm>
          <a:off x="0" y="0"/>
          <a:ext cx="0" cy="0"/>
          <a:chOff x="0" y="0"/>
          <a:chExt cx="0" cy="0"/>
        </a:xfrm>
      </p:grpSpPr>
      <p:pic>
        <p:nvPicPr>
          <p:cNvPr id="279" name="Google Shape;279;p40"/>
          <p:cNvPicPr preferRelativeResize="0"/>
          <p:nvPr/>
        </p:nvPicPr>
        <p:blipFill rotWithShape="1">
          <a:blip r:embed="rId2">
            <a:alphaModFix/>
          </a:blip>
          <a:srcRect b="0" l="0" r="0" t="0"/>
          <a:stretch/>
        </p:blipFill>
        <p:spPr>
          <a:xfrm>
            <a:off x="1850" y="0"/>
            <a:ext cx="9140300" cy="5143500"/>
          </a:xfrm>
          <a:prstGeom prst="rect">
            <a:avLst/>
          </a:prstGeom>
          <a:noFill/>
          <a:ln>
            <a:noFill/>
          </a:ln>
        </p:spPr>
      </p:pic>
      <p:sp>
        <p:nvSpPr>
          <p:cNvPr id="280" name="Google Shape;280;p40"/>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3">
  <p:cSld name="Closing Art 3">
    <p:spTree>
      <p:nvGrpSpPr>
        <p:cNvPr id="281" name="Shape 281"/>
        <p:cNvGrpSpPr/>
        <p:nvPr/>
      </p:nvGrpSpPr>
      <p:grpSpPr>
        <a:xfrm>
          <a:off x="0" y="0"/>
          <a:ext cx="0" cy="0"/>
          <a:chOff x="0" y="0"/>
          <a:chExt cx="0" cy="0"/>
        </a:xfrm>
      </p:grpSpPr>
      <p:pic>
        <p:nvPicPr>
          <p:cNvPr id="282" name="Google Shape;282;p41"/>
          <p:cNvPicPr preferRelativeResize="0"/>
          <p:nvPr/>
        </p:nvPicPr>
        <p:blipFill rotWithShape="1">
          <a:blip r:embed="rId2">
            <a:alphaModFix/>
          </a:blip>
          <a:srcRect b="0" l="0" r="0" t="0"/>
          <a:stretch/>
        </p:blipFill>
        <p:spPr>
          <a:xfrm>
            <a:off x="1850" y="521"/>
            <a:ext cx="9142150" cy="5142459"/>
          </a:xfrm>
          <a:prstGeom prst="rect">
            <a:avLst/>
          </a:prstGeom>
          <a:noFill/>
          <a:ln>
            <a:noFill/>
          </a:ln>
        </p:spPr>
      </p:pic>
      <p:sp>
        <p:nvSpPr>
          <p:cNvPr id="283" name="Google Shape;283;p41"/>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4">
  <p:cSld name="Closing Art 4">
    <p:spTree>
      <p:nvGrpSpPr>
        <p:cNvPr id="284" name="Shape 284"/>
        <p:cNvGrpSpPr/>
        <p:nvPr/>
      </p:nvGrpSpPr>
      <p:grpSpPr>
        <a:xfrm>
          <a:off x="0" y="0"/>
          <a:ext cx="0" cy="0"/>
          <a:chOff x="0" y="0"/>
          <a:chExt cx="0" cy="0"/>
        </a:xfrm>
      </p:grpSpPr>
      <p:pic>
        <p:nvPicPr>
          <p:cNvPr id="285" name="Google Shape;285;p42"/>
          <p:cNvPicPr preferRelativeResize="0"/>
          <p:nvPr/>
        </p:nvPicPr>
        <p:blipFill rotWithShape="1">
          <a:blip r:embed="rId2">
            <a:alphaModFix/>
          </a:blip>
          <a:srcRect b="0" l="0" r="0" t="0"/>
          <a:stretch/>
        </p:blipFill>
        <p:spPr>
          <a:xfrm>
            <a:off x="4229" y="2379"/>
            <a:ext cx="9135541" cy="5138742"/>
          </a:xfrm>
          <a:prstGeom prst="rect">
            <a:avLst/>
          </a:prstGeom>
          <a:noFill/>
          <a:ln>
            <a:noFill/>
          </a:ln>
        </p:spPr>
      </p:pic>
      <p:sp>
        <p:nvSpPr>
          <p:cNvPr id="286" name="Google Shape;286;p42"/>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2462348" y="1468723"/>
            <a:ext cx="6426927" cy="1210865"/>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1100"/>
              <a:buFont typeface="Arial"/>
              <a:buNone/>
            </a:pPr>
            <a:r>
              <a:rPr b="1" lang="en" sz="2400">
                <a:latin typeface="Calibri"/>
                <a:ea typeface="Calibri"/>
                <a:cs typeface="Calibri"/>
                <a:sym typeface="Calibri"/>
              </a:rPr>
              <a:t>Comparative Analysis of Deep Learning and Ensemble Models for Pricing American Call Options Across Varying Sample Sizes</a:t>
            </a:r>
            <a:endParaRPr/>
          </a:p>
        </p:txBody>
      </p:sp>
      <p:sp>
        <p:nvSpPr>
          <p:cNvPr id="292" name="Google Shape;292;p43"/>
          <p:cNvSpPr txBox="1"/>
          <p:nvPr>
            <p:ph idx="2" type="body"/>
          </p:nvPr>
        </p:nvSpPr>
        <p:spPr>
          <a:xfrm>
            <a:off x="2462363" y="2844166"/>
            <a:ext cx="6426900" cy="5760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Clr>
                <a:schemeClr val="dk1"/>
              </a:buClr>
              <a:buSzPts val="605"/>
              <a:buFont typeface="Arial"/>
              <a:buNone/>
            </a:pPr>
            <a:r>
              <a:rPr lang="en" sz="1390"/>
              <a:t>Ben Granados</a:t>
            </a:r>
            <a:endParaRPr sz="1390"/>
          </a:p>
          <a:p>
            <a:pPr indent="0" lvl="0" marL="0" rtl="0" algn="ctr">
              <a:lnSpc>
                <a:spcPct val="80000"/>
              </a:lnSpc>
              <a:spcBef>
                <a:spcPts val="0"/>
              </a:spcBef>
              <a:spcAft>
                <a:spcPts val="0"/>
              </a:spcAft>
              <a:buClr>
                <a:schemeClr val="dk1"/>
              </a:buClr>
              <a:buSzPts val="605"/>
              <a:buFont typeface="Arial"/>
              <a:buNone/>
            </a:pPr>
            <a:r>
              <a:rPr lang="en" sz="1390"/>
              <a:t>Dhruv Oza</a:t>
            </a:r>
            <a:endParaRPr sz="1390"/>
          </a:p>
          <a:p>
            <a:pPr indent="0" lvl="0" marL="0" rtl="0" algn="ctr">
              <a:lnSpc>
                <a:spcPct val="80000"/>
              </a:lnSpc>
              <a:spcBef>
                <a:spcPts val="0"/>
              </a:spcBef>
              <a:spcAft>
                <a:spcPts val="0"/>
              </a:spcAft>
              <a:buClr>
                <a:schemeClr val="dk1"/>
              </a:buClr>
              <a:buSzPts val="605"/>
              <a:buFont typeface="Arial"/>
              <a:buNone/>
            </a:pPr>
            <a:r>
              <a:rPr lang="en" sz="1390"/>
              <a:t>Goldi Pangayom</a:t>
            </a:r>
            <a:endParaRPr sz="1390"/>
          </a:p>
          <a:p>
            <a:pPr indent="0" lvl="0" marL="0" rtl="0" algn="ctr">
              <a:lnSpc>
                <a:spcPct val="80000"/>
              </a:lnSpc>
              <a:spcBef>
                <a:spcPts val="0"/>
              </a:spcBef>
              <a:spcAft>
                <a:spcPts val="0"/>
              </a:spcAft>
              <a:buClr>
                <a:schemeClr val="dk1"/>
              </a:buClr>
              <a:buSzPts val="605"/>
              <a:buFont typeface="Arial"/>
              <a:buNone/>
            </a:pPr>
            <a:r>
              <a:rPr lang="en" sz="1390"/>
              <a:t>Kegen Qian</a:t>
            </a:r>
            <a:endParaRPr sz="1885"/>
          </a:p>
        </p:txBody>
      </p:sp>
      <p:sp>
        <p:nvSpPr>
          <p:cNvPr id="293" name="Google Shape;293;p43"/>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2"/>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91" name="Google Shape;391;p5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92" name="Google Shape;392;p52"/>
          <p:cNvPicPr preferRelativeResize="0"/>
          <p:nvPr/>
        </p:nvPicPr>
        <p:blipFill>
          <a:blip r:embed="rId3">
            <a:alphaModFix/>
          </a:blip>
          <a:stretch>
            <a:fillRect/>
          </a:stretch>
        </p:blipFill>
        <p:spPr>
          <a:xfrm>
            <a:off x="1514400" y="145050"/>
            <a:ext cx="6115199" cy="44949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3"/>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98" name="Google Shape;398;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99" name="Google Shape;399;p53"/>
          <p:cNvPicPr preferRelativeResize="0"/>
          <p:nvPr/>
        </p:nvPicPr>
        <p:blipFill>
          <a:blip r:embed="rId3">
            <a:alphaModFix/>
          </a:blip>
          <a:stretch>
            <a:fillRect/>
          </a:stretch>
        </p:blipFill>
        <p:spPr>
          <a:xfrm>
            <a:off x="1598100" y="107775"/>
            <a:ext cx="5947788" cy="44624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4"/>
          <p:cNvSpPr txBox="1"/>
          <p:nvPr>
            <p:ph idx="1" type="body"/>
          </p:nvPr>
        </p:nvSpPr>
        <p:spPr>
          <a:xfrm>
            <a:off x="489350" y="1204975"/>
            <a:ext cx="7777500" cy="3231900"/>
          </a:xfrm>
          <a:prstGeom prst="rect">
            <a:avLst/>
          </a:prstGeom>
          <a:noFill/>
          <a:ln>
            <a:noFill/>
          </a:ln>
        </p:spPr>
        <p:txBody>
          <a:bodyPr anchorCtr="0" anchor="t" bIns="34275" lIns="68575" spcFirstLastPara="1" rIns="68575" wrap="square" tIns="34275">
            <a:normAutofit/>
          </a:bodyPr>
          <a:lstStyle/>
          <a:p>
            <a:pPr indent="0" lvl="0" marL="457200" rtl="0" algn="l">
              <a:lnSpc>
                <a:spcPct val="90000"/>
              </a:lnSpc>
              <a:spcBef>
                <a:spcPts val="0"/>
              </a:spcBef>
              <a:spcAft>
                <a:spcPts val="0"/>
              </a:spcAft>
              <a:buNone/>
            </a:pPr>
            <a:r>
              <a:rPr lang="en"/>
              <a:t> </a:t>
            </a:r>
            <a:endParaRPr/>
          </a:p>
        </p:txBody>
      </p:sp>
      <p:sp>
        <p:nvSpPr>
          <p:cNvPr id="405" name="Google Shape;405;p54"/>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406" name="Google Shape;406;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407" name="Google Shape;407;p54"/>
          <p:cNvPicPr preferRelativeResize="0"/>
          <p:nvPr/>
        </p:nvPicPr>
        <p:blipFill>
          <a:blip r:embed="rId3">
            <a:alphaModFix/>
          </a:blip>
          <a:stretch>
            <a:fillRect/>
          </a:stretch>
        </p:blipFill>
        <p:spPr>
          <a:xfrm>
            <a:off x="1383651" y="100425"/>
            <a:ext cx="5988876" cy="4517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Accuracy - Time Tradeoff</a:t>
            </a:r>
            <a:endParaRPr/>
          </a:p>
        </p:txBody>
      </p:sp>
      <p:sp>
        <p:nvSpPr>
          <p:cNvPr id="413" name="Google Shape;413;p55"/>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
        <p:nvSpPr>
          <p:cNvPr id="414" name="Google Shape;414;p55"/>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415" name="Google Shape;415;p55"/>
          <p:cNvSpPr txBox="1"/>
          <p:nvPr/>
        </p:nvSpPr>
        <p:spPr>
          <a:xfrm>
            <a:off x="288025" y="1387600"/>
            <a:ext cx="3291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Question- How we calculated the trade-off metric value?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Trade-Off Metric =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Properties of this metric: </a:t>
            </a:r>
            <a:endParaRPr sz="16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is inversely proportional to the testing error as well as the prediction time.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Punishes high values of RMSE.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Punishes high prediction time.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More the value, the better the model. </a:t>
            </a:r>
            <a:endParaRPr sz="1200">
              <a:solidFill>
                <a:schemeClr val="dk1"/>
              </a:solidFill>
            </a:endParaRPr>
          </a:p>
        </p:txBody>
      </p:sp>
      <p:sp>
        <p:nvSpPr>
          <p:cNvPr id="416" name="Google Shape;416;p55"/>
          <p:cNvSpPr txBox="1"/>
          <p:nvPr/>
        </p:nvSpPr>
        <p:spPr>
          <a:xfrm>
            <a:off x="-569225" y="3867900"/>
            <a:ext cx="6583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pic>
        <p:nvPicPr>
          <p:cNvPr id="417" name="Google Shape;417;p55"/>
          <p:cNvPicPr preferRelativeResize="0"/>
          <p:nvPr/>
        </p:nvPicPr>
        <p:blipFill>
          <a:blip r:embed="rId3">
            <a:alphaModFix/>
          </a:blip>
          <a:stretch>
            <a:fillRect/>
          </a:stretch>
        </p:blipFill>
        <p:spPr>
          <a:xfrm>
            <a:off x="2036825" y="2049800"/>
            <a:ext cx="1725925" cy="522700"/>
          </a:xfrm>
          <a:prstGeom prst="rect">
            <a:avLst/>
          </a:prstGeom>
          <a:noFill/>
          <a:ln>
            <a:noFill/>
          </a:ln>
        </p:spPr>
      </p:pic>
      <p:pic>
        <p:nvPicPr>
          <p:cNvPr id="418" name="Google Shape;418;p55"/>
          <p:cNvPicPr preferRelativeResize="0"/>
          <p:nvPr/>
        </p:nvPicPr>
        <p:blipFill>
          <a:blip r:embed="rId4">
            <a:alphaModFix/>
          </a:blip>
          <a:stretch>
            <a:fillRect/>
          </a:stretch>
        </p:blipFill>
        <p:spPr>
          <a:xfrm>
            <a:off x="3637025" y="1330450"/>
            <a:ext cx="5354574" cy="264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6"/>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Overview of Model Advantages</a:t>
            </a:r>
            <a:endParaRPr/>
          </a:p>
        </p:txBody>
      </p:sp>
      <p:sp>
        <p:nvSpPr>
          <p:cNvPr id="424" name="Google Shape;424;p56"/>
          <p:cNvSpPr txBox="1"/>
          <p:nvPr>
            <p:ph idx="1" type="body"/>
          </p:nvPr>
        </p:nvSpPr>
        <p:spPr>
          <a:xfrm>
            <a:off x="489347" y="1346812"/>
            <a:ext cx="7777500" cy="3090300"/>
          </a:xfrm>
          <a:prstGeom prst="rect">
            <a:avLst/>
          </a:prstGeom>
        </p:spPr>
        <p:txBody>
          <a:bodyPr anchorCtr="0" anchor="t" bIns="34275" lIns="68575" spcFirstLastPara="1" rIns="68575" wrap="square" tIns="34275">
            <a:noAutofit/>
          </a:bodyPr>
          <a:lstStyle/>
          <a:p>
            <a:pPr indent="-294005" lvl="0" marL="457200" rtl="0" algn="l">
              <a:lnSpc>
                <a:spcPct val="95000"/>
              </a:lnSpc>
              <a:spcBef>
                <a:spcPts val="1500"/>
              </a:spcBef>
              <a:spcAft>
                <a:spcPts val="0"/>
              </a:spcAft>
              <a:buClr>
                <a:srgbClr val="374151"/>
              </a:buClr>
              <a:buSzPts val="1030"/>
              <a:buFont typeface="Roboto"/>
              <a:buChar char="●"/>
            </a:pPr>
            <a:r>
              <a:rPr b="1" lang="en" sz="1030">
                <a:solidFill>
                  <a:srgbClr val="374151"/>
                </a:solidFill>
                <a:latin typeface="Roboto"/>
                <a:ea typeface="Roboto"/>
                <a:cs typeface="Roboto"/>
                <a:sym typeface="Roboto"/>
              </a:rPr>
              <a:t>Overall Best for Accuracy-Time Trade-off</a:t>
            </a:r>
            <a:r>
              <a:rPr lang="en" sz="1030">
                <a:solidFill>
                  <a:srgbClr val="374151"/>
                </a:solidFill>
                <a:latin typeface="Roboto"/>
                <a:ea typeface="Roboto"/>
                <a:cs typeface="Roboto"/>
                <a:sym typeface="Roboto"/>
              </a:rPr>
              <a:t>:</a:t>
            </a:r>
            <a:endParaRPr sz="1030">
              <a:solidFill>
                <a:srgbClr val="374151"/>
              </a:solidFill>
              <a:latin typeface="Roboto"/>
              <a:ea typeface="Roboto"/>
              <a:cs typeface="Roboto"/>
              <a:sym typeface="Roboto"/>
            </a:endParaRPr>
          </a:p>
          <a:p>
            <a:pPr indent="-294005" lvl="1" marL="9144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XGBoost:</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Fastest in computation time across all sample sizes.</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Highest accuracy for the smallest sample size.</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Overall best performer considering both accuracy and computation time.</a:t>
            </a:r>
            <a:br>
              <a:rPr lang="en" sz="1030">
                <a:solidFill>
                  <a:srgbClr val="374151"/>
                </a:solidFill>
                <a:latin typeface="Roboto"/>
                <a:ea typeface="Roboto"/>
                <a:cs typeface="Roboto"/>
                <a:sym typeface="Roboto"/>
              </a:rPr>
            </a:br>
            <a:endParaRPr sz="1030">
              <a:solidFill>
                <a:srgbClr val="374151"/>
              </a:solidFill>
              <a:latin typeface="Roboto"/>
              <a:ea typeface="Roboto"/>
              <a:cs typeface="Roboto"/>
              <a:sym typeface="Roboto"/>
            </a:endParaRPr>
          </a:p>
          <a:p>
            <a:pPr indent="-294005" lvl="0" marL="457200" rtl="0" algn="l">
              <a:lnSpc>
                <a:spcPct val="95000"/>
              </a:lnSpc>
              <a:spcBef>
                <a:spcPts val="0"/>
              </a:spcBef>
              <a:spcAft>
                <a:spcPts val="0"/>
              </a:spcAft>
              <a:buClr>
                <a:srgbClr val="374151"/>
              </a:buClr>
              <a:buSzPts val="1030"/>
              <a:buFont typeface="Roboto"/>
              <a:buChar char="●"/>
            </a:pPr>
            <a:r>
              <a:rPr b="1" lang="en" sz="1030">
                <a:solidFill>
                  <a:srgbClr val="374151"/>
                </a:solidFill>
                <a:latin typeface="Roboto"/>
                <a:ea typeface="Roboto"/>
                <a:cs typeface="Roboto"/>
                <a:sym typeface="Roboto"/>
              </a:rPr>
              <a:t>Second Best for Accuracy-Time Trade-off:</a:t>
            </a:r>
            <a:endParaRPr b="1" sz="1030">
              <a:solidFill>
                <a:srgbClr val="374151"/>
              </a:solidFill>
              <a:latin typeface="Roboto"/>
              <a:ea typeface="Roboto"/>
              <a:cs typeface="Roboto"/>
              <a:sym typeface="Roboto"/>
            </a:endParaRPr>
          </a:p>
          <a:p>
            <a:pPr indent="-294005" lvl="1" marL="9144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Gradient Boosting:</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Faster than Neural Networks but slower than XGBoost in computation time for all sample sizes.</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Superior to Neural Networks in accuracy for the smallest sample size.</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Offers a balanced performance, but not as optimal as XGBoost.</a:t>
            </a:r>
            <a:br>
              <a:rPr lang="en" sz="1030">
                <a:solidFill>
                  <a:srgbClr val="374151"/>
                </a:solidFill>
                <a:latin typeface="Roboto"/>
                <a:ea typeface="Roboto"/>
                <a:cs typeface="Roboto"/>
                <a:sym typeface="Roboto"/>
              </a:rPr>
            </a:br>
            <a:endParaRPr sz="1030">
              <a:solidFill>
                <a:srgbClr val="374151"/>
              </a:solidFill>
              <a:latin typeface="Roboto"/>
              <a:ea typeface="Roboto"/>
              <a:cs typeface="Roboto"/>
              <a:sym typeface="Roboto"/>
            </a:endParaRPr>
          </a:p>
          <a:p>
            <a:pPr indent="-294005" lvl="0" marL="457200" rtl="0" algn="l">
              <a:lnSpc>
                <a:spcPct val="95000"/>
              </a:lnSpc>
              <a:spcBef>
                <a:spcPts val="0"/>
              </a:spcBef>
              <a:spcAft>
                <a:spcPts val="0"/>
              </a:spcAft>
              <a:buClr>
                <a:srgbClr val="374151"/>
              </a:buClr>
              <a:buSzPts val="1030"/>
              <a:buFont typeface="Roboto"/>
              <a:buChar char="●"/>
            </a:pPr>
            <a:r>
              <a:rPr b="1" lang="en" sz="1030">
                <a:solidFill>
                  <a:srgbClr val="374151"/>
                </a:solidFill>
                <a:latin typeface="Roboto"/>
                <a:ea typeface="Roboto"/>
                <a:cs typeface="Roboto"/>
                <a:sym typeface="Roboto"/>
              </a:rPr>
              <a:t>Third in Accuracy-Time Trade-off:</a:t>
            </a:r>
            <a:endParaRPr b="1" sz="1030">
              <a:solidFill>
                <a:srgbClr val="374151"/>
              </a:solidFill>
              <a:latin typeface="Roboto"/>
              <a:ea typeface="Roboto"/>
              <a:cs typeface="Roboto"/>
              <a:sym typeface="Roboto"/>
            </a:endParaRPr>
          </a:p>
          <a:p>
            <a:pPr indent="-294005" lvl="1" marL="9144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Neural Networks:</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Slowest in computation time for all sample sizes.</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Most accurate for medium and large sample sizes.</a:t>
            </a:r>
            <a:endParaRPr sz="1030">
              <a:solidFill>
                <a:srgbClr val="374151"/>
              </a:solidFill>
              <a:latin typeface="Roboto"/>
              <a:ea typeface="Roboto"/>
              <a:cs typeface="Roboto"/>
              <a:sym typeface="Roboto"/>
            </a:endParaRPr>
          </a:p>
          <a:p>
            <a:pPr indent="-294005" lvl="2" marL="13716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Ideal for larger datasets where accuracy is prioritized over speed.</a:t>
            </a:r>
            <a:endParaRPr sz="1030">
              <a:solidFill>
                <a:srgbClr val="374151"/>
              </a:solidFill>
              <a:latin typeface="Roboto"/>
              <a:ea typeface="Roboto"/>
              <a:cs typeface="Roboto"/>
              <a:sym typeface="Roboto"/>
            </a:endParaRPr>
          </a:p>
          <a:p>
            <a:pPr indent="0" lvl="0" marL="457200" rtl="0" algn="l">
              <a:lnSpc>
                <a:spcPct val="70000"/>
              </a:lnSpc>
              <a:spcBef>
                <a:spcPts val="800"/>
              </a:spcBef>
              <a:spcAft>
                <a:spcPts val="0"/>
              </a:spcAft>
              <a:buSzPts val="852"/>
              <a:buNone/>
            </a:pPr>
            <a:r>
              <a:t/>
            </a:r>
            <a:endParaRPr sz="1162"/>
          </a:p>
        </p:txBody>
      </p:sp>
      <p:sp>
        <p:nvSpPr>
          <p:cNvPr id="425" name="Google Shape;425;p56"/>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
        <p:nvSpPr>
          <p:cNvPr id="426" name="Google Shape;426;p5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Conclusion and Future Research Considerations</a:t>
            </a:r>
            <a:endParaRPr/>
          </a:p>
        </p:txBody>
      </p:sp>
      <p:sp>
        <p:nvSpPr>
          <p:cNvPr id="432" name="Google Shape;432;p57"/>
          <p:cNvSpPr txBox="1"/>
          <p:nvPr>
            <p:ph idx="1" type="body"/>
          </p:nvPr>
        </p:nvSpPr>
        <p:spPr>
          <a:xfrm>
            <a:off x="489347" y="1346812"/>
            <a:ext cx="7777500" cy="3090300"/>
          </a:xfrm>
          <a:prstGeom prst="rect">
            <a:avLst/>
          </a:prstGeom>
        </p:spPr>
        <p:txBody>
          <a:bodyPr anchorCtr="0" anchor="t" bIns="34275" lIns="68575" spcFirstLastPara="1" rIns="68575" wrap="square" tIns="34275">
            <a:normAutofit/>
          </a:bodyPr>
          <a:lstStyle/>
          <a:p>
            <a:pPr indent="-294005" lvl="0" marL="457200" rtl="0" algn="l">
              <a:lnSpc>
                <a:spcPct val="95000"/>
              </a:lnSpc>
              <a:spcBef>
                <a:spcPts val="1500"/>
              </a:spcBef>
              <a:spcAft>
                <a:spcPts val="0"/>
              </a:spcAft>
              <a:buClr>
                <a:srgbClr val="374151"/>
              </a:buClr>
              <a:buSzPts val="1030"/>
              <a:buFont typeface="Roboto"/>
              <a:buChar char="●"/>
            </a:pPr>
            <a:r>
              <a:rPr b="1" lang="en" sz="1030">
                <a:solidFill>
                  <a:srgbClr val="374151"/>
                </a:solidFill>
                <a:latin typeface="Roboto"/>
                <a:ea typeface="Roboto"/>
                <a:cs typeface="Roboto"/>
                <a:sym typeface="Roboto"/>
              </a:rPr>
              <a:t>Key Takeaways:</a:t>
            </a:r>
            <a:endParaRPr b="1" sz="1030">
              <a:solidFill>
                <a:srgbClr val="374151"/>
              </a:solidFill>
              <a:latin typeface="Roboto"/>
              <a:ea typeface="Roboto"/>
              <a:cs typeface="Roboto"/>
              <a:sym typeface="Roboto"/>
            </a:endParaRPr>
          </a:p>
          <a:p>
            <a:pPr indent="-294005" lvl="1" marL="9144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The choice of model depends on the specific requirements of accuracy and computational efficiency.</a:t>
            </a:r>
            <a:endParaRPr sz="1030">
              <a:solidFill>
                <a:srgbClr val="374151"/>
              </a:solidFill>
              <a:latin typeface="Roboto"/>
              <a:ea typeface="Roboto"/>
              <a:cs typeface="Roboto"/>
              <a:sym typeface="Roboto"/>
            </a:endParaRPr>
          </a:p>
          <a:p>
            <a:pPr indent="-294005" lvl="1" marL="9144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XGBoost is preferable for scenarios where both time efficiency and accuracy are crucial, particularly in smaller datasets.</a:t>
            </a:r>
            <a:endParaRPr sz="1030">
              <a:solidFill>
                <a:srgbClr val="374151"/>
              </a:solidFill>
              <a:latin typeface="Roboto"/>
              <a:ea typeface="Roboto"/>
              <a:cs typeface="Roboto"/>
              <a:sym typeface="Roboto"/>
            </a:endParaRPr>
          </a:p>
          <a:p>
            <a:pPr indent="-294005" lvl="1" marL="91440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Neural Networks are recommended for larger datasets where accuracy is more critical than computational speed.</a:t>
            </a:r>
            <a:br>
              <a:rPr lang="en" sz="1030">
                <a:solidFill>
                  <a:srgbClr val="374151"/>
                </a:solidFill>
                <a:latin typeface="Roboto"/>
                <a:ea typeface="Roboto"/>
                <a:cs typeface="Roboto"/>
                <a:sym typeface="Roboto"/>
              </a:rPr>
            </a:br>
            <a:endParaRPr sz="1030">
              <a:solidFill>
                <a:srgbClr val="374151"/>
              </a:solidFill>
              <a:latin typeface="Roboto"/>
              <a:ea typeface="Roboto"/>
              <a:cs typeface="Roboto"/>
              <a:sym typeface="Roboto"/>
            </a:endParaRPr>
          </a:p>
          <a:p>
            <a:pPr indent="-294005" lvl="0" marL="457200" marR="0" rtl="0" algn="l">
              <a:lnSpc>
                <a:spcPct val="95000"/>
              </a:lnSpc>
              <a:spcBef>
                <a:spcPts val="0"/>
              </a:spcBef>
              <a:spcAft>
                <a:spcPts val="0"/>
              </a:spcAft>
              <a:buClr>
                <a:srgbClr val="374151"/>
              </a:buClr>
              <a:buSzPts val="1030"/>
              <a:buFont typeface="Roboto"/>
              <a:buChar char="●"/>
            </a:pPr>
            <a:r>
              <a:rPr b="1" lang="en" sz="1030">
                <a:solidFill>
                  <a:srgbClr val="374151"/>
                </a:solidFill>
                <a:latin typeface="Roboto"/>
                <a:ea typeface="Roboto"/>
                <a:cs typeface="Roboto"/>
                <a:sym typeface="Roboto"/>
              </a:rPr>
              <a:t>Recommendations for future research:</a:t>
            </a:r>
            <a:endParaRPr b="1" sz="1030">
              <a:solidFill>
                <a:srgbClr val="374151"/>
              </a:solidFill>
              <a:latin typeface="Roboto"/>
              <a:ea typeface="Roboto"/>
              <a:cs typeface="Roboto"/>
              <a:sym typeface="Roboto"/>
            </a:endParaRPr>
          </a:p>
          <a:p>
            <a:pPr indent="-294005" lvl="1" marL="914400" marR="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Consider applying feature engineering to generate more inputs for the models. </a:t>
            </a:r>
            <a:endParaRPr sz="1030">
              <a:solidFill>
                <a:srgbClr val="374151"/>
              </a:solidFill>
              <a:latin typeface="Roboto"/>
              <a:ea typeface="Roboto"/>
              <a:cs typeface="Roboto"/>
              <a:sym typeface="Roboto"/>
            </a:endParaRPr>
          </a:p>
          <a:p>
            <a:pPr indent="-294005" lvl="1" marL="914400" marR="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Try expanding the dataset to include a larger sample size for comparison.</a:t>
            </a:r>
            <a:endParaRPr sz="1030">
              <a:solidFill>
                <a:srgbClr val="374151"/>
              </a:solidFill>
              <a:latin typeface="Roboto"/>
              <a:ea typeface="Roboto"/>
              <a:cs typeface="Roboto"/>
              <a:sym typeface="Roboto"/>
            </a:endParaRPr>
          </a:p>
          <a:p>
            <a:pPr indent="-294005" lvl="1" marL="914400" marR="0" rtl="0" algn="l">
              <a:lnSpc>
                <a:spcPct val="95000"/>
              </a:lnSpc>
              <a:spcBef>
                <a:spcPts val="0"/>
              </a:spcBef>
              <a:spcAft>
                <a:spcPts val="0"/>
              </a:spcAft>
              <a:buClr>
                <a:srgbClr val="374151"/>
              </a:buClr>
              <a:buSzPts val="1030"/>
              <a:buFont typeface="Roboto"/>
              <a:buChar char="○"/>
            </a:pPr>
            <a:r>
              <a:rPr lang="en" sz="1030">
                <a:solidFill>
                  <a:srgbClr val="374151"/>
                </a:solidFill>
                <a:latin typeface="Roboto"/>
                <a:ea typeface="Roboto"/>
                <a:cs typeface="Roboto"/>
                <a:sym typeface="Roboto"/>
              </a:rPr>
              <a:t>Explore further hyperparameter tuning, that could significantly enhance the models’ performance.</a:t>
            </a:r>
            <a:endParaRPr sz="1030">
              <a:solidFill>
                <a:srgbClr val="374151"/>
              </a:solidFill>
              <a:latin typeface="Roboto"/>
              <a:ea typeface="Roboto"/>
              <a:cs typeface="Roboto"/>
              <a:sym typeface="Roboto"/>
            </a:endParaRPr>
          </a:p>
          <a:p>
            <a:pPr indent="0" lvl="0" marL="0" rtl="0" algn="l">
              <a:spcBef>
                <a:spcPts val="800"/>
              </a:spcBef>
              <a:spcAft>
                <a:spcPts val="0"/>
              </a:spcAft>
              <a:buNone/>
            </a:pPr>
            <a:r>
              <a:t/>
            </a:r>
            <a:endParaRPr/>
          </a:p>
        </p:txBody>
      </p:sp>
      <p:sp>
        <p:nvSpPr>
          <p:cNvPr id="433" name="Google Shape;433;p57"/>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
        <p:nvSpPr>
          <p:cNvPr id="434" name="Google Shape;434;p5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1825" y="190478"/>
            <a:ext cx="9142200" cy="8052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chemeClr val="lt1"/>
              </a:buClr>
              <a:buSzPct val="102272"/>
              <a:buFont typeface="Arial"/>
              <a:buNone/>
            </a:pPr>
            <a:r>
              <a:rPr lang="en" sz="4400"/>
              <a:t>Abstract</a:t>
            </a:r>
            <a:endParaRPr sz="4400"/>
          </a:p>
          <a:p>
            <a:pPr indent="0" lvl="0" marL="0" rtl="0" algn="l">
              <a:lnSpc>
                <a:spcPct val="90000"/>
              </a:lnSpc>
              <a:spcBef>
                <a:spcPts val="0"/>
              </a:spcBef>
              <a:spcAft>
                <a:spcPts val="0"/>
              </a:spcAft>
              <a:buClr>
                <a:schemeClr val="lt1"/>
              </a:buClr>
              <a:buSzPct val="100000"/>
              <a:buFont typeface="Arial"/>
              <a:buNone/>
            </a:pPr>
            <a:r>
              <a:t/>
            </a:r>
            <a:endParaRPr/>
          </a:p>
        </p:txBody>
      </p:sp>
      <p:sp>
        <p:nvSpPr>
          <p:cNvPr id="299" name="Google Shape;299;p44"/>
          <p:cNvSpPr txBox="1"/>
          <p:nvPr>
            <p:ph idx="1" type="body"/>
          </p:nvPr>
        </p:nvSpPr>
        <p:spPr>
          <a:xfrm>
            <a:off x="501900" y="995675"/>
            <a:ext cx="8140200" cy="3667500"/>
          </a:xfrm>
          <a:prstGeom prst="rect">
            <a:avLst/>
          </a:prstGeom>
          <a:noFill/>
          <a:ln>
            <a:noFill/>
          </a:ln>
        </p:spPr>
        <p:txBody>
          <a:bodyPr anchorCtr="0" anchor="t" bIns="34275" lIns="68575" spcFirstLastPara="1" rIns="68575" wrap="square" tIns="34275">
            <a:noAutofit/>
          </a:bodyPr>
          <a:lstStyle/>
          <a:p>
            <a:pPr indent="-304800" lvl="0" marL="457200" rtl="0" algn="l">
              <a:lnSpc>
                <a:spcPct val="100000"/>
              </a:lnSpc>
              <a:spcBef>
                <a:spcPts val="0"/>
              </a:spcBef>
              <a:spcAft>
                <a:spcPts val="0"/>
              </a:spcAft>
              <a:buSzPts val="1200"/>
              <a:buAutoNum type="arabicPeriod"/>
            </a:pPr>
            <a:r>
              <a:rPr lang="en" sz="1200"/>
              <a:t>E</a:t>
            </a:r>
            <a:r>
              <a:rPr lang="en" sz="1150"/>
              <a:t>valuating advanced machine learning models in option pricing contributes to the development of more sophisticated and reliable financial tools. </a:t>
            </a:r>
            <a:endParaRPr sz="1150"/>
          </a:p>
          <a:p>
            <a:pPr indent="0" lvl="0" marL="457200" rtl="0" algn="l">
              <a:lnSpc>
                <a:spcPct val="100000"/>
              </a:lnSpc>
              <a:spcBef>
                <a:spcPts val="0"/>
              </a:spcBef>
              <a:spcAft>
                <a:spcPts val="0"/>
              </a:spcAft>
              <a:buNone/>
            </a:pPr>
            <a:r>
              <a:t/>
            </a:r>
            <a:endParaRPr sz="1150"/>
          </a:p>
          <a:p>
            <a:pPr indent="-301625" lvl="0" marL="457200" rtl="0" algn="l">
              <a:lnSpc>
                <a:spcPct val="100000"/>
              </a:lnSpc>
              <a:spcBef>
                <a:spcPts val="0"/>
              </a:spcBef>
              <a:spcAft>
                <a:spcPts val="0"/>
              </a:spcAft>
              <a:buSzPts val="1150"/>
              <a:buAutoNum type="arabicPeriod"/>
            </a:pPr>
            <a:r>
              <a:rPr lang="en" sz="1150"/>
              <a:t>This progress is essential for investors and financial institutions to make more informed decisions, reducing risks associated with mispriced assets and contributing to a more transparent and efficient market environment.</a:t>
            </a:r>
            <a:endParaRPr sz="1150"/>
          </a:p>
          <a:p>
            <a:pPr indent="0" lvl="0" marL="457200" rtl="0" algn="l">
              <a:lnSpc>
                <a:spcPct val="100000"/>
              </a:lnSpc>
              <a:spcBef>
                <a:spcPts val="0"/>
              </a:spcBef>
              <a:spcAft>
                <a:spcPts val="0"/>
              </a:spcAft>
              <a:buNone/>
            </a:pPr>
            <a:r>
              <a:t/>
            </a:r>
            <a:endParaRPr sz="1150"/>
          </a:p>
          <a:p>
            <a:pPr indent="-301625" lvl="0" marL="457200" rtl="0" algn="l">
              <a:lnSpc>
                <a:spcPct val="100000"/>
              </a:lnSpc>
              <a:spcBef>
                <a:spcPts val="0"/>
              </a:spcBef>
              <a:spcAft>
                <a:spcPts val="0"/>
              </a:spcAft>
              <a:buSzPts val="1150"/>
              <a:buAutoNum type="arabicPeriod"/>
            </a:pPr>
            <a:r>
              <a:rPr lang="en" sz="1150"/>
              <a:t>This study presents a comprehensive comparison between deep learning models, specifically neural networks, and ensemble models, including Gradient Boosting and XGBoost, in the context of pricing American Call Options. </a:t>
            </a:r>
            <a:endParaRPr sz="1150"/>
          </a:p>
          <a:p>
            <a:pPr indent="0" lvl="0" marL="457200" rtl="0" algn="l">
              <a:lnSpc>
                <a:spcPct val="100000"/>
              </a:lnSpc>
              <a:spcBef>
                <a:spcPts val="0"/>
              </a:spcBef>
              <a:spcAft>
                <a:spcPts val="0"/>
              </a:spcAft>
              <a:buNone/>
            </a:pPr>
            <a:r>
              <a:t/>
            </a:r>
            <a:endParaRPr sz="1150"/>
          </a:p>
          <a:p>
            <a:pPr indent="-301625" lvl="0" marL="457200" rtl="0" algn="l">
              <a:lnSpc>
                <a:spcPct val="100000"/>
              </a:lnSpc>
              <a:spcBef>
                <a:spcPts val="0"/>
              </a:spcBef>
              <a:spcAft>
                <a:spcPts val="0"/>
              </a:spcAft>
              <a:buSzPts val="1150"/>
              <a:buAutoNum type="arabicPeriod"/>
            </a:pPr>
            <a:r>
              <a:rPr lang="en" sz="1150"/>
              <a:t>Leveraging the Heston model parameters for data generation, the research focuses on evaluating the performance of these models under varying sample sizes. </a:t>
            </a:r>
            <a:endParaRPr sz="1150"/>
          </a:p>
          <a:p>
            <a:pPr indent="0" lvl="0" marL="457200" rtl="0" algn="l">
              <a:lnSpc>
                <a:spcPct val="100000"/>
              </a:lnSpc>
              <a:spcBef>
                <a:spcPts val="0"/>
              </a:spcBef>
              <a:spcAft>
                <a:spcPts val="0"/>
              </a:spcAft>
              <a:buNone/>
            </a:pPr>
            <a:r>
              <a:t/>
            </a:r>
            <a:endParaRPr sz="1150"/>
          </a:p>
          <a:p>
            <a:pPr indent="-301625" lvl="0" marL="457200" rtl="0" algn="l">
              <a:lnSpc>
                <a:spcPct val="100000"/>
              </a:lnSpc>
              <a:spcBef>
                <a:spcPts val="0"/>
              </a:spcBef>
              <a:spcAft>
                <a:spcPts val="0"/>
              </a:spcAft>
              <a:buSzPts val="1150"/>
              <a:buAutoNum type="arabicPeriod"/>
            </a:pPr>
            <a:r>
              <a:rPr lang="en" sz="1150"/>
              <a:t>Key aspects of comparison include computational efficiency and pricing accuracy. </a:t>
            </a:r>
            <a:endParaRPr sz="1150"/>
          </a:p>
          <a:p>
            <a:pPr indent="0" lvl="0" marL="457200" rtl="0" algn="l">
              <a:lnSpc>
                <a:spcPct val="100000"/>
              </a:lnSpc>
              <a:spcBef>
                <a:spcPts val="0"/>
              </a:spcBef>
              <a:spcAft>
                <a:spcPts val="0"/>
              </a:spcAft>
              <a:buNone/>
            </a:pPr>
            <a:r>
              <a:t/>
            </a:r>
            <a:endParaRPr sz="1150"/>
          </a:p>
          <a:p>
            <a:pPr indent="-301625" lvl="0" marL="457200" rtl="0" algn="l">
              <a:lnSpc>
                <a:spcPct val="100000"/>
              </a:lnSpc>
              <a:spcBef>
                <a:spcPts val="0"/>
              </a:spcBef>
              <a:spcAft>
                <a:spcPts val="0"/>
              </a:spcAft>
              <a:buSzPts val="1150"/>
              <a:buAutoNum type="arabicPeriod"/>
            </a:pPr>
            <a:r>
              <a:rPr lang="en" sz="1150"/>
              <a:t>The neural networks are explored for their capability in capturing complex patterns, while the ensemble models are examined for their robustness in diverse dataset handling. </a:t>
            </a:r>
            <a:endParaRPr sz="1150"/>
          </a:p>
          <a:p>
            <a:pPr indent="0" lvl="0" marL="457200" rtl="0" algn="l">
              <a:lnSpc>
                <a:spcPct val="100000"/>
              </a:lnSpc>
              <a:spcBef>
                <a:spcPts val="0"/>
              </a:spcBef>
              <a:spcAft>
                <a:spcPts val="0"/>
              </a:spcAft>
              <a:buNone/>
            </a:pPr>
            <a:r>
              <a:t/>
            </a:r>
            <a:endParaRPr sz="1150"/>
          </a:p>
          <a:p>
            <a:pPr indent="-301625" lvl="0" marL="457200" rtl="0" algn="l">
              <a:lnSpc>
                <a:spcPct val="100000"/>
              </a:lnSpc>
              <a:spcBef>
                <a:spcPts val="0"/>
              </a:spcBef>
              <a:spcAft>
                <a:spcPts val="0"/>
              </a:spcAft>
              <a:buSzPts val="1150"/>
              <a:buAutoNum type="arabicPeriod"/>
            </a:pPr>
            <a:r>
              <a:rPr lang="en" sz="1150"/>
              <a:t>The findings aim to shed light on the suitability and effectiveness of advanced machine learning techniques in the dynamic and complex domain of financial option pricing.</a:t>
            </a:r>
            <a:endParaRPr sz="1150"/>
          </a:p>
        </p:txBody>
      </p:sp>
      <p:sp>
        <p:nvSpPr>
          <p:cNvPr id="300" name="Google Shape;300;p4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489347" y="207431"/>
            <a:ext cx="7777500" cy="892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Research Outline 	</a:t>
            </a:r>
            <a:endParaRPr/>
          </a:p>
        </p:txBody>
      </p:sp>
      <p:sp>
        <p:nvSpPr>
          <p:cNvPr id="306" name="Google Shape;306;p45"/>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grpSp>
        <p:nvGrpSpPr>
          <p:cNvPr id="307" name="Google Shape;307;p45"/>
          <p:cNvGrpSpPr/>
          <p:nvPr/>
        </p:nvGrpSpPr>
        <p:grpSpPr>
          <a:xfrm>
            <a:off x="0" y="1189989"/>
            <a:ext cx="2726700" cy="3482836"/>
            <a:chOff x="0" y="1189989"/>
            <a:chExt cx="2726700" cy="3482836"/>
          </a:xfrm>
        </p:grpSpPr>
        <p:sp>
          <p:nvSpPr>
            <p:cNvPr id="308" name="Google Shape;308;p45"/>
            <p:cNvSpPr/>
            <p:nvPr/>
          </p:nvSpPr>
          <p:spPr>
            <a:xfrm>
              <a:off x="0" y="1189989"/>
              <a:ext cx="27267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Generation</a:t>
              </a:r>
              <a:endParaRPr>
                <a:solidFill>
                  <a:srgbClr val="FFFFFF"/>
                </a:solidFill>
                <a:latin typeface="Roboto"/>
                <a:ea typeface="Roboto"/>
                <a:cs typeface="Roboto"/>
                <a:sym typeface="Roboto"/>
              </a:endParaRPr>
            </a:p>
          </p:txBody>
        </p:sp>
        <p:sp>
          <p:nvSpPr>
            <p:cNvPr id="309" name="Google Shape;309;p45"/>
            <p:cNvSpPr txBox="1"/>
            <p:nvPr/>
          </p:nvSpPr>
          <p:spPr>
            <a:xfrm>
              <a:off x="0" y="2057125"/>
              <a:ext cx="2316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Generated American call option prices using Heston Parameters.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Cleaned the Data</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Generated datasets of 3 different sizes. </a:t>
              </a:r>
              <a:endParaRPr sz="1200">
                <a:latin typeface="Roboto"/>
                <a:ea typeface="Roboto"/>
                <a:cs typeface="Roboto"/>
                <a:sym typeface="Roboto"/>
              </a:endParaRPr>
            </a:p>
          </p:txBody>
        </p:sp>
      </p:grpSp>
      <p:grpSp>
        <p:nvGrpSpPr>
          <p:cNvPr id="310" name="Google Shape;310;p45"/>
          <p:cNvGrpSpPr/>
          <p:nvPr/>
        </p:nvGrpSpPr>
        <p:grpSpPr>
          <a:xfrm>
            <a:off x="2263425" y="1189775"/>
            <a:ext cx="2541300" cy="3483050"/>
            <a:chOff x="2263425" y="1189775"/>
            <a:chExt cx="2541300" cy="3483050"/>
          </a:xfrm>
        </p:grpSpPr>
        <p:sp>
          <p:nvSpPr>
            <p:cNvPr id="311" name="Google Shape;311;p45"/>
            <p:cNvSpPr/>
            <p:nvPr/>
          </p:nvSpPr>
          <p:spPr>
            <a:xfrm>
              <a:off x="2263425" y="1189775"/>
              <a:ext cx="2541300" cy="669000"/>
            </a:xfrm>
            <a:prstGeom prst="chevron">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Training and Prediction</a:t>
              </a:r>
              <a:endParaRPr>
                <a:solidFill>
                  <a:srgbClr val="FFFFFF"/>
                </a:solidFill>
                <a:latin typeface="Roboto"/>
                <a:ea typeface="Roboto"/>
                <a:cs typeface="Roboto"/>
                <a:sym typeface="Roboto"/>
              </a:endParaRPr>
            </a:p>
          </p:txBody>
        </p:sp>
        <p:sp>
          <p:nvSpPr>
            <p:cNvPr id="312" name="Google Shape;312;p45"/>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Trained the different models for the 3 different datasets.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Hyperparameter Tuning</a:t>
              </a:r>
              <a:endParaRPr sz="1200">
                <a:latin typeface="Roboto"/>
                <a:ea typeface="Roboto"/>
                <a:cs typeface="Roboto"/>
                <a:sym typeface="Roboto"/>
              </a:endParaRPr>
            </a:p>
          </p:txBody>
        </p:sp>
      </p:grpSp>
      <p:grpSp>
        <p:nvGrpSpPr>
          <p:cNvPr id="313" name="Google Shape;313;p45"/>
          <p:cNvGrpSpPr/>
          <p:nvPr/>
        </p:nvGrpSpPr>
        <p:grpSpPr>
          <a:xfrm>
            <a:off x="4329974" y="1189775"/>
            <a:ext cx="2541300" cy="3483050"/>
            <a:chOff x="4329974" y="1189775"/>
            <a:chExt cx="2541300" cy="3483050"/>
          </a:xfrm>
        </p:grpSpPr>
        <p:sp>
          <p:nvSpPr>
            <p:cNvPr id="314" name="Google Shape;314;p45"/>
            <p:cNvSpPr/>
            <p:nvPr/>
          </p:nvSpPr>
          <p:spPr>
            <a:xfrm>
              <a:off x="4329974" y="1189775"/>
              <a:ext cx="25413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Comparison</a:t>
              </a:r>
              <a:endParaRPr>
                <a:solidFill>
                  <a:srgbClr val="FFFFFF"/>
                </a:solidFill>
                <a:latin typeface="Roboto"/>
                <a:ea typeface="Roboto"/>
                <a:cs typeface="Roboto"/>
                <a:sym typeface="Roboto"/>
              </a:endParaRPr>
            </a:p>
          </p:txBody>
        </p:sp>
        <p:sp>
          <p:nvSpPr>
            <p:cNvPr id="315" name="Google Shape;315;p45"/>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Compared the prediction time and root mean squared error across different sample sizes</a:t>
              </a:r>
              <a:endParaRPr sz="1200">
                <a:latin typeface="Roboto"/>
                <a:ea typeface="Roboto"/>
                <a:cs typeface="Roboto"/>
                <a:sym typeface="Roboto"/>
              </a:endParaRPr>
            </a:p>
          </p:txBody>
        </p:sp>
      </p:grpSp>
      <p:grpSp>
        <p:nvGrpSpPr>
          <p:cNvPr id="316" name="Google Shape;316;p45"/>
          <p:cNvGrpSpPr/>
          <p:nvPr/>
        </p:nvGrpSpPr>
        <p:grpSpPr>
          <a:xfrm>
            <a:off x="6396739" y="1189775"/>
            <a:ext cx="2541300" cy="3483050"/>
            <a:chOff x="6396739" y="1189775"/>
            <a:chExt cx="2541300" cy="3483050"/>
          </a:xfrm>
        </p:grpSpPr>
        <p:sp>
          <p:nvSpPr>
            <p:cNvPr id="317" name="Google Shape;317;p45"/>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Conclusion</a:t>
              </a:r>
              <a:endParaRPr>
                <a:solidFill>
                  <a:srgbClr val="FFFFFF"/>
                </a:solidFill>
                <a:latin typeface="Roboto"/>
                <a:ea typeface="Roboto"/>
                <a:cs typeface="Roboto"/>
                <a:sym typeface="Roboto"/>
              </a:endParaRPr>
            </a:p>
          </p:txBody>
        </p:sp>
        <p:sp>
          <p:nvSpPr>
            <p:cNvPr id="318" name="Google Shape;318;p45"/>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Found the model that trades off the accuracy with the prediction time in the best possible way</a:t>
              </a:r>
              <a:endParaRPr sz="1200">
                <a:latin typeface="Roboto"/>
                <a:ea typeface="Roboto"/>
                <a:cs typeface="Roboto"/>
                <a:sym typeface="Roboto"/>
              </a:endParaRPr>
            </a:p>
          </p:txBody>
        </p:sp>
      </p:grpSp>
      <p:sp>
        <p:nvSpPr>
          <p:cNvPr id="319" name="Google Shape;319;p45"/>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a:t>Data Generation Process</a:t>
            </a:r>
            <a:endParaRPr/>
          </a:p>
        </p:txBody>
      </p:sp>
      <p:sp>
        <p:nvSpPr>
          <p:cNvPr id="325" name="Google Shape;325;p46"/>
          <p:cNvSpPr txBox="1"/>
          <p:nvPr>
            <p:ph idx="1" type="body"/>
          </p:nvPr>
        </p:nvSpPr>
        <p:spPr>
          <a:xfrm>
            <a:off x="409200" y="1948950"/>
            <a:ext cx="8325600" cy="2960100"/>
          </a:xfrm>
          <a:prstGeom prst="rect">
            <a:avLst/>
          </a:prstGeom>
          <a:noFill/>
          <a:ln>
            <a:noFill/>
          </a:ln>
        </p:spPr>
        <p:txBody>
          <a:bodyPr anchorCtr="0" anchor="t" bIns="34275" lIns="68575" spcFirstLastPara="1" rIns="68575" wrap="square" tIns="34275">
            <a:normAutofit/>
          </a:bodyPr>
          <a:lstStyle/>
          <a:p>
            <a:pPr indent="-304800" lvl="0" marL="457200" rtl="0" algn="l">
              <a:lnSpc>
                <a:spcPct val="115000"/>
              </a:lnSpc>
              <a:spcBef>
                <a:spcPts val="150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Methodology:</a:t>
            </a:r>
            <a:r>
              <a:rPr lang="en" sz="1200">
                <a:solidFill>
                  <a:srgbClr val="374151"/>
                </a:solidFill>
                <a:latin typeface="Roboto"/>
                <a:ea typeface="Roboto"/>
                <a:cs typeface="Roboto"/>
                <a:sym typeface="Roboto"/>
              </a:rPr>
              <a:t> Generated three separate datasets using the Heston model for American Call Option pricing. This involved creating datasets with different sizes, each using uniformly randomly distributed Heston parameters.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Adherence to Feller Condition: </a:t>
            </a:r>
            <a:r>
              <a:rPr lang="en" sz="1200">
                <a:solidFill>
                  <a:srgbClr val="374151"/>
                </a:solidFill>
                <a:latin typeface="Roboto"/>
                <a:ea typeface="Roboto"/>
                <a:cs typeface="Roboto"/>
                <a:sym typeface="Roboto"/>
              </a:rPr>
              <a:t>Ensured that the selected Heston model parameters satisfied the Feller condition across all datasets. This was crucial to maintain the stability of the model and ensure the accuracy of the generated option values. The Feller condition: </a:t>
            </a:r>
            <a:r>
              <a:rPr lang="en" sz="1350">
                <a:solidFill>
                  <a:srgbClr val="0C0D0E"/>
                </a:solidFill>
                <a:highlight>
                  <a:srgbClr val="FFFFFF"/>
                </a:highlight>
              </a:rPr>
              <a:t>2𝜅𝜃 &gt;= 𝜎^2.</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Dataset Sizes</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first dataset comprised 2,000 data points.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second dataset was larger, consisting of 50,000 data points.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third and largest dataset contained 250,000 data points.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Purpose of Varied Sizes: </a:t>
            </a:r>
            <a:r>
              <a:rPr lang="en" sz="1200">
                <a:solidFill>
                  <a:srgbClr val="374151"/>
                </a:solidFill>
                <a:latin typeface="Roboto"/>
                <a:ea typeface="Roboto"/>
                <a:cs typeface="Roboto"/>
                <a:sym typeface="Roboto"/>
              </a:rPr>
              <a:t>The different sizes of datasets aimed to test the models' performance and scalability. This approach allowed for a thorough assessment of how well each model adapts to datasets of varying magnitudes, which is critical for real-world applications where data size can significantly vary.</a:t>
            </a:r>
            <a:endParaRPr sz="1200">
              <a:solidFill>
                <a:srgbClr val="374151"/>
              </a:solidFill>
              <a:latin typeface="Roboto"/>
              <a:ea typeface="Roboto"/>
              <a:cs typeface="Roboto"/>
              <a:sym typeface="Roboto"/>
            </a:endParaRPr>
          </a:p>
          <a:p>
            <a:pPr indent="0" lvl="0" marL="0" rtl="0" algn="l">
              <a:lnSpc>
                <a:spcPct val="90000"/>
              </a:lnSpc>
              <a:spcBef>
                <a:spcPts val="0"/>
              </a:spcBef>
              <a:spcAft>
                <a:spcPts val="0"/>
              </a:spcAft>
              <a:buNone/>
            </a:pPr>
            <a:r>
              <a:t/>
            </a:r>
            <a:endParaRPr sz="1350">
              <a:solidFill>
                <a:srgbClr val="0C0D0E"/>
              </a:solidFill>
              <a:highlight>
                <a:srgbClr val="FFFFFF"/>
              </a:highlight>
            </a:endParaRPr>
          </a:p>
        </p:txBody>
      </p:sp>
      <p:sp>
        <p:nvSpPr>
          <p:cNvPr id="326" name="Google Shape;326;p46"/>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27" name="Google Shape;327;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6"/>
          <p:cNvSpPr txBox="1"/>
          <p:nvPr/>
        </p:nvSpPr>
        <p:spPr>
          <a:xfrm>
            <a:off x="825250" y="902250"/>
            <a:ext cx="20118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700">
              <a:solidFill>
                <a:schemeClr val="dk1"/>
              </a:solidFill>
            </a:endParaRPr>
          </a:p>
        </p:txBody>
      </p:sp>
      <p:sp>
        <p:nvSpPr>
          <p:cNvPr id="329" name="Google Shape;329;p46"/>
          <p:cNvSpPr txBox="1"/>
          <p:nvPr/>
        </p:nvSpPr>
        <p:spPr>
          <a:xfrm>
            <a:off x="-1472175" y="2690625"/>
            <a:ext cx="6583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sp>
        <p:nvSpPr>
          <p:cNvPr id="330" name="Google Shape;330;p46"/>
          <p:cNvSpPr/>
          <p:nvPr/>
        </p:nvSpPr>
        <p:spPr>
          <a:xfrm>
            <a:off x="825250" y="998975"/>
            <a:ext cx="1794600" cy="8457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Generating American Call Prices</a:t>
            </a:r>
            <a:endParaRPr/>
          </a:p>
        </p:txBody>
      </p:sp>
      <p:sp>
        <p:nvSpPr>
          <p:cNvPr id="331" name="Google Shape;331;p46"/>
          <p:cNvSpPr/>
          <p:nvPr/>
        </p:nvSpPr>
        <p:spPr>
          <a:xfrm>
            <a:off x="2837050" y="1288650"/>
            <a:ext cx="697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46"/>
          <p:cNvSpPr/>
          <p:nvPr/>
        </p:nvSpPr>
        <p:spPr>
          <a:xfrm>
            <a:off x="3637150" y="1002750"/>
            <a:ext cx="1794600" cy="8457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333" name="Google Shape;333;p46"/>
          <p:cNvSpPr/>
          <p:nvPr/>
        </p:nvSpPr>
        <p:spPr>
          <a:xfrm>
            <a:off x="5641200" y="1284875"/>
            <a:ext cx="697200" cy="27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46"/>
          <p:cNvSpPr/>
          <p:nvPr/>
        </p:nvSpPr>
        <p:spPr>
          <a:xfrm>
            <a:off x="6589350" y="998975"/>
            <a:ext cx="1794600" cy="8457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Dataset Generation</a:t>
            </a:r>
            <a:endParaRPr/>
          </a:p>
        </p:txBody>
      </p:sp>
      <p:sp>
        <p:nvSpPr>
          <p:cNvPr id="335" name="Google Shape;335;p46"/>
          <p:cNvSpPr txBox="1"/>
          <p:nvPr/>
        </p:nvSpPr>
        <p:spPr>
          <a:xfrm>
            <a:off x="7443225" y="1353300"/>
            <a:ext cx="1723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sp>
        <p:nvSpPr>
          <p:cNvPr id="336" name="Google Shape;336;p46"/>
          <p:cNvSpPr txBox="1"/>
          <p:nvPr/>
        </p:nvSpPr>
        <p:spPr>
          <a:xfrm>
            <a:off x="1280160" y="2187702"/>
            <a:ext cx="6583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sp>
        <p:nvSpPr>
          <p:cNvPr id="337" name="Google Shape;337;p46"/>
          <p:cNvSpPr txBox="1"/>
          <p:nvPr/>
        </p:nvSpPr>
        <p:spPr>
          <a:xfrm>
            <a:off x="3694175" y="61725"/>
            <a:ext cx="547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a:t>Data Cleaning and Dataset Generation</a:t>
            </a:r>
            <a:endParaRPr/>
          </a:p>
        </p:txBody>
      </p:sp>
      <p:sp>
        <p:nvSpPr>
          <p:cNvPr id="343" name="Google Shape;343;p47"/>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44" name="Google Shape;344;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45" name="Google Shape;345;p47"/>
          <p:cNvPicPr preferRelativeResize="0"/>
          <p:nvPr/>
        </p:nvPicPr>
        <p:blipFill>
          <a:blip r:embed="rId3">
            <a:alphaModFix/>
          </a:blip>
          <a:stretch>
            <a:fillRect/>
          </a:stretch>
        </p:blipFill>
        <p:spPr>
          <a:xfrm>
            <a:off x="107775" y="1617804"/>
            <a:ext cx="2914500" cy="2338775"/>
          </a:xfrm>
          <a:prstGeom prst="rect">
            <a:avLst/>
          </a:prstGeom>
          <a:noFill/>
          <a:ln>
            <a:noFill/>
          </a:ln>
        </p:spPr>
      </p:pic>
      <p:pic>
        <p:nvPicPr>
          <p:cNvPr id="346" name="Google Shape;346;p47"/>
          <p:cNvPicPr preferRelativeResize="0"/>
          <p:nvPr/>
        </p:nvPicPr>
        <p:blipFill rotWithShape="1">
          <a:blip r:embed="rId4">
            <a:alphaModFix/>
          </a:blip>
          <a:srcRect b="0" l="0" r="0" t="0"/>
          <a:stretch/>
        </p:blipFill>
        <p:spPr>
          <a:xfrm>
            <a:off x="3127588" y="1617800"/>
            <a:ext cx="2888811" cy="2338775"/>
          </a:xfrm>
          <a:prstGeom prst="rect">
            <a:avLst/>
          </a:prstGeom>
          <a:noFill/>
          <a:ln>
            <a:noFill/>
          </a:ln>
        </p:spPr>
      </p:pic>
      <p:pic>
        <p:nvPicPr>
          <p:cNvPr id="347" name="Google Shape;347;p47"/>
          <p:cNvPicPr preferRelativeResize="0"/>
          <p:nvPr/>
        </p:nvPicPr>
        <p:blipFill>
          <a:blip r:embed="rId5">
            <a:alphaModFix/>
          </a:blip>
          <a:stretch>
            <a:fillRect/>
          </a:stretch>
        </p:blipFill>
        <p:spPr>
          <a:xfrm>
            <a:off x="6016400" y="1617790"/>
            <a:ext cx="2888799" cy="2338785"/>
          </a:xfrm>
          <a:prstGeom prst="rect">
            <a:avLst/>
          </a:prstGeom>
          <a:noFill/>
          <a:ln>
            <a:noFill/>
          </a:ln>
        </p:spPr>
      </p:pic>
      <p:sp>
        <p:nvSpPr>
          <p:cNvPr id="348" name="Google Shape;348;p47"/>
          <p:cNvSpPr/>
          <p:nvPr/>
        </p:nvSpPr>
        <p:spPr>
          <a:xfrm>
            <a:off x="2562600" y="1033275"/>
            <a:ext cx="2331600" cy="674400"/>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47"/>
          <p:cNvSpPr/>
          <p:nvPr/>
        </p:nvSpPr>
        <p:spPr>
          <a:xfrm flipH="1" rot="10800000">
            <a:off x="5503925" y="3852621"/>
            <a:ext cx="2331600" cy="674400"/>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47"/>
          <p:cNvSpPr txBox="1"/>
          <p:nvPr/>
        </p:nvSpPr>
        <p:spPr>
          <a:xfrm>
            <a:off x="2814000" y="1189513"/>
            <a:ext cx="182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Removing extreme values</a:t>
            </a:r>
            <a:endParaRPr sz="1000">
              <a:solidFill>
                <a:schemeClr val="dk1"/>
              </a:solidFill>
            </a:endParaRPr>
          </a:p>
        </p:txBody>
      </p:sp>
      <p:sp>
        <p:nvSpPr>
          <p:cNvPr id="351" name="Google Shape;351;p47"/>
          <p:cNvSpPr txBox="1"/>
          <p:nvPr/>
        </p:nvSpPr>
        <p:spPr>
          <a:xfrm>
            <a:off x="5686750" y="4020463"/>
            <a:ext cx="182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Removing visible outliers</a:t>
            </a:r>
            <a:endParaRPr sz="1000">
              <a:solidFill>
                <a:schemeClr val="dk1"/>
              </a:solidFill>
            </a:endParaRPr>
          </a:p>
        </p:txBody>
      </p:sp>
      <p:sp>
        <p:nvSpPr>
          <p:cNvPr id="352" name="Google Shape;352;p47"/>
          <p:cNvSpPr txBox="1"/>
          <p:nvPr/>
        </p:nvSpPr>
        <p:spPr>
          <a:xfrm>
            <a:off x="-125850" y="4100325"/>
            <a:ext cx="55461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 sz="1100">
                <a:solidFill>
                  <a:schemeClr val="dk1"/>
                </a:solidFill>
              </a:rPr>
              <a:t>Used the cleaned data to create three distinct datasets with sizes of 2000, 50000, and 250000 instances, which were then employed to train the models</a:t>
            </a:r>
            <a:endParaRPr sz="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489347" y="207431"/>
            <a:ext cx="7777642" cy="89236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a:t>Our Models</a:t>
            </a:r>
            <a:endParaRPr/>
          </a:p>
        </p:txBody>
      </p:sp>
      <p:sp>
        <p:nvSpPr>
          <p:cNvPr id="358" name="Google Shape;358;p48"/>
          <p:cNvSpPr txBox="1"/>
          <p:nvPr>
            <p:ph idx="1" type="body"/>
          </p:nvPr>
        </p:nvSpPr>
        <p:spPr>
          <a:xfrm>
            <a:off x="489425" y="1593600"/>
            <a:ext cx="7777500" cy="3231900"/>
          </a:xfrm>
          <a:prstGeom prst="rect">
            <a:avLst/>
          </a:prstGeom>
          <a:noFill/>
          <a:ln>
            <a:noFill/>
          </a:ln>
        </p:spPr>
        <p:txBody>
          <a:bodyPr anchorCtr="0" anchor="t" bIns="34275" lIns="68575" spcFirstLastPara="1" rIns="68575" wrap="square" tIns="34275">
            <a:normAutofit fontScale="70000" lnSpcReduction="20000"/>
          </a:bodyPr>
          <a:lstStyle/>
          <a:p>
            <a:pPr indent="-295275" lvl="0" marL="457200" rtl="0" algn="l">
              <a:lnSpc>
                <a:spcPct val="90000"/>
              </a:lnSpc>
              <a:spcBef>
                <a:spcPts val="0"/>
              </a:spcBef>
              <a:spcAft>
                <a:spcPts val="0"/>
              </a:spcAft>
              <a:buSzPct val="100000"/>
              <a:buAutoNum type="arabicPeriod"/>
            </a:pPr>
            <a:r>
              <a:rPr b="1" lang="en"/>
              <a:t>Feed-Forward Neural Network:</a:t>
            </a:r>
            <a:endParaRPr b="1"/>
          </a:p>
          <a:p>
            <a:pPr indent="0" lvl="0" marL="0" rtl="0" algn="l">
              <a:lnSpc>
                <a:spcPct val="90000"/>
              </a:lnSpc>
              <a:spcBef>
                <a:spcPts val="0"/>
              </a:spcBef>
              <a:spcAft>
                <a:spcPts val="0"/>
              </a:spcAft>
              <a:buClr>
                <a:schemeClr val="dk2"/>
              </a:buClr>
              <a:buSzPct val="100000"/>
              <a:buNone/>
            </a:pPr>
            <a:r>
              <a:t/>
            </a:r>
            <a:endParaRPr/>
          </a:p>
          <a:p>
            <a:pPr indent="-295275" lvl="0" marL="457200" rtl="0" algn="l">
              <a:lnSpc>
                <a:spcPct val="90000"/>
              </a:lnSpc>
              <a:spcBef>
                <a:spcPts val="0"/>
              </a:spcBef>
              <a:spcAft>
                <a:spcPts val="0"/>
              </a:spcAft>
              <a:buSzPct val="100000"/>
              <a:buChar char="●"/>
            </a:pPr>
            <a:r>
              <a:rPr lang="en"/>
              <a:t>Structure: This model consists of multiple layers of neurons, each layer fully connected to the next. It is designed to recognize complex patterns and relationships in data.</a:t>
            </a:r>
            <a:endParaRPr/>
          </a:p>
          <a:p>
            <a:pPr indent="-295275" lvl="0" marL="457200" rtl="0" algn="l">
              <a:lnSpc>
                <a:spcPct val="90000"/>
              </a:lnSpc>
              <a:spcBef>
                <a:spcPts val="0"/>
              </a:spcBef>
              <a:spcAft>
                <a:spcPts val="0"/>
              </a:spcAft>
              <a:buSzPct val="100000"/>
              <a:buChar char="●"/>
            </a:pPr>
            <a:r>
              <a:rPr lang="en"/>
              <a:t>Functionality: By processing inputs through its layers, the network learns to map the relationship between the market conditions described by the Heston model parameters and the option prices.</a:t>
            </a:r>
            <a:endParaRPr/>
          </a:p>
          <a:p>
            <a:pPr indent="-295275" lvl="0" marL="457200" rtl="0" algn="l">
              <a:lnSpc>
                <a:spcPct val="90000"/>
              </a:lnSpc>
              <a:spcBef>
                <a:spcPts val="0"/>
              </a:spcBef>
              <a:spcAft>
                <a:spcPts val="0"/>
              </a:spcAft>
              <a:buSzPct val="100000"/>
              <a:buChar char="●"/>
            </a:pPr>
            <a:r>
              <a:rPr lang="en"/>
              <a:t>Advantage: Neural networks are known for their ability to learn nonlinear relationships, making them particularly suitable for modeling the intricacies of financial markets.</a:t>
            </a:r>
            <a:endParaRPr/>
          </a:p>
          <a:p>
            <a:pPr indent="0" lvl="0" marL="457200" rtl="0" algn="l">
              <a:lnSpc>
                <a:spcPct val="90000"/>
              </a:lnSpc>
              <a:spcBef>
                <a:spcPts val="0"/>
              </a:spcBef>
              <a:spcAft>
                <a:spcPts val="0"/>
              </a:spcAft>
              <a:buNone/>
            </a:pPr>
            <a:r>
              <a:t/>
            </a:r>
            <a:endParaRPr/>
          </a:p>
          <a:p>
            <a:pPr indent="-295275" lvl="0" marL="457200" rtl="0" algn="l">
              <a:lnSpc>
                <a:spcPct val="90000"/>
              </a:lnSpc>
              <a:spcBef>
                <a:spcPts val="0"/>
              </a:spcBef>
              <a:spcAft>
                <a:spcPts val="0"/>
              </a:spcAft>
              <a:buSzPct val="100000"/>
              <a:buAutoNum type="arabicPeriod"/>
            </a:pPr>
            <a:r>
              <a:rPr b="1" lang="en"/>
              <a:t>Gradient Boosting:</a:t>
            </a:r>
            <a:endParaRPr b="1"/>
          </a:p>
          <a:p>
            <a:pPr indent="0" lvl="0" marL="0" rtl="0" algn="l">
              <a:lnSpc>
                <a:spcPct val="90000"/>
              </a:lnSpc>
              <a:spcBef>
                <a:spcPts val="0"/>
              </a:spcBef>
              <a:spcAft>
                <a:spcPts val="0"/>
              </a:spcAft>
              <a:buClr>
                <a:schemeClr val="dk2"/>
              </a:buClr>
              <a:buSzPct val="100000"/>
              <a:buNone/>
            </a:pPr>
            <a:r>
              <a:t/>
            </a:r>
            <a:endParaRPr/>
          </a:p>
          <a:p>
            <a:pPr indent="-295275" lvl="0" marL="457200" rtl="0" algn="l">
              <a:lnSpc>
                <a:spcPct val="90000"/>
              </a:lnSpc>
              <a:spcBef>
                <a:spcPts val="0"/>
              </a:spcBef>
              <a:spcAft>
                <a:spcPts val="0"/>
              </a:spcAft>
              <a:buSzPct val="100000"/>
              <a:buChar char="●"/>
            </a:pPr>
            <a:r>
              <a:rPr lang="en"/>
              <a:t>Structure</a:t>
            </a:r>
            <a:r>
              <a:rPr lang="en"/>
              <a:t>: Gradient Boosting is an ensemble learning technique that builds models sequentially, each new model correcting the errors made by the previous ones.</a:t>
            </a:r>
            <a:endParaRPr/>
          </a:p>
          <a:p>
            <a:pPr indent="-295275" lvl="0" marL="457200" rtl="0" algn="l">
              <a:lnSpc>
                <a:spcPct val="90000"/>
              </a:lnSpc>
              <a:spcBef>
                <a:spcPts val="0"/>
              </a:spcBef>
              <a:spcAft>
                <a:spcPts val="0"/>
              </a:spcAft>
              <a:buSzPct val="100000"/>
              <a:buChar char="●"/>
            </a:pPr>
            <a:r>
              <a:rPr lang="en"/>
              <a:t>Functionality: In this context, it uses decision trees as base learners, which are aggregated to improve the model’s ability to predict option prices accurately.</a:t>
            </a:r>
            <a:endParaRPr/>
          </a:p>
          <a:p>
            <a:pPr indent="-295275" lvl="0" marL="457200" rtl="0" algn="l">
              <a:lnSpc>
                <a:spcPct val="90000"/>
              </a:lnSpc>
              <a:spcBef>
                <a:spcPts val="0"/>
              </a:spcBef>
              <a:spcAft>
                <a:spcPts val="0"/>
              </a:spcAft>
              <a:buSzPct val="100000"/>
              <a:buChar char="●"/>
            </a:pPr>
            <a:r>
              <a:rPr lang="en"/>
              <a:t>Advantage: The model excels in handling varied datasets and reducing bias, making it robust against overfitting, especially in scenarios with complex market dynamics.</a:t>
            </a:r>
            <a:endParaRPr/>
          </a:p>
          <a:p>
            <a:pPr indent="0" lvl="0" marL="457200" rtl="0" algn="l">
              <a:lnSpc>
                <a:spcPct val="90000"/>
              </a:lnSpc>
              <a:spcBef>
                <a:spcPts val="0"/>
              </a:spcBef>
              <a:spcAft>
                <a:spcPts val="0"/>
              </a:spcAft>
              <a:buNone/>
            </a:pPr>
            <a:r>
              <a:t/>
            </a:r>
            <a:endParaRPr/>
          </a:p>
          <a:p>
            <a:pPr indent="-295275" lvl="0" marL="457200" rtl="0" algn="l">
              <a:lnSpc>
                <a:spcPct val="90000"/>
              </a:lnSpc>
              <a:spcBef>
                <a:spcPts val="0"/>
              </a:spcBef>
              <a:spcAft>
                <a:spcPts val="0"/>
              </a:spcAft>
              <a:buSzPct val="100000"/>
              <a:buAutoNum type="arabicPeriod"/>
            </a:pPr>
            <a:r>
              <a:rPr b="1" lang="en"/>
              <a:t>XGBoost (eXtreme Gradient Boosting):</a:t>
            </a:r>
            <a:endParaRPr b="1"/>
          </a:p>
          <a:p>
            <a:pPr indent="0" lvl="0" marL="0" rtl="0" algn="l">
              <a:lnSpc>
                <a:spcPct val="90000"/>
              </a:lnSpc>
              <a:spcBef>
                <a:spcPts val="0"/>
              </a:spcBef>
              <a:spcAft>
                <a:spcPts val="0"/>
              </a:spcAft>
              <a:buClr>
                <a:schemeClr val="dk2"/>
              </a:buClr>
              <a:buSzPct val="100000"/>
              <a:buNone/>
            </a:pPr>
            <a:r>
              <a:t/>
            </a:r>
            <a:endParaRPr/>
          </a:p>
          <a:p>
            <a:pPr indent="-295275" lvl="0" marL="457200" rtl="0" algn="l">
              <a:lnSpc>
                <a:spcPct val="90000"/>
              </a:lnSpc>
              <a:spcBef>
                <a:spcPts val="0"/>
              </a:spcBef>
              <a:spcAft>
                <a:spcPts val="0"/>
              </a:spcAft>
              <a:buSzPct val="100000"/>
              <a:buChar char="●"/>
            </a:pPr>
            <a:r>
              <a:rPr lang="en"/>
              <a:t>Structure: XGBoost is an advanced implementation of gradient boosting with enhanced performance and speed. It is optimized for computational efficiency and model performance.</a:t>
            </a:r>
            <a:endParaRPr/>
          </a:p>
          <a:p>
            <a:pPr indent="-295275" lvl="0" marL="457200" rtl="0" algn="l">
              <a:lnSpc>
                <a:spcPct val="90000"/>
              </a:lnSpc>
              <a:spcBef>
                <a:spcPts val="0"/>
              </a:spcBef>
              <a:spcAft>
                <a:spcPts val="0"/>
              </a:spcAft>
              <a:buSzPct val="100000"/>
              <a:buChar char="●"/>
            </a:pPr>
            <a:r>
              <a:rPr lang="en"/>
              <a:t>Functionality: It includes built-in regularization which helps in reducing overfitting, and it is capable of handling sparse data, making it versatile and powerful.</a:t>
            </a:r>
            <a:endParaRPr/>
          </a:p>
          <a:p>
            <a:pPr indent="-295275" lvl="0" marL="457200" rtl="0" algn="l">
              <a:lnSpc>
                <a:spcPct val="90000"/>
              </a:lnSpc>
              <a:spcBef>
                <a:spcPts val="0"/>
              </a:spcBef>
              <a:spcAft>
                <a:spcPts val="0"/>
              </a:spcAft>
              <a:buSzPct val="100000"/>
              <a:buChar char="●"/>
            </a:pPr>
            <a:r>
              <a:rPr lang="en"/>
              <a:t>Advantage: Given its high computational efficiency and accuracy, XGBoost is particularly suited for scenarios where speed and precision in option pricing are critical.</a:t>
            </a:r>
            <a:endParaRPr/>
          </a:p>
        </p:txBody>
      </p:sp>
      <p:sp>
        <p:nvSpPr>
          <p:cNvPr id="359" name="Google Shape;359;p48"/>
          <p:cNvSpPr txBox="1"/>
          <p:nvPr>
            <p:ph idx="2" type="body"/>
          </p:nvPr>
        </p:nvSpPr>
        <p:spPr>
          <a:xfrm>
            <a:off x="342900" y="4767263"/>
            <a:ext cx="6115050" cy="27384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60" name="Google Shape;360;p4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8"/>
          <p:cNvSpPr txBox="1"/>
          <p:nvPr/>
        </p:nvSpPr>
        <p:spPr>
          <a:xfrm>
            <a:off x="699475" y="1099800"/>
            <a:ext cx="6583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Overview of Models:</a:t>
            </a:r>
            <a:endParaRPr sz="2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a:t>Hyperparameter Tuning</a:t>
            </a:r>
            <a:endParaRPr/>
          </a:p>
        </p:txBody>
      </p:sp>
      <p:sp>
        <p:nvSpPr>
          <p:cNvPr id="367" name="Google Shape;367;p49"/>
          <p:cNvSpPr txBox="1"/>
          <p:nvPr>
            <p:ph idx="1" type="body"/>
          </p:nvPr>
        </p:nvSpPr>
        <p:spPr>
          <a:xfrm>
            <a:off x="489350" y="1204975"/>
            <a:ext cx="7777500" cy="3231900"/>
          </a:xfrm>
          <a:prstGeom prst="rect">
            <a:avLst/>
          </a:prstGeom>
          <a:noFill/>
          <a:ln>
            <a:noFill/>
          </a:ln>
        </p:spPr>
        <p:txBody>
          <a:bodyPr anchorCtr="0" anchor="t" bIns="34275" lIns="68575" spcFirstLastPara="1" rIns="68575" wrap="square" tIns="34275">
            <a:normAutofit/>
          </a:bodyPr>
          <a:lstStyle/>
          <a:p>
            <a:pPr indent="-323850" lvl="0" marL="457200" rtl="0" algn="l">
              <a:lnSpc>
                <a:spcPct val="90000"/>
              </a:lnSpc>
              <a:spcBef>
                <a:spcPts val="0"/>
              </a:spcBef>
              <a:spcAft>
                <a:spcPts val="0"/>
              </a:spcAft>
              <a:buSzPts val="1500"/>
              <a:buChar char="●"/>
            </a:pPr>
            <a:r>
              <a:rPr b="1" lang="en"/>
              <a:t>Gradient Boosting</a:t>
            </a:r>
            <a:r>
              <a:rPr lang="en"/>
              <a:t> - we used a GridSearch to find the </a:t>
            </a:r>
            <a:r>
              <a:rPr lang="en"/>
              <a:t>optimal</a:t>
            </a:r>
            <a:r>
              <a:rPr lang="en"/>
              <a:t> hyperparameters for our model. We chose to tune: max_depth, n_estimators, and max_features.</a:t>
            </a:r>
            <a:endParaRPr/>
          </a:p>
          <a:p>
            <a:pPr indent="0" lvl="0" marL="457200" rtl="0" algn="l">
              <a:lnSpc>
                <a:spcPct val="90000"/>
              </a:lnSpc>
              <a:spcBef>
                <a:spcPts val="0"/>
              </a:spcBef>
              <a:spcAft>
                <a:spcPts val="0"/>
              </a:spcAft>
              <a:buNone/>
            </a:pPr>
            <a:r>
              <a:t/>
            </a:r>
            <a:endParaRPr/>
          </a:p>
          <a:p>
            <a:pPr indent="-323850" lvl="0" marL="457200" rtl="0" algn="l">
              <a:lnSpc>
                <a:spcPct val="90000"/>
              </a:lnSpc>
              <a:spcBef>
                <a:spcPts val="0"/>
              </a:spcBef>
              <a:spcAft>
                <a:spcPts val="0"/>
              </a:spcAft>
              <a:buSzPts val="1500"/>
              <a:buChar char="●"/>
            </a:pPr>
            <a:r>
              <a:rPr b="1" lang="en"/>
              <a:t>XGBoost</a:t>
            </a:r>
            <a:r>
              <a:rPr lang="en"/>
              <a:t> - we used GridSearch to find the optimal hyperparameters for our model. We chose to tune: max_depth, n_estimators, and learning_rate.</a:t>
            </a:r>
            <a:br>
              <a:rPr lang="en"/>
            </a:br>
            <a:endParaRPr/>
          </a:p>
          <a:p>
            <a:pPr indent="-323850" lvl="0" marL="457200" rtl="0" algn="l">
              <a:lnSpc>
                <a:spcPct val="90000"/>
              </a:lnSpc>
              <a:spcBef>
                <a:spcPts val="0"/>
              </a:spcBef>
              <a:spcAft>
                <a:spcPts val="0"/>
              </a:spcAft>
              <a:buSzPts val="1500"/>
              <a:buChar char="●"/>
            </a:pPr>
            <a:r>
              <a:rPr b="1" lang="en"/>
              <a:t>Neural Network</a:t>
            </a:r>
            <a:r>
              <a:rPr lang="en"/>
              <a:t> - we tuned the optimizers, learning rate, number of hidden layers, number of neurons to create model. </a:t>
            </a:r>
            <a:endParaRPr/>
          </a:p>
        </p:txBody>
      </p:sp>
      <p:sp>
        <p:nvSpPr>
          <p:cNvPr id="368" name="Google Shape;368;p49"/>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69" name="Google Shape;369;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75" name="Google Shape;375;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76" name="Google Shape;376;p50"/>
          <p:cNvPicPr preferRelativeResize="0"/>
          <p:nvPr/>
        </p:nvPicPr>
        <p:blipFill>
          <a:blip r:embed="rId3">
            <a:alphaModFix/>
          </a:blip>
          <a:stretch>
            <a:fillRect/>
          </a:stretch>
        </p:blipFill>
        <p:spPr>
          <a:xfrm>
            <a:off x="2429123" y="1087448"/>
            <a:ext cx="4285751" cy="3527700"/>
          </a:xfrm>
          <a:prstGeom prst="rect">
            <a:avLst/>
          </a:prstGeom>
          <a:noFill/>
          <a:ln>
            <a:noFill/>
          </a:ln>
        </p:spPr>
      </p:pic>
      <p:sp>
        <p:nvSpPr>
          <p:cNvPr id="377" name="Google Shape;377;p50"/>
          <p:cNvSpPr txBox="1"/>
          <p:nvPr/>
        </p:nvSpPr>
        <p:spPr>
          <a:xfrm>
            <a:off x="528075" y="484625"/>
            <a:ext cx="6583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sp>
        <p:nvSpPr>
          <p:cNvPr id="378" name="Google Shape;378;p50"/>
          <p:cNvSpPr txBox="1"/>
          <p:nvPr>
            <p:ph type="title"/>
          </p:nvPr>
        </p:nvSpPr>
        <p:spPr>
          <a:xfrm>
            <a:off x="489347" y="207431"/>
            <a:ext cx="7777500" cy="89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a:t>Model Comparison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1"/>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900"/>
              <a:buNone/>
            </a:pPr>
            <a:r>
              <a:t/>
            </a:r>
            <a:endParaRPr/>
          </a:p>
        </p:txBody>
      </p:sp>
      <p:sp>
        <p:nvSpPr>
          <p:cNvPr id="384" name="Google Shape;384;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85" name="Google Shape;385;p51"/>
          <p:cNvPicPr preferRelativeResize="0"/>
          <p:nvPr/>
        </p:nvPicPr>
        <p:blipFill>
          <a:blip r:embed="rId3">
            <a:alphaModFix/>
          </a:blip>
          <a:stretch>
            <a:fillRect/>
          </a:stretch>
        </p:blipFill>
        <p:spPr>
          <a:xfrm>
            <a:off x="1936513" y="152400"/>
            <a:ext cx="5270972" cy="4462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SMB PPT ORANGE">
      <a:dk1>
        <a:srgbClr val="000000"/>
      </a:dk1>
      <a:lt1>
        <a:srgbClr val="FFFFFF"/>
      </a:lt1>
      <a:dk2>
        <a:srgbClr val="13294B"/>
      </a:dk2>
      <a:lt2>
        <a:srgbClr val="FF5F05"/>
      </a:lt2>
      <a:accent1>
        <a:srgbClr val="0071CE"/>
      </a:accent1>
      <a:accent2>
        <a:srgbClr val="FCB316"/>
      </a:accent2>
      <a:accent3>
        <a:srgbClr val="007E8E"/>
      </a:accent3>
      <a:accent4>
        <a:srgbClr val="006230"/>
      </a:accent4>
      <a:accent5>
        <a:srgbClr val="5C0E41"/>
      </a:accent5>
      <a:accent6>
        <a:srgbClr val="7D3E13"/>
      </a:accent6>
      <a:hlink>
        <a:srgbClr val="C84113"/>
      </a:hlink>
      <a:folHlink>
        <a:srgbClr val="2159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