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304" r:id="rId4"/>
    <p:sldId id="257" r:id="rId5"/>
    <p:sldId id="258" r:id="rId6"/>
    <p:sldId id="259" r:id="rId7"/>
    <p:sldId id="261" r:id="rId8"/>
    <p:sldId id="262" r:id="rId9"/>
    <p:sldId id="263" r:id="rId10"/>
    <p:sldId id="266" r:id="rId11"/>
    <p:sldId id="315" r:id="rId12"/>
    <p:sldId id="314" r:id="rId13"/>
    <p:sldId id="316" r:id="rId14"/>
    <p:sldId id="317" r:id="rId15"/>
    <p:sldId id="311" r:id="rId16"/>
    <p:sldId id="312" r:id="rId17"/>
    <p:sldId id="313" r:id="rId18"/>
    <p:sldId id="267" r:id="rId19"/>
    <p:sldId id="269" r:id="rId20"/>
    <p:sldId id="268" r:id="rId21"/>
    <p:sldId id="270" r:id="rId22"/>
    <p:sldId id="271" r:id="rId23"/>
    <p:sldId id="273" r:id="rId24"/>
    <p:sldId id="274" r:id="rId25"/>
    <p:sldId id="275" r:id="rId26"/>
    <p:sldId id="301" r:id="rId27"/>
    <p:sldId id="318" r:id="rId28"/>
    <p:sldId id="307" r:id="rId29"/>
    <p:sldId id="306" r:id="rId30"/>
    <p:sldId id="303" r:id="rId31"/>
    <p:sldId id="276" r:id="rId32"/>
    <p:sldId id="305" r:id="rId33"/>
    <p:sldId id="289" r:id="rId34"/>
    <p:sldId id="290" r:id="rId35"/>
    <p:sldId id="291" r:id="rId36"/>
    <p:sldId id="292" r:id="rId37"/>
    <p:sldId id="293" r:id="rId38"/>
    <p:sldId id="294" r:id="rId39"/>
    <p:sldId id="319" r:id="rId40"/>
    <p:sldId id="296" r:id="rId41"/>
    <p:sldId id="298" r:id="rId42"/>
    <p:sldId id="299" r:id="rId43"/>
    <p:sldId id="300" r:id="rId44"/>
    <p:sldId id="309" r:id="rId45"/>
    <p:sldId id="310" r:id="rId46"/>
    <p:sldId id="28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77" autoAdjust="0"/>
  </p:normalViewPr>
  <p:slideViewPr>
    <p:cSldViewPr snapToGrid="0">
      <p:cViewPr>
        <p:scale>
          <a:sx n="75" d="100"/>
          <a:sy n="75" d="100"/>
        </p:scale>
        <p:origin x="-2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Number of </a:t>
            </a:r>
            <a:r>
              <a:rPr lang="en-US" dirty="0" smtClean="0"/>
              <a:t>Participants</a:t>
            </a:r>
          </a:p>
          <a:p>
            <a:pPr>
              <a:defRPr/>
            </a:pPr>
            <a:r>
              <a:rPr lang="en-US" dirty="0" smtClean="0"/>
              <a:t>in </a:t>
            </a:r>
            <a:r>
              <a:rPr lang="en-US" dirty="0"/>
              <a:t>Affiliation Validation Experiment</a:t>
            </a:r>
          </a:p>
        </c:rich>
      </c:tx>
      <c:layout/>
    </c:title>
    <c:view3D>
      <c:rotX val="30"/>
      <c:perspective val="30"/>
    </c:view3D>
    <c:plotArea>
      <c:layout/>
      <c:pie3DChart>
        <c:varyColors val="1"/>
        <c:ser>
          <c:idx val="0"/>
          <c:order val="0"/>
          <c:tx>
            <c:strRef>
              <c:f>Sheet1!$B$1</c:f>
              <c:strCache>
                <c:ptCount val="1"/>
                <c:pt idx="0">
                  <c:v>Number of Participants in Affiliation Validation Experiment</c:v>
                </c:pt>
              </c:strCache>
            </c:strRef>
          </c:tx>
          <c:explosion val="25"/>
          <c:dLbls>
            <c:showVal val="1"/>
            <c:showLeaderLines val="1"/>
          </c:dLbls>
          <c:cat>
            <c:strRef>
              <c:f>Sheet1!$A$2:$A$3</c:f>
              <c:strCache>
                <c:ptCount val="2"/>
                <c:pt idx="0">
                  <c:v>Participated</c:v>
                </c:pt>
                <c:pt idx="1">
                  <c:v>Did not participate</c:v>
                </c:pt>
              </c:strCache>
            </c:strRef>
          </c:cat>
          <c:val>
            <c:numRef>
              <c:f>Sheet1!$B$2:$B$3</c:f>
              <c:numCache>
                <c:formatCode>General</c:formatCode>
                <c:ptCount val="2"/>
                <c:pt idx="0">
                  <c:v>55</c:v>
                </c:pt>
                <c:pt idx="1">
                  <c:v>13</c:v>
                </c:pt>
              </c:numCache>
            </c:numRef>
          </c:val>
        </c:ser>
      </c:pie3DChart>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Emails Sent to Alias on Classified</a:t>
            </a:r>
            <a:r>
              <a:rPr lang="en-US" baseline="0" dirty="0" smtClean="0"/>
              <a:t> Ads Site</a:t>
            </a:r>
            <a:endParaRPr lang="en-US" dirty="0"/>
          </a:p>
        </c:rich>
      </c:tx>
      <c:layout/>
    </c:title>
    <c:plotArea>
      <c:layout/>
      <c:ofPieChart>
        <c:ofPieType val="pie"/>
        <c:varyColors val="1"/>
        <c:ser>
          <c:idx val="0"/>
          <c:order val="0"/>
          <c:tx>
            <c:strRef>
              <c:f>'Sheet1'!$B$1</c:f>
              <c:strCache>
                <c:ptCount val="1"/>
                <c:pt idx="0">
                  <c:v>Sales</c:v>
                </c:pt>
              </c:strCache>
            </c:strRef>
          </c:tx>
          <c:dLbls>
            <c:showVal val="1"/>
            <c:showLeaderLines val="1"/>
          </c:dLbls>
          <c:cat>
            <c:strRef>
              <c:f>'Sheet1'!$A$2:$A$6</c:f>
              <c:strCache>
                <c:ptCount val="5"/>
                <c:pt idx="0">
                  <c:v>Legitimate</c:v>
                </c:pt>
                <c:pt idx="1">
                  <c:v>Admin</c:v>
                </c:pt>
                <c:pt idx="2">
                  <c:v>FBI</c:v>
                </c:pt>
                <c:pt idx="3">
                  <c:v>Reputable Bank</c:v>
                </c:pt>
                <c:pt idx="4">
                  <c:v>Links to suspicious sites</c:v>
                </c:pt>
              </c:strCache>
            </c:strRef>
          </c:cat>
          <c:val>
            <c:numRef>
              <c:f>'Sheet1'!$B$2:$B$6</c:f>
              <c:numCache>
                <c:formatCode>General</c:formatCode>
                <c:ptCount val="5"/>
                <c:pt idx="0">
                  <c:v>7</c:v>
                </c:pt>
                <c:pt idx="1">
                  <c:v>6</c:v>
                </c:pt>
                <c:pt idx="2">
                  <c:v>1</c:v>
                </c:pt>
                <c:pt idx="3">
                  <c:v>1</c:v>
                </c:pt>
                <c:pt idx="4">
                  <c:v>8</c:v>
                </c:pt>
              </c:numCache>
            </c:numRef>
          </c:val>
        </c:ser>
        <c:gapWidth val="100"/>
        <c:splitType val="pos"/>
        <c:splitPos val="4"/>
        <c:secondPieSize val="75"/>
        <c:serLines/>
      </c:ofPieChart>
    </c:plotArea>
    <c:legend>
      <c:legendPos val="r"/>
      <c:layout/>
    </c:legend>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6DCC48-CDC4-44C4-AA0C-986BA64B5D7F}" type="datetimeFigureOut">
              <a:rPr lang="en-US" smtClean="0"/>
              <a:pPr/>
              <a:t>5/4/2012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5CF62-99D0-4F4E-BCBA-BA8DD9871C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baseline="0" dirty="0" smtClean="0"/>
              <a:t>Inexpensive Email Address (IEA), proposed by </a:t>
            </a:r>
            <a:r>
              <a:rPr lang="en-US" sz="1000" dirty="0" err="1" smtClean="0"/>
              <a:t>Yegenian</a:t>
            </a:r>
            <a:r>
              <a:rPr lang="en-US" sz="1000" dirty="0" smtClean="0"/>
              <a:t> et al, uses</a:t>
            </a:r>
            <a:r>
              <a:rPr lang="en-US" sz="1000" baseline="0" dirty="0" smtClean="0"/>
              <a:t> a CAPTCHA to verify the sender. This makes it impossible to work with mailing lists, and newsletters.</a:t>
            </a:r>
          </a:p>
        </p:txBody>
      </p:sp>
      <p:sp>
        <p:nvSpPr>
          <p:cNvPr id="4" name="Slide Number Placeholder 3"/>
          <p:cNvSpPr>
            <a:spLocks noGrp="1"/>
          </p:cNvSpPr>
          <p:nvPr>
            <p:ph type="sldNum" sz="quarter" idx="10"/>
          </p:nvPr>
        </p:nvSpPr>
        <p:spPr/>
        <p:txBody>
          <a:bodyPr/>
          <a:lstStyle/>
          <a:p>
            <a:fld id="{A3A5CF62-99D0-4F4E-BCBA-BA8DD9871C3F}"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baseline="0" dirty="0" smtClean="0"/>
              <a:t>Single Purpose Addresses (SPA) attempt to embed policies into the email addresses. In particular, the expiry date of the email address is encoded into the username. This has the shortcoming that once created, the only way for the email address to be decommissioned is to wait for them to expire. Moreover, they do not solve the leakage problem. As long as the sender knows an unexpired SPA, he can still send to that address.</a:t>
            </a:r>
          </a:p>
          <a:p>
            <a:endParaRPr lang="en-US" sz="1000" baseline="0" dirty="0" smtClean="0"/>
          </a:p>
          <a:p>
            <a:r>
              <a:rPr lang="en-US" sz="1000" dirty="0" smtClean="0"/>
              <a:t>Our work on Semi-Private Aliases attempts to retain</a:t>
            </a:r>
            <a:r>
              <a:rPr lang="en-US" sz="1000" baseline="0" dirty="0" smtClean="0"/>
              <a:t> the advantages of existing techniques without the shortcomings. </a:t>
            </a:r>
            <a:r>
              <a:rPr lang="en-US" sz="1000" dirty="0" smtClean="0"/>
              <a:t>An important feature in Semi-Private Aliases</a:t>
            </a:r>
            <a:r>
              <a:rPr lang="en-US" sz="1000" baseline="0" dirty="0" smtClean="0"/>
              <a:t> is that we allow progressive restrictions of who can send to an alias. We will describe this shortly.</a:t>
            </a:r>
            <a:endParaRPr lang="en-US" sz="1000"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dirty="0" smtClean="0"/>
              <a:t>Many modern email providers support creation</a:t>
            </a:r>
            <a:r>
              <a:rPr lang="en-US" sz="1000" baseline="0" dirty="0" smtClean="0"/>
              <a:t> of traditional aliases, although the implementations may differ. For example, in Gmail, an alias is created by appending a string to the username with a plus sign</a:t>
            </a:r>
            <a:r>
              <a:rPr lang="en-US" sz="1000" baseline="0" dirty="0" smtClean="0"/>
              <a:t>. The problem with traditional aliases is similar to permanent email addresses. It provides users the convenience of not having to create an account to get a new alias, but once the alias is leaked, the user will continue to receive </a:t>
            </a:r>
            <a:r>
              <a:rPr lang="en-US" sz="1000" baseline="0" dirty="0" err="1" smtClean="0"/>
              <a:t>spams</a:t>
            </a:r>
            <a:r>
              <a:rPr lang="en-US" sz="1000" baseline="0" dirty="0" smtClean="0"/>
              <a:t> on the alias.</a:t>
            </a:r>
            <a:endParaRPr lang="en-US" sz="1000"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dirty="0" smtClean="0"/>
              <a:t>Our work on Semi-Private Aliases attempts to retain</a:t>
            </a:r>
            <a:r>
              <a:rPr lang="en-US" sz="1000" baseline="0" dirty="0" smtClean="0"/>
              <a:t> the advantages of existing techniques without the shortcomings. </a:t>
            </a:r>
            <a:r>
              <a:rPr lang="en-US" sz="1000" dirty="0" smtClean="0"/>
              <a:t>An important feature in Semi-Private Aliases</a:t>
            </a:r>
            <a:r>
              <a:rPr lang="en-US" sz="1000" baseline="0" dirty="0" smtClean="0"/>
              <a:t> is that we allow progressive restrictions of who can send to an alias. We will describe this shortly.</a:t>
            </a:r>
            <a:endParaRPr lang="en-US" sz="1000"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we want to know if we can combine the advantages of permanent email addresses and disposable ones.</a:t>
            </a:r>
          </a:p>
          <a:p>
            <a:endParaRPr lang="en-US" baseline="0" dirty="0" smtClean="0"/>
          </a:p>
          <a:p>
            <a:r>
              <a:rPr lang="en-US" baseline="0" dirty="0" smtClean="0"/>
              <a:t>And, is there a way to progressively limit the restrictions on the senders of an email address?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introduce the idea of alias lifecycles where aliases can be degraded gradually, from a state where we fully trust all senders to more restricted states where only a set of senders are allowed.</a:t>
            </a:r>
          </a:p>
          <a:p>
            <a:endParaRPr lang="en-US" baseline="0" dirty="0" smtClean="0"/>
          </a:p>
          <a:p>
            <a:r>
              <a:rPr lang="en-US" baseline="0" dirty="0" smtClean="0"/>
              <a:t>Secondly, our work enables users to create aliases to be distributed to businesses/organizations that uses email addresses for validating his/her affiliation.</a:t>
            </a:r>
          </a:p>
          <a:p>
            <a:endParaRPr lang="en-US" baseline="0" dirty="0" smtClean="0"/>
          </a:p>
          <a:p>
            <a:r>
              <a:rPr lang="en-US" baseline="0" dirty="0" smtClean="0"/>
              <a:t>We propose the use of semi-randomized aliases. Shown here is an example of a semi-private email alias. It has a prefix chosen by the user, and has a string that is automatically generated by SEAL. The purpose of the randomized string is to prevent brute-force attacks by senders.</a:t>
            </a:r>
            <a:endParaRPr lang="en-US" dirty="0" smtClean="0"/>
          </a:p>
          <a:p>
            <a:endParaRPr lang="en-US" baseline="0" dirty="0" smtClean="0"/>
          </a:p>
          <a:p>
            <a:r>
              <a:rPr lang="en-US" baseline="0" dirty="0" smtClean="0"/>
              <a:t>Finally, we show how we can mitigate email address leaks with a solution that has low usage costs in the common cases, but high costs in the infrequent cases of bad senders.</a:t>
            </a:r>
          </a:p>
        </p:txBody>
      </p:sp>
      <p:sp>
        <p:nvSpPr>
          <p:cNvPr id="4" name="Slide Number Placeholder 3"/>
          <p:cNvSpPr>
            <a:spLocks noGrp="1"/>
          </p:cNvSpPr>
          <p:nvPr>
            <p:ph type="sldNum" sz="quarter" idx="10"/>
          </p:nvPr>
        </p:nvSpPr>
        <p:spPr/>
        <p:txBody>
          <a:bodyPr/>
          <a:lstStyle/>
          <a:p>
            <a:fld id="{A3A5CF62-99D0-4F4E-BCBA-BA8DD9871C3F}"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propose SEAL, which has a </a:t>
            </a:r>
            <a:r>
              <a:rPr lang="en-US" dirty="0" err="1" smtClean="0"/>
              <a:t>stateful</a:t>
            </a:r>
            <a:r>
              <a:rPr lang="en-US" dirty="0" smtClean="0"/>
              <a:t> design. </a:t>
            </a:r>
            <a:r>
              <a:rPr lang="en-US" baseline="0" dirty="0" smtClean="0"/>
              <a:t>SEAL server stores state information about aliases, i.e. whether it is unrestricted, partly/fully restricted or disabled. It also has r</a:t>
            </a:r>
            <a:r>
              <a:rPr lang="en-US" dirty="0" smtClean="0"/>
              <a:t>econfigurable</a:t>
            </a:r>
            <a:r>
              <a:rPr lang="en-US" baseline="0" dirty="0" smtClean="0"/>
              <a:t> policies. Users can determine when to restrict an alias</a:t>
            </a:r>
          </a:p>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A3A5CF62-99D0-4F4E-BCBA-BA8DD9871C3F}"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SEAL does not</a:t>
            </a:r>
            <a:r>
              <a:rPr lang="en-US" baseline="0" dirty="0" smtClean="0"/>
              <a:t> enforce anonymity. If the user so chooses, she could use identifiable strings in the prefix. However, the randomized part prevents adversaries from easily guessing the complete alias.</a:t>
            </a:r>
          </a:p>
          <a:p>
            <a:endParaRPr lang="en-US" baseline="0" dirty="0" smtClean="0"/>
          </a:p>
          <a:p>
            <a:r>
              <a:rPr lang="en-US" baseline="0" dirty="0" smtClean="0"/>
              <a:t>SEAL does not do any spam filtering, although SEAL and spam filtering can be complementary.</a:t>
            </a:r>
          </a:p>
          <a:p>
            <a:endParaRPr lang="en-US" baseline="0" dirty="0" smtClean="0"/>
          </a:p>
          <a:p>
            <a:r>
              <a:rPr lang="en-US" baseline="0" dirty="0" smtClean="0"/>
              <a:t>SEAL does not store the emails. It is more like an email proxy service. However, we do store some information about the states of the aliases.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what is semi-restricted, partly restricted, use only 1 direction arrow]</a:t>
            </a:r>
          </a:p>
          <a:p>
            <a:endParaRPr lang="en-US" dirty="0" smtClean="0"/>
          </a:p>
          <a:p>
            <a:r>
              <a:rPr lang="en-US" dirty="0" smtClean="0"/>
              <a:t>I will now describe</a:t>
            </a:r>
            <a:r>
              <a:rPr lang="en-US" baseline="0" dirty="0" smtClean="0"/>
              <a:t> how semi-private email aliases work.</a:t>
            </a:r>
          </a:p>
          <a:p>
            <a:endParaRPr lang="en-US" dirty="0" smtClean="0"/>
          </a:p>
          <a:p>
            <a:r>
              <a:rPr lang="en-US" dirty="0" smtClean="0"/>
              <a:t>An</a:t>
            </a:r>
            <a:r>
              <a:rPr lang="en-US" baseline="0" dirty="0" smtClean="0"/>
              <a:t> alias starts from the fully trusted state, whereby it trusts all senders. This assumption here is that the email aliases are generally only distributed to trusted senders early in their lifecycle.</a:t>
            </a:r>
          </a:p>
          <a:p>
            <a:endParaRPr lang="en-US" baseline="0" dirty="0" smtClean="0"/>
          </a:p>
          <a:p>
            <a:r>
              <a:rPr lang="en-US" baseline="0" dirty="0" smtClean="0"/>
              <a:t>Suppose some time later, the user begins to receive unsolicited emails. This could be supported by existing spam filtering techniques.</a:t>
            </a:r>
          </a:p>
          <a:p>
            <a:endParaRPr lang="en-US" baseline="0" dirty="0" smtClean="0"/>
          </a:p>
          <a:p>
            <a:r>
              <a:rPr lang="en-US" baseline="0" dirty="0" smtClean="0"/>
              <a:t>The user can mark the alias as partly restricted. In this state, only senders prior to the first unsolicited email can continue sending to the alias, while new senders will need to solve CAPTCHAs, similar to Inexpensive Email Address by </a:t>
            </a:r>
            <a:r>
              <a:rPr lang="en-US" sz="1200" dirty="0" err="1" smtClean="0"/>
              <a:t>Yegenian</a:t>
            </a:r>
            <a:r>
              <a:rPr lang="en-US" sz="1200" baseline="0" dirty="0" smtClean="0"/>
              <a:t> et al. The user is also notified of the new senders.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smtClean="0"/>
              <a:t>If the CAPTCHAs are solved correctly, and the user allows the sender to continue sending, the new sender will be added to the group of trusted senders. Subsequently, the sender can send to the user without having to solve the CAPTCHA.</a:t>
            </a:r>
          </a:p>
        </p:txBody>
      </p:sp>
      <p:sp>
        <p:nvSpPr>
          <p:cNvPr id="4" name="Slide Number Placeholder 3"/>
          <p:cNvSpPr>
            <a:spLocks noGrp="1"/>
          </p:cNvSpPr>
          <p:nvPr>
            <p:ph type="sldNum" sz="quarter" idx="10"/>
          </p:nvPr>
        </p:nvSpPr>
        <p:spPr/>
        <p:txBody>
          <a:bodyPr/>
          <a:lstStyle/>
          <a:p>
            <a:fld id="{A3A5CF62-99D0-4F4E-BCBA-BA8DD9871C3F}"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time, as the alias continues to leak, the user</a:t>
            </a:r>
            <a:r>
              <a:rPr lang="en-US" baseline="0" dirty="0" smtClean="0"/>
              <a:t> will receive more notifications for un-trusted senders. When the user feels that this is overwhelming him, he can mark the alias as fully restricted. In this state, SEAL does not issue any notification and CAPTCHAs. Mails from un-trusted senders are simply dropped. This way, we restrict only trusted senders to continue sending emails.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user may also completely disable the alias.</a:t>
            </a:r>
            <a:r>
              <a:rPr lang="en-US" baseline="0" dirty="0" smtClean="0"/>
              <a:t> In this state, even the trusted senders would not be able to send emails to the user. If the user chooses, he can create and send a new alias to the trusted senders, or a subset of them.</a:t>
            </a:r>
          </a:p>
          <a:p>
            <a:endParaRPr lang="en-US" baseline="0" dirty="0" smtClean="0"/>
          </a:p>
          <a:p>
            <a:r>
              <a:rPr lang="en-US" baseline="0" dirty="0" smtClean="0"/>
              <a:t>While we provide the ability to disable an alias, we feel that most users will keep their aliases in the fully restricted state. </a:t>
            </a:r>
          </a:p>
        </p:txBody>
      </p:sp>
      <p:sp>
        <p:nvSpPr>
          <p:cNvPr id="4" name="Slide Number Placeholder 3"/>
          <p:cNvSpPr>
            <a:spLocks noGrp="1"/>
          </p:cNvSpPr>
          <p:nvPr>
            <p:ph type="sldNum" sz="quarter" idx="10"/>
          </p:nvPr>
        </p:nvSpPr>
        <p:spPr/>
        <p:txBody>
          <a:bodyPr/>
          <a:lstStyle/>
          <a:p>
            <a:fld id="{A3A5CF62-99D0-4F4E-BCBA-BA8DD9871C3F}"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[SEAL service, email provider,</a:t>
            </a:r>
            <a:r>
              <a:rPr lang="en-US" baseline="0" dirty="0" smtClean="0"/>
              <a:t> browser</a:t>
            </a:r>
            <a:r>
              <a:rPr lang="en-US" dirty="0" smtClean="0"/>
              <a:t>]</a:t>
            </a:r>
          </a:p>
          <a:p>
            <a:r>
              <a:rPr lang="en-US" dirty="0" smtClean="0"/>
              <a:t>* Management</a:t>
            </a:r>
            <a:r>
              <a:rPr lang="en-US" baseline="0" dirty="0" smtClean="0"/>
              <a:t> </a:t>
            </a:r>
            <a:r>
              <a:rPr lang="en-US" baseline="0" dirty="0" err="1" smtClean="0"/>
              <a:t>vs</a:t>
            </a:r>
            <a:r>
              <a:rPr lang="en-US" baseline="0" dirty="0" smtClean="0"/>
              <a:t> email flow</a:t>
            </a:r>
            <a:endParaRPr lang="en-US" dirty="0" smtClean="0"/>
          </a:p>
          <a:p>
            <a:endParaRPr lang="en-US" dirty="0" smtClean="0"/>
          </a:p>
          <a:p>
            <a:r>
              <a:rPr lang="en-US" dirty="0" smtClean="0"/>
              <a:t>Bob is a SEAL</a:t>
            </a:r>
            <a:r>
              <a:rPr lang="en-US" baseline="0" dirty="0" smtClean="0"/>
              <a:t> users, while Alice is a correspondent. </a:t>
            </a:r>
            <a:r>
              <a:rPr lang="en-US" dirty="0" smtClean="0"/>
              <a:t>The solid arrows</a:t>
            </a:r>
            <a:r>
              <a:rPr lang="en-US" baseline="0" dirty="0" smtClean="0"/>
              <a:t> represent the normal email flow, i.e. over SMTP, POP3, IMAP. The dashed arrows shows the flow of command emails, such as for creating and restricting the aliases. Bob can also issue commands over http. This is mostly for the user to manage his account.</a:t>
            </a:r>
          </a:p>
          <a:p>
            <a:endParaRPr lang="en-US" baseline="0" dirty="0" smtClean="0"/>
          </a:p>
          <a:p>
            <a:r>
              <a:rPr lang="en-US" dirty="0" smtClean="0"/>
              <a:t>We implemented SEAL as</a:t>
            </a:r>
            <a:r>
              <a:rPr lang="en-US" baseline="0" dirty="0" smtClean="0"/>
              <a:t> a proxy email service. This has advantages including consistent user interface. The user continues using his favorite email provider, as long as it supports authenticated SMTP. Also, this reduces attack surface, by not storing too much data that may be attractive to attackers.</a:t>
            </a:r>
          </a:p>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implemented SEAL as</a:t>
            </a:r>
            <a:r>
              <a:rPr lang="en-US" baseline="0" dirty="0" smtClean="0"/>
              <a:t> a proxy email service. This has advantages including consistent user interface. The user continues using his favorite email provider, as long as it supports authenticated SMTP. Also, this reduces attack surface, by not storing too much data that may be attractive to attackers.</a:t>
            </a:r>
          </a:p>
          <a:p>
            <a:endParaRPr lang="en-US" dirty="0" smtClean="0"/>
          </a:p>
          <a:p>
            <a:r>
              <a:rPr lang="en-US" dirty="0" smtClean="0"/>
              <a:t>The orange</a:t>
            </a:r>
            <a:r>
              <a:rPr lang="en-US" baseline="0" dirty="0" smtClean="0"/>
              <a:t> normal email flow, i.e. over SMTP, POP3, IMAP. The dashed arrows shows the flow of command, such as for creating and restricting the aliases. The user can also issue commands over http. This is mostly for the user to manage his account.</a:t>
            </a:r>
          </a:p>
        </p:txBody>
      </p:sp>
      <p:sp>
        <p:nvSpPr>
          <p:cNvPr id="4" name="Slide Number Placeholder 3"/>
          <p:cNvSpPr>
            <a:spLocks noGrp="1"/>
          </p:cNvSpPr>
          <p:nvPr>
            <p:ph type="sldNum" sz="quarter" idx="10"/>
          </p:nvPr>
        </p:nvSpPr>
        <p:spPr/>
        <p:txBody>
          <a:bodyPr/>
          <a:lstStyle/>
          <a:p>
            <a:fld id="{A3A5CF62-99D0-4F4E-BCBA-BA8DD9871C3F}"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SEAL provides online and offline</a:t>
            </a:r>
            <a:r>
              <a:rPr lang="en-US" baseline="0" dirty="0" smtClean="0"/>
              <a:t> alias creation, thus allowing the user to create aliases under different scenarios.</a:t>
            </a:r>
          </a:p>
          <a:p>
            <a:endParaRPr lang="en-US" baseline="0" dirty="0" smtClean="0"/>
          </a:p>
          <a:p>
            <a:r>
              <a:rPr lang="en-US" baseline="0" dirty="0" smtClean="0"/>
              <a:t>The website allows users to manage aliases using SEAL’s website.</a:t>
            </a:r>
          </a:p>
          <a:p>
            <a:endParaRPr lang="en-US" baseline="0" dirty="0" smtClean="0"/>
          </a:p>
          <a:p>
            <a:r>
              <a:rPr lang="en-US" baseline="0" dirty="0" smtClean="0"/>
              <a:t>The user may also send command emails to SEAL using emails.</a:t>
            </a:r>
          </a:p>
          <a:p>
            <a:endParaRPr lang="en-US" baseline="0" dirty="0" smtClean="0"/>
          </a:p>
          <a:p>
            <a:r>
              <a:rPr lang="en-US" baseline="0" dirty="0" smtClean="0"/>
              <a:t>For alias creation, it is also possible to request for a new alias by monitoring for keywords at login boxes, similar to the work </a:t>
            </a:r>
            <a:r>
              <a:rPr lang="en-US" baseline="0" dirty="0" err="1" smtClean="0"/>
              <a:t>PasswdHash</a:t>
            </a:r>
            <a:r>
              <a:rPr lang="en-US" baseline="0" smtClean="0"/>
              <a:t>.</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SEAL servers for organization domains can be used for validating</a:t>
            </a:r>
            <a:r>
              <a:rPr lang="en-US" baseline="0" dirty="0" smtClean="0"/>
              <a:t> user </a:t>
            </a:r>
            <a:r>
              <a:rPr lang="en-US" dirty="0" smtClean="0"/>
              <a:t>affiliations.</a:t>
            </a:r>
            <a:r>
              <a:rPr lang="en-US" baseline="0" dirty="0" smtClean="0"/>
              <a:t> This provide users the ability to enforce their own policies.</a:t>
            </a:r>
          </a:p>
          <a:p>
            <a:endParaRPr lang="en-US" baseline="0" dirty="0" smtClean="0"/>
          </a:p>
          <a:p>
            <a:r>
              <a:rPr lang="en-US" baseline="0" dirty="0" smtClean="0"/>
              <a:t>It may also be possible to extend SEAL further by having a profile for each alias, whereby the user controls the visibility information. This avoids </a:t>
            </a:r>
            <a:r>
              <a:rPr lang="en-US" baseline="0" dirty="0" err="1" smtClean="0"/>
              <a:t>OpenID</a:t>
            </a:r>
            <a:r>
              <a:rPr lang="en-US" baseline="0" dirty="0" smtClean="0"/>
              <a:t> style authentication infrastructure.</a:t>
            </a:r>
            <a:endParaRPr lang="en-US" dirty="0" smtClean="0"/>
          </a:p>
        </p:txBody>
      </p:sp>
      <p:sp>
        <p:nvSpPr>
          <p:cNvPr id="4" name="Slide Number Placeholder 3"/>
          <p:cNvSpPr>
            <a:spLocks noGrp="1"/>
          </p:cNvSpPr>
          <p:nvPr>
            <p:ph type="sldNum" sz="quarter" idx="10"/>
          </p:nvPr>
        </p:nvSpPr>
        <p:spPr/>
        <p:txBody>
          <a:bodyPr/>
          <a:lstStyle/>
          <a:p>
            <a:fld id="{A3A5CF62-99D0-4F4E-BCBA-BA8DD9871C3F}"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We implemented SEAL, using Postfix and content filters in Python. We use Dovecot SASL for the authentication mechanism.</a:t>
            </a:r>
          </a:p>
          <a:p>
            <a:pPr>
              <a:buFont typeface="Arial" charset="0"/>
              <a:buNone/>
            </a:pPr>
            <a:endParaRPr lang="en-US" baseline="0" dirty="0" smtClean="0"/>
          </a:p>
          <a:p>
            <a:pPr>
              <a:buFont typeface="Arial" charset="0"/>
              <a:buNone/>
            </a:pPr>
            <a:r>
              <a:rPr lang="en-US" baseline="0" dirty="0" smtClean="0"/>
              <a:t>For our prototype, we use </a:t>
            </a:r>
            <a:r>
              <a:rPr lang="en-US" baseline="0" dirty="0" err="1" smtClean="0"/>
              <a:t>SQLite</a:t>
            </a:r>
            <a:r>
              <a:rPr lang="en-US" baseline="0" dirty="0" smtClean="0"/>
              <a:t> to store account information, aliases and correspondent histories. Of course, other databases could be used.</a:t>
            </a:r>
          </a:p>
        </p:txBody>
      </p:sp>
      <p:sp>
        <p:nvSpPr>
          <p:cNvPr id="4" name="Slide Number Placeholder 3"/>
          <p:cNvSpPr>
            <a:spLocks noGrp="1"/>
          </p:cNvSpPr>
          <p:nvPr>
            <p:ph type="sldNum" sz="quarter" idx="10"/>
          </p:nvPr>
        </p:nvSpPr>
        <p:spPr/>
        <p:txBody>
          <a:bodyPr/>
          <a:lstStyle/>
          <a:p>
            <a:fld id="{A3A5CF62-99D0-4F4E-BCBA-BA8DD9871C3F}"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evaluation, we are interested in whether SEAL</a:t>
            </a:r>
            <a:r>
              <a:rPr lang="en-US" baseline="0" dirty="0" smtClean="0"/>
              <a:t> works in a real-life scenario for validating the affiliation of users.</a:t>
            </a:r>
          </a:p>
          <a:p>
            <a:endParaRPr lang="en-US" baseline="0" dirty="0" smtClean="0"/>
          </a:p>
          <a:p>
            <a:r>
              <a:rPr lang="en-US" baseline="0" dirty="0" smtClean="0"/>
              <a:t>Also, our evaluation examines the possibility of email address leakages by websites, online postings or classifieds.</a:t>
            </a:r>
          </a:p>
          <a:p>
            <a:endParaRPr lang="en-US" baseline="0" dirty="0" smtClean="0"/>
          </a:p>
          <a:p>
            <a:r>
              <a:rPr lang="en-US" baseline="0" dirty="0" smtClean="0"/>
              <a:t>Lastly, we are also interested in the timing performance of SEAL.</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experiment,</a:t>
            </a:r>
            <a:r>
              <a:rPr lang="en-US" baseline="0" dirty="0" smtClean="0"/>
              <a:t> we are curious if SEAL could work in real world affiliation validations.</a:t>
            </a:r>
          </a:p>
          <a:p>
            <a:endParaRPr lang="en-US" dirty="0" smtClean="0"/>
          </a:p>
          <a:p>
            <a:r>
              <a:rPr lang="en-US" dirty="0" smtClean="0"/>
              <a:t>At</a:t>
            </a:r>
            <a:r>
              <a:rPr lang="en-US" baseline="0" dirty="0" smtClean="0"/>
              <a:t> the beginning of a semester for a class, we provide the students the option of using SEAL with Piazza. Piazza is an online classroom discussion forum.</a:t>
            </a:r>
          </a:p>
          <a:p>
            <a:endParaRPr lang="en-US" baseline="0" dirty="0" smtClean="0"/>
          </a:p>
          <a:p>
            <a:r>
              <a:rPr lang="en-US" baseline="0" dirty="0" smtClean="0"/>
              <a:t>There were 68 potential participants. 55 of them took up the option to use SEAL and remained using it actively for the whole semester.</a:t>
            </a:r>
          </a:p>
          <a:p>
            <a:endParaRPr lang="en-US" baseline="0" dirty="0" smtClean="0"/>
          </a:p>
          <a:p>
            <a:r>
              <a:rPr lang="en-US" baseline="0" dirty="0" smtClean="0"/>
              <a:t>We noticed five users who created two aliases, 1 created 3, and another created 5. However, for all these cases, only 1 of the alias is used actively. This is likely due to the user trying out the system.</a:t>
            </a:r>
          </a:p>
        </p:txBody>
      </p:sp>
      <p:sp>
        <p:nvSpPr>
          <p:cNvPr id="4" name="Slide Number Placeholder 3"/>
          <p:cNvSpPr>
            <a:spLocks noGrp="1"/>
          </p:cNvSpPr>
          <p:nvPr>
            <p:ph type="sldNum" sz="quarter" idx="10"/>
          </p:nvPr>
        </p:nvSpPr>
        <p:spPr/>
        <p:txBody>
          <a:bodyPr/>
          <a:lstStyle/>
          <a:p>
            <a:fld id="{A3A5CF62-99D0-4F4E-BCBA-BA8DD9871C3F}"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How are your email addresses typically distributed?</a:t>
            </a:r>
          </a:p>
          <a:p>
            <a:endParaRPr lang="en-US" baseline="0" dirty="0" smtClean="0"/>
          </a:p>
          <a:p>
            <a:pPr>
              <a:buFont typeface="Arial" charset="0"/>
              <a:buChar char="•"/>
            </a:pPr>
            <a:r>
              <a:rPr lang="en-US" baseline="0" dirty="0" smtClean="0"/>
              <a:t> Register for a new product, sign up for lucky draws, fill in membership forms, or register with certain websites, not uncommon that you provide your email address.</a:t>
            </a:r>
          </a:p>
          <a:p>
            <a:pPr>
              <a:buFont typeface="Arial" charset="0"/>
              <a:buChar char="•"/>
            </a:pPr>
            <a:r>
              <a:rPr lang="en-US" baseline="0" dirty="0" smtClean="0"/>
              <a:t> Relatives, friends, and fellow colleagues</a:t>
            </a:r>
          </a:p>
          <a:p>
            <a:pPr>
              <a:buFont typeface="Arial" charset="0"/>
              <a:buChar char="•"/>
            </a:pPr>
            <a:r>
              <a:rPr lang="en-US" baseline="0" dirty="0" smtClean="0"/>
              <a:t> Email addresses are also commonly used by businesses to validation your affiliation with an organization, so that they can provide you targeted services and product discounts. These include piazza, </a:t>
            </a:r>
            <a:r>
              <a:rPr lang="en-US" baseline="0" dirty="0" err="1" smtClean="0"/>
              <a:t>dropbox</a:t>
            </a:r>
            <a:r>
              <a:rPr lang="en-US" baseline="0" dirty="0" smtClean="0"/>
              <a:t>, Amazon Student, and mobile service providers.</a:t>
            </a:r>
          </a:p>
          <a:p>
            <a:endParaRPr lang="en-US" dirty="0" smtClean="0"/>
          </a:p>
          <a:p>
            <a:r>
              <a:rPr lang="en-US" dirty="0" smtClean="0"/>
              <a:t>When does your address get leaked?</a:t>
            </a:r>
          </a:p>
          <a:p>
            <a:endParaRPr lang="en-US" dirty="0" smtClean="0"/>
          </a:p>
          <a:p>
            <a:pPr>
              <a:buFont typeface="Arial" charset="0"/>
              <a:buChar char="•"/>
            </a:pPr>
            <a:r>
              <a:rPr lang="en-US" dirty="0" smtClean="0"/>
              <a:t> When you handover</a:t>
            </a:r>
            <a:r>
              <a:rPr lang="en-US" baseline="0" dirty="0" smtClean="0"/>
              <a:t> your email address to any business, as postings on online forums, or on your own homepage, you no longer have any control over who can send you emails</a:t>
            </a:r>
          </a:p>
          <a:p>
            <a:pPr>
              <a:buFont typeface="Arial" charset="0"/>
              <a:buChar char="•"/>
            </a:pPr>
            <a:r>
              <a:rPr lang="en-US" baseline="0" dirty="0" smtClean="0"/>
              <a:t> Email marketers will of course be very interested in getting their hands on your email address. Expect this to get worse as email advertising becomes more targeted</a:t>
            </a:r>
          </a:p>
          <a:p>
            <a:pPr>
              <a:buFont typeface="Arial" charset="0"/>
              <a:buChar char="•"/>
            </a:pPr>
            <a:r>
              <a:rPr lang="en-US" baseline="0" dirty="0" smtClean="0"/>
              <a:t> Email harvesters crawl the web to collect email addresses, often unknown to the owner</a:t>
            </a:r>
          </a:p>
          <a:p>
            <a:pPr>
              <a:buFont typeface="Arial" charset="0"/>
              <a:buChar char="•"/>
            </a:pPr>
            <a:r>
              <a:rPr lang="en-US" baseline="0" dirty="0" smtClean="0"/>
              <a:t> Computers get hacked, or their email accounts are compromised, it is possible that your email address might be leaked too.</a:t>
            </a:r>
          </a:p>
        </p:txBody>
      </p:sp>
      <p:sp>
        <p:nvSpPr>
          <p:cNvPr id="4" name="Slide Number Placeholder 3"/>
          <p:cNvSpPr>
            <a:spLocks noGrp="1"/>
          </p:cNvSpPr>
          <p:nvPr>
            <p:ph type="sldNum" sz="quarter" idx="10"/>
          </p:nvPr>
        </p:nvSpPr>
        <p:spPr/>
        <p:txBody>
          <a:bodyPr/>
          <a:lstStyle/>
          <a:p>
            <a:fld id="{A3A5CF62-99D0-4F4E-BCBA-BA8DD9871C3F}"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two graphs showing the number of aliases and</a:t>
            </a:r>
            <a:r>
              <a:rPr lang="en-US" baseline="0" dirty="0" smtClean="0"/>
              <a:t> number of emails per day respectively, showing consistent usage of SEAL.</a:t>
            </a:r>
          </a:p>
          <a:p>
            <a:endParaRPr lang="en-US" baseline="0" dirty="0" smtClean="0"/>
          </a:p>
          <a:p>
            <a:r>
              <a:rPr lang="en-US" baseline="0" dirty="0" smtClean="0"/>
              <a:t>The dips correspond to weekends and public holidays.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we want to evaluate leakages</a:t>
            </a:r>
            <a:r>
              <a:rPr lang="en-US" baseline="0" dirty="0" smtClean="0"/>
              <a:t> by websites. While laws mandate that if websites share information with their affiliates, they need to disclose the sharing in their privacy policy. However, as we all know, users often do not read everything in detail.</a:t>
            </a:r>
          </a:p>
          <a:p>
            <a:endParaRPr lang="en-US" baseline="0" dirty="0" smtClean="0"/>
          </a:p>
          <a:p>
            <a:r>
              <a:rPr lang="en-US" baseline="0" dirty="0" smtClean="0"/>
              <a:t>We registered with 56 popular websites by searching for certain keywords.</a:t>
            </a:r>
          </a:p>
          <a:p>
            <a:endParaRPr lang="en-US" baseline="0" dirty="0" smtClean="0"/>
          </a:p>
          <a:p>
            <a:r>
              <a:rPr lang="en-US" baseline="0" dirty="0" smtClean="0"/>
              <a:t>We found that two websites reject email IDs exceeding 30 characters.</a:t>
            </a:r>
          </a:p>
          <a:p>
            <a:r>
              <a:rPr lang="en-US" baseline="0" dirty="0" smtClean="0"/>
              <a:t>3 websites disallow period. (Modified SEAL to support </a:t>
            </a:r>
            <a:r>
              <a:rPr lang="en-US" baseline="0" dirty="0" err="1" smtClean="0"/>
              <a:t>underscor</a:t>
            </a:r>
            <a:r>
              <a:rPr lang="en-US" baseline="0" dirty="0" smtClean="0"/>
              <a:t> and dash)</a:t>
            </a:r>
          </a:p>
          <a:p>
            <a:r>
              <a:rPr lang="en-US" baseline="0" dirty="0" smtClean="0"/>
              <a:t>Note that this is not a limitation since the RFC is not violated.</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we registered with another 101 websites from 15 categories ranked by </a:t>
            </a:r>
            <a:r>
              <a:rPr lang="en-US" dirty="0" err="1" smtClean="0"/>
              <a:t>Alexa</a:t>
            </a:r>
            <a:r>
              <a:rPr lang="en-US" dirty="0" smtClean="0"/>
              <a:t>.</a:t>
            </a:r>
          </a:p>
          <a:p>
            <a:endParaRPr lang="en-US" dirty="0" smtClean="0"/>
          </a:p>
          <a:p>
            <a:r>
              <a:rPr lang="en-US" dirty="0" smtClean="0"/>
              <a:t>We also subscribed</a:t>
            </a:r>
            <a:r>
              <a:rPr lang="en-US" baseline="0" dirty="0" smtClean="0"/>
              <a:t> to 15 mailing lists ranked by L-Soft as having the most number of </a:t>
            </a:r>
            <a:r>
              <a:rPr lang="en-US" baseline="0" dirty="0" err="1" smtClean="0"/>
              <a:t>subsribers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t>histogram shows the number of random aliases versus unique sender </a:t>
            </a:r>
            <a:r>
              <a:rPr lang="en-US" dirty="0" smtClean="0"/>
              <a:t>domains. While </a:t>
            </a:r>
            <a:r>
              <a:rPr lang="en-US" dirty="0" smtClean="0"/>
              <a:t>most</a:t>
            </a:r>
            <a:r>
              <a:rPr lang="en-US" baseline="0" dirty="0" smtClean="0"/>
              <a:t> aliases received emails from 1 unique sender domains, there are some that received emails from multiple unique sender domains.</a:t>
            </a:r>
          </a:p>
          <a:p>
            <a:endParaRPr lang="en-US" baseline="0" dirty="0" smtClean="0"/>
          </a:p>
          <a:p>
            <a:r>
              <a:rPr lang="en-US" baseline="0" dirty="0" smtClean="0"/>
              <a:t>In an extreme case, there were 128 unique sender domains for the emails received by an alias. Clearly, this is not the case of a single website having multiple domains</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A3A5CF62-99D0-4F4E-BCBA-BA8DD9871C3F}"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Next</a:t>
            </a:r>
            <a:r>
              <a:rPr lang="en-US" dirty="0" smtClean="0"/>
              <a:t>, we are</a:t>
            </a:r>
            <a:r>
              <a:rPr lang="en-US" baseline="0" dirty="0" smtClean="0"/>
              <a:t> curious about leakages by online posts and classifieds. This pertain mostly to email harvesters.</a:t>
            </a:r>
          </a:p>
          <a:p>
            <a:endParaRPr lang="en-US" baseline="0" dirty="0" smtClean="0"/>
          </a:p>
          <a:p>
            <a:r>
              <a:rPr lang="en-US" baseline="0" dirty="0" smtClean="0"/>
              <a:t>We posted messages on 7 public forums and 1 popular classified ads using a new alias for each posting.</a:t>
            </a:r>
          </a:p>
          <a:p>
            <a:endParaRPr lang="en-US" baseline="0" dirty="0" smtClean="0"/>
          </a:p>
          <a:p>
            <a:r>
              <a:rPr lang="en-US" baseline="0" dirty="0" smtClean="0"/>
              <a:t>The results are collected after 15 days.</a:t>
            </a:r>
          </a:p>
          <a:p>
            <a:endParaRPr lang="en-US" baseline="0" dirty="0" smtClean="0"/>
          </a:p>
          <a:p>
            <a:r>
              <a:rPr lang="en-US" baseline="0" dirty="0" smtClean="0"/>
              <a:t>We observed two leakages on two forums.</a:t>
            </a:r>
          </a:p>
          <a:p>
            <a:endParaRPr lang="en-US" baseline="0" dirty="0" smtClean="0"/>
          </a:p>
          <a:p>
            <a:r>
              <a:rPr lang="en-US" baseline="0" dirty="0" smtClean="0"/>
              <a:t>Additionally, there were 7 legitimate responses (verified manually) to the posting on the advertising site. 16 were illegitimate .</a:t>
            </a:r>
          </a:p>
          <a:p>
            <a:r>
              <a:rPr lang="en-US" baseline="0" dirty="0" smtClean="0"/>
              <a:t>6 senders claimed to be </a:t>
            </a:r>
            <a:r>
              <a:rPr lang="en-US" baseline="0" dirty="0" err="1" smtClean="0"/>
              <a:t>admins</a:t>
            </a:r>
            <a:r>
              <a:rPr lang="en-US" baseline="0" dirty="0" smtClean="0"/>
              <a:t> of the classified ads site.</a:t>
            </a:r>
          </a:p>
          <a:p>
            <a:r>
              <a:rPr lang="en-US" baseline="0" dirty="0" smtClean="0"/>
              <a:t>1 sender claimed to be from FBI and another from a reputable bank.</a:t>
            </a:r>
          </a:p>
          <a:p>
            <a:r>
              <a:rPr lang="en-US" baseline="0" dirty="0" smtClean="0"/>
              <a:t>8 has links to suspicious sites. </a:t>
            </a:r>
          </a:p>
          <a:p>
            <a:endParaRPr lang="en-US" baseline="0" dirty="0" smtClean="0"/>
          </a:p>
          <a:p>
            <a:r>
              <a:rPr lang="en-US" dirty="0" smtClean="0"/>
              <a:t>While conducting</a:t>
            </a:r>
            <a:r>
              <a:rPr lang="en-US" baseline="0" dirty="0" smtClean="0"/>
              <a:t> this experiment, we found that the semi-private email aliases help us quickly identify sources of leakages.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email systems are store-and forward</a:t>
            </a:r>
            <a:r>
              <a:rPr lang="en-US" baseline="0" dirty="0" smtClean="0"/>
              <a:t> (and thus delay tolerable),</a:t>
            </a:r>
          </a:p>
          <a:p>
            <a:r>
              <a:rPr lang="en-US" baseline="0" dirty="0" smtClean="0"/>
              <a:t>any delay should still be within reasonable bounds</a:t>
            </a:r>
          </a:p>
          <a:p>
            <a:endParaRPr lang="en-US" baseline="0" dirty="0" smtClean="0"/>
          </a:p>
          <a:p>
            <a:r>
              <a:rPr lang="en-US" baseline="0" dirty="0" smtClean="0"/>
              <a:t>We used the difference between the arrival times in the Received header field for the delays. While this is not ideal due to clock skew, incorrect times on some servers and includes network delays,</a:t>
            </a:r>
          </a:p>
          <a:p>
            <a:r>
              <a:rPr lang="en-US" baseline="0" dirty="0" smtClean="0"/>
              <a:t>It is sufficient as an approximation.</a:t>
            </a:r>
          </a:p>
          <a:p>
            <a:r>
              <a:rPr lang="en-US" baseline="0" dirty="0" smtClean="0"/>
              <a:t>Moreover we lack access to other servers.</a:t>
            </a:r>
          </a:p>
        </p:txBody>
      </p:sp>
      <p:sp>
        <p:nvSpPr>
          <p:cNvPr id="4" name="Slide Number Placeholder 3"/>
          <p:cNvSpPr>
            <a:spLocks noGrp="1"/>
          </p:cNvSpPr>
          <p:nvPr>
            <p:ph type="sldNum" sz="quarter" idx="10"/>
          </p:nvPr>
        </p:nvSpPr>
        <p:spPr/>
        <p:txBody>
          <a:bodyPr/>
          <a:lstStyle/>
          <a:p>
            <a:fld id="{A3A5CF62-99D0-4F4E-BCBA-BA8DD9871C3F}"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a:t>
            </a:r>
            <a:r>
              <a:rPr lang="en-US" baseline="0" dirty="0" smtClean="0"/>
              <a:t> Received headers from an actual email. The date/time information highlighted in red are the times we used for computing the delays.</a:t>
            </a:r>
          </a:p>
          <a:p>
            <a:endParaRPr lang="en-US" baseline="0" dirty="0" smtClean="0"/>
          </a:p>
          <a:p>
            <a:r>
              <a:rPr lang="en-US" baseline="0" dirty="0" smtClean="0"/>
              <a:t>Note that they only have a resolution of 1 second.</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total, we collected 126, 794 delays,</a:t>
            </a:r>
            <a:r>
              <a:rPr lang="en-US" baseline="0" dirty="0" smtClean="0"/>
              <a:t> with a long tail distribution.</a:t>
            </a:r>
          </a:p>
          <a:p>
            <a:endParaRPr lang="en-US" baseline="0" dirty="0" smtClean="0"/>
          </a:p>
          <a:p>
            <a:r>
              <a:rPr lang="en-US" baseline="0" dirty="0" smtClean="0"/>
              <a:t>SEAL has a mean of 0.274 </a:t>
            </a:r>
            <a:r>
              <a:rPr lang="en-US" baseline="0" dirty="0" err="1" smtClean="0"/>
              <a:t>secs</a:t>
            </a:r>
            <a:r>
              <a:rPr lang="en-US" baseline="0" dirty="0" smtClean="0"/>
              <a:t>, well within 1 std deviation.</a:t>
            </a:r>
          </a:p>
          <a:p>
            <a:endParaRPr lang="en-US" baseline="0" dirty="0" smtClean="0"/>
          </a:p>
          <a:p>
            <a:r>
              <a:rPr lang="en-US" baseline="0" dirty="0" smtClean="0"/>
              <a:t>The results show that SEAL performs well within reasonable bounds.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limit the extent of the potential damage caused by a one-time intrusion, we hash all email IDs with the user salt, except for the forwarding email ID, which we </a:t>
            </a:r>
            <a:r>
              <a:rPr lang="en-US" baseline="0" dirty="0" smtClean="0"/>
              <a:t>need for </a:t>
            </a:r>
            <a:r>
              <a:rPr lang="en-US" baseline="0" dirty="0" smtClean="0"/>
              <a:t>redirection.</a:t>
            </a:r>
          </a:p>
          <a:p>
            <a:endParaRPr lang="en-US" baseline="0" dirty="0" smtClean="0"/>
          </a:p>
          <a:p>
            <a:r>
              <a:rPr lang="en-US" baseline="0" dirty="0" smtClean="0"/>
              <a:t>Spammers may think of misusing SEAL. But there may not be many advantages since using current technologies, they can already easily create multiple email addresses. Moreover, we can incorporate stricter checks during user registration, similar to Gmail.</a:t>
            </a:r>
          </a:p>
          <a:p>
            <a:endParaRPr lang="en-US" baseline="0" dirty="0" smtClean="0"/>
          </a:p>
          <a:p>
            <a:r>
              <a:rPr lang="en-US" baseline="0" dirty="0" smtClean="0"/>
              <a:t>Email harvesters crawl the web for emails. An idea could be to use </a:t>
            </a:r>
            <a:r>
              <a:rPr lang="en-US" baseline="0" dirty="0" err="1" smtClean="0"/>
              <a:t>Php</a:t>
            </a:r>
            <a:r>
              <a:rPr lang="en-US" baseline="0" dirty="0" smtClean="0"/>
              <a:t> to automatically generate an alias on the fly, where the randomized string is now based on the IP address of the HTTP request. This way, each email harvester from a unique IP will obtain a different alias, which can be disabled easily. For senders who are subsequently trusted, the user can add them to the list of trusted senders.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of course,</a:t>
            </a:r>
            <a:r>
              <a:rPr lang="en-US" baseline="0" dirty="0" smtClean="0"/>
              <a:t> your email address could be sold cheaply online.</a:t>
            </a:r>
          </a:p>
          <a:p>
            <a:endParaRPr lang="en-US" baseline="0" dirty="0" smtClean="0"/>
          </a:p>
          <a:p>
            <a:r>
              <a:rPr lang="en-US" baseline="0" dirty="0" smtClean="0"/>
              <a:t>These are actual postings on eBay selling email addresses.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conclude, traditional addresses does</a:t>
            </a:r>
            <a:r>
              <a:rPr lang="en-US" baseline="0" dirty="0" smtClean="0"/>
              <a:t> not allow the user to control the permissions granted to the senders.</a:t>
            </a:r>
          </a:p>
          <a:p>
            <a:endParaRPr lang="en-US" baseline="0" dirty="0" smtClean="0"/>
          </a:p>
          <a:p>
            <a:r>
              <a:rPr lang="en-US" baseline="0" dirty="0" smtClean="0"/>
              <a:t>SEAL extends DEAs by having the concept of an alias lifecycle,</a:t>
            </a:r>
          </a:p>
          <a:p>
            <a:r>
              <a:rPr lang="en-US" baseline="0" dirty="0" smtClean="0"/>
              <a:t>And it enables easy-to-deploy affiliation validation</a:t>
            </a:r>
          </a:p>
          <a:p>
            <a:endParaRPr lang="en-US" baseline="0" dirty="0" smtClean="0"/>
          </a:p>
          <a:p>
            <a:r>
              <a:rPr lang="en-US" baseline="0" dirty="0" smtClean="0"/>
              <a:t>Our experiments show that SEAL is practical in the real world.</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t>
            </a:r>
            <a:r>
              <a:rPr lang="en-US" baseline="0" dirty="0" smtClean="0"/>
              <a:t> to slide 4, 8, 10, 9</a:t>
            </a:r>
            <a:endParaRPr lang="en-US" dirty="0" smtClean="0"/>
          </a:p>
          <a:p>
            <a:endParaRPr lang="en-US" dirty="0" smtClean="0"/>
          </a:p>
          <a:p>
            <a:r>
              <a:rPr lang="en-US" dirty="0" smtClean="0"/>
              <a:t>Mitigation/limit</a:t>
            </a:r>
            <a:r>
              <a:rPr lang="en-US" baseline="0" dirty="0" smtClean="0"/>
              <a:t> leak extent</a:t>
            </a:r>
          </a:p>
          <a:p>
            <a:pPr>
              <a:buFont typeface="Arial" charset="0"/>
              <a:buChar char="•"/>
            </a:pPr>
            <a:r>
              <a:rPr lang="en-US" baseline="0" dirty="0" smtClean="0"/>
              <a:t> Group our contacts into different categories, and provide each of them a different email address created manually.</a:t>
            </a:r>
          </a:p>
          <a:p>
            <a:pPr>
              <a:buFont typeface="Arial" charset="0"/>
              <a:buChar char="•"/>
            </a:pPr>
            <a:r>
              <a:rPr lang="en-US" baseline="0" dirty="0" smtClean="0"/>
              <a:t> A troublesome process to create an email account to obtain an email address each time you require one.</a:t>
            </a:r>
          </a:p>
          <a:p>
            <a:endParaRPr lang="en-US" baseline="0" dirty="0" smtClean="0"/>
          </a:p>
          <a:p>
            <a:r>
              <a:rPr lang="en-US" baseline="0" dirty="0" smtClean="0"/>
              <a:t>Some current email providers do provide aliases.</a:t>
            </a:r>
          </a:p>
          <a:p>
            <a:pPr>
              <a:buFont typeface="Arial" charset="0"/>
              <a:buChar char="•"/>
            </a:pPr>
            <a:r>
              <a:rPr lang="en-US" baseline="0" dirty="0" smtClean="0"/>
              <a:t> However, the number of aliases that you can create is usually limited. While this is only a technical limitation, it still does not address the problem of email address leakages.</a:t>
            </a:r>
          </a:p>
          <a:p>
            <a:pPr>
              <a:buFont typeface="Arial" charset="0"/>
              <a:buChar char="•"/>
            </a:pPr>
            <a:r>
              <a:rPr lang="en-US" baseline="0" dirty="0" smtClean="0"/>
              <a:t> When that alias is leaked, you can still received unwanted emails in your inbox.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the problems with the current solutions?</a:t>
            </a:r>
            <a:endParaRPr lang="en-US" baseline="0" dirty="0" smtClean="0"/>
          </a:p>
          <a:p>
            <a:endParaRPr lang="en-US" baseline="0" dirty="0" smtClean="0"/>
          </a:p>
          <a:p>
            <a:r>
              <a:rPr lang="en-US" dirty="0" smtClean="0"/>
              <a:t>Users generally only have a limited number of permanent</a:t>
            </a:r>
            <a:r>
              <a:rPr lang="en-US" baseline="0" dirty="0" smtClean="0"/>
              <a:t> email addresses, and these could often be guessed, which can lead to leakages.</a:t>
            </a:r>
          </a:p>
          <a:p>
            <a:endParaRPr lang="en-US" baseline="0" dirty="0" smtClean="0"/>
          </a:p>
          <a:p>
            <a:r>
              <a:rPr lang="en-US" baseline="0" dirty="0" smtClean="0"/>
              <a:t>And when you have multiple email accounts, manageability becomes an issue.</a:t>
            </a:r>
          </a:p>
          <a:p>
            <a:endParaRPr lang="en-US" baseline="0" dirty="0" smtClean="0"/>
          </a:p>
          <a:p>
            <a:r>
              <a:rPr lang="en-US" baseline="0" dirty="0" smtClean="0"/>
              <a:t>Rolling new addresses is also a challenge.</a:t>
            </a:r>
          </a:p>
          <a:p>
            <a:endParaRPr lang="en-US" baseline="0" dirty="0" smtClean="0"/>
          </a:p>
          <a:p>
            <a:r>
              <a:rPr lang="en-US" baseline="0" dirty="0" smtClean="0"/>
              <a:t>Of course, existing solutions still don’t solve the root of the problem, that is stopping the leakage itself.</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pessimistically</a:t>
            </a:r>
            <a:r>
              <a:rPr lang="en-US" baseline="0" dirty="0" smtClean="0"/>
              <a:t> assume that your email address will eventually be leaked to undesired users.</a:t>
            </a:r>
          </a:p>
          <a:p>
            <a:endParaRPr lang="en-US" baseline="0" dirty="0" smtClean="0"/>
          </a:p>
          <a:p>
            <a:r>
              <a:rPr lang="en-US" baseline="0" dirty="0" smtClean="0"/>
              <a:t>There is a research gap in mitigating this leak. In other words, there is currently no good way for the address owner to control who might send emails to them.</a:t>
            </a:r>
          </a:p>
          <a:p>
            <a:endParaRPr lang="en-US" baseline="0" dirty="0" smtClean="0"/>
          </a:p>
          <a:p>
            <a:r>
              <a:rPr lang="en-US" baseline="0" dirty="0" smtClean="0"/>
              <a:t>Additionally, we have the secondary goal of making the usability costs low for good users (as in permanent email addresses), while making it high for potentially bad users (as in temporary email addresses).</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huge area of work is concerned with identifying and filtering spam.</a:t>
            </a:r>
          </a:p>
          <a:p>
            <a:endParaRPr lang="en-US" baseline="0" dirty="0" smtClean="0"/>
          </a:p>
          <a:p>
            <a:r>
              <a:rPr lang="en-US" baseline="0" dirty="0" smtClean="0"/>
              <a:t>Spam filtering has improved in the recent years. However, spammers are getting more targeted. They are sending emails that appear personalized, thus evading </a:t>
            </a:r>
            <a:r>
              <a:rPr lang="en-US" baseline="0" dirty="0" err="1" smtClean="0"/>
              <a:t>heuristical</a:t>
            </a:r>
            <a:r>
              <a:rPr lang="en-US" baseline="0" dirty="0" smtClean="0"/>
              <a:t> approaches. Moreover, spam filters do not consider the temporal characteristics of some scammers, which we observe on </a:t>
            </a:r>
            <a:r>
              <a:rPr lang="en-US" baseline="0" dirty="0" err="1" smtClean="0"/>
              <a:t>Craigslists</a:t>
            </a:r>
            <a:r>
              <a:rPr lang="en-US" baseline="0" dirty="0" smtClean="0"/>
              <a:t>. </a:t>
            </a:r>
            <a:r>
              <a:rPr lang="en-US" baseline="0" dirty="0" err="1" smtClean="0"/>
              <a:t>Craigslists</a:t>
            </a:r>
            <a:r>
              <a:rPr lang="en-US" baseline="0" dirty="0" smtClean="0"/>
              <a:t> is a popular and free classified advertising site.</a:t>
            </a:r>
          </a:p>
          <a:p>
            <a:endParaRPr lang="en-US" baseline="0" dirty="0" smtClean="0"/>
          </a:p>
          <a:p>
            <a:r>
              <a:rPr lang="en-US" baseline="0" dirty="0" smtClean="0"/>
              <a:t>Spam filtering solves the symptoms, but not the root cause. While spam filtering is important, we argue that our work is complementary to it.</a:t>
            </a:r>
            <a:endParaRPr lang="en-US" dirty="0"/>
          </a:p>
        </p:txBody>
      </p:sp>
      <p:sp>
        <p:nvSpPr>
          <p:cNvPr id="4" name="Slide Number Placeholder 3"/>
          <p:cNvSpPr>
            <a:spLocks noGrp="1"/>
          </p:cNvSpPr>
          <p:nvPr>
            <p:ph type="sldNum" sz="quarter" idx="10"/>
          </p:nvPr>
        </p:nvSpPr>
        <p:spPr/>
        <p:txBody>
          <a:bodyPr/>
          <a:lstStyle/>
          <a:p>
            <a:fld id="{A3A5CF62-99D0-4F4E-BCBA-BA8DD9871C3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000" dirty="0" smtClean="0"/>
              <a:t>So</a:t>
            </a:r>
            <a:r>
              <a:rPr lang="en-US" sz="1000" baseline="0" dirty="0" smtClean="0"/>
              <a:t>, if creating multiple email addresses does not work, what else can we do? This table compares the features of various possible methods. Note that a tick does not imply it is a better feature. It just mean that the feature is supported.</a:t>
            </a:r>
          </a:p>
          <a:p>
            <a:endParaRPr lang="en-US" sz="1000" baseline="0" dirty="0" smtClean="0"/>
          </a:p>
          <a:p>
            <a:r>
              <a:rPr lang="en-US" sz="1000" baseline="0" dirty="0" smtClean="0"/>
              <a:t>Disposable Email Addresses (DEA) allow users to create an email address very quickly without having to create an email account.  The mechanism is extremely lightweight,  and is the only one that does not provide complete email functionalities. However, DEA has some shortcomings.</a:t>
            </a:r>
          </a:p>
          <a:p>
            <a:pPr marL="228600" indent="-228600">
              <a:buAutoNum type="arabicParenBoth"/>
            </a:pPr>
            <a:r>
              <a:rPr lang="en-US" sz="1000" baseline="0" dirty="0" smtClean="0"/>
              <a:t>Emails are consolidated in a single public inbox, i.e. anyone can read emails from others.</a:t>
            </a:r>
          </a:p>
          <a:p>
            <a:pPr marL="228600" indent="-228600">
              <a:buAutoNum type="arabicParenBoth"/>
            </a:pPr>
            <a:r>
              <a:rPr lang="en-US" sz="1000" baseline="0" dirty="0" smtClean="0"/>
              <a:t>And often, you can only use the created email address for receiving but not sending. </a:t>
            </a:r>
          </a:p>
          <a:p>
            <a:pPr marL="228600" indent="-228600">
              <a:buAutoNum type="arabicParenBoth"/>
            </a:pPr>
            <a:r>
              <a:rPr lang="en-US" sz="1000" baseline="0" dirty="0" smtClean="0"/>
              <a:t>User needs to know right from the start that this sender cannot be trusted.</a:t>
            </a:r>
          </a:p>
          <a:p>
            <a:pPr marL="228600" indent="-228600">
              <a:buAutoNum type="arabicParenBoth"/>
            </a:pPr>
            <a:r>
              <a:rPr lang="en-US" sz="1000" baseline="0" dirty="0" smtClean="0"/>
              <a:t>Emails are short-lived. For </a:t>
            </a:r>
            <a:r>
              <a:rPr lang="en-US" sz="1000" baseline="0" dirty="0" err="1" smtClean="0"/>
              <a:t>mailinator</a:t>
            </a:r>
            <a:r>
              <a:rPr lang="en-US" sz="1000" baseline="0" dirty="0" smtClean="0"/>
              <a:t>, they are deleted within several hours</a:t>
            </a:r>
            <a:r>
              <a:rPr lang="en-US" sz="1000" baseline="0" dirty="0" smtClean="0"/>
              <a:t>.</a:t>
            </a:r>
            <a:endParaRPr lang="en-US" sz="1000" baseline="0" dirty="0" smtClean="0"/>
          </a:p>
        </p:txBody>
      </p:sp>
      <p:sp>
        <p:nvSpPr>
          <p:cNvPr id="4" name="Slide Number Placeholder 3"/>
          <p:cNvSpPr>
            <a:spLocks noGrp="1"/>
          </p:cNvSpPr>
          <p:nvPr>
            <p:ph type="sldNum" sz="quarter" idx="10"/>
          </p:nvPr>
        </p:nvSpPr>
        <p:spPr/>
        <p:txBody>
          <a:bodyPr/>
          <a:lstStyle/>
          <a:p>
            <a:fld id="{A3A5CF62-99D0-4F4E-BCBA-BA8DD9871C3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3460951-39C6-4BEC-8EEB-69D00DE1849F}"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F9B85-7B00-4393-88C7-763EE86720B0}"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C1760E-600F-40A9-983E-4B9384386FD2}"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1B27-3031-42AE-983E-A702F50BC6D5}"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BEF73-ED8D-4551-AEFD-1F83A918DD28}"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50BD1-BC63-4921-8A1C-E27212A3BE37}"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113847-1C51-464B-951E-BEB0D4105303}"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C12338-A597-4885-961F-F1CF9B6491BF}" type="datetime1">
              <a:rPr lang="en-US" smtClean="0"/>
              <a:pPr/>
              <a:t>5/4/2012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7E32A-6EDA-47DF-97B9-81272355CD53}" type="datetime1">
              <a:rPr lang="en-US" smtClean="0"/>
              <a:pPr/>
              <a:t>5/4/2012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8689-DE64-48B6-BA9C-4BAF78098294}" type="datetime1">
              <a:rPr lang="en-US" smtClean="0"/>
              <a:pPr/>
              <a:t>5/4/2012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495CD-F5AB-4EBF-A13A-E97206DD2AB7}"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89774-FB81-4136-9D70-09107ADD5204}"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D0F4E-B611-48C5-AFFE-08D3A772DD73}"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9BDC3D-873F-4BC1-A5F3-D04E508885AD}"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BD5AA-860F-417C-90AD-ADA8B2AA60B8}"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221F4-E93D-4AF4-8E0F-A0E25E52757A}"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C2A99D-6ED5-49B3-8ED7-B6DD6547AF9B}" type="datetime1">
              <a:rPr lang="en-US" smtClean="0"/>
              <a:pPr/>
              <a:t>5/4/2012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9064BB-F4D4-479E-A785-A69C69537F3F}"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69F62B-4DD6-4D66-9771-9E0E5948FAEC}" type="datetime1">
              <a:rPr lang="en-US" smtClean="0"/>
              <a:pPr/>
              <a:t>5/4/2012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6EDC9-F519-4368-9F12-398A11CA5A21}" type="datetime1">
              <a:rPr lang="en-US" smtClean="0"/>
              <a:pPr/>
              <a:t>5/4/2012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BE234-B3AB-4440-93B2-7301FA900B3F}" type="datetime1">
              <a:rPr lang="en-US" smtClean="0"/>
              <a:pPr/>
              <a:t>5/4/2012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3D626-3D32-4598-A04C-ED2A5050D8E0}"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C7EA4-ADE7-43BE-8B74-FBE43913574B}" type="datetime1">
              <a:rPr lang="en-US" smtClean="0"/>
              <a:pPr/>
              <a:t>5/4/2012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0" y="444500"/>
            <a:ext cx="9144000" cy="628650"/>
          </a:xfrm>
          <a:prstGeom prst="rect">
            <a:avLst/>
          </a:prstGeom>
          <a:solidFill>
            <a:srgbClr val="00204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cs typeface="Arial" charset="0"/>
            </a:endParaRPr>
          </a:p>
        </p:txBody>
      </p:sp>
      <p:sp>
        <p:nvSpPr>
          <p:cNvPr id="9" name="Rectangle 8"/>
          <p:cNvSpPr>
            <a:spLocks noChangeArrowheads="1"/>
          </p:cNvSpPr>
          <p:nvPr/>
        </p:nvSpPr>
        <p:spPr bwMode="auto">
          <a:xfrm>
            <a:off x="6672263" y="444500"/>
            <a:ext cx="2471737" cy="628650"/>
          </a:xfrm>
          <a:prstGeom prst="rect">
            <a:avLst/>
          </a:prstGeom>
          <a:solidFill>
            <a:srgbClr val="0066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2" name="Title Placeholder 1"/>
          <p:cNvSpPr>
            <a:spLocks noGrp="1"/>
          </p:cNvSpPr>
          <p:nvPr>
            <p:ph type="title"/>
          </p:nvPr>
        </p:nvSpPr>
        <p:spPr>
          <a:xfrm>
            <a:off x="457200" y="274638"/>
            <a:ext cx="61722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A6B11-1326-4C91-88BE-795A4FEB3FE2}" type="datetime1">
              <a:rPr lang="en-US" smtClean="0"/>
              <a:pPr/>
              <a:t>5/4/2012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4"/>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bwMode="auto">
          <a:xfrm>
            <a:off x="6791325" y="543281"/>
            <a:ext cx="1973263" cy="41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36C7A-46FA-424E-9861-AE113A6398BE}" type="datetime1">
              <a:rPr lang="en-US" smtClean="0"/>
              <a:pPr/>
              <a:t>5/4/2012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221F4-E93D-4AF4-8E0F-A0E25E5275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9.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8.png"/><Relationship Id="rId18" Type="http://schemas.openxmlformats.org/officeDocument/2006/relationships/image" Target="../media/image24.png"/><Relationship Id="rId3" Type="http://schemas.openxmlformats.org/officeDocument/2006/relationships/image" Target="../media/image12.jpeg"/><Relationship Id="rId21" Type="http://schemas.openxmlformats.org/officeDocument/2006/relationships/image" Target="../media/image25.png"/><Relationship Id="rId7" Type="http://schemas.openxmlformats.org/officeDocument/2006/relationships/image" Target="../media/image17.jpeg"/><Relationship Id="rId12" Type="http://schemas.openxmlformats.org/officeDocument/2006/relationships/image" Target="../media/image7.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20"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6.png"/><Relationship Id="rId5" Type="http://schemas.openxmlformats.org/officeDocument/2006/relationships/image" Target="../media/image14.jpeg"/><Relationship Id="rId15" Type="http://schemas.openxmlformats.org/officeDocument/2006/relationships/image" Target="../media/image21.png"/><Relationship Id="rId10" Type="http://schemas.openxmlformats.org/officeDocument/2006/relationships/image" Target="../media/image20.jpeg"/><Relationship Id="rId19" Type="http://schemas.openxmlformats.org/officeDocument/2006/relationships/image" Target="../media/image11.png"/><Relationship Id="rId4" Type="http://schemas.openxmlformats.org/officeDocument/2006/relationships/image" Target="../media/image16.jpeg"/><Relationship Id="rId9" Type="http://schemas.openxmlformats.org/officeDocument/2006/relationships/image" Target="../media/image19.png"/><Relationship Id="rId1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jpeg"/><Relationship Id="rId3" Type="http://schemas.openxmlformats.org/officeDocument/2006/relationships/image" Target="../media/image10.jpeg"/><Relationship Id="rId7" Type="http://schemas.openxmlformats.org/officeDocument/2006/relationships/image" Target="../media/image7.png"/><Relationship Id="rId12" Type="http://schemas.openxmlformats.org/officeDocument/2006/relationships/image" Target="../media/image13.jpeg"/><Relationship Id="rId2" Type="http://schemas.openxmlformats.org/officeDocument/2006/relationships/notesSlide" Target="../notesSlides/notesSlide5.xml"/><Relationship Id="rId16"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jpeg"/><Relationship Id="rId5" Type="http://schemas.openxmlformats.org/officeDocument/2006/relationships/image" Target="../media/image5.jpeg"/><Relationship Id="rId15" Type="http://schemas.openxmlformats.org/officeDocument/2006/relationships/image" Target="../media/image3.jpeg"/><Relationship Id="rId10" Type="http://schemas.openxmlformats.org/officeDocument/2006/relationships/image" Target="../media/image11.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5.g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Semi-Private Email Aliases</a:t>
            </a:r>
            <a:endParaRPr lang="en-US" sz="2400" dirty="0">
              <a:solidFill>
                <a:schemeClr val="tx1"/>
              </a:solidFill>
            </a:endParaRPr>
          </a:p>
        </p:txBody>
      </p:sp>
      <p:sp>
        <p:nvSpPr>
          <p:cNvPr id="4" name="Subtitle 3"/>
          <p:cNvSpPr>
            <a:spLocks noGrp="1"/>
          </p:cNvSpPr>
          <p:nvPr>
            <p:ph type="subTitle" idx="1"/>
          </p:nvPr>
        </p:nvSpPr>
        <p:spPr>
          <a:xfrm>
            <a:off x="1143000" y="3886200"/>
            <a:ext cx="7162800" cy="1752600"/>
          </a:xfrm>
        </p:spPr>
        <p:txBody>
          <a:bodyPr>
            <a:normAutofit fontScale="92500" lnSpcReduction="10000"/>
          </a:bodyPr>
          <a:lstStyle/>
          <a:p>
            <a:r>
              <a:rPr lang="en-US" sz="2400" dirty="0" err="1" smtClean="0"/>
              <a:t>Beng</a:t>
            </a:r>
            <a:r>
              <a:rPr lang="en-US" sz="2400" dirty="0" smtClean="0"/>
              <a:t> </a:t>
            </a:r>
            <a:r>
              <a:rPr lang="en-US" sz="2400" dirty="0" err="1" smtClean="0"/>
              <a:t>Heng</a:t>
            </a:r>
            <a:r>
              <a:rPr lang="en-US" sz="2400" dirty="0" smtClean="0"/>
              <a:t> Ng, Alex Crowell, </a:t>
            </a:r>
            <a:r>
              <a:rPr lang="en-US" sz="2400" dirty="0" err="1" smtClean="0"/>
              <a:t>Atul</a:t>
            </a:r>
            <a:r>
              <a:rPr lang="en-US" sz="2400" dirty="0" smtClean="0"/>
              <a:t> </a:t>
            </a:r>
            <a:r>
              <a:rPr lang="en-US" sz="2400" dirty="0" err="1" smtClean="0"/>
              <a:t>Prakash</a:t>
            </a:r>
            <a:endParaRPr lang="en-US" sz="2400" dirty="0" smtClean="0"/>
          </a:p>
          <a:p>
            <a:r>
              <a:rPr lang="en-US" sz="2200" dirty="0" smtClean="0"/>
              <a:t>Department of Computer Science and Engineering</a:t>
            </a:r>
          </a:p>
          <a:p>
            <a:r>
              <a:rPr lang="en-US" sz="2200" dirty="0" smtClean="0"/>
              <a:t>University of Michigan</a:t>
            </a:r>
          </a:p>
          <a:p>
            <a:endParaRPr lang="en-US" sz="2200" dirty="0" smtClean="0"/>
          </a:p>
          <a:p>
            <a:r>
              <a:rPr lang="en-US" sz="2000" dirty="0" smtClean="0">
                <a:solidFill>
                  <a:schemeClr val="tx1"/>
                </a:solidFill>
              </a:rPr>
              <a:t>May 4, </a:t>
            </a:r>
            <a:r>
              <a:rPr lang="en-US" sz="2000" dirty="0" err="1" smtClean="0">
                <a:solidFill>
                  <a:schemeClr val="tx1"/>
                </a:solidFill>
              </a:rPr>
              <a:t>AsiaCCS</a:t>
            </a:r>
            <a:r>
              <a:rPr lang="en-US" sz="2000" dirty="0" smtClean="0">
                <a:solidFill>
                  <a:schemeClr val="tx1"/>
                </a:solidFill>
              </a:rPr>
              <a:t> ’12, Seoul</a:t>
            </a:r>
            <a:endParaRPr lang="en-US"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629400" cy="1143000"/>
          </a:xfrm>
        </p:spPr>
        <p:txBody>
          <a:bodyPr/>
          <a:lstStyle/>
          <a:p>
            <a:r>
              <a:rPr lang="en-US" dirty="0" smtClean="0"/>
              <a:t>Related Work</a:t>
            </a:r>
            <a:endParaRPr lang="en-US" dirty="0"/>
          </a:p>
        </p:txBody>
      </p:sp>
      <p:graphicFrame>
        <p:nvGraphicFramePr>
          <p:cNvPr id="4" name="Content Placeholder 4"/>
          <p:cNvGraphicFramePr>
            <a:graphicFrameLocks/>
          </p:cNvGraphicFramePr>
          <p:nvPr>
            <p:extLst>
              <p:ext uri="{D42A27DB-BD31-4B8C-83A1-F6EECF244321}">
                <p14:modId xmlns="" xmlns:p14="http://schemas.microsoft.com/office/powerpoint/2010/main" val="1090701753"/>
              </p:ext>
            </p:extLst>
          </p:nvPr>
        </p:nvGraphicFramePr>
        <p:xfrm>
          <a:off x="762001" y="1600200"/>
          <a:ext cx="7182101" cy="3688080"/>
        </p:xfrm>
        <a:graphic>
          <a:graphicData uri="http://schemas.openxmlformats.org/drawingml/2006/table">
            <a:tbl>
              <a:tblPr firstRow="1" bandRow="1">
                <a:tableStyleId>{2A488322-F2BA-4B5B-9748-0D474271808F}</a:tableStyleId>
              </a:tblPr>
              <a:tblGrid>
                <a:gridCol w="1414131"/>
                <a:gridCol w="1153594"/>
                <a:gridCol w="1153594"/>
                <a:gridCol w="1153594"/>
                <a:gridCol w="1153594"/>
                <a:gridCol w="1153594"/>
              </a:tblGrid>
              <a:tr h="370840">
                <a:tc>
                  <a:txBody>
                    <a:bodyPr/>
                    <a:lstStyle/>
                    <a:p>
                      <a:pPr algn="ctr"/>
                      <a:r>
                        <a:rPr lang="en-US" sz="1400" dirty="0" smtClean="0"/>
                        <a:t>Features</a:t>
                      </a:r>
                      <a:endParaRPr lang="en-US" sz="1400" i="1" dirty="0"/>
                    </a:p>
                  </a:txBody>
                  <a:tcPr anchor="ctr" anchorCtr="1"/>
                </a:tc>
                <a:tc>
                  <a:txBody>
                    <a:bodyPr/>
                    <a:lstStyle/>
                    <a:p>
                      <a:pPr algn="ctr"/>
                      <a:r>
                        <a:rPr lang="en-US" sz="1400" dirty="0" smtClean="0"/>
                        <a:t>Disposable Email Addresses</a:t>
                      </a:r>
                    </a:p>
                  </a:txBody>
                  <a:tcPr anchor="ctr" anchorCtr="1"/>
                </a:tc>
                <a:tc>
                  <a:txBody>
                    <a:bodyPr/>
                    <a:lstStyle/>
                    <a:p>
                      <a:pPr algn="ctr"/>
                      <a:r>
                        <a:rPr lang="en-US" sz="1400" baseline="0" dirty="0" smtClean="0"/>
                        <a:t>Inexpensive Email Addresses</a:t>
                      </a:r>
                      <a:r>
                        <a:rPr lang="en-US" sz="1400" baseline="30000" dirty="0" smtClean="0"/>
                        <a:t>1,2</a:t>
                      </a:r>
                      <a:endParaRPr lang="en-US" sz="1400" dirty="0" smtClean="0"/>
                    </a:p>
                  </a:txBody>
                  <a:tcPr anchor="ctr" anchorCtr="1"/>
                </a:tc>
                <a:tc>
                  <a:txBody>
                    <a:bodyPr/>
                    <a:lstStyle/>
                    <a:p>
                      <a:pPr algn="ctr"/>
                      <a:r>
                        <a:rPr lang="en-US" sz="1400" dirty="0" smtClean="0"/>
                        <a:t>Single Purpose Addresses</a:t>
                      </a:r>
                      <a:r>
                        <a:rPr lang="en-US" sz="1400" baseline="30000" dirty="0" smtClean="0"/>
                        <a:t>2,3</a:t>
                      </a:r>
                      <a:endParaRPr lang="en-US" sz="1400" baseline="30000" dirty="0"/>
                    </a:p>
                  </a:txBody>
                  <a:tcPr anchor="ctr" anchorCtr="1"/>
                </a:tc>
                <a:tc>
                  <a:txBody>
                    <a:bodyPr/>
                    <a:lstStyle/>
                    <a:p>
                      <a:pPr algn="ctr"/>
                      <a:r>
                        <a:rPr lang="en-US" sz="1400" dirty="0" smtClean="0"/>
                        <a:t>Traditional</a:t>
                      </a:r>
                      <a:r>
                        <a:rPr lang="en-US" sz="1400" baseline="0" dirty="0" smtClean="0"/>
                        <a:t> Aliases</a:t>
                      </a:r>
                      <a:endParaRPr lang="en-US" sz="1400" baseline="30000" dirty="0"/>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1400" b="1" dirty="0" smtClean="0">
                          <a:solidFill>
                            <a:schemeClr val="tx1"/>
                          </a:solidFill>
                        </a:rPr>
                        <a:t>Semi-Private</a:t>
                      </a:r>
                      <a:r>
                        <a:rPr lang="en-US" sz="1400" b="1" baseline="0" dirty="0" smtClean="0">
                          <a:solidFill>
                            <a:schemeClr val="tx1"/>
                          </a:solidFill>
                        </a:rPr>
                        <a:t> Aliases</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Complete </a:t>
                      </a:r>
                      <a:r>
                        <a:rPr lang="en-US" sz="1200" baseline="0" dirty="0" smtClean="0"/>
                        <a:t>Functions</a:t>
                      </a:r>
                      <a:endParaRPr lang="en-US" sz="1200" dirty="0" smtClean="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Integrated</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Private Inbox</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Intelligible Addresses</a:t>
                      </a:r>
                      <a:endParaRPr lang="en-US" sz="1200" dirty="0"/>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000" b="1" dirty="0" smtClean="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Partly</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Stateless</a:t>
                      </a:r>
                      <a:r>
                        <a:rPr lang="en-US" sz="1200" baseline="0" dirty="0" smtClean="0"/>
                        <a:t> Design</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2">
                              <a:lumMod val="50000"/>
                            </a:schemeClr>
                          </a:solidFill>
                          <a:sym typeface="Wingdings"/>
                        </a:rPr>
                        <a:t></a:t>
                      </a:r>
                      <a:endParaRPr lang="en-US" sz="2000" b="1" dirty="0" smtClean="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Embedded</a:t>
                      </a:r>
                      <a:r>
                        <a:rPr lang="en-US" sz="1200" baseline="0" dirty="0" smtClean="0"/>
                        <a:t> Policy</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Progressive Restrictions</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14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2000" b="1" dirty="0" smtClean="0">
                          <a:solidFill>
                            <a:schemeClr val="tx1"/>
                          </a:solidFill>
                          <a:sym typeface="Wingdings"/>
                        </a:rPr>
                        <a:t></a:t>
                      </a: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bl>
          </a:graphicData>
        </a:graphic>
      </p:graphicFrame>
      <p:sp>
        <p:nvSpPr>
          <p:cNvPr id="5" name="Rectangle 4"/>
          <p:cNvSpPr/>
          <p:nvPr/>
        </p:nvSpPr>
        <p:spPr>
          <a:xfrm>
            <a:off x="0" y="5486400"/>
            <a:ext cx="9144000" cy="938719"/>
          </a:xfrm>
          <a:prstGeom prst="rect">
            <a:avLst/>
          </a:prstGeom>
        </p:spPr>
        <p:txBody>
          <a:bodyPr wrap="square">
            <a:spAutoFit/>
          </a:bodyPr>
          <a:lstStyle/>
          <a:p>
            <a:pPr marL="228600" indent="-228600">
              <a:buAutoNum type="arabicPeriod"/>
            </a:pPr>
            <a:r>
              <a:rPr lang="en-US" sz="1100" dirty="0" smtClean="0"/>
              <a:t>Aram </a:t>
            </a:r>
            <a:r>
              <a:rPr lang="en-US" sz="1100" dirty="0" err="1" smtClean="0"/>
              <a:t>Yegenian</a:t>
            </a:r>
            <a:r>
              <a:rPr lang="en-US" sz="1100" dirty="0" smtClean="0"/>
              <a:t> and </a:t>
            </a:r>
            <a:r>
              <a:rPr lang="en-US" sz="1100" dirty="0" err="1" smtClean="0"/>
              <a:t>Tassos</a:t>
            </a:r>
            <a:r>
              <a:rPr lang="en-US" sz="1100" dirty="0" smtClean="0"/>
              <a:t> </a:t>
            </a:r>
            <a:r>
              <a:rPr lang="en-US" sz="1100" dirty="0" err="1" smtClean="0"/>
              <a:t>Dimitriou</a:t>
            </a:r>
            <a:r>
              <a:rPr lang="en-US" sz="1100" dirty="0" smtClean="0"/>
              <a:t>. Inexpensive Email Addresses: An Email Spam-Combating System. Security and Privacy in Communication Networks, volume 50 of Lecture Notes of the Institute for Computer Sciences, Social Informatics and Telecommunications Engineering, pages 35–52. Springer Berlin Heidelberg, 2010.</a:t>
            </a:r>
          </a:p>
          <a:p>
            <a:pPr marL="228600" indent="-228600">
              <a:buAutoNum type="arabicPeriod"/>
            </a:pPr>
            <a:r>
              <a:rPr lang="en-US" sz="1100" dirty="0" smtClean="0"/>
              <a:t>John Ioannidis. Fighting spam by encapsulating policy in email addresses. NDSS 2003.</a:t>
            </a:r>
          </a:p>
          <a:p>
            <a:pPr marL="228600" indent="-228600">
              <a:buAutoNum type="arabicPeriod"/>
            </a:pPr>
            <a:r>
              <a:rPr lang="en-US" sz="1100" dirty="0" smtClean="0"/>
              <a:t>TMDA. Tagged Message Delivery Agent (TMDA). Online.</a:t>
            </a:r>
            <a:endParaRPr lang="en-US" sz="11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8" name="Rectangle 7"/>
          <p:cNvSpPr/>
          <p:nvPr/>
        </p:nvSpPr>
        <p:spPr>
          <a:xfrm>
            <a:off x="2159000" y="1594757"/>
            <a:ext cx="1155700" cy="37011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malinator.png"/>
          <p:cNvPicPr>
            <a:picLocks noGrp="1" noChangeAspect="1"/>
          </p:cNvPicPr>
          <p:nvPr>
            <p:ph idx="1"/>
          </p:nvPr>
        </p:nvPicPr>
        <p:blipFill>
          <a:blip r:embed="rId2" cstate="print"/>
          <a:stretch>
            <a:fillRect/>
          </a:stretch>
        </p:blipFill>
        <p:spPr>
          <a:xfrm>
            <a:off x="0" y="0"/>
            <a:ext cx="9144000" cy="7115654"/>
          </a:xfr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629400" cy="1143000"/>
          </a:xfrm>
        </p:spPr>
        <p:txBody>
          <a:bodyPr/>
          <a:lstStyle/>
          <a:p>
            <a:r>
              <a:rPr lang="en-US" dirty="0" smtClean="0"/>
              <a:t>Related Work</a:t>
            </a:r>
            <a:endParaRPr lang="en-US" dirty="0"/>
          </a:p>
        </p:txBody>
      </p:sp>
      <p:graphicFrame>
        <p:nvGraphicFramePr>
          <p:cNvPr id="4" name="Content Placeholder 4"/>
          <p:cNvGraphicFramePr>
            <a:graphicFrameLocks/>
          </p:cNvGraphicFramePr>
          <p:nvPr>
            <p:extLst>
              <p:ext uri="{D42A27DB-BD31-4B8C-83A1-F6EECF244321}">
                <p14:modId xmlns="" xmlns:p14="http://schemas.microsoft.com/office/powerpoint/2010/main" val="1090701753"/>
              </p:ext>
            </p:extLst>
          </p:nvPr>
        </p:nvGraphicFramePr>
        <p:xfrm>
          <a:off x="762001" y="1600200"/>
          <a:ext cx="7182101" cy="3688080"/>
        </p:xfrm>
        <a:graphic>
          <a:graphicData uri="http://schemas.openxmlformats.org/drawingml/2006/table">
            <a:tbl>
              <a:tblPr firstRow="1" bandRow="1">
                <a:tableStyleId>{2A488322-F2BA-4B5B-9748-0D474271808F}</a:tableStyleId>
              </a:tblPr>
              <a:tblGrid>
                <a:gridCol w="1414131"/>
                <a:gridCol w="1153594"/>
                <a:gridCol w="1153594"/>
                <a:gridCol w="1153594"/>
                <a:gridCol w="1153594"/>
                <a:gridCol w="1153594"/>
              </a:tblGrid>
              <a:tr h="370840">
                <a:tc>
                  <a:txBody>
                    <a:bodyPr/>
                    <a:lstStyle/>
                    <a:p>
                      <a:pPr algn="ctr"/>
                      <a:r>
                        <a:rPr lang="en-US" sz="1400" dirty="0" smtClean="0"/>
                        <a:t>Features</a:t>
                      </a:r>
                      <a:endParaRPr lang="en-US" sz="1400" i="1" dirty="0"/>
                    </a:p>
                  </a:txBody>
                  <a:tcPr anchor="ctr" anchorCtr="1"/>
                </a:tc>
                <a:tc>
                  <a:txBody>
                    <a:bodyPr/>
                    <a:lstStyle/>
                    <a:p>
                      <a:pPr algn="ctr"/>
                      <a:r>
                        <a:rPr lang="en-US" sz="1400" dirty="0" smtClean="0"/>
                        <a:t>Short-term</a:t>
                      </a:r>
                    </a:p>
                    <a:p>
                      <a:pPr algn="ctr"/>
                      <a:r>
                        <a:rPr lang="en-US" sz="1400" dirty="0" smtClean="0"/>
                        <a:t>DEA</a:t>
                      </a:r>
                    </a:p>
                  </a:txBody>
                  <a:tcPr anchor="ctr" anchorCtr="1"/>
                </a:tc>
                <a:tc>
                  <a:txBody>
                    <a:bodyPr/>
                    <a:lstStyle/>
                    <a:p>
                      <a:pPr algn="ctr"/>
                      <a:r>
                        <a:rPr lang="en-US" sz="1400" baseline="0" dirty="0" smtClean="0"/>
                        <a:t>Inexpensive Email Addresses</a:t>
                      </a:r>
                      <a:r>
                        <a:rPr lang="en-US" sz="1400" baseline="30000" dirty="0" smtClean="0"/>
                        <a:t>1,2</a:t>
                      </a:r>
                      <a:endParaRPr lang="en-US" sz="1400" dirty="0" smtClean="0"/>
                    </a:p>
                  </a:txBody>
                  <a:tcPr anchor="ctr" anchorCtr="1"/>
                </a:tc>
                <a:tc>
                  <a:txBody>
                    <a:bodyPr/>
                    <a:lstStyle/>
                    <a:p>
                      <a:pPr algn="ctr"/>
                      <a:r>
                        <a:rPr lang="en-US" sz="1400" dirty="0" smtClean="0"/>
                        <a:t>Single Purpose Addresses</a:t>
                      </a:r>
                      <a:r>
                        <a:rPr lang="en-US" sz="1400" baseline="30000" dirty="0" smtClean="0"/>
                        <a:t>2,3</a:t>
                      </a:r>
                      <a:endParaRPr lang="en-US" sz="1400" baseline="30000" dirty="0"/>
                    </a:p>
                  </a:txBody>
                  <a:tcPr anchor="ctr" anchorCtr="1"/>
                </a:tc>
                <a:tc>
                  <a:txBody>
                    <a:bodyPr/>
                    <a:lstStyle/>
                    <a:p>
                      <a:pPr algn="ctr"/>
                      <a:r>
                        <a:rPr lang="en-US" sz="1400" dirty="0" smtClean="0"/>
                        <a:t>Traditional</a:t>
                      </a:r>
                      <a:r>
                        <a:rPr lang="en-US" sz="1400" baseline="0" dirty="0" smtClean="0"/>
                        <a:t> Aliases</a:t>
                      </a:r>
                      <a:endParaRPr lang="en-US" sz="1400" baseline="30000" dirty="0"/>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1400" b="1" dirty="0" smtClean="0">
                          <a:solidFill>
                            <a:schemeClr val="tx1"/>
                          </a:solidFill>
                        </a:rPr>
                        <a:t>Semi-Private</a:t>
                      </a:r>
                      <a:r>
                        <a:rPr lang="en-US" sz="1400" b="1" baseline="0" dirty="0" smtClean="0">
                          <a:solidFill>
                            <a:schemeClr val="tx1"/>
                          </a:solidFill>
                        </a:rPr>
                        <a:t> Aliases</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Complete </a:t>
                      </a:r>
                      <a:r>
                        <a:rPr lang="en-US" sz="1200" baseline="0" dirty="0" smtClean="0"/>
                        <a:t>Functions</a:t>
                      </a:r>
                      <a:endParaRPr lang="en-US" sz="1200" dirty="0" smtClean="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Integrated</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Private Inbox</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Intelligible Addresses</a:t>
                      </a:r>
                      <a:endParaRPr lang="en-US" sz="1200" dirty="0"/>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000" b="1" dirty="0" smtClean="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Partly</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Stateless</a:t>
                      </a:r>
                      <a:r>
                        <a:rPr lang="en-US" sz="1200" baseline="0" dirty="0" smtClean="0"/>
                        <a:t> Design</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2">
                              <a:lumMod val="50000"/>
                            </a:schemeClr>
                          </a:solidFill>
                          <a:sym typeface="Wingdings"/>
                        </a:rPr>
                        <a:t></a:t>
                      </a:r>
                      <a:endParaRPr lang="en-US" sz="2000" b="1" dirty="0" smtClean="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Embedded</a:t>
                      </a:r>
                      <a:r>
                        <a:rPr lang="en-US" sz="1200" baseline="0" dirty="0" smtClean="0"/>
                        <a:t> Policy</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Progressive Restrictions</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14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2000" b="1" dirty="0" smtClean="0">
                          <a:solidFill>
                            <a:schemeClr val="tx1"/>
                          </a:solidFill>
                          <a:sym typeface="Wingdings"/>
                        </a:rPr>
                        <a:t></a:t>
                      </a: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8" name="Rectangle 7"/>
          <p:cNvSpPr/>
          <p:nvPr/>
        </p:nvSpPr>
        <p:spPr>
          <a:xfrm>
            <a:off x="3327400" y="1607457"/>
            <a:ext cx="1155700" cy="37011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IEA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p:cNvSpPr txBox="1"/>
          <p:nvPr/>
        </p:nvSpPr>
        <p:spPr>
          <a:xfrm>
            <a:off x="2428406" y="1354943"/>
            <a:ext cx="3657600" cy="646331"/>
          </a:xfrm>
          <a:prstGeom prst="rect">
            <a:avLst/>
          </a:prstGeom>
          <a:noFill/>
        </p:spPr>
        <p:txBody>
          <a:bodyPr wrap="square" rtlCol="0">
            <a:spAutoFit/>
          </a:bodyPr>
          <a:lstStyle/>
          <a:p>
            <a:r>
              <a:rPr lang="en-US" dirty="0" smtClean="0"/>
              <a:t>From: "Alice" &lt;alice@example.com&gt;</a:t>
            </a:r>
          </a:p>
          <a:p>
            <a:r>
              <a:rPr lang="en-US" dirty="0" smtClean="0"/>
              <a:t>To: "Bob" &lt;</a:t>
            </a:r>
            <a:r>
              <a:rPr lang="en-US" dirty="0" err="1" smtClean="0"/>
              <a:t>bob@iea</a:t>
            </a:r>
            <a:r>
              <a:rPr lang="en-US" dirty="0" smtClean="0"/>
              <a:t> system.com&gt;</a:t>
            </a:r>
          </a:p>
        </p:txBody>
      </p:sp>
      <p:sp>
        <p:nvSpPr>
          <p:cNvPr id="6" name="TextBox 5"/>
          <p:cNvSpPr txBox="1"/>
          <p:nvPr/>
        </p:nvSpPr>
        <p:spPr>
          <a:xfrm>
            <a:off x="1199213" y="5464747"/>
            <a:ext cx="6925456" cy="646331"/>
          </a:xfrm>
          <a:prstGeom prst="rect">
            <a:avLst/>
          </a:prstGeom>
          <a:noFill/>
        </p:spPr>
        <p:txBody>
          <a:bodyPr wrap="square" rtlCol="0">
            <a:spAutoFit/>
          </a:bodyPr>
          <a:lstStyle/>
          <a:p>
            <a:r>
              <a:rPr lang="en-US" dirty="0" smtClean="0"/>
              <a:t>From: "Alice" &lt;alice@example.com&gt;</a:t>
            </a:r>
          </a:p>
          <a:p>
            <a:r>
              <a:rPr lang="pl-PL" dirty="0" smtClean="0"/>
              <a:t>To: "Bob" &lt;jTYtOowmrE omtyfMTNSWrT32gyRR-HT@iea system.com&gt;</a:t>
            </a:r>
            <a:endParaRPr lang="en-US" dirty="0" smtClean="0"/>
          </a:p>
        </p:txBody>
      </p:sp>
      <p:pic>
        <p:nvPicPr>
          <p:cNvPr id="7" name="Picture 6" descr="iea_captcha_1.png"/>
          <p:cNvPicPr>
            <a:picLocks noChangeAspect="1"/>
          </p:cNvPicPr>
          <p:nvPr/>
        </p:nvPicPr>
        <p:blipFill>
          <a:blip r:embed="rId3" cstate="print"/>
          <a:stretch>
            <a:fillRect/>
          </a:stretch>
        </p:blipFill>
        <p:spPr>
          <a:xfrm>
            <a:off x="4691920" y="2562195"/>
            <a:ext cx="1409076" cy="1044062"/>
          </a:xfrm>
          <a:prstGeom prst="rect">
            <a:avLst/>
          </a:prstGeom>
        </p:spPr>
      </p:pic>
      <p:pic>
        <p:nvPicPr>
          <p:cNvPr id="8" name="Picture 7" descr="iea_captcha_2.png"/>
          <p:cNvPicPr>
            <a:picLocks noChangeAspect="1"/>
          </p:cNvPicPr>
          <p:nvPr/>
        </p:nvPicPr>
        <p:blipFill>
          <a:blip r:embed="rId4" cstate="print"/>
          <a:stretch>
            <a:fillRect/>
          </a:stretch>
        </p:blipFill>
        <p:spPr>
          <a:xfrm>
            <a:off x="4676930" y="3891592"/>
            <a:ext cx="1412372" cy="1042416"/>
          </a:xfrm>
          <a:prstGeom prst="rect">
            <a:avLst/>
          </a:prstGeom>
        </p:spPr>
      </p:pic>
      <p:sp>
        <p:nvSpPr>
          <p:cNvPr id="9" name="Down Arrow 8"/>
          <p:cNvSpPr/>
          <p:nvPr/>
        </p:nvSpPr>
        <p:spPr>
          <a:xfrm>
            <a:off x="3912432" y="2338466"/>
            <a:ext cx="599607" cy="281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629400" cy="1143000"/>
          </a:xfrm>
        </p:spPr>
        <p:txBody>
          <a:bodyPr/>
          <a:lstStyle/>
          <a:p>
            <a:r>
              <a:rPr lang="en-US" dirty="0" smtClean="0"/>
              <a:t>Related Work</a:t>
            </a:r>
            <a:endParaRPr lang="en-US" dirty="0"/>
          </a:p>
        </p:txBody>
      </p:sp>
      <p:sp>
        <p:nvSpPr>
          <p:cNvPr id="5" name="Rectangle 4"/>
          <p:cNvSpPr/>
          <p:nvPr/>
        </p:nvSpPr>
        <p:spPr>
          <a:xfrm>
            <a:off x="0" y="5573486"/>
            <a:ext cx="9144000" cy="707886"/>
          </a:xfrm>
          <a:prstGeom prst="rect">
            <a:avLst/>
          </a:prstGeom>
        </p:spPr>
        <p:txBody>
          <a:bodyPr wrap="square">
            <a:spAutoFit/>
          </a:bodyPr>
          <a:lstStyle/>
          <a:p>
            <a:pPr marL="228600" indent="-228600"/>
            <a:r>
              <a:rPr lang="en-US" sz="2000" dirty="0" smtClean="0"/>
              <a:t>Single Purpose Address (SPA): </a:t>
            </a:r>
            <a:r>
              <a:rPr lang="en-US" sz="2000" b="1" dirty="0" smtClean="0"/>
              <a:t>ji+QQIV89O7OD2GDASIK2M1928IN6N8@fufutos.gr</a:t>
            </a:r>
          </a:p>
          <a:p>
            <a:pPr marL="228600" indent="-228600"/>
            <a:r>
              <a:rPr lang="en-US" sz="2000" dirty="0" smtClean="0"/>
              <a:t>TMDA: </a:t>
            </a:r>
            <a:r>
              <a:rPr lang="en-US" sz="2000" b="1" dirty="0" smtClean="0"/>
              <a:t>jason-dated-989108708.a17f80@mastaler.com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graphicFrame>
        <p:nvGraphicFramePr>
          <p:cNvPr id="8" name="Content Placeholder 4"/>
          <p:cNvGraphicFramePr>
            <a:graphicFrameLocks/>
          </p:cNvGraphicFramePr>
          <p:nvPr>
            <p:extLst>
              <p:ext uri="{D42A27DB-BD31-4B8C-83A1-F6EECF244321}">
                <p14:modId xmlns="" xmlns:p14="http://schemas.microsoft.com/office/powerpoint/2010/main" val="1090701753"/>
              </p:ext>
            </p:extLst>
          </p:nvPr>
        </p:nvGraphicFramePr>
        <p:xfrm>
          <a:off x="762001" y="1600200"/>
          <a:ext cx="7182101" cy="3688080"/>
        </p:xfrm>
        <a:graphic>
          <a:graphicData uri="http://schemas.openxmlformats.org/drawingml/2006/table">
            <a:tbl>
              <a:tblPr firstRow="1" bandRow="1">
                <a:tableStyleId>{2A488322-F2BA-4B5B-9748-0D474271808F}</a:tableStyleId>
              </a:tblPr>
              <a:tblGrid>
                <a:gridCol w="1414131"/>
                <a:gridCol w="1153594"/>
                <a:gridCol w="1153594"/>
                <a:gridCol w="1153594"/>
                <a:gridCol w="1153594"/>
                <a:gridCol w="1153594"/>
              </a:tblGrid>
              <a:tr h="370840">
                <a:tc>
                  <a:txBody>
                    <a:bodyPr/>
                    <a:lstStyle/>
                    <a:p>
                      <a:pPr algn="ctr"/>
                      <a:r>
                        <a:rPr lang="en-US" sz="1400" dirty="0" smtClean="0"/>
                        <a:t>Features</a:t>
                      </a:r>
                      <a:endParaRPr lang="en-US" sz="1400" i="1" dirty="0"/>
                    </a:p>
                  </a:txBody>
                  <a:tcPr anchor="ctr" anchorCtr="1"/>
                </a:tc>
                <a:tc>
                  <a:txBody>
                    <a:bodyPr/>
                    <a:lstStyle/>
                    <a:p>
                      <a:pPr algn="ctr"/>
                      <a:r>
                        <a:rPr lang="en-US" sz="1400" dirty="0" smtClean="0"/>
                        <a:t>Short-term</a:t>
                      </a:r>
                    </a:p>
                    <a:p>
                      <a:pPr algn="ctr"/>
                      <a:r>
                        <a:rPr lang="en-US" sz="1400" dirty="0" smtClean="0"/>
                        <a:t>DEA</a:t>
                      </a:r>
                    </a:p>
                  </a:txBody>
                  <a:tcPr anchor="ctr" anchorCtr="1"/>
                </a:tc>
                <a:tc>
                  <a:txBody>
                    <a:bodyPr/>
                    <a:lstStyle/>
                    <a:p>
                      <a:pPr algn="ctr"/>
                      <a:r>
                        <a:rPr lang="en-US" sz="1400" baseline="0" dirty="0" smtClean="0"/>
                        <a:t>Inexpensive Email Addresses</a:t>
                      </a:r>
                      <a:r>
                        <a:rPr lang="en-US" sz="1400" baseline="30000" dirty="0" smtClean="0"/>
                        <a:t>1,2</a:t>
                      </a:r>
                      <a:endParaRPr lang="en-US" sz="1400" dirty="0" smtClean="0"/>
                    </a:p>
                  </a:txBody>
                  <a:tcPr anchor="ctr" anchorCtr="1"/>
                </a:tc>
                <a:tc>
                  <a:txBody>
                    <a:bodyPr/>
                    <a:lstStyle/>
                    <a:p>
                      <a:pPr algn="ctr"/>
                      <a:r>
                        <a:rPr lang="en-US" sz="1400" dirty="0" smtClean="0"/>
                        <a:t>Tagged Email Addresses</a:t>
                      </a:r>
                      <a:r>
                        <a:rPr lang="en-US" sz="1400" baseline="30000" dirty="0" smtClean="0"/>
                        <a:t>2,3</a:t>
                      </a:r>
                      <a:endParaRPr lang="en-US" sz="1400" baseline="30000" dirty="0"/>
                    </a:p>
                  </a:txBody>
                  <a:tcPr anchor="ctr" anchorCtr="1"/>
                </a:tc>
                <a:tc>
                  <a:txBody>
                    <a:bodyPr/>
                    <a:lstStyle/>
                    <a:p>
                      <a:pPr algn="ctr"/>
                      <a:r>
                        <a:rPr lang="en-US" sz="1400" dirty="0" smtClean="0"/>
                        <a:t>Traditional</a:t>
                      </a:r>
                      <a:r>
                        <a:rPr lang="en-US" sz="1400" baseline="0" dirty="0" smtClean="0"/>
                        <a:t> Aliases</a:t>
                      </a:r>
                      <a:endParaRPr lang="en-US" sz="1400" baseline="30000" dirty="0"/>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1400" b="1" dirty="0" smtClean="0">
                          <a:solidFill>
                            <a:schemeClr val="tx1"/>
                          </a:solidFill>
                        </a:rPr>
                        <a:t>Semi-Private</a:t>
                      </a:r>
                      <a:r>
                        <a:rPr lang="en-US" sz="1400" b="1" baseline="0" dirty="0" smtClean="0">
                          <a:solidFill>
                            <a:schemeClr val="tx1"/>
                          </a:solidFill>
                        </a:rPr>
                        <a:t> Aliases</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Complete </a:t>
                      </a:r>
                      <a:r>
                        <a:rPr lang="en-US" sz="1200" baseline="0" dirty="0" smtClean="0"/>
                        <a:t>Functions</a:t>
                      </a:r>
                      <a:endParaRPr lang="en-US" sz="1200" dirty="0" smtClean="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Integrated</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Private Inbox</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Intelligible Addresses</a:t>
                      </a:r>
                      <a:endParaRPr lang="en-US" sz="1200" dirty="0"/>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000" b="1" dirty="0" smtClean="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Partly</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Stateless</a:t>
                      </a:r>
                      <a:r>
                        <a:rPr lang="en-US" sz="1200" baseline="0" dirty="0" smtClean="0"/>
                        <a:t> Design</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2">
                              <a:lumMod val="50000"/>
                            </a:schemeClr>
                          </a:solidFill>
                          <a:sym typeface="Wingdings"/>
                        </a:rPr>
                        <a:t></a:t>
                      </a:r>
                      <a:endParaRPr lang="en-US" sz="2000" b="1" dirty="0" smtClean="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Embedded</a:t>
                      </a:r>
                      <a:r>
                        <a:rPr lang="en-US" sz="1200" baseline="0" dirty="0" smtClean="0"/>
                        <a:t> Policy</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Progressive Restrictions</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14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2000" b="1" dirty="0" smtClean="0">
                          <a:solidFill>
                            <a:schemeClr val="tx1"/>
                          </a:solidFill>
                          <a:sym typeface="Wingdings"/>
                        </a:rPr>
                        <a:t></a:t>
                      </a: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bl>
          </a:graphicData>
        </a:graphic>
      </p:graphicFrame>
      <p:sp>
        <p:nvSpPr>
          <p:cNvPr id="9" name="Rectangle 8"/>
          <p:cNvSpPr/>
          <p:nvPr/>
        </p:nvSpPr>
        <p:spPr>
          <a:xfrm>
            <a:off x="4483100" y="1594757"/>
            <a:ext cx="1155700" cy="37011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629400" cy="1143000"/>
          </a:xfrm>
        </p:spPr>
        <p:txBody>
          <a:bodyPr/>
          <a:lstStyle/>
          <a:p>
            <a:r>
              <a:rPr lang="en-US" dirty="0" smtClean="0"/>
              <a:t>Related Work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graphicFrame>
        <p:nvGraphicFramePr>
          <p:cNvPr id="8" name="Content Placeholder 4"/>
          <p:cNvGraphicFramePr>
            <a:graphicFrameLocks/>
          </p:cNvGraphicFramePr>
          <p:nvPr>
            <p:extLst>
              <p:ext uri="{D42A27DB-BD31-4B8C-83A1-F6EECF244321}">
                <p14:modId xmlns="" xmlns:p14="http://schemas.microsoft.com/office/powerpoint/2010/main" val="1090701753"/>
              </p:ext>
            </p:extLst>
          </p:nvPr>
        </p:nvGraphicFramePr>
        <p:xfrm>
          <a:off x="762001" y="1600200"/>
          <a:ext cx="7182101" cy="3688080"/>
        </p:xfrm>
        <a:graphic>
          <a:graphicData uri="http://schemas.openxmlformats.org/drawingml/2006/table">
            <a:tbl>
              <a:tblPr firstRow="1" bandRow="1">
                <a:tableStyleId>{2A488322-F2BA-4B5B-9748-0D474271808F}</a:tableStyleId>
              </a:tblPr>
              <a:tblGrid>
                <a:gridCol w="1414131"/>
                <a:gridCol w="1153594"/>
                <a:gridCol w="1153594"/>
                <a:gridCol w="1153594"/>
                <a:gridCol w="1153594"/>
                <a:gridCol w="1153594"/>
              </a:tblGrid>
              <a:tr h="370840">
                <a:tc>
                  <a:txBody>
                    <a:bodyPr/>
                    <a:lstStyle/>
                    <a:p>
                      <a:pPr algn="ctr"/>
                      <a:r>
                        <a:rPr lang="en-US" sz="1400" dirty="0" smtClean="0"/>
                        <a:t>Features</a:t>
                      </a:r>
                      <a:endParaRPr lang="en-US" sz="1400" i="1" dirty="0"/>
                    </a:p>
                  </a:txBody>
                  <a:tcPr anchor="ctr" anchorCtr="1"/>
                </a:tc>
                <a:tc>
                  <a:txBody>
                    <a:bodyPr/>
                    <a:lstStyle/>
                    <a:p>
                      <a:pPr algn="ctr"/>
                      <a:r>
                        <a:rPr lang="en-US" sz="1400" dirty="0" smtClean="0"/>
                        <a:t>Short-term</a:t>
                      </a:r>
                    </a:p>
                    <a:p>
                      <a:pPr algn="ctr"/>
                      <a:r>
                        <a:rPr lang="en-US" sz="1400" dirty="0" smtClean="0"/>
                        <a:t>DEA</a:t>
                      </a:r>
                    </a:p>
                  </a:txBody>
                  <a:tcPr anchor="ctr" anchorCtr="1"/>
                </a:tc>
                <a:tc>
                  <a:txBody>
                    <a:bodyPr/>
                    <a:lstStyle/>
                    <a:p>
                      <a:pPr algn="ctr"/>
                      <a:r>
                        <a:rPr lang="en-US" sz="1400" baseline="0" dirty="0" smtClean="0"/>
                        <a:t>Inexpensive Email Addresses</a:t>
                      </a:r>
                      <a:r>
                        <a:rPr lang="en-US" sz="1400" baseline="30000" dirty="0" smtClean="0"/>
                        <a:t>1,2</a:t>
                      </a:r>
                      <a:endParaRPr lang="en-US" sz="1400" dirty="0" smtClean="0"/>
                    </a:p>
                  </a:txBody>
                  <a:tcPr anchor="ctr" anchorCtr="1"/>
                </a:tc>
                <a:tc>
                  <a:txBody>
                    <a:bodyPr/>
                    <a:lstStyle/>
                    <a:p>
                      <a:pPr algn="ctr"/>
                      <a:r>
                        <a:rPr lang="en-US" sz="1400" dirty="0" smtClean="0"/>
                        <a:t>Tagged Email Addresses</a:t>
                      </a:r>
                      <a:r>
                        <a:rPr lang="en-US" sz="1400" baseline="30000" dirty="0" smtClean="0"/>
                        <a:t>2,3</a:t>
                      </a:r>
                      <a:endParaRPr lang="en-US" sz="1400" baseline="30000" dirty="0"/>
                    </a:p>
                  </a:txBody>
                  <a:tcPr anchor="ctr" anchorCtr="1"/>
                </a:tc>
                <a:tc>
                  <a:txBody>
                    <a:bodyPr/>
                    <a:lstStyle/>
                    <a:p>
                      <a:pPr algn="ctr"/>
                      <a:r>
                        <a:rPr lang="en-US" sz="1400" dirty="0" smtClean="0"/>
                        <a:t>Traditional</a:t>
                      </a:r>
                      <a:r>
                        <a:rPr lang="en-US" sz="1400" baseline="0" dirty="0" smtClean="0"/>
                        <a:t> Aliases</a:t>
                      </a:r>
                      <a:endParaRPr lang="en-US" sz="1400" baseline="30000" dirty="0"/>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1400" b="1" dirty="0" smtClean="0">
                          <a:solidFill>
                            <a:schemeClr val="tx1"/>
                          </a:solidFill>
                        </a:rPr>
                        <a:t>Semi-Private</a:t>
                      </a:r>
                      <a:r>
                        <a:rPr lang="en-US" sz="1400" b="1" baseline="0" dirty="0" smtClean="0">
                          <a:solidFill>
                            <a:schemeClr val="tx1"/>
                          </a:solidFill>
                        </a:rPr>
                        <a:t> Aliases</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Complete </a:t>
                      </a:r>
                      <a:r>
                        <a:rPr lang="en-US" sz="1200" baseline="0" dirty="0" smtClean="0"/>
                        <a:t>Functions</a:t>
                      </a:r>
                      <a:endParaRPr lang="en-US" sz="1200" dirty="0" smtClean="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Integrated</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Private Inbox</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Intelligible Addresses</a:t>
                      </a:r>
                      <a:endParaRPr lang="en-US" sz="1200" dirty="0"/>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000" b="1" dirty="0" smtClean="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Partly</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Stateless</a:t>
                      </a:r>
                      <a:r>
                        <a:rPr lang="en-US" sz="1200" baseline="0" dirty="0" smtClean="0"/>
                        <a:t> Design</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2">
                              <a:lumMod val="50000"/>
                            </a:schemeClr>
                          </a:solidFill>
                          <a:sym typeface="Wingdings"/>
                        </a:rPr>
                        <a:t></a:t>
                      </a:r>
                      <a:endParaRPr lang="en-US" sz="2000" b="1" dirty="0" smtClean="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Embedded</a:t>
                      </a:r>
                      <a:r>
                        <a:rPr lang="en-US" sz="1200" baseline="0" dirty="0" smtClean="0"/>
                        <a:t> Policy</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Progressive Restrictions</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14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2000" b="1" dirty="0" smtClean="0">
                          <a:solidFill>
                            <a:schemeClr val="tx1"/>
                          </a:solidFill>
                          <a:sym typeface="Wingdings"/>
                        </a:rPr>
                        <a:t></a:t>
                      </a: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bl>
          </a:graphicData>
        </a:graphic>
      </p:graphicFrame>
      <p:sp>
        <p:nvSpPr>
          <p:cNvPr id="9" name="Rectangle 8"/>
          <p:cNvSpPr/>
          <p:nvPr/>
        </p:nvSpPr>
        <p:spPr>
          <a:xfrm>
            <a:off x="5644243" y="1609271"/>
            <a:ext cx="1155700" cy="37011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629400" cy="1143000"/>
          </a:xfrm>
        </p:spPr>
        <p:txBody>
          <a:bodyPr/>
          <a:lstStyle/>
          <a:p>
            <a:r>
              <a:rPr lang="en-US" dirty="0" smtClean="0"/>
              <a:t>Related Work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graphicFrame>
        <p:nvGraphicFramePr>
          <p:cNvPr id="8" name="Content Placeholder 4"/>
          <p:cNvGraphicFramePr>
            <a:graphicFrameLocks/>
          </p:cNvGraphicFramePr>
          <p:nvPr>
            <p:extLst>
              <p:ext uri="{D42A27DB-BD31-4B8C-83A1-F6EECF244321}">
                <p14:modId xmlns="" xmlns:p14="http://schemas.microsoft.com/office/powerpoint/2010/main" val="1090701753"/>
              </p:ext>
            </p:extLst>
          </p:nvPr>
        </p:nvGraphicFramePr>
        <p:xfrm>
          <a:off x="762001" y="1600200"/>
          <a:ext cx="7182101" cy="3688080"/>
        </p:xfrm>
        <a:graphic>
          <a:graphicData uri="http://schemas.openxmlformats.org/drawingml/2006/table">
            <a:tbl>
              <a:tblPr firstRow="1" bandRow="1">
                <a:tableStyleId>{2A488322-F2BA-4B5B-9748-0D474271808F}</a:tableStyleId>
              </a:tblPr>
              <a:tblGrid>
                <a:gridCol w="1414131"/>
                <a:gridCol w="1153594"/>
                <a:gridCol w="1153594"/>
                <a:gridCol w="1153594"/>
                <a:gridCol w="1153594"/>
                <a:gridCol w="1153594"/>
              </a:tblGrid>
              <a:tr h="370840">
                <a:tc>
                  <a:txBody>
                    <a:bodyPr/>
                    <a:lstStyle/>
                    <a:p>
                      <a:pPr algn="ctr"/>
                      <a:r>
                        <a:rPr lang="en-US" sz="1400" dirty="0" smtClean="0"/>
                        <a:t>Features</a:t>
                      </a:r>
                      <a:endParaRPr lang="en-US" sz="1400" i="1" dirty="0"/>
                    </a:p>
                  </a:txBody>
                  <a:tcPr anchor="ctr" anchorCtr="1"/>
                </a:tc>
                <a:tc>
                  <a:txBody>
                    <a:bodyPr/>
                    <a:lstStyle/>
                    <a:p>
                      <a:pPr algn="ctr"/>
                      <a:r>
                        <a:rPr lang="en-US" sz="1400" dirty="0" smtClean="0"/>
                        <a:t>Short-term</a:t>
                      </a:r>
                    </a:p>
                    <a:p>
                      <a:pPr algn="ctr"/>
                      <a:r>
                        <a:rPr lang="en-US" sz="1400" dirty="0" smtClean="0"/>
                        <a:t>DEA</a:t>
                      </a:r>
                    </a:p>
                  </a:txBody>
                  <a:tcPr anchor="ctr" anchorCtr="1"/>
                </a:tc>
                <a:tc>
                  <a:txBody>
                    <a:bodyPr/>
                    <a:lstStyle/>
                    <a:p>
                      <a:pPr algn="ctr"/>
                      <a:r>
                        <a:rPr lang="en-US" sz="1400" baseline="0" dirty="0" smtClean="0"/>
                        <a:t>Inexpensive Email Addresses</a:t>
                      </a:r>
                      <a:r>
                        <a:rPr lang="en-US" sz="1400" baseline="30000" dirty="0" smtClean="0"/>
                        <a:t>1,2</a:t>
                      </a:r>
                      <a:endParaRPr lang="en-US" sz="1400" dirty="0" smtClean="0"/>
                    </a:p>
                  </a:txBody>
                  <a:tcPr anchor="ctr" anchorCtr="1"/>
                </a:tc>
                <a:tc>
                  <a:txBody>
                    <a:bodyPr/>
                    <a:lstStyle/>
                    <a:p>
                      <a:pPr algn="ctr"/>
                      <a:r>
                        <a:rPr lang="en-US" sz="1400" dirty="0" smtClean="0"/>
                        <a:t>Tagged Email Addresses</a:t>
                      </a:r>
                      <a:r>
                        <a:rPr lang="en-US" sz="1400" baseline="30000" dirty="0" smtClean="0"/>
                        <a:t>2,3</a:t>
                      </a:r>
                      <a:endParaRPr lang="en-US" sz="1400" baseline="30000" dirty="0"/>
                    </a:p>
                  </a:txBody>
                  <a:tcPr anchor="ctr" anchorCtr="1"/>
                </a:tc>
                <a:tc>
                  <a:txBody>
                    <a:bodyPr/>
                    <a:lstStyle/>
                    <a:p>
                      <a:pPr algn="ctr"/>
                      <a:r>
                        <a:rPr lang="en-US" sz="1400" dirty="0" smtClean="0"/>
                        <a:t>Traditional</a:t>
                      </a:r>
                      <a:r>
                        <a:rPr lang="en-US" sz="1400" baseline="0" dirty="0" smtClean="0"/>
                        <a:t> Aliases</a:t>
                      </a:r>
                      <a:endParaRPr lang="en-US" sz="1400" baseline="30000" dirty="0"/>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1400" b="1" dirty="0" smtClean="0">
                          <a:solidFill>
                            <a:schemeClr val="tx1"/>
                          </a:solidFill>
                        </a:rPr>
                        <a:t>Semi-Private</a:t>
                      </a:r>
                      <a:r>
                        <a:rPr lang="en-US" sz="1400" b="1" baseline="0" dirty="0" smtClean="0">
                          <a:solidFill>
                            <a:schemeClr val="tx1"/>
                          </a:solidFill>
                        </a:rPr>
                        <a:t> Aliases</a:t>
                      </a:r>
                      <a:endParaRPr lang="en-US" sz="14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Complete </a:t>
                      </a:r>
                      <a:r>
                        <a:rPr lang="en-US" sz="1200" baseline="0" dirty="0" smtClean="0"/>
                        <a:t>Functions</a:t>
                      </a:r>
                      <a:endParaRPr lang="en-US" sz="1200" dirty="0" smtClean="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Integrated</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Private Inbox</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Intelligible Addresses</a:t>
                      </a:r>
                      <a:endParaRPr lang="en-US" sz="1200" dirty="0"/>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000" b="1" dirty="0" smtClean="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2">
                              <a:lumMod val="50000"/>
                            </a:schemeClr>
                          </a:solidFill>
                          <a:sym typeface="Wingdings"/>
                        </a:rPr>
                        <a:t></a:t>
                      </a:r>
                      <a:endParaRPr lang="en-US" sz="2000" b="1" dirty="0" smtClean="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sym typeface="Wingdings"/>
                        </a:rPr>
                        <a:t>Partly</a:t>
                      </a:r>
                      <a:endParaRPr lang="en-US" sz="2000" b="1" dirty="0" smtClean="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Stateless</a:t>
                      </a:r>
                      <a:r>
                        <a:rPr lang="en-US" sz="1200" baseline="0" dirty="0" smtClean="0"/>
                        <a:t> Design</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2">
                              <a:lumMod val="50000"/>
                            </a:schemeClr>
                          </a:solidFill>
                          <a:sym typeface="Wingdings"/>
                        </a:rPr>
                        <a:t></a:t>
                      </a:r>
                      <a:endParaRPr lang="en-US" sz="2000" b="1" dirty="0" smtClean="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Embedded</a:t>
                      </a:r>
                      <a:r>
                        <a:rPr lang="en-US" sz="1200" baseline="0" dirty="0" smtClean="0"/>
                        <a:t> Policy</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r>
                        <a:rPr lang="en-US" sz="2000" b="1" dirty="0" smtClean="0">
                          <a:solidFill>
                            <a:schemeClr val="accent2">
                              <a:lumMod val="50000"/>
                            </a:schemeClr>
                          </a:solidFill>
                          <a:sym typeface="Wingdings"/>
                        </a:rPr>
                        <a:t></a:t>
                      </a:r>
                      <a:endParaRPr lang="en-US" sz="2000" b="1" dirty="0">
                        <a:solidFill>
                          <a:schemeClr val="accent2">
                            <a:lumMod val="50000"/>
                          </a:schemeClr>
                        </a:solidFill>
                      </a:endParaRPr>
                    </a:p>
                  </a:txBody>
                  <a:tcPr anchor="ctr" anchorCtr="1"/>
                </a:tc>
                <a:tc>
                  <a:txBody>
                    <a:bodyPr/>
                    <a:lstStyle/>
                    <a:p>
                      <a:pPr algn="ctr"/>
                      <a:endParaRPr lang="en-US" sz="2000" b="1" dirty="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r h="370840">
                <a:tc>
                  <a:txBody>
                    <a:bodyPr/>
                    <a:lstStyle/>
                    <a:p>
                      <a:pPr algn="l"/>
                      <a:r>
                        <a:rPr lang="en-US" sz="1200" dirty="0" smtClean="0"/>
                        <a:t>Progressive Restrictions</a:t>
                      </a:r>
                      <a:endParaRPr lang="en-US" sz="1200" dirty="0"/>
                    </a:p>
                  </a:txBody>
                  <a:tcPr anchor="ctr" anchorCtr="1"/>
                </a:tc>
                <a:tc>
                  <a:txBody>
                    <a:bodyPr/>
                    <a:lstStyle/>
                    <a:p>
                      <a:pPr algn="ctr"/>
                      <a:endParaRPr lang="en-US" sz="2000" b="1" dirty="0">
                        <a:solidFill>
                          <a:schemeClr val="accent2">
                            <a:lumMod val="50000"/>
                          </a:schemeClr>
                        </a:solidFill>
                      </a:endParaRPr>
                    </a:p>
                  </a:txBody>
                  <a:tcPr anchor="ctr" anchorCtr="1"/>
                </a:tc>
                <a:tc>
                  <a:txBody>
                    <a:bodyPr/>
                    <a:lstStyle/>
                    <a:p>
                      <a:pPr algn="ctr"/>
                      <a:endParaRPr lang="en-US" sz="1400" b="1" dirty="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dirty="0" smtClean="0">
                        <a:solidFill>
                          <a:schemeClr val="accent2">
                            <a:lumMod val="50000"/>
                          </a:schemeClr>
                        </a:solidFill>
                      </a:endParaRPr>
                    </a:p>
                  </a:txBody>
                  <a:tcPr anchor="ctr" anchorCtr="1">
                    <a:lnR w="12700" cap="flat" cmpd="sng" algn="ctr">
                      <a:solidFill>
                        <a:schemeClr val="tx1"/>
                      </a:solidFill>
                      <a:prstDash val="solid"/>
                      <a:round/>
                      <a:headEnd type="none" w="med" len="med"/>
                      <a:tailEnd type="none" w="med" len="med"/>
                    </a:lnR>
                  </a:tcPr>
                </a:tc>
                <a:tc>
                  <a:txBody>
                    <a:bodyPr/>
                    <a:lstStyle/>
                    <a:p>
                      <a:pPr algn="ctr"/>
                      <a:r>
                        <a:rPr lang="en-US" sz="2000" b="1" dirty="0" smtClean="0">
                          <a:solidFill>
                            <a:schemeClr val="tx1"/>
                          </a:solidFill>
                          <a:sym typeface="Wingdings"/>
                        </a:rPr>
                        <a:t></a:t>
                      </a:r>
                      <a:endParaRPr lang="en-US" sz="2000" b="1" dirty="0">
                        <a:solidFill>
                          <a:schemeClr val="tx1"/>
                        </a:solidFill>
                      </a:endParaRPr>
                    </a:p>
                  </a:txBody>
                  <a:tcPr anchor="ctr" anchorCtr="1">
                    <a:lnL w="12700" cap="flat" cmpd="sng" algn="ctr">
                      <a:solidFill>
                        <a:schemeClr val="tx1"/>
                      </a:solidFill>
                      <a:prstDash val="solid"/>
                      <a:round/>
                      <a:headEnd type="none" w="med" len="med"/>
                      <a:tailEnd type="none" w="med" len="med"/>
                    </a:lnL>
                  </a:tcPr>
                </a:tc>
              </a:tr>
            </a:tbl>
          </a:graphicData>
        </a:graphic>
      </p:graphicFrame>
      <p:sp>
        <p:nvSpPr>
          <p:cNvPr id="9" name="Rectangle 8"/>
          <p:cNvSpPr/>
          <p:nvPr/>
        </p:nvSpPr>
        <p:spPr>
          <a:xfrm>
            <a:off x="6790871" y="1596571"/>
            <a:ext cx="1155700" cy="37011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a:bodyPr>
          <a:lstStyle/>
          <a:p>
            <a:r>
              <a:rPr lang="en-US" dirty="0" smtClean="0"/>
              <a:t>Can we combine the advantages of </a:t>
            </a:r>
            <a:r>
              <a:rPr lang="en-US" u="sng" dirty="0" smtClean="0"/>
              <a:t>permanent email addresses</a:t>
            </a:r>
            <a:r>
              <a:rPr lang="en-US" dirty="0" smtClean="0"/>
              <a:t> and </a:t>
            </a:r>
            <a:r>
              <a:rPr lang="en-US" u="sng" dirty="0" smtClean="0"/>
              <a:t>disposable email addresses</a:t>
            </a:r>
            <a:r>
              <a:rPr lang="en-US" dirty="0" smtClean="0"/>
              <a:t>?</a:t>
            </a:r>
          </a:p>
          <a:p>
            <a:endParaRPr lang="en-US" dirty="0" smtClean="0"/>
          </a:p>
          <a:p>
            <a:r>
              <a:rPr lang="en-US" dirty="0" smtClean="0"/>
              <a:t>Is there a way to </a:t>
            </a:r>
            <a:r>
              <a:rPr lang="en-US" u="sng" dirty="0" smtClean="0"/>
              <a:t>progressively limit the restrictions on the senders of an email address</a:t>
            </a:r>
            <a:r>
              <a:rPr lang="en-US" dirty="0" smtClean="0"/>
              <a:t> while providing a simple Mechanism/Design to rollover disposable addresses?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a:t>
            </a:r>
            <a:r>
              <a:rPr lang="en-US" sz="1200" dirty="0" smtClean="0">
                <a:solidFill>
                  <a:schemeClr val="bg1">
                    <a:lumMod val="50000"/>
                  </a:schemeClr>
                </a:solidFill>
                <a:sym typeface="Wingdings"/>
              </a:rPr>
              <a:t>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457200" y="1266373"/>
            <a:ext cx="8229600" cy="3799114"/>
          </a:xfrm>
        </p:spPr>
        <p:txBody>
          <a:bodyPr>
            <a:normAutofit/>
          </a:bodyPr>
          <a:lstStyle/>
          <a:p>
            <a:r>
              <a:rPr lang="en-US" dirty="0" smtClean="0"/>
              <a:t>Alias Lifecycles:</a:t>
            </a:r>
          </a:p>
          <a:p>
            <a:pPr lvl="1"/>
            <a:r>
              <a:rPr lang="en-US" dirty="0" smtClean="0"/>
              <a:t>Paradigm for elegant degradation of aliases</a:t>
            </a:r>
          </a:p>
          <a:p>
            <a:r>
              <a:rPr lang="en-US" dirty="0" smtClean="0"/>
              <a:t>Affiliation Validation</a:t>
            </a:r>
          </a:p>
          <a:p>
            <a:pPr lvl="1"/>
            <a:r>
              <a:rPr lang="en-US" dirty="0" smtClean="0"/>
              <a:t>Provide control and design that make it easier to avert policy dilemma</a:t>
            </a:r>
          </a:p>
          <a:p>
            <a:r>
              <a:rPr lang="en-US" dirty="0" smtClean="0"/>
              <a:t>Propose semi-randomized aliases</a:t>
            </a:r>
          </a:p>
          <a:p>
            <a:r>
              <a:rPr lang="en-US" dirty="0" smtClean="0"/>
              <a:t>Low usage costs in the common cases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a:t>
            </a:r>
            <a:r>
              <a:rPr lang="en-US" sz="1200" dirty="0" smtClean="0">
                <a:solidFill>
                  <a:schemeClr val="bg1">
                    <a:lumMod val="50000"/>
                  </a:schemeClr>
                </a:solidFill>
                <a:sym typeface="Wingdings"/>
              </a:rPr>
              <a:t>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pic>
        <p:nvPicPr>
          <p:cNvPr id="7" name="Picture 6" descr="aliasrand.png"/>
          <p:cNvPicPr>
            <a:picLocks noChangeAspect="1"/>
          </p:cNvPicPr>
          <p:nvPr/>
        </p:nvPicPr>
        <p:blipFill>
          <a:blip r:embed="rId3" cstate="print"/>
          <a:stretch>
            <a:fillRect/>
          </a:stretch>
        </p:blipFill>
        <p:spPr>
          <a:xfrm>
            <a:off x="2808514" y="5228771"/>
            <a:ext cx="3668018" cy="1094870"/>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447800"/>
            <a:ext cx="8229600" cy="3382963"/>
          </a:xfrm>
        </p:spPr>
        <p:txBody>
          <a:bodyPr>
            <a:normAutofit lnSpcReduction="10000"/>
          </a:bodyPr>
          <a:lstStyle/>
          <a:p>
            <a:r>
              <a:rPr lang="en-US" dirty="0" smtClean="0"/>
              <a:t>Semi-private Email Aliases</a:t>
            </a:r>
          </a:p>
          <a:p>
            <a:pPr lvl="1"/>
            <a:r>
              <a:rPr lang="en-US" dirty="0" err="1" smtClean="0"/>
              <a:t>Stateful</a:t>
            </a:r>
            <a:r>
              <a:rPr lang="en-US" dirty="0" smtClean="0"/>
              <a:t> design</a:t>
            </a:r>
          </a:p>
          <a:p>
            <a:pPr lvl="1"/>
            <a:r>
              <a:rPr lang="en-US" dirty="0" smtClean="0"/>
              <a:t>Reconfigurable policies; Fine grained permissions control</a:t>
            </a:r>
          </a:p>
          <a:p>
            <a:pPr lvl="1"/>
            <a:r>
              <a:rPr lang="en-US" dirty="0" smtClean="0"/>
              <a:t>Lightweight – approximately 2000 lines of Python code</a:t>
            </a:r>
          </a:p>
          <a:p>
            <a:pPr lvl="1"/>
            <a:r>
              <a:rPr lang="en-US" dirty="0" smtClean="0"/>
              <a:t>Semi-Randomization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8" name="TextBox 7"/>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a:t>
            </a:r>
            <a:r>
              <a:rPr lang="en-US" sz="1200" dirty="0" smtClean="0">
                <a:solidFill>
                  <a:schemeClr val="bg1">
                    <a:lumMod val="50000"/>
                  </a:schemeClr>
                </a:solidFill>
                <a:sym typeface="Wingdings"/>
              </a:rPr>
              <a:t>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Motivation</a:t>
            </a:r>
          </a:p>
          <a:p>
            <a:r>
              <a:rPr lang="en-US" dirty="0" smtClean="0"/>
              <a:t>Related Work</a:t>
            </a:r>
          </a:p>
          <a:p>
            <a:r>
              <a:rPr lang="en-US" dirty="0" smtClean="0"/>
              <a:t>Proposal</a:t>
            </a:r>
          </a:p>
          <a:p>
            <a:r>
              <a:rPr lang="en-US" dirty="0" smtClean="0"/>
              <a:t>Design</a:t>
            </a:r>
          </a:p>
          <a:p>
            <a:r>
              <a:rPr lang="en-US" dirty="0" smtClean="0"/>
              <a:t>Implementation</a:t>
            </a:r>
          </a:p>
          <a:p>
            <a:r>
              <a:rPr lang="en-US" dirty="0" smtClean="0"/>
              <a:t>Evaluation</a:t>
            </a:r>
          </a:p>
          <a:p>
            <a:r>
              <a:rPr lang="en-US" dirty="0" smtClean="0"/>
              <a:t>Conclusions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SEAL Doesn’t Do</a:t>
            </a:r>
            <a:endParaRPr lang="en-US" dirty="0"/>
          </a:p>
        </p:txBody>
      </p:sp>
      <p:sp>
        <p:nvSpPr>
          <p:cNvPr id="3" name="Content Placeholder 2"/>
          <p:cNvSpPr>
            <a:spLocks noGrp="1"/>
          </p:cNvSpPr>
          <p:nvPr>
            <p:ph idx="1"/>
          </p:nvPr>
        </p:nvSpPr>
        <p:spPr/>
        <p:txBody>
          <a:bodyPr/>
          <a:lstStyle/>
          <a:p>
            <a:r>
              <a:rPr lang="en-US" dirty="0" smtClean="0"/>
              <a:t>Anonymity</a:t>
            </a:r>
          </a:p>
          <a:p>
            <a:pPr lvl="1">
              <a:lnSpc>
                <a:spcPct val="150000"/>
              </a:lnSpc>
            </a:pPr>
            <a:r>
              <a:rPr lang="en-US" dirty="0" smtClean="0"/>
              <a:t>User could reveal identity in email ID</a:t>
            </a:r>
          </a:p>
          <a:p>
            <a:r>
              <a:rPr lang="en-US" dirty="0" smtClean="0"/>
              <a:t>Spam filtering</a:t>
            </a:r>
          </a:p>
          <a:p>
            <a:pPr lvl="1"/>
            <a:r>
              <a:rPr lang="en-US" dirty="0" smtClean="0"/>
              <a:t>SEAL is a complementary approach</a:t>
            </a:r>
          </a:p>
          <a:p>
            <a:r>
              <a:rPr lang="en-US" dirty="0" smtClean="0"/>
              <a:t>Email Storage Services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a:t>
            </a:r>
            <a:r>
              <a:rPr lang="en-US" sz="1200" dirty="0" smtClean="0">
                <a:solidFill>
                  <a:schemeClr val="bg1">
                    <a:lumMod val="50000"/>
                  </a:schemeClr>
                </a:solidFill>
                <a:sym typeface="Wingdings"/>
              </a:rPr>
              <a:t>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Unrestricted to Partly Restricted Alias</a:t>
            </a:r>
            <a:endParaRPr lang="en-US" sz="2800" dirty="0"/>
          </a:p>
        </p:txBody>
      </p:sp>
      <p:pic>
        <p:nvPicPr>
          <p:cNvPr id="8" name="Picture 7" descr="men.png.jpg"/>
          <p:cNvPicPr>
            <a:picLocks noChangeAspect="1"/>
          </p:cNvPicPr>
          <p:nvPr/>
        </p:nvPicPr>
        <p:blipFill>
          <a:blip r:embed="rId3" cstate="print"/>
          <a:stretch>
            <a:fillRect/>
          </a:stretch>
        </p:blipFill>
        <p:spPr>
          <a:xfrm>
            <a:off x="1549400" y="3073400"/>
            <a:ext cx="1371600" cy="1371600"/>
          </a:xfrm>
          <a:prstGeom prst="rect">
            <a:avLst/>
          </a:prstGeom>
        </p:spPr>
      </p:pic>
      <p:cxnSp>
        <p:nvCxnSpPr>
          <p:cNvPr id="12" name="Straight Arrow Connector 11"/>
          <p:cNvCxnSpPr>
            <a:cxnSpLocks noChangeAspect="1"/>
          </p:cNvCxnSpPr>
          <p:nvPr/>
        </p:nvCxnSpPr>
        <p:spPr>
          <a:xfrm flipV="1">
            <a:off x="3048000" y="2819400"/>
            <a:ext cx="2514600" cy="7543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19" name="Picture 18" descr="11954347971257474345littleimp_john_olsen_01.svg.med.png"/>
          <p:cNvPicPr>
            <a:picLocks noChangeAspect="1"/>
          </p:cNvPicPr>
          <p:nvPr/>
        </p:nvPicPr>
        <p:blipFill>
          <a:blip r:embed="rId4" cstate="print"/>
          <a:stretch>
            <a:fillRect/>
          </a:stretch>
        </p:blipFill>
        <p:spPr>
          <a:xfrm>
            <a:off x="5791200" y="5334000"/>
            <a:ext cx="990600" cy="904748"/>
          </a:xfrm>
          <a:prstGeom prst="rect">
            <a:avLst/>
          </a:prstGeom>
        </p:spPr>
      </p:pic>
      <p:grpSp>
        <p:nvGrpSpPr>
          <p:cNvPr id="26" name="Group 25"/>
          <p:cNvGrpSpPr/>
          <p:nvPr/>
        </p:nvGrpSpPr>
        <p:grpSpPr>
          <a:xfrm>
            <a:off x="5638800" y="1905000"/>
            <a:ext cx="1371600" cy="1219200"/>
            <a:chOff x="6858000" y="2133600"/>
            <a:chExt cx="1371600" cy="1219200"/>
          </a:xfrm>
        </p:grpSpPr>
        <p:pic>
          <p:nvPicPr>
            <p:cNvPr id="22" name="Picture 21" descr="doug26_blue_hair-man.png.jpg"/>
            <p:cNvPicPr>
              <a:picLocks noChangeAspect="1"/>
            </p:cNvPicPr>
            <p:nvPr/>
          </p:nvPicPr>
          <p:blipFill>
            <a:blip r:embed="rId5" cstate="print"/>
            <a:stretch>
              <a:fillRect/>
            </a:stretch>
          </p:blipFill>
          <p:spPr>
            <a:xfrm>
              <a:off x="7239000" y="2133600"/>
              <a:ext cx="658178" cy="762000"/>
            </a:xfrm>
            <a:prstGeom prst="rect">
              <a:avLst/>
            </a:prstGeom>
          </p:spPr>
        </p:pic>
        <p:pic>
          <p:nvPicPr>
            <p:cNvPr id="23" name="Picture 22" descr="11949846171378706269man_face_darek_adamkiewi_01.svg.thumb.png"/>
            <p:cNvPicPr>
              <a:picLocks noChangeAspect="1"/>
            </p:cNvPicPr>
            <p:nvPr/>
          </p:nvPicPr>
          <p:blipFill>
            <a:blip r:embed="rId6" cstate="print"/>
            <a:stretch>
              <a:fillRect/>
            </a:stretch>
          </p:blipFill>
          <p:spPr>
            <a:xfrm>
              <a:off x="7162800" y="2743200"/>
              <a:ext cx="467976" cy="609600"/>
            </a:xfrm>
            <a:prstGeom prst="rect">
              <a:avLst/>
            </a:prstGeom>
          </p:spPr>
        </p:pic>
        <p:pic>
          <p:nvPicPr>
            <p:cNvPr id="24" name="Picture 23" descr="11949845142049183837boy_astrid_graeber_.svg.thumb.png"/>
            <p:cNvPicPr>
              <a:picLocks noChangeAspect="1"/>
            </p:cNvPicPr>
            <p:nvPr/>
          </p:nvPicPr>
          <p:blipFill>
            <a:blip r:embed="rId7" cstate="print"/>
            <a:stretch>
              <a:fillRect/>
            </a:stretch>
          </p:blipFill>
          <p:spPr>
            <a:xfrm>
              <a:off x="6858000" y="2362200"/>
              <a:ext cx="623455" cy="685800"/>
            </a:xfrm>
            <a:prstGeom prst="rect">
              <a:avLst/>
            </a:prstGeom>
          </p:spPr>
        </p:pic>
        <p:pic>
          <p:nvPicPr>
            <p:cNvPr id="25" name="Picture 24" descr="1194984515591841256cm1.svg.thumb.png"/>
            <p:cNvPicPr>
              <a:picLocks noChangeAspect="1"/>
            </p:cNvPicPr>
            <p:nvPr/>
          </p:nvPicPr>
          <p:blipFill>
            <a:blip r:embed="rId8" cstate="print"/>
            <a:stretch>
              <a:fillRect/>
            </a:stretch>
          </p:blipFill>
          <p:spPr>
            <a:xfrm>
              <a:off x="7467600" y="2514600"/>
              <a:ext cx="762000" cy="723900"/>
            </a:xfrm>
            <a:prstGeom prst="rect">
              <a:avLst/>
            </a:prstGeom>
          </p:spPr>
        </p:pic>
      </p:grpSp>
      <p:cxnSp>
        <p:nvCxnSpPr>
          <p:cNvPr id="35" name="Straight Arrow Connector 34"/>
          <p:cNvCxnSpPr/>
          <p:nvPr/>
        </p:nvCxnSpPr>
        <p:spPr>
          <a:xfrm flipH="1" flipV="1">
            <a:off x="3048000" y="4038600"/>
            <a:ext cx="2514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B6F15528-21DE-4FAA-801E-634DDDAF4B2B}" type="slidenum">
              <a:rPr lang="en-US" smtClean="0"/>
              <a:pPr/>
              <a:t>21</a:t>
            </a:fld>
            <a:endParaRPr lang="en-US"/>
          </a:p>
        </p:txBody>
      </p:sp>
      <p:sp>
        <p:nvSpPr>
          <p:cNvPr id="21" name="TextBox 20"/>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27" name="TextBox 26"/>
          <p:cNvSpPr txBox="1"/>
          <p:nvPr/>
        </p:nvSpPr>
        <p:spPr>
          <a:xfrm>
            <a:off x="5646057" y="3149600"/>
            <a:ext cx="1596784" cy="369332"/>
          </a:xfrm>
          <a:prstGeom prst="rect">
            <a:avLst/>
          </a:prstGeom>
          <a:noFill/>
        </p:spPr>
        <p:txBody>
          <a:bodyPr wrap="none" rtlCol="0">
            <a:spAutoFit/>
          </a:bodyPr>
          <a:lstStyle/>
          <a:p>
            <a:r>
              <a:rPr lang="en-US" dirty="0" smtClean="0"/>
              <a:t>Trusted Sender</a:t>
            </a:r>
            <a:endParaRPr lang="en-US" dirty="0"/>
          </a:p>
        </p:txBody>
      </p:sp>
      <p:sp>
        <p:nvSpPr>
          <p:cNvPr id="28" name="TextBox 27"/>
          <p:cNvSpPr txBox="1"/>
          <p:nvPr/>
        </p:nvSpPr>
        <p:spPr>
          <a:xfrm>
            <a:off x="1872343" y="4383315"/>
            <a:ext cx="617477" cy="369332"/>
          </a:xfrm>
          <a:prstGeom prst="rect">
            <a:avLst/>
          </a:prstGeom>
          <a:noFill/>
        </p:spPr>
        <p:txBody>
          <a:bodyPr wrap="none" rtlCol="0">
            <a:spAutoFit/>
          </a:bodyPr>
          <a:lstStyle/>
          <a:p>
            <a:r>
              <a:rPr lang="en-US" dirty="0" smtClean="0"/>
              <a:t>User</a:t>
            </a:r>
            <a:endParaRPr lang="en-US" dirty="0"/>
          </a:p>
        </p:txBody>
      </p:sp>
      <p:sp>
        <p:nvSpPr>
          <p:cNvPr id="30" name="&quot;No&quot; Symbol 29"/>
          <p:cNvSpPr/>
          <p:nvPr/>
        </p:nvSpPr>
        <p:spPr>
          <a:xfrm>
            <a:off x="3933371" y="4426857"/>
            <a:ext cx="566058" cy="551543"/>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Striped Right Arrow 30"/>
          <p:cNvSpPr/>
          <p:nvPr/>
        </p:nvSpPr>
        <p:spPr>
          <a:xfrm rot="5400000">
            <a:off x="5811157" y="3804563"/>
            <a:ext cx="928913" cy="899886"/>
          </a:xfrm>
          <a:prstGeom prst="striped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Oval 31"/>
          <p:cNvSpPr/>
          <p:nvPr/>
        </p:nvSpPr>
        <p:spPr>
          <a:xfrm>
            <a:off x="4220754" y="2834641"/>
            <a:ext cx="267426" cy="236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Oval 33"/>
          <p:cNvSpPr/>
          <p:nvPr/>
        </p:nvSpPr>
        <p:spPr>
          <a:xfrm>
            <a:off x="5610134" y="3888741"/>
            <a:ext cx="267426" cy="236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6" name="Oval 35"/>
          <p:cNvSpPr/>
          <p:nvPr/>
        </p:nvSpPr>
        <p:spPr>
          <a:xfrm>
            <a:off x="4319814" y="5074921"/>
            <a:ext cx="267426" cy="236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linds(horizont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4"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Partly Restricted Alias</a:t>
            </a:r>
            <a:endParaRPr lang="en-US" dirty="0"/>
          </a:p>
        </p:txBody>
      </p:sp>
      <p:pic>
        <p:nvPicPr>
          <p:cNvPr id="8" name="Picture 7" descr="men.png.jpg"/>
          <p:cNvPicPr>
            <a:picLocks noChangeAspect="1"/>
          </p:cNvPicPr>
          <p:nvPr/>
        </p:nvPicPr>
        <p:blipFill>
          <a:blip r:embed="rId3" cstate="print"/>
          <a:stretch>
            <a:fillRect/>
          </a:stretch>
        </p:blipFill>
        <p:spPr>
          <a:xfrm>
            <a:off x="1816100" y="3073400"/>
            <a:ext cx="1371600" cy="1371600"/>
          </a:xfrm>
          <a:prstGeom prst="rect">
            <a:avLst/>
          </a:prstGeom>
        </p:spPr>
      </p:pic>
      <p:cxnSp>
        <p:nvCxnSpPr>
          <p:cNvPr id="12" name="Straight Arrow Connector 11"/>
          <p:cNvCxnSpPr>
            <a:cxnSpLocks noChangeAspect="1"/>
          </p:cNvCxnSpPr>
          <p:nvPr/>
        </p:nvCxnSpPr>
        <p:spPr>
          <a:xfrm flipV="1">
            <a:off x="3048000" y="2819400"/>
            <a:ext cx="2514600" cy="7543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nvGrpSpPr>
          <p:cNvPr id="3" name="Group 25"/>
          <p:cNvGrpSpPr/>
          <p:nvPr/>
        </p:nvGrpSpPr>
        <p:grpSpPr>
          <a:xfrm>
            <a:off x="5638800" y="1905000"/>
            <a:ext cx="1371600" cy="1219200"/>
            <a:chOff x="6858000" y="2133600"/>
            <a:chExt cx="1371600" cy="1219200"/>
          </a:xfrm>
        </p:grpSpPr>
        <p:pic>
          <p:nvPicPr>
            <p:cNvPr id="22" name="Picture 21" descr="doug26_blue_hair-man.png.jpg"/>
            <p:cNvPicPr>
              <a:picLocks noChangeAspect="1"/>
            </p:cNvPicPr>
            <p:nvPr/>
          </p:nvPicPr>
          <p:blipFill>
            <a:blip r:embed="rId4" cstate="print"/>
            <a:stretch>
              <a:fillRect/>
            </a:stretch>
          </p:blipFill>
          <p:spPr>
            <a:xfrm>
              <a:off x="7239000" y="2133600"/>
              <a:ext cx="658178" cy="762000"/>
            </a:xfrm>
            <a:prstGeom prst="rect">
              <a:avLst/>
            </a:prstGeom>
          </p:spPr>
        </p:pic>
        <p:pic>
          <p:nvPicPr>
            <p:cNvPr id="23" name="Picture 22" descr="11949846171378706269man_face_darek_adamkiewi_01.svg.thumb.png"/>
            <p:cNvPicPr>
              <a:picLocks noChangeAspect="1"/>
            </p:cNvPicPr>
            <p:nvPr/>
          </p:nvPicPr>
          <p:blipFill>
            <a:blip r:embed="rId5" cstate="print"/>
            <a:stretch>
              <a:fillRect/>
            </a:stretch>
          </p:blipFill>
          <p:spPr>
            <a:xfrm>
              <a:off x="7162800" y="2743200"/>
              <a:ext cx="467976" cy="609600"/>
            </a:xfrm>
            <a:prstGeom prst="rect">
              <a:avLst/>
            </a:prstGeom>
          </p:spPr>
        </p:pic>
        <p:pic>
          <p:nvPicPr>
            <p:cNvPr id="24" name="Picture 23" descr="11949845142049183837boy_astrid_graeber_.svg.thumb.png"/>
            <p:cNvPicPr>
              <a:picLocks noChangeAspect="1"/>
            </p:cNvPicPr>
            <p:nvPr/>
          </p:nvPicPr>
          <p:blipFill>
            <a:blip r:embed="rId6" cstate="print"/>
            <a:stretch>
              <a:fillRect/>
            </a:stretch>
          </p:blipFill>
          <p:spPr>
            <a:xfrm>
              <a:off x="6858000" y="2362200"/>
              <a:ext cx="623455" cy="685800"/>
            </a:xfrm>
            <a:prstGeom prst="rect">
              <a:avLst/>
            </a:prstGeom>
          </p:spPr>
        </p:pic>
        <p:pic>
          <p:nvPicPr>
            <p:cNvPr id="25" name="Picture 24" descr="1194984515591841256cm1.svg.thumb.png"/>
            <p:cNvPicPr>
              <a:picLocks noChangeAspect="1"/>
            </p:cNvPicPr>
            <p:nvPr/>
          </p:nvPicPr>
          <p:blipFill>
            <a:blip r:embed="rId7" cstate="print"/>
            <a:stretch>
              <a:fillRect/>
            </a:stretch>
          </p:blipFill>
          <p:spPr>
            <a:xfrm>
              <a:off x="7467600" y="2514600"/>
              <a:ext cx="762000" cy="723900"/>
            </a:xfrm>
            <a:prstGeom prst="rect">
              <a:avLst/>
            </a:prstGeom>
          </p:spPr>
        </p:pic>
      </p:grpSp>
      <p:cxnSp>
        <p:nvCxnSpPr>
          <p:cNvPr id="35" name="Straight Arrow Connector 34"/>
          <p:cNvCxnSpPr/>
          <p:nvPr/>
        </p:nvCxnSpPr>
        <p:spPr>
          <a:xfrm flipH="1" flipV="1">
            <a:off x="3048000" y="4038600"/>
            <a:ext cx="2514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16" descr="woman_head_light.png.jpg"/>
          <p:cNvPicPr>
            <a:picLocks noChangeAspect="1"/>
          </p:cNvPicPr>
          <p:nvPr/>
        </p:nvPicPr>
        <p:blipFill>
          <a:blip r:embed="rId8" cstate="print"/>
          <a:stretch>
            <a:fillRect/>
          </a:stretch>
        </p:blipFill>
        <p:spPr>
          <a:xfrm>
            <a:off x="5791200" y="5410200"/>
            <a:ext cx="563499" cy="702180"/>
          </a:xfrm>
          <a:prstGeom prst="rect">
            <a:avLst/>
          </a:prstGeom>
        </p:spPr>
      </p:pic>
      <p:sp>
        <p:nvSpPr>
          <p:cNvPr id="19" name="Slide Number Placeholder 18"/>
          <p:cNvSpPr>
            <a:spLocks noGrp="1"/>
          </p:cNvSpPr>
          <p:nvPr>
            <p:ph type="sldNum" sz="quarter" idx="12"/>
          </p:nvPr>
        </p:nvSpPr>
        <p:spPr/>
        <p:txBody>
          <a:bodyPr/>
          <a:lstStyle/>
          <a:p>
            <a:fld id="{B6F15528-21DE-4FAA-801E-634DDDAF4B2B}" type="slidenum">
              <a:rPr lang="en-US" smtClean="0"/>
              <a:pPr/>
              <a:t>22</a:t>
            </a:fld>
            <a:endParaRPr lang="en-US"/>
          </a:p>
        </p:txBody>
      </p:sp>
      <p:sp>
        <p:nvSpPr>
          <p:cNvPr id="20" name="TextBox 19"/>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27" name="Oval 26"/>
          <p:cNvSpPr/>
          <p:nvPr/>
        </p:nvSpPr>
        <p:spPr>
          <a:xfrm>
            <a:off x="4423954" y="4549141"/>
            <a:ext cx="267426" cy="236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Oval 27"/>
          <p:cNvSpPr/>
          <p:nvPr/>
        </p:nvSpPr>
        <p:spPr>
          <a:xfrm>
            <a:off x="5876834" y="3279141"/>
            <a:ext cx="267426" cy="2365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22" presetClass="entr" presetSubtype="4"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64" presetClass="path" presetSubtype="0" accel="50000" decel="50000" fill="hold" nodeType="clickEffect">
                                  <p:stCondLst>
                                    <p:cond delay="0"/>
                                  </p:stCondLst>
                                  <p:childTnLst>
                                    <p:animMotion origin="layout" path="M -3.33333E-6 4.81481E-6 L 0.0375 -0.35116 " pathEditMode="relative" rAng="0" ptsTypes="AA">
                                      <p:cBhvr>
                                        <p:cTn id="17" dur="500" fill="hold"/>
                                        <p:tgtEl>
                                          <p:spTgt spid="17"/>
                                        </p:tgtEl>
                                        <p:attrNameLst>
                                          <p:attrName>ppt_x</p:attrName>
                                          <p:attrName>ppt_y</p:attrName>
                                        </p:attrNameLst>
                                      </p:cBhvr>
                                      <p:rCtr x="19" y="-176"/>
                                    </p:animMotion>
                                  </p:childTnLst>
                                </p:cTn>
                              </p:par>
                              <p:par>
                                <p:cTn id="18" presetID="10" presetClass="exit" presetSubtype="0" fill="hold" nodeType="withEffect">
                                  <p:stCondLst>
                                    <p:cond delay="0"/>
                                  </p:stCondLst>
                                  <p:childTnLst>
                                    <p:animEffect transition="out" filter="fade">
                                      <p:cBhvr>
                                        <p:cTn id="19" dur="500"/>
                                        <p:tgtEl>
                                          <p:spTgt spid="35"/>
                                        </p:tgtEl>
                                      </p:cBhvr>
                                    </p:animEffect>
                                    <p:set>
                                      <p:cBhvr>
                                        <p:cTn id="20" dur="1" fill="hold">
                                          <p:stCondLst>
                                            <p:cond delay="499"/>
                                          </p:stCondLst>
                                        </p:cTn>
                                        <p:tgtEl>
                                          <p:spTgt spid="35"/>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xit" presetSubtype="0" fill="hold" grpId="1"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Partly Restricted to Fully Restricted Alias</a:t>
            </a:r>
            <a:endParaRPr lang="en-US" sz="2400" dirty="0"/>
          </a:p>
        </p:txBody>
      </p:sp>
      <p:pic>
        <p:nvPicPr>
          <p:cNvPr id="8" name="Picture 7" descr="men.png.jpg"/>
          <p:cNvPicPr>
            <a:picLocks noChangeAspect="1"/>
          </p:cNvPicPr>
          <p:nvPr/>
        </p:nvPicPr>
        <p:blipFill>
          <a:blip r:embed="rId3" cstate="print"/>
          <a:stretch>
            <a:fillRect/>
          </a:stretch>
        </p:blipFill>
        <p:spPr>
          <a:xfrm>
            <a:off x="1739900" y="3136900"/>
            <a:ext cx="1371600" cy="1371600"/>
          </a:xfrm>
          <a:prstGeom prst="rect">
            <a:avLst/>
          </a:prstGeom>
        </p:spPr>
      </p:pic>
      <p:cxnSp>
        <p:nvCxnSpPr>
          <p:cNvPr id="12" name="Straight Arrow Connector 11"/>
          <p:cNvCxnSpPr>
            <a:cxnSpLocks noChangeAspect="1"/>
          </p:cNvCxnSpPr>
          <p:nvPr/>
        </p:nvCxnSpPr>
        <p:spPr>
          <a:xfrm flipV="1">
            <a:off x="3048000" y="2819400"/>
            <a:ext cx="2514600" cy="7543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nvGrpSpPr>
          <p:cNvPr id="3" name="Group 25"/>
          <p:cNvGrpSpPr/>
          <p:nvPr/>
        </p:nvGrpSpPr>
        <p:grpSpPr>
          <a:xfrm>
            <a:off x="5638800" y="1905000"/>
            <a:ext cx="1371600" cy="1219200"/>
            <a:chOff x="6858000" y="2133600"/>
            <a:chExt cx="1371600" cy="1219200"/>
          </a:xfrm>
        </p:grpSpPr>
        <p:pic>
          <p:nvPicPr>
            <p:cNvPr id="22" name="Picture 21" descr="doug26_blue_hair-man.png.jpg"/>
            <p:cNvPicPr>
              <a:picLocks noChangeAspect="1"/>
            </p:cNvPicPr>
            <p:nvPr/>
          </p:nvPicPr>
          <p:blipFill>
            <a:blip r:embed="rId4" cstate="print"/>
            <a:stretch>
              <a:fillRect/>
            </a:stretch>
          </p:blipFill>
          <p:spPr>
            <a:xfrm>
              <a:off x="7239000" y="2133600"/>
              <a:ext cx="658178" cy="762000"/>
            </a:xfrm>
            <a:prstGeom prst="rect">
              <a:avLst/>
            </a:prstGeom>
          </p:spPr>
        </p:pic>
        <p:pic>
          <p:nvPicPr>
            <p:cNvPr id="23" name="Picture 22" descr="11949846171378706269man_face_darek_adamkiewi_01.svg.thumb.png"/>
            <p:cNvPicPr>
              <a:picLocks noChangeAspect="1"/>
            </p:cNvPicPr>
            <p:nvPr/>
          </p:nvPicPr>
          <p:blipFill>
            <a:blip r:embed="rId5" cstate="print"/>
            <a:stretch>
              <a:fillRect/>
            </a:stretch>
          </p:blipFill>
          <p:spPr>
            <a:xfrm>
              <a:off x="7162800" y="2743200"/>
              <a:ext cx="467976" cy="609600"/>
            </a:xfrm>
            <a:prstGeom prst="rect">
              <a:avLst/>
            </a:prstGeom>
          </p:spPr>
        </p:pic>
        <p:pic>
          <p:nvPicPr>
            <p:cNvPr id="24" name="Picture 23" descr="11949845142049183837boy_astrid_graeber_.svg.thumb.png"/>
            <p:cNvPicPr>
              <a:picLocks noChangeAspect="1"/>
            </p:cNvPicPr>
            <p:nvPr/>
          </p:nvPicPr>
          <p:blipFill>
            <a:blip r:embed="rId6" cstate="print"/>
            <a:stretch>
              <a:fillRect/>
            </a:stretch>
          </p:blipFill>
          <p:spPr>
            <a:xfrm>
              <a:off x="6858000" y="2362200"/>
              <a:ext cx="623455" cy="685800"/>
            </a:xfrm>
            <a:prstGeom prst="rect">
              <a:avLst/>
            </a:prstGeom>
          </p:spPr>
        </p:pic>
        <p:pic>
          <p:nvPicPr>
            <p:cNvPr id="25" name="Picture 24" descr="1194984515591841256cm1.svg.thumb.png"/>
            <p:cNvPicPr>
              <a:picLocks noChangeAspect="1"/>
            </p:cNvPicPr>
            <p:nvPr/>
          </p:nvPicPr>
          <p:blipFill>
            <a:blip r:embed="rId7" cstate="print"/>
            <a:stretch>
              <a:fillRect/>
            </a:stretch>
          </p:blipFill>
          <p:spPr>
            <a:xfrm>
              <a:off x="7467600" y="2514600"/>
              <a:ext cx="762000" cy="723900"/>
            </a:xfrm>
            <a:prstGeom prst="rect">
              <a:avLst/>
            </a:prstGeom>
          </p:spPr>
        </p:pic>
      </p:grpSp>
      <p:pic>
        <p:nvPicPr>
          <p:cNvPr id="20" name="Picture 19" descr="11954347971257474345littleimp_john_olsen_01.svg.med.png"/>
          <p:cNvPicPr>
            <a:picLocks noChangeAspect="1"/>
          </p:cNvPicPr>
          <p:nvPr/>
        </p:nvPicPr>
        <p:blipFill>
          <a:blip r:embed="rId8" cstate="print"/>
          <a:stretch>
            <a:fillRect/>
          </a:stretch>
        </p:blipFill>
        <p:spPr>
          <a:xfrm>
            <a:off x="5638800" y="4953000"/>
            <a:ext cx="990600" cy="904748"/>
          </a:xfrm>
          <a:prstGeom prst="rect">
            <a:avLst/>
          </a:prstGeom>
        </p:spPr>
      </p:pic>
      <p:pic>
        <p:nvPicPr>
          <p:cNvPr id="27" name="Picture 26" descr="11954347971257474345littleimp_john_olsen_01.svg.med.png"/>
          <p:cNvPicPr>
            <a:picLocks noChangeAspect="1"/>
          </p:cNvPicPr>
          <p:nvPr/>
        </p:nvPicPr>
        <p:blipFill>
          <a:blip r:embed="rId8" cstate="print"/>
          <a:stretch>
            <a:fillRect/>
          </a:stretch>
        </p:blipFill>
        <p:spPr>
          <a:xfrm>
            <a:off x="5867400" y="5105400"/>
            <a:ext cx="990600" cy="904748"/>
          </a:xfrm>
          <a:prstGeom prst="rect">
            <a:avLst/>
          </a:prstGeom>
        </p:spPr>
      </p:pic>
      <p:pic>
        <p:nvPicPr>
          <p:cNvPr id="28" name="Picture 27" descr="11954347971257474345littleimp_john_olsen_01.svg.med.png"/>
          <p:cNvPicPr>
            <a:picLocks noChangeAspect="1"/>
          </p:cNvPicPr>
          <p:nvPr/>
        </p:nvPicPr>
        <p:blipFill>
          <a:blip r:embed="rId8" cstate="print"/>
          <a:stretch>
            <a:fillRect/>
          </a:stretch>
        </p:blipFill>
        <p:spPr>
          <a:xfrm>
            <a:off x="5562600" y="5486400"/>
            <a:ext cx="990600" cy="904748"/>
          </a:xfrm>
          <a:prstGeom prst="rect">
            <a:avLst/>
          </a:prstGeom>
        </p:spPr>
      </p:pic>
      <p:pic>
        <p:nvPicPr>
          <p:cNvPr id="29" name="Picture 28" descr="11954347971257474345littleimp_john_olsen_01.svg.med.png"/>
          <p:cNvPicPr>
            <a:picLocks noChangeAspect="1"/>
          </p:cNvPicPr>
          <p:nvPr/>
        </p:nvPicPr>
        <p:blipFill>
          <a:blip r:embed="rId8" cstate="print"/>
          <a:stretch>
            <a:fillRect/>
          </a:stretch>
        </p:blipFill>
        <p:spPr>
          <a:xfrm>
            <a:off x="6019800" y="5638800"/>
            <a:ext cx="990600" cy="904748"/>
          </a:xfrm>
          <a:prstGeom prst="rect">
            <a:avLst/>
          </a:prstGeom>
        </p:spPr>
      </p:pic>
      <p:pic>
        <p:nvPicPr>
          <p:cNvPr id="19" name="Picture 18" descr="11954347971257474345littleimp_john_olsen_01.svg.med.png"/>
          <p:cNvPicPr>
            <a:picLocks noChangeAspect="1"/>
          </p:cNvPicPr>
          <p:nvPr/>
        </p:nvPicPr>
        <p:blipFill>
          <a:blip r:embed="rId8" cstate="print"/>
          <a:stretch>
            <a:fillRect/>
          </a:stretch>
        </p:blipFill>
        <p:spPr>
          <a:xfrm>
            <a:off x="5334000" y="5105400"/>
            <a:ext cx="990600" cy="904748"/>
          </a:xfrm>
          <a:prstGeom prst="rect">
            <a:avLst/>
          </a:prstGeom>
        </p:spPr>
      </p:pic>
      <p:cxnSp>
        <p:nvCxnSpPr>
          <p:cNvPr id="30" name="Straight Arrow Connector 29"/>
          <p:cNvCxnSpPr/>
          <p:nvPr/>
        </p:nvCxnSpPr>
        <p:spPr>
          <a:xfrm flipH="1" flipV="1">
            <a:off x="3048000" y="4267200"/>
            <a:ext cx="2438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H="1" flipV="1">
            <a:off x="3200400" y="4114800"/>
            <a:ext cx="29337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0"/>
          </p:cNvCxnSpPr>
          <p:nvPr/>
        </p:nvCxnSpPr>
        <p:spPr>
          <a:xfrm flipH="1" flipV="1">
            <a:off x="3048000" y="4114800"/>
            <a:ext cx="33147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971800" y="4343400"/>
            <a:ext cx="3048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3"/>
          </p:cNvCxnSpPr>
          <p:nvPr/>
        </p:nvCxnSpPr>
        <p:spPr>
          <a:xfrm flipH="1" flipV="1">
            <a:off x="3048000" y="4191000"/>
            <a:ext cx="3962400" cy="1900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B6F15528-21DE-4FAA-801E-634DDDAF4B2B}" type="slidenum">
              <a:rPr lang="en-US" smtClean="0"/>
              <a:pPr/>
              <a:t>23</a:t>
            </a:fld>
            <a:endParaRPr lang="en-US"/>
          </a:p>
        </p:txBody>
      </p:sp>
      <p:sp>
        <p:nvSpPr>
          <p:cNvPr id="35" name="TextBox 3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36" name="&quot;No&quot; Symbol 35"/>
          <p:cNvSpPr/>
          <p:nvPr/>
        </p:nvSpPr>
        <p:spPr>
          <a:xfrm>
            <a:off x="3670300" y="4178301"/>
            <a:ext cx="1092200" cy="104865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22" presetClass="entr" presetSubtype="4"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22" presetClass="entr" presetSubtype="4"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2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22" presetClass="entr" presetSubtype="4"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down)">
                                      <p:cBhvr>
                                        <p:cTn id="38" dur="500"/>
                                        <p:tgtEl>
                                          <p:spTgt spid="43"/>
                                        </p:tgtEl>
                                      </p:cBhvr>
                                    </p:animEffect>
                                  </p:childTnLst>
                                </p:cTn>
                              </p:par>
                            </p:childTnLst>
                          </p:cTn>
                        </p:par>
                        <p:par>
                          <p:cTn id="39" fill="hold">
                            <p:stCondLst>
                              <p:cond delay="2500"/>
                            </p:stCondLst>
                            <p:childTnLst>
                              <p:par>
                                <p:cTn id="40" presetID="3" presetClass="entr" presetSubtype="1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Disabled Alias</a:t>
            </a:r>
            <a:endParaRPr lang="en-US" dirty="0"/>
          </a:p>
        </p:txBody>
      </p:sp>
      <p:pic>
        <p:nvPicPr>
          <p:cNvPr id="8" name="Picture 7" descr="men.png.jpg"/>
          <p:cNvPicPr>
            <a:picLocks noChangeAspect="1"/>
          </p:cNvPicPr>
          <p:nvPr/>
        </p:nvPicPr>
        <p:blipFill>
          <a:blip r:embed="rId3" cstate="print"/>
          <a:stretch>
            <a:fillRect/>
          </a:stretch>
        </p:blipFill>
        <p:spPr>
          <a:xfrm>
            <a:off x="1676400" y="2971800"/>
            <a:ext cx="1371600" cy="1371600"/>
          </a:xfrm>
          <a:prstGeom prst="rect">
            <a:avLst/>
          </a:prstGeom>
        </p:spPr>
      </p:pic>
      <p:cxnSp>
        <p:nvCxnSpPr>
          <p:cNvPr id="12" name="Straight Arrow Connector 11"/>
          <p:cNvCxnSpPr>
            <a:cxnSpLocks noChangeAspect="1"/>
          </p:cNvCxnSpPr>
          <p:nvPr/>
        </p:nvCxnSpPr>
        <p:spPr>
          <a:xfrm flipV="1">
            <a:off x="3048000" y="2819400"/>
            <a:ext cx="2514600" cy="7543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grpSp>
        <p:nvGrpSpPr>
          <p:cNvPr id="3" name="Group 25"/>
          <p:cNvGrpSpPr/>
          <p:nvPr/>
        </p:nvGrpSpPr>
        <p:grpSpPr>
          <a:xfrm>
            <a:off x="5638800" y="1905000"/>
            <a:ext cx="1371600" cy="1219200"/>
            <a:chOff x="6858000" y="2133600"/>
            <a:chExt cx="1371600" cy="1219200"/>
          </a:xfrm>
        </p:grpSpPr>
        <p:pic>
          <p:nvPicPr>
            <p:cNvPr id="22" name="Picture 21" descr="doug26_blue_hair-man.png.jpg"/>
            <p:cNvPicPr>
              <a:picLocks noChangeAspect="1"/>
            </p:cNvPicPr>
            <p:nvPr/>
          </p:nvPicPr>
          <p:blipFill>
            <a:blip r:embed="rId4" cstate="print"/>
            <a:stretch>
              <a:fillRect/>
            </a:stretch>
          </p:blipFill>
          <p:spPr>
            <a:xfrm>
              <a:off x="7239000" y="2133600"/>
              <a:ext cx="658178" cy="762000"/>
            </a:xfrm>
            <a:prstGeom prst="rect">
              <a:avLst/>
            </a:prstGeom>
          </p:spPr>
        </p:pic>
        <p:pic>
          <p:nvPicPr>
            <p:cNvPr id="23" name="Picture 22" descr="11949846171378706269man_face_darek_adamkiewi_01.svg.thumb.png"/>
            <p:cNvPicPr>
              <a:picLocks noChangeAspect="1"/>
            </p:cNvPicPr>
            <p:nvPr/>
          </p:nvPicPr>
          <p:blipFill>
            <a:blip r:embed="rId5" cstate="print"/>
            <a:stretch>
              <a:fillRect/>
            </a:stretch>
          </p:blipFill>
          <p:spPr>
            <a:xfrm>
              <a:off x="7162800" y="2743200"/>
              <a:ext cx="467976" cy="609600"/>
            </a:xfrm>
            <a:prstGeom prst="rect">
              <a:avLst/>
            </a:prstGeom>
          </p:spPr>
        </p:pic>
        <p:pic>
          <p:nvPicPr>
            <p:cNvPr id="24" name="Picture 23" descr="11949845142049183837boy_astrid_graeber_.svg.thumb.png"/>
            <p:cNvPicPr>
              <a:picLocks noChangeAspect="1"/>
            </p:cNvPicPr>
            <p:nvPr/>
          </p:nvPicPr>
          <p:blipFill>
            <a:blip r:embed="rId6" cstate="print"/>
            <a:stretch>
              <a:fillRect/>
            </a:stretch>
          </p:blipFill>
          <p:spPr>
            <a:xfrm>
              <a:off x="6858000" y="2362200"/>
              <a:ext cx="623455" cy="685800"/>
            </a:xfrm>
            <a:prstGeom prst="rect">
              <a:avLst/>
            </a:prstGeom>
          </p:spPr>
        </p:pic>
        <p:pic>
          <p:nvPicPr>
            <p:cNvPr id="25" name="Picture 24" descr="1194984515591841256cm1.svg.thumb.png"/>
            <p:cNvPicPr>
              <a:picLocks noChangeAspect="1"/>
            </p:cNvPicPr>
            <p:nvPr/>
          </p:nvPicPr>
          <p:blipFill>
            <a:blip r:embed="rId7" cstate="print"/>
            <a:stretch>
              <a:fillRect/>
            </a:stretch>
          </p:blipFill>
          <p:spPr>
            <a:xfrm>
              <a:off x="7467600" y="2514600"/>
              <a:ext cx="762000" cy="723900"/>
            </a:xfrm>
            <a:prstGeom prst="rect">
              <a:avLst/>
            </a:prstGeom>
          </p:spPr>
        </p:pic>
      </p:grpSp>
      <p:pic>
        <p:nvPicPr>
          <p:cNvPr id="20" name="Picture 19" descr="11954347971257474345littleimp_john_olsen_01.svg.med.png"/>
          <p:cNvPicPr>
            <a:picLocks noChangeAspect="1"/>
          </p:cNvPicPr>
          <p:nvPr/>
        </p:nvPicPr>
        <p:blipFill>
          <a:blip r:embed="rId8" cstate="print"/>
          <a:stretch>
            <a:fillRect/>
          </a:stretch>
        </p:blipFill>
        <p:spPr>
          <a:xfrm>
            <a:off x="5638800" y="4953000"/>
            <a:ext cx="990600" cy="904748"/>
          </a:xfrm>
          <a:prstGeom prst="rect">
            <a:avLst/>
          </a:prstGeom>
        </p:spPr>
      </p:pic>
      <p:pic>
        <p:nvPicPr>
          <p:cNvPr id="27" name="Picture 26" descr="11954347971257474345littleimp_john_olsen_01.svg.med.png"/>
          <p:cNvPicPr>
            <a:picLocks noChangeAspect="1"/>
          </p:cNvPicPr>
          <p:nvPr/>
        </p:nvPicPr>
        <p:blipFill>
          <a:blip r:embed="rId8" cstate="print"/>
          <a:stretch>
            <a:fillRect/>
          </a:stretch>
        </p:blipFill>
        <p:spPr>
          <a:xfrm>
            <a:off x="5867400" y="5105400"/>
            <a:ext cx="990600" cy="904748"/>
          </a:xfrm>
          <a:prstGeom prst="rect">
            <a:avLst/>
          </a:prstGeom>
        </p:spPr>
      </p:pic>
      <p:pic>
        <p:nvPicPr>
          <p:cNvPr id="28" name="Picture 27" descr="11954347971257474345littleimp_john_olsen_01.svg.med.png"/>
          <p:cNvPicPr>
            <a:picLocks noChangeAspect="1"/>
          </p:cNvPicPr>
          <p:nvPr/>
        </p:nvPicPr>
        <p:blipFill>
          <a:blip r:embed="rId8" cstate="print"/>
          <a:stretch>
            <a:fillRect/>
          </a:stretch>
        </p:blipFill>
        <p:spPr>
          <a:xfrm>
            <a:off x="5562600" y="5486400"/>
            <a:ext cx="990600" cy="904748"/>
          </a:xfrm>
          <a:prstGeom prst="rect">
            <a:avLst/>
          </a:prstGeom>
        </p:spPr>
      </p:pic>
      <p:pic>
        <p:nvPicPr>
          <p:cNvPr id="29" name="Picture 28" descr="11954347971257474345littleimp_john_olsen_01.svg.med.png"/>
          <p:cNvPicPr>
            <a:picLocks noChangeAspect="1"/>
          </p:cNvPicPr>
          <p:nvPr/>
        </p:nvPicPr>
        <p:blipFill>
          <a:blip r:embed="rId8" cstate="print"/>
          <a:stretch>
            <a:fillRect/>
          </a:stretch>
        </p:blipFill>
        <p:spPr>
          <a:xfrm>
            <a:off x="6019800" y="5638800"/>
            <a:ext cx="990600" cy="904748"/>
          </a:xfrm>
          <a:prstGeom prst="rect">
            <a:avLst/>
          </a:prstGeom>
        </p:spPr>
      </p:pic>
      <p:pic>
        <p:nvPicPr>
          <p:cNvPr id="19" name="Picture 18" descr="11954347971257474345littleimp_john_olsen_01.svg.med.png"/>
          <p:cNvPicPr>
            <a:picLocks noChangeAspect="1"/>
          </p:cNvPicPr>
          <p:nvPr/>
        </p:nvPicPr>
        <p:blipFill>
          <a:blip r:embed="rId8" cstate="print"/>
          <a:stretch>
            <a:fillRect/>
          </a:stretch>
        </p:blipFill>
        <p:spPr>
          <a:xfrm>
            <a:off x="5334000" y="5105400"/>
            <a:ext cx="990600" cy="904748"/>
          </a:xfrm>
          <a:prstGeom prst="rect">
            <a:avLst/>
          </a:prstGeom>
        </p:spPr>
      </p:pic>
      <p:cxnSp>
        <p:nvCxnSpPr>
          <p:cNvPr id="30" name="Straight Arrow Connector 29"/>
          <p:cNvCxnSpPr/>
          <p:nvPr/>
        </p:nvCxnSpPr>
        <p:spPr>
          <a:xfrm flipH="1" flipV="1">
            <a:off x="3048000" y="4267200"/>
            <a:ext cx="2438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H="1" flipV="1">
            <a:off x="3200400" y="4114800"/>
            <a:ext cx="29337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0"/>
          </p:cNvCxnSpPr>
          <p:nvPr/>
        </p:nvCxnSpPr>
        <p:spPr>
          <a:xfrm flipH="1" flipV="1">
            <a:off x="3048000" y="4114800"/>
            <a:ext cx="33147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971800" y="4343400"/>
            <a:ext cx="30480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3"/>
          </p:cNvCxnSpPr>
          <p:nvPr/>
        </p:nvCxnSpPr>
        <p:spPr>
          <a:xfrm flipH="1" flipV="1">
            <a:off x="3048000" y="4191000"/>
            <a:ext cx="3962400" cy="1900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B6F15528-21DE-4FAA-801E-634DDDAF4B2B}" type="slidenum">
              <a:rPr lang="en-US" smtClean="0"/>
              <a:pPr/>
              <a:t>24</a:t>
            </a:fld>
            <a:endParaRPr lang="en-US"/>
          </a:p>
        </p:txBody>
      </p:sp>
      <p:sp>
        <p:nvSpPr>
          <p:cNvPr id="35" name="TextBox 3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Motivation  Related Work  Proposal  Mechanism/Design </a:t>
            </a:r>
            <a:r>
              <a:rPr lang="en-US" sz="1200" dirty="0" smtClean="0">
                <a:solidFill>
                  <a:schemeClr val="bg1">
                    <a:lumMod val="50000"/>
                  </a:schemeClr>
                </a:solidFill>
                <a:sym typeface="Wingdings"/>
              </a:rPr>
              <a:t> Implementation  Evaluation  Conclusions</a:t>
            </a:r>
            <a:r>
              <a:rPr lang="en-US" sz="1200" dirty="0" smtClean="0">
                <a:sym typeface="Wingdings"/>
              </a:rPr>
              <a:t> </a:t>
            </a:r>
            <a:endParaRPr lang="en-US" sz="1200" dirty="0"/>
          </a:p>
        </p:txBody>
      </p:sp>
      <p:sp>
        <p:nvSpPr>
          <p:cNvPr id="36" name="&quot;No&quot; Symbol 35"/>
          <p:cNvSpPr/>
          <p:nvPr/>
        </p:nvSpPr>
        <p:spPr>
          <a:xfrm>
            <a:off x="3670300" y="4178301"/>
            <a:ext cx="1092200" cy="104865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quot;No&quot; Symbol 36"/>
          <p:cNvSpPr/>
          <p:nvPr/>
        </p:nvSpPr>
        <p:spPr>
          <a:xfrm>
            <a:off x="3810000" y="2692401"/>
            <a:ext cx="1092200" cy="104865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7" name="Picture 6" descr="overview4.eps"/>
          <p:cNvPicPr>
            <a:picLocks noChangeAspect="1"/>
          </p:cNvPicPr>
          <p:nvPr/>
        </p:nvPicPr>
        <p:blipFill>
          <a:blip r:embed="rId3" cstate="print"/>
          <a:stretch>
            <a:fillRect/>
          </a:stretch>
        </p:blipFill>
        <p:spPr>
          <a:xfrm>
            <a:off x="304800" y="2362200"/>
            <a:ext cx="8615432" cy="2983384"/>
          </a:xfrm>
          <a:prstGeom prst="rect">
            <a:avLst/>
          </a:prstGeom>
        </p:spPr>
      </p:pic>
      <p:sp>
        <p:nvSpPr>
          <p:cNvPr id="8" name="TextBox 7"/>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Overview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8" name="TextBox 7"/>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6" name="Rectangle 5"/>
          <p:cNvSpPr/>
          <p:nvPr/>
        </p:nvSpPr>
        <p:spPr>
          <a:xfrm>
            <a:off x="5213350" y="2279650"/>
            <a:ext cx="1200150" cy="173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SEAL</a:t>
            </a:r>
          </a:p>
          <a:p>
            <a:pPr algn="ctr"/>
            <a:r>
              <a:rPr lang="en-US" sz="2400" dirty="0" smtClean="0"/>
              <a:t>Server</a:t>
            </a:r>
            <a:endParaRPr lang="en-US" sz="2400" dirty="0"/>
          </a:p>
        </p:txBody>
      </p:sp>
      <p:pic>
        <p:nvPicPr>
          <p:cNvPr id="9" name="Picture 8" descr="men.png.jpg"/>
          <p:cNvPicPr>
            <a:picLocks noChangeAspect="1"/>
          </p:cNvPicPr>
          <p:nvPr/>
        </p:nvPicPr>
        <p:blipFill>
          <a:blip r:embed="rId3" cstate="print"/>
          <a:stretch>
            <a:fillRect/>
          </a:stretch>
        </p:blipFill>
        <p:spPr>
          <a:xfrm>
            <a:off x="-228600" y="2324100"/>
            <a:ext cx="1790700" cy="1790700"/>
          </a:xfrm>
          <a:prstGeom prst="rect">
            <a:avLst/>
          </a:prstGeom>
        </p:spPr>
      </p:pic>
      <p:sp>
        <p:nvSpPr>
          <p:cNvPr id="10" name="Rectangle 9"/>
          <p:cNvSpPr/>
          <p:nvPr/>
        </p:nvSpPr>
        <p:spPr>
          <a:xfrm>
            <a:off x="2076450" y="3048000"/>
            <a:ext cx="2266950" cy="9334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Forwarding</a:t>
            </a:r>
          </a:p>
          <a:p>
            <a:pPr algn="ctr"/>
            <a:r>
              <a:rPr lang="en-US" sz="2400" dirty="0" smtClean="0"/>
              <a:t>Mail Provider</a:t>
            </a:r>
          </a:p>
        </p:txBody>
      </p:sp>
      <p:sp>
        <p:nvSpPr>
          <p:cNvPr id="11" name="Right Arrow 10"/>
          <p:cNvSpPr/>
          <p:nvPr/>
        </p:nvSpPr>
        <p:spPr>
          <a:xfrm>
            <a:off x="1206500" y="2533650"/>
            <a:ext cx="3956050" cy="381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Left-Right Arrow 11"/>
          <p:cNvSpPr/>
          <p:nvPr/>
        </p:nvSpPr>
        <p:spPr>
          <a:xfrm>
            <a:off x="1238250" y="3562350"/>
            <a:ext cx="800100" cy="3048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Left-Right Arrow 12"/>
          <p:cNvSpPr/>
          <p:nvPr/>
        </p:nvSpPr>
        <p:spPr>
          <a:xfrm>
            <a:off x="4381500" y="3543300"/>
            <a:ext cx="800100" cy="3048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ight Arrow 14"/>
          <p:cNvSpPr/>
          <p:nvPr/>
        </p:nvSpPr>
        <p:spPr>
          <a:xfrm>
            <a:off x="1295400" y="3171825"/>
            <a:ext cx="742950" cy="3048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391024" y="3190875"/>
            <a:ext cx="809625" cy="3048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57200" y="4946650"/>
            <a:ext cx="393700" cy="3810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Left-Right Arrow 17"/>
          <p:cNvSpPr/>
          <p:nvPr/>
        </p:nvSpPr>
        <p:spPr>
          <a:xfrm>
            <a:off x="412750" y="5359400"/>
            <a:ext cx="412750" cy="2730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p:cNvSpPr txBox="1"/>
          <p:nvPr/>
        </p:nvSpPr>
        <p:spPr>
          <a:xfrm>
            <a:off x="965200" y="4940300"/>
            <a:ext cx="1906163" cy="369332"/>
          </a:xfrm>
          <a:prstGeom prst="rect">
            <a:avLst/>
          </a:prstGeom>
          <a:noFill/>
        </p:spPr>
        <p:txBody>
          <a:bodyPr wrap="none" rtlCol="0">
            <a:spAutoFit/>
          </a:bodyPr>
          <a:lstStyle/>
          <a:p>
            <a:r>
              <a:rPr lang="en-US" dirty="0" smtClean="0"/>
              <a:t>Management flow</a:t>
            </a:r>
            <a:endParaRPr lang="en-US" dirty="0"/>
          </a:p>
        </p:txBody>
      </p:sp>
      <p:sp>
        <p:nvSpPr>
          <p:cNvPr id="20" name="TextBox 19"/>
          <p:cNvSpPr txBox="1"/>
          <p:nvPr/>
        </p:nvSpPr>
        <p:spPr>
          <a:xfrm>
            <a:off x="977900" y="5321300"/>
            <a:ext cx="1159998" cy="369332"/>
          </a:xfrm>
          <a:prstGeom prst="rect">
            <a:avLst/>
          </a:prstGeom>
          <a:noFill/>
        </p:spPr>
        <p:txBody>
          <a:bodyPr wrap="none" rtlCol="0">
            <a:spAutoFit/>
          </a:bodyPr>
          <a:lstStyle/>
          <a:p>
            <a:r>
              <a:rPr lang="en-US" dirty="0" smtClean="0"/>
              <a:t>Email flow</a:t>
            </a:r>
            <a:endParaRPr lang="en-US" dirty="0"/>
          </a:p>
        </p:txBody>
      </p:sp>
      <p:sp>
        <p:nvSpPr>
          <p:cNvPr id="21" name="Left-Right Arrow 20"/>
          <p:cNvSpPr/>
          <p:nvPr/>
        </p:nvSpPr>
        <p:spPr>
          <a:xfrm>
            <a:off x="6438900" y="3067050"/>
            <a:ext cx="590550" cy="2730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Cloud 21"/>
          <p:cNvSpPr/>
          <p:nvPr/>
        </p:nvSpPr>
        <p:spPr>
          <a:xfrm>
            <a:off x="7086600" y="2311400"/>
            <a:ext cx="1828800" cy="186690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t>Internet</a:t>
            </a:r>
            <a:endParaRPr lang="en-US" sz="24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Alias Creation</a:t>
            </a:r>
            <a:endParaRPr lang="en-US" dirty="0"/>
          </a:p>
        </p:txBody>
      </p:sp>
      <p:sp>
        <p:nvSpPr>
          <p:cNvPr id="3" name="Content Placeholder 2"/>
          <p:cNvSpPr>
            <a:spLocks noGrp="1"/>
          </p:cNvSpPr>
          <p:nvPr>
            <p:ph idx="1"/>
          </p:nvPr>
        </p:nvSpPr>
        <p:spPr/>
        <p:txBody>
          <a:bodyPr/>
          <a:lstStyle/>
          <a:p>
            <a:r>
              <a:rPr lang="en-US" dirty="0" smtClean="0"/>
              <a:t>Many situations call for aliases</a:t>
            </a:r>
          </a:p>
          <a:p>
            <a:pPr lvl="1"/>
            <a:r>
              <a:rPr lang="en-US" dirty="0" smtClean="0"/>
              <a:t>Both online and offline</a:t>
            </a:r>
          </a:p>
          <a:p>
            <a:r>
              <a:rPr lang="en-US" dirty="0" smtClean="0"/>
              <a:t>Want many routes of access</a:t>
            </a:r>
          </a:p>
          <a:p>
            <a:pPr lvl="1"/>
            <a:r>
              <a:rPr lang="en-US" dirty="0" smtClean="0"/>
              <a:t>Via Website</a:t>
            </a:r>
          </a:p>
          <a:p>
            <a:pPr lvl="1"/>
            <a:r>
              <a:rPr lang="en-US" dirty="0" smtClean="0"/>
              <a:t>Via Email</a:t>
            </a:r>
          </a:p>
          <a:p>
            <a:pPr lvl="1"/>
            <a:r>
              <a:rPr lang="en-US" dirty="0" smtClean="0"/>
              <a:t>Via Login Box</a:t>
            </a:r>
          </a:p>
          <a:p>
            <a:pPr lvl="1"/>
            <a:r>
              <a:rPr lang="en-US" dirty="0" smtClean="0"/>
              <a:t>Future work: via Cell Phone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 and Affiliation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SEAL servers for organization domains</a:t>
            </a:r>
          </a:p>
          <a:p>
            <a:pPr lvl="1"/>
            <a:r>
              <a:rPr lang="en-US" dirty="0" smtClean="0"/>
              <a:t>Validation done using aliases</a:t>
            </a:r>
          </a:p>
          <a:p>
            <a:pPr lvl="1"/>
            <a:r>
              <a:rPr lang="en-US" dirty="0" smtClean="0"/>
              <a:t>Gives users power to enforce own policy</a:t>
            </a:r>
          </a:p>
          <a:p>
            <a:pPr lvl="1"/>
            <a:endParaRPr lang="en-US" dirty="0" smtClean="0"/>
          </a:p>
          <a:p>
            <a:pPr lvl="1" algn="ctr">
              <a:buNone/>
            </a:pPr>
            <a:r>
              <a:rPr lang="en-US" i="1" dirty="0" smtClean="0"/>
              <a:t>bengheng@eecs.umich.edu</a:t>
            </a:r>
            <a:endParaRPr lang="en-US" dirty="0" smtClean="0"/>
          </a:p>
          <a:p>
            <a:pPr lvl="1" algn="ctr">
              <a:buNone/>
            </a:pPr>
            <a:r>
              <a:rPr lang="en-US" i="1" dirty="0" smtClean="0"/>
              <a:t>bhwork.w7vv4b11@seal.eecs.umich.edu</a:t>
            </a:r>
          </a:p>
          <a:p>
            <a:pPr lvl="1"/>
            <a:endParaRPr lang="en-US" dirty="0" smtClean="0"/>
          </a:p>
          <a:p>
            <a:r>
              <a:rPr lang="en-US" dirty="0" smtClean="0"/>
              <a:t>Further extensions possible</a:t>
            </a:r>
          </a:p>
          <a:p>
            <a:pPr lvl="1"/>
            <a:r>
              <a:rPr lang="en-US" dirty="0" smtClean="0"/>
              <a:t>Profile for each alias</a:t>
            </a:r>
          </a:p>
          <a:p>
            <a:pPr lvl="1"/>
            <a:r>
              <a:rPr lang="en-US" dirty="0" smtClean="0"/>
              <a:t>User controls visible information</a:t>
            </a:r>
          </a:p>
          <a:p>
            <a:pPr lvl="1"/>
            <a:r>
              <a:rPr lang="en-US" dirty="0" smtClean="0"/>
              <a:t>Avoids </a:t>
            </a:r>
            <a:r>
              <a:rPr lang="en-US" dirty="0" err="1" smtClean="0"/>
              <a:t>OpenID</a:t>
            </a:r>
            <a:r>
              <a:rPr lang="en-US" dirty="0" smtClean="0"/>
              <a:t> style auth. infrastructure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9" name="TextBox 8"/>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SEAL Architecture</a:t>
            </a:r>
            <a:endParaRPr lang="en-US" dirty="0"/>
          </a:p>
        </p:txBody>
      </p:sp>
      <p:pic>
        <p:nvPicPr>
          <p:cNvPr id="5" name="Content Placeholder 4" descr="architecture5.eps"/>
          <p:cNvPicPr>
            <a:picLocks noGrp="1" noChangeAspect="1"/>
          </p:cNvPicPr>
          <p:nvPr>
            <p:ph idx="1"/>
          </p:nvPr>
        </p:nvPicPr>
        <p:blipFill>
          <a:blip r:embed="rId2" cstate="print"/>
          <a:stretch>
            <a:fillRect/>
          </a:stretch>
        </p:blipFill>
        <p:spPr>
          <a:xfrm>
            <a:off x="228600" y="1981200"/>
            <a:ext cx="8720667" cy="3810000"/>
          </a:xfrm>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a:t>
            </a:r>
            <a:r>
              <a:rPr lang="en-US" sz="1200" dirty="0" smtClean="0">
                <a:solidFill>
                  <a:schemeClr val="bg1">
                    <a:lumMod val="50000"/>
                  </a:schemeClr>
                </a:solidFill>
                <a:sym typeface="Wingdings"/>
              </a:rPr>
              <a:t>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Addresses Distribution</a:t>
            </a:r>
            <a:endParaRPr lang="en-US" dirty="0"/>
          </a:p>
        </p:txBody>
      </p:sp>
      <p:grpSp>
        <p:nvGrpSpPr>
          <p:cNvPr id="9" name="Group 8"/>
          <p:cNvGrpSpPr/>
          <p:nvPr/>
        </p:nvGrpSpPr>
        <p:grpSpPr>
          <a:xfrm>
            <a:off x="1981200" y="1981200"/>
            <a:ext cx="1981200" cy="1600200"/>
            <a:chOff x="2819400" y="3886200"/>
            <a:chExt cx="2362200" cy="2138065"/>
          </a:xfrm>
        </p:grpSpPr>
        <p:pic>
          <p:nvPicPr>
            <p:cNvPr id="5" name="Picture 4" descr="jbl2001ldf1.jpg"/>
            <p:cNvPicPr>
              <a:picLocks noChangeAspect="1"/>
            </p:cNvPicPr>
            <p:nvPr/>
          </p:nvPicPr>
          <p:blipFill>
            <a:blip r:embed="rId3" cstate="print"/>
            <a:stretch>
              <a:fillRect/>
            </a:stretch>
          </p:blipFill>
          <p:spPr>
            <a:xfrm>
              <a:off x="2819400" y="3886200"/>
              <a:ext cx="2362200" cy="1726808"/>
            </a:xfrm>
            <a:prstGeom prst="rect">
              <a:avLst/>
            </a:prstGeom>
          </p:spPr>
        </p:pic>
        <p:sp>
          <p:nvSpPr>
            <p:cNvPr id="8" name="TextBox 7"/>
            <p:cNvSpPr txBox="1"/>
            <p:nvPr/>
          </p:nvSpPr>
          <p:spPr>
            <a:xfrm>
              <a:off x="3124200" y="5562600"/>
              <a:ext cx="1766959" cy="461665"/>
            </a:xfrm>
            <a:prstGeom prst="rect">
              <a:avLst/>
            </a:prstGeom>
            <a:noFill/>
          </p:spPr>
          <p:txBody>
            <a:bodyPr wrap="none" rtlCol="0">
              <a:spAutoFit/>
            </a:bodyPr>
            <a:lstStyle/>
            <a:p>
              <a:pPr algn="ctr"/>
              <a:r>
                <a:rPr lang="en-US" sz="2400" b="1" dirty="0" smtClean="0"/>
                <a:t>Lucky Draws</a:t>
              </a:r>
              <a:endParaRPr lang="en-US" sz="2400" b="1" dirty="0"/>
            </a:p>
          </p:txBody>
        </p:sp>
      </p:grpSp>
      <p:grpSp>
        <p:nvGrpSpPr>
          <p:cNvPr id="11" name="Group 10"/>
          <p:cNvGrpSpPr/>
          <p:nvPr/>
        </p:nvGrpSpPr>
        <p:grpSpPr>
          <a:xfrm>
            <a:off x="2209800" y="4495800"/>
            <a:ext cx="1066800" cy="1066800"/>
            <a:chOff x="4267200" y="1371600"/>
            <a:chExt cx="2575638" cy="2442865"/>
          </a:xfrm>
        </p:grpSpPr>
        <p:pic>
          <p:nvPicPr>
            <p:cNvPr id="7" name="Picture 6" descr="jquery-login.jpg"/>
            <p:cNvPicPr>
              <a:picLocks noChangeAspect="1"/>
            </p:cNvPicPr>
            <p:nvPr/>
          </p:nvPicPr>
          <p:blipFill>
            <a:blip r:embed="rId4" cstate="print"/>
            <a:stretch>
              <a:fillRect/>
            </a:stretch>
          </p:blipFill>
          <p:spPr>
            <a:xfrm>
              <a:off x="4267200" y="1371600"/>
              <a:ext cx="2575638" cy="2019300"/>
            </a:xfrm>
            <a:prstGeom prst="rect">
              <a:avLst/>
            </a:prstGeom>
          </p:spPr>
        </p:pic>
        <p:sp>
          <p:nvSpPr>
            <p:cNvPr id="10" name="TextBox 9"/>
            <p:cNvSpPr txBox="1"/>
            <p:nvPr/>
          </p:nvSpPr>
          <p:spPr>
            <a:xfrm>
              <a:off x="4876800" y="3352800"/>
              <a:ext cx="1353063" cy="461665"/>
            </a:xfrm>
            <a:prstGeom prst="rect">
              <a:avLst/>
            </a:prstGeom>
            <a:noFill/>
          </p:spPr>
          <p:txBody>
            <a:bodyPr wrap="none" rtlCol="0">
              <a:spAutoFit/>
            </a:bodyPr>
            <a:lstStyle/>
            <a:p>
              <a:pPr algn="ctr"/>
              <a:r>
                <a:rPr lang="en-US" sz="2400" b="1" dirty="0" smtClean="0"/>
                <a:t>Websites</a:t>
              </a:r>
              <a:endParaRPr lang="en-US" sz="2400" b="1" dirty="0"/>
            </a:p>
          </p:txBody>
        </p:sp>
      </p:grpSp>
      <p:grpSp>
        <p:nvGrpSpPr>
          <p:cNvPr id="13" name="Group 12"/>
          <p:cNvGrpSpPr/>
          <p:nvPr/>
        </p:nvGrpSpPr>
        <p:grpSpPr>
          <a:xfrm>
            <a:off x="4191000" y="1676400"/>
            <a:ext cx="1828800" cy="2731084"/>
            <a:chOff x="1249680" y="3505200"/>
            <a:chExt cx="2194560" cy="3285774"/>
          </a:xfrm>
        </p:grpSpPr>
        <p:pic>
          <p:nvPicPr>
            <p:cNvPr id="6" name="Picture 5" descr="Membershipform.jpg"/>
            <p:cNvPicPr>
              <a:picLocks noChangeAspect="1"/>
            </p:cNvPicPr>
            <p:nvPr/>
          </p:nvPicPr>
          <p:blipFill>
            <a:blip r:embed="rId5" cstate="print"/>
            <a:stretch>
              <a:fillRect/>
            </a:stretch>
          </p:blipFill>
          <p:spPr>
            <a:xfrm>
              <a:off x="1524000" y="3505200"/>
              <a:ext cx="1766454" cy="2286000"/>
            </a:xfrm>
            <a:prstGeom prst="rect">
              <a:avLst/>
            </a:prstGeom>
          </p:spPr>
        </p:pic>
        <p:sp>
          <p:nvSpPr>
            <p:cNvPr id="12" name="TextBox 11"/>
            <p:cNvSpPr txBox="1"/>
            <p:nvPr/>
          </p:nvSpPr>
          <p:spPr>
            <a:xfrm flipH="1">
              <a:off x="1249680" y="5791199"/>
              <a:ext cx="2194560" cy="999775"/>
            </a:xfrm>
            <a:prstGeom prst="rect">
              <a:avLst/>
            </a:prstGeom>
            <a:noFill/>
          </p:spPr>
          <p:txBody>
            <a:bodyPr wrap="square" rtlCol="0">
              <a:spAutoFit/>
            </a:bodyPr>
            <a:lstStyle/>
            <a:p>
              <a:pPr algn="ctr"/>
              <a:r>
                <a:rPr lang="en-US" sz="2400" b="1" dirty="0" smtClean="0"/>
                <a:t>Membership Forms</a:t>
              </a:r>
              <a:endParaRPr lang="en-US" sz="2400" b="1" dirty="0"/>
            </a:p>
          </p:txBody>
        </p:sp>
      </p:grpSp>
      <p:sp>
        <p:nvSpPr>
          <p:cNvPr id="16" name="TextBox 15"/>
          <p:cNvSpPr txBox="1"/>
          <p:nvPr/>
        </p:nvSpPr>
        <p:spPr>
          <a:xfrm>
            <a:off x="0" y="4495800"/>
            <a:ext cx="1905000" cy="830997"/>
          </a:xfrm>
          <a:prstGeom prst="rect">
            <a:avLst/>
          </a:prstGeom>
          <a:noFill/>
        </p:spPr>
        <p:txBody>
          <a:bodyPr wrap="square" rtlCol="0">
            <a:spAutoFit/>
          </a:bodyPr>
          <a:lstStyle/>
          <a:p>
            <a:pPr algn="ctr"/>
            <a:r>
              <a:rPr lang="en-US" sz="2400" b="1" dirty="0" smtClean="0"/>
              <a:t>Product Registration</a:t>
            </a:r>
            <a:endParaRPr lang="en-US" sz="2400" b="1" dirty="0"/>
          </a:p>
        </p:txBody>
      </p:sp>
      <p:pic>
        <p:nvPicPr>
          <p:cNvPr id="18" name="Content Placeholder 17" descr="20060420_register04.jpg"/>
          <p:cNvPicPr>
            <a:picLocks noGrp="1" noChangeAspect="1"/>
          </p:cNvPicPr>
          <p:nvPr>
            <p:ph idx="1"/>
          </p:nvPr>
        </p:nvPicPr>
        <p:blipFill>
          <a:blip r:embed="rId6" cstate="print"/>
          <a:stretch>
            <a:fillRect/>
          </a:stretch>
        </p:blipFill>
        <p:spPr>
          <a:xfrm>
            <a:off x="304800" y="1828800"/>
            <a:ext cx="1309687" cy="2514600"/>
          </a:xfrm>
        </p:spPr>
      </p:pic>
      <p:grpSp>
        <p:nvGrpSpPr>
          <p:cNvPr id="43" name="Group 42"/>
          <p:cNvGrpSpPr/>
          <p:nvPr/>
        </p:nvGrpSpPr>
        <p:grpSpPr>
          <a:xfrm>
            <a:off x="6858000" y="2133600"/>
            <a:ext cx="1447800" cy="1680865"/>
            <a:chOff x="6096000" y="1752600"/>
            <a:chExt cx="1447800" cy="1680865"/>
          </a:xfrm>
        </p:grpSpPr>
        <p:grpSp>
          <p:nvGrpSpPr>
            <p:cNvPr id="37" name="Group 36"/>
            <p:cNvGrpSpPr/>
            <p:nvPr/>
          </p:nvGrpSpPr>
          <p:grpSpPr>
            <a:xfrm>
              <a:off x="6096000" y="1752600"/>
              <a:ext cx="1371600" cy="1219200"/>
              <a:chOff x="3048000" y="4876800"/>
              <a:chExt cx="1371600" cy="1219200"/>
            </a:xfrm>
          </p:grpSpPr>
          <p:pic>
            <p:nvPicPr>
              <p:cNvPr id="38" name="Picture 37" descr="doug26_blue_hair-man.png.jpg"/>
              <p:cNvPicPr>
                <a:picLocks noChangeAspect="1"/>
              </p:cNvPicPr>
              <p:nvPr/>
            </p:nvPicPr>
            <p:blipFill>
              <a:blip r:embed="rId7" cstate="print"/>
              <a:stretch>
                <a:fillRect/>
              </a:stretch>
            </p:blipFill>
            <p:spPr>
              <a:xfrm>
                <a:off x="3429000" y="4876800"/>
                <a:ext cx="658178" cy="762000"/>
              </a:xfrm>
              <a:prstGeom prst="rect">
                <a:avLst/>
              </a:prstGeom>
            </p:spPr>
          </p:pic>
          <p:pic>
            <p:nvPicPr>
              <p:cNvPr id="39" name="Picture 38" descr="11949846171378706269man_face_darek_adamkiewi_01.svg.thumb.png"/>
              <p:cNvPicPr>
                <a:picLocks noChangeAspect="1"/>
              </p:cNvPicPr>
              <p:nvPr/>
            </p:nvPicPr>
            <p:blipFill>
              <a:blip r:embed="rId8" cstate="print"/>
              <a:stretch>
                <a:fillRect/>
              </a:stretch>
            </p:blipFill>
            <p:spPr>
              <a:xfrm>
                <a:off x="3352800" y="5486400"/>
                <a:ext cx="467976" cy="609600"/>
              </a:xfrm>
              <a:prstGeom prst="rect">
                <a:avLst/>
              </a:prstGeom>
            </p:spPr>
          </p:pic>
          <p:pic>
            <p:nvPicPr>
              <p:cNvPr id="40" name="Picture 39" descr="11949845142049183837boy_astrid_graeber_.svg.thumb.png"/>
              <p:cNvPicPr>
                <a:picLocks noChangeAspect="1"/>
              </p:cNvPicPr>
              <p:nvPr/>
            </p:nvPicPr>
            <p:blipFill>
              <a:blip r:embed="rId9" cstate="print"/>
              <a:stretch>
                <a:fillRect/>
              </a:stretch>
            </p:blipFill>
            <p:spPr>
              <a:xfrm>
                <a:off x="3048000" y="5105400"/>
                <a:ext cx="623455" cy="685800"/>
              </a:xfrm>
              <a:prstGeom prst="rect">
                <a:avLst/>
              </a:prstGeom>
            </p:spPr>
          </p:pic>
          <p:pic>
            <p:nvPicPr>
              <p:cNvPr id="41" name="Picture 40" descr="1194984515591841256cm1.svg.thumb.png"/>
              <p:cNvPicPr>
                <a:picLocks noChangeAspect="1"/>
              </p:cNvPicPr>
              <p:nvPr/>
            </p:nvPicPr>
            <p:blipFill>
              <a:blip r:embed="rId10" cstate="print"/>
              <a:stretch>
                <a:fillRect/>
              </a:stretch>
            </p:blipFill>
            <p:spPr>
              <a:xfrm>
                <a:off x="3657600" y="5257800"/>
                <a:ext cx="762000" cy="723900"/>
              </a:xfrm>
              <a:prstGeom prst="rect">
                <a:avLst/>
              </a:prstGeom>
            </p:spPr>
          </p:pic>
        </p:grpSp>
        <p:sp>
          <p:nvSpPr>
            <p:cNvPr id="42" name="TextBox 41"/>
            <p:cNvSpPr txBox="1"/>
            <p:nvPr/>
          </p:nvSpPr>
          <p:spPr>
            <a:xfrm>
              <a:off x="6172200" y="2971800"/>
              <a:ext cx="1371600" cy="461665"/>
            </a:xfrm>
            <a:prstGeom prst="rect">
              <a:avLst/>
            </a:prstGeom>
            <a:noFill/>
          </p:spPr>
          <p:txBody>
            <a:bodyPr wrap="square" rtlCol="0">
              <a:spAutoFit/>
            </a:bodyPr>
            <a:lstStyle/>
            <a:p>
              <a:pPr algn="ctr"/>
              <a:r>
                <a:rPr lang="en-US" sz="2400" b="1" dirty="0" smtClean="0"/>
                <a:t>Friends</a:t>
              </a:r>
              <a:endParaRPr lang="en-US" sz="2400" b="1" dirty="0"/>
            </a:p>
          </p:txBody>
        </p:sp>
      </p:grpSp>
      <p:grpSp>
        <p:nvGrpSpPr>
          <p:cNvPr id="54" name="Group 53"/>
          <p:cNvGrpSpPr/>
          <p:nvPr/>
        </p:nvGrpSpPr>
        <p:grpSpPr>
          <a:xfrm>
            <a:off x="4495800" y="4572000"/>
            <a:ext cx="3592492" cy="1911530"/>
            <a:chOff x="4495800" y="4572000"/>
            <a:chExt cx="3592492" cy="1911530"/>
          </a:xfrm>
        </p:grpSpPr>
        <p:sp>
          <p:nvSpPr>
            <p:cNvPr id="45" name="TextBox 44"/>
            <p:cNvSpPr txBox="1"/>
            <p:nvPr/>
          </p:nvSpPr>
          <p:spPr>
            <a:xfrm>
              <a:off x="4495800" y="5334000"/>
              <a:ext cx="1676400" cy="830997"/>
            </a:xfrm>
            <a:prstGeom prst="rect">
              <a:avLst/>
            </a:prstGeom>
            <a:noFill/>
          </p:spPr>
          <p:txBody>
            <a:bodyPr wrap="square" rtlCol="0">
              <a:spAutoFit/>
            </a:bodyPr>
            <a:lstStyle/>
            <a:p>
              <a:pPr algn="ctr"/>
              <a:r>
                <a:rPr lang="en-US" sz="2400" b="1" dirty="0" smtClean="0"/>
                <a:t>Affiliation Validation</a:t>
              </a:r>
              <a:endParaRPr lang="en-US" sz="2400" b="1" dirty="0"/>
            </a:p>
          </p:txBody>
        </p:sp>
        <p:grpSp>
          <p:nvGrpSpPr>
            <p:cNvPr id="53" name="Group 52"/>
            <p:cNvGrpSpPr/>
            <p:nvPr/>
          </p:nvGrpSpPr>
          <p:grpSpPr>
            <a:xfrm>
              <a:off x="6096000" y="4572000"/>
              <a:ext cx="1992292" cy="1911530"/>
              <a:chOff x="6096000" y="4572000"/>
              <a:chExt cx="1992292" cy="1911530"/>
            </a:xfrm>
          </p:grpSpPr>
          <p:pic>
            <p:nvPicPr>
              <p:cNvPr id="52" name="Picture 51" descr="Dropbox-Logo.jpg"/>
              <p:cNvPicPr>
                <a:picLocks noChangeAspect="1"/>
              </p:cNvPicPr>
              <p:nvPr/>
            </p:nvPicPr>
            <p:blipFill>
              <a:blip r:embed="rId11" cstate="print"/>
              <a:stretch>
                <a:fillRect/>
              </a:stretch>
            </p:blipFill>
            <p:spPr>
              <a:xfrm>
                <a:off x="6096000" y="5791200"/>
                <a:ext cx="1096188" cy="692330"/>
              </a:xfrm>
              <a:prstGeom prst="rect">
                <a:avLst/>
              </a:prstGeom>
            </p:spPr>
          </p:pic>
          <p:pic>
            <p:nvPicPr>
              <p:cNvPr id="44" name="Picture 43" descr="piazza.png"/>
              <p:cNvPicPr>
                <a:picLocks noChangeAspect="1"/>
              </p:cNvPicPr>
              <p:nvPr/>
            </p:nvPicPr>
            <p:blipFill>
              <a:blip r:embed="rId12" cstate="print"/>
              <a:stretch>
                <a:fillRect/>
              </a:stretch>
            </p:blipFill>
            <p:spPr>
              <a:xfrm>
                <a:off x="6477000" y="4572000"/>
                <a:ext cx="1349648" cy="385614"/>
              </a:xfrm>
              <a:prstGeom prst="rect">
                <a:avLst/>
              </a:prstGeom>
            </p:spPr>
          </p:pic>
          <p:pic>
            <p:nvPicPr>
              <p:cNvPr id="46" name="Picture 45" descr="ATT.jpg"/>
              <p:cNvPicPr>
                <a:picLocks noChangeAspect="1"/>
              </p:cNvPicPr>
              <p:nvPr/>
            </p:nvPicPr>
            <p:blipFill>
              <a:blip r:embed="rId13" cstate="print"/>
              <a:stretch>
                <a:fillRect/>
              </a:stretch>
            </p:blipFill>
            <p:spPr>
              <a:xfrm>
                <a:off x="7086600" y="5562600"/>
                <a:ext cx="896814" cy="518160"/>
              </a:xfrm>
              <a:prstGeom prst="rect">
                <a:avLst/>
              </a:prstGeom>
            </p:spPr>
          </p:pic>
          <p:pic>
            <p:nvPicPr>
              <p:cNvPr id="47" name="Picture 46" descr="sprint-logo.jpg"/>
              <p:cNvPicPr>
                <a:picLocks noChangeAspect="1"/>
              </p:cNvPicPr>
              <p:nvPr/>
            </p:nvPicPr>
            <p:blipFill>
              <a:blip r:embed="rId14" cstate="print"/>
              <a:stretch>
                <a:fillRect/>
              </a:stretch>
            </p:blipFill>
            <p:spPr>
              <a:xfrm>
                <a:off x="7162800" y="6019800"/>
                <a:ext cx="925492" cy="460492"/>
              </a:xfrm>
              <a:prstGeom prst="rect">
                <a:avLst/>
              </a:prstGeom>
            </p:spPr>
          </p:pic>
          <p:pic>
            <p:nvPicPr>
              <p:cNvPr id="48" name="Picture 47" descr="verizon-wireless.jpg"/>
              <p:cNvPicPr>
                <a:picLocks noChangeAspect="1"/>
              </p:cNvPicPr>
              <p:nvPr/>
            </p:nvPicPr>
            <p:blipFill>
              <a:blip r:embed="rId15" cstate="print"/>
              <a:stretch>
                <a:fillRect/>
              </a:stretch>
            </p:blipFill>
            <p:spPr>
              <a:xfrm>
                <a:off x="7086600" y="4953000"/>
                <a:ext cx="963826" cy="633984"/>
              </a:xfrm>
              <a:prstGeom prst="rect">
                <a:avLst/>
              </a:prstGeom>
            </p:spPr>
          </p:pic>
          <p:pic>
            <p:nvPicPr>
              <p:cNvPr id="51" name="Picture 50" descr="350x226._V191491661_.gif"/>
              <p:cNvPicPr>
                <a:picLocks noChangeAspect="1"/>
              </p:cNvPicPr>
              <p:nvPr/>
            </p:nvPicPr>
            <p:blipFill>
              <a:blip r:embed="rId16" cstate="print"/>
              <a:stretch>
                <a:fillRect/>
              </a:stretch>
            </p:blipFill>
            <p:spPr>
              <a:xfrm>
                <a:off x="6214009" y="5105400"/>
                <a:ext cx="828678" cy="535088"/>
              </a:xfrm>
              <a:prstGeom prst="rect">
                <a:avLst/>
              </a:prstGeom>
            </p:spPr>
          </p:pic>
        </p:grpSp>
      </p:grpSp>
      <p:sp>
        <p:nvSpPr>
          <p:cNvPr id="30" name="Slide Number Placeholder 29"/>
          <p:cNvSpPr>
            <a:spLocks noGrp="1"/>
          </p:cNvSpPr>
          <p:nvPr>
            <p:ph type="sldNum" sz="quarter" idx="12"/>
          </p:nvPr>
        </p:nvSpPr>
        <p:spPr/>
        <p:txBody>
          <a:bodyPr/>
          <a:lstStyle/>
          <a:p>
            <a:fld id="{B6F15528-21DE-4FAA-801E-634DDDAF4B2B}" type="slidenum">
              <a:rPr lang="en-US" smtClean="0"/>
              <a:pPr/>
              <a:t>3</a:t>
            </a:fld>
            <a:endParaRPr lang="en-US"/>
          </a:p>
        </p:txBody>
      </p:sp>
      <p:sp>
        <p:nvSpPr>
          <p:cNvPr id="31" name="TextBox 30"/>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olidFill>
                  <a:schemeClr val="bg1">
                    <a:lumMod val="50000"/>
                  </a:schemeClr>
                </a:solidFill>
                <a:sym typeface="Wingdings"/>
              </a:rPr>
              <a:t> Motivation  Related Work  Proposal  Mechanism/Design  Implementation  Evaluation 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21" name="Content Placeholder 20"/>
          <p:cNvSpPr>
            <a:spLocks noGrp="1"/>
          </p:cNvSpPr>
          <p:nvPr>
            <p:ph sz="half" idx="2"/>
          </p:nvPr>
        </p:nvSpPr>
        <p:spPr>
          <a:xfrm>
            <a:off x="533400" y="1676400"/>
            <a:ext cx="8153400" cy="3505200"/>
          </a:xfrm>
        </p:spPr>
        <p:txBody>
          <a:bodyPr>
            <a:normAutofit/>
          </a:bodyPr>
          <a:lstStyle/>
          <a:p>
            <a:r>
              <a:rPr lang="en-US" dirty="0" smtClean="0"/>
              <a:t>Postfix</a:t>
            </a:r>
          </a:p>
          <a:p>
            <a:pPr lvl="1"/>
            <a:r>
              <a:rPr lang="en-US" dirty="0" smtClean="0"/>
              <a:t>Content filter in Python</a:t>
            </a:r>
          </a:p>
          <a:p>
            <a:pPr lvl="1"/>
            <a:r>
              <a:rPr lang="en-US" dirty="0" smtClean="0"/>
              <a:t>Dovecot SASL</a:t>
            </a:r>
          </a:p>
          <a:p>
            <a:r>
              <a:rPr lang="en-US" dirty="0" err="1" smtClean="0"/>
              <a:t>SQLite</a:t>
            </a:r>
            <a:r>
              <a:rPr lang="en-US" dirty="0" smtClean="0"/>
              <a:t> database backend stores:</a:t>
            </a:r>
          </a:p>
          <a:p>
            <a:pPr lvl="1"/>
            <a:r>
              <a:rPr lang="en-US" dirty="0" smtClean="0"/>
              <a:t>Account info</a:t>
            </a:r>
          </a:p>
          <a:p>
            <a:pPr lvl="1"/>
            <a:r>
              <a:rPr lang="en-US" dirty="0" smtClean="0"/>
              <a:t>Aliases</a:t>
            </a:r>
          </a:p>
          <a:p>
            <a:pPr lvl="1"/>
            <a:r>
              <a:rPr lang="en-US" dirty="0" smtClean="0"/>
              <a:t>History of correspondences</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30</a:t>
            </a:fld>
            <a:endParaRPr lang="en-US"/>
          </a:p>
        </p:txBody>
      </p:sp>
      <p:sp>
        <p:nvSpPr>
          <p:cNvPr id="20" name="TextBox 19"/>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a:t>
            </a:r>
            <a:r>
              <a:rPr lang="en-US" sz="1200" dirty="0" smtClean="0">
                <a:solidFill>
                  <a:schemeClr val="bg1">
                    <a:lumMod val="50000"/>
                  </a:schemeClr>
                </a:solidFill>
                <a:sym typeface="Wingdings"/>
              </a:rPr>
              <a:t>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Evaluation</a:t>
            </a:r>
            <a:endParaRPr lang="en-US" dirty="0"/>
          </a:p>
        </p:txBody>
      </p:sp>
      <p:sp>
        <p:nvSpPr>
          <p:cNvPr id="7" name="Content Placeholder 6"/>
          <p:cNvSpPr>
            <a:spLocks noGrp="1"/>
          </p:cNvSpPr>
          <p:nvPr>
            <p:ph idx="1"/>
          </p:nvPr>
        </p:nvSpPr>
        <p:spPr/>
        <p:txBody>
          <a:bodyPr/>
          <a:lstStyle/>
          <a:p>
            <a:r>
              <a:rPr lang="en-US" dirty="0" smtClean="0"/>
              <a:t>Affiliation Validation</a:t>
            </a:r>
          </a:p>
          <a:p>
            <a:r>
              <a:rPr lang="en-US" dirty="0" smtClean="0"/>
              <a:t>Leakages by websites</a:t>
            </a:r>
          </a:p>
          <a:p>
            <a:r>
              <a:rPr lang="en-US" dirty="0" smtClean="0"/>
              <a:t>Leakages by online postings/classifieds</a:t>
            </a:r>
          </a:p>
          <a:p>
            <a:r>
              <a:rPr lang="en-US" dirty="0" smtClean="0"/>
              <a:t>Timing Performance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9" name="TextBox 8"/>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Evaluation (Affiliation Validation)</a:t>
            </a:r>
            <a:endParaRPr lang="en-US" dirty="0"/>
          </a:p>
        </p:txBody>
      </p:sp>
      <p:sp>
        <p:nvSpPr>
          <p:cNvPr id="6" name="Content Placeholder 5"/>
          <p:cNvSpPr>
            <a:spLocks noGrp="1"/>
          </p:cNvSpPr>
          <p:nvPr>
            <p:ph idx="1"/>
          </p:nvPr>
        </p:nvSpPr>
        <p:spPr/>
        <p:txBody>
          <a:bodyPr>
            <a:normAutofit fontScale="85000" lnSpcReduction="20000"/>
          </a:bodyPr>
          <a:lstStyle/>
          <a:p>
            <a:r>
              <a:rPr lang="en-US" b="1" dirty="0" smtClean="0"/>
              <a:t>Objective</a:t>
            </a:r>
            <a:r>
              <a:rPr lang="en-US" dirty="0" smtClean="0"/>
              <a:t>: Applicability of SEAL in real-world affiliation validation</a:t>
            </a:r>
          </a:p>
          <a:p>
            <a:r>
              <a:rPr lang="en-US" dirty="0" smtClean="0"/>
              <a:t>Piazza.com, an online classroom discussion forum, was used for a semester.</a:t>
            </a:r>
          </a:p>
          <a:p>
            <a:pPr lvl="1"/>
            <a:r>
              <a:rPr lang="en-US" dirty="0" smtClean="0"/>
              <a:t>Need to reveal email to 3</a:t>
            </a:r>
            <a:r>
              <a:rPr lang="en-US" baseline="30000" dirty="0" smtClean="0"/>
              <a:t>rd</a:t>
            </a:r>
            <a:r>
              <a:rPr lang="en-US" dirty="0" smtClean="0"/>
              <a:t> party site with different privacy policy from University</a:t>
            </a:r>
          </a:p>
          <a:p>
            <a:r>
              <a:rPr lang="en-US" dirty="0" smtClean="0"/>
              <a:t>68 participants were offered the option of using SEAL.</a:t>
            </a:r>
          </a:p>
          <a:p>
            <a:r>
              <a:rPr lang="en-US" dirty="0" smtClean="0"/>
              <a:t>Results</a:t>
            </a:r>
          </a:p>
          <a:p>
            <a:pPr lvl="1"/>
            <a:r>
              <a:rPr lang="en-US" dirty="0" smtClean="0"/>
              <a:t>55 (80.9%) proceeded to create aliases and use SEAL actively for the whole semester.</a:t>
            </a:r>
          </a:p>
          <a:p>
            <a:pPr lvl="1"/>
            <a:r>
              <a:rPr lang="en-US" dirty="0" smtClean="0"/>
              <a:t>Five users created two aliases, one created three and another created five.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219200"/>
          <a:ext cx="8305800" cy="4724399"/>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Motivation  Related Work  Proposal  Mechanism/Design  Implementation  Evaluation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(Affiliation Validation)</a:t>
            </a:r>
            <a:endParaRPr lang="en-US" dirty="0"/>
          </a:p>
        </p:txBody>
      </p:sp>
      <p:graphicFrame>
        <p:nvGraphicFramePr>
          <p:cNvPr id="6" name="Object 5"/>
          <p:cNvGraphicFramePr>
            <a:graphicFrameLocks noChangeAspect="1"/>
          </p:cNvGraphicFramePr>
          <p:nvPr/>
        </p:nvGraphicFramePr>
        <p:xfrm>
          <a:off x="304800" y="2590800"/>
          <a:ext cx="4136572" cy="2895600"/>
        </p:xfrm>
        <a:graphic>
          <a:graphicData uri="http://schemas.openxmlformats.org/presentationml/2006/ole">
            <p:oleObj spid="_x0000_s33794" name="Acrobat Document" r:id="rId4" imgW="3428571" imgH="2400635" progId="AcroExch.Document.7">
              <p:embed/>
            </p:oleObj>
          </a:graphicData>
        </a:graphic>
      </p:graphicFrame>
      <p:graphicFrame>
        <p:nvGraphicFramePr>
          <p:cNvPr id="7" name="Object 6"/>
          <p:cNvGraphicFramePr>
            <a:graphicFrameLocks noChangeAspect="1"/>
          </p:cNvGraphicFramePr>
          <p:nvPr/>
        </p:nvGraphicFramePr>
        <p:xfrm>
          <a:off x="4419600" y="2590800"/>
          <a:ext cx="4136571" cy="2895600"/>
        </p:xfrm>
        <a:graphic>
          <a:graphicData uri="http://schemas.openxmlformats.org/presentationml/2006/ole">
            <p:oleObj spid="_x0000_s33795" name="Acrobat Document" r:id="rId5" imgW="3428571" imgH="2400635" progId="AcroExch.Document.7">
              <p:embed/>
            </p:oleObj>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8" name="TextBox 7"/>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(Leakages By Websites)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Objectives:</a:t>
            </a:r>
            <a:r>
              <a:rPr lang="en-US" dirty="0" smtClean="0"/>
              <a:t> Measure whether leakages exists for site registrations, and whether semi-private email alias can mitigate impact of leakages</a:t>
            </a:r>
          </a:p>
          <a:p>
            <a:r>
              <a:rPr lang="en-US" dirty="0" smtClean="0"/>
              <a:t>Registered with 56 popular websites  found by searching keywords such as “shopping”, “fast cash”, “movies”, “music”, “cheap flights”, and “education”</a:t>
            </a:r>
          </a:p>
          <a:p>
            <a:r>
              <a:rPr lang="en-US" dirty="0" smtClean="0"/>
              <a:t>Results</a:t>
            </a:r>
          </a:p>
          <a:p>
            <a:pPr lvl="1"/>
            <a:r>
              <a:rPr lang="en-US" dirty="0" smtClean="0"/>
              <a:t>Two websites reject email IDs exceeding 30 characters</a:t>
            </a:r>
          </a:p>
          <a:p>
            <a:pPr lvl="1"/>
            <a:r>
              <a:rPr lang="en-US" dirty="0" smtClean="0"/>
              <a:t>Three websites disallow period (.) in email IDs. We modified SEAL to support ‘_’ and ‘-’</a:t>
            </a:r>
          </a:p>
          <a:p>
            <a:pPr lvl="1"/>
            <a:r>
              <a:rPr lang="en-US" dirty="0" smtClean="0"/>
              <a:t>Not a limitation since the RFC is not violated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(Leakages By Websites)</a:t>
            </a:r>
            <a:endParaRPr lang="en-US" dirty="0"/>
          </a:p>
        </p:txBody>
      </p:sp>
      <p:sp>
        <p:nvSpPr>
          <p:cNvPr id="3" name="Content Placeholder 2"/>
          <p:cNvSpPr>
            <a:spLocks noGrp="1"/>
          </p:cNvSpPr>
          <p:nvPr>
            <p:ph idx="1"/>
          </p:nvPr>
        </p:nvSpPr>
        <p:spPr/>
        <p:txBody>
          <a:bodyPr/>
          <a:lstStyle/>
          <a:p>
            <a:r>
              <a:rPr lang="en-US" dirty="0" smtClean="0"/>
              <a:t>Registered with another 101 websites from 15 categories ranked by </a:t>
            </a:r>
            <a:r>
              <a:rPr lang="en-US" dirty="0" err="1" smtClean="0"/>
              <a:t>Alexa</a:t>
            </a:r>
            <a:r>
              <a:rPr lang="en-US" dirty="0" smtClean="0"/>
              <a:t>: arts, business, computers, games, health, home, kids and teens, news, recreation, reference, regional, science, shopping, society, and </a:t>
            </a:r>
            <a:r>
              <a:rPr lang="en-US" dirty="0" smtClean="0"/>
              <a:t>sports</a:t>
            </a:r>
            <a:endParaRPr lang="en-US" dirty="0" smtClean="0"/>
          </a:p>
          <a:p>
            <a:r>
              <a:rPr lang="en-US" dirty="0" smtClean="0"/>
              <a:t>Subscribed to 15 mailing lists ranked as having most subscribers by </a:t>
            </a:r>
            <a:r>
              <a:rPr lang="en-US" dirty="0" smtClean="0"/>
              <a:t>L-Soft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(Leakages By Websites)</a:t>
            </a:r>
            <a:endParaRPr lang="en-US" dirty="0"/>
          </a:p>
        </p:txBody>
      </p:sp>
      <p:pic>
        <p:nvPicPr>
          <p:cNvPr id="4"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45212" t="40000" r="12504" b="10625"/>
          <a:stretch/>
        </p:blipFill>
        <p:spPr bwMode="auto">
          <a:xfrm>
            <a:off x="1943100" y="2095499"/>
            <a:ext cx="5219700" cy="34267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148482" name="Object 2"/>
          <p:cNvGraphicFramePr>
            <a:graphicFrameLocks noChangeAspect="1"/>
          </p:cNvGraphicFramePr>
          <p:nvPr/>
        </p:nvGraphicFramePr>
        <p:xfrm>
          <a:off x="2152650" y="2244725"/>
          <a:ext cx="4114800" cy="2879725"/>
        </p:xfrm>
        <a:graphic>
          <a:graphicData uri="http://schemas.openxmlformats.org/presentationml/2006/ole">
            <p:oleObj spid="_x0000_s148482" name="Acrobat Document" r:id="rId3" imgW="3428571" imgH="2400635" progId="AcroExch.Document.7">
              <p:embed/>
            </p:oleObj>
          </a:graphicData>
        </a:graphic>
      </p:graphicFrame>
      <p:sp>
        <p:nvSpPr>
          <p:cNvPr id="6" name="TextBox 5"/>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6934200" cy="1143000"/>
          </a:xfrm>
        </p:spPr>
        <p:txBody>
          <a:bodyPr>
            <a:normAutofit/>
          </a:bodyPr>
          <a:lstStyle/>
          <a:p>
            <a:r>
              <a:rPr lang="en-US" sz="2400" dirty="0" smtClean="0"/>
              <a:t>Evaluation (Leakages By Online Posts, Classifieds)</a:t>
            </a:r>
            <a:endParaRPr lang="en-US" sz="2400" dirty="0"/>
          </a:p>
        </p:txBody>
      </p:sp>
      <p:sp>
        <p:nvSpPr>
          <p:cNvPr id="3" name="Content Placeholder 2"/>
          <p:cNvSpPr>
            <a:spLocks noGrp="1"/>
          </p:cNvSpPr>
          <p:nvPr>
            <p:ph idx="1"/>
          </p:nvPr>
        </p:nvSpPr>
        <p:spPr>
          <a:xfrm>
            <a:off x="457200" y="1200150"/>
            <a:ext cx="8305800" cy="2609851"/>
          </a:xfrm>
        </p:spPr>
        <p:txBody>
          <a:bodyPr>
            <a:normAutofit fontScale="70000" lnSpcReduction="20000"/>
          </a:bodyPr>
          <a:lstStyle/>
          <a:p>
            <a:r>
              <a:rPr lang="en-US" b="1" dirty="0" smtClean="0"/>
              <a:t>Objective</a:t>
            </a:r>
            <a:r>
              <a:rPr lang="en-US" dirty="0" smtClean="0"/>
              <a:t>: Measure whether leakages exists on online posts and classifieds</a:t>
            </a:r>
          </a:p>
          <a:p>
            <a:r>
              <a:rPr lang="en-US" dirty="0" smtClean="0"/>
              <a:t>Posted messages on seven forums and one popular classified ads site using a new alias for each posting</a:t>
            </a:r>
          </a:p>
          <a:p>
            <a:r>
              <a:rPr lang="en-US" dirty="0" smtClean="0"/>
              <a:t>Collected emails sent to aliases after 15 days</a:t>
            </a:r>
          </a:p>
          <a:p>
            <a:r>
              <a:rPr lang="en-US" dirty="0" smtClean="0"/>
              <a:t>Results</a:t>
            </a:r>
          </a:p>
          <a:p>
            <a:pPr lvl="1"/>
            <a:r>
              <a:rPr lang="en-US" dirty="0" smtClean="0"/>
              <a:t>Observed two leakages on two forums (tripadvisor.com, webmd.com)</a:t>
            </a:r>
          </a:p>
        </p:txBody>
      </p:sp>
      <p:graphicFrame>
        <p:nvGraphicFramePr>
          <p:cNvPr id="5" name="Chart 4"/>
          <p:cNvGraphicFramePr/>
          <p:nvPr/>
        </p:nvGraphicFramePr>
        <p:xfrm>
          <a:off x="0" y="3733800"/>
          <a:ext cx="9144000" cy="29464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0" y="1066800"/>
            <a:ext cx="9144000" cy="5791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Sold on eBay</a:t>
            </a:r>
            <a:endParaRPr lang="en-US" dirty="0"/>
          </a:p>
        </p:txBody>
      </p:sp>
      <p:sp>
        <p:nvSpPr>
          <p:cNvPr id="55" name="Arc 54"/>
          <p:cNvSpPr/>
          <p:nvPr/>
        </p:nvSpPr>
        <p:spPr>
          <a:xfrm rot="5400000">
            <a:off x="-5407958" y="-5365378"/>
            <a:ext cx="10815918" cy="12859871"/>
          </a:xfrm>
          <a:prstGeom prst="arc">
            <a:avLst>
              <a:gd name="adj1" fmla="val 16200000"/>
              <a:gd name="adj2" fmla="val 9313"/>
            </a:avLst>
          </a:prstGeom>
          <a:solidFill>
            <a:schemeClr val="accent3"/>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5400000">
            <a:off x="-2743200" y="-1784724"/>
            <a:ext cx="5486400" cy="5715000"/>
          </a:xfrm>
          <a:prstGeom prst="arc">
            <a:avLst>
              <a:gd name="adj1" fmla="val 16200000"/>
              <a:gd name="adj2" fmla="val 20130"/>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7" name="Picture 56" descr="ATT.jpg"/>
          <p:cNvPicPr>
            <a:picLocks noChangeAspect="1"/>
          </p:cNvPicPr>
          <p:nvPr/>
        </p:nvPicPr>
        <p:blipFill>
          <a:blip r:embed="rId3" cstate="print"/>
          <a:stretch>
            <a:fillRect/>
          </a:stretch>
        </p:blipFill>
        <p:spPr>
          <a:xfrm>
            <a:off x="4876800" y="1600200"/>
            <a:ext cx="597878" cy="345441"/>
          </a:xfrm>
          <a:prstGeom prst="rect">
            <a:avLst/>
          </a:prstGeom>
        </p:spPr>
      </p:pic>
      <p:pic>
        <p:nvPicPr>
          <p:cNvPr id="61" name="Picture 60" descr="Dropbox-Logo.jpg"/>
          <p:cNvPicPr>
            <a:picLocks noChangeAspect="1"/>
          </p:cNvPicPr>
          <p:nvPr/>
        </p:nvPicPr>
        <p:blipFill>
          <a:blip r:embed="rId4" cstate="print"/>
          <a:stretch>
            <a:fillRect/>
          </a:stretch>
        </p:blipFill>
        <p:spPr>
          <a:xfrm>
            <a:off x="3581400" y="1143000"/>
            <a:ext cx="614702" cy="388232"/>
          </a:xfrm>
          <a:prstGeom prst="rect">
            <a:avLst/>
          </a:prstGeom>
        </p:spPr>
      </p:pic>
      <p:pic>
        <p:nvPicPr>
          <p:cNvPr id="59" name="Picture 58" descr="verizon-wireless.jpg"/>
          <p:cNvPicPr>
            <a:picLocks noChangeAspect="1"/>
          </p:cNvPicPr>
          <p:nvPr/>
        </p:nvPicPr>
        <p:blipFill>
          <a:blip r:embed="rId5" cstate="print"/>
          <a:stretch>
            <a:fillRect/>
          </a:stretch>
        </p:blipFill>
        <p:spPr>
          <a:xfrm>
            <a:off x="4876800" y="1143000"/>
            <a:ext cx="633284" cy="416560"/>
          </a:xfrm>
          <a:prstGeom prst="rect">
            <a:avLst/>
          </a:prstGeom>
        </p:spPr>
      </p:pic>
      <p:pic>
        <p:nvPicPr>
          <p:cNvPr id="58" name="Picture 57" descr="sprint-logo.jpg"/>
          <p:cNvPicPr>
            <a:picLocks noChangeAspect="1"/>
          </p:cNvPicPr>
          <p:nvPr/>
        </p:nvPicPr>
        <p:blipFill>
          <a:blip r:embed="rId6" cstate="print"/>
          <a:stretch>
            <a:fillRect/>
          </a:stretch>
        </p:blipFill>
        <p:spPr>
          <a:xfrm>
            <a:off x="4114800" y="1524000"/>
            <a:ext cx="762844" cy="379564"/>
          </a:xfrm>
          <a:prstGeom prst="rect">
            <a:avLst/>
          </a:prstGeom>
        </p:spPr>
      </p:pic>
      <p:pic>
        <p:nvPicPr>
          <p:cNvPr id="14" name="Picture 13" descr="jbl2001ldf1.jpg"/>
          <p:cNvPicPr>
            <a:picLocks noChangeAspect="1"/>
          </p:cNvPicPr>
          <p:nvPr/>
        </p:nvPicPr>
        <p:blipFill>
          <a:blip r:embed="rId7" cstate="print"/>
          <a:stretch>
            <a:fillRect/>
          </a:stretch>
        </p:blipFill>
        <p:spPr>
          <a:xfrm>
            <a:off x="4208930" y="2873189"/>
            <a:ext cx="1042384" cy="762000"/>
          </a:xfrm>
          <a:prstGeom prst="rect">
            <a:avLst/>
          </a:prstGeom>
        </p:spPr>
      </p:pic>
      <p:pic>
        <p:nvPicPr>
          <p:cNvPr id="16" name="Picture 15" descr="Membershipform.jpg"/>
          <p:cNvPicPr>
            <a:picLocks noChangeAspect="1"/>
          </p:cNvPicPr>
          <p:nvPr/>
        </p:nvPicPr>
        <p:blipFill>
          <a:blip r:embed="rId8" cstate="print"/>
          <a:stretch>
            <a:fillRect/>
          </a:stretch>
        </p:blipFill>
        <p:spPr>
          <a:xfrm>
            <a:off x="3352800" y="2514600"/>
            <a:ext cx="942110" cy="1219200"/>
          </a:xfrm>
          <a:prstGeom prst="rect">
            <a:avLst/>
          </a:prstGeom>
        </p:spPr>
      </p:pic>
      <p:sp>
        <p:nvSpPr>
          <p:cNvPr id="2" name="Title 1"/>
          <p:cNvSpPr>
            <a:spLocks noGrp="1"/>
          </p:cNvSpPr>
          <p:nvPr>
            <p:ph type="title"/>
          </p:nvPr>
        </p:nvSpPr>
        <p:spPr>
          <a:xfrm>
            <a:off x="533400" y="228600"/>
            <a:ext cx="6172200" cy="1143000"/>
          </a:xfrm>
        </p:spPr>
        <p:txBody>
          <a:bodyPr/>
          <a:lstStyle/>
          <a:p>
            <a:r>
              <a:rPr lang="en-US" dirty="0" smtClean="0"/>
              <a:t>What is an Email Address Leak?</a:t>
            </a:r>
            <a:endParaRPr lang="en-US" dirty="0"/>
          </a:p>
        </p:txBody>
      </p:sp>
      <p:pic>
        <p:nvPicPr>
          <p:cNvPr id="7" name="Picture 6" descr="men.png.jpg"/>
          <p:cNvPicPr>
            <a:picLocks noChangeAspect="1"/>
          </p:cNvPicPr>
          <p:nvPr/>
        </p:nvPicPr>
        <p:blipFill>
          <a:blip r:embed="rId9" cstate="print"/>
          <a:stretch>
            <a:fillRect/>
          </a:stretch>
        </p:blipFill>
        <p:spPr>
          <a:xfrm>
            <a:off x="457200" y="1295400"/>
            <a:ext cx="1371600" cy="1371600"/>
          </a:xfrm>
          <a:prstGeom prst="rect">
            <a:avLst/>
          </a:prstGeom>
        </p:spPr>
      </p:pic>
      <p:pic>
        <p:nvPicPr>
          <p:cNvPr id="15" name="Picture 14" descr="jquery-login.jpg"/>
          <p:cNvPicPr>
            <a:picLocks noChangeAspect="1"/>
          </p:cNvPicPr>
          <p:nvPr/>
        </p:nvPicPr>
        <p:blipFill>
          <a:blip r:embed="rId10" cstate="print"/>
          <a:stretch>
            <a:fillRect/>
          </a:stretch>
        </p:blipFill>
        <p:spPr>
          <a:xfrm flipV="1">
            <a:off x="2667000" y="2895600"/>
            <a:ext cx="1066800" cy="836372"/>
          </a:xfrm>
          <a:prstGeom prst="rect">
            <a:avLst/>
          </a:prstGeom>
        </p:spPr>
      </p:pic>
      <p:pic>
        <p:nvPicPr>
          <p:cNvPr id="19" name="Picture 18" descr="doug26_blue_hair-man.png.jpg"/>
          <p:cNvPicPr>
            <a:picLocks noChangeAspect="1"/>
          </p:cNvPicPr>
          <p:nvPr/>
        </p:nvPicPr>
        <p:blipFill>
          <a:blip r:embed="rId11" cstate="print"/>
          <a:stretch>
            <a:fillRect/>
          </a:stretch>
        </p:blipFill>
        <p:spPr>
          <a:xfrm>
            <a:off x="685800" y="4648200"/>
            <a:ext cx="658178" cy="762000"/>
          </a:xfrm>
          <a:prstGeom prst="rect">
            <a:avLst/>
          </a:prstGeom>
        </p:spPr>
      </p:pic>
      <p:pic>
        <p:nvPicPr>
          <p:cNvPr id="18" name="Picture 17" descr="11949846171378706269man_face_darek_adamkiewi_01.svg.thumb.png"/>
          <p:cNvPicPr>
            <a:picLocks noChangeAspect="1"/>
          </p:cNvPicPr>
          <p:nvPr/>
        </p:nvPicPr>
        <p:blipFill>
          <a:blip r:embed="rId12" cstate="print"/>
          <a:stretch>
            <a:fillRect/>
          </a:stretch>
        </p:blipFill>
        <p:spPr>
          <a:xfrm>
            <a:off x="609600" y="5257800"/>
            <a:ext cx="467976" cy="609600"/>
          </a:xfrm>
          <a:prstGeom prst="rect">
            <a:avLst/>
          </a:prstGeom>
        </p:spPr>
      </p:pic>
      <p:pic>
        <p:nvPicPr>
          <p:cNvPr id="8" name="Picture 7" descr="11949845142049183837boy_astrid_graeber_.svg.thumb.png"/>
          <p:cNvPicPr>
            <a:picLocks noChangeAspect="1"/>
          </p:cNvPicPr>
          <p:nvPr/>
        </p:nvPicPr>
        <p:blipFill>
          <a:blip r:embed="rId13" cstate="print"/>
          <a:stretch>
            <a:fillRect/>
          </a:stretch>
        </p:blipFill>
        <p:spPr>
          <a:xfrm>
            <a:off x="304800" y="4876800"/>
            <a:ext cx="623455" cy="685800"/>
          </a:xfrm>
          <a:prstGeom prst="rect">
            <a:avLst/>
          </a:prstGeom>
        </p:spPr>
      </p:pic>
      <p:pic>
        <p:nvPicPr>
          <p:cNvPr id="20" name="Picture 19" descr="1194984515591841256cm1.svg.thumb.png"/>
          <p:cNvPicPr>
            <a:picLocks noChangeAspect="1"/>
          </p:cNvPicPr>
          <p:nvPr/>
        </p:nvPicPr>
        <p:blipFill>
          <a:blip r:embed="rId14" cstate="print"/>
          <a:stretch>
            <a:fillRect/>
          </a:stretch>
        </p:blipFill>
        <p:spPr>
          <a:xfrm>
            <a:off x="914400" y="5029200"/>
            <a:ext cx="762000" cy="723900"/>
          </a:xfrm>
          <a:prstGeom prst="rect">
            <a:avLst/>
          </a:prstGeom>
        </p:spPr>
      </p:pic>
      <p:grpSp>
        <p:nvGrpSpPr>
          <p:cNvPr id="42" name="Group 41"/>
          <p:cNvGrpSpPr/>
          <p:nvPr/>
        </p:nvGrpSpPr>
        <p:grpSpPr>
          <a:xfrm>
            <a:off x="4664250" y="5334000"/>
            <a:ext cx="978346" cy="1202452"/>
            <a:chOff x="6215017" y="3523740"/>
            <a:chExt cx="1549947" cy="2177435"/>
          </a:xfrm>
        </p:grpSpPr>
        <p:pic>
          <p:nvPicPr>
            <p:cNvPr id="43" name="Picture 42" descr="botmaster-md.png"/>
            <p:cNvPicPr>
              <a:picLocks noChangeAspect="1"/>
            </p:cNvPicPr>
            <p:nvPr/>
          </p:nvPicPr>
          <p:blipFill>
            <a:blip r:embed="rId15" cstate="print"/>
            <a:stretch>
              <a:fillRect/>
            </a:stretch>
          </p:blipFill>
          <p:spPr>
            <a:xfrm>
              <a:off x="6310311" y="3523740"/>
              <a:ext cx="1367847" cy="1395761"/>
            </a:xfrm>
            <a:prstGeom prst="rect">
              <a:avLst/>
            </a:prstGeom>
          </p:spPr>
        </p:pic>
        <p:sp>
          <p:nvSpPr>
            <p:cNvPr id="44" name="TextBox 43"/>
            <p:cNvSpPr txBox="1"/>
            <p:nvPr/>
          </p:nvSpPr>
          <p:spPr>
            <a:xfrm>
              <a:off x="6215017" y="4976644"/>
              <a:ext cx="1549947" cy="724531"/>
            </a:xfrm>
            <a:prstGeom prst="rect">
              <a:avLst/>
            </a:prstGeom>
            <a:noFill/>
          </p:spPr>
          <p:txBody>
            <a:bodyPr wrap="none" rtlCol="0">
              <a:spAutoFit/>
            </a:bodyPr>
            <a:lstStyle/>
            <a:p>
              <a:pPr algn="ctr"/>
              <a:r>
                <a:rPr lang="en-US" sz="2000" b="1" dirty="0" smtClean="0"/>
                <a:t>Cracker</a:t>
              </a:r>
              <a:endParaRPr lang="en-US" sz="2000" b="1" dirty="0"/>
            </a:p>
          </p:txBody>
        </p:sp>
      </p:grpSp>
      <p:grpSp>
        <p:nvGrpSpPr>
          <p:cNvPr id="46" name="Group 26"/>
          <p:cNvGrpSpPr/>
          <p:nvPr/>
        </p:nvGrpSpPr>
        <p:grpSpPr>
          <a:xfrm>
            <a:off x="5943600" y="3657600"/>
            <a:ext cx="702373" cy="665168"/>
            <a:chOff x="4724400" y="4953000"/>
            <a:chExt cx="1066800" cy="1066800"/>
          </a:xfrm>
        </p:grpSpPr>
        <p:pic>
          <p:nvPicPr>
            <p:cNvPr id="48" name="Picture 47" descr="egore911_farm.png.jpg"/>
            <p:cNvPicPr>
              <a:picLocks noChangeAspect="1"/>
            </p:cNvPicPr>
            <p:nvPr/>
          </p:nvPicPr>
          <p:blipFill>
            <a:blip r:embed="rId16" cstate="print"/>
            <a:stretch>
              <a:fillRect/>
            </a:stretch>
          </p:blipFill>
          <p:spPr>
            <a:xfrm>
              <a:off x="4724400" y="4953000"/>
              <a:ext cx="1066800" cy="1066800"/>
            </a:xfrm>
            <a:prstGeom prst="rect">
              <a:avLst/>
            </a:prstGeom>
          </p:spPr>
        </p:pic>
        <p:pic>
          <p:nvPicPr>
            <p:cNvPr id="49" name="Picture 48" descr="email.png.jpg"/>
            <p:cNvPicPr>
              <a:picLocks noChangeAspect="1"/>
            </p:cNvPicPr>
            <p:nvPr/>
          </p:nvPicPr>
          <p:blipFill>
            <a:blip r:embed="rId17" cstate="print"/>
            <a:stretch>
              <a:fillRect/>
            </a:stretch>
          </p:blipFill>
          <p:spPr>
            <a:xfrm>
              <a:off x="4800600" y="5029200"/>
              <a:ext cx="661414" cy="675774"/>
            </a:xfrm>
            <a:prstGeom prst="rect">
              <a:avLst/>
            </a:prstGeom>
          </p:spPr>
        </p:pic>
      </p:grpSp>
      <p:sp>
        <p:nvSpPr>
          <p:cNvPr id="47" name="TextBox 46"/>
          <p:cNvSpPr txBox="1"/>
          <p:nvPr/>
        </p:nvSpPr>
        <p:spPr>
          <a:xfrm>
            <a:off x="6611471" y="3581400"/>
            <a:ext cx="1219202" cy="707886"/>
          </a:xfrm>
          <a:prstGeom prst="rect">
            <a:avLst/>
          </a:prstGeom>
          <a:noFill/>
        </p:spPr>
        <p:txBody>
          <a:bodyPr wrap="square" rtlCol="0">
            <a:spAutoFit/>
          </a:bodyPr>
          <a:lstStyle/>
          <a:p>
            <a:pPr algn="ctr"/>
            <a:r>
              <a:rPr lang="en-US" sz="2000" b="1" dirty="0" smtClean="0"/>
              <a:t>Email Harvester</a:t>
            </a:r>
            <a:endParaRPr lang="en-US" sz="2000" b="1" dirty="0"/>
          </a:p>
        </p:txBody>
      </p:sp>
      <p:pic>
        <p:nvPicPr>
          <p:cNvPr id="51" name="Picture 50" descr="mail-marketing.png.jpg"/>
          <p:cNvPicPr>
            <a:picLocks noChangeAspect="1"/>
          </p:cNvPicPr>
          <p:nvPr/>
        </p:nvPicPr>
        <p:blipFill>
          <a:blip r:embed="rId18" cstate="print"/>
          <a:stretch>
            <a:fillRect/>
          </a:stretch>
        </p:blipFill>
        <p:spPr>
          <a:xfrm>
            <a:off x="6577083" y="2027756"/>
            <a:ext cx="1170618" cy="966456"/>
          </a:xfrm>
          <a:prstGeom prst="rect">
            <a:avLst/>
          </a:prstGeom>
        </p:spPr>
      </p:pic>
      <p:sp>
        <p:nvSpPr>
          <p:cNvPr id="52" name="TextBox 51"/>
          <p:cNvSpPr txBox="1"/>
          <p:nvPr/>
        </p:nvSpPr>
        <p:spPr>
          <a:xfrm>
            <a:off x="7270375" y="1949824"/>
            <a:ext cx="1600199" cy="707886"/>
          </a:xfrm>
          <a:prstGeom prst="rect">
            <a:avLst/>
          </a:prstGeom>
          <a:noFill/>
        </p:spPr>
        <p:txBody>
          <a:bodyPr wrap="square" rtlCol="0">
            <a:spAutoFit/>
          </a:bodyPr>
          <a:lstStyle/>
          <a:p>
            <a:pPr algn="ctr"/>
            <a:r>
              <a:rPr lang="en-US" sz="2000" b="1" dirty="0" smtClean="0"/>
              <a:t>Email Marketing</a:t>
            </a:r>
            <a:endParaRPr lang="en-US" sz="2000" b="1" dirty="0"/>
          </a:p>
        </p:txBody>
      </p:sp>
      <p:pic>
        <p:nvPicPr>
          <p:cNvPr id="56" name="Picture 55" descr="piazza.png"/>
          <p:cNvPicPr>
            <a:picLocks noChangeAspect="1"/>
          </p:cNvPicPr>
          <p:nvPr/>
        </p:nvPicPr>
        <p:blipFill>
          <a:blip r:embed="rId19" cstate="print"/>
          <a:stretch>
            <a:fillRect/>
          </a:stretch>
        </p:blipFill>
        <p:spPr>
          <a:xfrm>
            <a:off x="4191000" y="1219200"/>
            <a:ext cx="609600" cy="174172"/>
          </a:xfrm>
          <a:prstGeom prst="rect">
            <a:avLst/>
          </a:prstGeom>
        </p:spPr>
      </p:pic>
      <p:pic>
        <p:nvPicPr>
          <p:cNvPr id="60" name="Picture 59" descr="350x226._V191491661_.gif"/>
          <p:cNvPicPr>
            <a:picLocks noChangeAspect="1"/>
          </p:cNvPicPr>
          <p:nvPr/>
        </p:nvPicPr>
        <p:blipFill>
          <a:blip r:embed="rId20" cstate="print"/>
          <a:stretch>
            <a:fillRect/>
          </a:stretch>
        </p:blipFill>
        <p:spPr>
          <a:xfrm>
            <a:off x="3733800" y="1600200"/>
            <a:ext cx="457200" cy="295222"/>
          </a:xfrm>
          <a:prstGeom prst="rect">
            <a:avLst/>
          </a:prstGeom>
        </p:spPr>
      </p:pic>
      <p:sp>
        <p:nvSpPr>
          <p:cNvPr id="41" name="Slide Number Placeholder 40"/>
          <p:cNvSpPr>
            <a:spLocks noGrp="1"/>
          </p:cNvSpPr>
          <p:nvPr>
            <p:ph type="sldNum" sz="quarter" idx="12"/>
          </p:nvPr>
        </p:nvSpPr>
        <p:spPr/>
        <p:txBody>
          <a:bodyPr/>
          <a:lstStyle/>
          <a:p>
            <a:fld id="{B6F15528-21DE-4FAA-801E-634DDDAF4B2B}" type="slidenum">
              <a:rPr lang="en-US" smtClean="0"/>
              <a:pPr/>
              <a:t>4</a:t>
            </a:fld>
            <a:endParaRPr lang="en-US"/>
          </a:p>
        </p:txBody>
      </p:sp>
      <p:sp>
        <p:nvSpPr>
          <p:cNvPr id="45" name="TextBox 4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olidFill>
                  <a:schemeClr val="bg1">
                    <a:lumMod val="50000"/>
                  </a:schemeClr>
                </a:solidFill>
                <a:sym typeface="Wingdings"/>
              </a:rPr>
              <a:t> </a:t>
            </a:r>
            <a:r>
              <a:rPr lang="en-US" sz="1200" dirty="0" smtClean="0">
                <a:solidFill>
                  <a:schemeClr val="bg1">
                    <a:lumMod val="50000"/>
                  </a:schemeClr>
                </a:solidFill>
                <a:sym typeface="Wingdings"/>
              </a:rPr>
              <a:t>Related Work 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a:t>
            </a:r>
            <a:r>
              <a:rPr lang="en-US" sz="1200" dirty="0" smtClean="0">
                <a:solidFill>
                  <a:schemeClr val="bg1">
                    <a:lumMod val="50000"/>
                  </a:schemeClr>
                </a:solidFill>
                <a:sym typeface="Wingdings"/>
              </a:rPr>
              <a:t>Conclusions</a:t>
            </a:r>
            <a:r>
              <a:rPr lang="en-US" sz="1200" dirty="0" smtClean="0">
                <a:sym typeface="Wingdings"/>
              </a:rPr>
              <a:t> </a:t>
            </a:r>
            <a:endParaRPr lang="en-US" sz="1200" dirty="0"/>
          </a:p>
        </p:txBody>
      </p:sp>
      <p:sp>
        <p:nvSpPr>
          <p:cNvPr id="50" name="TextBox 49"/>
          <p:cNvSpPr txBox="1"/>
          <p:nvPr/>
        </p:nvSpPr>
        <p:spPr>
          <a:xfrm>
            <a:off x="304800" y="2514600"/>
            <a:ext cx="1905000" cy="369332"/>
          </a:xfrm>
          <a:prstGeom prst="rect">
            <a:avLst/>
          </a:prstGeom>
          <a:noFill/>
        </p:spPr>
        <p:txBody>
          <a:bodyPr wrap="square" rtlCol="0">
            <a:spAutoFit/>
          </a:bodyPr>
          <a:lstStyle/>
          <a:p>
            <a:pPr algn="ctr"/>
            <a:r>
              <a:rPr lang="en-US" dirty="0" smtClean="0"/>
              <a:t>bob@mail.com</a:t>
            </a:r>
            <a:endParaRPr lang="en-US" dirty="0"/>
          </a:p>
        </p:txBody>
      </p:sp>
      <p:sp>
        <p:nvSpPr>
          <p:cNvPr id="62" name="TextBox 61"/>
          <p:cNvSpPr txBox="1"/>
          <p:nvPr/>
        </p:nvSpPr>
        <p:spPr>
          <a:xfrm>
            <a:off x="1676400" y="3733800"/>
            <a:ext cx="3429000" cy="923330"/>
          </a:xfrm>
          <a:prstGeom prst="rect">
            <a:avLst/>
          </a:prstGeom>
          <a:noFill/>
        </p:spPr>
        <p:txBody>
          <a:bodyPr wrap="square" rtlCol="0">
            <a:spAutoFit/>
          </a:bodyPr>
          <a:lstStyle/>
          <a:p>
            <a:r>
              <a:rPr lang="en-US" dirty="0" smtClean="0"/>
              <a:t>Product registration, lucky draws, membership forms, personal websites, forums</a:t>
            </a:r>
            <a:endParaRPr lang="en-US" dirty="0"/>
          </a:p>
        </p:txBody>
      </p:sp>
      <p:sp>
        <p:nvSpPr>
          <p:cNvPr id="63" name="TextBox 62"/>
          <p:cNvSpPr txBox="1"/>
          <p:nvPr/>
        </p:nvSpPr>
        <p:spPr>
          <a:xfrm>
            <a:off x="3505200" y="1905000"/>
            <a:ext cx="2071144" cy="369332"/>
          </a:xfrm>
          <a:prstGeom prst="rect">
            <a:avLst/>
          </a:prstGeom>
          <a:noFill/>
        </p:spPr>
        <p:txBody>
          <a:bodyPr wrap="none" rtlCol="0">
            <a:spAutoFit/>
          </a:bodyPr>
          <a:lstStyle/>
          <a:p>
            <a:r>
              <a:rPr lang="en-US" dirty="0" smtClean="0"/>
              <a:t>Affiliation validation</a:t>
            </a:r>
            <a:endParaRPr lang="en-US" dirty="0"/>
          </a:p>
        </p:txBody>
      </p:sp>
      <p:sp>
        <p:nvSpPr>
          <p:cNvPr id="64" name="TextBox 63"/>
          <p:cNvSpPr txBox="1"/>
          <p:nvPr/>
        </p:nvSpPr>
        <p:spPr>
          <a:xfrm>
            <a:off x="228600" y="5867400"/>
            <a:ext cx="1817742" cy="369332"/>
          </a:xfrm>
          <a:prstGeom prst="rect">
            <a:avLst/>
          </a:prstGeom>
          <a:noFill/>
        </p:spPr>
        <p:txBody>
          <a:bodyPr wrap="none" rtlCol="0">
            <a:spAutoFit/>
          </a:bodyPr>
          <a:lstStyle/>
          <a:p>
            <a:r>
              <a:rPr lang="en-US" dirty="0" smtClean="0"/>
              <a:t>Relatives, Friends</a:t>
            </a:r>
            <a:endParaRPr lang="en-US" dirty="0"/>
          </a:p>
        </p:txBody>
      </p:sp>
      <p:sp>
        <p:nvSpPr>
          <p:cNvPr id="66" name="Right Arrow 65"/>
          <p:cNvSpPr/>
          <p:nvPr/>
        </p:nvSpPr>
        <p:spPr>
          <a:xfrm rot="4244789">
            <a:off x="519769" y="3612166"/>
            <a:ext cx="457200" cy="3810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Right Arrow 66"/>
          <p:cNvSpPr/>
          <p:nvPr/>
        </p:nvSpPr>
        <p:spPr>
          <a:xfrm rot="2838826">
            <a:off x="1895218" y="2849895"/>
            <a:ext cx="457200" cy="3810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8" name="Right Arrow 67"/>
          <p:cNvSpPr/>
          <p:nvPr/>
        </p:nvSpPr>
        <p:spPr>
          <a:xfrm rot="597628">
            <a:off x="2620305" y="1560669"/>
            <a:ext cx="457200" cy="3810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9" name="Right Arrow 68"/>
          <p:cNvSpPr/>
          <p:nvPr/>
        </p:nvSpPr>
        <p:spPr>
          <a:xfrm rot="597628">
            <a:off x="6125506" y="1713069"/>
            <a:ext cx="457200" cy="381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1" name="Right Arrow 70"/>
          <p:cNvSpPr/>
          <p:nvPr/>
        </p:nvSpPr>
        <p:spPr>
          <a:xfrm rot="2343909">
            <a:off x="4869546" y="4292474"/>
            <a:ext cx="457200" cy="381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2" name="Right Arrow 71"/>
          <p:cNvSpPr/>
          <p:nvPr/>
        </p:nvSpPr>
        <p:spPr>
          <a:xfrm rot="3553366">
            <a:off x="2185646" y="6046984"/>
            <a:ext cx="457200" cy="381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82" name="Picture 81" descr="800px-EBay_Logo_svg.60171113_std.png"/>
          <p:cNvPicPr>
            <a:picLocks noChangeAspect="1"/>
          </p:cNvPicPr>
          <p:nvPr/>
        </p:nvPicPr>
        <p:blipFill>
          <a:blip r:embed="rId21" cstate="print"/>
          <a:stretch>
            <a:fillRect/>
          </a:stretch>
        </p:blipFill>
        <p:spPr>
          <a:xfrm>
            <a:off x="6845914" y="5056095"/>
            <a:ext cx="1422881" cy="592274"/>
          </a:xfrm>
          <a:prstGeom prst="rect">
            <a:avLst/>
          </a:prstGeom>
        </p:spPr>
      </p:pic>
      <p:sp>
        <p:nvSpPr>
          <p:cNvPr id="85" name="TextBox 84"/>
          <p:cNvSpPr txBox="1"/>
          <p:nvPr/>
        </p:nvSpPr>
        <p:spPr>
          <a:xfrm>
            <a:off x="6723529" y="5634317"/>
            <a:ext cx="1577788" cy="400110"/>
          </a:xfrm>
          <a:prstGeom prst="rect">
            <a:avLst/>
          </a:prstGeom>
          <a:noFill/>
        </p:spPr>
        <p:txBody>
          <a:bodyPr wrap="square" rtlCol="0">
            <a:spAutoFit/>
          </a:bodyPr>
          <a:lstStyle/>
          <a:p>
            <a:pPr algn="ctr"/>
            <a:r>
              <a:rPr lang="en-US" sz="2000" b="1" dirty="0" smtClean="0"/>
              <a:t>Sold on eBay</a:t>
            </a:r>
            <a:endParaRPr lang="en-US" sz="20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1"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left)">
                                      <p:cBhvr>
                                        <p:cTn id="10" dur="500"/>
                                        <p:tgtEl>
                                          <p:spTgt spid="67"/>
                                        </p:tgtEl>
                                      </p:cBhvr>
                                    </p:animEffect>
                                  </p:childTnLst>
                                </p:cTn>
                              </p:par>
                              <p:par>
                                <p:cTn id="11" presetID="22" presetClass="entr" presetSubtype="8" fill="hold" grpId="1"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left)">
                                      <p:cBhvr>
                                        <p:cTn id="18" dur="500"/>
                                        <p:tgtEl>
                                          <p:spTgt spid="7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left)">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animBg="1"/>
      <p:bldP spid="67" grpId="1" animBg="1"/>
      <p:bldP spid="68" grpId="1" animBg="1"/>
      <p:bldP spid="69" grpId="0" animBg="1"/>
      <p:bldP spid="71" grpId="0" animBg="1"/>
      <p:bldP spid="7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(Timing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Objective</a:t>
            </a:r>
            <a:r>
              <a:rPr lang="en-US" dirty="0" smtClean="0"/>
              <a:t>:</a:t>
            </a:r>
          </a:p>
          <a:p>
            <a:pPr lvl="1"/>
            <a:r>
              <a:rPr lang="en-US" dirty="0" smtClean="0"/>
              <a:t>Email systems are store-and-forward (delay tolerable)</a:t>
            </a:r>
          </a:p>
          <a:p>
            <a:pPr lvl="1"/>
            <a:r>
              <a:rPr lang="en-US" dirty="0" smtClean="0"/>
              <a:t>Still, any delay must be within reasonable bounds</a:t>
            </a:r>
          </a:p>
          <a:p>
            <a:r>
              <a:rPr lang="en-US" dirty="0" smtClean="0"/>
              <a:t>Use arrival times in Received header field</a:t>
            </a:r>
          </a:p>
          <a:p>
            <a:r>
              <a:rPr lang="en-US" dirty="0" smtClean="0"/>
              <a:t>Not ideal due to clock skew, incorrect time on some servers, and granularity of seconds</a:t>
            </a:r>
          </a:p>
          <a:p>
            <a:r>
              <a:rPr lang="en-US" dirty="0" smtClean="0"/>
              <a:t>But sufficient</a:t>
            </a:r>
          </a:p>
          <a:p>
            <a:pPr lvl="1"/>
            <a:r>
              <a:rPr lang="en-US" dirty="0" smtClean="0"/>
              <a:t>Only require approximation</a:t>
            </a:r>
          </a:p>
          <a:p>
            <a:pPr lvl="1"/>
            <a:r>
              <a:rPr lang="en-US" dirty="0" smtClean="0"/>
              <a:t>Lack of access to other servers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(Timing Performance)</a:t>
            </a:r>
            <a:endParaRPr lang="en-US" dirty="0"/>
          </a:p>
        </p:txBody>
      </p:sp>
      <p:sp>
        <p:nvSpPr>
          <p:cNvPr id="4" name="TextBox 3"/>
          <p:cNvSpPr txBox="1"/>
          <p:nvPr/>
        </p:nvSpPr>
        <p:spPr>
          <a:xfrm>
            <a:off x="228600" y="1847195"/>
            <a:ext cx="4495800" cy="4401205"/>
          </a:xfrm>
          <a:prstGeom prst="rect">
            <a:avLst/>
          </a:prstGeom>
          <a:noFill/>
        </p:spPr>
        <p:txBody>
          <a:bodyPr wrap="square" rtlCol="0">
            <a:spAutoFit/>
          </a:bodyPr>
          <a:lstStyle/>
          <a:p>
            <a:r>
              <a:rPr lang="en-US" sz="1400" dirty="0" smtClean="0">
                <a:latin typeface="Courier" pitchFamily="49" charset="0"/>
              </a:rPr>
              <a:t>(6) by 10.231.190.83</a:t>
            </a:r>
          </a:p>
          <a:p>
            <a:r>
              <a:rPr lang="en-US" sz="1400" dirty="0" smtClean="0">
                <a:latin typeface="Courier" pitchFamily="49" charset="0"/>
              </a:rPr>
              <a:t>with SMTP id dh19csp37616ibb;</a:t>
            </a:r>
          </a:p>
          <a:p>
            <a:r>
              <a:rPr lang="en-US" sz="1400" dirty="0" smtClean="0">
                <a:latin typeface="Courier" pitchFamily="49" charset="0"/>
              </a:rPr>
              <a:t>Sat, 25 Feb 2012 07:02:20 -0800 (PST)</a:t>
            </a:r>
          </a:p>
          <a:p>
            <a:r>
              <a:rPr lang="en-US" sz="1400" dirty="0" smtClean="0">
                <a:latin typeface="Courier" pitchFamily="49" charset="0"/>
              </a:rPr>
              <a:t>(5) by 10.50.178.73</a:t>
            </a:r>
          </a:p>
          <a:p>
            <a:r>
              <a:rPr lang="en-US" sz="1400" dirty="0" smtClean="0">
                <a:latin typeface="Courier" pitchFamily="49" charset="0"/>
              </a:rPr>
              <a:t>with SMTP id cw9mr7274127igc.23.1330182140761;</a:t>
            </a:r>
          </a:p>
          <a:p>
            <a:r>
              <a:rPr lang="en-US" sz="1400" dirty="0" smtClean="0">
                <a:solidFill>
                  <a:srgbClr val="FF0000"/>
                </a:solidFill>
                <a:latin typeface="Courier" pitchFamily="49" charset="0"/>
              </a:rPr>
              <a:t>Sat, 25 Feb 2012 07:02:20 -0800 (PST)</a:t>
            </a:r>
          </a:p>
          <a:p>
            <a:r>
              <a:rPr lang="en-US" sz="1400" dirty="0" smtClean="0">
                <a:latin typeface="Courier" pitchFamily="49" charset="0"/>
              </a:rPr>
              <a:t>(4) from seal.eecs.umich.edu</a:t>
            </a:r>
          </a:p>
          <a:p>
            <a:r>
              <a:rPr lang="en-US" sz="1400" dirty="0" smtClean="0">
                <a:latin typeface="Courier" pitchFamily="49" charset="0"/>
              </a:rPr>
              <a:t>(d-110-235.eecs.umich.edu. [141.212.110.235])</a:t>
            </a:r>
          </a:p>
          <a:p>
            <a:r>
              <a:rPr lang="en-US" sz="1400" dirty="0" smtClean="0">
                <a:latin typeface="Courier" pitchFamily="49" charset="0"/>
              </a:rPr>
              <a:t>by mx.google.com</a:t>
            </a:r>
          </a:p>
          <a:p>
            <a:r>
              <a:rPr lang="en-US" sz="1400" dirty="0" smtClean="0">
                <a:latin typeface="Courier" pitchFamily="49" charset="0"/>
              </a:rPr>
              <a:t>with ESMTP id no10si2673927igc.10.2012.02.25.07.02.20;</a:t>
            </a:r>
          </a:p>
          <a:p>
            <a:r>
              <a:rPr lang="en-US" sz="1400" dirty="0" smtClean="0">
                <a:solidFill>
                  <a:srgbClr val="FF0000"/>
                </a:solidFill>
                <a:latin typeface="Courier" pitchFamily="49" charset="0"/>
              </a:rPr>
              <a:t>Sat, 25 Feb 2012 07:02:20 -0800 (PST)</a:t>
            </a:r>
          </a:p>
          <a:p>
            <a:r>
              <a:rPr lang="en-US" sz="1400" dirty="0" smtClean="0">
                <a:latin typeface="Courier" pitchFamily="49" charset="0"/>
              </a:rPr>
              <a:t>(3) from seal.eecs.umich.edu (</a:t>
            </a:r>
            <a:r>
              <a:rPr lang="en-US" sz="1400" dirty="0" err="1" smtClean="0">
                <a:latin typeface="Courier" pitchFamily="49" charset="0"/>
              </a:rPr>
              <a:t>localhost</a:t>
            </a:r>
            <a:r>
              <a:rPr lang="en-US" sz="1400" dirty="0" smtClean="0">
                <a:latin typeface="Courier" pitchFamily="49" charset="0"/>
              </a:rPr>
              <a:t> [127.0.0.1])</a:t>
            </a:r>
          </a:p>
          <a:p>
            <a:r>
              <a:rPr lang="en-US" sz="1400" dirty="0" smtClean="0">
                <a:latin typeface="Courier" pitchFamily="49" charset="0"/>
              </a:rPr>
              <a:t>by seal.eecs.umich.edu (Postfix)</a:t>
            </a:r>
          </a:p>
          <a:p>
            <a:r>
              <a:rPr lang="en-US" sz="1400" dirty="0" smtClean="0">
                <a:latin typeface="Courier" pitchFamily="49" charset="0"/>
              </a:rPr>
              <a:t>with ESMTP id EE11954C72F</a:t>
            </a:r>
          </a:p>
          <a:p>
            <a:r>
              <a:rPr lang="en-US" sz="1400" dirty="0" smtClean="0">
                <a:latin typeface="Courier" pitchFamily="49" charset="0"/>
              </a:rPr>
              <a:t>for &lt;johnsmith@gmail.com&gt;;</a:t>
            </a:r>
          </a:p>
          <a:p>
            <a:r>
              <a:rPr lang="en-US" sz="1400" dirty="0" smtClean="0">
                <a:solidFill>
                  <a:srgbClr val="FF0000"/>
                </a:solidFill>
                <a:latin typeface="Courier" pitchFamily="49" charset="0"/>
              </a:rPr>
              <a:t>Sat, 25 Feb 2012 10:05:12 -0500 (EST)</a:t>
            </a:r>
          </a:p>
        </p:txBody>
      </p:sp>
      <p:sp>
        <p:nvSpPr>
          <p:cNvPr id="5" name="TextBox 4"/>
          <p:cNvSpPr txBox="1"/>
          <p:nvPr/>
        </p:nvSpPr>
        <p:spPr>
          <a:xfrm>
            <a:off x="4876800" y="1910239"/>
            <a:ext cx="4267200" cy="4185761"/>
          </a:xfrm>
          <a:prstGeom prst="rect">
            <a:avLst/>
          </a:prstGeom>
          <a:noFill/>
        </p:spPr>
        <p:txBody>
          <a:bodyPr wrap="square" rtlCol="0">
            <a:spAutoFit/>
          </a:bodyPr>
          <a:lstStyle/>
          <a:p>
            <a:r>
              <a:rPr lang="en-US" sz="1400" dirty="0" smtClean="0">
                <a:latin typeface="Courier" pitchFamily="49" charset="0"/>
              </a:rPr>
              <a:t>(2) from backend.www.inm.smartertravel.net</a:t>
            </a:r>
          </a:p>
          <a:p>
            <a:r>
              <a:rPr lang="en-US" sz="1400" dirty="0" smtClean="0">
                <a:latin typeface="Courier" pitchFamily="49" charset="0"/>
              </a:rPr>
              <a:t>(backend.www.inm.smartertravel.net [75.98.73.172])</a:t>
            </a:r>
          </a:p>
          <a:p>
            <a:r>
              <a:rPr lang="en-US" sz="1400" dirty="0" smtClean="0">
                <a:latin typeface="Courier" pitchFamily="49" charset="0"/>
              </a:rPr>
              <a:t>by seal.eecs.umich.edu (Postfix)</a:t>
            </a:r>
          </a:p>
          <a:p>
            <a:r>
              <a:rPr lang="en-US" sz="1400" dirty="0" smtClean="0">
                <a:latin typeface="Courier" pitchFamily="49" charset="0"/>
              </a:rPr>
              <a:t>with ESMTPS id CA35354C722</a:t>
            </a:r>
          </a:p>
          <a:p>
            <a:r>
              <a:rPr lang="en-US" sz="1400" dirty="0" smtClean="0">
                <a:latin typeface="Courier" pitchFamily="49" charset="0"/>
              </a:rPr>
              <a:t>for &lt;ads.j1pdkqa5@seal.eecs.umich.edu&gt;;</a:t>
            </a:r>
          </a:p>
          <a:p>
            <a:r>
              <a:rPr lang="en-US" sz="1400" dirty="0" smtClean="0">
                <a:solidFill>
                  <a:srgbClr val="FF0000"/>
                </a:solidFill>
                <a:latin typeface="Courier" pitchFamily="49" charset="0"/>
              </a:rPr>
              <a:t>Sat, 25 Feb 2012 10:05:12 -0500 (EST)</a:t>
            </a:r>
          </a:p>
          <a:p>
            <a:r>
              <a:rPr lang="en-US" sz="1400" dirty="0" smtClean="0">
                <a:latin typeface="Courier" pitchFamily="49" charset="0"/>
              </a:rPr>
              <a:t>(1) from smarter (</a:t>
            </a:r>
            <a:r>
              <a:rPr lang="en-US" sz="1400" dirty="0" err="1" smtClean="0">
                <a:latin typeface="Courier" pitchFamily="49" charset="0"/>
              </a:rPr>
              <a:t>helo</a:t>
            </a:r>
            <a:r>
              <a:rPr lang="en-US" sz="1400" dirty="0" smtClean="0">
                <a:latin typeface="Courier" pitchFamily="49" charset="0"/>
              </a:rPr>
              <a:t>=</a:t>
            </a:r>
            <a:r>
              <a:rPr lang="en-US" sz="1400" dirty="0" err="1" smtClean="0">
                <a:latin typeface="Courier" pitchFamily="49" charset="0"/>
              </a:rPr>
              <a:t>localhost</a:t>
            </a:r>
            <a:r>
              <a:rPr lang="en-US" sz="1400" dirty="0" smtClean="0">
                <a:latin typeface="Courier" pitchFamily="49" charset="0"/>
              </a:rPr>
              <a:t>)</a:t>
            </a:r>
          </a:p>
          <a:p>
            <a:r>
              <a:rPr lang="en-US" sz="1400" dirty="0" smtClean="0">
                <a:latin typeface="Courier" pitchFamily="49" charset="0"/>
              </a:rPr>
              <a:t>by backend.www.inm.smartertravel.net</a:t>
            </a:r>
          </a:p>
          <a:p>
            <a:r>
              <a:rPr lang="en-US" sz="1400" dirty="0" smtClean="0">
                <a:latin typeface="Courier" pitchFamily="49" charset="0"/>
              </a:rPr>
              <a:t>with local-</a:t>
            </a:r>
            <a:r>
              <a:rPr lang="en-US" sz="1400" dirty="0" err="1" smtClean="0">
                <a:latin typeface="Courier" pitchFamily="49" charset="0"/>
              </a:rPr>
              <a:t>bsmtp</a:t>
            </a:r>
            <a:r>
              <a:rPr lang="en-US" sz="1400" dirty="0" smtClean="0">
                <a:latin typeface="Courier" pitchFamily="49" charset="0"/>
              </a:rPr>
              <a:t> (</a:t>
            </a:r>
            <a:r>
              <a:rPr lang="en-US" sz="1400" dirty="0" err="1" smtClean="0">
                <a:latin typeface="Courier" pitchFamily="49" charset="0"/>
              </a:rPr>
              <a:t>Exim</a:t>
            </a:r>
            <a:r>
              <a:rPr lang="en-US" sz="1400" dirty="0" smtClean="0">
                <a:latin typeface="Courier" pitchFamily="49" charset="0"/>
              </a:rPr>
              <a:t> 4.76)</a:t>
            </a:r>
          </a:p>
          <a:p>
            <a:r>
              <a:rPr lang="en-US" sz="1400" dirty="0" smtClean="0">
                <a:latin typeface="Courier" pitchFamily="49" charset="0"/>
              </a:rPr>
              <a:t>(envelope-from</a:t>
            </a:r>
          </a:p>
          <a:p>
            <a:r>
              <a:rPr lang="en-US" sz="1400" dirty="0" smtClean="0">
                <a:latin typeface="Courier" pitchFamily="49" charset="0"/>
              </a:rPr>
              <a:t>&lt;b-KEEXNPCTCQ-38936-2893808-AWDSubscriptionUtils</a:t>
            </a:r>
          </a:p>
          <a:p>
            <a:r>
              <a:rPr lang="en-US" sz="1400" dirty="0" smtClean="0">
                <a:latin typeface="Courier" pitchFamily="49" charset="0"/>
              </a:rPr>
              <a:t>@</a:t>
            </a:r>
            <a:r>
              <a:rPr lang="en-US" sz="1400" dirty="0" err="1" smtClean="0">
                <a:latin typeface="Courier" pitchFamily="49" charset="0"/>
              </a:rPr>
              <a:t>lists.airfarewatchdog.com</a:t>
            </a:r>
            <a:r>
              <a:rPr lang="en-US" sz="1400" dirty="0" smtClean="0">
                <a:latin typeface="Courier" pitchFamily="49" charset="0"/>
              </a:rPr>
              <a:t>&gt;)</a:t>
            </a:r>
          </a:p>
          <a:p>
            <a:r>
              <a:rPr lang="en-US" sz="1400" dirty="0" smtClean="0">
                <a:latin typeface="Courier" pitchFamily="49" charset="0"/>
              </a:rPr>
              <a:t>id 1S1J8d-0007SB-QG</a:t>
            </a:r>
          </a:p>
          <a:p>
            <a:r>
              <a:rPr lang="en-US" sz="1400" dirty="0" smtClean="0">
                <a:latin typeface="Courier" pitchFamily="49" charset="0"/>
              </a:rPr>
              <a:t>for ads.j1pdkqa5@seal.eecs.umich.edu;</a:t>
            </a:r>
          </a:p>
          <a:p>
            <a:r>
              <a:rPr lang="en-US" sz="1400" dirty="0" smtClean="0">
                <a:solidFill>
                  <a:srgbClr val="FF0000"/>
                </a:solidFill>
                <a:latin typeface="Courier" pitchFamily="49" charset="0"/>
              </a:rPr>
              <a:t>Sat, 25 Feb 2012 10:02:19 -0500</a:t>
            </a:r>
            <a:endParaRPr lang="en-US" sz="1400" dirty="0">
              <a:solidFill>
                <a:srgbClr val="FF0000"/>
              </a:solidFill>
              <a:latin typeface="Courier" pitchFamily="49"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(Timing Performance)</a:t>
            </a:r>
            <a:endParaRPr lang="en-US" dirty="0"/>
          </a:p>
        </p:txBody>
      </p:sp>
      <p:graphicFrame>
        <p:nvGraphicFramePr>
          <p:cNvPr id="4" name="Content Placeholder 3"/>
          <p:cNvGraphicFramePr>
            <a:graphicFrameLocks noGrp="1"/>
          </p:cNvGraphicFramePr>
          <p:nvPr>
            <p:ph sz="half" idx="1"/>
          </p:nvPr>
        </p:nvGraphicFramePr>
        <p:xfrm>
          <a:off x="2286000" y="1219200"/>
          <a:ext cx="4495800" cy="2743200"/>
        </p:xfrm>
        <a:graphic>
          <a:graphicData uri="http://schemas.openxmlformats.org/drawingml/2006/table">
            <a:tbl>
              <a:tblPr firstRow="1" bandRow="1">
                <a:tableStyleId>{5C22544A-7EE6-4342-B048-85BDC9FD1C3A}</a:tableStyleId>
              </a:tblPr>
              <a:tblGrid>
                <a:gridCol w="1498600"/>
                <a:gridCol w="1498600"/>
                <a:gridCol w="1498600"/>
              </a:tblGrid>
              <a:tr h="457200">
                <a:tc>
                  <a:txBody>
                    <a:bodyPr/>
                    <a:lstStyle/>
                    <a:p>
                      <a:r>
                        <a:rPr lang="en-US" dirty="0" smtClean="0"/>
                        <a:t>Delay</a:t>
                      </a:r>
                      <a:r>
                        <a:rPr lang="en-US" baseline="0" dirty="0" smtClean="0"/>
                        <a:t> (</a:t>
                      </a:r>
                      <a:r>
                        <a:rPr lang="en-US" baseline="0" dirty="0" err="1" smtClean="0"/>
                        <a:t>secs</a:t>
                      </a:r>
                      <a:r>
                        <a:rPr lang="en-US" baseline="0" dirty="0" smtClean="0"/>
                        <a:t>)</a:t>
                      </a:r>
                      <a:endParaRPr lang="en-US" dirty="0"/>
                    </a:p>
                  </a:txBody>
                  <a:tcPr marL="62939" marR="62939"/>
                </a:tc>
                <a:tc>
                  <a:txBody>
                    <a:bodyPr/>
                    <a:lstStyle/>
                    <a:p>
                      <a:r>
                        <a:rPr lang="en-US" dirty="0" smtClean="0"/>
                        <a:t>Percentage</a:t>
                      </a:r>
                      <a:endParaRPr lang="en-US" dirty="0"/>
                    </a:p>
                  </a:txBody>
                  <a:tcPr marL="62939" marR="62939"/>
                </a:tc>
                <a:tc>
                  <a:txBody>
                    <a:bodyPr/>
                    <a:lstStyle/>
                    <a:p>
                      <a:r>
                        <a:rPr lang="en-US" dirty="0" smtClean="0"/>
                        <a:t>Number</a:t>
                      </a:r>
                      <a:endParaRPr lang="en-US" dirty="0"/>
                    </a:p>
                  </a:txBody>
                  <a:tcPr marL="62939" marR="62939"/>
                </a:tc>
              </a:tr>
              <a:tr h="457200">
                <a:tc>
                  <a:txBody>
                    <a:bodyPr/>
                    <a:lstStyle/>
                    <a:p>
                      <a:r>
                        <a:rPr lang="en-US" dirty="0" smtClean="0"/>
                        <a:t>0 to 1</a:t>
                      </a:r>
                      <a:endParaRPr lang="en-US" dirty="0"/>
                    </a:p>
                  </a:txBody>
                  <a:tcPr marL="62939" marR="62939"/>
                </a:tc>
                <a:tc>
                  <a:txBody>
                    <a:bodyPr/>
                    <a:lstStyle/>
                    <a:p>
                      <a:r>
                        <a:rPr lang="en-US" dirty="0" smtClean="0"/>
                        <a:t>81.383</a:t>
                      </a:r>
                      <a:endParaRPr lang="en-US" dirty="0"/>
                    </a:p>
                  </a:txBody>
                  <a:tcPr marL="62939" marR="62939"/>
                </a:tc>
                <a:tc>
                  <a:txBody>
                    <a:bodyPr/>
                    <a:lstStyle/>
                    <a:p>
                      <a:r>
                        <a:rPr lang="en-US" dirty="0" smtClean="0"/>
                        <a:t>103, 189</a:t>
                      </a:r>
                      <a:endParaRPr lang="en-US" dirty="0"/>
                    </a:p>
                  </a:txBody>
                  <a:tcPr marL="62939" marR="62939"/>
                </a:tc>
              </a:tr>
              <a:tr h="457200">
                <a:tc>
                  <a:txBody>
                    <a:bodyPr/>
                    <a:lstStyle/>
                    <a:p>
                      <a:r>
                        <a:rPr lang="en-US" dirty="0" smtClean="0"/>
                        <a:t>1 to 2</a:t>
                      </a:r>
                      <a:endParaRPr lang="en-US" dirty="0"/>
                    </a:p>
                  </a:txBody>
                  <a:tcPr marL="62939" marR="62939"/>
                </a:tc>
                <a:tc>
                  <a:txBody>
                    <a:bodyPr/>
                    <a:lstStyle/>
                    <a:p>
                      <a:r>
                        <a:rPr lang="en-US" dirty="0" smtClean="0"/>
                        <a:t>9.465</a:t>
                      </a:r>
                      <a:endParaRPr lang="en-US" dirty="0"/>
                    </a:p>
                  </a:txBody>
                  <a:tcPr marL="62939" marR="62939"/>
                </a:tc>
                <a:tc>
                  <a:txBody>
                    <a:bodyPr/>
                    <a:lstStyle/>
                    <a:p>
                      <a:r>
                        <a:rPr lang="en-US" dirty="0" smtClean="0"/>
                        <a:t>12,</a:t>
                      </a:r>
                      <a:r>
                        <a:rPr lang="en-US" baseline="0" dirty="0" smtClean="0"/>
                        <a:t> 001</a:t>
                      </a:r>
                      <a:endParaRPr lang="en-US" dirty="0"/>
                    </a:p>
                  </a:txBody>
                  <a:tcPr marL="62939" marR="62939"/>
                </a:tc>
              </a:tr>
              <a:tr h="457200">
                <a:tc>
                  <a:txBody>
                    <a:bodyPr/>
                    <a:lstStyle/>
                    <a:p>
                      <a:r>
                        <a:rPr lang="en-US" dirty="0" smtClean="0"/>
                        <a:t>2 to 3</a:t>
                      </a:r>
                      <a:endParaRPr lang="en-US" dirty="0"/>
                    </a:p>
                  </a:txBody>
                  <a:tcPr marL="62939" marR="62939"/>
                </a:tc>
                <a:tc>
                  <a:txBody>
                    <a:bodyPr/>
                    <a:lstStyle/>
                    <a:p>
                      <a:r>
                        <a:rPr lang="en-US" dirty="0" smtClean="0"/>
                        <a:t>1.779</a:t>
                      </a:r>
                      <a:endParaRPr lang="en-US" dirty="0"/>
                    </a:p>
                  </a:txBody>
                  <a:tcPr marL="62939" marR="62939"/>
                </a:tc>
                <a:tc>
                  <a:txBody>
                    <a:bodyPr/>
                    <a:lstStyle/>
                    <a:p>
                      <a:r>
                        <a:rPr lang="en-US" dirty="0" smtClean="0"/>
                        <a:t>2, 255</a:t>
                      </a:r>
                      <a:endParaRPr lang="en-US" dirty="0"/>
                    </a:p>
                  </a:txBody>
                  <a:tcPr marL="62939" marR="62939"/>
                </a:tc>
              </a:tr>
              <a:tr h="457200">
                <a:tc>
                  <a:txBody>
                    <a:bodyPr/>
                    <a:lstStyle/>
                    <a:p>
                      <a:r>
                        <a:rPr lang="en-US" dirty="0" smtClean="0"/>
                        <a:t>3 to 4</a:t>
                      </a:r>
                      <a:endParaRPr lang="en-US" dirty="0"/>
                    </a:p>
                  </a:txBody>
                  <a:tcPr marL="62939" marR="62939"/>
                </a:tc>
                <a:tc>
                  <a:txBody>
                    <a:bodyPr/>
                    <a:lstStyle/>
                    <a:p>
                      <a:r>
                        <a:rPr lang="en-US" dirty="0" smtClean="0"/>
                        <a:t>0.900</a:t>
                      </a:r>
                      <a:endParaRPr lang="en-US" dirty="0"/>
                    </a:p>
                  </a:txBody>
                  <a:tcPr marL="62939" marR="62939"/>
                </a:tc>
                <a:tc>
                  <a:txBody>
                    <a:bodyPr/>
                    <a:lstStyle/>
                    <a:p>
                      <a:r>
                        <a:rPr lang="en-US" dirty="0" smtClean="0"/>
                        <a:t>1, 141</a:t>
                      </a:r>
                      <a:endParaRPr lang="en-US" dirty="0"/>
                    </a:p>
                  </a:txBody>
                  <a:tcPr marL="62939" marR="62939"/>
                </a:tc>
              </a:tr>
              <a:tr h="457200">
                <a:tc>
                  <a:txBody>
                    <a:bodyPr/>
                    <a:lstStyle/>
                    <a:p>
                      <a:r>
                        <a:rPr lang="en-US" dirty="0" smtClean="0"/>
                        <a:t>4 to 5</a:t>
                      </a:r>
                      <a:endParaRPr lang="en-US" dirty="0"/>
                    </a:p>
                  </a:txBody>
                  <a:tcPr marL="62939" marR="62939"/>
                </a:tc>
                <a:tc>
                  <a:txBody>
                    <a:bodyPr/>
                    <a:lstStyle/>
                    <a:p>
                      <a:r>
                        <a:rPr lang="en-US" dirty="0" smtClean="0"/>
                        <a:t>0.605</a:t>
                      </a:r>
                      <a:endParaRPr lang="en-US" dirty="0"/>
                    </a:p>
                  </a:txBody>
                  <a:tcPr marL="62939" marR="62939"/>
                </a:tc>
                <a:tc>
                  <a:txBody>
                    <a:bodyPr/>
                    <a:lstStyle/>
                    <a:p>
                      <a:r>
                        <a:rPr lang="en-US" dirty="0" smtClean="0"/>
                        <a:t>767</a:t>
                      </a:r>
                      <a:endParaRPr lang="en-US" dirty="0"/>
                    </a:p>
                  </a:txBody>
                  <a:tcPr marL="62939" marR="62939"/>
                </a:tc>
              </a:tr>
            </a:tbl>
          </a:graphicData>
        </a:graphic>
      </p:graphicFrame>
      <p:sp>
        <p:nvSpPr>
          <p:cNvPr id="7" name="Content Placeholder 6"/>
          <p:cNvSpPr>
            <a:spLocks noGrp="1"/>
          </p:cNvSpPr>
          <p:nvPr>
            <p:ph sz="half" idx="2"/>
          </p:nvPr>
        </p:nvSpPr>
        <p:spPr>
          <a:xfrm>
            <a:off x="533400" y="4114800"/>
            <a:ext cx="7848600" cy="2239963"/>
          </a:xfrm>
        </p:spPr>
        <p:txBody>
          <a:bodyPr/>
          <a:lstStyle/>
          <a:p>
            <a:r>
              <a:rPr lang="en-US" dirty="0" smtClean="0"/>
              <a:t>126, 794 delays</a:t>
            </a:r>
          </a:p>
          <a:p>
            <a:r>
              <a:rPr lang="en-US" dirty="0" smtClean="0"/>
              <a:t>Mean: 105.116 </a:t>
            </a:r>
            <a:r>
              <a:rPr lang="en-US" dirty="0" err="1" smtClean="0"/>
              <a:t>secs</a:t>
            </a:r>
            <a:endParaRPr lang="en-US" dirty="0" smtClean="0"/>
          </a:p>
          <a:p>
            <a:r>
              <a:rPr lang="en-US" dirty="0" smtClean="0"/>
              <a:t>Standard Deviation: 21, 232.627 </a:t>
            </a:r>
            <a:r>
              <a:rPr lang="en-US" dirty="0" err="1" smtClean="0"/>
              <a:t>secs</a:t>
            </a:r>
            <a:endParaRPr lang="en-US" dirty="0" smtClean="0"/>
          </a:p>
          <a:p>
            <a:r>
              <a:rPr lang="en-US" dirty="0" smtClean="0"/>
              <a:t>SEAL mean: 0.274 </a:t>
            </a:r>
            <a:r>
              <a:rPr lang="en-US" dirty="0" err="1" smtClean="0"/>
              <a:t>secs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extBox 5"/>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a:t>
            </a:r>
            <a:r>
              <a:rPr lang="en-US" sz="1200" dirty="0" smtClean="0">
                <a:sym typeface="Wingdings"/>
              </a:rPr>
              <a:t>Evaluation </a:t>
            </a:r>
            <a:r>
              <a:rPr lang="en-US" sz="1200" dirty="0" smtClean="0">
                <a:solidFill>
                  <a:schemeClr val="bg1">
                    <a:lumMod val="50000"/>
                  </a:schemeClr>
                </a:solidFill>
                <a:sym typeface="Wingdings"/>
              </a:rPr>
              <a:t> Discussion</a:t>
            </a:r>
            <a:r>
              <a:rPr lang="en-US" sz="1200" dirty="0" smtClean="0">
                <a:sym typeface="Wingdings"/>
              </a:rPr>
              <a:t>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Security Analysis</a:t>
            </a:r>
            <a:endParaRPr lang="en-US" dirty="0"/>
          </a:p>
        </p:txBody>
      </p:sp>
      <p:sp>
        <p:nvSpPr>
          <p:cNvPr id="3" name="Content Placeholder 2"/>
          <p:cNvSpPr>
            <a:spLocks noGrp="1"/>
          </p:cNvSpPr>
          <p:nvPr>
            <p:ph idx="1"/>
          </p:nvPr>
        </p:nvSpPr>
        <p:spPr>
          <a:xfrm>
            <a:off x="457200" y="1600200"/>
            <a:ext cx="8229600" cy="4838700"/>
          </a:xfrm>
        </p:spPr>
        <p:txBody>
          <a:bodyPr>
            <a:noAutofit/>
          </a:bodyPr>
          <a:lstStyle/>
          <a:p>
            <a:r>
              <a:rPr lang="en-US" sz="2400" dirty="0" smtClean="0"/>
              <a:t>Attack on SEAL servers</a:t>
            </a:r>
          </a:p>
          <a:p>
            <a:pPr lvl="1"/>
            <a:r>
              <a:rPr lang="en-US" sz="2000" dirty="0" smtClean="0"/>
              <a:t>One-time intrusion: only email ID, all other email IDs are salted</a:t>
            </a:r>
          </a:p>
          <a:p>
            <a:pPr lvl="1"/>
            <a:r>
              <a:rPr lang="en-US" sz="2000" dirty="0" smtClean="0"/>
              <a:t>Persistent: limited to the time the attack goes unnoticed</a:t>
            </a:r>
          </a:p>
          <a:p>
            <a:r>
              <a:rPr lang="en-US" sz="2400" dirty="0" smtClean="0"/>
              <a:t>Misuse by spammers</a:t>
            </a:r>
          </a:p>
          <a:p>
            <a:pPr lvl="1"/>
            <a:r>
              <a:rPr lang="en-US" sz="2000" dirty="0" smtClean="0"/>
              <a:t>May not be that advantageous to spammers since they can already create multiple email addresses using known technologies</a:t>
            </a:r>
          </a:p>
          <a:p>
            <a:pPr lvl="1"/>
            <a:r>
              <a:rPr lang="en-US" sz="2000" dirty="0" smtClean="0"/>
              <a:t>Easy to detect, using stricter checks during user registration (similar to Gmail)</a:t>
            </a:r>
          </a:p>
          <a:p>
            <a:r>
              <a:rPr lang="en-US" sz="2400" dirty="0" smtClean="0"/>
              <a:t>Email harvesters</a:t>
            </a:r>
          </a:p>
          <a:p>
            <a:pPr lvl="1"/>
            <a:r>
              <a:rPr lang="en-US" sz="2000" dirty="0" smtClean="0"/>
              <a:t>Looking at generating “randomized” string based on IP address of HTTP request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 </a:t>
            </a:r>
            <a:r>
              <a:rPr lang="en-US" sz="1200" dirty="0" smtClean="0">
                <a:sym typeface="Wingdings"/>
              </a:rPr>
              <a:t>Discussion </a:t>
            </a:r>
            <a:r>
              <a:rPr lang="en-US" sz="1200" dirty="0" smtClean="0">
                <a:solidFill>
                  <a:schemeClr val="bg1">
                    <a:lumMod val="50000"/>
                  </a:schemeClr>
                </a:solidFill>
                <a:sym typeface="Wingdings"/>
              </a:rPr>
              <a:t> Conclusions</a:t>
            </a:r>
            <a:endParaRPr lang="en-US" sz="1200"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Usability</a:t>
            </a:r>
            <a:endParaRPr lang="en-US" dirty="0"/>
          </a:p>
        </p:txBody>
      </p:sp>
      <p:sp>
        <p:nvSpPr>
          <p:cNvPr id="3" name="Content Placeholder 2"/>
          <p:cNvSpPr>
            <a:spLocks noGrp="1"/>
          </p:cNvSpPr>
          <p:nvPr>
            <p:ph idx="1"/>
          </p:nvPr>
        </p:nvSpPr>
        <p:spPr/>
        <p:txBody>
          <a:bodyPr>
            <a:normAutofit fontScale="92500"/>
          </a:bodyPr>
          <a:lstStyle/>
          <a:p>
            <a:r>
              <a:rPr lang="en-US" dirty="0" smtClean="0"/>
              <a:t>Users prefer permanent email addresses because easy to remember, write down on business cards, etc.</a:t>
            </a:r>
          </a:p>
          <a:p>
            <a:pPr lvl="1"/>
            <a:r>
              <a:rPr lang="en-US" dirty="0" smtClean="0"/>
              <a:t>Could pre-generate aliases and cached on mobile devices</a:t>
            </a:r>
          </a:p>
          <a:p>
            <a:pPr lvl="1"/>
            <a:r>
              <a:rPr lang="en-US" dirty="0" smtClean="0"/>
              <a:t>Use mobile app to retrieve new alias</a:t>
            </a:r>
          </a:p>
          <a:p>
            <a:r>
              <a:rPr lang="en-US" dirty="0" smtClean="0"/>
              <a:t>Multiple email aliases per user, may be confusing</a:t>
            </a:r>
          </a:p>
          <a:p>
            <a:pPr lvl="1"/>
            <a:r>
              <a:rPr lang="en-US" dirty="0" smtClean="0"/>
              <a:t>SEAL compatible address books could automatically associate all aliases with same prefix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 </a:t>
            </a:r>
            <a:r>
              <a:rPr lang="en-US" sz="1200" dirty="0" smtClean="0">
                <a:sym typeface="Wingdings"/>
              </a:rPr>
              <a:t>Discussion </a:t>
            </a:r>
            <a:r>
              <a:rPr lang="en-US" sz="1200" dirty="0" smtClean="0">
                <a:solidFill>
                  <a:schemeClr val="bg1">
                    <a:lumMod val="50000"/>
                  </a:schemeClr>
                </a:solidFill>
                <a:sym typeface="Wingdings"/>
              </a:rPr>
              <a:t> Conclusions</a:t>
            </a:r>
            <a:endParaRPr lang="en-US" sz="1200"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Traditional email addresses provide little permission control</a:t>
            </a:r>
            <a:endParaRPr lang="en-US" sz="1200" dirty="0" smtClean="0"/>
          </a:p>
          <a:p>
            <a:r>
              <a:rPr lang="en-US" dirty="0" smtClean="0"/>
              <a:t>Semi-private aliases extend DEAs</a:t>
            </a:r>
          </a:p>
          <a:p>
            <a:pPr lvl="1"/>
            <a:r>
              <a:rPr lang="en-US" dirty="0" smtClean="0"/>
              <a:t>Alias Lifecycles</a:t>
            </a:r>
          </a:p>
          <a:p>
            <a:pPr lvl="1"/>
            <a:r>
              <a:rPr lang="en-US" dirty="0" smtClean="0"/>
              <a:t>Easy-to-deploy affiliation validation</a:t>
            </a:r>
          </a:p>
          <a:p>
            <a:pPr lvl="1"/>
            <a:endParaRPr lang="en-US" sz="800" dirty="0" smtClean="0"/>
          </a:p>
          <a:p>
            <a:r>
              <a:rPr lang="en-US" dirty="0" smtClean="0"/>
              <a:t>Practicality shown in lab, real-world tests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TextBox 6"/>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 Proposal  Mechanism/Design  Implementation  Evaluation  </a:t>
            </a:r>
            <a:r>
              <a:rPr lang="en-US" sz="1200" dirty="0" smtClean="0">
                <a:sym typeface="Wingdings"/>
              </a:rPr>
              <a:t>Discussion </a:t>
            </a:r>
            <a:r>
              <a:rPr lang="en-US" sz="1200" dirty="0" smtClean="0">
                <a:sym typeface="Wingdings"/>
              </a:rPr>
              <a:t> Conclusions</a:t>
            </a:r>
            <a:endParaRPr lang="en-US" sz="12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Addresses for Sale</a:t>
            </a:r>
            <a:endParaRPr lang="en-US" dirty="0"/>
          </a:p>
        </p:txBody>
      </p:sp>
      <p:pic>
        <p:nvPicPr>
          <p:cNvPr id="4" name="Content Placeholder 3" descr="ebay_email1.png"/>
          <p:cNvPicPr>
            <a:picLocks noGrp="1" noChangeAspect="1"/>
          </p:cNvPicPr>
          <p:nvPr>
            <p:ph idx="1"/>
          </p:nvPr>
        </p:nvPicPr>
        <p:blipFill>
          <a:blip r:embed="rId3" cstate="print"/>
          <a:stretch>
            <a:fillRect/>
          </a:stretch>
        </p:blipFill>
        <p:spPr>
          <a:xfrm>
            <a:off x="0" y="2743200"/>
            <a:ext cx="8229600" cy="1148910"/>
          </a:xfrm>
        </p:spPr>
      </p:pic>
      <p:pic>
        <p:nvPicPr>
          <p:cNvPr id="5" name="Picture 4" descr="ebay_email2.png"/>
          <p:cNvPicPr>
            <a:picLocks noChangeAspect="1"/>
          </p:cNvPicPr>
          <p:nvPr/>
        </p:nvPicPr>
        <p:blipFill>
          <a:blip r:embed="rId4" cstate="print"/>
          <a:stretch>
            <a:fillRect/>
          </a:stretch>
        </p:blipFill>
        <p:spPr>
          <a:xfrm>
            <a:off x="0" y="3962400"/>
            <a:ext cx="9144000" cy="969961"/>
          </a:xfrm>
          <a:prstGeom prst="rect">
            <a:avLst/>
          </a:prstGeom>
        </p:spPr>
      </p:pic>
      <p:pic>
        <p:nvPicPr>
          <p:cNvPr id="6" name="Picture 5" descr="ebay_email3.png"/>
          <p:cNvPicPr>
            <a:picLocks noChangeAspect="1"/>
          </p:cNvPicPr>
          <p:nvPr/>
        </p:nvPicPr>
        <p:blipFill>
          <a:blip r:embed="rId5" cstate="print"/>
          <a:stretch>
            <a:fillRect/>
          </a:stretch>
        </p:blipFill>
        <p:spPr>
          <a:xfrm>
            <a:off x="0" y="4953000"/>
            <a:ext cx="9144000" cy="1378634"/>
          </a:xfrm>
          <a:prstGeom prst="rect">
            <a:avLst/>
          </a:prstGeom>
        </p:spPr>
      </p:pic>
      <p:pic>
        <p:nvPicPr>
          <p:cNvPr id="7" name="Picture 6" descr="800px-EBay_Logo_svg.60171113_std.png"/>
          <p:cNvPicPr>
            <a:picLocks noChangeAspect="1"/>
          </p:cNvPicPr>
          <p:nvPr/>
        </p:nvPicPr>
        <p:blipFill>
          <a:blip r:embed="rId6" cstate="print"/>
          <a:stretch>
            <a:fillRect/>
          </a:stretch>
        </p:blipFill>
        <p:spPr>
          <a:xfrm>
            <a:off x="3352800" y="1600200"/>
            <a:ext cx="2133600" cy="88811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
        <p:nvSpPr>
          <p:cNvPr id="9" name="TextBox 8"/>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olidFill>
                  <a:schemeClr val="bg1">
                    <a:lumMod val="50000"/>
                  </a:schemeClr>
                </a:solidFill>
                <a:sym typeface="Wingdings"/>
              </a:rPr>
              <a:t> </a:t>
            </a:r>
            <a:r>
              <a:rPr lang="en-US" sz="1200" dirty="0" smtClean="0">
                <a:solidFill>
                  <a:schemeClr val="bg1">
                    <a:lumMod val="50000"/>
                  </a:schemeClr>
                </a:solidFill>
                <a:sym typeface="Wingdings"/>
              </a:rPr>
              <a:t>Related Work 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 name="Picture 51" descr="Dropbox-Logo.jpg"/>
          <p:cNvPicPr>
            <a:picLocks noChangeAspect="1"/>
          </p:cNvPicPr>
          <p:nvPr/>
        </p:nvPicPr>
        <p:blipFill>
          <a:blip r:embed="rId3" cstate="print"/>
          <a:stretch>
            <a:fillRect/>
          </a:stretch>
        </p:blipFill>
        <p:spPr>
          <a:xfrm>
            <a:off x="8215085" y="5547513"/>
            <a:ext cx="718816" cy="453990"/>
          </a:xfrm>
          <a:prstGeom prst="rect">
            <a:avLst/>
          </a:prstGeom>
        </p:spPr>
      </p:pic>
      <p:sp>
        <p:nvSpPr>
          <p:cNvPr id="2" name="Title 1"/>
          <p:cNvSpPr>
            <a:spLocks noGrp="1"/>
          </p:cNvSpPr>
          <p:nvPr>
            <p:ph type="title"/>
          </p:nvPr>
        </p:nvSpPr>
        <p:spPr/>
        <p:txBody>
          <a:bodyPr/>
          <a:lstStyle/>
          <a:p>
            <a:r>
              <a:rPr lang="en-US" dirty="0" smtClean="0"/>
              <a:t>Current Solutions</a:t>
            </a:r>
            <a:endParaRPr lang="en-US" dirty="0"/>
          </a:p>
        </p:txBody>
      </p:sp>
      <p:pic>
        <p:nvPicPr>
          <p:cNvPr id="6" name="Picture 5" descr="Membershipform.jpg"/>
          <p:cNvPicPr>
            <a:picLocks noChangeAspect="1"/>
          </p:cNvPicPr>
          <p:nvPr/>
        </p:nvPicPr>
        <p:blipFill>
          <a:blip r:embed="rId4" cstate="print"/>
          <a:stretch>
            <a:fillRect/>
          </a:stretch>
        </p:blipFill>
        <p:spPr>
          <a:xfrm>
            <a:off x="4419600" y="1676400"/>
            <a:ext cx="1472045" cy="1900087"/>
          </a:xfrm>
          <a:prstGeom prst="rect">
            <a:avLst/>
          </a:prstGeom>
        </p:spPr>
      </p:pic>
      <p:pic>
        <p:nvPicPr>
          <p:cNvPr id="18" name="Content Placeholder 17" descr="20060420_register04.jpg"/>
          <p:cNvPicPr>
            <a:picLocks noGrp="1" noChangeAspect="1"/>
          </p:cNvPicPr>
          <p:nvPr>
            <p:ph idx="1"/>
          </p:nvPr>
        </p:nvPicPr>
        <p:blipFill>
          <a:blip r:embed="rId5" cstate="print"/>
          <a:stretch>
            <a:fillRect/>
          </a:stretch>
        </p:blipFill>
        <p:spPr>
          <a:xfrm>
            <a:off x="304800" y="1828800"/>
            <a:ext cx="1309687" cy="2514600"/>
          </a:xfrm>
        </p:spPr>
      </p:pic>
      <p:pic>
        <p:nvPicPr>
          <p:cNvPr id="38" name="Picture 37" descr="doug26_blue_hair-man.png.jpg"/>
          <p:cNvPicPr>
            <a:picLocks noChangeAspect="1"/>
          </p:cNvPicPr>
          <p:nvPr/>
        </p:nvPicPr>
        <p:blipFill>
          <a:blip r:embed="rId6" cstate="print"/>
          <a:stretch>
            <a:fillRect/>
          </a:stretch>
        </p:blipFill>
        <p:spPr>
          <a:xfrm>
            <a:off x="7239000" y="2133600"/>
            <a:ext cx="658178" cy="762000"/>
          </a:xfrm>
          <a:prstGeom prst="rect">
            <a:avLst/>
          </a:prstGeom>
        </p:spPr>
      </p:pic>
      <p:pic>
        <p:nvPicPr>
          <p:cNvPr id="39" name="Picture 38" descr="11949846171378706269man_face_darek_adamkiewi_01.svg.thumb.png"/>
          <p:cNvPicPr>
            <a:picLocks noChangeAspect="1"/>
          </p:cNvPicPr>
          <p:nvPr/>
        </p:nvPicPr>
        <p:blipFill>
          <a:blip r:embed="rId7" cstate="print"/>
          <a:stretch>
            <a:fillRect/>
          </a:stretch>
        </p:blipFill>
        <p:spPr>
          <a:xfrm>
            <a:off x="7162800" y="2743200"/>
            <a:ext cx="467976" cy="609600"/>
          </a:xfrm>
          <a:prstGeom prst="rect">
            <a:avLst/>
          </a:prstGeom>
        </p:spPr>
      </p:pic>
      <p:pic>
        <p:nvPicPr>
          <p:cNvPr id="40" name="Picture 39" descr="11949845142049183837boy_astrid_graeber_.svg.thumb.png"/>
          <p:cNvPicPr>
            <a:picLocks noChangeAspect="1"/>
          </p:cNvPicPr>
          <p:nvPr/>
        </p:nvPicPr>
        <p:blipFill>
          <a:blip r:embed="rId8" cstate="print"/>
          <a:stretch>
            <a:fillRect/>
          </a:stretch>
        </p:blipFill>
        <p:spPr>
          <a:xfrm>
            <a:off x="6858000" y="2362200"/>
            <a:ext cx="623455" cy="685800"/>
          </a:xfrm>
          <a:prstGeom prst="rect">
            <a:avLst/>
          </a:prstGeom>
        </p:spPr>
      </p:pic>
      <p:pic>
        <p:nvPicPr>
          <p:cNvPr id="41" name="Picture 40" descr="1194984515591841256cm1.svg.thumb.png"/>
          <p:cNvPicPr>
            <a:picLocks noChangeAspect="1"/>
          </p:cNvPicPr>
          <p:nvPr/>
        </p:nvPicPr>
        <p:blipFill>
          <a:blip r:embed="rId9" cstate="print"/>
          <a:stretch>
            <a:fillRect/>
          </a:stretch>
        </p:blipFill>
        <p:spPr>
          <a:xfrm>
            <a:off x="7467600" y="2514600"/>
            <a:ext cx="762000" cy="723900"/>
          </a:xfrm>
          <a:prstGeom prst="rect">
            <a:avLst/>
          </a:prstGeom>
        </p:spPr>
      </p:pic>
      <p:pic>
        <p:nvPicPr>
          <p:cNvPr id="44" name="Picture 43" descr="piazza.png"/>
          <p:cNvPicPr>
            <a:picLocks noChangeAspect="1"/>
          </p:cNvPicPr>
          <p:nvPr/>
        </p:nvPicPr>
        <p:blipFill>
          <a:blip r:embed="rId10" cstate="print"/>
          <a:stretch>
            <a:fillRect/>
          </a:stretch>
        </p:blipFill>
        <p:spPr>
          <a:xfrm>
            <a:off x="6447972" y="5065487"/>
            <a:ext cx="1146446" cy="327556"/>
          </a:xfrm>
          <a:prstGeom prst="rect">
            <a:avLst/>
          </a:prstGeom>
        </p:spPr>
      </p:pic>
      <p:pic>
        <p:nvPicPr>
          <p:cNvPr id="46" name="Picture 45" descr="ATT.jpg"/>
          <p:cNvPicPr>
            <a:picLocks noChangeAspect="1"/>
          </p:cNvPicPr>
          <p:nvPr/>
        </p:nvPicPr>
        <p:blipFill>
          <a:blip r:embed="rId11" cstate="print"/>
          <a:stretch>
            <a:fillRect/>
          </a:stretch>
        </p:blipFill>
        <p:spPr>
          <a:xfrm>
            <a:off x="8247186" y="5011056"/>
            <a:ext cx="896814" cy="518160"/>
          </a:xfrm>
          <a:prstGeom prst="rect">
            <a:avLst/>
          </a:prstGeom>
        </p:spPr>
      </p:pic>
      <p:pic>
        <p:nvPicPr>
          <p:cNvPr id="47" name="Picture 46" descr="sprint-logo.jpg"/>
          <p:cNvPicPr>
            <a:picLocks noChangeAspect="1"/>
          </p:cNvPicPr>
          <p:nvPr/>
        </p:nvPicPr>
        <p:blipFill>
          <a:blip r:embed="rId12" cstate="print"/>
          <a:stretch>
            <a:fillRect/>
          </a:stretch>
        </p:blipFill>
        <p:spPr>
          <a:xfrm>
            <a:off x="7191828" y="5526315"/>
            <a:ext cx="925492" cy="460492"/>
          </a:xfrm>
          <a:prstGeom prst="rect">
            <a:avLst/>
          </a:prstGeom>
        </p:spPr>
      </p:pic>
      <p:pic>
        <p:nvPicPr>
          <p:cNvPr id="48" name="Picture 47" descr="verizon-wireless.jpg"/>
          <p:cNvPicPr>
            <a:picLocks noChangeAspect="1"/>
          </p:cNvPicPr>
          <p:nvPr/>
        </p:nvPicPr>
        <p:blipFill>
          <a:blip r:embed="rId13" cstate="print"/>
          <a:stretch>
            <a:fillRect/>
          </a:stretch>
        </p:blipFill>
        <p:spPr>
          <a:xfrm>
            <a:off x="7641943" y="5007429"/>
            <a:ext cx="665938" cy="438040"/>
          </a:xfrm>
          <a:prstGeom prst="rect">
            <a:avLst/>
          </a:prstGeom>
        </p:spPr>
      </p:pic>
      <p:pic>
        <p:nvPicPr>
          <p:cNvPr id="51" name="Picture 50" descr="350x226._V191491661_.gif"/>
          <p:cNvPicPr>
            <a:picLocks noChangeAspect="1"/>
          </p:cNvPicPr>
          <p:nvPr/>
        </p:nvPicPr>
        <p:blipFill>
          <a:blip r:embed="rId14" cstate="print"/>
          <a:stretch>
            <a:fillRect/>
          </a:stretch>
        </p:blipFill>
        <p:spPr>
          <a:xfrm>
            <a:off x="6388180" y="5424715"/>
            <a:ext cx="828678" cy="535088"/>
          </a:xfrm>
          <a:prstGeom prst="rect">
            <a:avLst/>
          </a:prstGeom>
        </p:spPr>
      </p:pic>
      <p:pic>
        <p:nvPicPr>
          <p:cNvPr id="7" name="Picture 6" descr="jquery-login.jpg"/>
          <p:cNvPicPr>
            <a:picLocks noChangeAspect="1"/>
          </p:cNvPicPr>
          <p:nvPr/>
        </p:nvPicPr>
        <p:blipFill>
          <a:blip r:embed="rId15" cstate="print"/>
          <a:stretch>
            <a:fillRect/>
          </a:stretch>
        </p:blipFill>
        <p:spPr>
          <a:xfrm>
            <a:off x="2209800" y="4495800"/>
            <a:ext cx="1066800" cy="881829"/>
          </a:xfrm>
          <a:prstGeom prst="rect">
            <a:avLst/>
          </a:prstGeom>
        </p:spPr>
      </p:pic>
      <p:pic>
        <p:nvPicPr>
          <p:cNvPr id="5" name="Picture 4" descr="jbl2001ldf1.jpg"/>
          <p:cNvPicPr>
            <a:picLocks noChangeAspect="1"/>
          </p:cNvPicPr>
          <p:nvPr/>
        </p:nvPicPr>
        <p:blipFill>
          <a:blip r:embed="rId16" cstate="print"/>
          <a:stretch>
            <a:fillRect/>
          </a:stretch>
        </p:blipFill>
        <p:spPr>
          <a:xfrm>
            <a:off x="1981200" y="1981200"/>
            <a:ext cx="1981200" cy="1292401"/>
          </a:xfrm>
          <a:prstGeom prst="rect">
            <a:avLst/>
          </a:prstGeom>
        </p:spPr>
      </p:pic>
      <p:sp>
        <p:nvSpPr>
          <p:cNvPr id="23" name="Slide Number Placeholder 22"/>
          <p:cNvSpPr>
            <a:spLocks noGrp="1"/>
          </p:cNvSpPr>
          <p:nvPr>
            <p:ph type="sldNum" sz="quarter" idx="12"/>
          </p:nvPr>
        </p:nvSpPr>
        <p:spPr/>
        <p:txBody>
          <a:bodyPr/>
          <a:lstStyle/>
          <a:p>
            <a:fld id="{B6F15528-21DE-4FAA-801E-634DDDAF4B2B}" type="slidenum">
              <a:rPr lang="en-US" smtClean="0"/>
              <a:pPr/>
              <a:t>6</a:t>
            </a:fld>
            <a:endParaRPr lang="en-US"/>
          </a:p>
        </p:txBody>
      </p:sp>
      <p:sp>
        <p:nvSpPr>
          <p:cNvPr id="24" name="TextBox 23"/>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olidFill>
                  <a:schemeClr val="bg1">
                    <a:lumMod val="50000"/>
                  </a:schemeClr>
                </a:solidFill>
                <a:sym typeface="Wingdings"/>
              </a:rPr>
              <a:t> Motivation  Related Work 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
        <p:nvSpPr>
          <p:cNvPr id="25" name="TextBox 24"/>
          <p:cNvSpPr txBox="1"/>
          <p:nvPr/>
        </p:nvSpPr>
        <p:spPr>
          <a:xfrm>
            <a:off x="0" y="5012872"/>
            <a:ext cx="2593659" cy="369332"/>
          </a:xfrm>
          <a:prstGeom prst="rect">
            <a:avLst/>
          </a:prstGeom>
          <a:noFill/>
        </p:spPr>
        <p:txBody>
          <a:bodyPr wrap="none" rtlCol="0">
            <a:spAutoFit/>
          </a:bodyPr>
          <a:lstStyle/>
          <a:p>
            <a:r>
              <a:rPr lang="en-US" dirty="0" smtClean="0"/>
              <a:t>bob_shopping@mail.com</a:t>
            </a:r>
            <a:endParaRPr lang="en-US" dirty="0"/>
          </a:p>
        </p:txBody>
      </p:sp>
      <p:sp>
        <p:nvSpPr>
          <p:cNvPr id="26" name="TextBox 25"/>
          <p:cNvSpPr txBox="1"/>
          <p:nvPr/>
        </p:nvSpPr>
        <p:spPr>
          <a:xfrm>
            <a:off x="2683328" y="4876800"/>
            <a:ext cx="2916696" cy="369332"/>
          </a:xfrm>
          <a:prstGeom prst="rect">
            <a:avLst/>
          </a:prstGeom>
          <a:noFill/>
        </p:spPr>
        <p:txBody>
          <a:bodyPr wrap="none" rtlCol="0">
            <a:spAutoFit/>
          </a:bodyPr>
          <a:lstStyle/>
          <a:p>
            <a:r>
              <a:rPr lang="en-US" dirty="0" smtClean="0"/>
              <a:t>bob_membership@mail.com</a:t>
            </a:r>
            <a:endParaRPr lang="en-US" dirty="0"/>
          </a:p>
        </p:txBody>
      </p:sp>
      <p:sp>
        <p:nvSpPr>
          <p:cNvPr id="27" name="TextBox 26"/>
          <p:cNvSpPr txBox="1"/>
          <p:nvPr/>
        </p:nvSpPr>
        <p:spPr>
          <a:xfrm>
            <a:off x="6413499" y="1854200"/>
            <a:ext cx="2385268" cy="369332"/>
          </a:xfrm>
          <a:prstGeom prst="rect">
            <a:avLst/>
          </a:prstGeom>
          <a:noFill/>
        </p:spPr>
        <p:txBody>
          <a:bodyPr wrap="none" rtlCol="0">
            <a:spAutoFit/>
          </a:bodyPr>
          <a:lstStyle/>
          <a:p>
            <a:r>
              <a:rPr lang="en-US" dirty="0" smtClean="0"/>
              <a:t>bob_friends@mail.com</a:t>
            </a:r>
            <a:endParaRPr lang="en-US" dirty="0"/>
          </a:p>
        </p:txBody>
      </p:sp>
      <p:sp>
        <p:nvSpPr>
          <p:cNvPr id="28" name="TextBox 27"/>
          <p:cNvSpPr txBox="1"/>
          <p:nvPr/>
        </p:nvSpPr>
        <p:spPr>
          <a:xfrm>
            <a:off x="6587671" y="5950856"/>
            <a:ext cx="2034211" cy="369332"/>
          </a:xfrm>
          <a:prstGeom prst="rect">
            <a:avLst/>
          </a:prstGeom>
          <a:noFill/>
        </p:spPr>
        <p:txBody>
          <a:bodyPr wrap="none" rtlCol="0">
            <a:spAutoFit/>
          </a:bodyPr>
          <a:lstStyle/>
          <a:p>
            <a:r>
              <a:rPr lang="en-US" dirty="0" smtClean="0"/>
              <a:t>bob@mail.com.edu</a:t>
            </a:r>
            <a:endParaRPr lang="en-US" dirty="0"/>
          </a:p>
        </p:txBody>
      </p:sp>
      <p:sp>
        <p:nvSpPr>
          <p:cNvPr id="29" name="TextBox 28"/>
          <p:cNvSpPr txBox="1"/>
          <p:nvPr/>
        </p:nvSpPr>
        <p:spPr>
          <a:xfrm>
            <a:off x="6217557" y="3878944"/>
            <a:ext cx="2718373" cy="369332"/>
          </a:xfrm>
          <a:prstGeom prst="rect">
            <a:avLst/>
          </a:prstGeom>
          <a:noFill/>
        </p:spPr>
        <p:txBody>
          <a:bodyPr wrap="none" rtlCol="0">
            <a:spAutoFit/>
          </a:bodyPr>
          <a:lstStyle/>
          <a:p>
            <a:r>
              <a:rPr lang="en-US" dirty="0" smtClean="0"/>
              <a:t>bob_colleagues@mail.com</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1.11111E-6 0 L 0.02014 0.10556 " pathEditMode="relative" rAng="0" ptsTypes="AA">
                                      <p:cBhvr>
                                        <p:cTn id="6" dur="1000" fill="hold"/>
                                        <p:tgtEl>
                                          <p:spTgt spid="18"/>
                                        </p:tgtEl>
                                        <p:attrNameLst>
                                          <p:attrName>ppt_x</p:attrName>
                                          <p:attrName>ppt_y</p:attrName>
                                        </p:attrNameLst>
                                      </p:cBhvr>
                                      <p:rCtr x="10" y="53"/>
                                    </p:animMotion>
                                  </p:childTnLst>
                                </p:cTn>
                              </p:par>
                              <p:par>
                                <p:cTn id="7" presetID="49" presetClass="path" presetSubtype="0" accel="50000" decel="50000" fill="hold" nodeType="withEffect">
                                  <p:stCondLst>
                                    <p:cond delay="0"/>
                                  </p:stCondLst>
                                  <p:childTnLst>
                                    <p:animMotion origin="layout" path="M 5.55112E-17 -1.85185E-6 L 0.06667 0.17246 " pathEditMode="relative" rAng="0" ptsTypes="AA">
                                      <p:cBhvr>
                                        <p:cTn id="8" dur="1000" fill="hold"/>
                                        <p:tgtEl>
                                          <p:spTgt spid="5"/>
                                        </p:tgtEl>
                                        <p:attrNameLst>
                                          <p:attrName>ppt_x</p:attrName>
                                          <p:attrName>ppt_y</p:attrName>
                                        </p:attrNameLst>
                                      </p:cBhvr>
                                      <p:rCtr x="33" y="86"/>
                                    </p:animMotion>
                                  </p:childTnLst>
                                </p:cTn>
                              </p:par>
                              <p:par>
                                <p:cTn id="9" presetID="49" presetClass="path" presetSubtype="0" accel="50000" decel="50000" fill="hold" nodeType="withEffect">
                                  <p:stCondLst>
                                    <p:cond delay="0"/>
                                  </p:stCondLst>
                                  <p:childTnLst>
                                    <p:animMotion origin="layout" path="M 4.72222E-6 -3.7037E-7 L -0.16372 0.20602 " pathEditMode="relative" rAng="0" ptsTypes="AA">
                                      <p:cBhvr>
                                        <p:cTn id="10" dur="1000" fill="hold"/>
                                        <p:tgtEl>
                                          <p:spTgt spid="6"/>
                                        </p:tgtEl>
                                        <p:attrNameLst>
                                          <p:attrName>ppt_x</p:attrName>
                                          <p:attrName>ppt_y</p:attrName>
                                        </p:attrNameLst>
                                      </p:cBhvr>
                                      <p:rCtr x="-82" y="103"/>
                                    </p:animMotion>
                                  </p:childTnLst>
                                </p:cTn>
                              </p:par>
                              <p:par>
                                <p:cTn id="11" presetID="49" presetClass="path" presetSubtype="0" accel="50000" decel="50000" fill="hold" nodeType="withEffect">
                                  <p:stCondLst>
                                    <p:cond delay="0"/>
                                  </p:stCondLst>
                                  <p:childTnLst>
                                    <p:animMotion origin="layout" path="M 5.55112E-17 4.07407E-6 L -0.19167 -0.15301 " pathEditMode="relative" rAng="0" ptsTypes="AA">
                                      <p:cBhvr>
                                        <p:cTn id="12" dur="1000" fill="hold"/>
                                        <p:tgtEl>
                                          <p:spTgt spid="7"/>
                                        </p:tgtEl>
                                        <p:attrNameLst>
                                          <p:attrName>ppt_x</p:attrName>
                                          <p:attrName>ppt_y</p:attrName>
                                        </p:attrNameLst>
                                      </p:cBhvr>
                                      <p:rCtr x="-96" y="-77"/>
                                    </p:animMotion>
                                  </p:childTnLst>
                                </p:cTn>
                              </p:par>
                              <p:par>
                                <p:cTn id="13" presetID="64" presetClass="path" presetSubtype="0" accel="50000" decel="50000" fill="hold" nodeType="withEffect">
                                  <p:stCondLst>
                                    <p:cond delay="0"/>
                                  </p:stCondLst>
                                  <p:childTnLst>
                                    <p:animMotion origin="layout" path="M 2.22222E-6 -4.44444E-6 L 0.025 -0.18888 " pathEditMode="relative" rAng="0" ptsTypes="AA">
                                      <p:cBhvr>
                                        <p:cTn id="14" dur="1000" fill="hold"/>
                                        <p:tgtEl>
                                          <p:spTgt spid="40"/>
                                        </p:tgtEl>
                                        <p:attrNameLst>
                                          <p:attrName>ppt_x</p:attrName>
                                          <p:attrName>ppt_y</p:attrName>
                                        </p:attrNameLst>
                                      </p:cBhvr>
                                      <p:rCtr x="13" y="-94"/>
                                    </p:animMotion>
                                  </p:childTnLst>
                                </p:cTn>
                              </p:par>
                              <p:par>
                                <p:cTn id="15" presetID="56" presetClass="path" presetSubtype="0" accel="50000" decel="50000" fill="hold" nodeType="withEffect">
                                  <p:stCondLst>
                                    <p:cond delay="0"/>
                                  </p:stCondLst>
                                  <p:childTnLst>
                                    <p:animMotion origin="layout" path="M -4.16667E-6 3.33333E-6 L 0.01667 -0.14445 " pathEditMode="relative" rAng="0" ptsTypes="AA">
                                      <p:cBhvr>
                                        <p:cTn id="16" dur="1000" fill="hold"/>
                                        <p:tgtEl>
                                          <p:spTgt spid="38"/>
                                        </p:tgtEl>
                                        <p:attrNameLst>
                                          <p:attrName>ppt_x</p:attrName>
                                          <p:attrName>ppt_y</p:attrName>
                                        </p:attrNameLst>
                                      </p:cBhvr>
                                      <p:rCtr x="8" y="-72"/>
                                    </p:animMotion>
                                  </p:childTnLst>
                                </p:cTn>
                              </p:par>
                              <p:par>
                                <p:cTn id="17" presetID="42" presetClass="path" presetSubtype="0" accel="50000" decel="50000" fill="hold" nodeType="withEffect">
                                  <p:stCondLst>
                                    <p:cond delay="0"/>
                                  </p:stCondLst>
                                  <p:childTnLst>
                                    <p:animMotion origin="layout" path="M -3.33333E-6 -4.44444E-6 L -3.33333E-6 0.10278 " pathEditMode="relative" rAng="0" ptsTypes="AA">
                                      <p:cBhvr>
                                        <p:cTn id="18" dur="1000" fill="hold"/>
                                        <p:tgtEl>
                                          <p:spTgt spid="41"/>
                                        </p:tgtEl>
                                        <p:attrNameLst>
                                          <p:attrName>ppt_x</p:attrName>
                                          <p:attrName>ppt_y</p:attrName>
                                        </p:attrNameLst>
                                      </p:cBhvr>
                                      <p:rCtr x="0" y="51"/>
                                    </p:animMotion>
                                  </p:childTnLst>
                                </p:cTn>
                              </p:par>
                              <p:par>
                                <p:cTn id="19" presetID="49" presetClass="path" presetSubtype="0" accel="50000" decel="50000" fill="hold" nodeType="withEffect">
                                  <p:stCondLst>
                                    <p:cond delay="0"/>
                                  </p:stCondLst>
                                  <p:childTnLst>
                                    <p:animMotion origin="layout" path="M -0.00052 -4.44444E-6 L 0.00782 0.07778 " pathEditMode="relative" rAng="0" ptsTypes="AA">
                                      <p:cBhvr>
                                        <p:cTn id="20" dur="1000" fill="hold"/>
                                        <p:tgtEl>
                                          <p:spTgt spid="39"/>
                                        </p:tgtEl>
                                        <p:attrNameLst>
                                          <p:attrName>ppt_x</p:attrName>
                                          <p:attrName>ppt_y</p:attrName>
                                        </p:attrNameLst>
                                      </p:cBhvr>
                                      <p:rCtr x="4" y="39"/>
                                    </p:animMotion>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Problems with Current Solutions</a:t>
            </a:r>
          </a:p>
          <a:p>
            <a:pPr lvl="1"/>
            <a:r>
              <a:rPr lang="en-US" dirty="0" smtClean="0"/>
              <a:t>Addresses could be guessed</a:t>
            </a:r>
          </a:p>
          <a:p>
            <a:pPr lvl="1"/>
            <a:r>
              <a:rPr lang="en-US" dirty="0" smtClean="0"/>
              <a:t>Manageability issues with multiple email addresses (state as goal)</a:t>
            </a:r>
          </a:p>
          <a:p>
            <a:pPr lvl="1"/>
            <a:r>
              <a:rPr lang="en-US" dirty="0" smtClean="0"/>
              <a:t>Rolling new addresses a challenge</a:t>
            </a:r>
          </a:p>
          <a:p>
            <a:pPr lvl="1"/>
            <a:r>
              <a:rPr lang="en-US" dirty="0" smtClean="0"/>
              <a:t>Still do not solve root of problem, i.e. leakages</a:t>
            </a:r>
          </a:p>
        </p:txBody>
      </p:sp>
      <p:grpSp>
        <p:nvGrpSpPr>
          <p:cNvPr id="6" name="Group 5"/>
          <p:cNvGrpSpPr/>
          <p:nvPr/>
        </p:nvGrpSpPr>
        <p:grpSpPr>
          <a:xfrm>
            <a:off x="6934200" y="5681374"/>
            <a:ext cx="1069660" cy="1176626"/>
            <a:chOff x="3657600" y="5410200"/>
            <a:chExt cx="1069660" cy="1176626"/>
          </a:xfrm>
        </p:grpSpPr>
        <p:pic>
          <p:nvPicPr>
            <p:cNvPr id="4" name="Picture 3" descr="11949845142049183837boy_astrid_graeber_.svg.thumb.png"/>
            <p:cNvPicPr>
              <a:picLocks noChangeAspect="1"/>
            </p:cNvPicPr>
            <p:nvPr/>
          </p:nvPicPr>
          <p:blipFill>
            <a:blip r:embed="rId3" cstate="print"/>
            <a:stretch>
              <a:fillRect/>
            </a:stretch>
          </p:blipFill>
          <p:spPr>
            <a:xfrm>
              <a:off x="3657600" y="5410200"/>
              <a:ext cx="1069660" cy="1176626"/>
            </a:xfrm>
            <a:prstGeom prst="rect">
              <a:avLst/>
            </a:prstGeom>
          </p:spPr>
        </p:pic>
        <p:pic>
          <p:nvPicPr>
            <p:cNvPr id="5" name="Picture 4" descr="red-cross.png.jpg"/>
            <p:cNvPicPr>
              <a:picLocks noChangeAspect="1"/>
            </p:cNvPicPr>
            <p:nvPr/>
          </p:nvPicPr>
          <p:blipFill>
            <a:blip r:embed="rId4" cstate="print"/>
            <a:stretch>
              <a:fillRect/>
            </a:stretch>
          </p:blipFill>
          <p:spPr>
            <a:xfrm>
              <a:off x="3886200" y="5791200"/>
              <a:ext cx="688658" cy="762000"/>
            </a:xfrm>
            <a:prstGeom prst="rect">
              <a:avLst/>
            </a:prstGeom>
          </p:spPr>
        </p:pic>
      </p:gr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extBox 7"/>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olidFill>
                  <a:schemeClr val="bg1">
                    <a:lumMod val="50000"/>
                  </a:schemeClr>
                </a:solidFill>
                <a:sym typeface="Wingdings"/>
              </a:rPr>
              <a:t> </a:t>
            </a:r>
            <a:r>
              <a:rPr lang="en-US" sz="1200" dirty="0" smtClean="0">
                <a:solidFill>
                  <a:schemeClr val="bg1">
                    <a:lumMod val="50000"/>
                  </a:schemeClr>
                </a:solidFill>
                <a:sym typeface="Wingdings"/>
              </a:rPr>
              <a:t>Related Work 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Pessimistically assume eventual leak of an email address to some party undesired by user</a:t>
            </a:r>
          </a:p>
          <a:p>
            <a:r>
              <a:rPr lang="en-US" dirty="0" smtClean="0"/>
              <a:t>Research gap in mitigating impact of address leaks</a:t>
            </a:r>
          </a:p>
          <a:p>
            <a:pPr lvl="1"/>
            <a:r>
              <a:rPr lang="en-US" dirty="0" smtClean="0"/>
              <a:t>Provides explicitly user control in allowing senders to email the user</a:t>
            </a:r>
          </a:p>
          <a:p>
            <a:r>
              <a:rPr lang="en-US" dirty="0" smtClean="0"/>
              <a:t>Secondary goal: combine advantages of permanent and temporary email addresses</a:t>
            </a:r>
          </a:p>
          <a:p>
            <a:pPr lvl="1"/>
            <a:r>
              <a:rPr lang="en-US" dirty="0" smtClean="0"/>
              <a:t>Low costs for good  users</a:t>
            </a:r>
          </a:p>
          <a:p>
            <a:pPr lvl="1"/>
            <a:r>
              <a:rPr lang="en-US" dirty="0" smtClean="0"/>
              <a:t>High costs for potentially bad users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olidFill>
                  <a:schemeClr val="bg1">
                    <a:lumMod val="50000"/>
                  </a:schemeClr>
                </a:solidFill>
                <a:sym typeface="Wingdings"/>
              </a:rPr>
              <a:t> </a:t>
            </a:r>
            <a:r>
              <a:rPr lang="en-US" sz="1200" dirty="0" smtClean="0">
                <a:solidFill>
                  <a:schemeClr val="bg1">
                    <a:lumMod val="50000"/>
                  </a:schemeClr>
                </a:solidFill>
                <a:sym typeface="Wingdings"/>
              </a:rPr>
              <a:t>Related Work 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 – Spam Filtering</a:t>
            </a:r>
            <a:endParaRPr lang="en-US" dirty="0"/>
          </a:p>
        </p:txBody>
      </p:sp>
      <p:sp>
        <p:nvSpPr>
          <p:cNvPr id="4" name="Content Placeholder 3"/>
          <p:cNvSpPr>
            <a:spLocks noGrp="1"/>
          </p:cNvSpPr>
          <p:nvPr>
            <p:ph idx="1"/>
          </p:nvPr>
        </p:nvSpPr>
        <p:spPr>
          <a:xfrm>
            <a:off x="457200" y="1600200"/>
            <a:ext cx="8229600" cy="3293209"/>
          </a:xfrm>
          <a:prstGeom prst="rect">
            <a:avLst/>
          </a:prstGeom>
        </p:spPr>
        <p:txBody>
          <a:bodyPr wrap="square">
            <a:spAutoFit/>
          </a:bodyPr>
          <a:lstStyle/>
          <a:p>
            <a:r>
              <a:rPr lang="en-US" dirty="0" smtClean="0"/>
              <a:t>Effective in most cases, but still occurs</a:t>
            </a:r>
          </a:p>
          <a:p>
            <a:pPr lvl="1"/>
            <a:r>
              <a:rPr lang="en-US" dirty="0" smtClean="0"/>
              <a:t>Spammers getting more targeted</a:t>
            </a:r>
          </a:p>
          <a:p>
            <a:r>
              <a:rPr lang="en-US" dirty="0" err="1" smtClean="0"/>
              <a:t>Heuristical</a:t>
            </a:r>
            <a:r>
              <a:rPr lang="en-US" dirty="0" smtClean="0"/>
              <a:t> approach, false positives/negatives</a:t>
            </a:r>
          </a:p>
          <a:p>
            <a:pPr lvl="1"/>
            <a:r>
              <a:rPr lang="en-US" dirty="0" smtClean="0"/>
              <a:t>User may need to check 'Spam' folder</a:t>
            </a:r>
          </a:p>
          <a:p>
            <a:r>
              <a:rPr lang="en-US" dirty="0" smtClean="0"/>
              <a:t>Solves the symptoms of the problem rather than the root cause, i.e. leaks.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p:cNvSpPr txBox="1"/>
          <p:nvPr/>
        </p:nvSpPr>
        <p:spPr>
          <a:xfrm>
            <a:off x="0" y="6581001"/>
            <a:ext cx="9144000" cy="276999"/>
          </a:xfrm>
          <a:prstGeom prst="rect">
            <a:avLst/>
          </a:prstGeom>
          <a:noFill/>
        </p:spPr>
        <p:txBody>
          <a:bodyPr wrap="square" rtlCol="0">
            <a:spAutoFit/>
          </a:bodyPr>
          <a:lstStyle/>
          <a:p>
            <a:r>
              <a:rPr lang="en-US" sz="1200" dirty="0" smtClean="0"/>
              <a:t>Introduction </a:t>
            </a:r>
            <a:r>
              <a:rPr lang="en-US" sz="1200" dirty="0" smtClean="0">
                <a:sym typeface="Wingdings"/>
              </a:rPr>
              <a:t> </a:t>
            </a:r>
            <a:r>
              <a:rPr lang="en-US" sz="1200" dirty="0" smtClean="0">
                <a:sym typeface="Wingdings"/>
              </a:rPr>
              <a:t>Related Work </a:t>
            </a:r>
            <a:r>
              <a:rPr lang="en-US" sz="1200" dirty="0" smtClean="0">
                <a:solidFill>
                  <a:schemeClr val="bg1">
                    <a:lumMod val="50000"/>
                  </a:schemeClr>
                </a:solidFill>
                <a:sym typeface="Wingdings"/>
              </a:rPr>
              <a:t> Proposal  Mechanism/Design  Implementation  </a:t>
            </a:r>
            <a:r>
              <a:rPr lang="en-US" sz="1200" dirty="0" smtClean="0">
                <a:solidFill>
                  <a:schemeClr val="bg1">
                    <a:lumMod val="50000"/>
                  </a:schemeClr>
                </a:solidFill>
                <a:sym typeface="Wingdings"/>
              </a:rPr>
              <a:t>Evaluation</a:t>
            </a:r>
            <a:r>
              <a:rPr lang="en-US" sz="1200" dirty="0" smtClean="0">
                <a:sym typeface="Wingdings"/>
              </a:rPr>
              <a:t> </a:t>
            </a:r>
            <a:r>
              <a:rPr lang="en-US" sz="1200" dirty="0" smtClean="0">
                <a:solidFill>
                  <a:schemeClr val="bg1">
                    <a:lumMod val="50000"/>
                  </a:schemeClr>
                </a:solidFill>
                <a:sym typeface="Wingdings"/>
              </a:rPr>
              <a:t> Discussion </a:t>
            </a:r>
            <a:r>
              <a:rPr lang="en-US" sz="1200" dirty="0" smtClean="0">
                <a:solidFill>
                  <a:schemeClr val="bg1">
                    <a:lumMod val="50000"/>
                  </a:schemeClr>
                </a:solidFill>
                <a:sym typeface="Wingdings"/>
              </a:rPr>
              <a:t> Conclusions</a:t>
            </a:r>
            <a:r>
              <a:rPr lang="en-US" sz="1200" dirty="0" smtClean="0">
                <a:sym typeface="Wingdings"/>
              </a:rPr>
              <a:t> </a:t>
            </a:r>
            <a:endParaRPr lang="en-US" sz="12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5423</Words>
  <Application>Microsoft Office PowerPoint</Application>
  <PresentationFormat>On-screen Show (4:3)</PresentationFormat>
  <Paragraphs>736</Paragraphs>
  <Slides>45</Slides>
  <Notes>40</Notes>
  <HiddenSlides>11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48" baseType="lpstr">
      <vt:lpstr>Office Theme</vt:lpstr>
      <vt:lpstr>Custom Design</vt:lpstr>
      <vt:lpstr>Acrobat Document</vt:lpstr>
      <vt:lpstr>Semi-Private Email Aliases</vt:lpstr>
      <vt:lpstr>Agenda</vt:lpstr>
      <vt:lpstr>Email Addresses Distribution</vt:lpstr>
      <vt:lpstr>What is an Email Address Leak?</vt:lpstr>
      <vt:lpstr>Email Addresses for Sale</vt:lpstr>
      <vt:lpstr>Current Solutions</vt:lpstr>
      <vt:lpstr>Motivation</vt:lpstr>
      <vt:lpstr>Problem Statement</vt:lpstr>
      <vt:lpstr>Related Work – Spam Filtering</vt:lpstr>
      <vt:lpstr>Related Work</vt:lpstr>
      <vt:lpstr>Slide 11</vt:lpstr>
      <vt:lpstr>Related Work</vt:lpstr>
      <vt:lpstr>Related Work - IEA</vt:lpstr>
      <vt:lpstr>Related Work</vt:lpstr>
      <vt:lpstr>Related Work</vt:lpstr>
      <vt:lpstr>Related Work</vt:lpstr>
      <vt:lpstr>Research Questions</vt:lpstr>
      <vt:lpstr>Contributions</vt:lpstr>
      <vt:lpstr>Features</vt:lpstr>
      <vt:lpstr>What SEAL Doesn’t Do</vt:lpstr>
      <vt:lpstr>Unrestricted to Partly Restricted Alias</vt:lpstr>
      <vt:lpstr>Partly Restricted Alias</vt:lpstr>
      <vt:lpstr>Partly Restricted to Fully Restricted Alias</vt:lpstr>
      <vt:lpstr>Disabled Alias</vt:lpstr>
      <vt:lpstr>System Overview</vt:lpstr>
      <vt:lpstr>System Overview</vt:lpstr>
      <vt:lpstr>Methods for Alias Creation</vt:lpstr>
      <vt:lpstr>Aliases and Affiliation</vt:lpstr>
      <vt:lpstr>SEAL Architecture</vt:lpstr>
      <vt:lpstr>Implementation</vt:lpstr>
      <vt:lpstr>Evaluation</vt:lpstr>
      <vt:lpstr>Evaluation (Affiliation Validation)</vt:lpstr>
      <vt:lpstr>Slide 33</vt:lpstr>
      <vt:lpstr>Evaluation (Affiliation Validation)</vt:lpstr>
      <vt:lpstr>Evaluation (Leakages By Websites)</vt:lpstr>
      <vt:lpstr>Evaluation (Leakages By Websites)</vt:lpstr>
      <vt:lpstr>Evaluation (Leakages By Websites)</vt:lpstr>
      <vt:lpstr>Slide 38</vt:lpstr>
      <vt:lpstr>Evaluation (Leakages By Online Posts, Classifieds)</vt:lpstr>
      <vt:lpstr>Evaluation (Timing Performance)</vt:lpstr>
      <vt:lpstr>Evaluation (Timing Performance)</vt:lpstr>
      <vt:lpstr>Evaluation (Timing Performance)</vt:lpstr>
      <vt:lpstr>Discussion – Security Analysis</vt:lpstr>
      <vt:lpstr>Discussion - Usability</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Semi-Private Email Aliases</dc:title>
  <dc:creator>bluskye</dc:creator>
  <cp:lastModifiedBy>bluskye</cp:lastModifiedBy>
  <cp:revision>645</cp:revision>
  <dcterms:created xsi:type="dcterms:W3CDTF">2006-08-16T00:00:00Z</dcterms:created>
  <dcterms:modified xsi:type="dcterms:W3CDTF">2012-05-03T22:48:47Z</dcterms:modified>
</cp:coreProperties>
</file>