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8" r:id="rId3"/>
    <p:sldId id="274" r:id="rId4"/>
    <p:sldId id="258" r:id="rId5"/>
    <p:sldId id="259" r:id="rId6"/>
    <p:sldId id="260" r:id="rId7"/>
    <p:sldId id="261" r:id="rId8"/>
    <p:sldId id="262" r:id="rId9"/>
    <p:sldId id="273" r:id="rId10"/>
    <p:sldId id="263" r:id="rId11"/>
    <p:sldId id="267" r:id="rId12"/>
    <p:sldId id="264" r:id="rId13"/>
    <p:sldId id="270" r:id="rId14"/>
    <p:sldId id="269" r:id="rId15"/>
    <p:sldId id="271" r:id="rId16"/>
    <p:sldId id="277" r:id="rId17"/>
    <p:sldId id="272" r:id="rId18"/>
    <p:sldId id="280" r:id="rId19"/>
    <p:sldId id="281" r:id="rId20"/>
    <p:sldId id="282" r:id="rId21"/>
    <p:sldId id="265" r:id="rId22"/>
    <p:sldId id="266" r:id="rId23"/>
    <p:sldId id="276"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800080"/>
    <a:srgbClr val="A50021"/>
    <a:srgbClr val="80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p:cViewPr varScale="1">
        <p:scale>
          <a:sx n="69" d="100"/>
          <a:sy n="69" d="100"/>
        </p:scale>
        <p:origin x="120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177D24C3-7C35-4592-91D1-736DDD7CD773}" type="datetimeFigureOut">
              <a:rPr lang="tr-TR" smtClean="0"/>
              <a:t>28.6.2019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416858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177D24C3-7C35-4592-91D1-736DDD7CD773}" type="datetimeFigureOut">
              <a:rPr lang="tr-TR" smtClean="0"/>
              <a:t>28.6.2019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88692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177D24C3-7C35-4592-91D1-736DDD7CD773}" type="datetimeFigureOut">
              <a:rPr lang="tr-TR" smtClean="0"/>
              <a:t>28.6.2019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402510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177D24C3-7C35-4592-91D1-736DDD7CD773}" type="datetimeFigureOut">
              <a:rPr lang="tr-TR" smtClean="0"/>
              <a:t>28.6.2019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174813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177D24C3-7C35-4592-91D1-736DDD7CD773}" type="datetimeFigureOut">
              <a:rPr lang="tr-TR" smtClean="0"/>
              <a:t>28.6.2019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100524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177D24C3-7C35-4592-91D1-736DDD7CD773}" type="datetimeFigureOut">
              <a:rPr lang="tr-TR" smtClean="0"/>
              <a:t>28.6.2019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19837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177D24C3-7C35-4592-91D1-736DDD7CD773}" type="datetimeFigureOut">
              <a:rPr lang="tr-TR" smtClean="0"/>
              <a:t>28.6.2019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111114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177D24C3-7C35-4592-91D1-736DDD7CD773}" type="datetimeFigureOut">
              <a:rPr lang="tr-TR" smtClean="0"/>
              <a:t>28.6.2019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62733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77D24C3-7C35-4592-91D1-736DDD7CD773}" type="datetimeFigureOut">
              <a:rPr lang="tr-TR" smtClean="0"/>
              <a:t>28.6.2019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310821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177D24C3-7C35-4592-91D1-736DDD7CD773}" type="datetimeFigureOut">
              <a:rPr lang="tr-TR" smtClean="0"/>
              <a:t>28.6.2019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427365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177D24C3-7C35-4592-91D1-736DDD7CD773}" type="datetimeFigureOut">
              <a:rPr lang="tr-TR" smtClean="0"/>
              <a:t>28.6.2019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359648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7000"/>
            <a:lum/>
          </a:blip>
          <a:srcRect/>
          <a:stretch>
            <a:fillRect l="-17000" r="-17000"/>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D24C3-7C35-4592-91D1-736DDD7CD773}" type="datetimeFigureOut">
              <a:rPr lang="tr-TR" smtClean="0"/>
              <a:t>28.6.2019</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91FEA-EBAE-4171-BE90-90AFA3F268E0}" type="slidenum">
              <a:rPr lang="tr-TR" smtClean="0"/>
              <a:t>‹#›</a:t>
            </a:fld>
            <a:endParaRPr lang="tr-TR"/>
          </a:p>
        </p:txBody>
      </p:sp>
    </p:spTree>
    <p:extLst>
      <p:ext uri="{BB962C8B-B14F-4D97-AF65-F5344CB8AC3E}">
        <p14:creationId xmlns:p14="http://schemas.microsoft.com/office/powerpoint/2010/main" val="985697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Dikdörtgen 3"/>
          <p:cNvSpPr/>
          <p:nvPr/>
        </p:nvSpPr>
        <p:spPr>
          <a:xfrm>
            <a:off x="2283556" y="4149080"/>
            <a:ext cx="4576895" cy="1446550"/>
          </a:xfrm>
          <a:prstGeom prst="rect">
            <a:avLst/>
          </a:prstGeom>
          <a:noFill/>
        </p:spPr>
        <p:txBody>
          <a:bodyPr wrap="none" lIns="91440" tIns="45720" rIns="91440" bIns="45720">
            <a:spAutoFit/>
          </a:bodyPr>
          <a:lstStyle/>
          <a:p>
            <a:pPr algn="ctr"/>
            <a:r>
              <a:rPr lang="tr-TR" sz="8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3XX&amp;3XY</a:t>
            </a:r>
            <a:endParaRPr lang="tr-TR" sz="6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Dikdörtgen 4"/>
          <p:cNvSpPr/>
          <p:nvPr/>
        </p:nvSpPr>
        <p:spPr>
          <a:xfrm>
            <a:off x="107504" y="1602420"/>
            <a:ext cx="8856984" cy="1862048"/>
          </a:xfrm>
          <a:prstGeom prst="rect">
            <a:avLst/>
          </a:prstGeom>
          <a:noFill/>
        </p:spPr>
        <p:txBody>
          <a:bodyPr wrap="square" lIns="91440" tIns="45720" rIns="91440" bIns="45720">
            <a:spAutoFit/>
          </a:bodyPr>
          <a:lstStyle/>
          <a:p>
            <a:pPr algn="ctr"/>
            <a:r>
              <a:rPr lang="tr-TR" sz="115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CRYPTOGEN</a:t>
            </a:r>
            <a:endParaRPr lang="tr-TR" sz="66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2458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 Başlık 2"/>
          <p:cNvSpPr txBox="1">
            <a:spLocks/>
          </p:cNvSpPr>
          <p:nvPr/>
        </p:nvSpPr>
        <p:spPr>
          <a:xfrm>
            <a:off x="755575" y="188640"/>
            <a:ext cx="2562299" cy="49996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DATA INTO MATRIX</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0848"/>
            <a:ext cx="9003106" cy="3435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6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755576" y="188640"/>
            <a:ext cx="3240360"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MATRIX KEY ELDE ETMEK</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82010"/>
            <a:ext cx="68770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C:\Users\Elif\Desktop\Algoritma\orange-1618917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4914" y="3212976"/>
            <a:ext cx="765217" cy="755652"/>
          </a:xfrm>
          <a:prstGeom prst="rect">
            <a:avLst/>
          </a:prstGeom>
          <a:noFill/>
          <a:extLst>
            <a:ext uri="{909E8E84-426E-40DD-AFC4-6F175D3DCCD1}">
              <a14:hiddenFill xmlns:a14="http://schemas.microsoft.com/office/drawing/2010/main">
                <a:solidFill>
                  <a:srgbClr val="FFFFFF"/>
                </a:solidFill>
              </a14:hiddenFill>
            </a:ext>
          </a:extLst>
        </p:spPr>
      </p:pic>
      <p:sp>
        <p:nvSpPr>
          <p:cNvPr id="7" name="Aşağı Ok 6"/>
          <p:cNvSpPr/>
          <p:nvPr/>
        </p:nvSpPr>
        <p:spPr>
          <a:xfrm rot="10597173">
            <a:off x="3629931" y="2696496"/>
            <a:ext cx="504056"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p:cNvSpPr txBox="1"/>
          <p:nvPr/>
        </p:nvSpPr>
        <p:spPr>
          <a:xfrm>
            <a:off x="2375756" y="2089422"/>
            <a:ext cx="3491405" cy="461665"/>
          </a:xfrm>
          <a:prstGeom prst="rect">
            <a:avLst/>
          </a:prstGeom>
          <a:noFill/>
        </p:spPr>
        <p:txBody>
          <a:bodyPr wrap="none" rtlCol="0">
            <a:spAutoFit/>
          </a:bodyPr>
          <a:lstStyle/>
          <a:p>
            <a:r>
              <a:rPr lang="tr-TR" sz="2400" b="1" dirty="0"/>
              <a:t>(0111)</a:t>
            </a:r>
            <a:r>
              <a:rPr lang="tr-TR" sz="2400" b="1" dirty="0" err="1"/>
              <a:t>Binary</a:t>
            </a:r>
            <a:r>
              <a:rPr lang="tr-TR" sz="2400" b="1" dirty="0"/>
              <a:t> = </a:t>
            </a:r>
            <a:r>
              <a:rPr lang="tr-TR" sz="2400" b="1" dirty="0">
                <a:solidFill>
                  <a:srgbClr val="FF0000"/>
                </a:solidFill>
              </a:rPr>
              <a:t>(7)</a:t>
            </a:r>
            <a:r>
              <a:rPr lang="tr-TR" sz="2400" b="1" dirty="0" err="1">
                <a:solidFill>
                  <a:srgbClr val="FF0000"/>
                </a:solidFill>
              </a:rPr>
              <a:t>Decimal</a:t>
            </a:r>
            <a:endParaRPr lang="tr-TR" sz="2400" b="1" dirty="0">
              <a:solidFill>
                <a:srgbClr val="FF0000"/>
              </a:solidFill>
            </a:endParaRPr>
          </a:p>
        </p:txBody>
      </p:sp>
      <p:pic>
        <p:nvPicPr>
          <p:cNvPr id="11" name="Picture 7" descr="C:\Users\Elif\Desktop\Algoritma\orange-1618917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3785" y="1942428"/>
            <a:ext cx="765217" cy="755652"/>
          </a:xfrm>
          <a:prstGeom prst="rect">
            <a:avLst/>
          </a:prstGeom>
          <a:noFill/>
          <a:extLst>
            <a:ext uri="{909E8E84-426E-40DD-AFC4-6F175D3DCCD1}">
              <a14:hiddenFill xmlns:a14="http://schemas.microsoft.com/office/drawing/2010/main">
                <a:solidFill>
                  <a:srgbClr val="FFFFFF"/>
                </a:solidFill>
              </a14:hiddenFill>
            </a:ext>
          </a:extLst>
        </p:spPr>
      </p:pic>
      <p:sp>
        <p:nvSpPr>
          <p:cNvPr id="10" name="Metin kutusu 9"/>
          <p:cNvSpPr txBox="1"/>
          <p:nvPr/>
        </p:nvSpPr>
        <p:spPr>
          <a:xfrm>
            <a:off x="3628018" y="1450524"/>
            <a:ext cx="2392001" cy="461665"/>
          </a:xfrm>
          <a:prstGeom prst="rect">
            <a:avLst/>
          </a:prstGeom>
          <a:noFill/>
          <a:ln>
            <a:solidFill>
              <a:srgbClr val="009900"/>
            </a:solidFill>
          </a:ln>
        </p:spPr>
        <p:txBody>
          <a:bodyPr wrap="none" rtlCol="0">
            <a:spAutoFit/>
          </a:bodyPr>
          <a:lstStyle/>
          <a:p>
            <a:r>
              <a:rPr lang="tr-TR" sz="2400" b="1" dirty="0"/>
              <a:t>OUR MATRIX KEY</a:t>
            </a:r>
          </a:p>
        </p:txBody>
      </p:sp>
      <p:sp>
        <p:nvSpPr>
          <p:cNvPr id="12" name="Metin kutusu 11"/>
          <p:cNvSpPr txBox="1"/>
          <p:nvPr/>
        </p:nvSpPr>
        <p:spPr>
          <a:xfrm>
            <a:off x="4248079" y="2869631"/>
            <a:ext cx="1921488" cy="461665"/>
          </a:xfrm>
          <a:prstGeom prst="rect">
            <a:avLst/>
          </a:prstGeom>
          <a:noFill/>
        </p:spPr>
        <p:txBody>
          <a:bodyPr wrap="none" rtlCol="0">
            <a:spAutoFit/>
          </a:bodyPr>
          <a:lstStyle/>
          <a:p>
            <a:r>
              <a:rPr lang="tr-TR" sz="2400" b="1" dirty="0" err="1"/>
              <a:t>i</a:t>
            </a:r>
            <a:r>
              <a:rPr lang="tr-TR" sz="2400" b="1" baseline="30000" dirty="0" err="1"/>
              <a:t>th</a:t>
            </a:r>
            <a:r>
              <a:rPr lang="tr-TR" sz="2400" b="1" dirty="0"/>
              <a:t> First 4 </a:t>
            </a:r>
            <a:r>
              <a:rPr lang="tr-TR" sz="2400" b="1" dirty="0" err="1"/>
              <a:t>digit</a:t>
            </a:r>
            <a:endParaRPr lang="tr-TR" sz="2400" b="1" dirty="0"/>
          </a:p>
        </p:txBody>
      </p:sp>
      <p:cxnSp>
        <p:nvCxnSpPr>
          <p:cNvPr id="13" name="Düz Ok Bağlayıcısı 12">
            <a:extLst>
              <a:ext uri="{FF2B5EF4-FFF2-40B4-BE49-F238E27FC236}">
                <a16:creationId xmlns:a16="http://schemas.microsoft.com/office/drawing/2014/main" id="{96F92AA8-0427-454D-B8D8-CE8556CFA559}"/>
              </a:ext>
            </a:extLst>
          </p:cNvPr>
          <p:cNvCxnSpPr>
            <a:cxnSpLocks/>
          </p:cNvCxnSpPr>
          <p:nvPr/>
        </p:nvCxnSpPr>
        <p:spPr>
          <a:xfrm>
            <a:off x="2946898" y="5043033"/>
            <a:ext cx="1728192" cy="927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B039C7EF-A582-4242-A005-89785BE99FF6}"/>
              </a:ext>
            </a:extLst>
          </p:cNvPr>
          <p:cNvCxnSpPr>
            <a:cxnSpLocks/>
          </p:cNvCxnSpPr>
          <p:nvPr/>
        </p:nvCxnSpPr>
        <p:spPr>
          <a:xfrm>
            <a:off x="2874890" y="4655249"/>
            <a:ext cx="2663587" cy="1301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Düz Ok Bağlayıcısı 14">
            <a:extLst>
              <a:ext uri="{FF2B5EF4-FFF2-40B4-BE49-F238E27FC236}">
                <a16:creationId xmlns:a16="http://schemas.microsoft.com/office/drawing/2014/main" id="{7998B982-6D85-40E3-A338-08A0FE40849C}"/>
              </a:ext>
            </a:extLst>
          </p:cNvPr>
          <p:cNvCxnSpPr/>
          <p:nvPr/>
        </p:nvCxnSpPr>
        <p:spPr>
          <a:xfrm>
            <a:off x="4026307" y="4610985"/>
            <a:ext cx="151217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Dikdörtgen 15">
            <a:extLst>
              <a:ext uri="{FF2B5EF4-FFF2-40B4-BE49-F238E27FC236}">
                <a16:creationId xmlns:a16="http://schemas.microsoft.com/office/drawing/2014/main" id="{20B2FFEC-139F-4C3C-99D0-62A1CDF4D000}"/>
              </a:ext>
            </a:extLst>
          </p:cNvPr>
          <p:cNvSpPr/>
          <p:nvPr/>
        </p:nvSpPr>
        <p:spPr>
          <a:xfrm>
            <a:off x="2887546" y="4640934"/>
            <a:ext cx="2663587" cy="1359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7" name="Düz Ok Bağlayıcısı 16">
            <a:extLst>
              <a:ext uri="{FF2B5EF4-FFF2-40B4-BE49-F238E27FC236}">
                <a16:creationId xmlns:a16="http://schemas.microsoft.com/office/drawing/2014/main" id="{1F05D0E6-DE93-477E-9539-BA9FC302CD54}"/>
              </a:ext>
            </a:extLst>
          </p:cNvPr>
          <p:cNvCxnSpPr>
            <a:cxnSpLocks/>
          </p:cNvCxnSpPr>
          <p:nvPr/>
        </p:nvCxnSpPr>
        <p:spPr>
          <a:xfrm>
            <a:off x="2905972" y="5403073"/>
            <a:ext cx="977030" cy="56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a16="http://schemas.microsoft.com/office/drawing/2014/main" id="{693B676A-B78C-4A41-956A-BA0ADBE2EC5A}"/>
              </a:ext>
            </a:extLst>
          </p:cNvPr>
          <p:cNvCxnSpPr>
            <a:cxnSpLocks/>
          </p:cNvCxnSpPr>
          <p:nvPr/>
        </p:nvCxnSpPr>
        <p:spPr>
          <a:xfrm>
            <a:off x="3594970" y="4655249"/>
            <a:ext cx="1943507" cy="1031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Düz Ok Bağlayıcısı 18">
            <a:extLst>
              <a:ext uri="{FF2B5EF4-FFF2-40B4-BE49-F238E27FC236}">
                <a16:creationId xmlns:a16="http://schemas.microsoft.com/office/drawing/2014/main" id="{155BF962-B3E4-42C3-A99D-07232C6AB7F6}"/>
              </a:ext>
            </a:extLst>
          </p:cNvPr>
          <p:cNvCxnSpPr>
            <a:cxnSpLocks/>
          </p:cNvCxnSpPr>
          <p:nvPr/>
        </p:nvCxnSpPr>
        <p:spPr>
          <a:xfrm>
            <a:off x="4716016" y="4640934"/>
            <a:ext cx="847773" cy="470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Metin kutusu 19">
            <a:extLst>
              <a:ext uri="{FF2B5EF4-FFF2-40B4-BE49-F238E27FC236}">
                <a16:creationId xmlns:a16="http://schemas.microsoft.com/office/drawing/2014/main" id="{C2C73B8F-958A-49E4-854C-0A68773479C9}"/>
              </a:ext>
            </a:extLst>
          </p:cNvPr>
          <p:cNvSpPr txBox="1"/>
          <p:nvPr/>
        </p:nvSpPr>
        <p:spPr>
          <a:xfrm>
            <a:off x="3355177" y="6302577"/>
            <a:ext cx="1729128" cy="400110"/>
          </a:xfrm>
          <a:prstGeom prst="rect">
            <a:avLst/>
          </a:prstGeom>
          <a:noFill/>
          <a:ln>
            <a:solidFill>
              <a:srgbClr val="009900"/>
            </a:solidFill>
          </a:ln>
        </p:spPr>
        <p:txBody>
          <a:bodyPr wrap="none" rtlCol="0">
            <a:spAutoFit/>
          </a:bodyPr>
          <a:lstStyle/>
          <a:p>
            <a:r>
              <a:rPr lang="tr-TR" sz="2000" b="1" dirty="0" err="1"/>
              <a:t>Diagonal</a:t>
            </a:r>
            <a:r>
              <a:rPr lang="tr-TR" sz="2000" b="1" dirty="0"/>
              <a:t> Form</a:t>
            </a:r>
          </a:p>
        </p:txBody>
      </p:sp>
      <p:sp>
        <p:nvSpPr>
          <p:cNvPr id="2" name="Metin kutusu 1">
            <a:extLst>
              <a:ext uri="{FF2B5EF4-FFF2-40B4-BE49-F238E27FC236}">
                <a16:creationId xmlns:a16="http://schemas.microsoft.com/office/drawing/2014/main" id="{5BEC8BE1-FA20-4992-A28B-7E467134D9EA}"/>
              </a:ext>
            </a:extLst>
          </p:cNvPr>
          <p:cNvSpPr txBox="1"/>
          <p:nvPr/>
        </p:nvSpPr>
        <p:spPr>
          <a:xfrm>
            <a:off x="5813851" y="4983735"/>
            <a:ext cx="2717411" cy="523220"/>
          </a:xfrm>
          <a:prstGeom prst="rect">
            <a:avLst/>
          </a:prstGeom>
          <a:noFill/>
          <a:ln>
            <a:solidFill>
              <a:schemeClr val="accent1"/>
            </a:solidFill>
          </a:ln>
        </p:spPr>
        <p:txBody>
          <a:bodyPr wrap="none" rtlCol="0">
            <a:spAutoFit/>
          </a:bodyPr>
          <a:lstStyle/>
          <a:p>
            <a:r>
              <a:rPr lang="tr-TR" sz="2800" b="1" dirty="0"/>
              <a:t>OK SAYISI= 2*n-1</a:t>
            </a:r>
          </a:p>
        </p:txBody>
      </p:sp>
      <p:sp>
        <p:nvSpPr>
          <p:cNvPr id="3" name="Metin kutusu 2">
            <a:extLst>
              <a:ext uri="{FF2B5EF4-FFF2-40B4-BE49-F238E27FC236}">
                <a16:creationId xmlns:a16="http://schemas.microsoft.com/office/drawing/2014/main" id="{7B31D118-F287-4D75-A39F-5E5DF3452947}"/>
              </a:ext>
            </a:extLst>
          </p:cNvPr>
          <p:cNvSpPr txBox="1"/>
          <p:nvPr/>
        </p:nvSpPr>
        <p:spPr>
          <a:xfrm>
            <a:off x="6490318" y="5686975"/>
            <a:ext cx="1502334" cy="461665"/>
          </a:xfrm>
          <a:prstGeom prst="rect">
            <a:avLst/>
          </a:prstGeom>
          <a:noFill/>
        </p:spPr>
        <p:txBody>
          <a:bodyPr wrap="none" rtlCol="0">
            <a:spAutoFit/>
          </a:bodyPr>
          <a:lstStyle/>
          <a:p>
            <a:r>
              <a:rPr lang="tr-TR" sz="2400" b="1" dirty="0"/>
              <a:t>2*8 - 1=15</a:t>
            </a:r>
          </a:p>
        </p:txBody>
      </p:sp>
    </p:spTree>
    <p:extLst>
      <p:ext uri="{BB962C8B-B14F-4D97-AF65-F5344CB8AC3E}">
        <p14:creationId xmlns:p14="http://schemas.microsoft.com/office/powerpoint/2010/main" val="3069273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1612900"/>
            <a:ext cx="8712200" cy="36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755576" y="188640"/>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1</a:t>
            </a:r>
            <a:r>
              <a:rPr lang="tr-TR" sz="2400" b="1" baseline="30000" dirty="0">
                <a:solidFill>
                  <a:schemeClr val="bg1"/>
                </a:solidFill>
              </a:rPr>
              <a:t>st </a:t>
            </a:r>
            <a:r>
              <a:rPr lang="tr-TR" sz="2400" b="1" dirty="0" err="1">
                <a:solidFill>
                  <a:schemeClr val="bg1"/>
                </a:solidFill>
              </a:rPr>
              <a:t>Loop</a:t>
            </a:r>
            <a:endParaRPr lang="tr-TR" sz="2400" b="1" dirty="0">
              <a:solidFill>
                <a:schemeClr val="bg1"/>
              </a:solidFill>
            </a:endParaRPr>
          </a:p>
        </p:txBody>
      </p:sp>
    </p:spTree>
    <p:extLst>
      <p:ext uri="{BB962C8B-B14F-4D97-AF65-F5344CB8AC3E}">
        <p14:creationId xmlns:p14="http://schemas.microsoft.com/office/powerpoint/2010/main" val="376545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 y="1504950"/>
            <a:ext cx="86741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755576" y="188640"/>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2</a:t>
            </a:r>
            <a:r>
              <a:rPr lang="tr-TR" sz="2400" b="1" baseline="30000" dirty="0">
                <a:solidFill>
                  <a:schemeClr val="bg1"/>
                </a:solidFill>
              </a:rPr>
              <a:t>nd</a:t>
            </a:r>
            <a:r>
              <a:rPr lang="tr-TR" sz="2400" b="1" dirty="0">
                <a:solidFill>
                  <a:schemeClr val="bg1"/>
                </a:solidFill>
              </a:rPr>
              <a:t> </a:t>
            </a:r>
            <a:r>
              <a:rPr lang="tr-TR" sz="2400" b="1" dirty="0" err="1">
                <a:solidFill>
                  <a:schemeClr val="bg1"/>
                </a:solidFill>
              </a:rPr>
              <a:t>Loop</a:t>
            </a:r>
            <a:endParaRPr lang="tr-TR" sz="2400" b="1" dirty="0">
              <a:solidFill>
                <a:schemeClr val="bg1"/>
              </a:solidFill>
            </a:endParaRPr>
          </a:p>
        </p:txBody>
      </p:sp>
      <p:sp>
        <p:nvSpPr>
          <p:cNvPr id="2" name="Dikdörtgen 1">
            <a:extLst>
              <a:ext uri="{FF2B5EF4-FFF2-40B4-BE49-F238E27FC236}">
                <a16:creationId xmlns:a16="http://schemas.microsoft.com/office/drawing/2014/main" id="{47A9E6A8-A220-4726-A280-83C7FF0AC851}"/>
              </a:ext>
            </a:extLst>
          </p:cNvPr>
          <p:cNvSpPr/>
          <p:nvPr/>
        </p:nvSpPr>
        <p:spPr>
          <a:xfrm>
            <a:off x="3491880" y="1844824"/>
            <a:ext cx="1080120" cy="432048"/>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85554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49400"/>
            <a:ext cx="8686800"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755576" y="188640"/>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3</a:t>
            </a:r>
            <a:r>
              <a:rPr lang="tr-TR" sz="2400" b="1" baseline="30000" dirty="0">
                <a:solidFill>
                  <a:schemeClr val="bg1"/>
                </a:solidFill>
              </a:rPr>
              <a:t>rd</a:t>
            </a:r>
            <a:r>
              <a:rPr lang="tr-TR" sz="2400" b="1" dirty="0">
                <a:solidFill>
                  <a:schemeClr val="bg1"/>
                </a:solidFill>
              </a:rPr>
              <a:t> </a:t>
            </a:r>
            <a:r>
              <a:rPr lang="tr-TR" sz="2400" b="1" dirty="0" err="1">
                <a:solidFill>
                  <a:schemeClr val="bg1"/>
                </a:solidFill>
              </a:rPr>
              <a:t>Loop</a:t>
            </a:r>
            <a:endParaRPr lang="tr-TR" sz="2400" b="1" dirty="0">
              <a:solidFill>
                <a:schemeClr val="bg1"/>
              </a:solidFill>
            </a:endParaRPr>
          </a:p>
        </p:txBody>
      </p:sp>
    </p:spTree>
    <p:extLst>
      <p:ext uri="{BB962C8B-B14F-4D97-AF65-F5344CB8AC3E}">
        <p14:creationId xmlns:p14="http://schemas.microsoft.com/office/powerpoint/2010/main" val="1015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295" y="2992661"/>
            <a:ext cx="2780705" cy="12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755575" y="188640"/>
            <a:ext cx="3919646" cy="57606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800" b="1" dirty="0">
                <a:solidFill>
                  <a:schemeClr val="bg1"/>
                </a:solidFill>
              </a:rPr>
              <a:t>XOR LOGIC OPERATION</a:t>
            </a:r>
          </a:p>
        </p:txBody>
      </p:sp>
      <p:sp>
        <p:nvSpPr>
          <p:cNvPr id="4" name="Metin kutusu 3"/>
          <p:cNvSpPr txBox="1"/>
          <p:nvPr/>
        </p:nvSpPr>
        <p:spPr>
          <a:xfrm>
            <a:off x="2619205" y="3290119"/>
            <a:ext cx="1270220" cy="769441"/>
          </a:xfrm>
          <a:prstGeom prst="rect">
            <a:avLst/>
          </a:prstGeom>
          <a:noFill/>
        </p:spPr>
        <p:txBody>
          <a:bodyPr wrap="none" rtlCol="0">
            <a:spAutoFit/>
          </a:bodyPr>
          <a:lstStyle/>
          <a:p>
            <a:r>
              <a:rPr lang="tr-TR" sz="4400" dirty="0"/>
              <a:t>XOR </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3068960"/>
            <a:ext cx="2470821" cy="1069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Metin kutusu 5"/>
          <p:cNvSpPr txBox="1"/>
          <p:nvPr/>
        </p:nvSpPr>
        <p:spPr>
          <a:xfrm>
            <a:off x="3995936" y="2033976"/>
            <a:ext cx="1646605" cy="3539430"/>
          </a:xfrm>
          <a:prstGeom prst="rect">
            <a:avLst/>
          </a:prstGeom>
          <a:noFill/>
        </p:spPr>
        <p:txBody>
          <a:bodyPr wrap="none" rtlCol="0">
            <a:spAutoFit/>
          </a:bodyPr>
          <a:lstStyle/>
          <a:p>
            <a:r>
              <a:rPr lang="tr-TR" sz="2800" dirty="0"/>
              <a:t>01110001</a:t>
            </a:r>
          </a:p>
          <a:p>
            <a:r>
              <a:rPr lang="tr-TR" sz="2800" dirty="0"/>
              <a:t>01110101</a:t>
            </a:r>
          </a:p>
          <a:p>
            <a:r>
              <a:rPr lang="tr-TR" sz="2800" dirty="0"/>
              <a:t>01100101</a:t>
            </a:r>
          </a:p>
          <a:p>
            <a:r>
              <a:rPr lang="tr-TR" sz="2800" dirty="0"/>
              <a:t>01100101</a:t>
            </a:r>
          </a:p>
          <a:p>
            <a:r>
              <a:rPr lang="tr-TR" sz="2800" dirty="0"/>
              <a:t>01101110</a:t>
            </a:r>
          </a:p>
          <a:p>
            <a:r>
              <a:rPr lang="tr-TR" sz="2800" dirty="0"/>
              <a:t>01100010</a:t>
            </a:r>
          </a:p>
          <a:p>
            <a:r>
              <a:rPr lang="tr-TR" sz="2800" dirty="0"/>
              <a:t>01100101</a:t>
            </a:r>
          </a:p>
          <a:p>
            <a:r>
              <a:rPr lang="tr-TR" sz="2800" dirty="0"/>
              <a:t>01100101</a:t>
            </a:r>
          </a:p>
        </p:txBody>
      </p:sp>
      <p:sp>
        <p:nvSpPr>
          <p:cNvPr id="8" name="Metin kutusu 7"/>
          <p:cNvSpPr txBox="1"/>
          <p:nvPr/>
        </p:nvSpPr>
        <p:spPr>
          <a:xfrm>
            <a:off x="4303966" y="1528087"/>
            <a:ext cx="742511" cy="523220"/>
          </a:xfrm>
          <a:prstGeom prst="rect">
            <a:avLst/>
          </a:prstGeom>
          <a:noFill/>
        </p:spPr>
        <p:txBody>
          <a:bodyPr wrap="none" rtlCol="0">
            <a:spAutoFit/>
          </a:bodyPr>
          <a:lstStyle/>
          <a:p>
            <a:r>
              <a:rPr lang="tr-TR" sz="2800" b="1" dirty="0"/>
              <a:t>KEY</a:t>
            </a:r>
          </a:p>
        </p:txBody>
      </p:sp>
      <p:sp>
        <p:nvSpPr>
          <p:cNvPr id="9" name="Metin kutusu 8"/>
          <p:cNvSpPr txBox="1"/>
          <p:nvPr/>
        </p:nvSpPr>
        <p:spPr>
          <a:xfrm>
            <a:off x="5749052" y="3140968"/>
            <a:ext cx="490840" cy="830997"/>
          </a:xfrm>
          <a:prstGeom prst="rect">
            <a:avLst/>
          </a:prstGeom>
          <a:noFill/>
        </p:spPr>
        <p:txBody>
          <a:bodyPr wrap="square" rtlCol="0">
            <a:spAutoFit/>
          </a:bodyPr>
          <a:lstStyle/>
          <a:p>
            <a:r>
              <a:rPr lang="tr-TR" sz="4800" b="1" dirty="0"/>
              <a:t>=</a:t>
            </a:r>
          </a:p>
        </p:txBody>
      </p:sp>
    </p:spTree>
    <p:extLst>
      <p:ext uri="{BB962C8B-B14F-4D97-AF65-F5344CB8AC3E}">
        <p14:creationId xmlns:p14="http://schemas.microsoft.com/office/powerpoint/2010/main" val="177652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3757"/>
          <a:stretch/>
        </p:blipFill>
        <p:spPr bwMode="auto">
          <a:xfrm>
            <a:off x="35164" y="2132855"/>
            <a:ext cx="9108835" cy="3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lt Başlık 2">
            <a:extLst>
              <a:ext uri="{FF2B5EF4-FFF2-40B4-BE49-F238E27FC236}">
                <a16:creationId xmlns:a16="http://schemas.microsoft.com/office/drawing/2014/main" id="{A053D1B3-40A6-40DC-AC7E-E02D29CD6A9A}"/>
              </a:ext>
            </a:extLst>
          </p:cNvPr>
          <p:cNvSpPr txBox="1">
            <a:spLocks/>
          </p:cNvSpPr>
          <p:nvPr/>
        </p:nvSpPr>
        <p:spPr>
          <a:xfrm>
            <a:off x="755576" y="188640"/>
            <a:ext cx="1224136"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CIPHER</a:t>
            </a:r>
          </a:p>
        </p:txBody>
      </p:sp>
    </p:spTree>
    <p:extLst>
      <p:ext uri="{BB962C8B-B14F-4D97-AF65-F5344CB8AC3E}">
        <p14:creationId xmlns:p14="http://schemas.microsoft.com/office/powerpoint/2010/main" val="3536078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871"/>
          <a:stretch/>
        </p:blipFill>
        <p:spPr bwMode="auto">
          <a:xfrm>
            <a:off x="0" y="1916832"/>
            <a:ext cx="9167084" cy="3275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539552" y="260648"/>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tr-TR" sz="2400" b="1" dirty="0">
                <a:solidFill>
                  <a:schemeClr val="bg1"/>
                </a:solidFill>
              </a:rPr>
              <a:t>DECRYPTION</a:t>
            </a:r>
          </a:p>
        </p:txBody>
      </p:sp>
      <p:sp>
        <p:nvSpPr>
          <p:cNvPr id="4" name="Alt Başlık 2">
            <a:extLst>
              <a:ext uri="{FF2B5EF4-FFF2-40B4-BE49-F238E27FC236}">
                <a16:creationId xmlns:a16="http://schemas.microsoft.com/office/drawing/2014/main" id="{D5CF7ECC-EDF1-4E6A-80A6-7E733F989FCB}"/>
              </a:ext>
            </a:extLst>
          </p:cNvPr>
          <p:cNvSpPr txBox="1">
            <a:spLocks/>
          </p:cNvSpPr>
          <p:nvPr/>
        </p:nvSpPr>
        <p:spPr>
          <a:xfrm>
            <a:off x="542504" y="872716"/>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1</a:t>
            </a:r>
            <a:r>
              <a:rPr lang="tr-TR" sz="2400" b="1" baseline="30000" dirty="0">
                <a:solidFill>
                  <a:schemeClr val="bg1"/>
                </a:solidFill>
              </a:rPr>
              <a:t>st</a:t>
            </a:r>
            <a:r>
              <a:rPr lang="tr-TR" sz="2400" b="1" dirty="0">
                <a:solidFill>
                  <a:schemeClr val="bg1"/>
                </a:solidFill>
              </a:rPr>
              <a:t> </a:t>
            </a:r>
            <a:r>
              <a:rPr lang="tr-TR" sz="2400" b="1" dirty="0" err="1">
                <a:solidFill>
                  <a:schemeClr val="bg1"/>
                </a:solidFill>
              </a:rPr>
              <a:t>Loop</a:t>
            </a:r>
            <a:endParaRPr lang="tr-TR" sz="2400" b="1" dirty="0">
              <a:solidFill>
                <a:schemeClr val="bg1"/>
              </a:solidFill>
            </a:endParaRPr>
          </a:p>
        </p:txBody>
      </p:sp>
    </p:spTree>
    <p:extLst>
      <p:ext uri="{BB962C8B-B14F-4D97-AF65-F5344CB8AC3E}">
        <p14:creationId xmlns:p14="http://schemas.microsoft.com/office/powerpoint/2010/main" val="316173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060"/>
          <a:stretch/>
        </p:blipFill>
        <p:spPr bwMode="auto">
          <a:xfrm>
            <a:off x="234950" y="2276872"/>
            <a:ext cx="8674100" cy="307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755576" y="188640"/>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2</a:t>
            </a:r>
            <a:r>
              <a:rPr lang="tr-TR" sz="2400" b="1" baseline="30000" dirty="0">
                <a:solidFill>
                  <a:schemeClr val="bg1"/>
                </a:solidFill>
              </a:rPr>
              <a:t>nd</a:t>
            </a:r>
            <a:r>
              <a:rPr lang="tr-TR" sz="2400" b="1" dirty="0">
                <a:solidFill>
                  <a:schemeClr val="bg1"/>
                </a:solidFill>
              </a:rPr>
              <a:t> </a:t>
            </a:r>
            <a:r>
              <a:rPr lang="tr-TR" sz="2400" b="1" dirty="0" err="1">
                <a:solidFill>
                  <a:schemeClr val="bg1"/>
                </a:solidFill>
              </a:rPr>
              <a:t>Loop</a:t>
            </a:r>
            <a:endParaRPr lang="tr-TR" sz="2400" b="1" dirty="0">
              <a:solidFill>
                <a:schemeClr val="bg1"/>
              </a:solidFill>
            </a:endParaRPr>
          </a:p>
        </p:txBody>
      </p:sp>
    </p:spTree>
    <p:extLst>
      <p:ext uri="{BB962C8B-B14F-4D97-AF65-F5344CB8AC3E}">
        <p14:creationId xmlns:p14="http://schemas.microsoft.com/office/powerpoint/2010/main" val="150554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263"/>
          <a:stretch/>
        </p:blipFill>
        <p:spPr bwMode="auto">
          <a:xfrm>
            <a:off x="215900" y="2348880"/>
            <a:ext cx="8712200" cy="289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755576" y="188640"/>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baseline="30000" dirty="0">
                <a:solidFill>
                  <a:schemeClr val="bg1"/>
                </a:solidFill>
              </a:rPr>
              <a:t> </a:t>
            </a:r>
            <a:r>
              <a:rPr lang="tr-TR" sz="2400" b="1" dirty="0">
                <a:solidFill>
                  <a:schemeClr val="bg1"/>
                </a:solidFill>
              </a:rPr>
              <a:t>3</a:t>
            </a:r>
            <a:r>
              <a:rPr lang="tr-TR" sz="2400" b="1" baseline="30000" dirty="0">
                <a:solidFill>
                  <a:schemeClr val="bg1"/>
                </a:solidFill>
              </a:rPr>
              <a:t>rd </a:t>
            </a:r>
            <a:r>
              <a:rPr lang="tr-TR" sz="2400" b="1" dirty="0" err="1">
                <a:solidFill>
                  <a:schemeClr val="bg1"/>
                </a:solidFill>
              </a:rPr>
              <a:t>Loop</a:t>
            </a:r>
            <a:endParaRPr lang="tr-TR" sz="2400" b="1" dirty="0">
              <a:solidFill>
                <a:schemeClr val="bg1"/>
              </a:solidFill>
            </a:endParaRPr>
          </a:p>
        </p:txBody>
      </p:sp>
    </p:spTree>
    <p:extLst>
      <p:ext uri="{BB962C8B-B14F-4D97-AF65-F5344CB8AC3E}">
        <p14:creationId xmlns:p14="http://schemas.microsoft.com/office/powerpoint/2010/main" val="300407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2A3EFB-72E7-4361-8385-449404FE5080}"/>
              </a:ext>
            </a:extLst>
          </p:cNvPr>
          <p:cNvSpPr>
            <a:spLocks noGrp="1"/>
          </p:cNvSpPr>
          <p:nvPr>
            <p:ph idx="1"/>
          </p:nvPr>
        </p:nvSpPr>
        <p:spPr/>
        <p:txBody>
          <a:bodyPr>
            <a:normAutofit fontScale="77500" lnSpcReduction="20000"/>
          </a:bodyPr>
          <a:lstStyle/>
          <a:p>
            <a:r>
              <a:rPr lang="tr-TR" dirty="0"/>
              <a:t>Simetrik blok şifreleme algoritmasıdır.</a:t>
            </a:r>
          </a:p>
          <a:p>
            <a:r>
              <a:rPr lang="tr-TR" dirty="0"/>
              <a:t>Bloklar 256 bit olarak alınmıştır. </a:t>
            </a:r>
          </a:p>
          <a:p>
            <a:r>
              <a:rPr lang="tr-TR" dirty="0"/>
              <a:t>Anahtarımız 64 </a:t>
            </a:r>
            <a:r>
              <a:rPr lang="tr-TR" dirty="0" err="1"/>
              <a:t>bitdir</a:t>
            </a:r>
            <a:r>
              <a:rPr lang="tr-TR" dirty="0"/>
              <a:t>.</a:t>
            </a:r>
          </a:p>
          <a:p>
            <a:r>
              <a:rPr lang="tr-TR" dirty="0"/>
              <a:t>Algoritmamızda ihtiyacımıza göre özelleştirilmiş genetik algoritması kullanılmıştır.</a:t>
            </a:r>
          </a:p>
          <a:p>
            <a:r>
              <a:rPr lang="tr-TR" dirty="0"/>
              <a:t>Her bir blok anahtar ile OTP (</a:t>
            </a:r>
            <a:r>
              <a:rPr lang="tr-TR" dirty="0" err="1"/>
              <a:t>one</a:t>
            </a:r>
            <a:r>
              <a:rPr lang="tr-TR" dirty="0"/>
              <a:t> time </a:t>
            </a:r>
            <a:r>
              <a:rPr lang="tr-TR" dirty="0" err="1"/>
              <a:t>pad</a:t>
            </a:r>
            <a:r>
              <a:rPr lang="tr-TR" dirty="0"/>
              <a:t>) </a:t>
            </a:r>
            <a:r>
              <a:rPr lang="tr-TR" dirty="0" err="1"/>
              <a:t>olucak</a:t>
            </a:r>
            <a:r>
              <a:rPr lang="tr-TR" dirty="0"/>
              <a:t> şekilde ayarlanıp, 64 bitlik 4 parça halinde her biri teker teker 3 </a:t>
            </a:r>
            <a:r>
              <a:rPr lang="tr-TR" dirty="0" err="1"/>
              <a:t>rounda</a:t>
            </a:r>
            <a:r>
              <a:rPr lang="tr-TR" dirty="0"/>
              <a:t> girecektir.</a:t>
            </a:r>
          </a:p>
          <a:p>
            <a:r>
              <a:rPr lang="tr-TR" dirty="0"/>
              <a:t>Bu </a:t>
            </a:r>
            <a:r>
              <a:rPr lang="tr-TR" dirty="0" err="1"/>
              <a:t>roundlarda</a:t>
            </a:r>
            <a:r>
              <a:rPr lang="tr-TR" dirty="0"/>
              <a:t> kendi geliştirdiğimiz anahtar baz alınarak köşegenlerden yer değiştirme işlemi yapılmıştır.</a:t>
            </a:r>
          </a:p>
          <a:p>
            <a:r>
              <a:rPr lang="tr-TR" dirty="0"/>
              <a:t>Aldığımız yer değiştirme işlemi sonucunu 64 bitlik anahtarımız ile </a:t>
            </a:r>
            <a:r>
              <a:rPr lang="tr-TR" dirty="0" err="1"/>
              <a:t>XOR’lanmıştır</a:t>
            </a:r>
            <a:r>
              <a:rPr lang="tr-TR" dirty="0"/>
              <a:t>. 64 bitlik anahtar ile OTP hedeflenmiştir.</a:t>
            </a:r>
          </a:p>
        </p:txBody>
      </p:sp>
      <p:sp>
        <p:nvSpPr>
          <p:cNvPr id="4" name="Alt Başlık 2">
            <a:extLst>
              <a:ext uri="{FF2B5EF4-FFF2-40B4-BE49-F238E27FC236}">
                <a16:creationId xmlns:a16="http://schemas.microsoft.com/office/drawing/2014/main" id="{E1EE8EEC-977E-4771-BE5A-50A77C410881}"/>
              </a:ext>
            </a:extLst>
          </p:cNvPr>
          <p:cNvSpPr txBox="1">
            <a:spLocks/>
          </p:cNvSpPr>
          <p:nvPr/>
        </p:nvSpPr>
        <p:spPr>
          <a:xfrm>
            <a:off x="755576" y="332656"/>
            <a:ext cx="4968552" cy="634560"/>
          </a:xfrm>
          <a:prstGeom prst="rect">
            <a:avLst/>
          </a:prstGeom>
          <a:solidFill>
            <a:schemeClr val="accent2"/>
          </a:solidFill>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000" b="1" dirty="0">
                <a:solidFill>
                  <a:schemeClr val="bg1"/>
                </a:solidFill>
              </a:rPr>
              <a:t>CRYPTOGEN NEDİR?</a:t>
            </a:r>
          </a:p>
        </p:txBody>
      </p:sp>
    </p:spTree>
    <p:extLst>
      <p:ext uri="{BB962C8B-B14F-4D97-AF65-F5344CB8AC3E}">
        <p14:creationId xmlns:p14="http://schemas.microsoft.com/office/powerpoint/2010/main" val="191776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 Başlık 2"/>
          <p:cNvSpPr txBox="1">
            <a:spLocks/>
          </p:cNvSpPr>
          <p:nvPr/>
        </p:nvSpPr>
        <p:spPr>
          <a:xfrm>
            <a:off x="755575" y="188640"/>
            <a:ext cx="2562299" cy="49996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PLAIN TEXT</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768"/>
          <a:stretch/>
        </p:blipFill>
        <p:spPr bwMode="auto">
          <a:xfrm>
            <a:off x="0" y="2636912"/>
            <a:ext cx="9003106" cy="285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8293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20000"/>
          </a:bodyPr>
          <a:lstStyle/>
          <a:p>
            <a:pPr marL="0" indent="0">
              <a:buNone/>
            </a:pPr>
            <a:r>
              <a:rPr lang="tr-TR" dirty="0" err="1"/>
              <a:t>Kerckhoff’un</a:t>
            </a:r>
            <a:r>
              <a:rPr lang="tr-TR" dirty="0"/>
              <a:t> Kanunu’nu Sağlıyor mu?</a:t>
            </a:r>
          </a:p>
          <a:p>
            <a:r>
              <a:rPr lang="tr-TR" dirty="0"/>
              <a:t>Evet. </a:t>
            </a:r>
            <a:r>
              <a:rPr lang="tr-TR" dirty="0" err="1"/>
              <a:t>Genetic</a:t>
            </a:r>
            <a:r>
              <a:rPr lang="tr-TR" dirty="0"/>
              <a:t> </a:t>
            </a:r>
            <a:r>
              <a:rPr lang="tr-TR" dirty="0" err="1"/>
              <a:t>Algorithm</a:t>
            </a:r>
            <a:r>
              <a:rPr lang="tr-TR" dirty="0"/>
              <a:t> halka açık (</a:t>
            </a:r>
            <a:r>
              <a:rPr lang="tr-TR" dirty="0" err="1"/>
              <a:t>public</a:t>
            </a:r>
            <a:r>
              <a:rPr lang="tr-TR" dirty="0"/>
              <a:t>) olsa da anahtarımız gizli (</a:t>
            </a:r>
            <a:r>
              <a:rPr lang="tr-TR" dirty="0" err="1"/>
              <a:t>private</a:t>
            </a:r>
            <a:r>
              <a:rPr lang="tr-TR" dirty="0"/>
              <a:t>) olduğundan gizliliğimiz sağlanmaktadır.</a:t>
            </a:r>
          </a:p>
          <a:p>
            <a:pPr marL="0" indent="0">
              <a:buNone/>
            </a:pPr>
            <a:r>
              <a:rPr lang="tr-TR" dirty="0"/>
              <a:t>Frekans Analizine Dayanıklı Mı?</a:t>
            </a:r>
          </a:p>
          <a:p>
            <a:r>
              <a:rPr lang="tr-TR" dirty="0"/>
              <a:t>Evet. </a:t>
            </a:r>
          </a:p>
          <a:p>
            <a:pPr lvl="1"/>
            <a:r>
              <a:rPr lang="tr-TR" dirty="0"/>
              <a:t>OTP (</a:t>
            </a:r>
            <a:r>
              <a:rPr lang="tr-TR" dirty="0" err="1"/>
              <a:t>One</a:t>
            </a:r>
            <a:r>
              <a:rPr lang="tr-TR" dirty="0"/>
              <a:t> Time </a:t>
            </a:r>
            <a:r>
              <a:rPr lang="tr-TR" dirty="0" err="1"/>
              <a:t>Pad</a:t>
            </a:r>
            <a:r>
              <a:rPr lang="tr-TR" dirty="0"/>
              <a:t>), 64 bitlik </a:t>
            </a:r>
            <a:r>
              <a:rPr lang="tr-TR" dirty="0" err="1"/>
              <a:t>input</a:t>
            </a:r>
            <a:r>
              <a:rPr lang="tr-TR" dirty="0"/>
              <a:t> ile 64 bitlik anahtarı ile </a:t>
            </a:r>
            <a:r>
              <a:rPr lang="tr-TR" dirty="0" err="1"/>
              <a:t>XOR’lıyoruz</a:t>
            </a:r>
            <a:r>
              <a:rPr lang="tr-TR" dirty="0"/>
              <a:t>.</a:t>
            </a:r>
          </a:p>
          <a:p>
            <a:pPr lvl="1"/>
            <a:r>
              <a:rPr lang="tr-TR" dirty="0" err="1"/>
              <a:t>Genetic</a:t>
            </a:r>
            <a:r>
              <a:rPr lang="tr-TR" dirty="0"/>
              <a:t> </a:t>
            </a:r>
            <a:r>
              <a:rPr lang="tr-TR" dirty="0" err="1"/>
              <a:t>Algorithm</a:t>
            </a:r>
            <a:r>
              <a:rPr lang="tr-TR" dirty="0"/>
              <a:t> ile bitleri </a:t>
            </a:r>
            <a:r>
              <a:rPr lang="tr-TR" dirty="0" err="1"/>
              <a:t>cross-over</a:t>
            </a:r>
            <a:r>
              <a:rPr lang="tr-TR" dirty="0"/>
              <a:t> ve mutasyon yapıyoruz,</a:t>
            </a:r>
          </a:p>
          <a:p>
            <a:pPr lvl="1"/>
            <a:r>
              <a:rPr lang="tr-TR" dirty="0" err="1"/>
              <a:t>Matrixde</a:t>
            </a:r>
            <a:r>
              <a:rPr lang="tr-TR" dirty="0"/>
              <a:t> (i+1)</a:t>
            </a:r>
            <a:r>
              <a:rPr lang="tr-TR" baseline="30000" dirty="0" err="1"/>
              <a:t>th</a:t>
            </a:r>
            <a:r>
              <a:rPr lang="tr-TR" dirty="0"/>
              <a:t> </a:t>
            </a:r>
            <a:r>
              <a:rPr lang="tr-TR" dirty="0" err="1"/>
              <a:t>key</a:t>
            </a:r>
            <a:r>
              <a:rPr lang="tr-TR" dirty="0"/>
              <a:t> ile yer değiştiriyoruz.</a:t>
            </a:r>
          </a:p>
        </p:txBody>
      </p:sp>
      <p:sp>
        <p:nvSpPr>
          <p:cNvPr id="5" name="Alt Başlık 2"/>
          <p:cNvSpPr txBox="1">
            <a:spLocks/>
          </p:cNvSpPr>
          <p:nvPr/>
        </p:nvSpPr>
        <p:spPr>
          <a:xfrm>
            <a:off x="755576" y="188640"/>
            <a:ext cx="2664296" cy="648072"/>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b="1" dirty="0">
                <a:solidFill>
                  <a:schemeClr val="bg1"/>
                </a:solidFill>
              </a:rPr>
              <a:t>IN A NUTSHELL</a:t>
            </a:r>
          </a:p>
        </p:txBody>
      </p:sp>
    </p:spTree>
    <p:extLst>
      <p:ext uri="{BB962C8B-B14F-4D97-AF65-F5344CB8AC3E}">
        <p14:creationId xmlns:p14="http://schemas.microsoft.com/office/powerpoint/2010/main" val="314629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10000"/>
          </a:bodyPr>
          <a:lstStyle/>
          <a:p>
            <a:pPr marL="0" indent="0">
              <a:buNone/>
            </a:pPr>
            <a:r>
              <a:rPr lang="tr-TR" dirty="0" err="1"/>
              <a:t>Kasiski</a:t>
            </a:r>
            <a:r>
              <a:rPr lang="tr-TR" dirty="0"/>
              <a:t> Analizine Karşı Dayanıklı Mı?</a:t>
            </a:r>
          </a:p>
          <a:p>
            <a:r>
              <a:rPr lang="tr-TR" dirty="0"/>
              <a:t>Evet. Çünkü</a:t>
            </a:r>
          </a:p>
          <a:p>
            <a:pPr lvl="1"/>
            <a:r>
              <a:rPr lang="tr-TR" dirty="0"/>
              <a:t> 3 defa </a:t>
            </a:r>
            <a:r>
              <a:rPr lang="tr-TR" dirty="0" err="1"/>
              <a:t>loopda</a:t>
            </a:r>
            <a:r>
              <a:rPr lang="tr-TR" dirty="0"/>
              <a:t> döndürüyoruz.</a:t>
            </a:r>
          </a:p>
          <a:p>
            <a:pPr lvl="1"/>
            <a:r>
              <a:rPr lang="tr-TR" dirty="0"/>
              <a:t> Her </a:t>
            </a:r>
            <a:r>
              <a:rPr lang="tr-TR" dirty="0" err="1"/>
              <a:t>loopdaki</a:t>
            </a:r>
            <a:r>
              <a:rPr lang="tr-TR" dirty="0"/>
              <a:t> yer değiştirmede (i+1)</a:t>
            </a:r>
            <a:r>
              <a:rPr lang="tr-TR" baseline="30000" dirty="0" err="1"/>
              <a:t>th</a:t>
            </a:r>
            <a:r>
              <a:rPr lang="tr-TR" dirty="0"/>
              <a:t> anahtar kullanıyor.</a:t>
            </a:r>
          </a:p>
          <a:p>
            <a:pPr marL="0" indent="0">
              <a:buNone/>
            </a:pPr>
            <a:r>
              <a:rPr lang="tr-TR" dirty="0"/>
              <a:t>Anahtar Uzayı Nedir?</a:t>
            </a:r>
          </a:p>
          <a:p>
            <a:r>
              <a:rPr lang="tr-TR" dirty="0"/>
              <a:t>Anahtar uzayımız, anahtarımız 64 bitten oluştuğundan </a:t>
            </a:r>
          </a:p>
          <a:p>
            <a:pPr marL="1371600" lvl="3" indent="0">
              <a:buNone/>
            </a:pPr>
            <a:r>
              <a:rPr lang="tr-TR" dirty="0"/>
              <a:t>     </a:t>
            </a:r>
            <a:r>
              <a:rPr lang="tr-TR" sz="4800" dirty="0"/>
              <a:t>Anahtar Uzayı = 2</a:t>
            </a:r>
            <a:r>
              <a:rPr lang="tr-TR" sz="4800" baseline="30000" dirty="0"/>
              <a:t>64</a:t>
            </a:r>
            <a:endParaRPr lang="tr-TR" baseline="30000" dirty="0"/>
          </a:p>
        </p:txBody>
      </p:sp>
      <p:sp>
        <p:nvSpPr>
          <p:cNvPr id="4" name="Alt Başlık 2"/>
          <p:cNvSpPr txBox="1">
            <a:spLocks/>
          </p:cNvSpPr>
          <p:nvPr/>
        </p:nvSpPr>
        <p:spPr>
          <a:xfrm>
            <a:off x="755576" y="188640"/>
            <a:ext cx="2808312" cy="648072"/>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b="1" dirty="0">
                <a:solidFill>
                  <a:schemeClr val="bg1"/>
                </a:solidFill>
              </a:rPr>
              <a:t>IN A NUTSHELL</a:t>
            </a:r>
          </a:p>
        </p:txBody>
      </p:sp>
    </p:spTree>
    <p:extLst>
      <p:ext uri="{BB962C8B-B14F-4D97-AF65-F5344CB8AC3E}">
        <p14:creationId xmlns:p14="http://schemas.microsoft.com/office/powerpoint/2010/main" val="2230250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20" y="404664"/>
            <a:ext cx="8435280" cy="5721499"/>
          </a:xfrm>
        </p:spPr>
        <p:txBody>
          <a:bodyPr>
            <a:normAutofit/>
          </a:bodyPr>
          <a:lstStyle/>
          <a:p>
            <a:pPr marL="0" indent="0" algn="ctr">
              <a:buNone/>
            </a:pPr>
            <a:r>
              <a:rPr lang="tr-TR" sz="4000" b="1" dirty="0"/>
              <a:t>HAZIRLAYANLAR</a:t>
            </a:r>
          </a:p>
          <a:p>
            <a:pPr lvl="1" algn="ctr"/>
            <a:r>
              <a:rPr lang="tr-TR" sz="4000" dirty="0">
                <a:solidFill>
                  <a:srgbClr val="FF3399"/>
                </a:solidFill>
              </a:rPr>
              <a:t>AYÇA NUR VANLI</a:t>
            </a:r>
          </a:p>
          <a:p>
            <a:pPr lvl="1" algn="ctr"/>
            <a:r>
              <a:rPr lang="tr-TR" sz="4000" dirty="0"/>
              <a:t>AHMET KARTAL</a:t>
            </a:r>
          </a:p>
          <a:p>
            <a:pPr lvl="1" algn="ctr"/>
            <a:r>
              <a:rPr lang="tr-TR" sz="4000" dirty="0">
                <a:solidFill>
                  <a:srgbClr val="A50021"/>
                </a:solidFill>
              </a:rPr>
              <a:t>ELİF PULUKÇU</a:t>
            </a:r>
          </a:p>
          <a:p>
            <a:pPr lvl="1" algn="ctr"/>
            <a:r>
              <a:rPr lang="tr-TR" sz="4000" dirty="0">
                <a:solidFill>
                  <a:srgbClr val="00B0F0"/>
                </a:solidFill>
              </a:rPr>
              <a:t>NUR BENGİSU ÇAM</a:t>
            </a:r>
          </a:p>
          <a:p>
            <a:pPr lvl="1" algn="ctr"/>
            <a:r>
              <a:rPr lang="tr-TR" sz="4000" dirty="0">
                <a:solidFill>
                  <a:srgbClr val="009900"/>
                </a:solidFill>
              </a:rPr>
              <a:t>MUSTAFA ESAT KÖSEOĞLU</a:t>
            </a:r>
          </a:p>
          <a:p>
            <a:pPr lvl="1" algn="ctr"/>
            <a:r>
              <a:rPr lang="tr-TR" sz="4000" dirty="0">
                <a:solidFill>
                  <a:srgbClr val="800080"/>
                </a:solidFill>
              </a:rPr>
              <a:t>ORKUN MANAP</a:t>
            </a:r>
          </a:p>
        </p:txBody>
      </p:sp>
    </p:spTree>
    <p:extLst>
      <p:ext uri="{BB962C8B-B14F-4D97-AF65-F5344CB8AC3E}">
        <p14:creationId xmlns:p14="http://schemas.microsoft.com/office/powerpoint/2010/main" val="429183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85248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013097"/>
            <a:ext cx="1728192" cy="3736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Metin kutusu 1">
            <a:extLst>
              <a:ext uri="{FF2B5EF4-FFF2-40B4-BE49-F238E27FC236}">
                <a16:creationId xmlns:a16="http://schemas.microsoft.com/office/drawing/2014/main" id="{F2FE464E-CE31-401E-BBDB-416DF8AD0B41}"/>
              </a:ext>
            </a:extLst>
          </p:cNvPr>
          <p:cNvSpPr txBox="1"/>
          <p:nvPr/>
        </p:nvSpPr>
        <p:spPr>
          <a:xfrm>
            <a:off x="3680393" y="4419495"/>
            <a:ext cx="1889684" cy="461665"/>
          </a:xfrm>
          <a:prstGeom prst="rect">
            <a:avLst/>
          </a:prstGeom>
          <a:noFill/>
        </p:spPr>
        <p:txBody>
          <a:bodyPr wrap="none" rtlCol="0">
            <a:spAutoFit/>
          </a:bodyPr>
          <a:lstStyle/>
          <a:p>
            <a:r>
              <a:rPr lang="tr-TR" sz="2400" b="1" dirty="0" err="1"/>
              <a:t>In</a:t>
            </a:r>
            <a:r>
              <a:rPr lang="tr-TR" sz="2400" b="1" dirty="0"/>
              <a:t> ASCII Form</a:t>
            </a:r>
          </a:p>
        </p:txBody>
      </p:sp>
      <p:pic>
        <p:nvPicPr>
          <p:cNvPr id="5" name="Picture 3" descr="C:\Users\Elif\Desktop\Algoritma\brackets_715619.png">
            <a:extLst>
              <a:ext uri="{FF2B5EF4-FFF2-40B4-BE49-F238E27FC236}">
                <a16:creationId xmlns:a16="http://schemas.microsoft.com/office/drawing/2014/main" id="{871365FE-90AF-41AB-AD36-350FDB1DC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79512" y="3013097"/>
            <a:ext cx="3500880" cy="350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52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 Başlık 2"/>
          <p:cNvSpPr txBox="1">
            <a:spLocks/>
          </p:cNvSpPr>
          <p:nvPr/>
        </p:nvSpPr>
        <p:spPr>
          <a:xfrm>
            <a:off x="755576" y="332656"/>
            <a:ext cx="4968552" cy="634560"/>
          </a:xfrm>
          <a:prstGeom prst="rect">
            <a:avLst/>
          </a:prstGeom>
          <a:solidFill>
            <a:schemeClr val="accent2"/>
          </a:solidFill>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000" b="1" dirty="0">
                <a:solidFill>
                  <a:schemeClr val="bg1"/>
                </a:solidFill>
              </a:rPr>
              <a:t>BLOCK DIVISION FOR GENETIC ALGORITHM</a:t>
            </a:r>
          </a:p>
        </p:txBody>
      </p:sp>
      <p:sp>
        <p:nvSpPr>
          <p:cNvPr id="12" name="Alt Başlık 2"/>
          <p:cNvSpPr txBox="1">
            <a:spLocks/>
          </p:cNvSpPr>
          <p:nvPr/>
        </p:nvSpPr>
        <p:spPr>
          <a:xfrm>
            <a:off x="5222312" y="4841306"/>
            <a:ext cx="2918244" cy="943739"/>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1600" b="1" dirty="0">
                <a:solidFill>
                  <a:schemeClr val="bg1"/>
                </a:solidFill>
              </a:rPr>
              <a:t>01100001 01110011 01101001 01111001 01101111 01110010 01100100 01110101</a:t>
            </a:r>
          </a:p>
        </p:txBody>
      </p:sp>
      <p:sp>
        <p:nvSpPr>
          <p:cNvPr id="13" name="Alt Başlık 2"/>
          <p:cNvSpPr txBox="1">
            <a:spLocks/>
          </p:cNvSpPr>
          <p:nvPr/>
        </p:nvSpPr>
        <p:spPr>
          <a:xfrm>
            <a:off x="5220072" y="3729979"/>
            <a:ext cx="2920484" cy="877043"/>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1600" b="1" dirty="0">
                <a:solidFill>
                  <a:schemeClr val="bg1"/>
                </a:solidFill>
              </a:rPr>
              <a:t>01101001 01111010 01110110 01101001 01111010 01100100 01101111 01101100</a:t>
            </a:r>
          </a:p>
        </p:txBody>
      </p:sp>
      <p:sp>
        <p:nvSpPr>
          <p:cNvPr id="14" name="Alt Başlık 2"/>
          <p:cNvSpPr txBox="1">
            <a:spLocks/>
          </p:cNvSpPr>
          <p:nvPr/>
        </p:nvSpPr>
        <p:spPr>
          <a:xfrm>
            <a:off x="5226000" y="2702446"/>
            <a:ext cx="2959482" cy="877043"/>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1600" b="1" dirty="0">
                <a:solidFill>
                  <a:schemeClr val="bg1"/>
                </a:solidFill>
              </a:rPr>
              <a:t>01101011 01101111 01110110 01100001 01101110 01100100 01100001 01110110</a:t>
            </a:r>
          </a:p>
        </p:txBody>
      </p:sp>
      <p:sp>
        <p:nvSpPr>
          <p:cNvPr id="15" name="Alt Başlık 2"/>
          <p:cNvSpPr txBox="1">
            <a:spLocks/>
          </p:cNvSpPr>
          <p:nvPr/>
        </p:nvSpPr>
        <p:spPr>
          <a:xfrm>
            <a:off x="5220072" y="1723108"/>
            <a:ext cx="2920484" cy="82884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1600" b="1" dirty="0">
                <a:solidFill>
                  <a:schemeClr val="bg1"/>
                </a:solidFill>
              </a:rPr>
              <a:t>00100010 01100001 01101100 01100001 01110010 01101001 01110011 01101001</a:t>
            </a:r>
          </a:p>
        </p:txBody>
      </p:sp>
      <p:pic>
        <p:nvPicPr>
          <p:cNvPr id="16" name="Picture 3" descr="C:\Users\Elif\Desktop\Algoritma\brackets_71561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209488" y="4060868"/>
            <a:ext cx="2076552" cy="2076552"/>
          </a:xfrm>
          <a:prstGeom prst="rect">
            <a:avLst/>
          </a:prstGeom>
          <a:noFill/>
          <a:extLst>
            <a:ext uri="{909E8E84-426E-40DD-AFC4-6F175D3DCCD1}">
              <a14:hiddenFill xmlns:a14="http://schemas.microsoft.com/office/drawing/2010/main">
                <a:solidFill>
                  <a:srgbClr val="FFFFFF"/>
                </a:solidFill>
              </a14:hiddenFill>
            </a:ext>
          </a:extLst>
        </p:spPr>
      </p:pic>
      <p:sp>
        <p:nvSpPr>
          <p:cNvPr id="17" name="Alt Başlık 2"/>
          <p:cNvSpPr txBox="1">
            <a:spLocks/>
          </p:cNvSpPr>
          <p:nvPr/>
        </p:nvSpPr>
        <p:spPr>
          <a:xfrm>
            <a:off x="1726590" y="5971976"/>
            <a:ext cx="1097223" cy="330888"/>
          </a:xfrm>
          <a:prstGeom prst="rect">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256 BIT</a:t>
            </a:r>
          </a:p>
        </p:txBody>
      </p:sp>
      <p:sp>
        <p:nvSpPr>
          <p:cNvPr id="18" name="Alt Başlık 2"/>
          <p:cNvSpPr txBox="1">
            <a:spLocks/>
          </p:cNvSpPr>
          <p:nvPr/>
        </p:nvSpPr>
        <p:spPr>
          <a:xfrm>
            <a:off x="1310570" y="1309163"/>
            <a:ext cx="1889194" cy="39981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1600" b="1" dirty="0">
                <a:solidFill>
                  <a:schemeClr val="bg1"/>
                </a:solidFill>
              </a:rPr>
              <a:t>00100010 01100001 01101100 01100001 01110010 01101001 01110011 01101001 01101011 01101111 01110110 01100001 01101110 01100100 01100001 01110110 01101001 01111010 01110110 01101001 01111010 01100100 01101111 01101100 01100001 01110011 01101001 01111001 01101111 01110010 01100100 01110101</a:t>
            </a:r>
          </a:p>
        </p:txBody>
      </p:sp>
      <p:pic>
        <p:nvPicPr>
          <p:cNvPr id="19" name="Picture 2" descr="C:\Users\Elif\Desktop\Algoritma\long-arrow-rig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8809" y="2886180"/>
            <a:ext cx="1505576" cy="15055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Elif\Desktop\Algoritma\brackets_71561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264998" y="3882191"/>
            <a:ext cx="2920484" cy="2920484"/>
          </a:xfrm>
          <a:prstGeom prst="rect">
            <a:avLst/>
          </a:prstGeom>
          <a:noFill/>
          <a:extLst>
            <a:ext uri="{909E8E84-426E-40DD-AFC4-6F175D3DCCD1}">
              <a14:hiddenFill xmlns:a14="http://schemas.microsoft.com/office/drawing/2010/main">
                <a:solidFill>
                  <a:srgbClr val="FFFFFF"/>
                </a:solidFill>
              </a14:hiddenFill>
            </a:ext>
          </a:extLst>
        </p:spPr>
      </p:pic>
      <p:sp>
        <p:nvSpPr>
          <p:cNvPr id="21" name="Alt Başlık 2"/>
          <p:cNvSpPr txBox="1">
            <a:spLocks/>
          </p:cNvSpPr>
          <p:nvPr/>
        </p:nvSpPr>
        <p:spPr>
          <a:xfrm>
            <a:off x="6118060" y="6483382"/>
            <a:ext cx="1008112" cy="330888"/>
          </a:xfrm>
          <a:prstGeom prst="rect">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64 BIT</a:t>
            </a:r>
          </a:p>
        </p:txBody>
      </p:sp>
      <p:sp>
        <p:nvSpPr>
          <p:cNvPr id="22" name="Alt Başlık 2">
            <a:extLst>
              <a:ext uri="{FF2B5EF4-FFF2-40B4-BE49-F238E27FC236}">
                <a16:creationId xmlns:a16="http://schemas.microsoft.com/office/drawing/2014/main" id="{9E4B6497-A5D6-4591-818B-AA733F0CF237}"/>
              </a:ext>
            </a:extLst>
          </p:cNvPr>
          <p:cNvSpPr txBox="1">
            <a:spLocks/>
          </p:cNvSpPr>
          <p:nvPr/>
        </p:nvSpPr>
        <p:spPr>
          <a:xfrm>
            <a:off x="53666" y="3183824"/>
            <a:ext cx="898112" cy="784453"/>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1 </a:t>
            </a:r>
            <a:br>
              <a:rPr lang="tr-TR" sz="2000" b="1" dirty="0">
                <a:solidFill>
                  <a:schemeClr val="bg1"/>
                </a:solidFill>
              </a:rPr>
            </a:br>
            <a:r>
              <a:rPr lang="tr-TR" sz="2000" b="1" dirty="0">
                <a:solidFill>
                  <a:schemeClr val="bg1"/>
                </a:solidFill>
              </a:rPr>
              <a:t>BLOCK</a:t>
            </a:r>
          </a:p>
        </p:txBody>
      </p:sp>
      <p:sp>
        <p:nvSpPr>
          <p:cNvPr id="23" name="Alt Başlık 2">
            <a:extLst>
              <a:ext uri="{FF2B5EF4-FFF2-40B4-BE49-F238E27FC236}">
                <a16:creationId xmlns:a16="http://schemas.microsoft.com/office/drawing/2014/main" id="{F72594A8-3F23-4757-88D2-3078D5B10BF5}"/>
              </a:ext>
            </a:extLst>
          </p:cNvPr>
          <p:cNvSpPr txBox="1">
            <a:spLocks/>
          </p:cNvSpPr>
          <p:nvPr/>
        </p:nvSpPr>
        <p:spPr>
          <a:xfrm>
            <a:off x="8334785" y="3288235"/>
            <a:ext cx="755549" cy="813987"/>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4</a:t>
            </a:r>
            <a:br>
              <a:rPr lang="tr-TR" sz="2000" b="1" dirty="0">
                <a:solidFill>
                  <a:schemeClr val="bg1"/>
                </a:solidFill>
              </a:rPr>
            </a:br>
            <a:r>
              <a:rPr lang="tr-TR" sz="2000" b="1" dirty="0">
                <a:solidFill>
                  <a:schemeClr val="bg1"/>
                </a:solidFill>
              </a:rPr>
              <a:t>PART</a:t>
            </a:r>
          </a:p>
        </p:txBody>
      </p:sp>
    </p:spTree>
    <p:extLst>
      <p:ext uri="{BB962C8B-B14F-4D97-AF65-F5344CB8AC3E}">
        <p14:creationId xmlns:p14="http://schemas.microsoft.com/office/powerpoint/2010/main" val="261854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539551" y="260648"/>
            <a:ext cx="4736505" cy="611110"/>
          </a:xfrm>
          <a:prstGeom prst="rect">
            <a:avLst/>
          </a:prstGeom>
          <a:solidFill>
            <a:schemeClr val="accent2"/>
          </a:solidFill>
        </p:spPr>
        <p:style>
          <a:lnRef idx="3">
            <a:schemeClr val="lt1"/>
          </a:lnRef>
          <a:fillRef idx="1">
            <a:schemeClr val="dk1"/>
          </a:fillRef>
          <a:effectRef idx="1">
            <a:schemeClr val="dk1"/>
          </a:effectRef>
          <a:fontRef idx="minor">
            <a:schemeClr val="lt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PARTITION FOR GENETIC ALGORITHM</a:t>
            </a:r>
          </a:p>
        </p:txBody>
      </p:sp>
      <p:sp>
        <p:nvSpPr>
          <p:cNvPr id="26" name="Alt Başlık 2"/>
          <p:cNvSpPr txBox="1">
            <a:spLocks/>
          </p:cNvSpPr>
          <p:nvPr/>
        </p:nvSpPr>
        <p:spPr>
          <a:xfrm>
            <a:off x="5320062" y="200144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01110001</a:t>
            </a:r>
            <a:endParaRPr lang="tr-TR" sz="2000" b="1" dirty="0">
              <a:solidFill>
                <a:schemeClr val="bg1"/>
              </a:solidFill>
            </a:endParaRPr>
          </a:p>
        </p:txBody>
      </p:sp>
      <p:sp>
        <p:nvSpPr>
          <p:cNvPr id="27" name="Alt Başlık 2"/>
          <p:cNvSpPr txBox="1">
            <a:spLocks/>
          </p:cNvSpPr>
          <p:nvPr/>
        </p:nvSpPr>
        <p:spPr>
          <a:xfrm>
            <a:off x="7480302" y="200144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01110101</a:t>
            </a:r>
            <a:endParaRPr lang="tr-TR" sz="2000" b="1" dirty="0">
              <a:solidFill>
                <a:schemeClr val="bg1"/>
              </a:solidFill>
            </a:endParaRPr>
          </a:p>
        </p:txBody>
      </p:sp>
      <p:sp>
        <p:nvSpPr>
          <p:cNvPr id="28" name="Alt Başlık 2"/>
          <p:cNvSpPr txBox="1">
            <a:spLocks/>
          </p:cNvSpPr>
          <p:nvPr/>
        </p:nvSpPr>
        <p:spPr>
          <a:xfrm>
            <a:off x="5313190" y="2626251"/>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01100101</a:t>
            </a:r>
            <a:endParaRPr lang="tr-TR" sz="2000" b="1" dirty="0">
              <a:solidFill>
                <a:schemeClr val="bg1"/>
              </a:solidFill>
            </a:endParaRPr>
          </a:p>
        </p:txBody>
      </p:sp>
      <p:sp>
        <p:nvSpPr>
          <p:cNvPr id="29" name="Alt Başlık 2"/>
          <p:cNvSpPr txBox="1">
            <a:spLocks/>
          </p:cNvSpPr>
          <p:nvPr/>
        </p:nvSpPr>
        <p:spPr>
          <a:xfrm>
            <a:off x="7480302" y="2626251"/>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01100101</a:t>
            </a:r>
            <a:endParaRPr lang="tr-TR" sz="2000" b="1" dirty="0">
              <a:solidFill>
                <a:schemeClr val="bg1"/>
              </a:solidFill>
            </a:endParaRPr>
          </a:p>
        </p:txBody>
      </p:sp>
      <p:sp>
        <p:nvSpPr>
          <p:cNvPr id="30" name="Alt Başlık 2"/>
          <p:cNvSpPr txBox="1">
            <a:spLocks/>
          </p:cNvSpPr>
          <p:nvPr/>
        </p:nvSpPr>
        <p:spPr>
          <a:xfrm>
            <a:off x="5313190" y="3271747"/>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01110010</a:t>
            </a:r>
          </a:p>
        </p:txBody>
      </p:sp>
      <p:sp>
        <p:nvSpPr>
          <p:cNvPr id="31" name="Alt Başlık 2"/>
          <p:cNvSpPr txBox="1">
            <a:spLocks/>
          </p:cNvSpPr>
          <p:nvPr/>
        </p:nvSpPr>
        <p:spPr>
          <a:xfrm>
            <a:off x="7480302" y="3271747"/>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01100010</a:t>
            </a:r>
            <a:endParaRPr lang="tr-TR" sz="2000" b="1" dirty="0">
              <a:solidFill>
                <a:schemeClr val="bg1"/>
              </a:solidFill>
            </a:endParaRPr>
          </a:p>
        </p:txBody>
      </p:sp>
      <p:sp>
        <p:nvSpPr>
          <p:cNvPr id="32" name="Alt Başlık 2"/>
          <p:cNvSpPr txBox="1">
            <a:spLocks/>
          </p:cNvSpPr>
          <p:nvPr/>
        </p:nvSpPr>
        <p:spPr>
          <a:xfrm>
            <a:off x="5313190" y="3856380"/>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01100101</a:t>
            </a:r>
            <a:endParaRPr lang="tr-TR" sz="2000" b="1" dirty="0">
              <a:solidFill>
                <a:schemeClr val="bg1"/>
              </a:solidFill>
            </a:endParaRPr>
          </a:p>
        </p:txBody>
      </p:sp>
      <p:sp>
        <p:nvSpPr>
          <p:cNvPr id="33" name="Alt Başlık 2"/>
          <p:cNvSpPr txBox="1">
            <a:spLocks/>
          </p:cNvSpPr>
          <p:nvPr/>
        </p:nvSpPr>
        <p:spPr>
          <a:xfrm>
            <a:off x="7480302" y="3856380"/>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01100101</a:t>
            </a:r>
            <a:endParaRPr lang="tr-TR" sz="2000" b="1" dirty="0">
              <a:solidFill>
                <a:schemeClr val="bg1"/>
              </a:solidFill>
            </a:endParaRPr>
          </a:p>
        </p:txBody>
      </p:sp>
      <p:sp>
        <p:nvSpPr>
          <p:cNvPr id="34" name="Aşağı Ok 33"/>
          <p:cNvSpPr/>
          <p:nvPr/>
        </p:nvSpPr>
        <p:spPr>
          <a:xfrm rot="16200000">
            <a:off x="3878288" y="2933382"/>
            <a:ext cx="576064" cy="81136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5" name="Picture 3" descr="C:\Users\Elif\Desktop\Algoritma\brackets_7156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306294" y="3702255"/>
            <a:ext cx="3564799" cy="3564799"/>
          </a:xfrm>
          <a:prstGeom prst="rect">
            <a:avLst/>
          </a:prstGeom>
          <a:noFill/>
        </p:spPr>
      </p:pic>
      <p:sp>
        <p:nvSpPr>
          <p:cNvPr id="36" name="Alt Başlık 2"/>
          <p:cNvSpPr txBox="1">
            <a:spLocks/>
          </p:cNvSpPr>
          <p:nvPr/>
        </p:nvSpPr>
        <p:spPr>
          <a:xfrm>
            <a:off x="6698462" y="5206609"/>
            <a:ext cx="1008112" cy="400204"/>
          </a:xfrm>
          <a:prstGeom prst="rect">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8 BIT</a:t>
            </a:r>
          </a:p>
        </p:txBody>
      </p:sp>
      <p:sp>
        <p:nvSpPr>
          <p:cNvPr id="37" name="Alt Başlık 2"/>
          <p:cNvSpPr txBox="1">
            <a:spLocks/>
          </p:cNvSpPr>
          <p:nvPr/>
        </p:nvSpPr>
        <p:spPr>
          <a:xfrm>
            <a:off x="6598405" y="1251187"/>
            <a:ext cx="1008112" cy="400204"/>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8 ADET</a:t>
            </a:r>
          </a:p>
        </p:txBody>
      </p:sp>
      <p:sp>
        <p:nvSpPr>
          <p:cNvPr id="38" name="Metin kutusu 37"/>
          <p:cNvSpPr txBox="1"/>
          <p:nvPr/>
        </p:nvSpPr>
        <p:spPr>
          <a:xfrm>
            <a:off x="4940972" y="2023165"/>
            <a:ext cx="372218" cy="369332"/>
          </a:xfrm>
          <a:prstGeom prst="rect">
            <a:avLst/>
          </a:prstGeom>
          <a:noFill/>
        </p:spPr>
        <p:txBody>
          <a:bodyPr wrap="none" rtlCol="0">
            <a:spAutoFit/>
          </a:bodyPr>
          <a:lstStyle/>
          <a:p>
            <a:r>
              <a:rPr lang="tr-TR" dirty="0"/>
              <a:t>1)</a:t>
            </a:r>
          </a:p>
        </p:txBody>
      </p:sp>
      <p:sp>
        <p:nvSpPr>
          <p:cNvPr id="39" name="Metin kutusu 38"/>
          <p:cNvSpPr txBox="1"/>
          <p:nvPr/>
        </p:nvSpPr>
        <p:spPr>
          <a:xfrm>
            <a:off x="7036076" y="2023165"/>
            <a:ext cx="372218" cy="369332"/>
          </a:xfrm>
          <a:prstGeom prst="rect">
            <a:avLst/>
          </a:prstGeom>
          <a:noFill/>
        </p:spPr>
        <p:txBody>
          <a:bodyPr wrap="none" rtlCol="0">
            <a:spAutoFit/>
          </a:bodyPr>
          <a:lstStyle/>
          <a:p>
            <a:r>
              <a:rPr lang="tr-TR" dirty="0"/>
              <a:t>2)</a:t>
            </a:r>
          </a:p>
        </p:txBody>
      </p:sp>
      <p:sp>
        <p:nvSpPr>
          <p:cNvPr id="40" name="Metin kutusu 39"/>
          <p:cNvSpPr txBox="1"/>
          <p:nvPr/>
        </p:nvSpPr>
        <p:spPr>
          <a:xfrm>
            <a:off x="4907263" y="2647973"/>
            <a:ext cx="372218" cy="369332"/>
          </a:xfrm>
          <a:prstGeom prst="rect">
            <a:avLst/>
          </a:prstGeom>
          <a:noFill/>
        </p:spPr>
        <p:txBody>
          <a:bodyPr wrap="none" rtlCol="0">
            <a:spAutoFit/>
          </a:bodyPr>
          <a:lstStyle/>
          <a:p>
            <a:r>
              <a:rPr lang="tr-TR" dirty="0"/>
              <a:t>3)</a:t>
            </a:r>
          </a:p>
        </p:txBody>
      </p:sp>
      <p:sp>
        <p:nvSpPr>
          <p:cNvPr id="41" name="Metin kutusu 40"/>
          <p:cNvSpPr txBox="1"/>
          <p:nvPr/>
        </p:nvSpPr>
        <p:spPr>
          <a:xfrm>
            <a:off x="7016409" y="2647973"/>
            <a:ext cx="372218" cy="369332"/>
          </a:xfrm>
          <a:prstGeom prst="rect">
            <a:avLst/>
          </a:prstGeom>
          <a:noFill/>
        </p:spPr>
        <p:txBody>
          <a:bodyPr wrap="none" rtlCol="0">
            <a:spAutoFit/>
          </a:bodyPr>
          <a:lstStyle/>
          <a:p>
            <a:r>
              <a:rPr lang="tr-TR" dirty="0"/>
              <a:t>4)</a:t>
            </a:r>
          </a:p>
        </p:txBody>
      </p:sp>
      <p:sp>
        <p:nvSpPr>
          <p:cNvPr id="42" name="Metin kutusu 41"/>
          <p:cNvSpPr txBox="1"/>
          <p:nvPr/>
        </p:nvSpPr>
        <p:spPr>
          <a:xfrm>
            <a:off x="4903839" y="3293469"/>
            <a:ext cx="372218" cy="369332"/>
          </a:xfrm>
          <a:prstGeom prst="rect">
            <a:avLst/>
          </a:prstGeom>
          <a:noFill/>
        </p:spPr>
        <p:txBody>
          <a:bodyPr wrap="none" rtlCol="0">
            <a:spAutoFit/>
          </a:bodyPr>
          <a:lstStyle/>
          <a:p>
            <a:r>
              <a:rPr lang="tr-TR" dirty="0"/>
              <a:t>5)</a:t>
            </a:r>
          </a:p>
        </p:txBody>
      </p:sp>
      <p:sp>
        <p:nvSpPr>
          <p:cNvPr id="43" name="Metin kutusu 42"/>
          <p:cNvSpPr txBox="1"/>
          <p:nvPr/>
        </p:nvSpPr>
        <p:spPr>
          <a:xfrm>
            <a:off x="7031900" y="3291133"/>
            <a:ext cx="372218" cy="369332"/>
          </a:xfrm>
          <a:prstGeom prst="rect">
            <a:avLst/>
          </a:prstGeom>
          <a:noFill/>
        </p:spPr>
        <p:txBody>
          <a:bodyPr wrap="none" rtlCol="0">
            <a:spAutoFit/>
          </a:bodyPr>
          <a:lstStyle/>
          <a:p>
            <a:r>
              <a:rPr lang="tr-TR" dirty="0"/>
              <a:t>6)</a:t>
            </a:r>
          </a:p>
        </p:txBody>
      </p:sp>
      <p:sp>
        <p:nvSpPr>
          <p:cNvPr id="44" name="Metin kutusu 43"/>
          <p:cNvSpPr txBox="1"/>
          <p:nvPr/>
        </p:nvSpPr>
        <p:spPr>
          <a:xfrm>
            <a:off x="4903839" y="3878102"/>
            <a:ext cx="372218" cy="369332"/>
          </a:xfrm>
          <a:prstGeom prst="rect">
            <a:avLst/>
          </a:prstGeom>
          <a:noFill/>
        </p:spPr>
        <p:txBody>
          <a:bodyPr wrap="none" rtlCol="0">
            <a:spAutoFit/>
          </a:bodyPr>
          <a:lstStyle/>
          <a:p>
            <a:r>
              <a:rPr lang="tr-TR" dirty="0"/>
              <a:t>7)</a:t>
            </a:r>
          </a:p>
        </p:txBody>
      </p:sp>
      <p:sp>
        <p:nvSpPr>
          <p:cNvPr id="45" name="Metin kutusu 44"/>
          <p:cNvSpPr txBox="1"/>
          <p:nvPr/>
        </p:nvSpPr>
        <p:spPr>
          <a:xfrm>
            <a:off x="7031900" y="3878102"/>
            <a:ext cx="372218" cy="369332"/>
          </a:xfrm>
          <a:prstGeom prst="rect">
            <a:avLst/>
          </a:prstGeom>
          <a:noFill/>
        </p:spPr>
        <p:txBody>
          <a:bodyPr wrap="none" rtlCol="0">
            <a:spAutoFit/>
          </a:bodyPr>
          <a:lstStyle/>
          <a:p>
            <a:r>
              <a:rPr lang="tr-TR" dirty="0"/>
              <a:t>8)</a:t>
            </a:r>
          </a:p>
        </p:txBody>
      </p:sp>
      <p:sp>
        <p:nvSpPr>
          <p:cNvPr id="53" name="Alt Başlık 2">
            <a:extLst>
              <a:ext uri="{FF2B5EF4-FFF2-40B4-BE49-F238E27FC236}">
                <a16:creationId xmlns:a16="http://schemas.microsoft.com/office/drawing/2014/main" id="{3B179104-A1F2-46AE-A845-741D042500A6}"/>
              </a:ext>
            </a:extLst>
          </p:cNvPr>
          <p:cNvSpPr txBox="1">
            <a:spLocks/>
          </p:cNvSpPr>
          <p:nvPr/>
        </p:nvSpPr>
        <p:spPr>
          <a:xfrm>
            <a:off x="1275285" y="4658391"/>
            <a:ext cx="1008112" cy="330888"/>
          </a:xfrm>
          <a:prstGeom prst="rect">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64 BIT</a:t>
            </a:r>
          </a:p>
        </p:txBody>
      </p:sp>
      <p:pic>
        <p:nvPicPr>
          <p:cNvPr id="54" name="Picture 3" descr="C:\Users\Elif\Desktop\Algoritma\brackets_715619.png">
            <a:extLst>
              <a:ext uri="{FF2B5EF4-FFF2-40B4-BE49-F238E27FC236}">
                <a16:creationId xmlns:a16="http://schemas.microsoft.com/office/drawing/2014/main" id="{99773B70-A472-44C5-8A4C-3EEB23B5C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98429" y="1697504"/>
            <a:ext cx="3161824" cy="3161824"/>
          </a:xfrm>
          <a:prstGeom prst="rect">
            <a:avLst/>
          </a:prstGeom>
          <a:noFill/>
          <a:extLst>
            <a:ext uri="{909E8E84-426E-40DD-AFC4-6F175D3DCCD1}">
              <a14:hiddenFill xmlns:a14="http://schemas.microsoft.com/office/drawing/2010/main">
                <a:solidFill>
                  <a:srgbClr val="FFFFFF"/>
                </a:solidFill>
              </a14:hiddenFill>
            </a:ext>
          </a:extLst>
        </p:spPr>
      </p:pic>
      <p:sp>
        <p:nvSpPr>
          <p:cNvPr id="55" name="Alt Başlık 2">
            <a:extLst>
              <a:ext uri="{FF2B5EF4-FFF2-40B4-BE49-F238E27FC236}">
                <a16:creationId xmlns:a16="http://schemas.microsoft.com/office/drawing/2014/main" id="{48B59EB0-2496-4984-A35C-C34170EFE0E6}"/>
              </a:ext>
            </a:extLst>
          </p:cNvPr>
          <p:cNvSpPr txBox="1">
            <a:spLocks/>
          </p:cNvSpPr>
          <p:nvPr/>
        </p:nvSpPr>
        <p:spPr>
          <a:xfrm>
            <a:off x="259139" y="2654642"/>
            <a:ext cx="3024905" cy="1046611"/>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1600" b="1" dirty="0">
                <a:solidFill>
                  <a:schemeClr val="bg1"/>
                </a:solidFill>
              </a:rPr>
              <a:t>00100010 01100001 01101100 01100001 01110010 01101001 01110011 01101001</a:t>
            </a:r>
          </a:p>
        </p:txBody>
      </p:sp>
      <p:pic>
        <p:nvPicPr>
          <p:cNvPr id="56" name="Picture 3" descr="C:\Users\Elif\Desktop\Algoritma\brackets_715619.png">
            <a:extLst>
              <a:ext uri="{FF2B5EF4-FFF2-40B4-BE49-F238E27FC236}">
                <a16:creationId xmlns:a16="http://schemas.microsoft.com/office/drawing/2014/main" id="{BBD0EE03-3A5D-4CE7-9AF6-8B4281392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98429" y="1690835"/>
            <a:ext cx="3161824" cy="316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72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755576" y="332656"/>
            <a:ext cx="1512168"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SELECTION</a:t>
            </a:r>
          </a:p>
        </p:txBody>
      </p:sp>
      <p:sp>
        <p:nvSpPr>
          <p:cNvPr id="5" name="Metin kutusu 4"/>
          <p:cNvSpPr txBox="1"/>
          <p:nvPr/>
        </p:nvSpPr>
        <p:spPr>
          <a:xfrm rot="16200000">
            <a:off x="-841918" y="3656467"/>
            <a:ext cx="3868595"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tr-TR" sz="4000" dirty="0"/>
              <a:t>PAIRING</a:t>
            </a:r>
          </a:p>
        </p:txBody>
      </p:sp>
      <p:sp>
        <p:nvSpPr>
          <p:cNvPr id="6" name="Metin kutusu 5"/>
          <p:cNvSpPr txBox="1"/>
          <p:nvPr/>
        </p:nvSpPr>
        <p:spPr>
          <a:xfrm>
            <a:off x="2040296" y="558782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1-2</a:t>
            </a:r>
          </a:p>
        </p:txBody>
      </p:sp>
      <p:sp>
        <p:nvSpPr>
          <p:cNvPr id="7" name="Metin kutusu 6"/>
          <p:cNvSpPr txBox="1"/>
          <p:nvPr/>
        </p:nvSpPr>
        <p:spPr>
          <a:xfrm>
            <a:off x="2703188" y="5572808"/>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3-4</a:t>
            </a:r>
          </a:p>
        </p:txBody>
      </p:sp>
      <p:sp>
        <p:nvSpPr>
          <p:cNvPr id="8" name="Metin kutusu 7"/>
          <p:cNvSpPr txBox="1"/>
          <p:nvPr/>
        </p:nvSpPr>
        <p:spPr>
          <a:xfrm>
            <a:off x="3351260" y="5572808"/>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5-6</a:t>
            </a:r>
          </a:p>
        </p:txBody>
      </p:sp>
      <p:sp>
        <p:nvSpPr>
          <p:cNvPr id="9" name="Metin kutusu 8"/>
          <p:cNvSpPr txBox="1"/>
          <p:nvPr/>
        </p:nvSpPr>
        <p:spPr>
          <a:xfrm>
            <a:off x="3999332" y="558210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7-8</a:t>
            </a:r>
          </a:p>
        </p:txBody>
      </p:sp>
      <p:sp>
        <p:nvSpPr>
          <p:cNvPr id="10" name="Metin kutusu 9"/>
          <p:cNvSpPr txBox="1"/>
          <p:nvPr/>
        </p:nvSpPr>
        <p:spPr>
          <a:xfrm>
            <a:off x="2051720" y="262762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1-3</a:t>
            </a:r>
          </a:p>
        </p:txBody>
      </p:sp>
      <p:sp>
        <p:nvSpPr>
          <p:cNvPr id="11" name="Metin kutusu 10"/>
          <p:cNvSpPr txBox="1"/>
          <p:nvPr/>
        </p:nvSpPr>
        <p:spPr>
          <a:xfrm>
            <a:off x="2714612" y="2636912"/>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2-4</a:t>
            </a:r>
          </a:p>
        </p:txBody>
      </p:sp>
      <p:sp>
        <p:nvSpPr>
          <p:cNvPr id="12" name="Metin kutusu 11"/>
          <p:cNvSpPr txBox="1"/>
          <p:nvPr/>
        </p:nvSpPr>
        <p:spPr>
          <a:xfrm>
            <a:off x="3362684" y="262762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5-7</a:t>
            </a:r>
          </a:p>
        </p:txBody>
      </p:sp>
      <p:sp>
        <p:nvSpPr>
          <p:cNvPr id="13" name="Metin kutusu 12"/>
          <p:cNvSpPr txBox="1"/>
          <p:nvPr/>
        </p:nvSpPr>
        <p:spPr>
          <a:xfrm>
            <a:off x="4010756" y="262762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6-8</a:t>
            </a:r>
          </a:p>
        </p:txBody>
      </p:sp>
      <p:sp>
        <p:nvSpPr>
          <p:cNvPr id="14" name="Sağ Ok 13"/>
          <p:cNvSpPr/>
          <p:nvPr/>
        </p:nvSpPr>
        <p:spPr>
          <a:xfrm>
            <a:off x="4698856" y="2123798"/>
            <a:ext cx="2321416" cy="2248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Metin kutusu 14"/>
          <p:cNvSpPr txBox="1"/>
          <p:nvPr/>
        </p:nvSpPr>
        <p:spPr>
          <a:xfrm>
            <a:off x="7236296" y="2096790"/>
            <a:ext cx="152772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a:t>First      </a:t>
            </a:r>
            <a:r>
              <a:rPr lang="tr-TR" dirty="0" err="1"/>
              <a:t>Round</a:t>
            </a:r>
            <a:endParaRPr lang="tr-TR" dirty="0"/>
          </a:p>
        </p:txBody>
      </p:sp>
      <p:sp>
        <p:nvSpPr>
          <p:cNvPr id="16" name="Metin kutusu 15"/>
          <p:cNvSpPr txBox="1"/>
          <p:nvPr/>
        </p:nvSpPr>
        <p:spPr>
          <a:xfrm>
            <a:off x="7212255" y="2597844"/>
            <a:ext cx="152772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Second </a:t>
            </a:r>
            <a:r>
              <a:rPr lang="tr-TR" dirty="0" err="1"/>
              <a:t>Round</a:t>
            </a:r>
            <a:endParaRPr lang="tr-TR" dirty="0"/>
          </a:p>
        </p:txBody>
      </p:sp>
      <p:sp>
        <p:nvSpPr>
          <p:cNvPr id="17" name="Sağ Ok 16"/>
          <p:cNvSpPr/>
          <p:nvPr/>
        </p:nvSpPr>
        <p:spPr>
          <a:xfrm>
            <a:off x="4698856" y="2670086"/>
            <a:ext cx="2321416" cy="2248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Metin kutusu 17"/>
          <p:cNvSpPr txBox="1"/>
          <p:nvPr/>
        </p:nvSpPr>
        <p:spPr>
          <a:xfrm rot="16200000">
            <a:off x="2236403" y="4159405"/>
            <a:ext cx="20582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tr-TR" dirty="0"/>
              <a:t>.  .  .</a:t>
            </a:r>
          </a:p>
        </p:txBody>
      </p:sp>
      <p:sp>
        <p:nvSpPr>
          <p:cNvPr id="27" name="Metin kutusu 26"/>
          <p:cNvSpPr txBox="1"/>
          <p:nvPr/>
        </p:nvSpPr>
        <p:spPr>
          <a:xfrm>
            <a:off x="7281573" y="5517232"/>
            <a:ext cx="143776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err="1"/>
              <a:t>Eighth</a:t>
            </a:r>
            <a:r>
              <a:rPr lang="tr-TR" dirty="0"/>
              <a:t> </a:t>
            </a:r>
            <a:r>
              <a:rPr lang="tr-TR" dirty="0" err="1"/>
              <a:t>Round</a:t>
            </a:r>
            <a:endParaRPr lang="tr-TR" dirty="0"/>
          </a:p>
        </p:txBody>
      </p:sp>
      <p:sp>
        <p:nvSpPr>
          <p:cNvPr id="37" name="Metin kutusu 36"/>
          <p:cNvSpPr txBox="1"/>
          <p:nvPr/>
        </p:nvSpPr>
        <p:spPr>
          <a:xfrm>
            <a:off x="2033860" y="2092832"/>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1-2</a:t>
            </a:r>
          </a:p>
        </p:txBody>
      </p:sp>
      <p:sp>
        <p:nvSpPr>
          <p:cNvPr id="38" name="Metin kutusu 37"/>
          <p:cNvSpPr txBox="1"/>
          <p:nvPr/>
        </p:nvSpPr>
        <p:spPr>
          <a:xfrm>
            <a:off x="2696752" y="207782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3-4</a:t>
            </a:r>
          </a:p>
        </p:txBody>
      </p:sp>
      <p:sp>
        <p:nvSpPr>
          <p:cNvPr id="39" name="Metin kutusu 38"/>
          <p:cNvSpPr txBox="1"/>
          <p:nvPr/>
        </p:nvSpPr>
        <p:spPr>
          <a:xfrm>
            <a:off x="3344824" y="207782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5-6</a:t>
            </a:r>
          </a:p>
        </p:txBody>
      </p:sp>
      <p:sp>
        <p:nvSpPr>
          <p:cNvPr id="40" name="Metin kutusu 39"/>
          <p:cNvSpPr txBox="1"/>
          <p:nvPr/>
        </p:nvSpPr>
        <p:spPr>
          <a:xfrm>
            <a:off x="3992896" y="2087112"/>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7-8</a:t>
            </a:r>
          </a:p>
        </p:txBody>
      </p:sp>
      <p:sp>
        <p:nvSpPr>
          <p:cNvPr id="41" name="Sağ Ok 40"/>
          <p:cNvSpPr/>
          <p:nvPr/>
        </p:nvSpPr>
        <p:spPr>
          <a:xfrm>
            <a:off x="4698856" y="5645050"/>
            <a:ext cx="2321416" cy="2248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53911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lt Başlık 2"/>
          <p:cNvSpPr txBox="1">
            <a:spLocks/>
          </p:cNvSpPr>
          <p:nvPr/>
        </p:nvSpPr>
        <p:spPr>
          <a:xfrm>
            <a:off x="755576" y="332656"/>
            <a:ext cx="1712162"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CROSSOVER</a:t>
            </a:r>
          </a:p>
        </p:txBody>
      </p:sp>
      <p:pic>
        <p:nvPicPr>
          <p:cNvPr id="13" name="Picture 3" descr="C:\Users\Elif\Desktop\Algoritma\brackets_71561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966" y="2714388"/>
            <a:ext cx="1473476" cy="1578534"/>
          </a:xfrm>
          <a:prstGeom prst="rect">
            <a:avLst/>
          </a:prstGeom>
          <a:noFill/>
          <a:extLst>
            <a:ext uri="{909E8E84-426E-40DD-AFC4-6F175D3DCCD1}">
              <a14:hiddenFill xmlns:a14="http://schemas.microsoft.com/office/drawing/2010/main">
                <a:solidFill>
                  <a:srgbClr val="FFFFFF"/>
                </a:solidFill>
              </a14:hiddenFill>
            </a:ext>
          </a:extLst>
        </p:spPr>
      </p:pic>
      <p:sp>
        <p:nvSpPr>
          <p:cNvPr id="14" name="Metin kutusu 13"/>
          <p:cNvSpPr txBox="1"/>
          <p:nvPr/>
        </p:nvSpPr>
        <p:spPr>
          <a:xfrm>
            <a:off x="86251" y="3078161"/>
            <a:ext cx="772456" cy="646331"/>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tr-TR" dirty="0"/>
              <a:t>First</a:t>
            </a:r>
          </a:p>
          <a:p>
            <a:r>
              <a:rPr lang="tr-TR" dirty="0" err="1"/>
              <a:t>Group</a:t>
            </a:r>
            <a:endParaRPr lang="tr-TR" dirty="0"/>
          </a:p>
        </p:txBody>
      </p:sp>
      <p:sp>
        <p:nvSpPr>
          <p:cNvPr id="15" name="Alt Başlık 2"/>
          <p:cNvSpPr txBox="1">
            <a:spLocks/>
          </p:cNvSpPr>
          <p:nvPr/>
        </p:nvSpPr>
        <p:spPr>
          <a:xfrm>
            <a:off x="1539280" y="2893495"/>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a:t>
            </a:r>
          </a:p>
        </p:txBody>
      </p:sp>
      <p:sp>
        <p:nvSpPr>
          <p:cNvPr id="16" name="Alt Başlık 2"/>
          <p:cNvSpPr txBox="1">
            <a:spLocks/>
          </p:cNvSpPr>
          <p:nvPr/>
        </p:nvSpPr>
        <p:spPr>
          <a:xfrm>
            <a:off x="1539280" y="3662515"/>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a:t>
            </a:r>
          </a:p>
        </p:txBody>
      </p:sp>
      <p:sp>
        <p:nvSpPr>
          <p:cNvPr id="17" name="Metin kutusu 16"/>
          <p:cNvSpPr txBox="1"/>
          <p:nvPr/>
        </p:nvSpPr>
        <p:spPr>
          <a:xfrm>
            <a:off x="1160190" y="2915217"/>
            <a:ext cx="372218" cy="369332"/>
          </a:xfrm>
          <a:prstGeom prst="rect">
            <a:avLst/>
          </a:prstGeom>
          <a:noFill/>
        </p:spPr>
        <p:txBody>
          <a:bodyPr wrap="none" rtlCol="0">
            <a:spAutoFit/>
          </a:bodyPr>
          <a:lstStyle/>
          <a:p>
            <a:r>
              <a:rPr lang="tr-TR" dirty="0"/>
              <a:t>1)</a:t>
            </a:r>
          </a:p>
        </p:txBody>
      </p:sp>
      <p:sp>
        <p:nvSpPr>
          <p:cNvPr id="18" name="Metin kutusu 17"/>
          <p:cNvSpPr txBox="1"/>
          <p:nvPr/>
        </p:nvSpPr>
        <p:spPr>
          <a:xfrm>
            <a:off x="1160190" y="3662515"/>
            <a:ext cx="372218" cy="369332"/>
          </a:xfrm>
          <a:prstGeom prst="rect">
            <a:avLst/>
          </a:prstGeom>
          <a:noFill/>
        </p:spPr>
        <p:txBody>
          <a:bodyPr wrap="none" rtlCol="0">
            <a:spAutoFit/>
          </a:bodyPr>
          <a:lstStyle/>
          <a:p>
            <a:r>
              <a:rPr lang="tr-TR" dirty="0"/>
              <a:t>2)</a:t>
            </a:r>
          </a:p>
        </p:txBody>
      </p:sp>
      <p:sp>
        <p:nvSpPr>
          <p:cNvPr id="23" name="Alt Başlık 2"/>
          <p:cNvSpPr txBox="1">
            <a:spLocks/>
          </p:cNvSpPr>
          <p:nvPr/>
        </p:nvSpPr>
        <p:spPr>
          <a:xfrm>
            <a:off x="3131840" y="287177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0001</a:t>
            </a:r>
          </a:p>
        </p:txBody>
      </p:sp>
      <p:sp>
        <p:nvSpPr>
          <p:cNvPr id="24" name="Alt Başlık 2"/>
          <p:cNvSpPr txBox="1">
            <a:spLocks/>
          </p:cNvSpPr>
          <p:nvPr/>
        </p:nvSpPr>
        <p:spPr>
          <a:xfrm>
            <a:off x="3131840" y="364079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0101</a:t>
            </a:r>
          </a:p>
        </p:txBody>
      </p:sp>
      <p:pic>
        <p:nvPicPr>
          <p:cNvPr id="3079" name="Picture 7" descr="C:\Users\Elif\Desktop\Algoritma\orange-1618917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1619" y="2225138"/>
            <a:ext cx="1512168" cy="149326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7" descr="C:\Users\Elif\Desktop\Algoritma\orange-1618917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462" y="3216732"/>
            <a:ext cx="1512168" cy="1493266"/>
          </a:xfrm>
          <a:prstGeom prst="rect">
            <a:avLst/>
          </a:prstGeom>
          <a:noFill/>
          <a:extLst>
            <a:ext uri="{909E8E84-426E-40DD-AFC4-6F175D3DCCD1}">
              <a14:hiddenFill xmlns:a14="http://schemas.microsoft.com/office/drawing/2010/main">
                <a:solidFill>
                  <a:srgbClr val="FFFFFF"/>
                </a:solidFill>
              </a14:hiddenFill>
            </a:ext>
          </a:extLst>
        </p:spPr>
      </p:pic>
      <p:sp>
        <p:nvSpPr>
          <p:cNvPr id="35" name="Alt Başlık 2"/>
          <p:cNvSpPr txBox="1">
            <a:spLocks/>
          </p:cNvSpPr>
          <p:nvPr/>
        </p:nvSpPr>
        <p:spPr>
          <a:xfrm>
            <a:off x="7642775" y="3679885"/>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a:t>
            </a:r>
          </a:p>
        </p:txBody>
      </p:sp>
      <p:sp>
        <p:nvSpPr>
          <p:cNvPr id="36" name="Alt Başlık 2"/>
          <p:cNvSpPr txBox="1">
            <a:spLocks/>
          </p:cNvSpPr>
          <p:nvPr/>
        </p:nvSpPr>
        <p:spPr>
          <a:xfrm>
            <a:off x="6050215" y="3679885"/>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a:t>
            </a:r>
          </a:p>
        </p:txBody>
      </p:sp>
      <p:sp>
        <p:nvSpPr>
          <p:cNvPr id="39" name="Alt Başlık 2"/>
          <p:cNvSpPr txBox="1">
            <a:spLocks/>
          </p:cNvSpPr>
          <p:nvPr/>
        </p:nvSpPr>
        <p:spPr>
          <a:xfrm>
            <a:off x="7642775" y="288914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0001</a:t>
            </a:r>
          </a:p>
        </p:txBody>
      </p:sp>
      <p:sp>
        <p:nvSpPr>
          <p:cNvPr id="40" name="Alt Başlık 2"/>
          <p:cNvSpPr txBox="1">
            <a:spLocks/>
          </p:cNvSpPr>
          <p:nvPr/>
        </p:nvSpPr>
        <p:spPr>
          <a:xfrm>
            <a:off x="6050215" y="288914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0101</a:t>
            </a:r>
          </a:p>
        </p:txBody>
      </p:sp>
      <p:sp>
        <p:nvSpPr>
          <p:cNvPr id="28" name="Sağ Ok 27"/>
          <p:cNvSpPr/>
          <p:nvPr/>
        </p:nvSpPr>
        <p:spPr>
          <a:xfrm>
            <a:off x="4921854" y="3401326"/>
            <a:ext cx="967694" cy="315886"/>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Sol Sağ Ok 28"/>
          <p:cNvSpPr/>
          <p:nvPr/>
        </p:nvSpPr>
        <p:spPr>
          <a:xfrm rot="1751651">
            <a:off x="2587790" y="3203233"/>
            <a:ext cx="1088099" cy="533896"/>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2" name="Metin kutusu 1">
            <a:extLst>
              <a:ext uri="{FF2B5EF4-FFF2-40B4-BE49-F238E27FC236}">
                <a16:creationId xmlns:a16="http://schemas.microsoft.com/office/drawing/2014/main" id="{A7C5E746-A00C-41E8-9FFF-930CE8A46617}"/>
              </a:ext>
            </a:extLst>
          </p:cNvPr>
          <p:cNvSpPr txBox="1"/>
          <p:nvPr/>
        </p:nvSpPr>
        <p:spPr>
          <a:xfrm>
            <a:off x="4568135" y="3071086"/>
            <a:ext cx="1527534" cy="400110"/>
          </a:xfrm>
          <a:prstGeom prst="rect">
            <a:avLst/>
          </a:prstGeom>
          <a:noFill/>
        </p:spPr>
        <p:txBody>
          <a:bodyPr wrap="none" rtlCol="0">
            <a:spAutoFit/>
          </a:bodyPr>
          <a:lstStyle/>
          <a:p>
            <a:r>
              <a:rPr lang="tr-TR" sz="2000" b="1" dirty="0">
                <a:solidFill>
                  <a:schemeClr val="tx1">
                    <a:lumMod val="85000"/>
                    <a:lumOff val="15000"/>
                  </a:schemeClr>
                </a:solidFill>
              </a:rPr>
              <a:t>CROSS OVER</a:t>
            </a:r>
          </a:p>
        </p:txBody>
      </p:sp>
      <p:sp>
        <p:nvSpPr>
          <p:cNvPr id="3" name="Metin kutusu 2">
            <a:extLst>
              <a:ext uri="{FF2B5EF4-FFF2-40B4-BE49-F238E27FC236}">
                <a16:creationId xmlns:a16="http://schemas.microsoft.com/office/drawing/2014/main" id="{A435188E-F5BE-4F82-BFD5-80738CDA8E65}"/>
              </a:ext>
            </a:extLst>
          </p:cNvPr>
          <p:cNvSpPr txBox="1"/>
          <p:nvPr/>
        </p:nvSpPr>
        <p:spPr>
          <a:xfrm>
            <a:off x="2556480" y="4870291"/>
            <a:ext cx="1077245" cy="400110"/>
          </a:xfrm>
          <a:prstGeom prst="rect">
            <a:avLst/>
          </a:prstGeom>
          <a:solidFill>
            <a:schemeClr val="accent2">
              <a:lumMod val="60000"/>
              <a:lumOff val="40000"/>
            </a:schemeClr>
          </a:solidFill>
          <a:ln>
            <a:solidFill>
              <a:schemeClr val="tx1"/>
            </a:solidFill>
          </a:ln>
        </p:spPr>
        <p:txBody>
          <a:bodyPr wrap="square" rtlCol="0">
            <a:spAutoFit/>
          </a:bodyPr>
          <a:lstStyle/>
          <a:p>
            <a:r>
              <a:rPr lang="tr-TR" sz="2000" b="1" dirty="0"/>
              <a:t>BEFORE</a:t>
            </a:r>
          </a:p>
        </p:txBody>
      </p:sp>
      <p:sp>
        <p:nvSpPr>
          <p:cNvPr id="21" name="Metin kutusu 20">
            <a:extLst>
              <a:ext uri="{FF2B5EF4-FFF2-40B4-BE49-F238E27FC236}">
                <a16:creationId xmlns:a16="http://schemas.microsoft.com/office/drawing/2014/main" id="{E5408982-392E-48F7-9DC1-468487CBFD64}"/>
              </a:ext>
            </a:extLst>
          </p:cNvPr>
          <p:cNvSpPr txBox="1"/>
          <p:nvPr/>
        </p:nvSpPr>
        <p:spPr>
          <a:xfrm>
            <a:off x="7164289" y="4870291"/>
            <a:ext cx="936104" cy="400110"/>
          </a:xfrm>
          <a:prstGeom prst="rect">
            <a:avLst/>
          </a:prstGeom>
          <a:solidFill>
            <a:schemeClr val="accent2">
              <a:lumMod val="60000"/>
              <a:lumOff val="40000"/>
            </a:schemeClr>
          </a:solidFill>
          <a:ln>
            <a:solidFill>
              <a:schemeClr val="tx1"/>
            </a:solidFill>
          </a:ln>
        </p:spPr>
        <p:txBody>
          <a:bodyPr wrap="square" rtlCol="0">
            <a:spAutoFit/>
          </a:bodyPr>
          <a:lstStyle/>
          <a:p>
            <a:r>
              <a:rPr lang="tr-TR" sz="2000" b="1" dirty="0"/>
              <a:t>AFTER</a:t>
            </a:r>
          </a:p>
        </p:txBody>
      </p:sp>
    </p:spTree>
    <p:extLst>
      <p:ext uri="{BB962C8B-B14F-4D97-AF65-F5344CB8AC3E}">
        <p14:creationId xmlns:p14="http://schemas.microsoft.com/office/powerpoint/2010/main" val="424977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755576" y="404664"/>
            <a:ext cx="1712162"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MUTASYON</a:t>
            </a:r>
          </a:p>
        </p:txBody>
      </p:sp>
      <p:sp>
        <p:nvSpPr>
          <p:cNvPr id="5" name="Alt Başlık 2"/>
          <p:cNvSpPr txBox="1">
            <a:spLocks/>
          </p:cNvSpPr>
          <p:nvPr/>
        </p:nvSpPr>
        <p:spPr>
          <a:xfrm>
            <a:off x="2123728" y="274327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a:t>
            </a:r>
          </a:p>
        </p:txBody>
      </p:sp>
      <p:sp>
        <p:nvSpPr>
          <p:cNvPr id="6" name="Alt Başlık 2"/>
          <p:cNvSpPr txBox="1">
            <a:spLocks/>
          </p:cNvSpPr>
          <p:nvPr/>
        </p:nvSpPr>
        <p:spPr>
          <a:xfrm>
            <a:off x="531168" y="274327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a:t>
            </a:r>
          </a:p>
        </p:txBody>
      </p:sp>
      <p:sp>
        <p:nvSpPr>
          <p:cNvPr id="7" name="Alt Başlık 2"/>
          <p:cNvSpPr txBox="1">
            <a:spLocks/>
          </p:cNvSpPr>
          <p:nvPr/>
        </p:nvSpPr>
        <p:spPr>
          <a:xfrm>
            <a:off x="2123728" y="1952531"/>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0001</a:t>
            </a:r>
          </a:p>
        </p:txBody>
      </p:sp>
      <p:sp>
        <p:nvSpPr>
          <p:cNvPr id="8" name="Alt Başlık 2"/>
          <p:cNvSpPr txBox="1">
            <a:spLocks/>
          </p:cNvSpPr>
          <p:nvPr/>
        </p:nvSpPr>
        <p:spPr>
          <a:xfrm>
            <a:off x="531168" y="1952531"/>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0101</a:t>
            </a:r>
          </a:p>
        </p:txBody>
      </p:sp>
      <p:sp>
        <p:nvSpPr>
          <p:cNvPr id="9" name="Metin kutusu 8"/>
          <p:cNvSpPr txBox="1"/>
          <p:nvPr/>
        </p:nvSpPr>
        <p:spPr>
          <a:xfrm>
            <a:off x="-32896" y="1960629"/>
            <a:ext cx="372218" cy="369332"/>
          </a:xfrm>
          <a:prstGeom prst="rect">
            <a:avLst/>
          </a:prstGeom>
          <a:noFill/>
        </p:spPr>
        <p:txBody>
          <a:bodyPr wrap="none" rtlCol="0">
            <a:spAutoFit/>
          </a:bodyPr>
          <a:lstStyle/>
          <a:p>
            <a:r>
              <a:rPr lang="tr-TR" dirty="0"/>
              <a:t>1)</a:t>
            </a:r>
          </a:p>
        </p:txBody>
      </p:sp>
      <p:sp>
        <p:nvSpPr>
          <p:cNvPr id="10" name="Metin kutusu 9"/>
          <p:cNvSpPr txBox="1"/>
          <p:nvPr/>
        </p:nvSpPr>
        <p:spPr>
          <a:xfrm>
            <a:off x="0" y="2764995"/>
            <a:ext cx="372218" cy="369332"/>
          </a:xfrm>
          <a:prstGeom prst="rect">
            <a:avLst/>
          </a:prstGeom>
          <a:noFill/>
        </p:spPr>
        <p:txBody>
          <a:bodyPr wrap="none" rtlCol="0">
            <a:spAutoFit/>
          </a:bodyPr>
          <a:lstStyle/>
          <a:p>
            <a:r>
              <a:rPr lang="tr-TR" dirty="0"/>
              <a:t>2)</a:t>
            </a:r>
          </a:p>
        </p:txBody>
      </p:sp>
      <p:sp>
        <p:nvSpPr>
          <p:cNvPr id="11" name="Metin kutusu 10"/>
          <p:cNvSpPr txBox="1"/>
          <p:nvPr/>
        </p:nvSpPr>
        <p:spPr>
          <a:xfrm rot="16200000">
            <a:off x="942183" y="4233115"/>
            <a:ext cx="20582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tr-TR" dirty="0"/>
              <a:t>.  .  .</a:t>
            </a:r>
          </a:p>
        </p:txBody>
      </p:sp>
      <p:sp>
        <p:nvSpPr>
          <p:cNvPr id="12" name="Sağ Ok 11"/>
          <p:cNvSpPr/>
          <p:nvPr/>
        </p:nvSpPr>
        <p:spPr>
          <a:xfrm>
            <a:off x="3643070" y="3439033"/>
            <a:ext cx="2232248" cy="885129"/>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Metin kutusu 12"/>
          <p:cNvSpPr txBox="1"/>
          <p:nvPr/>
        </p:nvSpPr>
        <p:spPr>
          <a:xfrm>
            <a:off x="3822241" y="3681472"/>
            <a:ext cx="1698607" cy="369332"/>
          </a:xfrm>
          <a:prstGeom prst="rect">
            <a:avLst/>
          </a:prstGeom>
          <a:noFill/>
          <a:ln>
            <a:noFill/>
          </a:ln>
        </p:spPr>
        <p:txBody>
          <a:bodyPr wrap="none" rtlCol="0">
            <a:spAutoFit/>
          </a:bodyPr>
          <a:lstStyle/>
          <a:p>
            <a:r>
              <a:rPr lang="tr-TR" b="1" dirty="0">
                <a:solidFill>
                  <a:schemeClr val="bg1"/>
                </a:solidFill>
                <a:effectLst>
                  <a:outerShdw blurRad="38100" dist="38100" dir="2700000" algn="tl">
                    <a:srgbClr val="000000">
                      <a:alpha val="43137"/>
                    </a:srgbClr>
                  </a:outerShdw>
                </a:effectLst>
              </a:rPr>
              <a:t>ILK BEŞ BIT NOT</a:t>
            </a:r>
          </a:p>
        </p:txBody>
      </p:sp>
      <p:sp>
        <p:nvSpPr>
          <p:cNvPr id="22" name="Alt Başlık 2"/>
          <p:cNvSpPr txBox="1">
            <a:spLocks/>
          </p:cNvSpPr>
          <p:nvPr/>
        </p:nvSpPr>
        <p:spPr>
          <a:xfrm>
            <a:off x="6603188" y="2682150"/>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10001-111</a:t>
            </a:r>
          </a:p>
        </p:txBody>
      </p:sp>
      <p:sp>
        <p:nvSpPr>
          <p:cNvPr id="24" name="Alt Başlık 2"/>
          <p:cNvSpPr txBox="1">
            <a:spLocks/>
          </p:cNvSpPr>
          <p:nvPr/>
        </p:nvSpPr>
        <p:spPr>
          <a:xfrm>
            <a:off x="6603188" y="1891408"/>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10101-001</a:t>
            </a:r>
          </a:p>
        </p:txBody>
      </p:sp>
      <p:sp>
        <p:nvSpPr>
          <p:cNvPr id="25" name="Metin kutusu 24"/>
          <p:cNvSpPr txBox="1"/>
          <p:nvPr/>
        </p:nvSpPr>
        <p:spPr>
          <a:xfrm>
            <a:off x="6259178" y="1887353"/>
            <a:ext cx="372218" cy="369332"/>
          </a:xfrm>
          <a:prstGeom prst="rect">
            <a:avLst/>
          </a:prstGeom>
          <a:noFill/>
        </p:spPr>
        <p:txBody>
          <a:bodyPr wrap="none" rtlCol="0">
            <a:spAutoFit/>
          </a:bodyPr>
          <a:lstStyle/>
          <a:p>
            <a:r>
              <a:rPr lang="tr-TR" dirty="0"/>
              <a:t>1)</a:t>
            </a:r>
          </a:p>
        </p:txBody>
      </p:sp>
      <p:sp>
        <p:nvSpPr>
          <p:cNvPr id="26" name="Metin kutusu 25"/>
          <p:cNvSpPr txBox="1"/>
          <p:nvPr/>
        </p:nvSpPr>
        <p:spPr>
          <a:xfrm>
            <a:off x="6259178" y="2679441"/>
            <a:ext cx="372218" cy="369332"/>
          </a:xfrm>
          <a:prstGeom prst="rect">
            <a:avLst/>
          </a:prstGeom>
          <a:noFill/>
        </p:spPr>
        <p:txBody>
          <a:bodyPr wrap="none" rtlCol="0">
            <a:spAutoFit/>
          </a:bodyPr>
          <a:lstStyle/>
          <a:p>
            <a:r>
              <a:rPr lang="tr-TR" dirty="0"/>
              <a:t>2)</a:t>
            </a:r>
          </a:p>
        </p:txBody>
      </p:sp>
      <p:sp>
        <p:nvSpPr>
          <p:cNvPr id="27" name="Metin kutusu 26"/>
          <p:cNvSpPr txBox="1"/>
          <p:nvPr/>
        </p:nvSpPr>
        <p:spPr>
          <a:xfrm rot="16200000">
            <a:off x="6294123" y="4219491"/>
            <a:ext cx="20582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tr-TR" dirty="0"/>
              <a:t>.  .  .</a:t>
            </a:r>
          </a:p>
        </p:txBody>
      </p:sp>
      <p:pic>
        <p:nvPicPr>
          <p:cNvPr id="28" name="Picture 7" descr="C:\Users\Elif\Desktop\Algoritma\orange-1618917_128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1576" y="2510711"/>
            <a:ext cx="875239" cy="8642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Elif\Desktop\Algoritma\orange-1618917_128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1101" y="1660139"/>
            <a:ext cx="914999" cy="90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08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565727"/>
            <a:ext cx="84328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ikdörtgen 2">
            <a:extLst>
              <a:ext uri="{FF2B5EF4-FFF2-40B4-BE49-F238E27FC236}">
                <a16:creationId xmlns:a16="http://schemas.microsoft.com/office/drawing/2014/main" id="{2CB90EB3-5CA1-42E0-8EDB-F61B73D75BDF}"/>
              </a:ext>
            </a:extLst>
          </p:cNvPr>
          <p:cNvSpPr/>
          <p:nvPr/>
        </p:nvSpPr>
        <p:spPr>
          <a:xfrm>
            <a:off x="595365" y="753553"/>
            <a:ext cx="1728192" cy="504056"/>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Dikdörtgen 4">
            <a:extLst>
              <a:ext uri="{FF2B5EF4-FFF2-40B4-BE49-F238E27FC236}">
                <a16:creationId xmlns:a16="http://schemas.microsoft.com/office/drawing/2014/main" id="{DCFE9BF7-E556-4420-92E9-AE2C44442AAC}"/>
              </a:ext>
            </a:extLst>
          </p:cNvPr>
          <p:cNvSpPr/>
          <p:nvPr/>
        </p:nvSpPr>
        <p:spPr>
          <a:xfrm>
            <a:off x="3203848" y="737784"/>
            <a:ext cx="2304256" cy="504056"/>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8C1D924F-AF75-4460-AD9A-AE6D64CD06B7}"/>
              </a:ext>
            </a:extLst>
          </p:cNvPr>
          <p:cNvSpPr/>
          <p:nvPr/>
        </p:nvSpPr>
        <p:spPr>
          <a:xfrm>
            <a:off x="6120732" y="753553"/>
            <a:ext cx="2123675" cy="504056"/>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71366307"/>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497</Words>
  <Application>Microsoft Office PowerPoint</Application>
  <PresentationFormat>Ekran Gösterisi (4:3)</PresentationFormat>
  <Paragraphs>142</Paragraphs>
  <Slides>23</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23</vt:i4>
      </vt:variant>
    </vt:vector>
  </HeadingPairs>
  <TitlesOfParts>
    <vt:vector size="26" baseType="lpstr">
      <vt:lpstr>Arial</vt:lpstr>
      <vt:lpstr>Calibri</vt:lpstr>
      <vt:lpstr>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PLAIN TEXT:</dc:title>
  <dc:creator>Elif</dc:creator>
  <cp:lastModifiedBy>Ayça Nur Vanlı</cp:lastModifiedBy>
  <cp:revision>42</cp:revision>
  <dcterms:created xsi:type="dcterms:W3CDTF">2019-06-27T19:44:35Z</dcterms:created>
  <dcterms:modified xsi:type="dcterms:W3CDTF">2019-06-28T11:15:24Z</dcterms:modified>
</cp:coreProperties>
</file>