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Roboto"/>
      <p:regular r:id="rId33"/>
      <p:bold r:id="rId34"/>
      <p:italic r:id="rId35"/>
      <p:boldItalic r:id="rId36"/>
    </p:embeddedFont>
    <p:embeddedFont>
      <p:font typeface="Raleway Black"/>
      <p:bold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255705A-1D9F-4006-A5BE-DF6E1378F046}">
  <a:tblStyle styleId="{0255705A-1D9F-4006-A5BE-DF6E1378F0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5.xml"/><Relationship Id="rId33" Type="http://schemas.openxmlformats.org/officeDocument/2006/relationships/font" Target="fonts/Roboto-regular.fntdata"/><Relationship Id="rId10" Type="http://schemas.openxmlformats.org/officeDocument/2006/relationships/slide" Target="slides/slide4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7.xml"/><Relationship Id="rId35" Type="http://schemas.openxmlformats.org/officeDocument/2006/relationships/font" Target="fonts/Roboto-italic.fntdata"/><Relationship Id="rId12" Type="http://schemas.openxmlformats.org/officeDocument/2006/relationships/slide" Target="slides/slide6.xml"/><Relationship Id="rId34" Type="http://schemas.openxmlformats.org/officeDocument/2006/relationships/font" Target="fonts/Roboto-bold.fntdata"/><Relationship Id="rId15" Type="http://schemas.openxmlformats.org/officeDocument/2006/relationships/slide" Target="slides/slide9.xml"/><Relationship Id="rId37" Type="http://schemas.openxmlformats.org/officeDocument/2006/relationships/font" Target="fonts/RalewayBlack-bold.fntdata"/><Relationship Id="rId14" Type="http://schemas.openxmlformats.org/officeDocument/2006/relationships/slide" Target="slides/slide8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RalewayBlack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d11ab4f8b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d11ab4f8b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6443f4632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6443f4632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6443f463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6443f463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647a9dd9d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647a9dd9d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d11ab4f8b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d11ab4f8b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6443f4632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6443f4632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6443f4632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6443f4632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d11ab4f8b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d11ab4f8b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d11ab4f8b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d11ab4f8b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d11ab4f8b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d11ab4f8b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d11ab4f8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d11ab4f8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6443f46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6443f46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647a9dd9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647a9dd9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647a9dd9d_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647a9dd9d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d11ab4f8b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d11ab4f8b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647a9dd9d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647a9dd9d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647a9dd9d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647a9dd9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6443f463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6443f463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647a9dd9d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647a9dd9d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647a9dd9d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647a9dd9d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6443f463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6443f463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gradFill>
          <a:gsLst>
            <a:gs pos="0">
              <a:srgbClr val="51AB2A"/>
            </a:gs>
            <a:gs pos="100000">
              <a:srgbClr val="203E13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en.wikipedia.org/wiki/John_Rupert_Firth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hyperlink" Target="https://www.forbes.com/sites/kalevleetaru/2019/05/27/online-toxicity-is-as-old-as-the-web-itself-but-the-return-to-communities-may-help/#648cad607265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kaggle.com/c/jigsaw-toxic-comment-classification-challenge" TargetMode="External"/><Relationship Id="rId4" Type="http://schemas.openxmlformats.org/officeDocument/2006/relationships/hyperlink" Target="https://jigsaw.google.com/#perspectiv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51AB2A"/>
            </a:gs>
            <a:gs pos="100000">
              <a:srgbClr val="203E1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6000">
                <a:latin typeface="Raleway"/>
                <a:ea typeface="Raleway"/>
                <a:cs typeface="Raleway"/>
                <a:sym typeface="Raleway"/>
              </a:rPr>
              <a:t>Toxic Overflow</a:t>
            </a:r>
            <a:r>
              <a:rPr b="1" lang="tr">
                <a:latin typeface="Raleway"/>
                <a:ea typeface="Raleway"/>
                <a:cs typeface="Raleway"/>
                <a:sym typeface="Raleway"/>
              </a:rPr>
              <a:t>: Detecting Hate Comments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328328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400">
                <a:latin typeface="Raleway"/>
                <a:ea typeface="Raleway"/>
                <a:cs typeface="Raleway"/>
                <a:sym typeface="Raleway"/>
              </a:rPr>
              <a:t>Nur Bengisu Çam 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400">
                <a:latin typeface="Raleway"/>
                <a:ea typeface="Raleway"/>
                <a:cs typeface="Raleway"/>
                <a:sym typeface="Raleway"/>
              </a:rPr>
              <a:t>Furkan Çağlayan 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400">
                <a:latin typeface="Raleway"/>
                <a:ea typeface="Raleway"/>
                <a:cs typeface="Raleway"/>
                <a:sym typeface="Raleway"/>
              </a:rPr>
              <a:t>Ahmet Burak Kahraman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Raleway"/>
                <a:ea typeface="Raleway"/>
                <a:cs typeface="Raleway"/>
                <a:sym typeface="Raleway"/>
              </a:rPr>
              <a:t>Data Pre-processing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460950" y="183595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F0236"/>
              </a:buClr>
              <a:buSzPts val="1800"/>
              <a:buFont typeface="Raleway"/>
              <a:buChar char="-"/>
            </a:pP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Clear punctuation</a:t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127" name="Google Shape;127;p22"/>
          <p:cNvGraphicFramePr/>
          <p:nvPr/>
        </p:nvGraphicFramePr>
        <p:xfrm>
          <a:off x="756525" y="2393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{0255705A-1D9F-4006-A5BE-DF6E1378F046}</a:tableStyleId>
              </a:tblPr>
              <a:tblGrid>
                <a:gridCol w="2413000"/>
                <a:gridCol w="2413000"/>
                <a:gridCol w="2413000"/>
              </a:tblGrid>
              <a:tr h="617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Example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Original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Processed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617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Comment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Praise 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looked at this article about 6 months ago -much improved. ]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praise looked at this article about 6 months ago much improved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Raleway"/>
                <a:ea typeface="Raleway"/>
                <a:cs typeface="Raleway"/>
                <a:sym typeface="Raleway"/>
              </a:rPr>
              <a:t>Data Pre-processing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133" name="Google Shape;133;p23"/>
          <p:cNvGraphicFramePr/>
          <p:nvPr/>
        </p:nvGraphicFramePr>
        <p:xfrm>
          <a:off x="771950" y="214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{0255705A-1D9F-4006-A5BE-DF6E1378F046}</a:tableStyleId>
              </a:tblPr>
              <a:tblGrid>
                <a:gridCol w="2428625"/>
                <a:gridCol w="2428625"/>
                <a:gridCol w="2428625"/>
              </a:tblGrid>
              <a:tr h="702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Example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Original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Processed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159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Comment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Online ambassador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Hey there! I'd be happy to help out; have you read the Public Policy tutorials yet?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online ambassador hey there i would be happy to help out have you read the public policy tutorials yet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Raleway"/>
                <a:ea typeface="Raleway"/>
                <a:cs typeface="Raleway"/>
                <a:sym typeface="Raleway"/>
              </a:rPr>
              <a:t>Word2Vec Embeddings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ln cap="flat" cmpd="sng" w="9525">
            <a:solidFill>
              <a:srgbClr val="0F02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F0236"/>
              </a:buClr>
              <a:buSzPts val="1800"/>
              <a:buFont typeface="Raleway"/>
              <a:buChar char="●"/>
            </a:pP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A word is characterized by the company it keeps(</a:t>
            </a:r>
            <a:r>
              <a:rPr lang="tr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Firth</a:t>
            </a: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F0236"/>
              </a:buClr>
              <a:buSzPts val="1800"/>
              <a:buFont typeface="Raleway"/>
              <a:buChar char="●"/>
            </a:pP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Trained our own model</a:t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F0236"/>
              </a:buClr>
              <a:buSzPts val="1800"/>
              <a:buFont typeface="Raleway"/>
              <a:buChar char="●"/>
            </a:pP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Similar word examples</a:t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F0236"/>
              </a:buClr>
              <a:buSzPts val="1400"/>
              <a:buFont typeface="Raleway"/>
              <a:buChar char="○"/>
            </a:pP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book → books, paper, publisher</a:t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F0236"/>
              </a:buClr>
              <a:buSzPts val="1400"/>
              <a:buFont typeface="Raleway"/>
              <a:buChar char="○"/>
            </a:pP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material → content, information, text</a:t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F0236"/>
              </a:buClr>
              <a:buSzPts val="1400"/>
              <a:buFont typeface="Raleway"/>
              <a:buChar char="○"/>
            </a:pP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online → internet, web, available</a:t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F0236"/>
              </a:buClr>
              <a:buSzPts val="1400"/>
              <a:buFont typeface="Raleway"/>
              <a:buChar char="○"/>
            </a:pP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stupid → dumb, pretentious, pathetic</a:t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Raleway"/>
                <a:ea typeface="Raleway"/>
                <a:cs typeface="Raleway"/>
                <a:sym typeface="Raleway"/>
              </a:rPr>
              <a:t>Word2Vec Embeddings Examples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145" name="Google Shape;145;p25"/>
          <p:cNvGraphicFramePr/>
          <p:nvPr/>
        </p:nvGraphicFramePr>
        <p:xfrm>
          <a:off x="9525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{0255705A-1D9F-4006-A5BE-DF6E1378F046}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ORIGINAL</a:t>
                      </a:r>
                      <a:endParaRPr b="1" i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OUR MODEL</a:t>
                      </a:r>
                      <a:endParaRPr b="1" i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NLTK MODEL</a:t>
                      </a:r>
                      <a:endParaRPr b="1" i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book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books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books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material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content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materials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stupid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dumb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dumb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online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internet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Not in the dictionary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Raleway"/>
                <a:ea typeface="Raleway"/>
                <a:cs typeface="Raleway"/>
                <a:sym typeface="Raleway"/>
              </a:rPr>
              <a:t>Data Augmentation 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471900" y="1919075"/>
            <a:ext cx="8222100" cy="30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F0236"/>
              </a:buClr>
              <a:buSzPts val="1800"/>
              <a:buFont typeface="Raleway"/>
              <a:buChar char="-"/>
            </a:pP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word2vec</a:t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152" name="Google Shape;152;p26"/>
          <p:cNvGraphicFramePr/>
          <p:nvPr/>
        </p:nvGraphicFramePr>
        <p:xfrm>
          <a:off x="829250" y="260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{0255705A-1D9F-4006-A5BE-DF6E1378F046}</a:tableStyleId>
              </a:tblPr>
              <a:tblGrid>
                <a:gridCol w="3581225"/>
                <a:gridCol w="3581225"/>
              </a:tblGrid>
              <a:tr h="449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Example</a:t>
                      </a:r>
                      <a:endParaRPr b="1" i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Text</a:t>
                      </a:r>
                      <a:endParaRPr b="1" i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449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Original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 ca not believe </a:t>
                      </a:r>
                      <a:r>
                        <a:rPr b="1" lang="tr">
                          <a:solidFill>
                            <a:srgbClr val="FF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no</a:t>
                      </a:r>
                      <a:r>
                        <a:rPr b="1"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 </a:t>
                      </a:r>
                      <a:r>
                        <a:rPr b="1" lang="tr">
                          <a:solidFill>
                            <a:srgbClr val="0000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one </a:t>
                      </a:r>
                      <a:r>
                        <a:rPr b="1" lang="tr">
                          <a:solidFill>
                            <a:srgbClr val="9900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has </a:t>
                      </a:r>
                      <a:r>
                        <a:rPr b="1" lang="tr">
                          <a:solidFill>
                            <a:srgbClr val="CC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already</a:t>
                      </a:r>
                      <a:r>
                        <a:rPr lang="tr">
                          <a:solidFill>
                            <a:srgbClr val="CC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 </a:t>
                      </a: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put up this page dilbert </a:t>
                      </a:r>
                      <a:r>
                        <a:rPr b="1" lang="tr">
                          <a:solidFill>
                            <a:srgbClr val="38761D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desktop </a:t>
                      </a:r>
                      <a:r>
                        <a:rPr b="1" lang="tr">
                          <a:solidFill>
                            <a:srgbClr val="0C343D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games </a:t>
                      </a: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so i did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449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Augmented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 ca not believe </a:t>
                      </a:r>
                      <a:r>
                        <a:rPr b="1" i="1" lang="tr">
                          <a:solidFill>
                            <a:srgbClr val="FF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any</a:t>
                      </a:r>
                      <a:r>
                        <a:rPr b="1" lang="tr">
                          <a:solidFill>
                            <a:srgbClr val="FF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 </a:t>
                      </a:r>
                      <a:r>
                        <a:rPr b="1" i="1" lang="tr">
                          <a:solidFill>
                            <a:srgbClr val="0000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only </a:t>
                      </a:r>
                      <a:r>
                        <a:rPr b="1" i="1" lang="tr">
                          <a:solidFill>
                            <a:srgbClr val="9900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since </a:t>
                      </a:r>
                      <a:r>
                        <a:rPr b="1" i="1" lang="tr">
                          <a:solidFill>
                            <a:srgbClr val="CC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yet</a:t>
                      </a:r>
                      <a:r>
                        <a:rPr lang="tr">
                          <a:solidFill>
                            <a:srgbClr val="CC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 </a:t>
                      </a: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put up here entry dilbert </a:t>
                      </a:r>
                      <a:r>
                        <a:rPr b="1" i="1" lang="tr">
                          <a:solidFill>
                            <a:srgbClr val="38761D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internet </a:t>
                      </a:r>
                      <a:r>
                        <a:rPr b="1" i="1" lang="tr">
                          <a:solidFill>
                            <a:srgbClr val="351C7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explorer </a:t>
                      </a: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snooker so myself ca not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Raleway"/>
                <a:ea typeface="Raleway"/>
                <a:cs typeface="Raleway"/>
                <a:sym typeface="Raleway"/>
              </a:rPr>
              <a:t>Data Augmentation 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597875" y="1950600"/>
            <a:ext cx="8222100" cy="27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159" name="Google Shape;159;p27"/>
          <p:cNvGraphicFramePr/>
          <p:nvPr/>
        </p:nvGraphicFramePr>
        <p:xfrm>
          <a:off x="829250" y="260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{0255705A-1D9F-4006-A5BE-DF6E1378F046}</a:tableStyleId>
              </a:tblPr>
              <a:tblGrid>
                <a:gridCol w="3581225"/>
                <a:gridCol w="3581225"/>
              </a:tblGrid>
              <a:tr h="449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Example</a:t>
                      </a:r>
                      <a:endParaRPr b="1" i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Text</a:t>
                      </a:r>
                      <a:endParaRPr b="1" i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449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Original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 pair of jew </a:t>
                      </a:r>
                      <a:r>
                        <a:rPr b="1" lang="tr">
                          <a:solidFill>
                            <a:srgbClr val="CC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hating </a:t>
                      </a: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weiner nazi schmucks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449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Augmented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 pair of jew </a:t>
                      </a:r>
                      <a:r>
                        <a:rPr b="1" i="1" lang="tr">
                          <a:solidFill>
                            <a:srgbClr val="CC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brainwashed </a:t>
                      </a: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weiner nazi schmucks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Raleway"/>
                <a:ea typeface="Raleway"/>
                <a:cs typeface="Raleway"/>
                <a:sym typeface="Raleway"/>
              </a:rPr>
              <a:t>Data Augmentation 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471900" y="1919075"/>
            <a:ext cx="8222100" cy="30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166" name="Google Shape;166;p28"/>
          <p:cNvGraphicFramePr/>
          <p:nvPr/>
        </p:nvGraphicFramePr>
        <p:xfrm>
          <a:off x="829250" y="260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{0255705A-1D9F-4006-A5BE-DF6E1378F046}</a:tableStyleId>
              </a:tblPr>
              <a:tblGrid>
                <a:gridCol w="3581225"/>
                <a:gridCol w="3581225"/>
              </a:tblGrid>
              <a:tr h="449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Example </a:t>
                      </a:r>
                      <a:endParaRPr b="1" i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Text</a:t>
                      </a:r>
                      <a:endParaRPr b="1" i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449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Original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unsure at this stage </a:t>
                      </a:r>
                      <a:r>
                        <a:rPr b="1" lang="tr">
                          <a:solidFill>
                            <a:srgbClr val="98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its </a:t>
                      </a:r>
                      <a:r>
                        <a:rPr b="1" lang="tr">
                          <a:solidFill>
                            <a:srgbClr val="FF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not </a:t>
                      </a:r>
                      <a:r>
                        <a:rPr b="1" lang="tr">
                          <a:solidFill>
                            <a:srgbClr val="FF99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very </a:t>
                      </a:r>
                      <a:r>
                        <a:rPr b="1" lang="tr">
                          <a:solidFill>
                            <a:srgbClr val="9900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clear </a:t>
                      </a: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what wording is </a:t>
                      </a:r>
                      <a:r>
                        <a:rPr b="1" lang="tr">
                          <a:solidFill>
                            <a:srgbClr val="00FF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actually </a:t>
                      </a:r>
                      <a:r>
                        <a:rPr b="1" lang="tr">
                          <a:solidFill>
                            <a:srgbClr val="00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being </a:t>
                      </a:r>
                      <a:r>
                        <a:rPr b="1" lang="tr">
                          <a:solidFill>
                            <a:srgbClr val="4A86E8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discussed</a:t>
                      </a:r>
                      <a:endParaRPr b="1">
                        <a:solidFill>
                          <a:srgbClr val="4A86E8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449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Augmented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unsure at this stage </a:t>
                      </a:r>
                      <a:r>
                        <a:rPr b="1" i="1" lang="tr">
                          <a:solidFill>
                            <a:srgbClr val="98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our </a:t>
                      </a:r>
                      <a:r>
                        <a:rPr b="1" i="1" lang="tr">
                          <a:solidFill>
                            <a:srgbClr val="FF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but </a:t>
                      </a:r>
                      <a:r>
                        <a:rPr b="1" i="1" lang="tr">
                          <a:solidFill>
                            <a:srgbClr val="FF99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pretty </a:t>
                      </a:r>
                      <a:r>
                        <a:rPr b="1" i="1" lang="tr">
                          <a:solidFill>
                            <a:srgbClr val="9900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obvious</a:t>
                      </a:r>
                      <a:r>
                        <a:rPr b="1" lang="tr">
                          <a:solidFill>
                            <a:srgbClr val="9900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 </a:t>
                      </a: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what wording </a:t>
                      </a:r>
                      <a:r>
                        <a:rPr b="1" i="1" lang="tr">
                          <a:solidFill>
                            <a:srgbClr val="00FF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represents </a:t>
                      </a:r>
                      <a:r>
                        <a:rPr b="1" i="1" lang="tr">
                          <a:solidFill>
                            <a:srgbClr val="00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what </a:t>
                      </a:r>
                      <a:r>
                        <a:rPr b="1" i="1" lang="tr">
                          <a:solidFill>
                            <a:srgbClr val="4A86E8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were explained</a:t>
                      </a:r>
                      <a:endParaRPr b="1" i="1">
                        <a:solidFill>
                          <a:srgbClr val="4A86E8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Raleway"/>
                <a:ea typeface="Raleway"/>
                <a:cs typeface="Raleway"/>
                <a:sym typeface="Raleway"/>
              </a:rPr>
              <a:t>AdaBoost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F0236"/>
              </a:buClr>
              <a:buSzPts val="1800"/>
              <a:buFont typeface="Raleway"/>
              <a:buChar char="-"/>
            </a:pP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Boosting by Robert Schapire and Yoav Freund</a:t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F0236"/>
              </a:buClr>
              <a:buSzPts val="1800"/>
              <a:buFont typeface="Raleway"/>
              <a:buChar char="-"/>
            </a:pP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Naive Bayes</a:t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F0236"/>
              </a:buClr>
              <a:buSzPts val="1800"/>
              <a:buFont typeface="Raleway"/>
              <a:buChar char="-"/>
            </a:pP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Decision Trees</a:t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Raleway"/>
                <a:ea typeface="Raleway"/>
                <a:cs typeface="Raleway"/>
                <a:sym typeface="Raleway"/>
              </a:rPr>
              <a:t>Experimental Results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178" name="Google Shape;178;p30"/>
          <p:cNvGraphicFramePr/>
          <p:nvPr/>
        </p:nvGraphicFramePr>
        <p:xfrm>
          <a:off x="288575" y="18961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{0255705A-1D9F-4006-A5BE-DF6E1378F046}</a:tableStyleId>
              </a:tblPr>
              <a:tblGrid>
                <a:gridCol w="1200775"/>
                <a:gridCol w="1200775"/>
                <a:gridCol w="1200775"/>
                <a:gridCol w="1200775"/>
                <a:gridCol w="1200775"/>
                <a:gridCol w="1200775"/>
                <a:gridCol w="1200775"/>
              </a:tblGrid>
              <a:tr h="52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Toxic</a:t>
                      </a:r>
                      <a:endParaRPr b="1" i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severe_toxic</a:t>
                      </a:r>
                      <a:endParaRPr b="1" i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obscene</a:t>
                      </a:r>
                      <a:endParaRPr b="1" i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insult</a:t>
                      </a:r>
                      <a:endParaRPr b="1" i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i_hate</a:t>
                      </a:r>
                      <a:endParaRPr b="1" i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clean</a:t>
                      </a:r>
                      <a:endParaRPr b="1" i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41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N. Bayes</a:t>
                      </a:r>
                      <a:endParaRPr b="1" i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%47.4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%67.0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%65.8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%</a:t>
                      </a: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65.8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%71.6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%60.0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41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D. Tree</a:t>
                      </a:r>
                      <a:endParaRPr b="1" i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%62.5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%76.3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%60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%63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%79.5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%49.0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41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SVC</a:t>
                      </a:r>
                      <a:endParaRPr b="1" i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%58.3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%74.6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%60.0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%59.8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%78.8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%56.3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41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AdaBoost </a:t>
                      </a:r>
                      <a:r>
                        <a:rPr b="1" i="1"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D.Tree</a:t>
                      </a:r>
                      <a:endParaRPr b="1" i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%70.1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%85.6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%83.6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%81.8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%81.6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%77.5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41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AdaBoost Bayes</a:t>
                      </a:r>
                      <a:endParaRPr b="1" i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%58.1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%74.8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%58.6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%58.3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%79.1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%75.7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Raleway"/>
                <a:ea typeface="Raleway"/>
                <a:cs typeface="Raleway"/>
                <a:sym typeface="Raleway"/>
              </a:rPr>
              <a:t>Discussions &amp; Improvements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4" name="Google Shape;184;p3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F0236"/>
              </a:buClr>
              <a:buSzPts val="1800"/>
              <a:buFont typeface="Raleway"/>
              <a:buChar char="-"/>
            </a:pP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Strengths &amp; Weaknesses</a:t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F0236"/>
              </a:buClr>
              <a:buSzPts val="1800"/>
              <a:buFont typeface="Raleway"/>
              <a:buChar char="-"/>
            </a:pP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Does augmentation work?</a:t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F0236"/>
              </a:buClr>
              <a:buSzPts val="1800"/>
              <a:buFont typeface="Raleway"/>
              <a:buChar char="-"/>
            </a:pP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Possible problems?</a:t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F0236"/>
              </a:buClr>
              <a:buSzPts val="1800"/>
              <a:buFont typeface="Raleway"/>
              <a:buChar char="-"/>
            </a:pP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What can be improved?</a:t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Raleway"/>
                <a:ea typeface="Raleway"/>
                <a:cs typeface="Raleway"/>
                <a:sym typeface="Raleway"/>
              </a:rPr>
              <a:t>Overview of the Problem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859075"/>
            <a:ext cx="4465200" cy="27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F0236"/>
              </a:buClr>
              <a:buSzPts val="1800"/>
              <a:buFont typeface="Raleway"/>
              <a:buChar char="-"/>
            </a:pPr>
            <a:r>
              <a:rPr lang="tr">
                <a:solidFill>
                  <a:srgbClr val="0F0236"/>
                </a:solidFill>
                <a:highlight>
                  <a:schemeClr val="accent4"/>
                </a:highlight>
                <a:latin typeface="Raleway"/>
                <a:ea typeface="Raleway"/>
                <a:cs typeface="Raleway"/>
                <a:sym typeface="Raleway"/>
              </a:rPr>
              <a:t>What is toxicity on Social Media?</a:t>
            </a:r>
            <a:endParaRPr>
              <a:solidFill>
                <a:srgbClr val="0F0236"/>
              </a:solidFill>
              <a:highlight>
                <a:schemeClr val="accent4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F0236"/>
              </a:buClr>
              <a:buSzPts val="1800"/>
              <a:buFont typeface="Raleway"/>
              <a:buChar char="-"/>
            </a:pPr>
            <a:r>
              <a:rPr lang="tr">
                <a:solidFill>
                  <a:srgbClr val="0F0236"/>
                </a:solidFill>
                <a:highlight>
                  <a:schemeClr val="accent4"/>
                </a:highlight>
                <a:latin typeface="Raleway"/>
                <a:ea typeface="Raleway"/>
                <a:cs typeface="Raleway"/>
                <a:sym typeface="Raleway"/>
              </a:rPr>
              <a:t>Why does it matter?</a:t>
            </a:r>
            <a:endParaRPr>
              <a:solidFill>
                <a:srgbClr val="0F0236"/>
              </a:solidFill>
              <a:highlight>
                <a:schemeClr val="accent4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F0236"/>
              </a:buClr>
              <a:buSzPts val="1800"/>
              <a:buFont typeface="Raleway"/>
              <a:buChar char="-"/>
            </a:pPr>
            <a:r>
              <a:rPr lang="tr">
                <a:solidFill>
                  <a:srgbClr val="0F0236"/>
                </a:solidFill>
                <a:highlight>
                  <a:schemeClr val="accent4"/>
                </a:highlight>
                <a:latin typeface="Raleway"/>
                <a:ea typeface="Raleway"/>
                <a:cs typeface="Raleway"/>
                <a:sym typeface="Raleway"/>
              </a:rPr>
              <a:t>How to avoid?</a:t>
            </a:r>
            <a:endParaRPr>
              <a:solidFill>
                <a:srgbClr val="0F0236"/>
              </a:solidFill>
              <a:highlight>
                <a:schemeClr val="accent4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F0236"/>
              </a:buClr>
              <a:buSzPts val="1800"/>
              <a:buFont typeface="Raleway"/>
              <a:buChar char="-"/>
            </a:pPr>
            <a:r>
              <a:rPr lang="tr">
                <a:solidFill>
                  <a:srgbClr val="0F0236"/>
                </a:solidFill>
                <a:highlight>
                  <a:schemeClr val="accent4"/>
                </a:highlight>
                <a:latin typeface="Raleway"/>
                <a:ea typeface="Raleway"/>
                <a:cs typeface="Raleway"/>
                <a:sym typeface="Raleway"/>
              </a:rPr>
              <a:t>What are the current approaches?</a:t>
            </a:r>
            <a:endParaRPr>
              <a:solidFill>
                <a:srgbClr val="0F0236"/>
              </a:solidFill>
              <a:highlight>
                <a:schemeClr val="accent4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F0236"/>
              </a:buClr>
              <a:buSzPts val="1400"/>
              <a:buFont typeface="Raleway"/>
              <a:buChar char="-"/>
            </a:pPr>
            <a:r>
              <a:rPr lang="tr">
                <a:solidFill>
                  <a:srgbClr val="0F0236"/>
                </a:solidFill>
                <a:highlight>
                  <a:schemeClr val="accent4"/>
                </a:highlight>
                <a:latin typeface="Raleway"/>
                <a:ea typeface="Raleway"/>
                <a:cs typeface="Raleway"/>
                <a:sym typeface="Raleway"/>
              </a:rPr>
              <a:t>Perspective(Google)</a:t>
            </a:r>
            <a:endParaRPr>
              <a:solidFill>
                <a:srgbClr val="0F0236"/>
              </a:solidFill>
              <a:highlight>
                <a:schemeClr val="accent4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F0236"/>
              </a:solidFill>
              <a:highlight>
                <a:schemeClr val="accent4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7074" y="1859075"/>
            <a:ext cx="4026924" cy="308646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 flipH="1" rot="-5400000">
            <a:off x="8027700" y="3822650"/>
            <a:ext cx="17892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Image by : </a:t>
            </a:r>
            <a:r>
              <a:rPr lang="tr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Forbes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Raleway"/>
                <a:ea typeface="Raleway"/>
                <a:cs typeface="Raleway"/>
                <a:sym typeface="Raleway"/>
              </a:rPr>
              <a:t>Future Work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0" name="Google Shape;190;p3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F0236"/>
              </a:buClr>
              <a:buSzPts val="1800"/>
              <a:buFont typeface="Raleway"/>
              <a:buChar char="●"/>
            </a:pP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Use embeddings to correct the miswritten words</a:t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F0236"/>
              </a:buClr>
              <a:buSzPts val="1800"/>
              <a:buFont typeface="Raleway"/>
              <a:buChar char="●"/>
            </a:pP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Vectorize abridgments</a:t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F0236"/>
              </a:buClr>
              <a:buSzPts val="1800"/>
              <a:buFont typeface="Raleway"/>
              <a:buChar char="●"/>
            </a:pP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Use stronger embedding methods</a:t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F0236"/>
              </a:buClr>
              <a:buSzPts val="1400"/>
              <a:buFont typeface="Raleway"/>
              <a:buChar char="○"/>
            </a:pP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Hierarchical models ( Bert, Albert )</a:t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F0236"/>
              </a:buClr>
              <a:buSzPts val="1400"/>
              <a:buFont typeface="Raleway"/>
              <a:buChar char="○"/>
            </a:pP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WordNet</a:t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ctrTitle"/>
          </p:nvPr>
        </p:nvSpPr>
        <p:spPr>
          <a:xfrm>
            <a:off x="230700" y="39400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tr" sz="4800">
                <a:latin typeface="Raleway Black"/>
                <a:ea typeface="Raleway Black"/>
                <a:cs typeface="Raleway Black"/>
                <a:sym typeface="Raleway Black"/>
              </a:rPr>
              <a:t>Thanks for Listening!</a:t>
            </a:r>
            <a:endParaRPr i="1" sz="4800">
              <a:latin typeface="Raleway Black"/>
              <a:ea typeface="Raleway Black"/>
              <a:cs typeface="Raleway Black"/>
              <a:sym typeface="Raleway Black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Raleway"/>
                <a:ea typeface="Raleway"/>
                <a:cs typeface="Raleway"/>
                <a:sym typeface="Raleway"/>
              </a:rPr>
              <a:t>References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1" name="Google Shape;201;p3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F0236"/>
              </a:buClr>
              <a:buSzPts val="1800"/>
              <a:buFont typeface="Raleway"/>
              <a:buChar char="●"/>
            </a:pPr>
            <a:r>
              <a:rPr lang="tr" u="sng">
                <a:solidFill>
                  <a:schemeClr val="hlink"/>
                </a:solidFill>
                <a:hlinkClick r:id="rId3"/>
              </a:rPr>
              <a:t>Kaggle Toxic Comment Challenge</a:t>
            </a:r>
            <a:endParaRPr sz="1100">
              <a:solidFill>
                <a:srgbClr val="0F023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F0236"/>
              </a:buClr>
              <a:buSzPts val="1800"/>
              <a:buFont typeface="Raleway"/>
              <a:buChar char="●"/>
            </a:pPr>
            <a:r>
              <a:rPr lang="tr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Perspective</a:t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Raleway"/>
                <a:ea typeface="Raleway"/>
                <a:cs typeface="Raleway"/>
                <a:sym typeface="Raleway"/>
              </a:rPr>
              <a:t>Dataset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F0236"/>
              </a:buClr>
              <a:buSzPts val="1800"/>
              <a:buFont typeface="Raleway"/>
              <a:buChar char="-"/>
            </a:pP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Wikipedia Talk Pages comments from Kaggle challenge</a:t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F0236"/>
              </a:buClr>
              <a:buSzPts val="1800"/>
              <a:buFont typeface="Raleway"/>
              <a:buChar char="-"/>
            </a:pP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C</a:t>
            </a: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hallenging</a:t>
            </a: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 in couple of ways</a:t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F0236"/>
              </a:buClr>
              <a:buSzPts val="1800"/>
              <a:buFont typeface="Raleway"/>
              <a:buChar char="-"/>
            </a:pP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Multi-class or Multi-label</a:t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F0236"/>
              </a:buClr>
              <a:buSzPts val="1800"/>
              <a:buFont typeface="Raleway"/>
              <a:buChar char="-"/>
            </a:pP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Tags: </a:t>
            </a: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toxic, severe toxic, insult, threat, obscene and identity hate</a:t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F0236"/>
              </a:buClr>
              <a:buSzPts val="1800"/>
              <a:buFont typeface="Raleway"/>
              <a:buChar char="-"/>
            </a:pP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One more label : clean</a:t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Raleway"/>
                <a:ea typeface="Raleway"/>
                <a:cs typeface="Raleway"/>
                <a:sym typeface="Raleway"/>
              </a:rPr>
              <a:t>Dataset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3738" y="1702400"/>
            <a:ext cx="4998414" cy="333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Raleway"/>
                <a:ea typeface="Raleway"/>
                <a:cs typeface="Raleway"/>
                <a:sym typeface="Raleway"/>
              </a:rPr>
              <a:t>Dataset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2788" y="1687900"/>
            <a:ext cx="4998414" cy="333227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7374850" y="2179400"/>
            <a:ext cx="1551600" cy="12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Roboto"/>
                <a:ea typeface="Roboto"/>
                <a:cs typeface="Roboto"/>
                <a:sym typeface="Roboto"/>
              </a:rPr>
              <a:t>This approach did not work well for ‘clean’ data!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Raleway"/>
                <a:ea typeface="Raleway"/>
                <a:cs typeface="Raleway"/>
                <a:sym typeface="Raleway"/>
              </a:rPr>
              <a:t>Common Approaches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F0236"/>
              </a:buClr>
              <a:buSzPts val="1800"/>
              <a:buFont typeface="Raleway"/>
              <a:buChar char="●"/>
            </a:pP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Machine Learning based methods</a:t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F0236"/>
              </a:buClr>
              <a:buSzPts val="1400"/>
              <a:buFont typeface="Raleway"/>
              <a:buChar char="○"/>
            </a:pP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Decision Trees</a:t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F0236"/>
              </a:buClr>
              <a:buSzPts val="1400"/>
              <a:buFont typeface="Raleway"/>
              <a:buChar char="○"/>
            </a:pP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Naive Bayes</a:t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F0236"/>
              </a:buClr>
              <a:buSzPts val="1400"/>
              <a:buFont typeface="Raleway"/>
              <a:buChar char="○"/>
            </a:pP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SVM</a:t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F0236"/>
              </a:buClr>
              <a:buSzPts val="1400"/>
              <a:buFont typeface="Raleway"/>
              <a:buChar char="○"/>
            </a:pP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Ensemble based methods</a:t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F0236"/>
              </a:buClr>
              <a:buSzPts val="1800"/>
              <a:buFont typeface="Raleway"/>
              <a:buChar char="●"/>
            </a:pP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Deep learning based methods</a:t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F0236"/>
              </a:buClr>
              <a:buSzPts val="1400"/>
              <a:buFont typeface="Raleway"/>
              <a:buChar char="○"/>
            </a:pP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CNN</a:t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F0236"/>
              </a:buClr>
              <a:buSzPts val="1400"/>
              <a:buFont typeface="Raleway"/>
              <a:buChar char="○"/>
            </a:pP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RNN(LSTMs)</a:t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Overview of the Paper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232600" y="1705600"/>
            <a:ext cx="4915500" cy="31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F0236"/>
              </a:buClr>
              <a:buSzPts val="1800"/>
              <a:buFont typeface="Raleway"/>
              <a:buChar char="-"/>
            </a:pP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2 different datasets(wikipedia &amp; twitter)</a:t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F0236"/>
              </a:buClr>
              <a:buSzPts val="1800"/>
              <a:buFont typeface="Raleway"/>
              <a:buChar char="-"/>
            </a:pP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Out-of-Vocabulary Words, Long-Range Dependencies &amp; Multi-Word Phrases</a:t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F0236"/>
              </a:buClr>
              <a:buSzPts val="1800"/>
              <a:buFont typeface="Raleway"/>
              <a:buChar char="-"/>
            </a:pP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Toxicity without swear words</a:t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 -  30% of the Wikipedia dataset</a:t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-  43% of the Twitter dataset</a:t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- Non-toxic comments with swear words included just to make irony or metaphors</a:t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5600" y="88625"/>
            <a:ext cx="3684225" cy="498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Overview of the Paper - CONT.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F0236"/>
              </a:buClr>
              <a:buSzPts val="1800"/>
              <a:buFont typeface="Raleway"/>
              <a:buChar char="-"/>
            </a:pP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Logistic Reg., CNN, RNN</a:t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F0236"/>
              </a:buClr>
              <a:buSzPts val="1800"/>
              <a:buFont typeface="Raleway"/>
              <a:buChar char="-"/>
            </a:pP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CNN + Logistic Reg. + Word Embeddings for Ensemble Learning</a:t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F0236"/>
              </a:buClr>
              <a:buSzPts val="1800"/>
              <a:buFont typeface="Raleway"/>
              <a:buChar char="-"/>
            </a:pP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Glove, FastText </a:t>
            </a:r>
            <a:endParaRPr>
              <a:solidFill>
                <a:srgbClr val="0F023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F0236"/>
              </a:buClr>
              <a:buSzPts val="1800"/>
              <a:buFont typeface="Raleway"/>
              <a:buChar char="-"/>
            </a:pP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Detailed Error Analysis on both datasets</a:t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F0236"/>
              </a:buClr>
              <a:buSzPts val="1800"/>
              <a:buFont typeface="Raleway"/>
              <a:buChar char="-"/>
            </a:pP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Suggested to use Ensemble Learning</a:t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F023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Raleway"/>
                <a:ea typeface="Raleway"/>
                <a:cs typeface="Raleway"/>
                <a:sym typeface="Raleway"/>
              </a:rPr>
              <a:t>Our Approach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F0236"/>
              </a:buClr>
              <a:buSzPts val="1800"/>
              <a:buFont typeface="Raleway"/>
              <a:buChar char="-"/>
            </a:pP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Pre-processed corpus</a:t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F0236"/>
              </a:buClr>
              <a:buSzPts val="1800"/>
              <a:buFont typeface="Raleway"/>
              <a:buChar char="-"/>
            </a:pP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Word-embeddings for augmentation</a:t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F0236"/>
              </a:buClr>
              <a:buSzPts val="1800"/>
              <a:buFont typeface="Raleway"/>
              <a:buChar char="-"/>
            </a:pP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Applied well-known algorithms</a:t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F0236"/>
              </a:buClr>
              <a:buSzPts val="1800"/>
              <a:buFont typeface="Raleway"/>
              <a:buChar char="-"/>
            </a:pP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Mostly f</a:t>
            </a: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ocused on Ensemble Learning</a:t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F0236"/>
              </a:buClr>
              <a:buSzPts val="1800"/>
              <a:buFont typeface="Raleway"/>
              <a:buChar char="-"/>
            </a:pP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Used TfidfVectorizer with stop-words removal to represent each word</a:t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