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aleway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B8BCBD-27FD-43BB-83C5-7D0E51AAC5CF}">
  <a:tblStyle styleId="{DAB8BCBD-27FD-43BB-83C5-7D0E51AAC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RalewayBlack-bold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aleway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11ab4f8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11ab4f8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443f463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443f463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443f46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443f46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47a9dd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47a9dd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11ab4f8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11ab4f8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443f463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443f463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443f463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443f463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11ab4f8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11ab4f8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11ab4f8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11ab4f8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11ab4f8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11ab4f8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11ab4f8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11ab4f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443f4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443f4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47a9dd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647a9dd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47a9dd9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47a9dd9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11ab4f8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11ab4f8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47a9dd9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47a9dd9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47a9dd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47a9dd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443f46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443f46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47a9dd9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47a9dd9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47a9dd9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47a9dd9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443f46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443f46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John_Rupert_Firt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forbes.com/sites/kalevleetaru/2019/05/27/online-toxicity-is-as-old-as-the-web-itself-but-the-return-to-communities-may-help/#648cad60726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c/jigsaw-toxic-comment-classification-challenge" TargetMode="External"/><Relationship Id="rId4" Type="http://schemas.openxmlformats.org/officeDocument/2006/relationships/hyperlink" Target="https://jigsaw.google.com/#perspectiv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6000">
                <a:latin typeface="Raleway"/>
                <a:ea typeface="Raleway"/>
                <a:cs typeface="Raleway"/>
                <a:sym typeface="Raleway"/>
              </a:rPr>
              <a:t>Toxic Overflow</a:t>
            </a:r>
            <a:r>
              <a:rPr b="1" lang="tr">
                <a:latin typeface="Raleway"/>
                <a:ea typeface="Raleway"/>
                <a:cs typeface="Raleway"/>
                <a:sym typeface="Raleway"/>
              </a:rPr>
              <a:t>: Detecting Hate Comments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283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Nur Bengisu Çam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Furkan Çağlayan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aleway"/>
                <a:ea typeface="Raleway"/>
                <a:cs typeface="Raleway"/>
                <a:sym typeface="Raleway"/>
              </a:rPr>
              <a:t>Ahmet Burak Kahraman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0950" y="18359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Clear punctuation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756525" y="23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2413000"/>
                <a:gridCol w="2413000"/>
                <a:gridCol w="2413000"/>
              </a:tblGrid>
              <a:tr h="6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Processed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Praise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looked at this article about 6 months ago -much improved. ]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praise looked at this article about 6 months ago much improved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771950" y="21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2428625"/>
                <a:gridCol w="2428625"/>
                <a:gridCol w="2428625"/>
              </a:tblGrid>
              <a:tr h="7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Processed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 ambassador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Hey there! I'd be happy to help out; have you read the Public Policy tutorials yet?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 ambassador hey there i would be happy to help out have you read the public policy tutorials yet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Word2Vec Embeddings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F0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A word is characterized by the company it keeps(</a:t>
            </a:r>
            <a:r>
              <a:rPr lang="t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Firth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Trained our own model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Similar word examples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book → books, paper, publisher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material → content, information, text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online → internet, web, available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stupid → dumb, pretentious, pathetic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Word2Vec Embeddings Examples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OUR MODEL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NLTK MODEL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material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content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materials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stupid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dumb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dumb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online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internet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 in the dictionary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919075"/>
            <a:ext cx="82221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word2vec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ca not believe 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r>
                        <a:rPr b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b="1" lang="tr">
                          <a:solidFill>
                            <a:srgbClr val="00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one 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has </a:t>
                      </a:r>
                      <a:r>
                        <a:rPr b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already</a:t>
                      </a:r>
                      <a:r>
                        <a:rPr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put up this page dilbert </a:t>
                      </a:r>
                      <a:r>
                        <a:rPr b="1" lang="tr">
                          <a:solidFill>
                            <a:srgbClr val="38761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desktop </a:t>
                      </a:r>
                      <a:r>
                        <a:rPr b="1" lang="tr">
                          <a:solidFill>
                            <a:srgbClr val="0C343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games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so i did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ca not believe </a:t>
                      </a:r>
                      <a:r>
                        <a:rPr b="1" i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any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b="1" i="1" lang="tr">
                          <a:solidFill>
                            <a:srgbClr val="00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only </a:t>
                      </a:r>
                      <a:r>
                        <a:rPr b="1" i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since </a:t>
                      </a:r>
                      <a:r>
                        <a:rPr b="1" i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yet</a:t>
                      </a:r>
                      <a:r>
                        <a:rPr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put up here entry dilbert </a:t>
                      </a:r>
                      <a:r>
                        <a:rPr b="1" i="1" lang="tr">
                          <a:solidFill>
                            <a:srgbClr val="38761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internet </a:t>
                      </a:r>
                      <a:r>
                        <a:rPr b="1" i="1" lang="tr">
                          <a:solidFill>
                            <a:srgbClr val="351C7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explorer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snooker so myself ca not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97875" y="1950600"/>
            <a:ext cx="82221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pair of jew </a:t>
                      </a:r>
                      <a:r>
                        <a:rPr b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hating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weiner nazi schmucks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pair of jew </a:t>
                      </a:r>
                      <a:r>
                        <a:rPr b="1" i="1" lang="tr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brainwashed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weiner nazi schmucks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 Augmentation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71900" y="1919075"/>
            <a:ext cx="82221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829250" y="26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3581225"/>
                <a:gridCol w="3581225"/>
              </a:tblGrid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 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Text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Original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unsure at this stage </a:t>
                      </a:r>
                      <a:r>
                        <a:rPr b="1" lang="tr">
                          <a:solidFill>
                            <a:srgbClr val="98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its </a:t>
                      </a:r>
                      <a:r>
                        <a:rPr b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 </a:t>
                      </a:r>
                      <a:r>
                        <a:rPr b="1" lang="tr">
                          <a:solidFill>
                            <a:srgbClr val="FF99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very 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clear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wording is </a:t>
                      </a:r>
                      <a:r>
                        <a:rPr b="1" lang="tr">
                          <a:solidFill>
                            <a:srgbClr val="00FF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actually </a:t>
                      </a:r>
                      <a:r>
                        <a:rPr b="1" lang="tr">
                          <a:solidFill>
                            <a:srgbClr val="00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being </a:t>
                      </a:r>
                      <a:r>
                        <a:rPr b="1" lang="tr">
                          <a:solidFill>
                            <a:srgbClr val="4A86E8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discussed</a:t>
                      </a:r>
                      <a:endParaRPr b="1">
                        <a:solidFill>
                          <a:srgbClr val="4A86E8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Augmented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unsure at this stage </a:t>
                      </a:r>
                      <a:r>
                        <a:rPr b="1" i="1" lang="tr">
                          <a:solidFill>
                            <a:srgbClr val="98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our </a:t>
                      </a:r>
                      <a:r>
                        <a:rPr b="1" i="1" lang="tr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but </a:t>
                      </a:r>
                      <a:r>
                        <a:rPr b="1" i="1" lang="tr">
                          <a:solidFill>
                            <a:srgbClr val="FF99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pretty </a:t>
                      </a:r>
                      <a:r>
                        <a:rPr b="1" i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obvious</a:t>
                      </a:r>
                      <a:r>
                        <a:rPr b="1" lang="tr">
                          <a:solidFill>
                            <a:srgbClr val="9900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wording </a:t>
                      </a:r>
                      <a:r>
                        <a:rPr b="1" i="1" lang="tr">
                          <a:solidFill>
                            <a:srgbClr val="00FF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represents </a:t>
                      </a:r>
                      <a:r>
                        <a:rPr b="1" i="1" lang="tr">
                          <a:solidFill>
                            <a:srgbClr val="00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</a:t>
                      </a:r>
                      <a:r>
                        <a:rPr b="1" i="1" lang="tr">
                          <a:solidFill>
                            <a:srgbClr val="4A86E8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were explained</a:t>
                      </a:r>
                      <a:endParaRPr b="1" i="1">
                        <a:solidFill>
                          <a:srgbClr val="4A86E8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AdaBoost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Decision Trees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Also, average of the NB, DCs and SVM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Experimental 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288575" y="1896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{DAB8BCBD-27FD-43BB-83C5-7D0E51AAC5CF}</a:tableStyleId>
              </a:tblPr>
              <a:tblGrid>
                <a:gridCol w="1200775"/>
                <a:gridCol w="1200775"/>
                <a:gridCol w="1200775"/>
                <a:gridCol w="1200775"/>
                <a:gridCol w="1200775"/>
                <a:gridCol w="1200775"/>
                <a:gridCol w="1200775"/>
              </a:tblGrid>
              <a:tr h="5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Toxic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severe_toxic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obscene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insult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i_hate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clean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N. Bayes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%47.4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%67.0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%65.8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</a:t>
                      </a: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65.8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%71.6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D. Tree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%62.5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%76.3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%79.5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%49.0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SVC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%74.6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%60.0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%59.8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%78.8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%56.3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 </a:t>
                      </a: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D.Tree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%70.1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%85.6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%83.6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%81.8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%81.6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%77.5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AdaBoost Bayes</a:t>
                      </a:r>
                      <a:endParaRPr b="1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%74.8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%58.3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%79.1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%75.7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Discussions &amp; Improvements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Strengths &amp; Weaknesses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Does augmentation work?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Possible problems?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What can be improved?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Overview of the Problem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859075"/>
            <a:ext cx="44652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What is toxicity on Social Media?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Why does it matter?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How to avoid?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What are the current approaches?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Perspective(Google)</a:t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4" y="1859075"/>
            <a:ext cx="4026924" cy="30864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 flipH="1" rot="-5400000">
            <a:off x="8027700" y="3822650"/>
            <a:ext cx="1789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Image by : </a:t>
            </a:r>
            <a:r>
              <a:rPr lang="tr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Forbes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 embeddings to correct the miswritten words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Vectorize abridgments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 stronger embedding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Hierarchical models ( Bert, Albert 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WordNet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230700" y="394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4800">
                <a:latin typeface="Raleway Black"/>
                <a:ea typeface="Raleway Black"/>
                <a:cs typeface="Raleway Black"/>
                <a:sym typeface="Raleway Black"/>
              </a:rPr>
              <a:t>Thanks for Listening!</a:t>
            </a:r>
            <a:endParaRPr i="1" sz="48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 u="sng">
                <a:solidFill>
                  <a:schemeClr val="hlink"/>
                </a:solidFill>
                <a:hlinkClick r:id="rId3"/>
              </a:rPr>
              <a:t>Kaggle Toxic Comment Challenge</a:t>
            </a:r>
            <a:endParaRPr sz="1100">
              <a:solidFill>
                <a:srgbClr val="0F02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Perspective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Wikipedia Talk Pages comments from Kaggle challenge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hallenging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in couple of ways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Multi-class or Multi-label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Tags: 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toxic, severe toxic, insult, threat, obscene and identity hate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One more label : clean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38" y="1702400"/>
            <a:ext cx="4998414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88" y="1687900"/>
            <a:ext cx="4998414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374850" y="2179400"/>
            <a:ext cx="15516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This approach did not work well for ‘clean’ data!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Common Approaches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Machine Learning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Decision Trees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SVM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Ensemble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●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Deep learning based methods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CNN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400"/>
              <a:buFont typeface="Raleway"/>
              <a:buChar char="○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RNN(LSTMs)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 of the Paper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32600" y="1705600"/>
            <a:ext cx="49155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2 different datasets(wikipedia &amp; twitter)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Out-of-Vocabulary Words, Long-Range Dependencies &amp; Multi-Word Phrases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Toxicity without swear words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 -  30% of the Wikipedia dataset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-  43% of the Twitter dataset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- Non-toxic comments with swear words included just to make irony or metaphors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00" y="88625"/>
            <a:ext cx="3684225" cy="498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 of the Paper - CONT.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Logistic Reg., CNN, RNN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CNN + Logistic Reg. + Word Embeddings for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Glove, FastText </a:t>
            </a:r>
            <a:endParaRPr>
              <a:solidFill>
                <a:srgbClr val="0F023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Detailed Error Analysis on both datasets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Suggested to use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F023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aleway"/>
                <a:ea typeface="Raleway"/>
                <a:cs typeface="Raleway"/>
                <a:sym typeface="Raleway"/>
              </a:rPr>
              <a:t>Our Approach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Pre-processed corpus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Word-embeddings for augmentation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Applied well-known algorithms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Mostly f</a:t>
            </a: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ocused on Ensemble Learning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236"/>
              </a:buClr>
              <a:buSzPts val="1800"/>
              <a:buFont typeface="Raleway"/>
              <a:buChar char="-"/>
            </a:pPr>
            <a:r>
              <a:rPr lang="tr">
                <a:solidFill>
                  <a:srgbClr val="0F0236"/>
                </a:solidFill>
                <a:latin typeface="Raleway"/>
                <a:ea typeface="Raleway"/>
                <a:cs typeface="Raleway"/>
                <a:sym typeface="Raleway"/>
              </a:rPr>
              <a:t>Used TfidfVectorizer with stop-words removal to represent each word</a:t>
            </a:r>
            <a:endParaRPr>
              <a:solidFill>
                <a:srgbClr val="0F023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