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sldIdLst>
    <p:sldId id="256" r:id="rId2"/>
    <p:sldId id="257" r:id="rId3"/>
    <p:sldId id="258" r:id="rId4"/>
    <p:sldId id="263" r:id="rId5"/>
    <p:sldId id="282" r:id="rId6"/>
    <p:sldId id="283" r:id="rId7"/>
    <p:sldId id="284" r:id="rId8"/>
    <p:sldId id="285" r:id="rId9"/>
    <p:sldId id="286" r:id="rId10"/>
    <p:sldId id="280" r:id="rId11"/>
    <p:sldId id="265" r:id="rId12"/>
    <p:sldId id="287" r:id="rId13"/>
    <p:sldId id="26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788" autoAdjust="0"/>
  </p:normalViewPr>
  <p:slideViewPr>
    <p:cSldViewPr snapToGrid="0">
      <p:cViewPr varScale="1">
        <p:scale>
          <a:sx n="91" d="100"/>
          <a:sy n="91" d="100"/>
        </p:scale>
        <p:origin x="1350" y="7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D9831-FBC5-4615-B04F-8441928AEBF6}"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C52B7CC3-40F7-4923-ADF0-2F721AF10838}">
      <dgm:prSet/>
      <dgm:spPr/>
      <dgm:t>
        <a:bodyPr/>
        <a:lstStyle/>
        <a:p>
          <a:r>
            <a:rPr lang="en-US"/>
            <a:t>Graph</a:t>
          </a:r>
        </a:p>
      </dgm:t>
    </dgm:pt>
    <dgm:pt modelId="{AD66C1A3-1DBF-4A66-AA2E-940C5D1D7967}" type="parTrans" cxnId="{F7514428-4C16-4397-8F76-1EF03E3D76B8}">
      <dgm:prSet/>
      <dgm:spPr/>
      <dgm:t>
        <a:bodyPr/>
        <a:lstStyle/>
        <a:p>
          <a:endParaRPr lang="en-US"/>
        </a:p>
      </dgm:t>
    </dgm:pt>
    <dgm:pt modelId="{1D520920-6D8C-4EC3-9A69-25B8C0D5BEE7}" type="sibTrans" cxnId="{F7514428-4C16-4397-8F76-1EF03E3D76B8}">
      <dgm:prSet/>
      <dgm:spPr/>
      <dgm:t>
        <a:bodyPr/>
        <a:lstStyle/>
        <a:p>
          <a:endParaRPr lang="en-US"/>
        </a:p>
      </dgm:t>
    </dgm:pt>
    <dgm:pt modelId="{5BE0A637-6A04-4F55-843B-D14EE644013E}">
      <dgm:prSet/>
      <dgm:spPr/>
      <dgm:t>
        <a:bodyPr/>
        <a:lstStyle/>
        <a:p>
          <a:r>
            <a:rPr lang="en-US" dirty="0"/>
            <a:t>Graph Construction </a:t>
          </a:r>
        </a:p>
      </dgm:t>
    </dgm:pt>
    <dgm:pt modelId="{E89B6FA2-B3D5-43B7-AAC5-3EA49FED1139}" type="parTrans" cxnId="{64E064E5-6081-4FE2-BF37-ED3CC1C6890E}">
      <dgm:prSet/>
      <dgm:spPr/>
      <dgm:t>
        <a:bodyPr/>
        <a:lstStyle/>
        <a:p>
          <a:endParaRPr lang="en-US"/>
        </a:p>
      </dgm:t>
    </dgm:pt>
    <dgm:pt modelId="{0E1ECDB2-BD50-4C90-9C71-893F6C1C23A3}" type="sibTrans" cxnId="{64E064E5-6081-4FE2-BF37-ED3CC1C6890E}">
      <dgm:prSet/>
      <dgm:spPr/>
      <dgm:t>
        <a:bodyPr/>
        <a:lstStyle/>
        <a:p>
          <a:endParaRPr lang="en-US"/>
        </a:p>
      </dgm:t>
    </dgm:pt>
    <dgm:pt modelId="{31F22568-7056-49DC-97E6-43EC55AEBD4A}">
      <dgm:prSet/>
      <dgm:spPr/>
      <dgm:t>
        <a:bodyPr/>
        <a:lstStyle/>
        <a:p>
          <a:r>
            <a:rPr lang="en-US" dirty="0"/>
            <a:t>Feature</a:t>
          </a:r>
        </a:p>
      </dgm:t>
    </dgm:pt>
    <dgm:pt modelId="{6A5CAF53-48F5-4DD5-BCB9-10C48FC7E34A}" type="parTrans" cxnId="{D6FD9FA3-1663-425F-A75D-092EC9F017FC}">
      <dgm:prSet/>
      <dgm:spPr/>
      <dgm:t>
        <a:bodyPr/>
        <a:lstStyle/>
        <a:p>
          <a:endParaRPr lang="en-US"/>
        </a:p>
      </dgm:t>
    </dgm:pt>
    <dgm:pt modelId="{3E274F5C-C4C8-47A2-B2A6-DEA6DAF9CF77}" type="sibTrans" cxnId="{D6FD9FA3-1663-425F-A75D-092EC9F017FC}">
      <dgm:prSet/>
      <dgm:spPr/>
      <dgm:t>
        <a:bodyPr/>
        <a:lstStyle/>
        <a:p>
          <a:endParaRPr lang="en-US"/>
        </a:p>
      </dgm:t>
    </dgm:pt>
    <dgm:pt modelId="{268F8264-7D92-4374-9E76-88F88639D62A}">
      <dgm:prSet/>
      <dgm:spPr/>
      <dgm:t>
        <a:bodyPr/>
        <a:lstStyle/>
        <a:p>
          <a:r>
            <a:rPr lang="en-US" dirty="0"/>
            <a:t>Feature Extraction</a:t>
          </a:r>
        </a:p>
      </dgm:t>
    </dgm:pt>
    <dgm:pt modelId="{B24FFFA0-C849-49CD-85DE-8062224A6410}" type="parTrans" cxnId="{B07BC580-139C-438F-8E77-01B5F039DF4E}">
      <dgm:prSet/>
      <dgm:spPr/>
      <dgm:t>
        <a:bodyPr/>
        <a:lstStyle/>
        <a:p>
          <a:endParaRPr lang="en-US"/>
        </a:p>
      </dgm:t>
    </dgm:pt>
    <dgm:pt modelId="{18E94533-0369-4883-A649-8BA7BF938CF4}" type="sibTrans" cxnId="{B07BC580-139C-438F-8E77-01B5F039DF4E}">
      <dgm:prSet/>
      <dgm:spPr/>
      <dgm:t>
        <a:bodyPr/>
        <a:lstStyle/>
        <a:p>
          <a:endParaRPr lang="en-US"/>
        </a:p>
      </dgm:t>
    </dgm:pt>
    <dgm:pt modelId="{D72EEC86-F839-4E8A-AAF2-EB8EBEE2E759}">
      <dgm:prSet/>
      <dgm:spPr/>
      <dgm:t>
        <a:bodyPr/>
        <a:lstStyle/>
        <a:p>
          <a:r>
            <a:rPr lang="tr-TR" dirty="0"/>
            <a:t>GCN</a:t>
          </a:r>
          <a:endParaRPr lang="en-US" dirty="0"/>
        </a:p>
      </dgm:t>
    </dgm:pt>
    <dgm:pt modelId="{93FB5F3C-11D1-433E-99C4-C4C061D2AC4E}" type="parTrans" cxnId="{B79734BA-A8E1-4236-A214-3A5EE02F2C5D}">
      <dgm:prSet/>
      <dgm:spPr/>
      <dgm:t>
        <a:bodyPr/>
        <a:lstStyle/>
        <a:p>
          <a:endParaRPr lang="en-US"/>
        </a:p>
      </dgm:t>
    </dgm:pt>
    <dgm:pt modelId="{3FD80398-DBE7-4DBC-905E-97576347A692}" type="sibTrans" cxnId="{B79734BA-A8E1-4236-A214-3A5EE02F2C5D}">
      <dgm:prSet/>
      <dgm:spPr/>
      <dgm:t>
        <a:bodyPr/>
        <a:lstStyle/>
        <a:p>
          <a:endParaRPr lang="en-US"/>
        </a:p>
      </dgm:t>
    </dgm:pt>
    <dgm:pt modelId="{F8F90FDB-8B9B-4B72-8705-0BED2125A91A}">
      <dgm:prSet/>
      <dgm:spPr/>
      <dgm:t>
        <a:bodyPr/>
        <a:lstStyle/>
        <a:p>
          <a:r>
            <a:rPr lang="en-US" dirty="0"/>
            <a:t>Graph Convolutional Network (GCN) Architecture</a:t>
          </a:r>
        </a:p>
      </dgm:t>
    </dgm:pt>
    <dgm:pt modelId="{D3588D16-CA74-4312-9967-707EE7757EE4}" type="parTrans" cxnId="{48BB054D-C38F-40DE-9E1C-1C5F02B12127}">
      <dgm:prSet/>
      <dgm:spPr/>
      <dgm:t>
        <a:bodyPr/>
        <a:lstStyle/>
        <a:p>
          <a:endParaRPr lang="en-US"/>
        </a:p>
      </dgm:t>
    </dgm:pt>
    <dgm:pt modelId="{C69689F7-6FA2-4F1F-B551-6C96E4EF7B81}" type="sibTrans" cxnId="{48BB054D-C38F-40DE-9E1C-1C5F02B12127}">
      <dgm:prSet/>
      <dgm:spPr/>
      <dgm:t>
        <a:bodyPr/>
        <a:lstStyle/>
        <a:p>
          <a:endParaRPr lang="en-US"/>
        </a:p>
      </dgm:t>
    </dgm:pt>
    <dgm:pt modelId="{24016F08-9407-4C2A-A224-1EAA7B69F526}">
      <dgm:prSet/>
      <dgm:spPr/>
      <dgm:t>
        <a:bodyPr/>
        <a:lstStyle/>
        <a:p>
          <a:r>
            <a:rPr lang="en-US"/>
            <a:t>Model</a:t>
          </a:r>
        </a:p>
      </dgm:t>
    </dgm:pt>
    <dgm:pt modelId="{774EE1A4-220B-4FEA-ACEA-8FF38ECDEA14}" type="parTrans" cxnId="{AD89ADB6-9159-4B72-8145-4E6EB706E663}">
      <dgm:prSet/>
      <dgm:spPr/>
      <dgm:t>
        <a:bodyPr/>
        <a:lstStyle/>
        <a:p>
          <a:endParaRPr lang="en-US"/>
        </a:p>
      </dgm:t>
    </dgm:pt>
    <dgm:pt modelId="{836E89D5-F700-4BAB-B2E3-3BA66A947CA4}" type="sibTrans" cxnId="{AD89ADB6-9159-4B72-8145-4E6EB706E663}">
      <dgm:prSet/>
      <dgm:spPr/>
      <dgm:t>
        <a:bodyPr/>
        <a:lstStyle/>
        <a:p>
          <a:endParaRPr lang="en-US"/>
        </a:p>
      </dgm:t>
    </dgm:pt>
    <dgm:pt modelId="{22102D64-3182-4B1E-BC8B-E541B0AB5239}">
      <dgm:prSet/>
      <dgm:spPr/>
      <dgm:t>
        <a:bodyPr/>
        <a:lstStyle/>
        <a:p>
          <a:r>
            <a:rPr lang="en-US" dirty="0"/>
            <a:t>Model Training and Evaluation</a:t>
          </a:r>
        </a:p>
      </dgm:t>
    </dgm:pt>
    <dgm:pt modelId="{74225B80-8F91-4021-A5CD-6BA28F5D4A0E}" type="parTrans" cxnId="{260A4737-40EC-4B6B-812F-7172E026AA93}">
      <dgm:prSet/>
      <dgm:spPr/>
      <dgm:t>
        <a:bodyPr/>
        <a:lstStyle/>
        <a:p>
          <a:endParaRPr lang="en-US"/>
        </a:p>
      </dgm:t>
    </dgm:pt>
    <dgm:pt modelId="{8112C605-C484-4C07-A731-F1F38B9A3A0F}" type="sibTrans" cxnId="{260A4737-40EC-4B6B-812F-7172E026AA93}">
      <dgm:prSet/>
      <dgm:spPr/>
      <dgm:t>
        <a:bodyPr/>
        <a:lstStyle/>
        <a:p>
          <a:endParaRPr lang="en-US"/>
        </a:p>
      </dgm:t>
    </dgm:pt>
    <dgm:pt modelId="{858AF135-B927-4C4F-9BB4-7529B7FDA4E0}" type="pres">
      <dgm:prSet presAssocID="{FF0D9831-FBC5-4615-B04F-8441928AEBF6}" presName="Name0" presStyleCnt="0">
        <dgm:presLayoutVars>
          <dgm:dir/>
          <dgm:animLvl val="lvl"/>
          <dgm:resizeHandles val="exact"/>
        </dgm:presLayoutVars>
      </dgm:prSet>
      <dgm:spPr/>
    </dgm:pt>
    <dgm:pt modelId="{EDADA1E8-C4DA-41D9-92BC-2ADD54A9CAA7}" type="pres">
      <dgm:prSet presAssocID="{C52B7CC3-40F7-4923-ADF0-2F721AF10838}" presName="composite" presStyleCnt="0"/>
      <dgm:spPr/>
    </dgm:pt>
    <dgm:pt modelId="{19D5BD2A-8ED9-47FD-874E-04C10F64FDF6}" type="pres">
      <dgm:prSet presAssocID="{C52B7CC3-40F7-4923-ADF0-2F721AF10838}" presName="parTx" presStyleLbl="alignNode1" presStyleIdx="0" presStyleCnt="4">
        <dgm:presLayoutVars>
          <dgm:chMax val="0"/>
          <dgm:chPref val="0"/>
        </dgm:presLayoutVars>
      </dgm:prSet>
      <dgm:spPr/>
    </dgm:pt>
    <dgm:pt modelId="{6C223863-D75B-4B94-8BCD-236360B08CB5}" type="pres">
      <dgm:prSet presAssocID="{C52B7CC3-40F7-4923-ADF0-2F721AF10838}" presName="desTx" presStyleLbl="alignAccFollowNode1" presStyleIdx="0" presStyleCnt="4">
        <dgm:presLayoutVars/>
      </dgm:prSet>
      <dgm:spPr/>
    </dgm:pt>
    <dgm:pt modelId="{4F15B475-474E-481D-9162-C8198382AEEA}" type="pres">
      <dgm:prSet presAssocID="{1D520920-6D8C-4EC3-9A69-25B8C0D5BEE7}" presName="space" presStyleCnt="0"/>
      <dgm:spPr/>
    </dgm:pt>
    <dgm:pt modelId="{66013659-EA6C-4500-8C3E-33C3A2383E22}" type="pres">
      <dgm:prSet presAssocID="{31F22568-7056-49DC-97E6-43EC55AEBD4A}" presName="composite" presStyleCnt="0"/>
      <dgm:spPr/>
    </dgm:pt>
    <dgm:pt modelId="{CE0AA0BF-ED6A-4E90-9951-5467FA6A8AFE}" type="pres">
      <dgm:prSet presAssocID="{31F22568-7056-49DC-97E6-43EC55AEBD4A}" presName="parTx" presStyleLbl="alignNode1" presStyleIdx="1" presStyleCnt="4">
        <dgm:presLayoutVars>
          <dgm:chMax val="0"/>
          <dgm:chPref val="0"/>
        </dgm:presLayoutVars>
      </dgm:prSet>
      <dgm:spPr/>
    </dgm:pt>
    <dgm:pt modelId="{947B1472-9E68-4589-AB4B-6EA799CFBF73}" type="pres">
      <dgm:prSet presAssocID="{31F22568-7056-49DC-97E6-43EC55AEBD4A}" presName="desTx" presStyleLbl="alignAccFollowNode1" presStyleIdx="1" presStyleCnt="4">
        <dgm:presLayoutVars/>
      </dgm:prSet>
      <dgm:spPr/>
    </dgm:pt>
    <dgm:pt modelId="{2D1EFE5D-C0DA-40D0-9620-A690CF20CEC7}" type="pres">
      <dgm:prSet presAssocID="{3E274F5C-C4C8-47A2-B2A6-DEA6DAF9CF77}" presName="space" presStyleCnt="0"/>
      <dgm:spPr/>
    </dgm:pt>
    <dgm:pt modelId="{7804C7FA-6A7F-4B2B-94E0-E0023636B7A3}" type="pres">
      <dgm:prSet presAssocID="{D72EEC86-F839-4E8A-AAF2-EB8EBEE2E759}" presName="composite" presStyleCnt="0"/>
      <dgm:spPr/>
    </dgm:pt>
    <dgm:pt modelId="{366EFD5E-8801-4CF6-AB1F-761CC9D56FC3}" type="pres">
      <dgm:prSet presAssocID="{D72EEC86-F839-4E8A-AAF2-EB8EBEE2E759}" presName="parTx" presStyleLbl="alignNode1" presStyleIdx="2" presStyleCnt="4">
        <dgm:presLayoutVars>
          <dgm:chMax val="0"/>
          <dgm:chPref val="0"/>
        </dgm:presLayoutVars>
      </dgm:prSet>
      <dgm:spPr/>
    </dgm:pt>
    <dgm:pt modelId="{59BDF30E-C897-409B-8252-4462BD45B472}" type="pres">
      <dgm:prSet presAssocID="{D72EEC86-F839-4E8A-AAF2-EB8EBEE2E759}" presName="desTx" presStyleLbl="alignAccFollowNode1" presStyleIdx="2" presStyleCnt="4">
        <dgm:presLayoutVars/>
      </dgm:prSet>
      <dgm:spPr/>
    </dgm:pt>
    <dgm:pt modelId="{AF857C7E-5AEE-4DC9-A2D4-7306B8B64072}" type="pres">
      <dgm:prSet presAssocID="{3FD80398-DBE7-4DBC-905E-97576347A692}" presName="space" presStyleCnt="0"/>
      <dgm:spPr/>
    </dgm:pt>
    <dgm:pt modelId="{7436E3F7-A6C1-446C-B2E6-DBCF40E0B61A}" type="pres">
      <dgm:prSet presAssocID="{24016F08-9407-4C2A-A224-1EAA7B69F526}" presName="composite" presStyleCnt="0"/>
      <dgm:spPr/>
    </dgm:pt>
    <dgm:pt modelId="{FB4DDE2B-970A-45E7-B507-28413E7732B6}" type="pres">
      <dgm:prSet presAssocID="{24016F08-9407-4C2A-A224-1EAA7B69F526}" presName="parTx" presStyleLbl="alignNode1" presStyleIdx="3" presStyleCnt="4">
        <dgm:presLayoutVars>
          <dgm:chMax val="0"/>
          <dgm:chPref val="0"/>
        </dgm:presLayoutVars>
      </dgm:prSet>
      <dgm:spPr/>
    </dgm:pt>
    <dgm:pt modelId="{FCA05EF0-688D-4AE3-A24A-BD1A62597855}" type="pres">
      <dgm:prSet presAssocID="{24016F08-9407-4C2A-A224-1EAA7B69F526}" presName="desTx" presStyleLbl="alignAccFollowNode1" presStyleIdx="3" presStyleCnt="4">
        <dgm:presLayoutVars/>
      </dgm:prSet>
      <dgm:spPr/>
    </dgm:pt>
  </dgm:ptLst>
  <dgm:cxnLst>
    <dgm:cxn modelId="{1613D012-562F-45A5-88C8-D8BE584A7557}" type="presOf" srcId="{C52B7CC3-40F7-4923-ADF0-2F721AF10838}" destId="{19D5BD2A-8ED9-47FD-874E-04C10F64FDF6}" srcOrd="0" destOrd="0" presId="urn:microsoft.com/office/officeart/2016/7/layout/ChevronBlockProcess"/>
    <dgm:cxn modelId="{9967061D-35DD-4EC2-ADAA-B6C9554F8AB5}" type="presOf" srcId="{D72EEC86-F839-4E8A-AAF2-EB8EBEE2E759}" destId="{366EFD5E-8801-4CF6-AB1F-761CC9D56FC3}" srcOrd="0" destOrd="0" presId="urn:microsoft.com/office/officeart/2016/7/layout/ChevronBlockProcess"/>
    <dgm:cxn modelId="{F7514428-4C16-4397-8F76-1EF03E3D76B8}" srcId="{FF0D9831-FBC5-4615-B04F-8441928AEBF6}" destId="{C52B7CC3-40F7-4923-ADF0-2F721AF10838}" srcOrd="0" destOrd="0" parTransId="{AD66C1A3-1DBF-4A66-AA2E-940C5D1D7967}" sibTransId="{1D520920-6D8C-4EC3-9A69-25B8C0D5BEE7}"/>
    <dgm:cxn modelId="{260A4737-40EC-4B6B-812F-7172E026AA93}" srcId="{24016F08-9407-4C2A-A224-1EAA7B69F526}" destId="{22102D64-3182-4B1E-BC8B-E541B0AB5239}" srcOrd="0" destOrd="0" parTransId="{74225B80-8F91-4021-A5CD-6BA28F5D4A0E}" sibTransId="{8112C605-C484-4C07-A731-F1F38B9A3A0F}"/>
    <dgm:cxn modelId="{48BB054D-C38F-40DE-9E1C-1C5F02B12127}" srcId="{D72EEC86-F839-4E8A-AAF2-EB8EBEE2E759}" destId="{F8F90FDB-8B9B-4B72-8705-0BED2125A91A}" srcOrd="0" destOrd="0" parTransId="{D3588D16-CA74-4312-9967-707EE7757EE4}" sibTransId="{C69689F7-6FA2-4F1F-B551-6C96E4EF7B81}"/>
    <dgm:cxn modelId="{2C7A1F6F-E5F6-4D49-964E-C8C60ED9BDCB}" type="presOf" srcId="{24016F08-9407-4C2A-A224-1EAA7B69F526}" destId="{FB4DDE2B-970A-45E7-B507-28413E7732B6}" srcOrd="0" destOrd="0" presId="urn:microsoft.com/office/officeart/2016/7/layout/ChevronBlockProcess"/>
    <dgm:cxn modelId="{2B51D673-C564-4748-BFEA-6A3C6493ED0E}" type="presOf" srcId="{5BE0A637-6A04-4F55-843B-D14EE644013E}" destId="{6C223863-D75B-4B94-8BCD-236360B08CB5}" srcOrd="0" destOrd="0" presId="urn:microsoft.com/office/officeart/2016/7/layout/ChevronBlockProcess"/>
    <dgm:cxn modelId="{FB054056-7FE1-47AC-8650-02B76E24D701}" type="presOf" srcId="{F8F90FDB-8B9B-4B72-8705-0BED2125A91A}" destId="{59BDF30E-C897-409B-8252-4462BD45B472}" srcOrd="0" destOrd="0" presId="urn:microsoft.com/office/officeart/2016/7/layout/ChevronBlockProcess"/>
    <dgm:cxn modelId="{4D30D25A-1B72-40B5-B247-D0E8B10373A4}" type="presOf" srcId="{31F22568-7056-49DC-97E6-43EC55AEBD4A}" destId="{CE0AA0BF-ED6A-4E90-9951-5467FA6A8AFE}" srcOrd="0" destOrd="0" presId="urn:microsoft.com/office/officeart/2016/7/layout/ChevronBlockProcess"/>
    <dgm:cxn modelId="{B07BC580-139C-438F-8E77-01B5F039DF4E}" srcId="{31F22568-7056-49DC-97E6-43EC55AEBD4A}" destId="{268F8264-7D92-4374-9E76-88F88639D62A}" srcOrd="0" destOrd="0" parTransId="{B24FFFA0-C849-49CD-85DE-8062224A6410}" sibTransId="{18E94533-0369-4883-A649-8BA7BF938CF4}"/>
    <dgm:cxn modelId="{294DEA9D-EF0A-4B7A-95B0-24DB1058F6A9}" type="presOf" srcId="{FF0D9831-FBC5-4615-B04F-8441928AEBF6}" destId="{858AF135-B927-4C4F-9BB4-7529B7FDA4E0}" srcOrd="0" destOrd="0" presId="urn:microsoft.com/office/officeart/2016/7/layout/ChevronBlockProcess"/>
    <dgm:cxn modelId="{D6FD9FA3-1663-425F-A75D-092EC9F017FC}" srcId="{FF0D9831-FBC5-4615-B04F-8441928AEBF6}" destId="{31F22568-7056-49DC-97E6-43EC55AEBD4A}" srcOrd="1" destOrd="0" parTransId="{6A5CAF53-48F5-4DD5-BCB9-10C48FC7E34A}" sibTransId="{3E274F5C-C4C8-47A2-B2A6-DEA6DAF9CF77}"/>
    <dgm:cxn modelId="{AD89ADB6-9159-4B72-8145-4E6EB706E663}" srcId="{FF0D9831-FBC5-4615-B04F-8441928AEBF6}" destId="{24016F08-9407-4C2A-A224-1EAA7B69F526}" srcOrd="3" destOrd="0" parTransId="{774EE1A4-220B-4FEA-ACEA-8FF38ECDEA14}" sibTransId="{836E89D5-F700-4BAB-B2E3-3BA66A947CA4}"/>
    <dgm:cxn modelId="{B79734BA-A8E1-4236-A214-3A5EE02F2C5D}" srcId="{FF0D9831-FBC5-4615-B04F-8441928AEBF6}" destId="{D72EEC86-F839-4E8A-AAF2-EB8EBEE2E759}" srcOrd="2" destOrd="0" parTransId="{93FB5F3C-11D1-433E-99C4-C4C061D2AC4E}" sibTransId="{3FD80398-DBE7-4DBC-905E-97576347A692}"/>
    <dgm:cxn modelId="{3E2E03CB-41E9-4BF5-8FC2-15351DC679DD}" type="presOf" srcId="{268F8264-7D92-4374-9E76-88F88639D62A}" destId="{947B1472-9E68-4589-AB4B-6EA799CFBF73}" srcOrd="0" destOrd="0" presId="urn:microsoft.com/office/officeart/2016/7/layout/ChevronBlockProcess"/>
    <dgm:cxn modelId="{2FD328D1-A184-42E1-9E1B-0CA2477360E9}" type="presOf" srcId="{22102D64-3182-4B1E-BC8B-E541B0AB5239}" destId="{FCA05EF0-688D-4AE3-A24A-BD1A62597855}" srcOrd="0" destOrd="0" presId="urn:microsoft.com/office/officeart/2016/7/layout/ChevronBlockProcess"/>
    <dgm:cxn modelId="{64E064E5-6081-4FE2-BF37-ED3CC1C6890E}" srcId="{C52B7CC3-40F7-4923-ADF0-2F721AF10838}" destId="{5BE0A637-6A04-4F55-843B-D14EE644013E}" srcOrd="0" destOrd="0" parTransId="{E89B6FA2-B3D5-43B7-AAC5-3EA49FED1139}" sibTransId="{0E1ECDB2-BD50-4C90-9C71-893F6C1C23A3}"/>
    <dgm:cxn modelId="{BC57E4C0-CCBE-4636-B61C-32B5A94A5429}" type="presParOf" srcId="{858AF135-B927-4C4F-9BB4-7529B7FDA4E0}" destId="{EDADA1E8-C4DA-41D9-92BC-2ADD54A9CAA7}" srcOrd="0" destOrd="0" presId="urn:microsoft.com/office/officeart/2016/7/layout/ChevronBlockProcess"/>
    <dgm:cxn modelId="{278F403A-52EE-4241-BB3E-6DD95B7B523F}" type="presParOf" srcId="{EDADA1E8-C4DA-41D9-92BC-2ADD54A9CAA7}" destId="{19D5BD2A-8ED9-47FD-874E-04C10F64FDF6}" srcOrd="0" destOrd="0" presId="urn:microsoft.com/office/officeart/2016/7/layout/ChevronBlockProcess"/>
    <dgm:cxn modelId="{43852FF6-5CE4-48AF-8472-58DBC52BCCFD}" type="presParOf" srcId="{EDADA1E8-C4DA-41D9-92BC-2ADD54A9CAA7}" destId="{6C223863-D75B-4B94-8BCD-236360B08CB5}" srcOrd="1" destOrd="0" presId="urn:microsoft.com/office/officeart/2016/7/layout/ChevronBlockProcess"/>
    <dgm:cxn modelId="{6935EC9F-05E8-48AE-A0C7-34CC08022AF8}" type="presParOf" srcId="{858AF135-B927-4C4F-9BB4-7529B7FDA4E0}" destId="{4F15B475-474E-481D-9162-C8198382AEEA}" srcOrd="1" destOrd="0" presId="urn:microsoft.com/office/officeart/2016/7/layout/ChevronBlockProcess"/>
    <dgm:cxn modelId="{01576551-A18C-420F-B4BE-BBB73CFFBD6F}" type="presParOf" srcId="{858AF135-B927-4C4F-9BB4-7529B7FDA4E0}" destId="{66013659-EA6C-4500-8C3E-33C3A2383E22}" srcOrd="2" destOrd="0" presId="urn:microsoft.com/office/officeart/2016/7/layout/ChevronBlockProcess"/>
    <dgm:cxn modelId="{789E9663-AA26-49F1-AC1D-48CD4531816F}" type="presParOf" srcId="{66013659-EA6C-4500-8C3E-33C3A2383E22}" destId="{CE0AA0BF-ED6A-4E90-9951-5467FA6A8AFE}" srcOrd="0" destOrd="0" presId="urn:microsoft.com/office/officeart/2016/7/layout/ChevronBlockProcess"/>
    <dgm:cxn modelId="{8D5BD289-4EC9-4DCF-B5E8-24F65A6B1A0B}" type="presParOf" srcId="{66013659-EA6C-4500-8C3E-33C3A2383E22}" destId="{947B1472-9E68-4589-AB4B-6EA799CFBF73}" srcOrd="1" destOrd="0" presId="urn:microsoft.com/office/officeart/2016/7/layout/ChevronBlockProcess"/>
    <dgm:cxn modelId="{28D17485-73BA-44BB-964E-23E44CB1E72F}" type="presParOf" srcId="{858AF135-B927-4C4F-9BB4-7529B7FDA4E0}" destId="{2D1EFE5D-C0DA-40D0-9620-A690CF20CEC7}" srcOrd="3" destOrd="0" presId="urn:microsoft.com/office/officeart/2016/7/layout/ChevronBlockProcess"/>
    <dgm:cxn modelId="{F3FA7E35-6FCA-47E5-AEAA-94686AD983D4}" type="presParOf" srcId="{858AF135-B927-4C4F-9BB4-7529B7FDA4E0}" destId="{7804C7FA-6A7F-4B2B-94E0-E0023636B7A3}" srcOrd="4" destOrd="0" presId="urn:microsoft.com/office/officeart/2016/7/layout/ChevronBlockProcess"/>
    <dgm:cxn modelId="{DB2ECADB-D8FA-4507-8574-31411759EF00}" type="presParOf" srcId="{7804C7FA-6A7F-4B2B-94E0-E0023636B7A3}" destId="{366EFD5E-8801-4CF6-AB1F-761CC9D56FC3}" srcOrd="0" destOrd="0" presId="urn:microsoft.com/office/officeart/2016/7/layout/ChevronBlockProcess"/>
    <dgm:cxn modelId="{5B60AE54-5903-4B16-AC8F-93668CD73975}" type="presParOf" srcId="{7804C7FA-6A7F-4B2B-94E0-E0023636B7A3}" destId="{59BDF30E-C897-409B-8252-4462BD45B472}" srcOrd="1" destOrd="0" presId="urn:microsoft.com/office/officeart/2016/7/layout/ChevronBlockProcess"/>
    <dgm:cxn modelId="{99F839DC-99D9-4F4F-8D3A-F49B81F0429F}" type="presParOf" srcId="{858AF135-B927-4C4F-9BB4-7529B7FDA4E0}" destId="{AF857C7E-5AEE-4DC9-A2D4-7306B8B64072}" srcOrd="5" destOrd="0" presId="urn:microsoft.com/office/officeart/2016/7/layout/ChevronBlockProcess"/>
    <dgm:cxn modelId="{BC2C0481-5C0E-4129-BB1D-3A172473298C}" type="presParOf" srcId="{858AF135-B927-4C4F-9BB4-7529B7FDA4E0}" destId="{7436E3F7-A6C1-446C-B2E6-DBCF40E0B61A}" srcOrd="6" destOrd="0" presId="urn:microsoft.com/office/officeart/2016/7/layout/ChevronBlockProcess"/>
    <dgm:cxn modelId="{2905A405-7A85-44B9-AD5B-1AB682A14B50}" type="presParOf" srcId="{7436E3F7-A6C1-446C-B2E6-DBCF40E0B61A}" destId="{FB4DDE2B-970A-45E7-B507-28413E7732B6}" srcOrd="0" destOrd="0" presId="urn:microsoft.com/office/officeart/2016/7/layout/ChevronBlockProcess"/>
    <dgm:cxn modelId="{4DE27655-93F3-4357-9E8F-C635CCE67FEF}" type="presParOf" srcId="{7436E3F7-A6C1-446C-B2E6-DBCF40E0B61A}" destId="{FCA05EF0-688D-4AE3-A24A-BD1A62597855}"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D5BD2A-8ED9-47FD-874E-04C10F64FDF6}">
      <dsp:nvSpPr>
        <dsp:cNvPr id="0" name=""/>
        <dsp:cNvSpPr/>
      </dsp:nvSpPr>
      <dsp:spPr>
        <a:xfrm>
          <a:off x="10303" y="377648"/>
          <a:ext cx="2265000" cy="679500"/>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99" tIns="83899" rIns="83899" bIns="83899" numCol="1" spcCol="1270" anchor="ctr" anchorCtr="0">
          <a:noAutofit/>
        </a:bodyPr>
        <a:lstStyle/>
        <a:p>
          <a:pPr marL="0" lvl="0" indent="0" algn="ctr" defTabSz="1244600">
            <a:lnSpc>
              <a:spcPct val="90000"/>
            </a:lnSpc>
            <a:spcBef>
              <a:spcPct val="0"/>
            </a:spcBef>
            <a:spcAft>
              <a:spcPct val="35000"/>
            </a:spcAft>
            <a:buNone/>
          </a:pPr>
          <a:r>
            <a:rPr lang="en-US" sz="2800" kern="1200"/>
            <a:t>Graph</a:t>
          </a:r>
        </a:p>
      </dsp:txBody>
      <dsp:txXfrm>
        <a:off x="214153" y="377648"/>
        <a:ext cx="1857300" cy="679500"/>
      </dsp:txXfrm>
    </dsp:sp>
    <dsp:sp modelId="{6C223863-D75B-4B94-8BCD-236360B08CB5}">
      <dsp:nvSpPr>
        <dsp:cNvPr id="0" name=""/>
        <dsp:cNvSpPr/>
      </dsp:nvSpPr>
      <dsp:spPr>
        <a:xfrm>
          <a:off x="10303" y="1057148"/>
          <a:ext cx="2061150" cy="1896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2877" tIns="162877" rIns="162877" bIns="325753" numCol="1" spcCol="1270" anchor="t" anchorCtr="0">
          <a:noAutofit/>
        </a:bodyPr>
        <a:lstStyle/>
        <a:p>
          <a:pPr marL="0" lvl="0" indent="0" algn="l" defTabSz="889000">
            <a:lnSpc>
              <a:spcPct val="90000"/>
            </a:lnSpc>
            <a:spcBef>
              <a:spcPct val="0"/>
            </a:spcBef>
            <a:spcAft>
              <a:spcPct val="35000"/>
            </a:spcAft>
            <a:buNone/>
          </a:pPr>
          <a:r>
            <a:rPr lang="en-US" sz="2000" kern="1200" dirty="0"/>
            <a:t>Graph Construction </a:t>
          </a:r>
        </a:p>
      </dsp:txBody>
      <dsp:txXfrm>
        <a:off x="10303" y="1057148"/>
        <a:ext cx="2061150" cy="1896230"/>
      </dsp:txXfrm>
    </dsp:sp>
    <dsp:sp modelId="{CE0AA0BF-ED6A-4E90-9951-5467FA6A8AFE}">
      <dsp:nvSpPr>
        <dsp:cNvPr id="0" name=""/>
        <dsp:cNvSpPr/>
      </dsp:nvSpPr>
      <dsp:spPr>
        <a:xfrm>
          <a:off x="2230614" y="377648"/>
          <a:ext cx="2265000" cy="679500"/>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99" tIns="83899" rIns="83899" bIns="83899" numCol="1" spcCol="1270" anchor="ctr" anchorCtr="0">
          <a:noAutofit/>
        </a:bodyPr>
        <a:lstStyle/>
        <a:p>
          <a:pPr marL="0" lvl="0" indent="0" algn="ctr" defTabSz="1244600">
            <a:lnSpc>
              <a:spcPct val="90000"/>
            </a:lnSpc>
            <a:spcBef>
              <a:spcPct val="0"/>
            </a:spcBef>
            <a:spcAft>
              <a:spcPct val="35000"/>
            </a:spcAft>
            <a:buNone/>
          </a:pPr>
          <a:r>
            <a:rPr lang="en-US" sz="2800" kern="1200" dirty="0"/>
            <a:t>Feature</a:t>
          </a:r>
        </a:p>
      </dsp:txBody>
      <dsp:txXfrm>
        <a:off x="2434464" y="377648"/>
        <a:ext cx="1857300" cy="679500"/>
      </dsp:txXfrm>
    </dsp:sp>
    <dsp:sp modelId="{947B1472-9E68-4589-AB4B-6EA799CFBF73}">
      <dsp:nvSpPr>
        <dsp:cNvPr id="0" name=""/>
        <dsp:cNvSpPr/>
      </dsp:nvSpPr>
      <dsp:spPr>
        <a:xfrm>
          <a:off x="2230614" y="1057148"/>
          <a:ext cx="2061150" cy="1896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2877" tIns="162877" rIns="162877" bIns="325753" numCol="1" spcCol="1270" anchor="t" anchorCtr="0">
          <a:noAutofit/>
        </a:bodyPr>
        <a:lstStyle/>
        <a:p>
          <a:pPr marL="0" lvl="0" indent="0" algn="l" defTabSz="889000">
            <a:lnSpc>
              <a:spcPct val="90000"/>
            </a:lnSpc>
            <a:spcBef>
              <a:spcPct val="0"/>
            </a:spcBef>
            <a:spcAft>
              <a:spcPct val="35000"/>
            </a:spcAft>
            <a:buNone/>
          </a:pPr>
          <a:r>
            <a:rPr lang="en-US" sz="2000" kern="1200" dirty="0"/>
            <a:t>Feature Extraction</a:t>
          </a:r>
        </a:p>
      </dsp:txBody>
      <dsp:txXfrm>
        <a:off x="2230614" y="1057148"/>
        <a:ext cx="2061150" cy="1896230"/>
      </dsp:txXfrm>
    </dsp:sp>
    <dsp:sp modelId="{366EFD5E-8801-4CF6-AB1F-761CC9D56FC3}">
      <dsp:nvSpPr>
        <dsp:cNvPr id="0" name=""/>
        <dsp:cNvSpPr/>
      </dsp:nvSpPr>
      <dsp:spPr>
        <a:xfrm>
          <a:off x="4450925" y="377648"/>
          <a:ext cx="2265000" cy="679500"/>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99" tIns="83899" rIns="83899" bIns="83899" numCol="1" spcCol="1270" anchor="ctr" anchorCtr="0">
          <a:noAutofit/>
        </a:bodyPr>
        <a:lstStyle/>
        <a:p>
          <a:pPr marL="0" lvl="0" indent="0" algn="ctr" defTabSz="1244600">
            <a:lnSpc>
              <a:spcPct val="90000"/>
            </a:lnSpc>
            <a:spcBef>
              <a:spcPct val="0"/>
            </a:spcBef>
            <a:spcAft>
              <a:spcPct val="35000"/>
            </a:spcAft>
            <a:buNone/>
          </a:pPr>
          <a:r>
            <a:rPr lang="tr-TR" sz="2800" kern="1200" dirty="0"/>
            <a:t>GCN</a:t>
          </a:r>
          <a:endParaRPr lang="en-US" sz="2800" kern="1200" dirty="0"/>
        </a:p>
      </dsp:txBody>
      <dsp:txXfrm>
        <a:off x="4654775" y="377648"/>
        <a:ext cx="1857300" cy="679500"/>
      </dsp:txXfrm>
    </dsp:sp>
    <dsp:sp modelId="{59BDF30E-C897-409B-8252-4462BD45B472}">
      <dsp:nvSpPr>
        <dsp:cNvPr id="0" name=""/>
        <dsp:cNvSpPr/>
      </dsp:nvSpPr>
      <dsp:spPr>
        <a:xfrm>
          <a:off x="4450925" y="1057148"/>
          <a:ext cx="2061150" cy="1896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2877" tIns="162877" rIns="162877" bIns="325753" numCol="1" spcCol="1270" anchor="t" anchorCtr="0">
          <a:noAutofit/>
        </a:bodyPr>
        <a:lstStyle/>
        <a:p>
          <a:pPr marL="0" lvl="0" indent="0" algn="l" defTabSz="889000">
            <a:lnSpc>
              <a:spcPct val="90000"/>
            </a:lnSpc>
            <a:spcBef>
              <a:spcPct val="0"/>
            </a:spcBef>
            <a:spcAft>
              <a:spcPct val="35000"/>
            </a:spcAft>
            <a:buNone/>
          </a:pPr>
          <a:r>
            <a:rPr lang="en-US" sz="2000" kern="1200" dirty="0"/>
            <a:t>Graph Convolutional Network (GCN) Architecture</a:t>
          </a:r>
        </a:p>
      </dsp:txBody>
      <dsp:txXfrm>
        <a:off x="4450925" y="1057148"/>
        <a:ext cx="2061150" cy="1896230"/>
      </dsp:txXfrm>
    </dsp:sp>
    <dsp:sp modelId="{FB4DDE2B-970A-45E7-B507-28413E7732B6}">
      <dsp:nvSpPr>
        <dsp:cNvPr id="0" name=""/>
        <dsp:cNvSpPr/>
      </dsp:nvSpPr>
      <dsp:spPr>
        <a:xfrm>
          <a:off x="6671237" y="377648"/>
          <a:ext cx="2265000" cy="679500"/>
        </a:xfrm>
        <a:prstGeom prst="chevron">
          <a:avLst>
            <a:gd name="adj" fmla="val 3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99" tIns="83899" rIns="83899" bIns="83899" numCol="1" spcCol="1270" anchor="ctr" anchorCtr="0">
          <a:noAutofit/>
        </a:bodyPr>
        <a:lstStyle/>
        <a:p>
          <a:pPr marL="0" lvl="0" indent="0" algn="ctr" defTabSz="1244600">
            <a:lnSpc>
              <a:spcPct val="90000"/>
            </a:lnSpc>
            <a:spcBef>
              <a:spcPct val="0"/>
            </a:spcBef>
            <a:spcAft>
              <a:spcPct val="35000"/>
            </a:spcAft>
            <a:buNone/>
          </a:pPr>
          <a:r>
            <a:rPr lang="en-US" sz="2800" kern="1200"/>
            <a:t>Model</a:t>
          </a:r>
        </a:p>
      </dsp:txBody>
      <dsp:txXfrm>
        <a:off x="6875087" y="377648"/>
        <a:ext cx="1857300" cy="679500"/>
      </dsp:txXfrm>
    </dsp:sp>
    <dsp:sp modelId="{FCA05EF0-688D-4AE3-A24A-BD1A62597855}">
      <dsp:nvSpPr>
        <dsp:cNvPr id="0" name=""/>
        <dsp:cNvSpPr/>
      </dsp:nvSpPr>
      <dsp:spPr>
        <a:xfrm>
          <a:off x="6671237" y="1057148"/>
          <a:ext cx="2061150" cy="189623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2877" tIns="162877" rIns="162877" bIns="325753" numCol="1" spcCol="1270" anchor="t" anchorCtr="0">
          <a:noAutofit/>
        </a:bodyPr>
        <a:lstStyle/>
        <a:p>
          <a:pPr marL="0" lvl="0" indent="0" algn="l" defTabSz="889000">
            <a:lnSpc>
              <a:spcPct val="90000"/>
            </a:lnSpc>
            <a:spcBef>
              <a:spcPct val="0"/>
            </a:spcBef>
            <a:spcAft>
              <a:spcPct val="35000"/>
            </a:spcAft>
            <a:buNone/>
          </a:pPr>
          <a:r>
            <a:rPr lang="en-US" sz="2000" kern="1200" dirty="0"/>
            <a:t>Model Training and Evaluation</a:t>
          </a:r>
        </a:p>
      </dsp:txBody>
      <dsp:txXfrm>
        <a:off x="6671237" y="1057148"/>
        <a:ext cx="2061150" cy="1896230"/>
      </dsp:txXfrm>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A6A22-8D27-47C4-B500-E3599887019A}" type="datetimeFigureOut">
              <a:rPr lang="tr-TR" smtClean="0"/>
              <a:t>29.05.2023</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666FF-D424-4F5B-A979-55E758CBD4C6}" type="slidenum">
              <a:rPr lang="tr-TR" smtClean="0"/>
              <a:t>‹#›</a:t>
            </a:fld>
            <a:endParaRPr lang="tr-TR"/>
          </a:p>
        </p:txBody>
      </p:sp>
    </p:spTree>
    <p:extLst>
      <p:ext uri="{BB962C8B-B14F-4D97-AF65-F5344CB8AC3E}">
        <p14:creationId xmlns:p14="http://schemas.microsoft.com/office/powerpoint/2010/main" val="4220453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Hi everyone, I am Bengisu and my teammate is Aybars. We are presenting the drug target interaction prediction to you.</a:t>
            </a:r>
          </a:p>
        </p:txBody>
      </p:sp>
      <p:sp>
        <p:nvSpPr>
          <p:cNvPr id="4" name="Slide Number Placeholder 3"/>
          <p:cNvSpPr>
            <a:spLocks noGrp="1"/>
          </p:cNvSpPr>
          <p:nvPr>
            <p:ph type="sldNum" sz="quarter" idx="5"/>
          </p:nvPr>
        </p:nvSpPr>
        <p:spPr/>
        <p:txBody>
          <a:bodyPr/>
          <a:lstStyle/>
          <a:p>
            <a:fld id="{A22666FF-D424-4F5B-A979-55E758CBD4C6}" type="slidenum">
              <a:rPr lang="tr-TR" smtClean="0"/>
              <a:t>1</a:t>
            </a:fld>
            <a:endParaRPr lang="tr-TR"/>
          </a:p>
        </p:txBody>
      </p:sp>
    </p:spTree>
    <p:extLst>
      <p:ext uri="{BB962C8B-B14F-4D97-AF65-F5344CB8AC3E}">
        <p14:creationId xmlns:p14="http://schemas.microsoft.com/office/powerpoint/2010/main" val="2506768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buClr>
                <a:schemeClr val="bg2">
                  <a:lumMod val="40000"/>
                  <a:lumOff val="60000"/>
                </a:schemeClr>
              </a:buClr>
              <a:buSzPct val="80000"/>
            </a:pPr>
            <a:r>
              <a:rPr lang="tr-TR" sz="1100" dirty="0">
                <a:solidFill>
                  <a:srgbClr val="EBEBEB"/>
                </a:solidFill>
                <a:latin typeface="+mj-lt"/>
                <a:ea typeface="+mj-ea"/>
                <a:cs typeface="+mj-cs"/>
              </a:rPr>
              <a:t>1) </a:t>
            </a:r>
            <a:r>
              <a:rPr lang="en-US" sz="1100" dirty="0">
                <a:solidFill>
                  <a:srgbClr val="EBEBEB"/>
                </a:solidFill>
                <a:latin typeface="+mj-lt"/>
                <a:ea typeface="+mj-ea"/>
                <a:cs typeface="+mj-cs"/>
              </a:rPr>
              <a:t>Learning Rate</a:t>
            </a:r>
          </a:p>
          <a:p>
            <a:pPr marL="628650" lvl="1" indent="-171450">
              <a:lnSpc>
                <a:spcPct val="90000"/>
              </a:lnSpc>
              <a:spcBef>
                <a:spcPts val="1000"/>
              </a:spcBef>
              <a:buClr>
                <a:schemeClr val="bg2">
                  <a:lumMod val="40000"/>
                  <a:lumOff val="60000"/>
                </a:schemeClr>
              </a:buClr>
              <a:buSzPct val="80000"/>
              <a:buFont typeface="Wingdings" panose="05000000000000000000" pitchFamily="2" charset="2"/>
              <a:buChar char="Ø"/>
            </a:pPr>
            <a:r>
              <a:rPr lang="en-US" sz="1100" dirty="0">
                <a:solidFill>
                  <a:srgbClr val="EBEBEB"/>
                </a:solidFill>
                <a:latin typeface="+mj-lt"/>
                <a:ea typeface="+mj-ea"/>
                <a:cs typeface="+mj-cs"/>
              </a:rPr>
              <a:t>The learning rate is a crucial hyperparameter that determines the step size during the optimization process. To select an optimal learning rate for our model, we conducted a parameter search by evaluating the performance of the model on a validation set. </a:t>
            </a:r>
          </a:p>
          <a:p>
            <a:pPr>
              <a:lnSpc>
                <a:spcPct val="90000"/>
              </a:lnSpc>
              <a:spcBef>
                <a:spcPts val="1000"/>
              </a:spcBef>
              <a:buClr>
                <a:schemeClr val="bg2">
                  <a:lumMod val="40000"/>
                  <a:lumOff val="60000"/>
                </a:schemeClr>
              </a:buClr>
              <a:buSzPct val="80000"/>
            </a:pPr>
            <a:r>
              <a:rPr lang="tr-TR" sz="1100" dirty="0">
                <a:solidFill>
                  <a:srgbClr val="EBEBEB"/>
                </a:solidFill>
                <a:latin typeface="+mj-lt"/>
                <a:ea typeface="+mj-ea"/>
                <a:cs typeface="+mj-cs"/>
              </a:rPr>
              <a:t>2) </a:t>
            </a:r>
            <a:r>
              <a:rPr lang="en-US" sz="1100" dirty="0">
                <a:solidFill>
                  <a:srgbClr val="EBEBEB"/>
                </a:solidFill>
                <a:latin typeface="+mj-lt"/>
                <a:ea typeface="+mj-ea"/>
                <a:cs typeface="+mj-cs"/>
              </a:rPr>
              <a:t>Weight Decay</a:t>
            </a:r>
            <a:endParaRPr lang="tr-TR" sz="1100" dirty="0">
              <a:solidFill>
                <a:srgbClr val="EBEBEB"/>
              </a:solidFill>
              <a:latin typeface="+mj-lt"/>
              <a:ea typeface="+mj-ea"/>
              <a:cs typeface="+mj-cs"/>
            </a:endParaRPr>
          </a:p>
          <a:p>
            <a:pPr marL="628650" lvl="1" indent="-171450">
              <a:lnSpc>
                <a:spcPct val="90000"/>
              </a:lnSpc>
              <a:spcBef>
                <a:spcPts val="1000"/>
              </a:spcBef>
              <a:buClr>
                <a:schemeClr val="bg2">
                  <a:lumMod val="40000"/>
                  <a:lumOff val="60000"/>
                </a:schemeClr>
              </a:buClr>
              <a:buSzPct val="80000"/>
              <a:buFont typeface="Wingdings" panose="05000000000000000000" pitchFamily="2" charset="2"/>
              <a:buChar char="Ø"/>
            </a:pPr>
            <a:r>
              <a:rPr lang="en-US" sz="1100" dirty="0">
                <a:solidFill>
                  <a:srgbClr val="EBEBEB"/>
                </a:solidFill>
                <a:latin typeface="+mj-lt"/>
                <a:ea typeface="+mj-ea"/>
                <a:cs typeface="+mj-cs"/>
              </a:rPr>
              <a:t>Weight decay, also known as L2 regularization, helps prevent overfitting by adding a penalty term to the loss function.</a:t>
            </a:r>
          </a:p>
          <a:p>
            <a:pPr>
              <a:lnSpc>
                <a:spcPct val="90000"/>
              </a:lnSpc>
              <a:spcBef>
                <a:spcPts val="1000"/>
              </a:spcBef>
              <a:buClr>
                <a:schemeClr val="bg2">
                  <a:lumMod val="40000"/>
                  <a:lumOff val="60000"/>
                </a:schemeClr>
              </a:buClr>
              <a:buSzPct val="80000"/>
            </a:pPr>
            <a:r>
              <a:rPr lang="tr-TR" sz="1100" dirty="0">
                <a:solidFill>
                  <a:srgbClr val="EBEBEB"/>
                </a:solidFill>
                <a:latin typeface="+mj-lt"/>
                <a:ea typeface="+mj-ea"/>
                <a:cs typeface="+mj-cs"/>
              </a:rPr>
              <a:t>3) </a:t>
            </a:r>
            <a:r>
              <a:rPr lang="en-US" sz="1100" dirty="0">
                <a:solidFill>
                  <a:srgbClr val="EBEBEB"/>
                </a:solidFill>
                <a:latin typeface="+mj-lt"/>
                <a:ea typeface="+mj-ea"/>
                <a:cs typeface="+mj-cs"/>
              </a:rPr>
              <a:t>Epochs</a:t>
            </a:r>
          </a:p>
          <a:p>
            <a:pPr marL="628650" lvl="1" indent="-171450">
              <a:lnSpc>
                <a:spcPct val="90000"/>
              </a:lnSpc>
              <a:spcBef>
                <a:spcPts val="1000"/>
              </a:spcBef>
              <a:buClr>
                <a:schemeClr val="bg2">
                  <a:lumMod val="40000"/>
                  <a:lumOff val="60000"/>
                </a:schemeClr>
              </a:buClr>
              <a:buSzPct val="80000"/>
              <a:buFont typeface="Wingdings" panose="05000000000000000000" pitchFamily="2" charset="2"/>
              <a:buChar char="Ø"/>
            </a:pPr>
            <a:r>
              <a:rPr lang="en-US" sz="1100" dirty="0">
                <a:solidFill>
                  <a:srgbClr val="EBEBEB"/>
                </a:solidFill>
                <a:latin typeface="+mj-lt"/>
                <a:ea typeface="+mj-ea"/>
                <a:cs typeface="+mj-cs"/>
              </a:rPr>
              <a:t>The number of epochs determines the number of times the model iterates over the entire training dataset. We conducted experiments to determine the appropriate number of epochs for our model. </a:t>
            </a: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10</a:t>
            </a:fld>
            <a:endParaRPr lang="tr-TR"/>
          </a:p>
        </p:txBody>
      </p:sp>
    </p:spTree>
    <p:extLst>
      <p:ext uri="{BB962C8B-B14F-4D97-AF65-F5344CB8AC3E}">
        <p14:creationId xmlns:p14="http://schemas.microsoft.com/office/powerpoint/2010/main" val="105800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99410">
              <a:spcAft>
                <a:spcPts val="576"/>
              </a:spcAft>
              <a:buFont typeface="Wingdings" panose="05000000000000000000" pitchFamily="2" charset="2"/>
              <a:buChar char="Ø"/>
            </a:pPr>
            <a:r>
              <a:rPr lang="en-US" sz="1200" kern="1200" dirty="0"/>
              <a:t>To investigate the impact of different learning rates on the performance of our model, we conducted experiments using three distinct learning rates: 0.01, 0.02, and 0.005. </a:t>
            </a:r>
            <a:endParaRPr lang="tr-TR" sz="1200" kern="1200" dirty="0"/>
          </a:p>
          <a:p>
            <a:pPr defTabSz="399410">
              <a:spcAft>
                <a:spcPts val="576"/>
              </a:spcAft>
              <a:buFont typeface="Wingdings" panose="05000000000000000000" pitchFamily="2" charset="2"/>
              <a:buChar char="Ø"/>
            </a:pPr>
            <a:r>
              <a:rPr lang="en-US" sz="1200" dirty="0"/>
              <a:t>Based on these results, we can infer that the learning rate significantly affects the model's performance. </a:t>
            </a:r>
            <a:r>
              <a:rPr lang="tr-TR" sz="1200" dirty="0"/>
              <a:t>A</a:t>
            </a:r>
            <a:r>
              <a:rPr lang="en-US" sz="1200" dirty="0"/>
              <a:t> learning rate of 0.02 produced the best performance in terms of both AUROC and AUPR scores. Therefore, we selected a learning rate of 0.02 for further experiments and analysis.</a:t>
            </a:r>
            <a:endParaRPr lang="tr-TR" sz="1200" dirty="0"/>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11</a:t>
            </a:fld>
            <a:endParaRPr lang="tr-TR"/>
          </a:p>
        </p:txBody>
      </p:sp>
    </p:spTree>
    <p:extLst>
      <p:ext uri="{BB962C8B-B14F-4D97-AF65-F5344CB8AC3E}">
        <p14:creationId xmlns:p14="http://schemas.microsoft.com/office/powerpoint/2010/main" val="1999050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a:t>To explore the impact of different weight decay values on the performance of our model, we conducted experiments using two distinct weight decay values: </a:t>
            </a:r>
            <a:r>
              <a:rPr lang="tr-TR" dirty="0"/>
              <a:t>0.0005</a:t>
            </a:r>
            <a:r>
              <a:rPr lang="en-US" dirty="0"/>
              <a:t> and </a:t>
            </a:r>
            <a:r>
              <a:rPr lang="tr-TR" dirty="0"/>
              <a:t>0.0002</a:t>
            </a:r>
            <a:r>
              <a:rPr lang="en-US" dirty="0"/>
              <a:t>. </a:t>
            </a:r>
            <a:endParaRPr lang="tr-TR" dirty="0"/>
          </a:p>
          <a:p>
            <a:pPr>
              <a:buFont typeface="Wingdings" panose="05000000000000000000" pitchFamily="2" charset="2"/>
              <a:buChar char="Ø"/>
            </a:pPr>
            <a:r>
              <a:rPr lang="en-US" dirty="0"/>
              <a:t>Based on these results, we can infer that the weight decay value has an impact on the model's performance. Therefore, we selected a weight decay value of </a:t>
            </a:r>
            <a:r>
              <a:rPr lang="tr-TR" dirty="0"/>
              <a:t>0.0005</a:t>
            </a:r>
            <a:r>
              <a:rPr lang="en-US" dirty="0"/>
              <a:t> for further experiments and analysis.</a:t>
            </a: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12</a:t>
            </a:fld>
            <a:endParaRPr lang="tr-TR"/>
          </a:p>
        </p:txBody>
      </p:sp>
    </p:spTree>
    <p:extLst>
      <p:ext uri="{BB962C8B-B14F-4D97-AF65-F5344CB8AC3E}">
        <p14:creationId xmlns:p14="http://schemas.microsoft.com/office/powerpoint/2010/main" val="3507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bg2">
                  <a:lumMod val="60000"/>
                  <a:lumOff val="40000"/>
                </a:schemeClr>
              </a:buClr>
              <a:buFont typeface="Wingdings" panose="05000000000000000000" pitchFamily="2" charset="2"/>
              <a:buChar char="Ø"/>
            </a:pPr>
            <a:r>
              <a:rPr lang="en-US" dirty="0"/>
              <a:t>In this study, we presented a novel methodology for drug-target interaction (DTI) prediction using graph convolutional networks (GCNs). </a:t>
            </a:r>
          </a:p>
          <a:p>
            <a:pPr marL="285750" indent="-285750">
              <a:buClr>
                <a:schemeClr val="bg2">
                  <a:lumMod val="60000"/>
                  <a:lumOff val="40000"/>
                </a:schemeClr>
              </a:buClr>
              <a:buFont typeface="Wingdings" panose="05000000000000000000" pitchFamily="2" charset="2"/>
              <a:buChar char="Ø"/>
            </a:pPr>
            <a:r>
              <a:rPr lang="en-US" dirty="0"/>
              <a:t>Our approach exhibited good results in properly predicting DTIs and showed potential for enhancing the field of drug development by utilizing the strength of graph-based representation and deep learning.</a:t>
            </a:r>
          </a:p>
          <a:p>
            <a:pPr marL="285750" indent="-285750">
              <a:buClr>
                <a:schemeClr val="bg2">
                  <a:lumMod val="60000"/>
                  <a:lumOff val="40000"/>
                </a:schemeClr>
              </a:buClr>
              <a:buFont typeface="Wingdings" panose="05000000000000000000" pitchFamily="2" charset="2"/>
              <a:buChar char="Ø"/>
            </a:pPr>
            <a:r>
              <a:rPr lang="en-US" dirty="0"/>
              <a:t>We visualized the intricate network of interactions between drugs and their target proteins by creating an extensive drug-protein interaction graph. The graph representation was enhanced by the addition of informative characteristics obtained from similarity matrices, which also gave the GCN model crucial data for forecasting. Our technology successfully learned and utilized the complex relationships and interactions inside the DTI network by fusing feature learning with graph structure.</a:t>
            </a: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13</a:t>
            </a:fld>
            <a:endParaRPr lang="tr-TR"/>
          </a:p>
        </p:txBody>
      </p:sp>
    </p:spTree>
    <p:extLst>
      <p:ext uri="{BB962C8B-B14F-4D97-AF65-F5344CB8AC3E}">
        <p14:creationId xmlns:p14="http://schemas.microsoft.com/office/powerpoint/2010/main" val="280527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entury Gothic (Headings)"/>
                <a:cs typeface="Times New Roman" panose="02020603050405020304" pitchFamily="18" charset="0"/>
              </a:rPr>
              <a:t>Drug discovery and development is a complex and costly process that involves identifying potential drug candidates and understanding their interactions with target proteins. This method depends heavily on the precise prediction of drug-target interactions (DTIs), which also helps to identify prospective drug candidates, improve drug design, and cut down on expensive experimental trials. However, because there are so many possible interactions, experimentally determining DTIs is time-consuming, expensive, and frequently unfeasible.</a:t>
            </a:r>
            <a:endParaRPr lang="tr-TR" sz="1200" b="0" i="0" dirty="0">
              <a:effectLst/>
              <a:latin typeface="Century Gothic (Headings)"/>
              <a:cs typeface="Times New Roman" panose="02020603050405020304" pitchFamily="18" charset="0"/>
            </a:endParaRP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2</a:t>
            </a:fld>
            <a:endParaRPr lang="tr-TR"/>
          </a:p>
        </p:txBody>
      </p:sp>
    </p:spTree>
    <p:extLst>
      <p:ext uri="{BB962C8B-B14F-4D97-AF65-F5344CB8AC3E}">
        <p14:creationId xmlns:p14="http://schemas.microsoft.com/office/powerpoint/2010/main" val="166595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182880" algn="just">
              <a:lnSpc>
                <a:spcPct val="95000"/>
              </a:lnSpc>
              <a:spcBef>
                <a:spcPts val="0"/>
              </a:spcBef>
              <a:spcAft>
                <a:spcPts val="600"/>
              </a:spcAft>
              <a:tabLst>
                <a:tab pos="182880" algn="l"/>
              </a:tabLst>
            </a:pPr>
            <a:r>
              <a:rPr lang="tr-TR" sz="1800" spc="-5" dirty="0">
                <a:effectLst/>
                <a:latin typeface="Times New Roman" panose="02020603050405020304" pitchFamily="18" charset="0"/>
                <a:ea typeface="SimSun" panose="02010600030101010101" pitchFamily="2" charset="-122"/>
              </a:rPr>
              <a:t>The numerous strategies used in DTI prediction are demonstrated in these studies. Wang et al. looked into the use of deep learning for the identification of inhibitors, while Zitnik et al. concentrated on GNNs and attention mechanisms</a:t>
            </a:r>
            <a:r>
              <a:rPr lang="tr-TR" sz="1800" spc="-5">
                <a:effectLst/>
                <a:latin typeface="Times New Roman" panose="02020603050405020304" pitchFamily="18" charset="0"/>
                <a:ea typeface="SimSun" panose="02010600030101010101" pitchFamily="2" charset="-122"/>
              </a:rPr>
              <a:t>. </a:t>
            </a:r>
          </a:p>
          <a:p>
            <a:pPr marL="0" marR="0" indent="182880" algn="just">
              <a:lnSpc>
                <a:spcPct val="95000"/>
              </a:lnSpc>
              <a:spcBef>
                <a:spcPts val="0"/>
              </a:spcBef>
              <a:spcAft>
                <a:spcPts val="600"/>
              </a:spcAft>
              <a:tabLst>
                <a:tab pos="182880" algn="l"/>
              </a:tabLst>
            </a:pPr>
            <a:r>
              <a:rPr lang="tr-TR" sz="1800" spc="-5">
                <a:effectLst/>
                <a:latin typeface="Times New Roman" panose="02020603050405020304" pitchFamily="18" charset="0"/>
                <a:ea typeface="SimSun" panose="02010600030101010101" pitchFamily="2" charset="-122"/>
              </a:rPr>
              <a:t>It </a:t>
            </a:r>
            <a:r>
              <a:rPr lang="tr-TR" sz="1800" spc="-5" dirty="0">
                <a:effectLst/>
                <a:latin typeface="Times New Roman" panose="02020603050405020304" pitchFamily="18" charset="0"/>
                <a:ea typeface="SimSun" panose="02010600030101010101" pitchFamily="2" charset="-122"/>
              </a:rPr>
              <a:t>is important to note that these findings opened the door for further investigation in the area and sparked the creation of innovative models and algorithms. Deep learning methods, graph neural networks, and attention mechanisms have all been combined to advance DTI prediction, making predictions more precise and facilitating the development of fresh therapeutic approaches.</a:t>
            </a: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3</a:t>
            </a:fld>
            <a:endParaRPr lang="tr-TR"/>
          </a:p>
        </p:txBody>
      </p:sp>
    </p:spTree>
    <p:extLst>
      <p:ext uri="{BB962C8B-B14F-4D97-AF65-F5344CB8AC3E}">
        <p14:creationId xmlns:p14="http://schemas.microsoft.com/office/powerpoint/2010/main" val="410319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800" spc="-5" dirty="0">
                <a:effectLst/>
                <a:latin typeface="Times New Roman" panose="02020603050405020304" pitchFamily="18" charset="0"/>
                <a:ea typeface="SimSun" panose="02010600030101010101" pitchFamily="2" charset="-122"/>
              </a:rPr>
              <a:t>We describe the process used to predict drug-target interactions (DTIs) using graph convolutional networks (GCNs). In our method, a drug-protein interaction graph is built, informative characteristics are extracted, and the GCN model architecture is designed.</a:t>
            </a:r>
            <a:endParaRPr lang="tr-TR" sz="1800" spc="-5" dirty="0">
              <a:effectLst/>
              <a:latin typeface="Times New Roman" panose="02020603050405020304" pitchFamily="18" charset="0"/>
              <a:ea typeface="SimSun" panose="02010600030101010101" pitchFamily="2" charset="-122"/>
            </a:endParaRP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4</a:t>
            </a:fld>
            <a:endParaRPr lang="tr-TR"/>
          </a:p>
        </p:txBody>
      </p:sp>
    </p:spTree>
    <p:extLst>
      <p:ext uri="{BB962C8B-B14F-4D97-AF65-F5344CB8AC3E}">
        <p14:creationId xmlns:p14="http://schemas.microsoft.com/office/powerpoint/2010/main" val="455170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fontAlgn="base">
              <a:spcBef>
                <a:spcPts val="600"/>
              </a:spcBef>
              <a:spcAft>
                <a:spcPts val="300"/>
              </a:spcAft>
              <a:buSzPts val="1000"/>
              <a:buFont typeface="Times New Roman" panose="02020603050405020304" pitchFamily="18" charset="0"/>
              <a:buAutoNum type="alphaUcPeriod"/>
              <a:tabLst>
                <a:tab pos="182880" algn="l"/>
              </a:tabLst>
            </a:pPr>
            <a:r>
              <a:rPr lang="en-US" sz="1000" b="1" i="1" u="none" strike="noStrike" dirty="0">
                <a:ln>
                  <a:noFill/>
                </a:ln>
                <a:effectLst>
                  <a:outerShdw sx="0" sy="0">
                    <a:srgbClr val="000000"/>
                  </a:outerShdw>
                </a:effectLst>
                <a:latin typeface="Times New Roman" panose="02020603050405020304" pitchFamily="18" charset="0"/>
              </a:rPr>
              <a:t>Graph Construction </a:t>
            </a:r>
            <a:endParaRPr lang="tr-TR" sz="1000" b="1" i="1" u="none" strike="noStrike" dirty="0">
              <a:ln>
                <a:noFill/>
              </a:ln>
              <a:effectLst>
                <a:outerShdw sx="0" sy="0">
                  <a:srgbClr val="000000"/>
                </a:outerShdw>
              </a:effectLst>
              <a:latin typeface="Times New Roman" panose="02020603050405020304" pitchFamily="18" charset="0"/>
            </a:endParaRPr>
          </a:p>
          <a:p>
            <a:pPr marL="0" marR="0" indent="182880" algn="just">
              <a:lnSpc>
                <a:spcPct val="95000"/>
              </a:lnSpc>
              <a:spcBef>
                <a:spcPts val="0"/>
              </a:spcBef>
              <a:spcAft>
                <a:spcPts val="600"/>
              </a:spcAft>
              <a:tabLst>
                <a:tab pos="182880" algn="l"/>
              </a:tabLst>
            </a:pPr>
            <a:r>
              <a:rPr lang="x-none" sz="1000" spc="-5" dirty="0">
                <a:effectLst/>
                <a:latin typeface="Times New Roman" panose="02020603050405020304" pitchFamily="18" charset="0"/>
                <a:ea typeface="SimSun" panose="02010600030101010101" pitchFamily="2" charset="-122"/>
              </a:rPr>
              <a:t>We create a thorough drug-protein interaction graph to capture the complex interactions between drugs and proteins. Drug and protein nodes, which represent individual </a:t>
            </a:r>
            <a:r>
              <a:rPr lang="tr-TR" sz="1000" spc="-5" dirty="0">
                <a:effectLst/>
                <a:latin typeface="Times New Roman" panose="02020603050405020304" pitchFamily="18" charset="0"/>
                <a:ea typeface="SimSun" panose="02010600030101010101" pitchFamily="2" charset="-122"/>
              </a:rPr>
              <a:t>drugs</a:t>
            </a:r>
            <a:r>
              <a:rPr lang="x-none" sz="1000" spc="-5" dirty="0">
                <a:effectLst/>
                <a:latin typeface="Times New Roman" panose="02020603050405020304" pitchFamily="18" charset="0"/>
                <a:ea typeface="SimSun" panose="02010600030101010101" pitchFamily="2" charset="-122"/>
              </a:rPr>
              <a:t> and target proteins, are included in this network. The DTI landscape is represented as a network by the interactions between drugs and proteins, which are encoded as edges. Our approach allows the GCN model to take advantage of the connection patterns and dependencies within the network to exploit the underlying graph structure for precise DTI prediction.</a:t>
            </a:r>
            <a:endParaRPr lang="tr-TR" sz="1000" spc="-5" dirty="0">
              <a:effectLst/>
              <a:latin typeface="Times New Roman" panose="02020603050405020304" pitchFamily="18" charset="0"/>
              <a:ea typeface="SimSun" panose="02010600030101010101" pitchFamily="2" charset="-122"/>
            </a:endParaRPr>
          </a:p>
          <a:p>
            <a:pPr marL="742950" marR="0" lvl="1" indent="-285750" fontAlgn="base">
              <a:spcBef>
                <a:spcPts val="600"/>
              </a:spcBef>
              <a:spcAft>
                <a:spcPts val="300"/>
              </a:spcAft>
              <a:buSzPts val="1000"/>
              <a:buFont typeface="Times New Roman" panose="02020603050405020304" pitchFamily="18" charset="0"/>
              <a:buAutoNum type="alphaUcPeriod"/>
              <a:tabLst>
                <a:tab pos="182880" algn="l"/>
              </a:tabLst>
            </a:pPr>
            <a:r>
              <a:rPr lang="en-US" sz="1000" b="1" i="1" u="none" strike="noStrike" dirty="0">
                <a:ln>
                  <a:noFill/>
                </a:ln>
                <a:effectLst>
                  <a:outerShdw sx="0" sy="0">
                    <a:srgbClr val="000000"/>
                  </a:outerShdw>
                </a:effectLst>
                <a:latin typeface="Times New Roman" panose="02020603050405020304" pitchFamily="18" charset="0"/>
              </a:rPr>
              <a:t>Feature Extraction</a:t>
            </a:r>
            <a:endParaRPr lang="tr-TR" sz="1000" b="1" i="1" u="none" strike="noStrike" dirty="0">
              <a:ln>
                <a:noFill/>
              </a:ln>
              <a:effectLst>
                <a:outerShdw sx="0" sy="0">
                  <a:srgbClr val="000000"/>
                </a:outerShdw>
              </a:effectLst>
              <a:latin typeface="Times New Roman" panose="02020603050405020304" pitchFamily="18" charset="0"/>
            </a:endParaRPr>
          </a:p>
          <a:p>
            <a:pPr marL="0" marR="0" indent="182880" algn="just">
              <a:lnSpc>
                <a:spcPct val="95000"/>
              </a:lnSpc>
              <a:spcBef>
                <a:spcPts val="0"/>
              </a:spcBef>
              <a:spcAft>
                <a:spcPts val="600"/>
              </a:spcAft>
              <a:tabLst>
                <a:tab pos="182880" algn="l"/>
              </a:tabLst>
            </a:pPr>
            <a:r>
              <a:rPr lang="x-none" sz="1000" spc="-5" dirty="0">
                <a:effectLst/>
                <a:latin typeface="Times New Roman" panose="02020603050405020304" pitchFamily="18" charset="0"/>
                <a:ea typeface="SimSun" panose="02010600030101010101" pitchFamily="2" charset="-122"/>
              </a:rPr>
              <a:t>We extract feature representations from similarity matrices of drugs and proteins in order to enrich the graph with useful characteristics. These matrices record several traits including protein sequence similarity</a:t>
            </a:r>
            <a:r>
              <a:rPr lang="tr-TR" sz="1000" spc="-5" dirty="0">
                <a:effectLst/>
                <a:latin typeface="Times New Roman" panose="02020603050405020304" pitchFamily="18" charset="0"/>
                <a:ea typeface="SimSun" panose="02010600030101010101" pitchFamily="2" charset="-122"/>
              </a:rPr>
              <a:t> and </a:t>
            </a:r>
            <a:r>
              <a:rPr lang="x-none" sz="1000" spc="-5" dirty="0">
                <a:effectLst/>
                <a:latin typeface="Times New Roman" panose="02020603050405020304" pitchFamily="18" charset="0"/>
                <a:ea typeface="SimSun" panose="02010600030101010101" pitchFamily="2" charset="-122"/>
              </a:rPr>
              <a:t>chemical structure. We give the GCN model a rich feature space by converting these similarity matrices into feature matrices, which enables it to learn patterns and representations for DTI prediction. The addition of feature extraction improves our method's ability to discriminate between different situations and makes it easier to model complex drug-protein interactions.</a:t>
            </a:r>
            <a:endParaRPr lang="tr-TR" sz="1000" spc="-5" dirty="0">
              <a:effectLst/>
              <a:latin typeface="Times New Roman" panose="02020603050405020304" pitchFamily="18" charset="0"/>
              <a:ea typeface="SimSun" panose="02010600030101010101" pitchFamily="2" charset="-122"/>
            </a:endParaRP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5</a:t>
            </a:fld>
            <a:endParaRPr lang="tr-TR"/>
          </a:p>
        </p:txBody>
      </p:sp>
    </p:spTree>
    <p:extLst>
      <p:ext uri="{BB962C8B-B14F-4D97-AF65-F5344CB8AC3E}">
        <p14:creationId xmlns:p14="http://schemas.microsoft.com/office/powerpoint/2010/main" val="42085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344">
              <a:lnSpc>
                <a:spcPct val="90000"/>
              </a:lnSpc>
              <a:spcBef>
                <a:spcPts val="1020"/>
              </a:spcBef>
              <a:buFont typeface="Wingdings" panose="05000000000000000000" pitchFamily="2" charset="2"/>
              <a:buChar char="Ø"/>
            </a:pPr>
            <a:r>
              <a:rPr lang="en-US" sz="1200" b="0" i="0" kern="1200" dirty="0">
                <a:solidFill>
                  <a:schemeClr val="tx1"/>
                </a:solidFill>
                <a:latin typeface="+mj-lt"/>
                <a:ea typeface="+mj-ea"/>
                <a:cs typeface="+mj-cs"/>
              </a:rPr>
              <a:t>For DTI prediction, our method makes use of graph convolutional networks (GCNs). The GCN successfully learns and makes use of the high-order dependencies and interactions inside the drug-protein interaction graph by repeatedly applying graph convolutional procedures.</a:t>
            </a:r>
          </a:p>
          <a:p>
            <a:pPr defTabSz="466344">
              <a:lnSpc>
                <a:spcPct val="90000"/>
              </a:lnSpc>
              <a:spcBef>
                <a:spcPts val="1020"/>
              </a:spcBef>
              <a:buFont typeface="Wingdings" panose="05000000000000000000" pitchFamily="2" charset="2"/>
              <a:buChar char="Ø"/>
            </a:pPr>
            <a:r>
              <a:rPr lang="en-US" sz="1200" b="0" i="0" kern="1200" dirty="0">
                <a:solidFill>
                  <a:schemeClr val="tx1"/>
                </a:solidFill>
                <a:latin typeface="+mj-lt"/>
                <a:ea typeface="+mj-ea"/>
                <a:cs typeface="+mj-cs"/>
              </a:rPr>
              <a:t>To capture complicated interactions and increase the expressiveness of learned representations, our method uses a two-layer GCN architecture. Each layer consists of a graph convolutional operation followed by an activation function that isn't linear, such as a rectified linear unit (</a:t>
            </a:r>
            <a:r>
              <a:rPr lang="en-US" sz="1200" b="0" i="0" kern="1200" dirty="0" err="1">
                <a:solidFill>
                  <a:schemeClr val="tx1"/>
                </a:solidFill>
                <a:latin typeface="+mj-lt"/>
                <a:ea typeface="+mj-ea"/>
                <a:cs typeface="+mj-cs"/>
              </a:rPr>
              <a:t>ReLU</a:t>
            </a:r>
            <a:r>
              <a:rPr lang="en-US" sz="1200" b="0" i="0" kern="1200" dirty="0">
                <a:solidFill>
                  <a:schemeClr val="tx1"/>
                </a:solidFill>
                <a:latin typeface="+mj-lt"/>
                <a:ea typeface="+mj-ea"/>
                <a:cs typeface="+mj-cs"/>
              </a:rPr>
              <a:t>). Our model can accurately predict DTI thanks to this design's ability to extract hierarchical characteristics and encode complex interactions between drugs and proteins.</a:t>
            </a: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6</a:t>
            </a:fld>
            <a:endParaRPr lang="tr-TR"/>
          </a:p>
        </p:txBody>
      </p:sp>
    </p:spTree>
    <p:extLst>
      <p:ext uri="{BB962C8B-B14F-4D97-AF65-F5344CB8AC3E}">
        <p14:creationId xmlns:p14="http://schemas.microsoft.com/office/powerpoint/2010/main" val="3879722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18288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A binary cross-entropy loss function, which gauges the difference between projected DTI probabilities and ground truth labels, is used to train the GCN model. With a learning rate of 0.01 and a weight decay of </a:t>
            </a:r>
            <a:r>
              <a:rPr lang="tr-TR" sz="1800" spc="-5" dirty="0">
                <a:effectLst/>
                <a:latin typeface="Times New Roman" panose="02020603050405020304" pitchFamily="18" charset="0"/>
                <a:ea typeface="SimSun" panose="02010600030101010101" pitchFamily="2" charset="-122"/>
              </a:rPr>
              <a:t>0.0005</a:t>
            </a:r>
            <a:r>
              <a:rPr lang="x-none" sz="1800" spc="-5" dirty="0">
                <a:effectLst/>
                <a:latin typeface="Times New Roman" panose="02020603050405020304" pitchFamily="18" charset="0"/>
                <a:ea typeface="SimSun" panose="02010600030101010101" pitchFamily="2" charset="-122"/>
              </a:rPr>
              <a:t>, the Adam optimizer is used to find the best model parameters. The model gains the ability to predict events accurately and generalize well to new drug-target combinations by reducing the loss function.</a:t>
            </a:r>
            <a:endParaRPr lang="tr-TR" sz="1800" spc="-5" dirty="0">
              <a:effectLst/>
              <a:latin typeface="Times New Roman" panose="02020603050405020304" pitchFamily="18" charset="0"/>
              <a:ea typeface="SimSun" panose="02010600030101010101" pitchFamily="2" charset="-122"/>
            </a:endParaRPr>
          </a:p>
        </p:txBody>
      </p:sp>
      <p:sp>
        <p:nvSpPr>
          <p:cNvPr id="4" name="Slide Number Placeholder 3"/>
          <p:cNvSpPr>
            <a:spLocks noGrp="1"/>
          </p:cNvSpPr>
          <p:nvPr>
            <p:ph type="sldNum" sz="quarter" idx="5"/>
          </p:nvPr>
        </p:nvSpPr>
        <p:spPr/>
        <p:txBody>
          <a:bodyPr/>
          <a:lstStyle/>
          <a:p>
            <a:fld id="{A22666FF-D424-4F5B-A979-55E758CBD4C6}" type="slidenum">
              <a:rPr lang="tr-TR" smtClean="0"/>
              <a:t>7</a:t>
            </a:fld>
            <a:endParaRPr lang="tr-TR"/>
          </a:p>
        </p:txBody>
      </p:sp>
    </p:spTree>
    <p:extLst>
      <p:ext uri="{BB962C8B-B14F-4D97-AF65-F5344CB8AC3E}">
        <p14:creationId xmlns:p14="http://schemas.microsoft.com/office/powerpoint/2010/main" val="82707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rgbClr val="FFFFFF"/>
                </a:solidFill>
              </a:rPr>
              <a:t>The graph consists of nodes representing drugs and target proteins, with edges indicating the interactions between them. </a:t>
            </a:r>
            <a:r>
              <a:rPr lang="tr-TR" kern="1200" dirty="0">
                <a:solidFill>
                  <a:srgbClr val="FFFFFF"/>
                </a:solidFill>
              </a:rPr>
              <a:t>The f</a:t>
            </a:r>
            <a:r>
              <a:rPr lang="en-US" sz="1800" b="0" i="0" u="none" strike="noStrike" baseline="0" dirty="0" err="1">
                <a:solidFill>
                  <a:srgbClr val="000000"/>
                </a:solidFill>
                <a:latin typeface="Times New Roman" panose="02020603050405020304" pitchFamily="18" charset="0"/>
              </a:rPr>
              <a:t>igure</a:t>
            </a:r>
            <a:r>
              <a:rPr lang="en-US" sz="1800" b="0" i="0" u="none" strike="noStrike" baseline="0" dirty="0">
                <a:solidFill>
                  <a:srgbClr val="000000"/>
                </a:solidFill>
                <a:latin typeface="Times New Roman" panose="02020603050405020304" pitchFamily="18" charset="0"/>
              </a:rPr>
              <a:t> illustrates the graph, where drugs are represented by red nodes and target proteins by blue nodes. The edges capture the connections between drugs and target proteins based on the underlying interactions. </a:t>
            </a:r>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8</a:t>
            </a:fld>
            <a:endParaRPr lang="tr-TR"/>
          </a:p>
        </p:txBody>
      </p:sp>
    </p:spTree>
    <p:extLst>
      <p:ext uri="{BB962C8B-B14F-4D97-AF65-F5344CB8AC3E}">
        <p14:creationId xmlns:p14="http://schemas.microsoft.com/office/powerpoint/2010/main" val="542036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kern="1200" dirty="0">
                <a:solidFill>
                  <a:srgbClr val="FFFFFF"/>
                </a:solidFill>
              </a:rPr>
              <a:t>The f</a:t>
            </a:r>
            <a:r>
              <a:rPr lang="en-US" kern="1200" dirty="0" err="1">
                <a:solidFill>
                  <a:srgbClr val="FFFFFF"/>
                </a:solidFill>
              </a:rPr>
              <a:t>igure</a:t>
            </a:r>
            <a:r>
              <a:rPr lang="en-US" kern="1200" dirty="0">
                <a:solidFill>
                  <a:srgbClr val="FFFFFF"/>
                </a:solidFill>
              </a:rPr>
              <a:t> displays the histogram of node degrees in the graph, where the x-axis represents the degree values, and the y-axis represents the frequency of nodes with each degree. The degree distribution provides valuable insights into the connectivity patterns within the graph.</a:t>
            </a:r>
            <a:r>
              <a:rPr lang="tr-TR" kern="1200" dirty="0">
                <a:solidFill>
                  <a:srgbClr val="FFFFFF"/>
                </a:solidFill>
              </a:rPr>
              <a:t> And</a:t>
            </a:r>
            <a:r>
              <a:rPr lang="en-US" kern="1200" dirty="0">
                <a:solidFill>
                  <a:srgbClr val="FFFFFF"/>
                </a:solidFill>
              </a:rPr>
              <a:t> </a:t>
            </a:r>
            <a:r>
              <a:rPr lang="tr-TR" kern="1200" dirty="0">
                <a:solidFill>
                  <a:srgbClr val="FFFFFF"/>
                </a:solidFill>
              </a:rPr>
              <a:t>average degree is 3.96.</a:t>
            </a:r>
            <a:endParaRPr lang="tr-TR" dirty="0">
              <a:solidFill>
                <a:srgbClr val="FFFFFF"/>
              </a:solidFill>
            </a:endParaRPr>
          </a:p>
          <a:p>
            <a:endParaRPr lang="tr-TR" dirty="0"/>
          </a:p>
        </p:txBody>
      </p:sp>
      <p:sp>
        <p:nvSpPr>
          <p:cNvPr id="4" name="Slide Number Placeholder 3"/>
          <p:cNvSpPr>
            <a:spLocks noGrp="1"/>
          </p:cNvSpPr>
          <p:nvPr>
            <p:ph type="sldNum" sz="quarter" idx="5"/>
          </p:nvPr>
        </p:nvSpPr>
        <p:spPr/>
        <p:txBody>
          <a:bodyPr/>
          <a:lstStyle/>
          <a:p>
            <a:fld id="{A22666FF-D424-4F5B-A979-55E758CBD4C6}" type="slidenum">
              <a:rPr lang="tr-TR" smtClean="0"/>
              <a:t>9</a:t>
            </a:fld>
            <a:endParaRPr lang="tr-TR"/>
          </a:p>
        </p:txBody>
      </p:sp>
    </p:spTree>
    <p:extLst>
      <p:ext uri="{BB962C8B-B14F-4D97-AF65-F5344CB8AC3E}">
        <p14:creationId xmlns:p14="http://schemas.microsoft.com/office/powerpoint/2010/main" val="384253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305109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ECEF2-C85F-4686-A869-E3A9898ED0AB}" type="datetimeFigureOut">
              <a:rPr lang="tr-TR" smtClean="0"/>
              <a:t>29.05.2023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18237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56217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553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229787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3423016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3876434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2516081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39173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33174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228298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9ECEF2-C85F-4686-A869-E3A9898ED0AB}" type="datetimeFigureOut">
              <a:rPr lang="tr-TR" smtClean="0"/>
              <a:t>29.05.2023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114383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9ECEF2-C85F-4686-A869-E3A9898ED0AB}" type="datetimeFigureOut">
              <a:rPr lang="tr-TR" smtClean="0"/>
              <a:t>29.05.2023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182809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4098491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2066314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49ECEF2-C85F-4686-A869-E3A9898ED0AB}" type="datetimeFigureOut">
              <a:rPr lang="tr-TR" smtClean="0"/>
              <a:t>29.05.2023</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2458655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ECEF2-C85F-4686-A869-E3A9898ED0AB}" type="datetimeFigureOut">
              <a:rPr lang="tr-TR" smtClean="0"/>
              <a:t>29.05.2023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1EDE971-7177-4DF2-9586-8B4D8B7D5255}" type="slidenum">
              <a:rPr lang="tr-TR" smtClean="0"/>
              <a:t>‹#›</a:t>
            </a:fld>
            <a:endParaRPr lang="tr-TR"/>
          </a:p>
        </p:txBody>
      </p:sp>
    </p:spTree>
    <p:extLst>
      <p:ext uri="{BB962C8B-B14F-4D97-AF65-F5344CB8AC3E}">
        <p14:creationId xmlns:p14="http://schemas.microsoft.com/office/powerpoint/2010/main" val="301195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49ECEF2-C85F-4686-A869-E3A9898ED0AB}" type="datetimeFigureOut">
              <a:rPr lang="tr-TR" smtClean="0"/>
              <a:t>29.05.2023</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1EDE971-7177-4DF2-9586-8B4D8B7D5255}" type="slidenum">
              <a:rPr lang="tr-TR" smtClean="0"/>
              <a:t>‹#›</a:t>
            </a:fld>
            <a:endParaRPr lang="tr-TR"/>
          </a:p>
        </p:txBody>
      </p:sp>
    </p:spTree>
    <p:extLst>
      <p:ext uri="{BB962C8B-B14F-4D97-AF65-F5344CB8AC3E}">
        <p14:creationId xmlns:p14="http://schemas.microsoft.com/office/powerpoint/2010/main" val="74473716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83724F-16E0-FD40-EC8D-C531868A68F2}"/>
              </a:ext>
            </a:extLst>
          </p:cNvPr>
          <p:cNvSpPr>
            <a:spLocks noGrp="1"/>
          </p:cNvSpPr>
          <p:nvPr>
            <p:ph type="ctrTitle"/>
          </p:nvPr>
        </p:nvSpPr>
        <p:spPr>
          <a:xfrm>
            <a:off x="1404983" y="2472915"/>
            <a:ext cx="8916126" cy="1478990"/>
          </a:xfrm>
        </p:spPr>
        <p:txBody>
          <a:bodyPr>
            <a:normAutofit/>
          </a:bodyPr>
          <a:lstStyle/>
          <a:p>
            <a:pPr algn="ctr"/>
            <a:r>
              <a:rPr lang="en-US" sz="4000" dirty="0">
                <a:solidFill>
                  <a:schemeClr val="accent1"/>
                </a:solidFill>
                <a:latin typeface="Century Gothic (Headings)"/>
                <a:cs typeface="Times New Roman" panose="02020603050405020304" pitchFamily="18" charset="0"/>
              </a:rPr>
              <a:t>DTI </a:t>
            </a:r>
            <a:r>
              <a:rPr lang="en-US" sz="4400" dirty="0">
                <a:solidFill>
                  <a:schemeClr val="accent1"/>
                </a:solidFill>
                <a:latin typeface="Century Gothic (Headings)"/>
                <a:cs typeface="Times New Roman" panose="02020603050405020304" pitchFamily="18" charset="0"/>
              </a:rPr>
              <a:t>Predictions</a:t>
            </a:r>
            <a:r>
              <a:rPr lang="en-US" sz="4000" dirty="0">
                <a:solidFill>
                  <a:schemeClr val="accent1"/>
                </a:solidFill>
                <a:latin typeface="Century Gothic (Headings)"/>
                <a:cs typeface="Times New Roman" panose="02020603050405020304" pitchFamily="18" charset="0"/>
              </a:rPr>
              <a:t> </a:t>
            </a:r>
            <a:endParaRPr lang="tr-TR" sz="4000" dirty="0">
              <a:solidFill>
                <a:schemeClr val="accent1"/>
              </a:solidFill>
              <a:latin typeface="Century Gothic (Headings)"/>
              <a:cs typeface="Times New Roman" panose="02020603050405020304" pitchFamily="18" charset="0"/>
            </a:endParaRPr>
          </a:p>
        </p:txBody>
      </p:sp>
      <p:sp>
        <p:nvSpPr>
          <p:cNvPr id="3" name="Alt Başlık 2">
            <a:extLst>
              <a:ext uri="{FF2B5EF4-FFF2-40B4-BE49-F238E27FC236}">
                <a16:creationId xmlns:a16="http://schemas.microsoft.com/office/drawing/2014/main" id="{1872F5B5-7E59-C008-6659-377F66066209}"/>
              </a:ext>
            </a:extLst>
          </p:cNvPr>
          <p:cNvSpPr>
            <a:spLocks noGrp="1"/>
          </p:cNvSpPr>
          <p:nvPr>
            <p:ph type="subTitle" idx="1"/>
          </p:nvPr>
        </p:nvSpPr>
        <p:spPr>
          <a:xfrm>
            <a:off x="1508875" y="4437585"/>
            <a:ext cx="8708342" cy="1660532"/>
          </a:xfrm>
        </p:spPr>
        <p:txBody>
          <a:bodyPr>
            <a:normAutofit/>
          </a:bodyPr>
          <a:lstStyle/>
          <a:p>
            <a:pPr algn="ctr"/>
            <a:r>
              <a:rPr lang="tr-TR" dirty="0">
                <a:latin typeface="Times New Roman" panose="02020603050405020304" pitchFamily="18" charset="0"/>
                <a:cs typeface="Times New Roman" panose="02020603050405020304" pitchFamily="18" charset="0"/>
              </a:rPr>
              <a:t>Selim Aybars Duran - 20190808019</a:t>
            </a:r>
          </a:p>
          <a:p>
            <a:pPr algn="ctr"/>
            <a:r>
              <a:rPr lang="tr-TR" dirty="0">
                <a:latin typeface="Times New Roman" panose="02020603050405020304" pitchFamily="18" charset="0"/>
                <a:cs typeface="Times New Roman" panose="02020603050405020304" pitchFamily="18" charset="0"/>
              </a:rPr>
              <a:t>Bengisu Şahin - 20180808052</a:t>
            </a:r>
          </a:p>
        </p:txBody>
      </p:sp>
      <p:sp>
        <p:nvSpPr>
          <p:cNvPr id="5" name="Metin kutusu 4">
            <a:extLst>
              <a:ext uri="{FF2B5EF4-FFF2-40B4-BE49-F238E27FC236}">
                <a16:creationId xmlns:a16="http://schemas.microsoft.com/office/drawing/2014/main" id="{949A1B1C-50A3-920D-5248-DEB433ED8A43}"/>
              </a:ext>
            </a:extLst>
          </p:cNvPr>
          <p:cNvSpPr txBox="1"/>
          <p:nvPr/>
        </p:nvSpPr>
        <p:spPr>
          <a:xfrm>
            <a:off x="100615" y="1043238"/>
            <a:ext cx="12091385" cy="2123658"/>
          </a:xfrm>
          <a:prstGeom prst="rect">
            <a:avLst/>
          </a:prstGeom>
          <a:noFill/>
        </p:spPr>
        <p:txBody>
          <a:bodyPr wrap="square" rtlCol="0">
            <a:spAutoFit/>
          </a:bodyPr>
          <a:lstStyle/>
          <a:p>
            <a:pPr algn="ctr"/>
            <a:r>
              <a:rPr lang="tr-TR" sz="6600" b="1" i="0" dirty="0">
                <a:effectLst/>
                <a:latin typeface="Century Gothic (Headings)"/>
                <a:cs typeface="Times New Roman" panose="02020603050405020304" pitchFamily="18" charset="0"/>
              </a:rPr>
              <a:t>CSE 484 Introduction to Bioinformatics</a:t>
            </a:r>
          </a:p>
        </p:txBody>
      </p:sp>
    </p:spTree>
    <p:extLst>
      <p:ext uri="{BB962C8B-B14F-4D97-AF65-F5344CB8AC3E}">
        <p14:creationId xmlns:p14="http://schemas.microsoft.com/office/powerpoint/2010/main" val="1356709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Başlık 1">
            <a:extLst>
              <a:ext uri="{FF2B5EF4-FFF2-40B4-BE49-F238E27FC236}">
                <a16:creationId xmlns:a16="http://schemas.microsoft.com/office/drawing/2014/main" id="{B8C5C4E6-5A2A-BD5F-5272-B07E8BD74FDB}"/>
              </a:ext>
            </a:extLst>
          </p:cNvPr>
          <p:cNvSpPr txBox="1">
            <a:spLocks/>
          </p:cNvSpPr>
          <p:nvPr/>
        </p:nvSpPr>
        <p:spPr>
          <a:xfrm>
            <a:off x="648931" y="629266"/>
            <a:ext cx="4796942" cy="162232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Aft>
                <a:spcPts val="600"/>
              </a:spcAft>
            </a:pPr>
            <a:r>
              <a:rPr lang="tr-TR" sz="4280" b="0" i="0" u="none" strike="noStrike" kern="1200" baseline="0" dirty="0">
                <a:solidFill>
                  <a:srgbClr val="EBEBEB"/>
                </a:solidFill>
                <a:latin typeface="+mj-lt"/>
                <a:ea typeface="+mj-ea"/>
                <a:cs typeface="+mj-cs"/>
              </a:rPr>
              <a:t>CONTRIBUTION</a:t>
            </a:r>
            <a:endParaRPr lang="en-US" sz="4280" b="0" i="0" kern="1200" dirty="0">
              <a:solidFill>
                <a:srgbClr val="EBEBEB"/>
              </a:solidFill>
              <a:latin typeface="+mj-lt"/>
              <a:ea typeface="+mj-ea"/>
              <a:cs typeface="+mj-cs"/>
            </a:endParaRPr>
          </a:p>
        </p:txBody>
      </p:sp>
      <p:sp>
        <p:nvSpPr>
          <p:cNvPr id="2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 name="Picture 2">
            <a:extLst>
              <a:ext uri="{FF2B5EF4-FFF2-40B4-BE49-F238E27FC236}">
                <a16:creationId xmlns:a16="http://schemas.microsoft.com/office/drawing/2014/main" id="{61BA8094-5501-4E21-D39B-732A0DCD8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93992" y="969736"/>
            <a:ext cx="5449889" cy="4918524"/>
          </a:xfrm>
          <a:prstGeom prst="rect">
            <a:avLst/>
          </a:prstGeom>
          <a:noFill/>
          <a:effectLst/>
        </p:spPr>
      </p:pic>
      <p:sp>
        <p:nvSpPr>
          <p:cNvPr id="31" name="Rectangle 2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924F1904-2478-94D9-12AF-E8BEABDE564A}"/>
              </a:ext>
            </a:extLst>
          </p:cNvPr>
          <p:cNvSpPr txBox="1"/>
          <p:nvPr/>
        </p:nvSpPr>
        <p:spPr>
          <a:xfrm>
            <a:off x="574142" y="1816932"/>
            <a:ext cx="4419458" cy="3785419"/>
          </a:xfrm>
          <a:prstGeom prst="rect">
            <a:avLst/>
          </a:prstGeom>
        </p:spPr>
        <p:txBody>
          <a:bodyPr vert="horz" lIns="91440" tIns="45720" rIns="91440" bIns="45720" rtlCol="0">
            <a:noAutofit/>
          </a:bodyPr>
          <a:lstStyle/>
          <a:p>
            <a:pPr>
              <a:lnSpc>
                <a:spcPct val="90000"/>
              </a:lnSpc>
              <a:spcBef>
                <a:spcPts val="1000"/>
              </a:spcBef>
              <a:buClr>
                <a:schemeClr val="bg2">
                  <a:lumMod val="40000"/>
                  <a:lumOff val="60000"/>
                </a:schemeClr>
              </a:buClr>
              <a:buSzPct val="80000"/>
            </a:pPr>
            <a:r>
              <a:rPr lang="tr-TR" sz="1400" dirty="0">
                <a:solidFill>
                  <a:srgbClr val="EBEBEB"/>
                </a:solidFill>
                <a:latin typeface="+mj-lt"/>
                <a:ea typeface="+mj-ea"/>
                <a:cs typeface="+mj-cs"/>
              </a:rPr>
              <a:t>1) </a:t>
            </a:r>
            <a:r>
              <a:rPr lang="en-US" sz="1400" dirty="0">
                <a:solidFill>
                  <a:srgbClr val="EBEBEB"/>
                </a:solidFill>
                <a:latin typeface="+mj-lt"/>
                <a:ea typeface="+mj-ea"/>
                <a:cs typeface="+mj-cs"/>
              </a:rPr>
              <a:t>Learning Rate</a:t>
            </a:r>
          </a:p>
          <a:p>
            <a:pPr marL="628650" lvl="1" indent="-1714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The learning rate is a crucial hyperparameter that determines the step size during the optimization process. To select an optimal learning rate for our model, we conducted a parameter search by evaluating the performance of the model on a validation set. </a:t>
            </a:r>
          </a:p>
          <a:p>
            <a:pPr>
              <a:lnSpc>
                <a:spcPct val="90000"/>
              </a:lnSpc>
              <a:spcBef>
                <a:spcPts val="1000"/>
              </a:spcBef>
              <a:buClr>
                <a:schemeClr val="bg2">
                  <a:lumMod val="40000"/>
                  <a:lumOff val="60000"/>
                </a:schemeClr>
              </a:buClr>
              <a:buSzPct val="80000"/>
            </a:pPr>
            <a:r>
              <a:rPr lang="tr-TR" sz="1400" dirty="0">
                <a:solidFill>
                  <a:srgbClr val="EBEBEB"/>
                </a:solidFill>
                <a:latin typeface="+mj-lt"/>
                <a:ea typeface="+mj-ea"/>
                <a:cs typeface="+mj-cs"/>
              </a:rPr>
              <a:t>2) </a:t>
            </a:r>
            <a:r>
              <a:rPr lang="en-US" sz="1400" dirty="0">
                <a:solidFill>
                  <a:srgbClr val="EBEBEB"/>
                </a:solidFill>
                <a:latin typeface="+mj-lt"/>
                <a:ea typeface="+mj-ea"/>
                <a:cs typeface="+mj-cs"/>
              </a:rPr>
              <a:t>Weight Decay</a:t>
            </a:r>
            <a:endParaRPr lang="tr-TR" sz="1400" dirty="0">
              <a:solidFill>
                <a:srgbClr val="EBEBEB"/>
              </a:solidFill>
              <a:latin typeface="+mj-lt"/>
              <a:ea typeface="+mj-ea"/>
              <a:cs typeface="+mj-cs"/>
            </a:endParaRPr>
          </a:p>
          <a:p>
            <a:pPr marL="628650" lvl="1" indent="-1714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Weight decay, also known as L2 regularization, helps prevent overfitting by adding a penalty term to the loss function.</a:t>
            </a:r>
          </a:p>
          <a:p>
            <a:pPr>
              <a:lnSpc>
                <a:spcPct val="90000"/>
              </a:lnSpc>
              <a:spcBef>
                <a:spcPts val="1000"/>
              </a:spcBef>
              <a:buClr>
                <a:schemeClr val="bg2">
                  <a:lumMod val="40000"/>
                  <a:lumOff val="60000"/>
                </a:schemeClr>
              </a:buClr>
              <a:buSzPct val="80000"/>
            </a:pPr>
            <a:r>
              <a:rPr lang="tr-TR" sz="1400" dirty="0">
                <a:solidFill>
                  <a:srgbClr val="EBEBEB"/>
                </a:solidFill>
                <a:latin typeface="+mj-lt"/>
                <a:ea typeface="+mj-ea"/>
                <a:cs typeface="+mj-cs"/>
              </a:rPr>
              <a:t>3) </a:t>
            </a:r>
            <a:r>
              <a:rPr lang="en-US" sz="1400" dirty="0">
                <a:solidFill>
                  <a:srgbClr val="EBEBEB"/>
                </a:solidFill>
                <a:latin typeface="+mj-lt"/>
                <a:ea typeface="+mj-ea"/>
                <a:cs typeface="+mj-cs"/>
              </a:rPr>
              <a:t>Epochs</a:t>
            </a:r>
          </a:p>
          <a:p>
            <a:pPr marL="628650" lvl="1" indent="-171450">
              <a:lnSpc>
                <a:spcPct val="90000"/>
              </a:lnSpc>
              <a:spcBef>
                <a:spcPts val="1000"/>
              </a:spcBef>
              <a:buClr>
                <a:schemeClr val="bg2">
                  <a:lumMod val="40000"/>
                  <a:lumOff val="60000"/>
                </a:schemeClr>
              </a:buClr>
              <a:buSzPct val="80000"/>
              <a:buFont typeface="Wingdings" panose="05000000000000000000" pitchFamily="2" charset="2"/>
              <a:buChar char="Ø"/>
            </a:pPr>
            <a:r>
              <a:rPr lang="en-US" sz="1400" dirty="0">
                <a:solidFill>
                  <a:srgbClr val="EBEBEB"/>
                </a:solidFill>
                <a:latin typeface="+mj-lt"/>
                <a:ea typeface="+mj-ea"/>
                <a:cs typeface="+mj-cs"/>
              </a:rPr>
              <a:t>The number of epochs determines the number of times the model iterates over the entire training dataset. We conducted experiments to determine the appropriate number of epochs for our model. </a:t>
            </a:r>
          </a:p>
        </p:txBody>
      </p:sp>
    </p:spTree>
    <p:extLst>
      <p:ext uri="{BB962C8B-B14F-4D97-AF65-F5344CB8AC3E}">
        <p14:creationId xmlns:p14="http://schemas.microsoft.com/office/powerpoint/2010/main" val="8216934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4C41D3-6F04-68AF-6BF0-86328F10044B}"/>
              </a:ext>
            </a:extLst>
          </p:cNvPr>
          <p:cNvSpPr>
            <a:spLocks noGrp="1"/>
          </p:cNvSpPr>
          <p:nvPr>
            <p:ph type="title"/>
          </p:nvPr>
        </p:nvSpPr>
        <p:spPr>
          <a:xfrm>
            <a:off x="736249" y="838200"/>
            <a:ext cx="3105075" cy="572590"/>
          </a:xfrm>
        </p:spPr>
        <p:txBody>
          <a:bodyPr vert="horz" lIns="91440" tIns="45720" rIns="91440" bIns="45720" rtlCol="0" anchor="b">
            <a:noAutofit/>
          </a:bodyPr>
          <a:lstStyle/>
          <a:p>
            <a:r>
              <a:rPr lang="en-US" sz="4280" b="0" i="0" kern="1200" dirty="0">
                <a:latin typeface="+mj-lt"/>
                <a:ea typeface="+mj-ea"/>
                <a:cs typeface="+mj-cs"/>
              </a:rPr>
              <a:t>RESULTS</a:t>
            </a:r>
          </a:p>
        </p:txBody>
      </p:sp>
      <p:sp>
        <p:nvSpPr>
          <p:cNvPr id="35" name="Freeform: Shape 34">
            <a:extLst>
              <a:ext uri="{FF2B5EF4-FFF2-40B4-BE49-F238E27FC236}">
                <a16:creationId xmlns:a16="http://schemas.microsoft.com/office/drawing/2014/main" id="{18073EE4-EB60-444A-A7EA-82035FCDE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7" name="Freeform 23">
            <a:extLst>
              <a:ext uri="{FF2B5EF4-FFF2-40B4-BE49-F238E27FC236}">
                <a16:creationId xmlns:a16="http://schemas.microsoft.com/office/drawing/2014/main" id="{86AD7ABD-24C8-4B21-A948-ABC2F8C70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9" name="Rectangle 38">
            <a:extLst>
              <a:ext uri="{FF2B5EF4-FFF2-40B4-BE49-F238E27FC236}">
                <a16:creationId xmlns:a16="http://schemas.microsoft.com/office/drawing/2014/main" id="{B63082B3-0202-4A7D-A42B-721E4CE9E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7E260C46-BB19-8FA1-A6A1-F50E7CB1B6BE}"/>
              </a:ext>
            </a:extLst>
          </p:cNvPr>
          <p:cNvSpPr>
            <a:spLocks noGrp="1"/>
          </p:cNvSpPr>
          <p:nvPr>
            <p:ph idx="1"/>
          </p:nvPr>
        </p:nvSpPr>
        <p:spPr>
          <a:xfrm>
            <a:off x="631444" y="1727303"/>
            <a:ext cx="3104751" cy="4647371"/>
          </a:xfrm>
        </p:spPr>
        <p:txBody>
          <a:bodyPr vert="horz" lIns="91440" tIns="45720" rIns="91440" bIns="45720" rtlCol="0">
            <a:normAutofit fontScale="92500"/>
          </a:bodyPr>
          <a:lstStyle/>
          <a:p>
            <a:pPr defTabSz="399410">
              <a:spcAft>
                <a:spcPts val="576"/>
              </a:spcAft>
              <a:buFont typeface="Wingdings" panose="05000000000000000000" pitchFamily="2" charset="2"/>
              <a:buChar char="Ø"/>
            </a:pPr>
            <a:r>
              <a:rPr lang="en-US" sz="1600" kern="1200" dirty="0"/>
              <a:t>To investigate the impact of different learning rates on the performance of our model, we conducted experiments using three distinct learning rates: 0.01, 0.02, and 0.005. </a:t>
            </a:r>
            <a:endParaRPr lang="tr-TR" sz="1600" kern="1200" dirty="0"/>
          </a:p>
          <a:p>
            <a:pPr defTabSz="399410">
              <a:spcAft>
                <a:spcPts val="576"/>
              </a:spcAft>
              <a:buFont typeface="Wingdings" panose="05000000000000000000" pitchFamily="2" charset="2"/>
              <a:buChar char="Ø"/>
            </a:pPr>
            <a:r>
              <a:rPr lang="en-US" sz="1600" dirty="0"/>
              <a:t>Based on these results, we can infer that the learning rate significantly affects the model's performance. </a:t>
            </a:r>
            <a:r>
              <a:rPr lang="tr-TR" sz="1600" dirty="0"/>
              <a:t>A</a:t>
            </a:r>
            <a:r>
              <a:rPr lang="en-US" sz="1600" dirty="0"/>
              <a:t> learning rate of 0.02 produced the best performance in terms of both AUROC and AUPR scores. Therefore, we selected a learning rate of 0.02 for further experiments and analysis.</a:t>
            </a:r>
            <a:endParaRPr lang="tr-TR" sz="1600" dirty="0"/>
          </a:p>
        </p:txBody>
      </p:sp>
      <p:pic>
        <p:nvPicPr>
          <p:cNvPr id="6" name="Picture 5">
            <a:extLst>
              <a:ext uri="{FF2B5EF4-FFF2-40B4-BE49-F238E27FC236}">
                <a16:creationId xmlns:a16="http://schemas.microsoft.com/office/drawing/2014/main" id="{2F718A83-8B17-4A66-CB91-9CD3E57CD5B8}"/>
              </a:ext>
            </a:extLst>
          </p:cNvPr>
          <p:cNvPicPr>
            <a:picLocks noChangeAspect="1"/>
          </p:cNvPicPr>
          <p:nvPr/>
        </p:nvPicPr>
        <p:blipFill rotWithShape="1">
          <a:blip r:embed="rId4">
            <a:extLst>
              <a:ext uri="{28A0092B-C50C-407E-A947-70E740481C1C}">
                <a14:useLocalDpi xmlns:a14="http://schemas.microsoft.com/office/drawing/2010/main" val="0"/>
              </a:ext>
            </a:extLst>
          </a:blip>
          <a:srcRect r="22345" b="-5"/>
          <a:stretch/>
        </p:blipFill>
        <p:spPr bwMode="auto">
          <a:xfrm>
            <a:off x="4545896" y="382857"/>
            <a:ext cx="3463609" cy="2810100"/>
          </a:xfrm>
          <a:prstGeom prst="rect">
            <a:avLst/>
          </a:prstGeom>
          <a:noFill/>
          <a:effectLst/>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9CB16833-6208-9DDB-6555-E21F367249E4}"/>
              </a:ext>
            </a:extLst>
          </p:cNvPr>
          <p:cNvPicPr>
            <a:picLocks noChangeAspect="1"/>
          </p:cNvPicPr>
          <p:nvPr/>
        </p:nvPicPr>
        <p:blipFill rotWithShape="1">
          <a:blip r:embed="rId5">
            <a:extLst>
              <a:ext uri="{28A0092B-C50C-407E-A947-70E740481C1C}">
                <a14:useLocalDpi xmlns:a14="http://schemas.microsoft.com/office/drawing/2010/main" val="0"/>
              </a:ext>
            </a:extLst>
          </a:blip>
          <a:srcRect l="5336" r="17319" b="-2"/>
          <a:stretch/>
        </p:blipFill>
        <p:spPr bwMode="auto">
          <a:xfrm>
            <a:off x="4713025" y="3771346"/>
            <a:ext cx="3463630" cy="2810099"/>
          </a:xfrm>
          <a:prstGeom prst="rect">
            <a:avLst/>
          </a:prstGeom>
          <a:noFill/>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1AF52F1-2E93-67FC-16FD-3CA36873E992}"/>
              </a:ext>
            </a:extLst>
          </p:cNvPr>
          <p:cNvPicPr>
            <a:picLocks noChangeAspect="1"/>
          </p:cNvPicPr>
          <p:nvPr/>
        </p:nvPicPr>
        <p:blipFill rotWithShape="1">
          <a:blip r:embed="rId6">
            <a:extLst>
              <a:ext uri="{28A0092B-C50C-407E-A947-70E740481C1C}">
                <a14:useLocalDpi xmlns:a14="http://schemas.microsoft.com/office/drawing/2010/main" val="0"/>
              </a:ext>
            </a:extLst>
          </a:blip>
          <a:srcRect l="401" r="21646"/>
          <a:stretch/>
        </p:blipFill>
        <p:spPr bwMode="auto">
          <a:xfrm>
            <a:off x="8116291" y="2892549"/>
            <a:ext cx="3608801" cy="2928131"/>
          </a:xfrm>
          <a:prstGeom prst="rect">
            <a:avLst/>
          </a:prstGeom>
          <a:noFill/>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20286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3EB9-300A-6A54-889B-FF98E6520826}"/>
              </a:ext>
            </a:extLst>
          </p:cNvPr>
          <p:cNvSpPr>
            <a:spLocks noGrp="1"/>
          </p:cNvSpPr>
          <p:nvPr>
            <p:ph type="title"/>
          </p:nvPr>
        </p:nvSpPr>
        <p:spPr>
          <a:xfrm>
            <a:off x="646112" y="452718"/>
            <a:ext cx="4165580" cy="1400530"/>
          </a:xfrm>
        </p:spPr>
        <p:txBody>
          <a:bodyPr>
            <a:normAutofit/>
          </a:bodyPr>
          <a:lstStyle/>
          <a:p>
            <a:r>
              <a:rPr lang="en-US" sz="4000" b="0" i="0" kern="1200" dirty="0">
                <a:latin typeface="+mj-lt"/>
                <a:ea typeface="+mj-ea"/>
                <a:cs typeface="+mj-cs"/>
              </a:rPr>
              <a:t>RESULTS</a:t>
            </a:r>
            <a:endParaRPr lang="tr-TR" dirty="0"/>
          </a:p>
        </p:txBody>
      </p:sp>
      <p:sp>
        <p:nvSpPr>
          <p:cNvPr id="3090" name="Freeform: Shape 3089">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092"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C97FAE41-C92D-391F-0EF5-5CE0F0B26D2B}"/>
              </a:ext>
            </a:extLst>
          </p:cNvPr>
          <p:cNvPicPr>
            <a:picLocks noChangeAspect="1"/>
          </p:cNvPicPr>
          <p:nvPr/>
        </p:nvPicPr>
        <p:blipFill rotWithShape="1">
          <a:blip r:embed="rId4">
            <a:extLst>
              <a:ext uri="{28A0092B-C50C-407E-A947-70E740481C1C}">
                <a14:useLocalDpi xmlns:a14="http://schemas.microsoft.com/office/drawing/2010/main" val="0"/>
              </a:ext>
            </a:extLst>
          </a:blip>
          <a:srcRect l="6910" r="13107"/>
          <a:stretch/>
        </p:blipFill>
        <p:spPr bwMode="auto">
          <a:xfrm>
            <a:off x="5766691" y="350529"/>
            <a:ext cx="4032719" cy="3176441"/>
          </a:xfrm>
          <a:prstGeom prst="rect">
            <a:avLst/>
          </a:prstGeom>
          <a:noFill/>
          <a:effectLst/>
          <a:extLst>
            <a:ext uri="{53640926-AAD7-44D8-BBD7-CCE9431645EC}">
              <a14:shadowObscured xmlns:a14="http://schemas.microsoft.com/office/drawing/2010/main"/>
            </a:ext>
          </a:extLst>
        </p:spPr>
      </p:pic>
      <p:sp>
        <p:nvSpPr>
          <p:cNvPr id="3094" name="Rectangle 3093">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78" name="Content Placeholder 3077">
            <a:extLst>
              <a:ext uri="{FF2B5EF4-FFF2-40B4-BE49-F238E27FC236}">
                <a16:creationId xmlns:a16="http://schemas.microsoft.com/office/drawing/2014/main" id="{2D625793-E71C-4DC2-CE81-61AB2C9EF2BD}"/>
              </a:ext>
            </a:extLst>
          </p:cNvPr>
          <p:cNvSpPr>
            <a:spLocks noGrp="1"/>
          </p:cNvSpPr>
          <p:nvPr>
            <p:ph idx="1"/>
          </p:nvPr>
        </p:nvSpPr>
        <p:spPr>
          <a:xfrm>
            <a:off x="646112" y="1853248"/>
            <a:ext cx="4165146" cy="4195481"/>
          </a:xfrm>
        </p:spPr>
        <p:txBody>
          <a:bodyPr>
            <a:normAutofit fontScale="92500" lnSpcReduction="10000"/>
          </a:bodyPr>
          <a:lstStyle/>
          <a:p>
            <a:pPr>
              <a:buFont typeface="Wingdings" panose="05000000000000000000" pitchFamily="2" charset="2"/>
              <a:buChar char="Ø"/>
            </a:pPr>
            <a:r>
              <a:rPr lang="en-US" dirty="0"/>
              <a:t>To explore the impact of different weight decay values on the performance of our model, we conducted experiments using two distinct weight decay values: 5e-4 and 2e-4. </a:t>
            </a:r>
            <a:endParaRPr lang="tr-TR" dirty="0"/>
          </a:p>
          <a:p>
            <a:pPr>
              <a:buFont typeface="Wingdings" panose="05000000000000000000" pitchFamily="2" charset="2"/>
              <a:buChar char="Ø"/>
            </a:pPr>
            <a:r>
              <a:rPr lang="en-US" dirty="0"/>
              <a:t>Based on these results, we can infer that the weight decay value has an impact on the model's performance. Therefore, we selected a weight decay value of 5e-4 for further experiments and analysis.</a:t>
            </a:r>
          </a:p>
        </p:txBody>
      </p:sp>
      <p:pic>
        <p:nvPicPr>
          <p:cNvPr id="3074" name="Picture 2">
            <a:extLst>
              <a:ext uri="{FF2B5EF4-FFF2-40B4-BE49-F238E27FC236}">
                <a16:creationId xmlns:a16="http://schemas.microsoft.com/office/drawing/2014/main" id="{7E44C565-2708-8D09-97A1-1FB44B2000E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676290" y="3526971"/>
            <a:ext cx="5312510" cy="337344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19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3EB5EC-1885-CD07-1EB3-1AD301D3424A}"/>
              </a:ext>
            </a:extLst>
          </p:cNvPr>
          <p:cNvSpPr>
            <a:spLocks noGrp="1"/>
          </p:cNvSpPr>
          <p:nvPr>
            <p:ph type="title"/>
          </p:nvPr>
        </p:nvSpPr>
        <p:spPr/>
        <p:txBody>
          <a:bodyPr/>
          <a:lstStyle/>
          <a:p>
            <a:r>
              <a:rPr lang="tr-TR" dirty="0"/>
              <a:t>CONCLUSION</a:t>
            </a:r>
          </a:p>
        </p:txBody>
      </p:sp>
      <p:sp>
        <p:nvSpPr>
          <p:cNvPr id="22" name="TextBox 21">
            <a:extLst>
              <a:ext uri="{FF2B5EF4-FFF2-40B4-BE49-F238E27FC236}">
                <a16:creationId xmlns:a16="http://schemas.microsoft.com/office/drawing/2014/main" id="{75605D94-8E32-1853-5FDE-8F90C2F86C5E}"/>
              </a:ext>
            </a:extLst>
          </p:cNvPr>
          <p:cNvSpPr txBox="1"/>
          <p:nvPr/>
        </p:nvSpPr>
        <p:spPr>
          <a:xfrm>
            <a:off x="646111" y="2095608"/>
            <a:ext cx="9268833" cy="3416320"/>
          </a:xfrm>
          <a:prstGeom prst="rect">
            <a:avLst/>
          </a:prstGeom>
          <a:noFill/>
        </p:spPr>
        <p:txBody>
          <a:bodyPr wrap="square">
            <a:spAutoFit/>
          </a:bodyPr>
          <a:lstStyle/>
          <a:p>
            <a:pPr marL="285750" indent="-285750">
              <a:buClr>
                <a:schemeClr val="bg2">
                  <a:lumMod val="60000"/>
                  <a:lumOff val="40000"/>
                </a:schemeClr>
              </a:buClr>
              <a:buFont typeface="Wingdings" panose="05000000000000000000" pitchFamily="2" charset="2"/>
              <a:buChar char="Ø"/>
            </a:pPr>
            <a:r>
              <a:rPr lang="en-US" dirty="0"/>
              <a:t>In this study, we presented a novel methodology for drug-target interaction (DTI) prediction using graph convolutional networks (GCNs). </a:t>
            </a:r>
          </a:p>
          <a:p>
            <a:pPr marL="285750" indent="-285750">
              <a:buClr>
                <a:schemeClr val="bg2">
                  <a:lumMod val="60000"/>
                  <a:lumOff val="40000"/>
                </a:schemeClr>
              </a:buClr>
              <a:buFont typeface="Wingdings" panose="05000000000000000000" pitchFamily="2" charset="2"/>
              <a:buChar char="Ø"/>
            </a:pPr>
            <a:r>
              <a:rPr lang="en-US" dirty="0"/>
              <a:t>Our approach exhibited good results in properly predicting DTIs and showed potential for enhancing the field of drug development by utilizing the strength of graph-based representation and deep learning.</a:t>
            </a:r>
          </a:p>
          <a:p>
            <a:pPr marL="285750" indent="-285750">
              <a:buClr>
                <a:schemeClr val="bg2">
                  <a:lumMod val="60000"/>
                  <a:lumOff val="40000"/>
                </a:schemeClr>
              </a:buClr>
              <a:buFont typeface="Wingdings" panose="05000000000000000000" pitchFamily="2" charset="2"/>
              <a:buChar char="Ø"/>
            </a:pPr>
            <a:r>
              <a:rPr lang="en-US" dirty="0"/>
              <a:t>We visualized the intricate network of interactions between drugs and their target proteins by creating an extensive drug-protein interaction graph. The graph representation was enhanced by the addition of informative characteristics obtained from similarity matrices, which also gave the GCN model crucial data for forecasting. Our technology successfully learned and utilized the complex relationships and interactions inside the DTI network by fusing feature learning with graph structure.</a:t>
            </a:r>
          </a:p>
        </p:txBody>
      </p:sp>
    </p:spTree>
    <p:extLst>
      <p:ext uri="{BB962C8B-B14F-4D97-AF65-F5344CB8AC3E}">
        <p14:creationId xmlns:p14="http://schemas.microsoft.com/office/powerpoint/2010/main" val="102521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C5378-1E97-4A27-0EDB-38C12563E390}"/>
              </a:ext>
            </a:extLst>
          </p:cNvPr>
          <p:cNvSpPr>
            <a:spLocks noGrp="1"/>
          </p:cNvSpPr>
          <p:nvPr>
            <p:ph type="title"/>
          </p:nvPr>
        </p:nvSpPr>
        <p:spPr>
          <a:xfrm>
            <a:off x="2655886" y="3272118"/>
            <a:ext cx="9404723" cy="1400530"/>
          </a:xfrm>
        </p:spPr>
        <p:txBody>
          <a:bodyPr/>
          <a:lstStyle/>
          <a:p>
            <a:r>
              <a:rPr lang="tr-TR" dirty="0"/>
              <a:t>Thanks for listening </a:t>
            </a:r>
            <a:r>
              <a:rPr lang="tr-TR" dirty="0">
                <a:sym typeface="Wingdings" panose="05000000000000000000" pitchFamily="2" charset="2"/>
              </a:rPr>
              <a:t></a:t>
            </a:r>
            <a:endParaRPr lang="tr-TR" dirty="0"/>
          </a:p>
        </p:txBody>
      </p:sp>
      <p:sp>
        <p:nvSpPr>
          <p:cNvPr id="3" name="Content Placeholder 2">
            <a:extLst>
              <a:ext uri="{FF2B5EF4-FFF2-40B4-BE49-F238E27FC236}">
                <a16:creationId xmlns:a16="http://schemas.microsoft.com/office/drawing/2014/main" id="{44595FF2-36CD-A320-DD4F-0FFE5352417F}"/>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33875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EC935838-B643-E3FD-77EA-B3FC4E4EFF93}"/>
              </a:ext>
            </a:extLst>
          </p:cNvPr>
          <p:cNvSpPr>
            <a:spLocks noGrp="1"/>
          </p:cNvSpPr>
          <p:nvPr>
            <p:ph type="title"/>
          </p:nvPr>
        </p:nvSpPr>
        <p:spPr>
          <a:xfrm>
            <a:off x="648930" y="629267"/>
            <a:ext cx="9252154" cy="1016654"/>
          </a:xfrm>
        </p:spPr>
        <p:txBody>
          <a:bodyPr>
            <a:normAutofit/>
          </a:bodyPr>
          <a:lstStyle/>
          <a:p>
            <a:r>
              <a:rPr lang="tr-TR" dirty="0">
                <a:solidFill>
                  <a:srgbClr val="EBEBEB"/>
                </a:solidFill>
              </a:rPr>
              <a:t>INTRODUCTION</a:t>
            </a:r>
          </a:p>
        </p:txBody>
      </p:sp>
      <p:sp useBgFill="1">
        <p:nvSpPr>
          <p:cNvPr id="16" name="Freeform: Shape 15">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Picture 4">
            <a:extLst>
              <a:ext uri="{FF2B5EF4-FFF2-40B4-BE49-F238E27FC236}">
                <a16:creationId xmlns:a16="http://schemas.microsoft.com/office/drawing/2014/main" id="{7178A506-6E5E-CFAE-FB16-536F1C4FBF2C}"/>
              </a:ext>
            </a:extLst>
          </p:cNvPr>
          <p:cNvPicPr>
            <a:picLocks noChangeAspect="1"/>
          </p:cNvPicPr>
          <p:nvPr/>
        </p:nvPicPr>
        <p:blipFill>
          <a:blip r:embed="rId3"/>
          <a:stretch>
            <a:fillRect/>
          </a:stretch>
        </p:blipFill>
        <p:spPr>
          <a:xfrm>
            <a:off x="642642" y="2574408"/>
            <a:ext cx="5810811" cy="3399623"/>
          </a:xfrm>
          <a:prstGeom prst="rect">
            <a:avLst/>
          </a:prstGeom>
          <a:effectLst/>
        </p:spPr>
      </p:pic>
      <p:sp>
        <p:nvSpPr>
          <p:cNvPr id="3" name="İçerik Yer Tutucusu 2">
            <a:extLst>
              <a:ext uri="{FF2B5EF4-FFF2-40B4-BE49-F238E27FC236}">
                <a16:creationId xmlns:a16="http://schemas.microsoft.com/office/drawing/2014/main" id="{E5504C55-8B57-1889-19D4-505BE0CB6D7A}"/>
              </a:ext>
            </a:extLst>
          </p:cNvPr>
          <p:cNvSpPr>
            <a:spLocks noGrp="1"/>
          </p:cNvSpPr>
          <p:nvPr>
            <p:ph idx="1"/>
          </p:nvPr>
        </p:nvSpPr>
        <p:spPr>
          <a:xfrm>
            <a:off x="6421089" y="2853089"/>
            <a:ext cx="5122606" cy="3658689"/>
          </a:xfrm>
        </p:spPr>
        <p:txBody>
          <a:bodyPr>
            <a:normAutofit/>
          </a:bodyPr>
          <a:lstStyle/>
          <a:p>
            <a:pPr>
              <a:lnSpc>
                <a:spcPct val="90000"/>
              </a:lnSpc>
              <a:buFont typeface="Wingdings" panose="05000000000000000000" pitchFamily="2" charset="2"/>
              <a:buChar char="Ø"/>
            </a:pPr>
            <a:r>
              <a:rPr lang="en-US" sz="1600" dirty="0">
                <a:latin typeface="Century Gothic (Headings)"/>
                <a:cs typeface="Times New Roman" panose="02020603050405020304" pitchFamily="18" charset="0"/>
              </a:rPr>
              <a:t>Drug discovery and development is a complex and costly process that involves identifying potential drug candidates and understanding their interactions with target proteins. This method depends heavily on the precise prediction of drug-target interactions (DTIs), which also helps to identify prospective drug candidates, improve drug design, and cut down on expensive experimental trials. However, because there are so many possible interactions, experimentally determining DTIs is time-consuming, expensive, and frequently unfeasible.</a:t>
            </a:r>
            <a:endParaRPr lang="tr-TR" sz="1600" b="0" i="0" dirty="0">
              <a:effectLst/>
              <a:latin typeface="Century Gothic (Headings)"/>
              <a:cs typeface="Times New Roman" panose="02020603050405020304" pitchFamily="18" charset="0"/>
            </a:endParaRPr>
          </a:p>
        </p:txBody>
      </p:sp>
    </p:spTree>
    <p:extLst>
      <p:ext uri="{BB962C8B-B14F-4D97-AF65-F5344CB8AC3E}">
        <p14:creationId xmlns:p14="http://schemas.microsoft.com/office/powerpoint/2010/main" val="8567175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Başlık 1">
            <a:extLst>
              <a:ext uri="{FF2B5EF4-FFF2-40B4-BE49-F238E27FC236}">
                <a16:creationId xmlns:a16="http://schemas.microsoft.com/office/drawing/2014/main" id="{37B05EA6-39A5-B3DC-F162-CAEDF784D368}"/>
              </a:ext>
            </a:extLst>
          </p:cNvPr>
          <p:cNvSpPr>
            <a:spLocks noGrp="1"/>
          </p:cNvSpPr>
          <p:nvPr>
            <p:ph type="title"/>
          </p:nvPr>
        </p:nvSpPr>
        <p:spPr>
          <a:xfrm>
            <a:off x="648930" y="629267"/>
            <a:ext cx="9793100" cy="1016654"/>
          </a:xfrm>
        </p:spPr>
        <p:txBody>
          <a:bodyPr>
            <a:noAutofit/>
          </a:bodyPr>
          <a:lstStyle/>
          <a:p>
            <a:pPr>
              <a:lnSpc>
                <a:spcPct val="90000"/>
              </a:lnSpc>
            </a:pPr>
            <a:r>
              <a:rPr lang="en-US" dirty="0">
                <a:solidFill>
                  <a:srgbClr val="EBEBEB"/>
                </a:solidFill>
              </a:rPr>
              <a:t>RELATED WORK </a:t>
            </a:r>
            <a:r>
              <a:rPr lang="tr-TR" dirty="0">
                <a:solidFill>
                  <a:srgbClr val="EBEBEB"/>
                </a:solidFill>
              </a:rPr>
              <a:t>/ </a:t>
            </a:r>
            <a:r>
              <a:rPr lang="en-US" dirty="0">
                <a:solidFill>
                  <a:srgbClr val="EBEBEB"/>
                </a:solidFill>
              </a:rPr>
              <a:t>L</a:t>
            </a:r>
            <a:r>
              <a:rPr lang="tr-TR" dirty="0">
                <a:solidFill>
                  <a:srgbClr val="EBEBEB"/>
                </a:solidFill>
              </a:rPr>
              <a:t>I</a:t>
            </a:r>
            <a:r>
              <a:rPr lang="en-US" dirty="0">
                <a:solidFill>
                  <a:srgbClr val="EBEBEB"/>
                </a:solidFill>
              </a:rPr>
              <a:t>TERATURE REV</a:t>
            </a:r>
            <a:r>
              <a:rPr lang="tr-TR" dirty="0">
                <a:solidFill>
                  <a:srgbClr val="EBEBEB"/>
                </a:solidFill>
              </a:rPr>
              <a:t>I</a:t>
            </a:r>
            <a:r>
              <a:rPr lang="en-US" dirty="0">
                <a:solidFill>
                  <a:srgbClr val="EBEBEB"/>
                </a:solidFill>
              </a:rPr>
              <a:t>EW</a:t>
            </a:r>
            <a:endParaRPr lang="tr-TR" dirty="0">
              <a:solidFill>
                <a:srgbClr val="EBEBEB"/>
              </a:solidFill>
            </a:endParaRPr>
          </a:p>
        </p:txBody>
      </p:sp>
      <p:sp useBgFill="1">
        <p:nvSpPr>
          <p:cNvPr id="17" name="Freeform: Shape 1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İçerik Yer Tutucusu 2">
            <a:extLst>
              <a:ext uri="{FF2B5EF4-FFF2-40B4-BE49-F238E27FC236}">
                <a16:creationId xmlns:a16="http://schemas.microsoft.com/office/drawing/2014/main" id="{C17B7F51-2ACF-AD74-AB86-1D87D2C62B7B}"/>
              </a:ext>
            </a:extLst>
          </p:cNvPr>
          <p:cNvSpPr>
            <a:spLocks noGrp="1"/>
          </p:cNvSpPr>
          <p:nvPr>
            <p:ph idx="1"/>
          </p:nvPr>
        </p:nvSpPr>
        <p:spPr>
          <a:xfrm>
            <a:off x="648931" y="2548281"/>
            <a:ext cx="5122606" cy="3658689"/>
          </a:xfrm>
        </p:spPr>
        <p:txBody>
          <a:bodyPr>
            <a:normAutofit/>
          </a:bodyPr>
          <a:lstStyle/>
          <a:p>
            <a:pPr>
              <a:lnSpc>
                <a:spcPct val="90000"/>
              </a:lnSpc>
              <a:buFont typeface="Wingdings" panose="05000000000000000000" pitchFamily="2" charset="2"/>
              <a:buChar char="Ø"/>
            </a:pPr>
            <a:r>
              <a:rPr lang="en-US" dirty="0">
                <a:effectLst/>
                <a:latin typeface="Century Gothic (Headings)"/>
                <a:ea typeface="Calibri" panose="020F0502020204030204" pitchFamily="34" charset="0"/>
                <a:cs typeface="Arial" panose="020B0604020202020204" pitchFamily="34" charset="0"/>
              </a:rPr>
              <a:t>The numerous strategies used in DTI prediction are demonstrated in these studies. Wang et al.</a:t>
            </a:r>
            <a:r>
              <a:rPr lang="tr-TR" dirty="0">
                <a:effectLst/>
                <a:latin typeface="Century Gothic (Headings)"/>
                <a:ea typeface="Calibri" panose="020F0502020204030204" pitchFamily="34" charset="0"/>
                <a:cs typeface="Arial" panose="020B0604020202020204" pitchFamily="34" charset="0"/>
              </a:rPr>
              <a:t> looked</a:t>
            </a:r>
            <a:r>
              <a:rPr lang="en-US" dirty="0">
                <a:effectLst/>
                <a:latin typeface="Century Gothic (Headings)"/>
                <a:ea typeface="Calibri" panose="020F0502020204030204" pitchFamily="34" charset="0"/>
                <a:cs typeface="Arial" panose="020B0604020202020204" pitchFamily="34" charset="0"/>
              </a:rPr>
              <a:t> into the use of </a:t>
            </a:r>
            <a:r>
              <a:rPr lang="en-US" dirty="0">
                <a:latin typeface="Century Gothic (Headings)"/>
                <a:ea typeface="Calibri" panose="020F0502020204030204" pitchFamily="34" charset="0"/>
                <a:cs typeface="Arial" panose="020B0604020202020204" pitchFamily="34" charset="0"/>
              </a:rPr>
              <a:t>deep learn</a:t>
            </a:r>
            <a:r>
              <a:rPr lang="tr-TR" dirty="0">
                <a:latin typeface="Century Gothic (Headings)"/>
                <a:ea typeface="Calibri" panose="020F0502020204030204" pitchFamily="34" charset="0"/>
                <a:cs typeface="Arial" panose="020B0604020202020204" pitchFamily="34" charset="0"/>
              </a:rPr>
              <a:t>i</a:t>
            </a:r>
            <a:r>
              <a:rPr lang="en-US" dirty="0">
                <a:latin typeface="Century Gothic (Headings)"/>
                <a:ea typeface="Calibri" panose="020F0502020204030204" pitchFamily="34" charset="0"/>
                <a:cs typeface="Arial" panose="020B0604020202020204" pitchFamily="34" charset="0"/>
              </a:rPr>
              <a:t>ng </a:t>
            </a:r>
            <a:r>
              <a:rPr lang="en-US" dirty="0">
                <a:effectLst/>
                <a:latin typeface="Century Gothic (Headings)"/>
                <a:ea typeface="Calibri" panose="020F0502020204030204" pitchFamily="34" charset="0"/>
                <a:cs typeface="Arial" panose="020B0604020202020204" pitchFamily="34" charset="0"/>
              </a:rPr>
              <a:t>for the identification of inhibitors, while </a:t>
            </a:r>
            <a:r>
              <a:rPr lang="en-US" dirty="0" err="1">
                <a:effectLst/>
                <a:latin typeface="Century Gothic (Headings)"/>
                <a:ea typeface="Calibri" panose="020F0502020204030204" pitchFamily="34" charset="0"/>
                <a:cs typeface="Arial" panose="020B0604020202020204" pitchFamily="34" charset="0"/>
              </a:rPr>
              <a:t>Zitnik</a:t>
            </a:r>
            <a:r>
              <a:rPr lang="en-US" dirty="0">
                <a:effectLst/>
                <a:latin typeface="Century Gothic (Headings)"/>
                <a:ea typeface="Calibri" panose="020F0502020204030204" pitchFamily="34" charset="0"/>
                <a:cs typeface="Arial" panose="020B0604020202020204" pitchFamily="34" charset="0"/>
              </a:rPr>
              <a:t> et al. concentrated on GNNs and attention mechanisms. The ability of cutting-edge machine learning algorithms to increase DTI prediction accuracy and aid in drug development was established in both articles.</a:t>
            </a:r>
            <a:endParaRPr lang="tr-TR" b="1" dirty="0">
              <a:latin typeface="Times New Roman" panose="02020603050405020304" pitchFamily="18" charset="0"/>
              <a:ea typeface="Calibri" panose="020F0502020204030204" pitchFamily="34" charset="0"/>
              <a:cs typeface="Arial" panose="020B0604020202020204" pitchFamily="34" charset="0"/>
            </a:endParaRPr>
          </a:p>
          <a:p>
            <a:pPr marL="0" indent="0">
              <a:lnSpc>
                <a:spcPct val="90000"/>
              </a:lnSpc>
              <a:buNone/>
            </a:pPr>
            <a:endParaRPr lang="tr-TR" dirty="0">
              <a:effectLst/>
              <a:latin typeface="Times New Roman" panose="02020603050405020304" pitchFamily="18" charset="0"/>
              <a:ea typeface="Calibri" panose="020F0502020204030204" pitchFamily="34" charset="0"/>
              <a:cs typeface="Arial" panose="020B0604020202020204" pitchFamily="34" charset="0"/>
            </a:endParaRPr>
          </a:p>
          <a:p>
            <a:pPr>
              <a:lnSpc>
                <a:spcPct val="90000"/>
              </a:lnSpc>
            </a:pPr>
            <a:endParaRPr lang="tr-TR" dirty="0"/>
          </a:p>
        </p:txBody>
      </p:sp>
      <p:pic>
        <p:nvPicPr>
          <p:cNvPr id="6" name="Picture 5">
            <a:extLst>
              <a:ext uri="{FF2B5EF4-FFF2-40B4-BE49-F238E27FC236}">
                <a16:creationId xmlns:a16="http://schemas.microsoft.com/office/drawing/2014/main" id="{B9D615DE-B815-5CFB-42E3-FC7C2E84E480}"/>
              </a:ext>
            </a:extLst>
          </p:cNvPr>
          <p:cNvPicPr>
            <a:picLocks noChangeAspect="1"/>
          </p:cNvPicPr>
          <p:nvPr/>
        </p:nvPicPr>
        <p:blipFill rotWithShape="1">
          <a:blip r:embed="rId3"/>
          <a:srcRect t="2988"/>
          <a:stretch/>
        </p:blipFill>
        <p:spPr>
          <a:xfrm>
            <a:off x="5763487" y="2341490"/>
            <a:ext cx="5828361" cy="3887281"/>
          </a:xfrm>
          <a:prstGeom prst="rect">
            <a:avLst/>
          </a:prstGeom>
          <a:effectLst/>
        </p:spPr>
      </p:pic>
      <p:sp>
        <p:nvSpPr>
          <p:cNvPr id="4" name="TextBox 3">
            <a:extLst>
              <a:ext uri="{FF2B5EF4-FFF2-40B4-BE49-F238E27FC236}">
                <a16:creationId xmlns:a16="http://schemas.microsoft.com/office/drawing/2014/main" id="{043BE673-2345-1145-9AB9-27F57C32A5EB}"/>
              </a:ext>
            </a:extLst>
          </p:cNvPr>
          <p:cNvSpPr txBox="1"/>
          <p:nvPr/>
        </p:nvSpPr>
        <p:spPr>
          <a:xfrm>
            <a:off x="6154444" y="6241254"/>
            <a:ext cx="5326571" cy="366201"/>
          </a:xfrm>
          <a:prstGeom prst="rect">
            <a:avLst/>
          </a:prstGeom>
          <a:solidFill>
            <a:srgbClr val="000000">
              <a:alpha val="50000"/>
            </a:srgbClr>
          </a:solidFill>
          <a:ln>
            <a:noFill/>
          </a:ln>
        </p:spPr>
        <p:txBody>
          <a:bodyPr wrap="square">
            <a:noAutofit/>
          </a:bodyPr>
          <a:lstStyle/>
          <a:p>
            <a:pPr algn="ctr" defTabSz="399410">
              <a:spcAft>
                <a:spcPts val="576"/>
              </a:spcAft>
            </a:pPr>
            <a:r>
              <a:rPr lang="en-US" sz="1300" kern="1200" dirty="0">
                <a:solidFill>
                  <a:srgbClr val="FFFFFF"/>
                </a:solidFill>
              </a:rPr>
              <a:t>Fig. Visualization of the overall drug</a:t>
            </a:r>
            <a:endParaRPr lang="tr-TR" sz="1300" dirty="0">
              <a:solidFill>
                <a:srgbClr val="FFFFFF"/>
              </a:solidFill>
            </a:endParaRPr>
          </a:p>
        </p:txBody>
      </p:sp>
    </p:spTree>
    <p:extLst>
      <p:ext uri="{BB962C8B-B14F-4D97-AF65-F5344CB8AC3E}">
        <p14:creationId xmlns:p14="http://schemas.microsoft.com/office/powerpoint/2010/main" val="7110788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712EC1-C331-BD77-9B60-D3917814031A}"/>
              </a:ext>
            </a:extLst>
          </p:cNvPr>
          <p:cNvSpPr txBox="1"/>
          <p:nvPr/>
        </p:nvSpPr>
        <p:spPr>
          <a:xfrm>
            <a:off x="798511" y="1325332"/>
            <a:ext cx="6096000" cy="1408078"/>
          </a:xfrm>
          <a:prstGeom prst="rect">
            <a:avLst/>
          </a:prstGeom>
          <a:noFill/>
        </p:spPr>
        <p:txBody>
          <a:bodyPr wrap="square">
            <a:spAutoFit/>
          </a:bodyPr>
          <a:lstStyle/>
          <a:p>
            <a:pPr marL="0" marR="0" indent="182880">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We</a:t>
            </a:r>
            <a:r>
              <a:rPr lang="tr-TR"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describe the process used to predict drug-target interactions (DTIs) using graph convolutional networks (GCNs) in this section. In our method, a drug-protein interaction graph is built, informative characteristics are extracted, and the GCN model architecture is designed.</a:t>
            </a:r>
            <a:endParaRPr lang="tr-TR" sz="1800" spc="-5" dirty="0">
              <a:effectLst/>
              <a:latin typeface="Times New Roman" panose="02020603050405020304" pitchFamily="18" charset="0"/>
              <a:ea typeface="SimSun" panose="02010600030101010101" pitchFamily="2" charset="-122"/>
            </a:endParaRPr>
          </a:p>
        </p:txBody>
      </p:sp>
      <p:sp>
        <p:nvSpPr>
          <p:cNvPr id="8" name="Başlık 1">
            <a:extLst>
              <a:ext uri="{FF2B5EF4-FFF2-40B4-BE49-F238E27FC236}">
                <a16:creationId xmlns:a16="http://schemas.microsoft.com/office/drawing/2014/main" id="{64AC5CC9-5F19-BDF2-4F9F-564D6D954343}"/>
              </a:ext>
            </a:extLst>
          </p:cNvPr>
          <p:cNvSpPr txBox="1">
            <a:spLocks/>
          </p:cNvSpPr>
          <p:nvPr/>
        </p:nvSpPr>
        <p:spPr>
          <a:xfrm>
            <a:off x="798511" y="605118"/>
            <a:ext cx="9404723" cy="14005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METHOD </a:t>
            </a:r>
          </a:p>
        </p:txBody>
      </p:sp>
      <p:graphicFrame>
        <p:nvGraphicFramePr>
          <p:cNvPr id="14" name="Content Placeholder 11">
            <a:extLst>
              <a:ext uri="{FF2B5EF4-FFF2-40B4-BE49-F238E27FC236}">
                <a16:creationId xmlns:a16="http://schemas.microsoft.com/office/drawing/2014/main" id="{865B92A4-518D-15E5-283F-C36E25FAB4A3}"/>
              </a:ext>
            </a:extLst>
          </p:cNvPr>
          <p:cNvGraphicFramePr>
            <a:graphicFrameLocks noGrp="1"/>
          </p:cNvGraphicFramePr>
          <p:nvPr>
            <p:ph idx="1"/>
            <p:extLst>
              <p:ext uri="{D42A27DB-BD31-4B8C-83A1-F6EECF244321}">
                <p14:modId xmlns:p14="http://schemas.microsoft.com/office/powerpoint/2010/main" val="2436386369"/>
              </p:ext>
            </p:extLst>
          </p:nvPr>
        </p:nvGraphicFramePr>
        <p:xfrm>
          <a:off x="1103312" y="2917371"/>
          <a:ext cx="8946541" cy="33310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047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şlık 1">
            <a:extLst>
              <a:ext uri="{FF2B5EF4-FFF2-40B4-BE49-F238E27FC236}">
                <a16:creationId xmlns:a16="http://schemas.microsoft.com/office/drawing/2014/main" id="{64AC5CC9-5F19-BDF2-4F9F-564D6D954343}"/>
              </a:ext>
            </a:extLst>
          </p:cNvPr>
          <p:cNvSpPr txBox="1">
            <a:spLocks/>
          </p:cNvSpPr>
          <p:nvPr/>
        </p:nvSpPr>
        <p:spPr>
          <a:xfrm>
            <a:off x="643467" y="681637"/>
            <a:ext cx="9679975" cy="14415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66344">
              <a:spcAft>
                <a:spcPts val="600"/>
              </a:spcAft>
            </a:pPr>
            <a:r>
              <a:rPr lang="tr-TR" sz="4284" b="0" i="0" kern="1200">
                <a:solidFill>
                  <a:schemeClr val="tx2"/>
                </a:solidFill>
                <a:latin typeface="+mj-lt"/>
                <a:ea typeface="+mj-ea"/>
                <a:cs typeface="+mj-cs"/>
              </a:rPr>
              <a:t>METHOD </a:t>
            </a:r>
            <a:endParaRPr lang="tr-TR"/>
          </a:p>
        </p:txBody>
      </p:sp>
      <p:sp>
        <p:nvSpPr>
          <p:cNvPr id="4" name="Content Placeholder 2">
            <a:extLst>
              <a:ext uri="{FF2B5EF4-FFF2-40B4-BE49-F238E27FC236}">
                <a16:creationId xmlns:a16="http://schemas.microsoft.com/office/drawing/2014/main" id="{1D800A27-33CF-E9C6-2631-7C573DC51280}"/>
              </a:ext>
            </a:extLst>
          </p:cNvPr>
          <p:cNvSpPr txBox="1">
            <a:spLocks/>
          </p:cNvSpPr>
          <p:nvPr/>
        </p:nvSpPr>
        <p:spPr>
          <a:xfrm>
            <a:off x="706212" y="2123157"/>
            <a:ext cx="9208383" cy="405320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defTabSz="466344">
              <a:lnSpc>
                <a:spcPct val="90000"/>
              </a:lnSpc>
              <a:spcBef>
                <a:spcPts val="1020"/>
              </a:spcBef>
              <a:buNone/>
            </a:pPr>
            <a:r>
              <a:rPr lang="tr-TR" sz="1500" b="0" i="0" kern="1200" dirty="0">
                <a:solidFill>
                  <a:schemeClr val="tx1"/>
                </a:solidFill>
                <a:latin typeface="+mj-lt"/>
                <a:ea typeface="+mj-ea"/>
                <a:cs typeface="+mj-cs"/>
              </a:rPr>
              <a:t>1)	Building the Graph Structure:</a:t>
            </a:r>
          </a:p>
          <a:p>
            <a:pPr marL="757809" lvl="1" indent="-291465"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To Protein and drug nodes are </a:t>
            </a:r>
          </a:p>
          <a:p>
            <a:pPr marL="466344" lvl="1" indent="0" defTabSz="466344">
              <a:lnSpc>
                <a:spcPct val="90000"/>
              </a:lnSpc>
              <a:spcBef>
                <a:spcPts val="1020"/>
              </a:spcBef>
              <a:buNone/>
            </a:pPr>
            <a:r>
              <a:rPr lang="tr-TR" sz="1500" b="0" i="0" kern="1200" dirty="0">
                <a:solidFill>
                  <a:schemeClr val="tx1"/>
                </a:solidFill>
                <a:latin typeface="+mj-lt"/>
                <a:ea typeface="+mj-ea"/>
                <a:cs typeface="+mj-cs"/>
              </a:rPr>
              <a:t>loaded from separate files </a:t>
            </a:r>
          </a:p>
          <a:p>
            <a:pPr marL="466344" lvl="1" indent="0" defTabSz="466344">
              <a:lnSpc>
                <a:spcPct val="90000"/>
              </a:lnSpc>
              <a:spcBef>
                <a:spcPts val="1020"/>
              </a:spcBef>
              <a:buNone/>
            </a:pPr>
            <a:r>
              <a:rPr lang="tr-TR" sz="1500" b="0" i="0" kern="1200" dirty="0">
                <a:solidFill>
                  <a:schemeClr val="tx1"/>
                </a:solidFill>
                <a:latin typeface="+mj-lt"/>
                <a:ea typeface="+mj-ea"/>
                <a:cs typeface="+mj-cs"/>
              </a:rPr>
              <a:t>(protein.txt and drug.txt).</a:t>
            </a:r>
          </a:p>
          <a:p>
            <a:pPr marL="757809" lvl="1" indent="-291465"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The drug-protein interaction matrix is</a:t>
            </a:r>
          </a:p>
          <a:p>
            <a:pPr marL="466344" lvl="1" indent="0" defTabSz="466344">
              <a:lnSpc>
                <a:spcPct val="90000"/>
              </a:lnSpc>
              <a:spcBef>
                <a:spcPts val="1020"/>
              </a:spcBef>
              <a:buNone/>
            </a:pPr>
            <a:r>
              <a:rPr lang="tr-TR" sz="1500" b="0" i="0" kern="1200" dirty="0">
                <a:solidFill>
                  <a:schemeClr val="tx1"/>
                </a:solidFill>
                <a:latin typeface="+mj-lt"/>
                <a:ea typeface="+mj-ea"/>
                <a:cs typeface="+mj-cs"/>
              </a:rPr>
              <a:t> loaded from mat_drug_protein.txt.</a:t>
            </a:r>
          </a:p>
          <a:p>
            <a:pPr marL="757809" lvl="1" indent="-291465"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An empty graph is created using NetworkX.</a:t>
            </a:r>
          </a:p>
          <a:p>
            <a:pPr marL="757809" lvl="1" indent="-291465"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Protein nodes are added to the graph with the type 'protein'.</a:t>
            </a:r>
          </a:p>
          <a:p>
            <a:pPr marL="757809" lvl="1" indent="-291465"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Drug nodes are added to the graph with the type 'drug'.</a:t>
            </a:r>
          </a:p>
          <a:p>
            <a:pPr marL="757809" lvl="1" indent="-291465"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Edges are added to the graph based on the drug-protein interaction matrix.</a:t>
            </a:r>
          </a:p>
          <a:p>
            <a:pPr marL="0" indent="0" defTabSz="466344">
              <a:lnSpc>
                <a:spcPct val="90000"/>
              </a:lnSpc>
              <a:spcBef>
                <a:spcPts val="1020"/>
              </a:spcBef>
              <a:buNone/>
            </a:pPr>
            <a:r>
              <a:rPr lang="tr-TR" sz="1500" b="0" i="0" kern="1200" dirty="0">
                <a:solidFill>
                  <a:schemeClr val="tx1"/>
                </a:solidFill>
                <a:latin typeface="+mj-lt"/>
                <a:ea typeface="+mj-ea"/>
                <a:cs typeface="+mj-cs"/>
              </a:rPr>
              <a:t>2)	Creating Feature Inputs:</a:t>
            </a:r>
          </a:p>
          <a:p>
            <a:pPr marL="757809" lvl="1" indent="-291465"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Similarity matrices for drugs and proteins </a:t>
            </a:r>
          </a:p>
          <a:p>
            <a:pPr marL="752094" lvl="1" defTabSz="466344">
              <a:lnSpc>
                <a:spcPct val="90000"/>
              </a:lnSpc>
              <a:spcBef>
                <a:spcPts val="1020"/>
              </a:spcBef>
              <a:buFont typeface="Wingdings" panose="05000000000000000000" pitchFamily="2" charset="2"/>
              <a:buChar char="Ø"/>
            </a:pPr>
            <a:r>
              <a:rPr lang="tr-TR" sz="1500" b="0" i="0" kern="1200" dirty="0">
                <a:solidFill>
                  <a:schemeClr val="tx1"/>
                </a:solidFill>
                <a:latin typeface="+mj-lt"/>
                <a:ea typeface="+mj-ea"/>
                <a:cs typeface="+mj-cs"/>
              </a:rPr>
              <a:t>are loaded from Similarity_Matrix_Drugs.txt </a:t>
            </a:r>
          </a:p>
          <a:p>
            <a:pPr marL="466344" lvl="1" indent="0" defTabSz="466344">
              <a:lnSpc>
                <a:spcPct val="90000"/>
              </a:lnSpc>
              <a:spcBef>
                <a:spcPts val="1020"/>
              </a:spcBef>
              <a:buNone/>
            </a:pPr>
            <a:r>
              <a:rPr lang="tr-TR" sz="1500" b="0" i="0" kern="1200" dirty="0">
                <a:solidFill>
                  <a:schemeClr val="tx1"/>
                </a:solidFill>
                <a:latin typeface="+mj-lt"/>
                <a:ea typeface="+mj-ea"/>
                <a:cs typeface="+mj-cs"/>
              </a:rPr>
              <a:t>and Similarity_Matrix_Proteins.txt.</a:t>
            </a:r>
          </a:p>
          <a:p>
            <a:pPr>
              <a:lnSpc>
                <a:spcPct val="90000"/>
              </a:lnSpc>
            </a:pPr>
            <a:endParaRPr lang="tr-TR" sz="1500" dirty="0"/>
          </a:p>
        </p:txBody>
      </p:sp>
      <p:sp>
        <p:nvSpPr>
          <p:cNvPr id="7" name="TextBox 6">
            <a:extLst>
              <a:ext uri="{FF2B5EF4-FFF2-40B4-BE49-F238E27FC236}">
                <a16:creationId xmlns:a16="http://schemas.microsoft.com/office/drawing/2014/main" id="{124BB667-6E14-5819-C351-AFD37B90B079}"/>
              </a:ext>
            </a:extLst>
          </p:cNvPr>
          <p:cNvSpPr txBox="1"/>
          <p:nvPr/>
        </p:nvSpPr>
        <p:spPr>
          <a:xfrm>
            <a:off x="643467" y="1402397"/>
            <a:ext cx="6274414" cy="406265"/>
          </a:xfrm>
          <a:prstGeom prst="rect">
            <a:avLst/>
          </a:prstGeom>
          <a:noFill/>
        </p:spPr>
        <p:txBody>
          <a:bodyPr wrap="square">
            <a:spAutoFit/>
          </a:bodyPr>
          <a:lstStyle/>
          <a:p>
            <a:pPr defTabSz="466344">
              <a:spcAft>
                <a:spcPts val="600"/>
              </a:spcAft>
            </a:pPr>
            <a:r>
              <a:rPr lang="en-US" sz="2040" kern="1200" dirty="0">
                <a:solidFill>
                  <a:srgbClr val="FFFFFF"/>
                </a:solidFill>
                <a:latin typeface="Century Gothic" panose="020B0502020202020204" pitchFamily="34" charset="0"/>
                <a:ea typeface="+mn-ea"/>
                <a:cs typeface="+mn-cs"/>
              </a:rPr>
              <a:t>Graph Construction</a:t>
            </a:r>
            <a:r>
              <a:rPr lang="tr-TR" sz="2040" kern="1200" dirty="0">
                <a:solidFill>
                  <a:srgbClr val="FFFFFF"/>
                </a:solidFill>
                <a:latin typeface="Century Gothic" panose="020B0502020202020204" pitchFamily="34" charset="0"/>
                <a:ea typeface="+mn-ea"/>
                <a:cs typeface="+mn-cs"/>
              </a:rPr>
              <a:t> and </a:t>
            </a:r>
            <a:r>
              <a:rPr lang="en-US" sz="2000" dirty="0"/>
              <a:t>Feature Extraction</a:t>
            </a:r>
          </a:p>
        </p:txBody>
      </p:sp>
      <p:pic>
        <p:nvPicPr>
          <p:cNvPr id="12" name="Picture 11">
            <a:extLst>
              <a:ext uri="{FF2B5EF4-FFF2-40B4-BE49-F238E27FC236}">
                <a16:creationId xmlns:a16="http://schemas.microsoft.com/office/drawing/2014/main" id="{6B156B7A-74F7-4B72-9C2E-93DDD42373B5}"/>
              </a:ext>
            </a:extLst>
          </p:cNvPr>
          <p:cNvPicPr>
            <a:picLocks noChangeAspect="1"/>
          </p:cNvPicPr>
          <p:nvPr/>
        </p:nvPicPr>
        <p:blipFill>
          <a:blip r:embed="rId8"/>
          <a:stretch>
            <a:fillRect/>
          </a:stretch>
        </p:blipFill>
        <p:spPr>
          <a:xfrm>
            <a:off x="5566459" y="2123157"/>
            <a:ext cx="5932110" cy="1490381"/>
          </a:xfrm>
          <a:prstGeom prst="rect">
            <a:avLst/>
          </a:prstGeom>
        </p:spPr>
      </p:pic>
      <p:pic>
        <p:nvPicPr>
          <p:cNvPr id="15" name="Picture 14">
            <a:extLst>
              <a:ext uri="{FF2B5EF4-FFF2-40B4-BE49-F238E27FC236}">
                <a16:creationId xmlns:a16="http://schemas.microsoft.com/office/drawing/2014/main" id="{A671577E-99F8-CD81-BE33-4CC1B813188A}"/>
              </a:ext>
            </a:extLst>
          </p:cNvPr>
          <p:cNvPicPr>
            <a:picLocks noChangeAspect="1"/>
          </p:cNvPicPr>
          <p:nvPr/>
        </p:nvPicPr>
        <p:blipFill>
          <a:blip r:embed="rId9"/>
          <a:stretch>
            <a:fillRect/>
          </a:stretch>
        </p:blipFill>
        <p:spPr>
          <a:xfrm>
            <a:off x="5483454" y="4910587"/>
            <a:ext cx="6211167" cy="876422"/>
          </a:xfrm>
          <a:prstGeom prst="rect">
            <a:avLst/>
          </a:prstGeom>
        </p:spPr>
      </p:pic>
    </p:spTree>
    <p:extLst>
      <p:ext uri="{BB962C8B-B14F-4D97-AF65-F5344CB8AC3E}">
        <p14:creationId xmlns:p14="http://schemas.microsoft.com/office/powerpoint/2010/main" val="413215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şlık 1">
            <a:extLst>
              <a:ext uri="{FF2B5EF4-FFF2-40B4-BE49-F238E27FC236}">
                <a16:creationId xmlns:a16="http://schemas.microsoft.com/office/drawing/2014/main" id="{64AC5CC9-5F19-BDF2-4F9F-564D6D954343}"/>
              </a:ext>
            </a:extLst>
          </p:cNvPr>
          <p:cNvSpPr txBox="1">
            <a:spLocks/>
          </p:cNvSpPr>
          <p:nvPr/>
        </p:nvSpPr>
        <p:spPr>
          <a:xfrm>
            <a:off x="643467" y="681637"/>
            <a:ext cx="9679975" cy="14415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66344">
              <a:spcAft>
                <a:spcPts val="600"/>
              </a:spcAft>
            </a:pPr>
            <a:r>
              <a:rPr lang="tr-TR" sz="4284" b="0" i="0" kern="1200" dirty="0">
                <a:solidFill>
                  <a:schemeClr val="tx2"/>
                </a:solidFill>
                <a:latin typeface="+mj-lt"/>
                <a:ea typeface="+mj-ea"/>
                <a:cs typeface="+mj-cs"/>
              </a:rPr>
              <a:t>METHOD </a:t>
            </a:r>
            <a:endParaRPr lang="tr-TR" dirty="0"/>
          </a:p>
        </p:txBody>
      </p:sp>
      <p:sp>
        <p:nvSpPr>
          <p:cNvPr id="4" name="Content Placeholder 2">
            <a:extLst>
              <a:ext uri="{FF2B5EF4-FFF2-40B4-BE49-F238E27FC236}">
                <a16:creationId xmlns:a16="http://schemas.microsoft.com/office/drawing/2014/main" id="{1D800A27-33CF-E9C6-2631-7C573DC51280}"/>
              </a:ext>
            </a:extLst>
          </p:cNvPr>
          <p:cNvSpPr txBox="1">
            <a:spLocks/>
          </p:cNvSpPr>
          <p:nvPr/>
        </p:nvSpPr>
        <p:spPr>
          <a:xfrm>
            <a:off x="706212" y="2123157"/>
            <a:ext cx="5589649" cy="40532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defTabSz="466344">
              <a:lnSpc>
                <a:spcPct val="90000"/>
              </a:lnSpc>
              <a:spcBef>
                <a:spcPts val="1020"/>
              </a:spcBef>
              <a:buNone/>
            </a:pPr>
            <a:r>
              <a:rPr lang="tr-TR" sz="1400" b="0" i="0" kern="1200" dirty="0">
                <a:solidFill>
                  <a:schemeClr val="tx1"/>
                </a:solidFill>
                <a:latin typeface="+mj-lt"/>
                <a:ea typeface="+mj-ea"/>
                <a:cs typeface="+mj-cs"/>
              </a:rPr>
              <a:t>3) </a:t>
            </a:r>
            <a:r>
              <a:rPr lang="en-US" sz="1400" b="0" i="0" kern="1200" dirty="0">
                <a:solidFill>
                  <a:schemeClr val="tx1"/>
                </a:solidFill>
                <a:latin typeface="+mj-lt"/>
                <a:ea typeface="+mj-ea"/>
                <a:cs typeface="+mj-cs"/>
              </a:rPr>
              <a:t>Graph Convolutional Network (GCN) Architecture</a:t>
            </a:r>
            <a:endParaRPr lang="tr-TR" sz="1400" b="0" i="0" kern="1200" dirty="0">
              <a:solidFill>
                <a:schemeClr val="tx1"/>
              </a:solidFill>
              <a:latin typeface="+mj-lt"/>
              <a:ea typeface="+mj-ea"/>
              <a:cs typeface="+mj-cs"/>
            </a:endParaRPr>
          </a:p>
          <a:p>
            <a:pPr lvl="1" defTabSz="466344">
              <a:lnSpc>
                <a:spcPct val="90000"/>
              </a:lnSpc>
              <a:spcBef>
                <a:spcPts val="1020"/>
              </a:spcBef>
              <a:buFont typeface="Wingdings" panose="05000000000000000000" pitchFamily="2" charset="2"/>
              <a:buChar char="Ø"/>
            </a:pPr>
            <a:r>
              <a:rPr lang="en-US" sz="1400" b="0" i="0" kern="1200" dirty="0">
                <a:solidFill>
                  <a:schemeClr val="tx1"/>
                </a:solidFill>
                <a:latin typeface="+mj-lt"/>
                <a:ea typeface="+mj-ea"/>
                <a:cs typeface="+mj-cs"/>
              </a:rPr>
              <a:t>For DTI prediction, our method makes use of graph convolutional networks (GCNs). The GCN successfully learns and makes use of the high-order dependencies and interactions inside the drug-protein interaction graph by repeatedly applying graph convolutional procedures.</a:t>
            </a:r>
          </a:p>
          <a:p>
            <a:pPr lvl="1" defTabSz="466344">
              <a:lnSpc>
                <a:spcPct val="90000"/>
              </a:lnSpc>
              <a:spcBef>
                <a:spcPts val="1020"/>
              </a:spcBef>
              <a:buFont typeface="Wingdings" panose="05000000000000000000" pitchFamily="2" charset="2"/>
              <a:buChar char="Ø"/>
            </a:pPr>
            <a:r>
              <a:rPr lang="en-US" sz="1400" b="0" i="0" kern="1200" dirty="0">
                <a:solidFill>
                  <a:schemeClr val="tx1"/>
                </a:solidFill>
                <a:latin typeface="+mj-lt"/>
                <a:ea typeface="+mj-ea"/>
                <a:cs typeface="+mj-cs"/>
              </a:rPr>
              <a:t>To capture complicated interactions and increase the expressiveness of learned representations, our method uses a two-layer GCN architecture. Each layer consists of a graph convolutional operation followed by an activation function that isn't linear, such as a rectified linear unit (</a:t>
            </a:r>
            <a:r>
              <a:rPr lang="en-US" sz="1400" b="0" i="0" kern="1200" dirty="0" err="1">
                <a:solidFill>
                  <a:schemeClr val="tx1"/>
                </a:solidFill>
                <a:latin typeface="+mj-lt"/>
                <a:ea typeface="+mj-ea"/>
                <a:cs typeface="+mj-cs"/>
              </a:rPr>
              <a:t>ReLU</a:t>
            </a:r>
            <a:r>
              <a:rPr lang="en-US" sz="1400" b="0" i="0" kern="1200" dirty="0">
                <a:solidFill>
                  <a:schemeClr val="tx1"/>
                </a:solidFill>
                <a:latin typeface="+mj-lt"/>
                <a:ea typeface="+mj-ea"/>
                <a:cs typeface="+mj-cs"/>
              </a:rPr>
              <a:t>). Our model can accurately predict DTI thanks to this design's ability to extract hierarchical characteristics and encode complex interactions between drugs and proteins.</a:t>
            </a:r>
          </a:p>
          <a:p>
            <a:pPr marL="0" indent="0" defTabSz="466344">
              <a:lnSpc>
                <a:spcPct val="90000"/>
              </a:lnSpc>
              <a:spcBef>
                <a:spcPts val="1020"/>
              </a:spcBef>
              <a:buNone/>
            </a:pPr>
            <a:endParaRPr lang="tr-TR" sz="1500" b="0" i="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124BB667-6E14-5819-C351-AFD37B90B079}"/>
              </a:ext>
            </a:extLst>
          </p:cNvPr>
          <p:cNvSpPr txBox="1"/>
          <p:nvPr/>
        </p:nvSpPr>
        <p:spPr>
          <a:xfrm>
            <a:off x="643466" y="1402397"/>
            <a:ext cx="7851175" cy="461665"/>
          </a:xfrm>
          <a:prstGeom prst="rect">
            <a:avLst/>
          </a:prstGeom>
          <a:noFill/>
        </p:spPr>
        <p:txBody>
          <a:bodyPr wrap="square">
            <a:spAutoFit/>
          </a:bodyPr>
          <a:lstStyle/>
          <a:p>
            <a:pPr lvl="0"/>
            <a:r>
              <a:rPr lang="en-US" sz="2400" dirty="0"/>
              <a:t>Graph Convolutional Network (GCN) Architecture</a:t>
            </a:r>
          </a:p>
        </p:txBody>
      </p:sp>
      <p:pic>
        <p:nvPicPr>
          <p:cNvPr id="3" name="Picture 2">
            <a:extLst>
              <a:ext uri="{FF2B5EF4-FFF2-40B4-BE49-F238E27FC236}">
                <a16:creationId xmlns:a16="http://schemas.microsoft.com/office/drawing/2014/main" id="{B7C42F4B-E927-E3FB-5463-243EF695BDB3}"/>
              </a:ext>
            </a:extLst>
          </p:cNvPr>
          <p:cNvPicPr>
            <a:picLocks noChangeAspect="1"/>
          </p:cNvPicPr>
          <p:nvPr/>
        </p:nvPicPr>
        <p:blipFill>
          <a:blip r:embed="rId8"/>
          <a:stretch>
            <a:fillRect/>
          </a:stretch>
        </p:blipFill>
        <p:spPr>
          <a:xfrm>
            <a:off x="6410231" y="2254654"/>
            <a:ext cx="5258534" cy="3296110"/>
          </a:xfrm>
          <a:prstGeom prst="rect">
            <a:avLst/>
          </a:prstGeom>
        </p:spPr>
      </p:pic>
    </p:spTree>
    <p:extLst>
      <p:ext uri="{BB962C8B-B14F-4D97-AF65-F5344CB8AC3E}">
        <p14:creationId xmlns:p14="http://schemas.microsoft.com/office/powerpoint/2010/main" val="110197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9" name="Rectangle 28">
            <a:extLst>
              <a:ext uri="{FF2B5EF4-FFF2-40B4-BE49-F238E27FC236}">
                <a16:creationId xmlns:a16="http://schemas.microsoft.com/office/drawing/2014/main" id="{4309F268-A45B-4517-B03F-2774BAEFF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şlık 1">
            <a:extLst>
              <a:ext uri="{FF2B5EF4-FFF2-40B4-BE49-F238E27FC236}">
                <a16:creationId xmlns:a16="http://schemas.microsoft.com/office/drawing/2014/main" id="{64AC5CC9-5F19-BDF2-4F9F-564D6D954343}"/>
              </a:ext>
            </a:extLst>
          </p:cNvPr>
          <p:cNvSpPr txBox="1">
            <a:spLocks/>
          </p:cNvSpPr>
          <p:nvPr/>
        </p:nvSpPr>
        <p:spPr>
          <a:xfrm>
            <a:off x="643467" y="681637"/>
            <a:ext cx="9679975" cy="14415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466344">
              <a:spcAft>
                <a:spcPts val="600"/>
              </a:spcAft>
            </a:pPr>
            <a:r>
              <a:rPr lang="tr-TR" sz="4284" b="0" i="0" kern="1200" dirty="0">
                <a:solidFill>
                  <a:schemeClr val="tx2"/>
                </a:solidFill>
                <a:latin typeface="+mj-lt"/>
                <a:ea typeface="+mj-ea"/>
                <a:cs typeface="+mj-cs"/>
              </a:rPr>
              <a:t>METHOD </a:t>
            </a:r>
            <a:endParaRPr lang="tr-TR" dirty="0"/>
          </a:p>
        </p:txBody>
      </p:sp>
      <p:sp>
        <p:nvSpPr>
          <p:cNvPr id="4" name="Content Placeholder 2">
            <a:extLst>
              <a:ext uri="{FF2B5EF4-FFF2-40B4-BE49-F238E27FC236}">
                <a16:creationId xmlns:a16="http://schemas.microsoft.com/office/drawing/2014/main" id="{1D800A27-33CF-E9C6-2631-7C573DC51280}"/>
              </a:ext>
            </a:extLst>
          </p:cNvPr>
          <p:cNvSpPr txBox="1">
            <a:spLocks/>
          </p:cNvSpPr>
          <p:nvPr/>
        </p:nvSpPr>
        <p:spPr>
          <a:xfrm>
            <a:off x="706212" y="2123157"/>
            <a:ext cx="5589649" cy="405320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defTabSz="466344">
              <a:lnSpc>
                <a:spcPct val="90000"/>
              </a:lnSpc>
              <a:spcBef>
                <a:spcPts val="1020"/>
              </a:spcBef>
              <a:buNone/>
            </a:pPr>
            <a:r>
              <a:rPr lang="tr-TR" sz="1500" b="0" i="0" kern="1200" dirty="0">
                <a:solidFill>
                  <a:schemeClr val="tx1"/>
                </a:solidFill>
                <a:latin typeface="+mj-lt"/>
                <a:ea typeface="+mj-ea"/>
                <a:cs typeface="+mj-cs"/>
              </a:rPr>
              <a:t>4) </a:t>
            </a:r>
            <a:r>
              <a:rPr lang="en-US" sz="1500" b="0" i="0" kern="1200" dirty="0">
                <a:solidFill>
                  <a:schemeClr val="tx1"/>
                </a:solidFill>
                <a:latin typeface="+mj-lt"/>
                <a:ea typeface="+mj-ea"/>
                <a:cs typeface="+mj-cs"/>
              </a:rPr>
              <a:t>Model Training and Evaluation</a:t>
            </a:r>
            <a:endParaRPr lang="tr-TR" sz="1500" b="0" i="0" kern="1200" dirty="0">
              <a:solidFill>
                <a:schemeClr val="tx1"/>
              </a:solidFill>
              <a:latin typeface="+mj-lt"/>
              <a:ea typeface="+mj-ea"/>
              <a:cs typeface="+mj-cs"/>
            </a:endParaRPr>
          </a:p>
          <a:p>
            <a:pPr lvl="1" defTabSz="466344">
              <a:lnSpc>
                <a:spcPct val="90000"/>
              </a:lnSpc>
              <a:spcBef>
                <a:spcPts val="1020"/>
              </a:spcBef>
              <a:buFont typeface="Wingdings" panose="05000000000000000000" pitchFamily="2" charset="2"/>
              <a:buChar char="Ø"/>
            </a:pPr>
            <a:r>
              <a:rPr lang="en-US" sz="1400" b="0" i="0" kern="1200" dirty="0">
                <a:solidFill>
                  <a:schemeClr val="tx1"/>
                </a:solidFill>
                <a:latin typeface="+mj-lt"/>
                <a:ea typeface="+mj-ea"/>
                <a:cs typeface="+mj-cs"/>
              </a:rPr>
              <a:t>A binary cross-entropy loss function, which gauges the difference between projected DTI probabilities and ground truth labels, is used to train the GCN model. With a learning rate of 0.0</a:t>
            </a:r>
            <a:r>
              <a:rPr lang="tr-TR" sz="1400" b="0" i="0" kern="1200" dirty="0">
                <a:solidFill>
                  <a:schemeClr val="tx1"/>
                </a:solidFill>
                <a:latin typeface="+mj-lt"/>
                <a:ea typeface="+mj-ea"/>
                <a:cs typeface="+mj-cs"/>
              </a:rPr>
              <a:t>2</a:t>
            </a:r>
            <a:r>
              <a:rPr lang="en-US" sz="1400" b="0" i="0" kern="1200" dirty="0">
                <a:solidFill>
                  <a:schemeClr val="tx1"/>
                </a:solidFill>
                <a:latin typeface="+mj-lt"/>
                <a:ea typeface="+mj-ea"/>
                <a:cs typeface="+mj-cs"/>
              </a:rPr>
              <a:t> and a weight decay of 5e-4, the Adam optimizer is used to find the best model parameters. The model gains the ability to predict events accurately and generalize well to new drug-target combinations by reducing the loss function.</a:t>
            </a:r>
            <a:endParaRPr lang="tr-TR" sz="1400" b="0" i="0" kern="1200" dirty="0">
              <a:solidFill>
                <a:schemeClr val="tx1"/>
              </a:solidFill>
              <a:latin typeface="+mj-lt"/>
              <a:ea typeface="+mj-ea"/>
              <a:cs typeface="+mj-cs"/>
            </a:endParaRPr>
          </a:p>
          <a:p>
            <a:pPr marL="0" indent="0" defTabSz="466344">
              <a:lnSpc>
                <a:spcPct val="90000"/>
              </a:lnSpc>
              <a:spcBef>
                <a:spcPts val="1020"/>
              </a:spcBef>
              <a:buNone/>
            </a:pPr>
            <a:endParaRPr lang="tr-TR" sz="1500" b="0" i="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124BB667-6E14-5819-C351-AFD37B90B079}"/>
              </a:ext>
            </a:extLst>
          </p:cNvPr>
          <p:cNvSpPr txBox="1"/>
          <p:nvPr/>
        </p:nvSpPr>
        <p:spPr>
          <a:xfrm>
            <a:off x="643467" y="1402397"/>
            <a:ext cx="6274414" cy="461665"/>
          </a:xfrm>
          <a:prstGeom prst="rect">
            <a:avLst/>
          </a:prstGeom>
          <a:noFill/>
        </p:spPr>
        <p:txBody>
          <a:bodyPr wrap="square">
            <a:spAutoFit/>
          </a:bodyPr>
          <a:lstStyle/>
          <a:p>
            <a:pPr lvl="0"/>
            <a:r>
              <a:rPr lang="en-US" sz="2400" dirty="0"/>
              <a:t>Model Training and Evaluation</a:t>
            </a:r>
          </a:p>
        </p:txBody>
      </p:sp>
      <p:pic>
        <p:nvPicPr>
          <p:cNvPr id="2" name="Picture 1">
            <a:extLst>
              <a:ext uri="{FF2B5EF4-FFF2-40B4-BE49-F238E27FC236}">
                <a16:creationId xmlns:a16="http://schemas.microsoft.com/office/drawing/2014/main" id="{9F780648-2795-B1EA-89E8-2CDF45DDE167}"/>
              </a:ext>
            </a:extLst>
          </p:cNvPr>
          <p:cNvPicPr>
            <a:picLocks noChangeAspect="1"/>
          </p:cNvPicPr>
          <p:nvPr/>
        </p:nvPicPr>
        <p:blipFill rotWithShape="1">
          <a:blip r:embed="rId8"/>
          <a:srcRect r="2334"/>
          <a:stretch/>
        </p:blipFill>
        <p:spPr>
          <a:xfrm>
            <a:off x="6527531" y="123825"/>
            <a:ext cx="5432799" cy="6610350"/>
          </a:xfrm>
          <a:prstGeom prst="rect">
            <a:avLst/>
          </a:prstGeom>
        </p:spPr>
      </p:pic>
      <p:pic>
        <p:nvPicPr>
          <p:cNvPr id="5" name="Picture 4">
            <a:extLst>
              <a:ext uri="{FF2B5EF4-FFF2-40B4-BE49-F238E27FC236}">
                <a16:creationId xmlns:a16="http://schemas.microsoft.com/office/drawing/2014/main" id="{F0FFC781-5C6E-880C-178A-C1AEF156E335}"/>
              </a:ext>
            </a:extLst>
          </p:cNvPr>
          <p:cNvPicPr>
            <a:picLocks noChangeAspect="1"/>
          </p:cNvPicPr>
          <p:nvPr/>
        </p:nvPicPr>
        <p:blipFill rotWithShape="1">
          <a:blip r:embed="rId9"/>
          <a:srcRect r="2931" b="17339"/>
          <a:stretch/>
        </p:blipFill>
        <p:spPr>
          <a:xfrm>
            <a:off x="96703" y="5001585"/>
            <a:ext cx="6356348" cy="1131419"/>
          </a:xfrm>
          <a:prstGeom prst="rect">
            <a:avLst/>
          </a:prstGeom>
        </p:spPr>
      </p:pic>
    </p:spTree>
    <p:extLst>
      <p:ext uri="{BB962C8B-B14F-4D97-AF65-F5344CB8AC3E}">
        <p14:creationId xmlns:p14="http://schemas.microsoft.com/office/powerpoint/2010/main" val="121489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4C41D3-6F04-68AF-6BF0-86328F10044B}"/>
              </a:ext>
            </a:extLst>
          </p:cNvPr>
          <p:cNvSpPr>
            <a:spLocks noGrp="1"/>
          </p:cNvSpPr>
          <p:nvPr>
            <p:ph type="title"/>
          </p:nvPr>
        </p:nvSpPr>
        <p:spPr>
          <a:xfrm>
            <a:off x="648929" y="629266"/>
            <a:ext cx="3505495" cy="1622321"/>
          </a:xfrm>
        </p:spPr>
        <p:txBody>
          <a:bodyPr vert="horz" lIns="91440" tIns="45720" rIns="91440" bIns="45720" rtlCol="0">
            <a:normAutofit/>
          </a:bodyPr>
          <a:lstStyle/>
          <a:p>
            <a:r>
              <a:rPr lang="tr-TR" b="0" i="0" kern="1200" dirty="0">
                <a:solidFill>
                  <a:srgbClr val="EBEBEB"/>
                </a:solidFill>
                <a:latin typeface="+mj-lt"/>
                <a:ea typeface="+mj-ea"/>
                <a:cs typeface="+mj-cs"/>
              </a:rPr>
              <a:t>DTI GRAPH STRUCTURE</a:t>
            </a:r>
            <a:endParaRPr lang="en-US" b="0" i="0" kern="1200" dirty="0">
              <a:solidFill>
                <a:srgbClr val="EBEBEB"/>
              </a:solidFill>
              <a:latin typeface="+mj-lt"/>
              <a:ea typeface="+mj-ea"/>
              <a:cs typeface="+mj-cs"/>
            </a:endParaRPr>
          </a:p>
        </p:txBody>
      </p:sp>
      <p:sp>
        <p:nvSpPr>
          <p:cNvPr id="32" name="Rectangle 31">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277395-CED8-C5AF-6162-F4ABD5B42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730326" y="1143000"/>
            <a:ext cx="5518602" cy="4773591"/>
          </a:xfrm>
          <a:prstGeom prst="rect">
            <a:avLst/>
          </a:prstGeom>
          <a:noFill/>
          <a:effectLst/>
        </p:spPr>
      </p:pic>
      <p:sp>
        <p:nvSpPr>
          <p:cNvPr id="36" name="Rectangle 35">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7E260C46-BB19-8FA1-A6A1-F50E7CB1B6BE}"/>
              </a:ext>
            </a:extLst>
          </p:cNvPr>
          <p:cNvSpPr>
            <a:spLocks noGrp="1"/>
          </p:cNvSpPr>
          <p:nvPr>
            <p:ph idx="1"/>
          </p:nvPr>
        </p:nvSpPr>
        <p:spPr>
          <a:xfrm>
            <a:off x="648931" y="2438400"/>
            <a:ext cx="3505494" cy="3785419"/>
          </a:xfrm>
        </p:spPr>
        <p:txBody>
          <a:bodyPr vert="horz" lIns="91440" tIns="45720" rIns="91440" bIns="45720" rtlCol="0">
            <a:normAutofit/>
          </a:bodyPr>
          <a:lstStyle/>
          <a:p>
            <a:pPr defTabSz="399410">
              <a:spcAft>
                <a:spcPts val="576"/>
              </a:spcAft>
              <a:buFont typeface="Wingdings" panose="05000000000000000000" pitchFamily="2" charset="2"/>
              <a:buChar char="Ø"/>
            </a:pPr>
            <a:r>
              <a:rPr lang="en-US" kern="1200" dirty="0">
                <a:solidFill>
                  <a:srgbClr val="FFFFFF"/>
                </a:solidFill>
              </a:rPr>
              <a:t>The graph consists of nodes representing drugs and target proteins, with edges indicating the interactions between them. </a:t>
            </a:r>
            <a:endParaRPr lang="tr-TR" dirty="0">
              <a:solidFill>
                <a:srgbClr val="FFFFFF"/>
              </a:solidFill>
            </a:endParaRPr>
          </a:p>
        </p:txBody>
      </p:sp>
    </p:spTree>
    <p:extLst>
      <p:ext uri="{BB962C8B-B14F-4D97-AF65-F5344CB8AC3E}">
        <p14:creationId xmlns:p14="http://schemas.microsoft.com/office/powerpoint/2010/main" val="1408432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24C41D3-6F04-68AF-6BF0-86328F10044B}"/>
              </a:ext>
            </a:extLst>
          </p:cNvPr>
          <p:cNvSpPr>
            <a:spLocks noGrp="1"/>
          </p:cNvSpPr>
          <p:nvPr>
            <p:ph type="title"/>
          </p:nvPr>
        </p:nvSpPr>
        <p:spPr>
          <a:xfrm>
            <a:off x="648929" y="629266"/>
            <a:ext cx="3505495" cy="1622321"/>
          </a:xfrm>
        </p:spPr>
        <p:txBody>
          <a:bodyPr vert="horz" lIns="91440" tIns="45720" rIns="91440" bIns="45720" rtlCol="0">
            <a:normAutofit/>
          </a:bodyPr>
          <a:lstStyle/>
          <a:p>
            <a:pPr>
              <a:lnSpc>
                <a:spcPct val="90000"/>
              </a:lnSpc>
            </a:pPr>
            <a:r>
              <a:rPr lang="tr-TR" sz="3600" b="0" i="0" kern="1200" dirty="0">
                <a:solidFill>
                  <a:srgbClr val="EBEBEB"/>
                </a:solidFill>
                <a:latin typeface="+mj-lt"/>
                <a:ea typeface="+mj-ea"/>
                <a:cs typeface="+mj-cs"/>
              </a:rPr>
              <a:t>DEGREE DISTRIBUTION HISTOGRAM</a:t>
            </a:r>
            <a:endParaRPr lang="en-US" sz="3600" b="0" i="0" kern="1200" dirty="0">
              <a:solidFill>
                <a:srgbClr val="EBEBEB"/>
              </a:solidFill>
              <a:latin typeface="+mj-lt"/>
              <a:ea typeface="+mj-ea"/>
              <a:cs typeface="+mj-cs"/>
            </a:endParaRPr>
          </a:p>
        </p:txBody>
      </p:sp>
      <p:sp>
        <p:nvSpPr>
          <p:cNvPr id="43" name="Rectangle 42">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438E2D9-82A1-FBCF-B0B9-109924B1BCBD}"/>
              </a:ext>
            </a:extLst>
          </p:cNvPr>
          <p:cNvPicPr>
            <a:picLocks noChangeAspect="1"/>
          </p:cNvPicPr>
          <p:nvPr/>
        </p:nvPicPr>
        <p:blipFill rotWithShape="1">
          <a:blip r:embed="rId3">
            <a:extLst>
              <a:ext uri="{28A0092B-C50C-407E-A947-70E740481C1C}">
                <a14:useLocalDpi xmlns:a14="http://schemas.microsoft.com/office/drawing/2010/main" val="0"/>
              </a:ext>
            </a:extLst>
          </a:blip>
          <a:srcRect l="5773" r="16428"/>
          <a:stretch/>
        </p:blipFill>
        <p:spPr bwMode="auto">
          <a:xfrm>
            <a:off x="5608319" y="1124109"/>
            <a:ext cx="5614835" cy="4456562"/>
          </a:xfrm>
          <a:prstGeom prst="rect">
            <a:avLst/>
          </a:prstGeom>
          <a:noFill/>
          <a:effectLst/>
          <a:extLst>
            <a:ext uri="{53640926-AAD7-44D8-BBD7-CCE9431645EC}">
              <a14:shadowObscured xmlns:a14="http://schemas.microsoft.com/office/drawing/2010/main"/>
            </a:ext>
          </a:extLst>
        </p:spPr>
      </p:pic>
      <p:sp>
        <p:nvSpPr>
          <p:cNvPr id="47" name="Rectangle 46">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7E260C46-BB19-8FA1-A6A1-F50E7CB1B6BE}"/>
              </a:ext>
            </a:extLst>
          </p:cNvPr>
          <p:cNvSpPr>
            <a:spLocks noGrp="1"/>
          </p:cNvSpPr>
          <p:nvPr>
            <p:ph idx="1"/>
          </p:nvPr>
        </p:nvSpPr>
        <p:spPr>
          <a:xfrm>
            <a:off x="648931" y="2438400"/>
            <a:ext cx="3505494" cy="3785419"/>
          </a:xfrm>
        </p:spPr>
        <p:txBody>
          <a:bodyPr vert="horz" lIns="91440" tIns="45720" rIns="91440" bIns="45720" rtlCol="0">
            <a:normAutofit fontScale="92500" lnSpcReduction="10000"/>
          </a:bodyPr>
          <a:lstStyle/>
          <a:p>
            <a:pPr defTabSz="399410">
              <a:spcAft>
                <a:spcPts val="576"/>
              </a:spcAft>
              <a:buFont typeface="Wingdings" panose="05000000000000000000" pitchFamily="2" charset="2"/>
              <a:buChar char="Ø"/>
            </a:pPr>
            <a:r>
              <a:rPr lang="tr-TR" kern="1200" dirty="0">
                <a:solidFill>
                  <a:srgbClr val="FFFFFF"/>
                </a:solidFill>
              </a:rPr>
              <a:t>The f</a:t>
            </a:r>
            <a:r>
              <a:rPr lang="en-US" kern="1200" dirty="0" err="1">
                <a:solidFill>
                  <a:srgbClr val="FFFFFF"/>
                </a:solidFill>
              </a:rPr>
              <a:t>igure</a:t>
            </a:r>
            <a:r>
              <a:rPr lang="en-US" kern="1200" dirty="0">
                <a:solidFill>
                  <a:srgbClr val="FFFFFF"/>
                </a:solidFill>
              </a:rPr>
              <a:t> displays the histogram of node degrees in the graph, where the x-axis represents the degree values, and the y-axis represents the frequency of nodes with each degree. The degree distribution provides valuable insights into the connectivity patterns within the graph. </a:t>
            </a:r>
            <a:endParaRPr lang="tr-TR" dirty="0">
              <a:solidFill>
                <a:srgbClr val="FFFFFF"/>
              </a:solidFill>
            </a:endParaRPr>
          </a:p>
        </p:txBody>
      </p:sp>
    </p:spTree>
    <p:extLst>
      <p:ext uri="{BB962C8B-B14F-4D97-AF65-F5344CB8AC3E}">
        <p14:creationId xmlns:p14="http://schemas.microsoft.com/office/powerpoint/2010/main" val="118557535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722</TotalTime>
  <Words>2165</Words>
  <Application>Microsoft Office PowerPoint</Application>
  <PresentationFormat>Widescreen</PresentationFormat>
  <Paragraphs>106</Paragraphs>
  <Slides>14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Century Gothic</vt:lpstr>
      <vt:lpstr>Century Gothic (Headings)</vt:lpstr>
      <vt:lpstr>Times New Roman</vt:lpstr>
      <vt:lpstr>Wingdings</vt:lpstr>
      <vt:lpstr>Wingdings 3</vt:lpstr>
      <vt:lpstr>Ion</vt:lpstr>
      <vt:lpstr>DTI Predictions </vt:lpstr>
      <vt:lpstr>INTRODUCTION</vt:lpstr>
      <vt:lpstr>RELATED WORK / LITERATURE REVIEW</vt:lpstr>
      <vt:lpstr>PowerPoint Presentation</vt:lpstr>
      <vt:lpstr>PowerPoint Presentation</vt:lpstr>
      <vt:lpstr>PowerPoint Presentation</vt:lpstr>
      <vt:lpstr>PowerPoint Presentation</vt:lpstr>
      <vt:lpstr>DTI GRAPH STRUCTURE</vt:lpstr>
      <vt:lpstr>DEGREE DISTRIBUTION HISTOGRAM</vt:lpstr>
      <vt:lpstr>PowerPoint Presentation</vt:lpstr>
      <vt:lpstr>RESULTS</vt:lpstr>
      <vt:lpstr>RESULTS</vt:lpstr>
      <vt:lpstr>CONCLUSION</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 evaluation of a virtual atlas of portion sizes (VAPS) mobile augmented reality for portion size estimation </dc:title>
  <dc:creator>SÜLEYMAN TÜRKER GÜNER</dc:creator>
  <cp:lastModifiedBy>BENGİSU ŞAHİN</cp:lastModifiedBy>
  <cp:revision>139</cp:revision>
  <dcterms:created xsi:type="dcterms:W3CDTF">2022-10-31T17:16:33Z</dcterms:created>
  <dcterms:modified xsi:type="dcterms:W3CDTF">2023-05-29T07:15:18Z</dcterms:modified>
</cp:coreProperties>
</file>