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Simulação de Sistema de Emergência Hospitalar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Modelo Melhorado</a:t>
            </a:r>
          </a:p>
        </p:txBody>
      </p:sp>
      <p:pic>
        <p:nvPicPr>
          <p:cNvPr descr="resultados_simulaca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Diagrama da Rede de Filas Melhorada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Comparação dos Resultados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Melhoria nos Índices de Desempenho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965200"/>
                <a:gridCol w="685800"/>
                <a:gridCol w="685800"/>
                <a:gridCol w="1358900"/>
                <a:gridCol w="10795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População 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Utilização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 Médio de Resposta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Clientes Perdidos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Triagem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-18.18%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-45.47%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Emergência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-26.09%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-43.99%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-100.00%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-33.12%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-62.48%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-100.00%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+115.18%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+428.57%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-65.30%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-91.23%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+3.57%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+32.79%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-43.03%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-94.44%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Impacto das Melhorias</a:t>
            </a:r>
            <a:r>
              <a:rPr/>
              <a:t>:</a:t>
            </a:r>
          </a:p>
          <a:p>
            <a:pPr lvl="1"/>
            <a:r>
              <a:rPr/>
              <a:t>Redução de 65.30% no tempo médio de resposta da internação</a:t>
            </a:r>
          </a:p>
          <a:p>
            <a:pPr lvl="1"/>
            <a:r>
              <a:rPr/>
              <a:t>Redução de 91.23% nos clientes perdidos (de 7066 para 620)</a:t>
            </a:r>
          </a:p>
          <a:p>
            <a:pPr lvl="1"/>
            <a:r>
              <a:rPr/>
              <a:t>Aumento de 428.57% no throughput da internação</a:t>
            </a:r>
          </a:p>
          <a:p>
            <a:pPr lvl="1"/>
            <a:r>
              <a:rPr/>
              <a:t>Melhoria significativa na utilização das filas de triagem (-45.47%) e alta (-43.03%)</a:t>
            </a:r>
          </a:p>
          <a:p>
            <a:pPr lvl="0" indent="-342900" marL="342900">
              <a:buAutoNum type="arabicPeriod"/>
            </a:pPr>
            <a:r>
              <a:rPr b="1"/>
              <a:t>Custos vs. Benefícios</a:t>
            </a:r>
            <a:r>
              <a:rPr/>
              <a:t>:</a:t>
            </a:r>
          </a:p>
          <a:p>
            <a:pPr lvl="1"/>
            <a:r>
              <a:rPr/>
              <a:t>Aumento no número de servidores: +8 servidores</a:t>
            </a:r>
          </a:p>
          <a:p>
            <a:pPr lvl="1"/>
            <a:r>
              <a:rPr/>
              <a:t>Aumento na capacidade das filas: +21 posições</a:t>
            </a:r>
          </a:p>
          <a:p>
            <a:pPr lvl="1"/>
            <a:r>
              <a:rPr/>
              <a:t>Melhoria no tempo de atendimento: redução significativa em todas as filas</a:t>
            </a:r>
          </a:p>
          <a:p>
            <a:pPr lvl="1"/>
            <a:r>
              <a:rPr/>
              <a:t>Redução drástica de clientes perdidos: -91.23%</a:t>
            </a:r>
          </a:p>
          <a:p>
            <a:pPr lvl="0" indent="-342900" marL="342900">
              <a:buAutoNum type="arabicPeriod"/>
            </a:pPr>
            <a:r>
              <a:rPr b="1"/>
              <a:t>Recomendações Adicionais</a:t>
            </a:r>
            <a:r>
              <a:rPr/>
              <a:t>:</a:t>
            </a:r>
          </a:p>
          <a:p>
            <a:pPr lvl="1"/>
            <a:r>
              <a:rPr b="1"/>
              <a:t>Curto Prazo</a:t>
            </a:r>
            <a:r>
              <a:rPr/>
              <a:t>:</a:t>
            </a:r>
          </a:p>
          <a:p>
            <a:pPr lvl="2"/>
            <a:r>
              <a:rPr/>
              <a:t>Implementar sistema de priorização de pacientes</a:t>
            </a:r>
          </a:p>
          <a:p>
            <a:pPr lvl="2"/>
            <a:r>
              <a:rPr/>
              <a:t>Desenvolver protocolos para gestão de picos de demanda</a:t>
            </a:r>
          </a:p>
          <a:p>
            <a:pPr lvl="2"/>
            <a:r>
              <a:rPr/>
              <a:t>Estabelecer indicadores de monitoramento contínuo</a:t>
            </a:r>
          </a:p>
          <a:p>
            <a:pPr lvl="1"/>
            <a:r>
              <a:rPr b="1"/>
              <a:t>Médio Prazo</a:t>
            </a:r>
            <a:r>
              <a:rPr/>
              <a:t>:</a:t>
            </a:r>
          </a:p>
          <a:p>
            <a:pPr lvl="2"/>
            <a:r>
              <a:rPr/>
              <a:t>Avaliar implementação de telemedicina</a:t>
            </a:r>
          </a:p>
          <a:p>
            <a:pPr lvl="2"/>
            <a:r>
              <a:rPr/>
              <a:t>Desenvolver parcerias com outros hospitais</a:t>
            </a:r>
          </a:p>
          <a:p>
            <a:pPr lvl="2"/>
            <a:r>
              <a:rPr/>
              <a:t>Criar programa de gestão de leitos</a:t>
            </a:r>
          </a:p>
          <a:p>
            <a:pPr lvl="1"/>
            <a:r>
              <a:rPr b="1"/>
              <a:t>Longo Prazo</a:t>
            </a:r>
            <a:r>
              <a:rPr/>
              <a:t>:</a:t>
            </a:r>
          </a:p>
          <a:p>
            <a:pPr lvl="2"/>
            <a:r>
              <a:rPr/>
              <a:t>Planejamento para expansão física do setor de internação</a:t>
            </a:r>
          </a:p>
          <a:p>
            <a:pPr lvl="2"/>
            <a:r>
              <a:rPr/>
              <a:t>Implementação de sistemas preditivos de demanda</a:t>
            </a:r>
          </a:p>
          <a:p>
            <a:pPr lvl="2"/>
            <a:r>
              <a:rPr/>
              <a:t>Desenvolvimento de protocolos de alta eficiente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Notação de Kendall para sistemas de filas</a:t>
            </a:r>
          </a:p>
          <a:p>
            <a:pPr lvl="0" indent="-342900" marL="342900">
              <a:buAutoNum type="arabicPeriod"/>
            </a:pPr>
            <a:r>
              <a:rPr/>
              <a:t>Teoria de filas e simulação de sistemas</a:t>
            </a:r>
          </a:p>
          <a:p>
            <a:pPr lvl="0" indent="-342900" marL="342900">
              <a:buAutoNum type="arabicPeriod"/>
            </a:pPr>
            <a:r>
              <a:rPr/>
              <a:t>Análise de desempenho de sistemas hospitalares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Avaliação de Aprendizagem - Simulação e Métodos Analíticos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Nome do Aluno 1</a:t>
            </a:r>
          </a:p>
          <a:p>
            <a:pPr lvl="0"/>
            <a:r>
              <a:rPr/>
              <a:t>Nome do Aluno 2</a:t>
            </a:r>
          </a:p>
          <a:p>
            <a:pPr lvl="0"/>
            <a:r>
              <a:rPr/>
              <a:t>Nome do Aluno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Descrição do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sistema modelado representa um departamento de emergência hospitalar com 5 filas principais:</a:t>
            </a:r>
          </a:p>
          <a:p>
            <a:pPr lvl="0" indent="-342900" marL="342900">
              <a:buAutoNum type="arabicPeriod"/>
            </a:pPr>
            <a:r>
              <a:rPr b="1"/>
              <a:t>Triagem (M/M/3/15)</a:t>
            </a:r>
          </a:p>
          <a:p>
            <a:pPr lvl="1"/>
            <a:r>
              <a:rPr/>
              <a:t>3 atendentes</a:t>
            </a:r>
          </a:p>
          <a:p>
            <a:pPr lvl="1"/>
            <a:r>
              <a:rPr/>
              <a:t>Capacidade de 15 pacientes</a:t>
            </a:r>
          </a:p>
          <a:p>
            <a:pPr lvl="1"/>
            <a:r>
              <a:rPr/>
              <a:t>Recebe chegadas externas</a:t>
            </a:r>
          </a:p>
          <a:p>
            <a:pPr lvl="1"/>
            <a:r>
              <a:rPr/>
              <a:t>Distribui pacientes para emergência (30%) e consulta (70%)</a:t>
            </a:r>
          </a:p>
          <a:p>
            <a:pPr lvl="0" indent="-342900" marL="342900">
              <a:buAutoNum type="arabicPeriod"/>
            </a:pPr>
            <a:r>
              <a:rPr b="1"/>
              <a:t>Emergência (M/M/4/12)</a:t>
            </a:r>
          </a:p>
          <a:p>
            <a:pPr lvl="1"/>
            <a:r>
              <a:rPr/>
              <a:t>4 médicos</a:t>
            </a:r>
          </a:p>
          <a:p>
            <a:pPr lvl="1"/>
            <a:r>
              <a:rPr/>
              <a:t>Capacidade de 12 pacientes</a:t>
            </a:r>
          </a:p>
          <a:p>
            <a:pPr lvl="1"/>
            <a:r>
              <a:rPr/>
              <a:t>60% dos pacientes recebem alta</a:t>
            </a:r>
          </a:p>
          <a:p>
            <a:pPr lvl="1"/>
            <a:r>
              <a:rPr/>
              <a:t>40% são internados</a:t>
            </a:r>
          </a:p>
          <a:p>
            <a:pPr lvl="0" indent="-342900" marL="342900">
              <a:buAutoNum type="arabicPeriod"/>
            </a:pPr>
            <a:r>
              <a:rPr b="1"/>
              <a:t>Consulta (M/M/4/20)</a:t>
            </a:r>
          </a:p>
          <a:p>
            <a:pPr lvl="1"/>
            <a:r>
              <a:rPr/>
              <a:t>4 médicos</a:t>
            </a:r>
          </a:p>
          <a:p>
            <a:pPr lvl="1"/>
            <a:r>
              <a:rPr/>
              <a:t>Capacidade de 20 pacientes</a:t>
            </a:r>
          </a:p>
          <a:p>
            <a:pPr lvl="1"/>
            <a:r>
              <a:rPr/>
              <a:t>70% dos pacientes recebem alta</a:t>
            </a:r>
          </a:p>
          <a:p>
            <a:pPr lvl="1"/>
            <a:r>
              <a:rPr/>
              <a:t>30% são internados</a:t>
            </a:r>
          </a:p>
          <a:p>
            <a:pPr lvl="0" indent="-342900" marL="342900">
              <a:buAutoNum type="arabicPeriod"/>
            </a:pPr>
            <a:r>
              <a:rPr b="1"/>
              <a:t>Internação (M/M/4/15)</a:t>
            </a:r>
          </a:p>
          <a:p>
            <a:pPr lvl="1"/>
            <a:r>
              <a:rPr/>
              <a:t>4 servidores</a:t>
            </a:r>
          </a:p>
          <a:p>
            <a:pPr lvl="1"/>
            <a:r>
              <a:rPr/>
              <a:t>Capacidade de 15 pacientes</a:t>
            </a:r>
          </a:p>
          <a:p>
            <a:pPr lvl="1"/>
            <a:r>
              <a:rPr/>
              <a:t>100% dos pacientes recebem alta após internação</a:t>
            </a:r>
          </a:p>
          <a:p>
            <a:pPr lvl="0" indent="-342900" marL="342900">
              <a:buAutoNum type="arabicPeriod"/>
            </a:pPr>
            <a:r>
              <a:rPr b="1"/>
              <a:t>Alta (M/M/2/25)</a:t>
            </a:r>
          </a:p>
          <a:p>
            <a:pPr lvl="1"/>
            <a:r>
              <a:rPr/>
              <a:t>2 servidores</a:t>
            </a:r>
          </a:p>
          <a:p>
            <a:pPr lvl="1"/>
            <a:r>
              <a:rPr/>
              <a:t>Capacidade de 25 pacientes</a:t>
            </a:r>
          </a:p>
          <a:p>
            <a:pPr lvl="1"/>
            <a:r>
              <a:rPr/>
              <a:t>Ponto final do sistema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Modelo da Rede de Filas</a:t>
            </a:r>
          </a:p>
        </p:txBody>
      </p:sp>
      <p:pic>
        <p:nvPicPr>
          <p:cNvPr descr="resultados_simulaca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Diagrama da Rede de Filas Original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Notação de Kendall</a:t>
            </a:r>
            <a:r>
              <a:rPr/>
              <a:t>: M/M/s/K</a:t>
            </a:r>
          </a:p>
          <a:p>
            <a:pPr lvl="1"/>
            <a:r>
              <a:rPr/>
              <a:t>M: Distribuição de chegadas Markoviana (exponencial)</a:t>
            </a:r>
          </a:p>
          <a:p>
            <a:pPr lvl="1"/>
            <a:r>
              <a:rPr/>
              <a:t>M: Distribuição de serviço Markoviana (exponencial)</a:t>
            </a:r>
          </a:p>
          <a:p>
            <a:pPr lvl="1"/>
            <a:r>
              <a:rPr/>
              <a:t>s: Número de servidores</a:t>
            </a:r>
          </a:p>
          <a:p>
            <a:pPr lvl="1"/>
            <a:r>
              <a:rPr/>
              <a:t>K: Capacidade da fila</a:t>
            </a:r>
          </a:p>
          <a:p>
            <a:pPr lvl="0"/>
            <a:r>
              <a:rPr b="1"/>
              <a:t>Tempos de Serviço</a:t>
            </a:r>
            <a:r>
              <a:rPr/>
              <a:t>:</a:t>
            </a:r>
          </a:p>
          <a:p>
            <a:pPr lvl="1"/>
            <a:r>
              <a:rPr/>
              <a:t>Triagem: 3-6 minutos</a:t>
            </a:r>
          </a:p>
          <a:p>
            <a:pPr lvl="1"/>
            <a:r>
              <a:rPr/>
              <a:t>Emergência: 15-35 minutos</a:t>
            </a:r>
          </a:p>
          <a:p>
            <a:pPr lvl="1"/>
            <a:r>
              <a:rPr/>
              <a:t>Consulta: 10-25 minutos</a:t>
            </a:r>
          </a:p>
          <a:p>
            <a:pPr lvl="1"/>
            <a:r>
              <a:rPr/>
              <a:t>Internação: 120-180 minutos</a:t>
            </a:r>
          </a:p>
          <a:p>
            <a:pPr lvl="1"/>
            <a:r>
              <a:rPr/>
              <a:t>Alta: 2-4 minutos</a:t>
            </a:r>
          </a:p>
          <a:p>
            <a:pPr lvl="0"/>
            <a:r>
              <a:rPr b="1"/>
              <a:t>Probabilidades de Roteamento</a:t>
            </a:r>
            <a:r>
              <a:rPr/>
              <a:t>:</a:t>
            </a:r>
          </a:p>
          <a:p>
            <a:pPr lvl="1"/>
            <a:r>
              <a:rPr/>
              <a:t>Triagem → Emergência: 30%</a:t>
            </a:r>
          </a:p>
          <a:p>
            <a:pPr lvl="1"/>
            <a:r>
              <a:rPr/>
              <a:t>Triagem → Consulta: 70%</a:t>
            </a:r>
          </a:p>
          <a:p>
            <a:pPr lvl="1"/>
            <a:r>
              <a:rPr/>
              <a:t>Emergência → Alta: 60%</a:t>
            </a:r>
          </a:p>
          <a:p>
            <a:pPr lvl="1"/>
            <a:r>
              <a:rPr/>
              <a:t>Emergência → Internação: 40%</a:t>
            </a:r>
          </a:p>
          <a:p>
            <a:pPr lvl="1"/>
            <a:r>
              <a:rPr/>
              <a:t>Consulta → Alta: 70%</a:t>
            </a:r>
          </a:p>
          <a:p>
            <a:pPr lvl="1"/>
            <a:r>
              <a:rPr/>
              <a:t>Consulta → Internação: 30%</a:t>
            </a:r>
          </a:p>
          <a:p>
            <a:pPr lvl="1"/>
            <a:r>
              <a:rPr/>
              <a:t>Internação → Alta: 100%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Resultados da Simulação - Modelo Original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Índices de Desempenho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749300"/>
                <a:gridCol w="1193800"/>
                <a:gridCol w="698500"/>
                <a:gridCol w="1358900"/>
                <a:gridCol w="838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População 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Throughput (clientes/min)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Utilização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 Médio de Resposta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Clientes Perdidos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Triagem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Emergência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1047.94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Probabilidades dos Estados das Filas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762000"/>
                <a:gridCol w="762000"/>
                <a:gridCol w="762000"/>
                <a:gridCol w="762000"/>
                <a:gridCol w="762000"/>
                <a:gridCol w="838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Estado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Estado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Estado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Estado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Estado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Estado 5+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Triagem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45.91%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53.21%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Emergência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35.24%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42.25%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3.91%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11.35%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37.74%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36.31%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12.45%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99.89%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74.39%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23.07%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de Gargalos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 base nos resultados da simulação, identificamos os seguintes gargalos no sistema:</a:t>
            </a:r>
          </a:p>
          <a:p>
            <a:pPr lvl="0" indent="-342900" marL="342900">
              <a:buAutoNum type="arabicPeriod"/>
            </a:pPr>
            <a:r>
              <a:rPr b="1"/>
              <a:t>Internação</a:t>
            </a:r>
            <a:r>
              <a:rPr/>
              <a:t>:</a:t>
            </a:r>
          </a:p>
          <a:p>
            <a:pPr lvl="1"/>
            <a:r>
              <a:rPr/>
              <a:t>Utilização extremamente alta (99.99%)</a:t>
            </a:r>
          </a:p>
          <a:p>
            <a:pPr lvl="1"/>
            <a:r>
              <a:rPr/>
              <a:t>Tempo médio de resposta crítico (1047.94 minutos)</a:t>
            </a:r>
          </a:p>
          <a:p>
            <a:pPr lvl="1"/>
            <a:r>
              <a:rPr/>
              <a:t>7066 clientes perdidos</a:t>
            </a:r>
          </a:p>
          <a:p>
            <a:pPr lvl="1"/>
            <a:r>
              <a:rPr/>
              <a:t>Throughput muito baixo (0.0056 clientes/min)</a:t>
            </a:r>
          </a:p>
          <a:p>
            <a:pPr lvl="0" indent="-342900" marL="342900">
              <a:buAutoNum type="arabicPeriod"/>
            </a:pPr>
            <a:r>
              <a:rPr b="1"/>
              <a:t>Consulta</a:t>
            </a:r>
            <a:r>
              <a:rPr/>
              <a:t>:</a:t>
            </a:r>
          </a:p>
          <a:p>
            <a:pPr lvl="1"/>
            <a:r>
              <a:rPr/>
              <a:t>Alta utilização (69.78%)</a:t>
            </a:r>
          </a:p>
          <a:p>
            <a:pPr lvl="1"/>
            <a:r>
              <a:rPr/>
              <a:t>Tempo médio de resposta elevado (2.44 minutos)</a:t>
            </a:r>
          </a:p>
          <a:p>
            <a:pPr lvl="1"/>
            <a:r>
              <a:rPr/>
              <a:t>População média alta (1.57 pacientes)</a:t>
            </a:r>
          </a:p>
          <a:p>
            <a:pPr lvl="0" indent="-342900" marL="342900">
              <a:buAutoNum type="arabicPeriod"/>
            </a:pPr>
            <a:r>
              <a:rPr b="1"/>
              <a:t>Emergência</a:t>
            </a:r>
            <a:r>
              <a:rPr/>
              <a:t>:</a:t>
            </a:r>
          </a:p>
          <a:p>
            <a:pPr lvl="1"/>
            <a:r>
              <a:rPr/>
              <a:t>Utilização moderada (30.53%)</a:t>
            </a:r>
          </a:p>
          <a:p>
            <a:pPr lvl="1"/>
            <a:r>
              <a:rPr/>
              <a:t>Tempo de resposta aceitável (0.14 minutos)</a:t>
            </a:r>
          </a:p>
          <a:p>
            <a:pPr lvl="1"/>
            <a:r>
              <a:rPr/>
              <a:t>População média moderada (0.92 pacientes)</a:t>
            </a:r>
          </a:p>
          <a:p>
            <a:pPr lvl="0" indent="-342900" marL="342900">
              <a:buAutoNum type="arabicPeriod"/>
            </a:pPr>
            <a:r>
              <a:rPr b="1"/>
              <a:t>Triagem e Alta</a:t>
            </a:r>
            <a:r>
              <a:rPr/>
              <a:t>:</a:t>
            </a:r>
          </a:p>
          <a:p>
            <a:pPr lvl="1"/>
            <a:r>
              <a:rPr/>
              <a:t>Utilização baixa (27.48% e 25.61%)</a:t>
            </a:r>
          </a:p>
          <a:p>
            <a:pPr lvl="1"/>
            <a:r>
              <a:rPr/>
              <a:t>Tempos de resposta adequados</a:t>
            </a:r>
          </a:p>
          <a:p>
            <a:pPr lvl="1"/>
            <a:r>
              <a:rPr/>
              <a:t>Sem perda de clientes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Proposta de Melhoria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 resolver os gargalos identificados, implementamos as seguintes melhorias:</a:t>
            </a:r>
          </a:p>
          <a:p>
            <a:pPr lvl="0" indent="-342900" marL="342900">
              <a:buAutoNum type="arabicPeriod"/>
            </a:pPr>
            <a:r>
              <a:rPr b="1"/>
              <a:t>Triagem</a:t>
            </a:r>
            <a:r>
              <a:rPr/>
              <a:t>:</a:t>
            </a:r>
          </a:p>
          <a:p>
            <a:pPr lvl="1"/>
            <a:r>
              <a:rPr/>
              <a:t>Aumentar o número de servidores de 2 para 3</a:t>
            </a:r>
          </a:p>
          <a:p>
            <a:pPr lvl="1"/>
            <a:r>
              <a:rPr/>
              <a:t>Aumentar a capacidade da fila de 10 para 15</a:t>
            </a:r>
          </a:p>
          <a:p>
            <a:pPr lvl="1"/>
            <a:r>
              <a:rPr/>
              <a:t>Reduzir o tempo máximo de serviço de 8 para 6 minutos</a:t>
            </a:r>
          </a:p>
          <a:p>
            <a:pPr lvl="0" indent="-342900" marL="342900">
              <a:buAutoNum type="arabicPeriod"/>
            </a:pPr>
            <a:r>
              <a:rPr b="1"/>
              <a:t>Emergência</a:t>
            </a:r>
            <a:r>
              <a:rPr/>
              <a:t>:</a:t>
            </a:r>
          </a:p>
          <a:p>
            <a:pPr lvl="1"/>
            <a:r>
              <a:rPr/>
              <a:t>Aumentar o número de servidores de 3 para 4</a:t>
            </a:r>
          </a:p>
          <a:p>
            <a:pPr lvl="1"/>
            <a:r>
              <a:rPr/>
              <a:t>Aumentar a capacidade da fila de 8 para 12</a:t>
            </a:r>
          </a:p>
          <a:p>
            <a:pPr lvl="1"/>
            <a:r>
              <a:rPr/>
              <a:t>Reduzir o tempo máximo de serviço de 45 para 35 minutos</a:t>
            </a:r>
          </a:p>
          <a:p>
            <a:pPr lvl="0" indent="-342900" marL="342900">
              <a:buAutoNum type="arabicPeriod"/>
            </a:pPr>
            <a:r>
              <a:rPr b="1"/>
              <a:t>Consulta</a:t>
            </a:r>
            <a:r>
              <a:rPr/>
              <a:t>:</a:t>
            </a:r>
          </a:p>
          <a:p>
            <a:pPr lvl="1"/>
            <a:r>
              <a:rPr/>
              <a:t>Aumentar o número de servidores de 2 para 4</a:t>
            </a:r>
          </a:p>
          <a:p>
            <a:pPr lvl="1"/>
            <a:r>
              <a:rPr/>
              <a:t>Aumentar a capacidade da fila de 12 para 20</a:t>
            </a:r>
          </a:p>
          <a:p>
            <a:pPr lvl="1"/>
            <a:r>
              <a:rPr/>
              <a:t>Reduzir o tempo máximo de serviço de 30 para 25 minutos</a:t>
            </a:r>
          </a:p>
          <a:p>
            <a:pPr lvl="0" indent="-342900" marL="342900">
              <a:buAutoNum type="arabicPeriod"/>
            </a:pPr>
            <a:r>
              <a:rPr b="1"/>
              <a:t>Internação</a:t>
            </a:r>
            <a:r>
              <a:rPr/>
              <a:t>:</a:t>
            </a:r>
          </a:p>
          <a:p>
            <a:pPr lvl="1"/>
            <a:r>
              <a:rPr/>
              <a:t>Aumentar o número de servidores de 1 para 4</a:t>
            </a:r>
          </a:p>
          <a:p>
            <a:pPr lvl="1"/>
            <a:r>
              <a:rPr/>
              <a:t>Aumentar a capacidade da fila de 6 para 15</a:t>
            </a:r>
          </a:p>
          <a:p>
            <a:pPr lvl="1"/>
            <a:r>
              <a:rPr/>
              <a:t>Reduzir o tempo máximo de serviço de 240 para 180 minutos</a:t>
            </a:r>
          </a:p>
          <a:p>
            <a:pPr lvl="0" indent="-342900" marL="342900">
              <a:buAutoNum type="arabicPeriod"/>
            </a:pPr>
            <a:r>
              <a:rPr b="1"/>
              <a:t>Alta</a:t>
            </a:r>
            <a:r>
              <a:rPr/>
              <a:t>:</a:t>
            </a:r>
          </a:p>
          <a:p>
            <a:pPr lvl="1"/>
            <a:r>
              <a:rPr/>
              <a:t>Aumentar o número de servidores de 1 para 2</a:t>
            </a:r>
          </a:p>
          <a:p>
            <a:pPr lvl="1"/>
            <a:r>
              <a:rPr/>
              <a:t>Aumentar a capacidade da fila de 20 para 25</a:t>
            </a:r>
          </a:p>
          <a:p>
            <a:pPr lvl="1"/>
            <a:r>
              <a:rPr/>
              <a:t>Reduzir o tempo máximo de serviço de 5 para 4 minutos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2025-04-28T17:21:42Z</dcterms:created>
  <dcterms:modified xsi:type="dcterms:W3CDTF">2025-04-28T17:21:42Z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