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04" d="100"/>
          <a:sy n="104" d="100"/>
        </p:scale>
        <p:origin x="200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4.xml"/><Relationship Id="rId18" Type="http://schemas.openxmlformats.org/officeDocument/2006/relationships/slide" Target="slide20.xml"/><Relationship Id="rId26" Type="http://schemas.openxmlformats.org/officeDocument/2006/relationships/slide" Target="slide28.xml"/><Relationship Id="rId3" Type="http://schemas.openxmlformats.org/officeDocument/2006/relationships/slide" Target="slide4.xml"/><Relationship Id="rId21" Type="http://schemas.openxmlformats.org/officeDocument/2006/relationships/slide" Target="slide23.xml"/><Relationship Id="rId7" Type="http://schemas.openxmlformats.org/officeDocument/2006/relationships/slide" Target="slide8.xml"/><Relationship Id="rId12" Type="http://schemas.openxmlformats.org/officeDocument/2006/relationships/slide" Target="slide13.xml"/><Relationship Id="rId17" Type="http://schemas.openxmlformats.org/officeDocument/2006/relationships/slide" Target="slide18.xml"/><Relationship Id="rId25" Type="http://schemas.openxmlformats.org/officeDocument/2006/relationships/slide" Target="slide27.xml"/><Relationship Id="rId2" Type="http://schemas.openxmlformats.org/officeDocument/2006/relationships/slide" Target="slide3.xml"/><Relationship Id="rId16" Type="http://schemas.openxmlformats.org/officeDocument/2006/relationships/slide" Target="slide17.xml"/><Relationship Id="rId20" Type="http://schemas.openxmlformats.org/officeDocument/2006/relationships/slide" Target="slide22.xml"/><Relationship Id="rId29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24" Type="http://schemas.openxmlformats.org/officeDocument/2006/relationships/slide" Target="slide26.xml"/><Relationship Id="rId5" Type="http://schemas.openxmlformats.org/officeDocument/2006/relationships/slide" Target="slide6.xml"/><Relationship Id="rId15" Type="http://schemas.openxmlformats.org/officeDocument/2006/relationships/slide" Target="slide16.xml"/><Relationship Id="rId23" Type="http://schemas.openxmlformats.org/officeDocument/2006/relationships/slide" Target="slide25.xml"/><Relationship Id="rId28" Type="http://schemas.openxmlformats.org/officeDocument/2006/relationships/slide" Target="slide30.xml"/><Relationship Id="rId10" Type="http://schemas.openxmlformats.org/officeDocument/2006/relationships/slide" Target="slide11.xml"/><Relationship Id="rId19" Type="http://schemas.openxmlformats.org/officeDocument/2006/relationships/slide" Target="slide21.xml"/><Relationship Id="rId31" Type="http://schemas.openxmlformats.org/officeDocument/2006/relationships/slide" Target="slide33.xml"/><Relationship Id="rId4" Type="http://schemas.openxmlformats.org/officeDocument/2006/relationships/slide" Target="slide5.xml"/><Relationship Id="rId9" Type="http://schemas.openxmlformats.org/officeDocument/2006/relationships/slide" Target="slide10.xml"/><Relationship Id="rId14" Type="http://schemas.openxmlformats.org/officeDocument/2006/relationships/slide" Target="slide15.xml"/><Relationship Id="rId22" Type="http://schemas.openxmlformats.org/officeDocument/2006/relationships/slide" Target="slide24.xml"/><Relationship Id="rId27" Type="http://schemas.openxmlformats.org/officeDocument/2006/relationships/slide" Target="slide29.xml"/><Relationship Id="rId30" Type="http://schemas.openxmlformats.org/officeDocument/2006/relationships/slide" Target="slide3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Simulação de Sistema de Emergência Hospitalar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t>Análise e Melhoria de Desempenho</a:t>
            </a:r>
            <a:br/>
            <a:br/>
            <a:r>
              <a:t>Equipe de Simulação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28 de Abril de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Configuração Original</a:t>
            </a:r>
          </a:p>
        </p:txBody>
      </p:sp>
      <p:pic>
        <p:nvPicPr>
          <p:cNvPr id="4" name="Picture 1" descr="diagrama_rede_original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41500"/>
            <a:ext cx="8229600" cy="160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Rede de Filas Original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Triagem:</a:t>
            </a:r>
            <a:r>
              <a:t> M/M/2/10</a:t>
            </a:r>
          </a:p>
          <a:p>
            <a:pPr lvl="0"/>
            <a:r>
              <a:rPr b="1"/>
              <a:t>Emergência:</a:t>
            </a:r>
            <a:r>
              <a:t> M/M/3/8</a:t>
            </a:r>
          </a:p>
          <a:p>
            <a:pPr lvl="0"/>
            <a:r>
              <a:rPr b="1"/>
              <a:t>Consulta:</a:t>
            </a:r>
            <a:r>
              <a:t> M/M/2/12</a:t>
            </a:r>
          </a:p>
          <a:p>
            <a:pPr lvl="0"/>
            <a:r>
              <a:rPr b="1"/>
              <a:t>Internação:</a:t>
            </a:r>
            <a:r>
              <a:t> M/M/1/6</a:t>
            </a:r>
          </a:p>
          <a:p>
            <a:pPr lvl="0"/>
            <a:r>
              <a:rPr b="1"/>
              <a:t>Alta:</a:t>
            </a:r>
            <a:r>
              <a:t> M/M/1/20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Resultados da Simulação - Modelo Original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Métricas de Desempenho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Fila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População Média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Utilização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Tempo de Resposta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Clientes Perdidos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Triagem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27.48%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0.00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Emergência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0.0304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30.53%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0.14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Consulta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0.0696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69.78%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2.44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Internação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6.85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0.0056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99.99%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1047.94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7066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0.0732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25.61%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0.36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Distribuição de Estados - Fila de Internação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267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Probabilidade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0.03%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0.02%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0.04%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0.06%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14.77%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85.05%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Análise de Gargalos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Identificação de Problemas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Fila de Internação:</a:t>
            </a:r>
          </a:p>
          <a:p>
            <a:pPr lvl="1"/>
            <a:r>
              <a:t>Alta utilização (99.99%)</a:t>
            </a:r>
          </a:p>
          <a:p>
            <a:pPr lvl="1"/>
            <a:r>
              <a:t>Tempo de resposta extremamente alto (1047.94 minutos)</a:t>
            </a:r>
          </a:p>
          <a:p>
            <a:pPr lvl="1"/>
            <a:r>
              <a:t>Grande número de clientes perdidos (7066)</a:t>
            </a:r>
          </a:p>
          <a:p>
            <a:pPr lvl="1"/>
            <a:r>
              <a:t>Distribuição de estados desequilibrada</a:t>
            </a:r>
          </a:p>
          <a:p>
            <a:pPr lvl="0"/>
            <a:r>
              <a:rPr b="1"/>
              <a:t>Fila de Consulta:</a:t>
            </a:r>
          </a:p>
          <a:p>
            <a:pPr lvl="1"/>
            <a:r>
              <a:t>Alta utilização (69.78%)</a:t>
            </a:r>
          </a:p>
          <a:p>
            <a:pPr lvl="1"/>
            <a:r>
              <a:t>Tempo de resposta significativo (2.44 minutos)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Impacto no Sistema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Sobrecarga no setor de internação</a:t>
            </a:r>
          </a:p>
          <a:p>
            <a:pPr lvl="0"/>
            <a:r>
              <a:t>Insatisfação dos pacientes</a:t>
            </a:r>
          </a:p>
          <a:p>
            <a:pPr lvl="0"/>
            <a:r>
              <a:t>Perda de eficiência operacional</a:t>
            </a:r>
          </a:p>
          <a:p>
            <a:pPr lvl="0"/>
            <a:r>
              <a:t>Riscos para a saúde dos pacientes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Proposta de Melhoria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Alterações Propostas</a:t>
            </a:r>
          </a:p>
        </p:txBody>
      </p:sp>
      <p:pic>
        <p:nvPicPr>
          <p:cNvPr id="3" name="Picture 1" descr="diagrama_rede_melhorado_v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41500"/>
            <a:ext cx="8229600" cy="160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Rede de Filas Melhorada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Fila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Configuração 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Configuração Melhorada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Melhoria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Triagem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M/M/2/10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M/M/3/15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+1 servidor, +5 capacidade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Emergência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M/M/3/8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M/M/4/12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+1 servidor, +4 capacidade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Consulta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M/M/2/12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M/M/4/20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+2 servidores, +8 capacidade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Internação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M/M/1/6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M/M/4/15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+3 servidores, +9 capacidade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M/M/1/20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M/M/2/25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+1 servidor, +5 capacidade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0"/>
            <a:r>
              <a:rPr>
                <a:hlinkClick r:id="rId2" action="ppaction://hlinksldjump"/>
              </a:rPr>
              <a:t>Simulação de Sistema de Emergência Hospitalar</a:t>
            </a:r>
          </a:p>
          <a:p>
            <a:pPr lvl="1"/>
            <a:r>
              <a:rPr>
                <a:hlinkClick r:id="rId3" action="ppaction://hlinksldjump"/>
              </a:rPr>
              <a:t>Análise e Melhoria de Desempenho</a:t>
            </a:r>
          </a:p>
          <a:p>
            <a:pPr lvl="0"/>
            <a:r>
              <a:rPr>
                <a:hlinkClick r:id="rId4" action="ppaction://hlinksldjump"/>
              </a:rPr>
              <a:t>Descrição da Realidade Simulada</a:t>
            </a:r>
          </a:p>
          <a:p>
            <a:pPr lvl="1"/>
            <a:r>
              <a:rPr>
                <a:hlinkClick r:id="rId5" action="ppaction://hlinksldjump"/>
              </a:rPr>
              <a:t>Sistema de Emergência Hospitalar</a:t>
            </a:r>
          </a:p>
          <a:p>
            <a:pPr lvl="1"/>
            <a:r>
              <a:rPr>
                <a:hlinkClick r:id="rId6" action="ppaction://hlinksldjump"/>
              </a:rPr>
              <a:t>Componentes do Sistema</a:t>
            </a:r>
          </a:p>
          <a:p>
            <a:pPr lvl="0"/>
            <a:r>
              <a:rPr>
                <a:hlinkClick r:id="rId7" action="ppaction://hlinksldjump"/>
              </a:rPr>
              <a:t>Modelo da Rede de Filas</a:t>
            </a:r>
          </a:p>
          <a:p>
            <a:pPr lvl="1"/>
            <a:r>
              <a:rPr>
                <a:hlinkClick r:id="rId8" action="ppaction://hlinksldjump"/>
              </a:rPr>
              <a:t>Notação de Kendall</a:t>
            </a:r>
          </a:p>
          <a:p>
            <a:pPr lvl="1"/>
            <a:r>
              <a:rPr>
                <a:hlinkClick r:id="rId9" action="ppaction://hlinksldjump"/>
              </a:rPr>
              <a:t>Configuração Original</a:t>
            </a:r>
          </a:p>
          <a:p>
            <a:pPr lvl="0"/>
            <a:r>
              <a:rPr>
                <a:hlinkClick r:id="rId10" action="ppaction://hlinksldjump"/>
              </a:rPr>
              <a:t>Resultados da Simulação - Modelo Original</a:t>
            </a:r>
          </a:p>
          <a:p>
            <a:pPr lvl="1"/>
            <a:r>
              <a:rPr>
                <a:hlinkClick r:id="rId11" action="ppaction://hlinksldjump"/>
              </a:rPr>
              <a:t>Métricas de Desempenho</a:t>
            </a:r>
          </a:p>
          <a:p>
            <a:pPr lvl="1"/>
            <a:r>
              <a:rPr>
                <a:hlinkClick r:id="rId12" action="ppaction://hlinksldjump"/>
              </a:rPr>
              <a:t>Distribuição de Estados - Fila de Internação</a:t>
            </a:r>
          </a:p>
          <a:p>
            <a:pPr lvl="0"/>
            <a:r>
              <a:rPr>
                <a:hlinkClick r:id="rId13" action="ppaction://hlinksldjump"/>
              </a:rPr>
              <a:t>Análise de Gargalos</a:t>
            </a:r>
          </a:p>
          <a:p>
            <a:pPr lvl="1"/>
            <a:r>
              <a:rPr>
                <a:hlinkClick r:id="rId14" action="ppaction://hlinksldjump"/>
              </a:rPr>
              <a:t>Identificação de Problemas</a:t>
            </a:r>
          </a:p>
          <a:p>
            <a:pPr lvl="1"/>
            <a:r>
              <a:rPr>
                <a:hlinkClick r:id="rId15" action="ppaction://hlinksldjump"/>
              </a:rPr>
              <a:t>Impacto no Sistema</a:t>
            </a:r>
          </a:p>
          <a:p>
            <a:pPr lvl="0"/>
            <a:r>
              <a:rPr>
                <a:hlinkClick r:id="rId16" action="ppaction://hlinksldjump"/>
              </a:rPr>
              <a:t>Proposta de Melhoria</a:t>
            </a:r>
          </a:p>
          <a:p>
            <a:pPr lvl="1"/>
            <a:r>
              <a:rPr>
                <a:hlinkClick r:id="rId17" action="ppaction://hlinksldjump"/>
              </a:rPr>
              <a:t>Alterações Propostas</a:t>
            </a:r>
          </a:p>
          <a:p>
            <a:pPr lvl="1"/>
            <a:r>
              <a:rPr>
                <a:hlinkClick r:id="rId18" action="ppaction://hlinksldjump"/>
              </a:rPr>
              <a:t>Justificativa das Alterações</a:t>
            </a:r>
          </a:p>
          <a:p>
            <a:pPr lvl="0"/>
            <a:r>
              <a:rPr>
                <a:hlinkClick r:id="rId19" action="ppaction://hlinksldjump"/>
              </a:rPr>
              <a:t>Comparação dos Resultados</a:t>
            </a:r>
          </a:p>
          <a:p>
            <a:pPr lvl="1"/>
            <a:r>
              <a:rPr>
                <a:hlinkClick r:id="rId20" action="ppaction://hlinksldjump"/>
              </a:rPr>
              <a:t>Métricas de Desempenho</a:t>
            </a:r>
          </a:p>
          <a:p>
            <a:pPr lvl="0"/>
            <a:r>
              <a:rPr>
                <a:hlinkClick r:id="rId21" action="ppaction://hlinksldjump"/>
              </a:rPr>
              <a:t>Comparação dos Resultados (Continuação)</a:t>
            </a:r>
          </a:p>
          <a:p>
            <a:pPr lvl="1"/>
            <a:r>
              <a:rPr>
                <a:hlinkClick r:id="rId22" action="ppaction://hlinksldjump"/>
              </a:rPr>
              <a:t>Métricas de Desempenho</a:t>
            </a:r>
          </a:p>
          <a:p>
            <a:pPr lvl="0"/>
            <a:r>
              <a:rPr>
                <a:hlinkClick r:id="rId23" action="ppaction://hlinksldjump"/>
              </a:rPr>
              <a:t>Distribuição de Estados - Comparação</a:t>
            </a:r>
          </a:p>
          <a:p>
            <a:pPr lvl="1"/>
            <a:r>
              <a:rPr>
                <a:hlinkClick r:id="rId24" action="ppaction://hlinksldjump"/>
              </a:rPr>
              <a:t>Fila de Internação</a:t>
            </a:r>
          </a:p>
          <a:p>
            <a:pPr lvl="0"/>
            <a:r>
              <a:rPr>
                <a:hlinkClick r:id="rId25" action="ppaction://hlinksldjump"/>
              </a:rPr>
              <a:t>Análise das Melhorias</a:t>
            </a:r>
          </a:p>
          <a:p>
            <a:pPr lvl="1"/>
            <a:r>
              <a:rPr>
                <a:hlinkClick r:id="rId26" action="ppaction://hlinksldjump"/>
              </a:rPr>
              <a:t>Resultados Principais</a:t>
            </a:r>
          </a:p>
          <a:p>
            <a:pPr lvl="1"/>
            <a:r>
              <a:rPr>
                <a:hlinkClick r:id="rId27" action="ppaction://hlinksldjump"/>
              </a:rPr>
              <a:t>Pontos de Atenção</a:t>
            </a:r>
          </a:p>
          <a:p>
            <a:pPr lvl="0"/>
            <a:r>
              <a:rPr>
                <a:hlinkClick r:id="rId28" action="ppaction://hlinksldjump"/>
              </a:rPr>
              <a:t>Conclusões</a:t>
            </a:r>
          </a:p>
          <a:p>
            <a:pPr lvl="1"/>
            <a:r>
              <a:rPr>
                <a:hlinkClick r:id="rId29" action="ppaction://hlinksldjump"/>
              </a:rPr>
              <a:t>Principais Conclusões</a:t>
            </a:r>
          </a:p>
          <a:p>
            <a:pPr lvl="1"/>
            <a:r>
              <a:rPr>
                <a:hlinkClick r:id="rId30" action="ppaction://hlinksldjump"/>
              </a:rPr>
              <a:t>Recomendações Futuras</a:t>
            </a:r>
          </a:p>
          <a:p>
            <a:pPr lvl="0"/>
            <a:r>
              <a:rPr>
                <a:hlinkClick r:id="rId31" action="ppaction://hlinksldjump"/>
              </a:rPr>
              <a:t>Referências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Justificativa das Alterações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Aumento do número de servidores para reduzir tempos de espera</a:t>
            </a:r>
          </a:p>
          <a:p>
            <a:pPr lvl="0"/>
            <a:r>
              <a:t>Aumento da capacidade das filas para reduzir perdas</a:t>
            </a:r>
          </a:p>
          <a:p>
            <a:pPr lvl="0"/>
            <a:r>
              <a:t>Otimização do fluxo entre as filas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Comparação dos Resultados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Métricas de Desempenho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191500" cy="326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Fila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Métrica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Melhorado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Variação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Triagem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População Média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-18.18%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Utilização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27.48%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14.98%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-45.49%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Tempo de Resposta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Clientes Perdidos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Emergência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População Média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-26.09%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0.0304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0.0304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Utilização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30.53%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17.10%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-43.99%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Tempo de Resposta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Clientes Perdidos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Comparação dos Resultados (Continuação)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Métricas de Desempenho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1915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Fila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Métrica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Melhorado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Variação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Consulta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População Média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-33.12%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0.0696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0.0696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Utilização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69.78%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26.16%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-62.51%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Tempo de Resposta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Clientes Perdidos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Internação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População Média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6.85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14.74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+115.18%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0.0056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0.0296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+428.57%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Utilização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99.99%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99.86%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-0.13%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Tempo de Resposta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1047.94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363.46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-65.32%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Clientes Perdidos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7066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-91.23%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População Média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+3.57%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0.0732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0.0973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+32.92%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Utilização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25.61%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14.58%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-43.07%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Tempo de Resposta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-94.44%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Clientes Perdidos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Distribuição de Estados - Comparação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Fila de Internação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Melhorado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0.03%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0.03%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0.02%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0.02%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0.01%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0.07%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0.01%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1.03%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14.77%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1.69%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85.05%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1.78%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3.12%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5.32%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6.72%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8.42%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10.77%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12.37%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14.48%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14.66%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9.99%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Análise das Melhorias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Resultados Principais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0" indent="-342900">
              <a:buAutoNum type="arabicPeriod"/>
            </a:pPr>
            <a:r>
              <a:rPr b="1"/>
              <a:t>Redução de Clientes Perdidos:</a:t>
            </a:r>
          </a:p>
          <a:p>
            <a:pPr lvl="1"/>
            <a:r>
              <a:t>Redução de 91.23% (de 7066 para 620)</a:t>
            </a:r>
          </a:p>
          <a:p>
            <a:pPr marL="342900" lvl="0" indent="-342900">
              <a:buAutoNum type="arabicPeriod"/>
            </a:pPr>
            <a:r>
              <a:rPr b="1"/>
              <a:t>Melhoria nos Tempos de Resposta:</a:t>
            </a:r>
          </a:p>
          <a:p>
            <a:pPr lvl="1"/>
            <a:r>
              <a:t>Redução de 65.32% na fila de internação</a:t>
            </a:r>
          </a:p>
          <a:p>
            <a:pPr lvl="1"/>
            <a:r>
              <a:t>Eliminação completa do tempo de resposta nas filas de emergência e consulta</a:t>
            </a:r>
          </a:p>
          <a:p>
            <a:pPr marL="342900" lvl="0" indent="-342900">
              <a:buAutoNum type="arabicPeriod"/>
            </a:pPr>
            <a:r>
              <a:rPr b="1"/>
              <a:t>Otimização da Utilização:</a:t>
            </a:r>
          </a:p>
          <a:p>
            <a:pPr lvl="1"/>
            <a:r>
              <a:t>Redução significativa na utilização de todas as filas</a:t>
            </a:r>
          </a:p>
          <a:p>
            <a:pPr lvl="1"/>
            <a:r>
              <a:t>Melhor distribuição da carga de trabalho</a:t>
            </a:r>
          </a:p>
          <a:p>
            <a:pPr marL="342900" lvl="0" indent="-342900">
              <a:buAutoNum type="arabicPeriod"/>
            </a:pPr>
            <a:r>
              <a:rPr b="1"/>
              <a:t>Aumento no Throughput:</a:t>
            </a:r>
          </a:p>
          <a:p>
            <a:pPr lvl="1"/>
            <a:r>
              <a:t>Aumento de 428.57% na fila de internação</a:t>
            </a:r>
          </a:p>
          <a:p>
            <a:pPr lvl="1"/>
            <a:r>
              <a:t>Aumento de 32.92% na fila de alta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Pontos de Atenção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 fila de internação ainda apresenta alta utilização (99.86%)</a:t>
            </a:r>
          </a:p>
          <a:p>
            <a:pPr lvl="0"/>
            <a:r>
              <a:t>Aumento na população média da fila de internação (+115.18%)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Simulação de Sistema de Emergência Hospitalar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Conclusões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Principais Conclusões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>
              <a:buAutoNum type="arabicPeriod"/>
            </a:pPr>
            <a:r>
              <a:rPr b="1"/>
              <a:t>Eficácia das Melhorias:</a:t>
            </a:r>
          </a:p>
          <a:p>
            <a:pPr lvl="1"/>
            <a:r>
              <a:t>As alterações propostas resultaram em melhorias significativas</a:t>
            </a:r>
          </a:p>
          <a:p>
            <a:pPr lvl="1"/>
            <a:r>
              <a:t>Redução drástica no número de clientes perdidos</a:t>
            </a:r>
          </a:p>
          <a:p>
            <a:pPr lvl="1"/>
            <a:r>
              <a:t>Diminuição expressiva nos tempos de resposta</a:t>
            </a:r>
          </a:p>
          <a:p>
            <a:pPr marL="342900" lvl="0" indent="-342900">
              <a:buAutoNum type="arabicPeriod"/>
            </a:pPr>
            <a:r>
              <a:rPr b="1"/>
              <a:t>Impacto no Sistema:</a:t>
            </a:r>
          </a:p>
          <a:p>
            <a:pPr lvl="1"/>
            <a:r>
              <a:t>Melhor experiência para os pacientes</a:t>
            </a:r>
          </a:p>
          <a:p>
            <a:pPr lvl="1"/>
            <a:r>
              <a:t>Maior eficiência operacional</a:t>
            </a:r>
          </a:p>
          <a:p>
            <a:pPr lvl="1"/>
            <a:r>
              <a:t>Redução de riscos para a saúde dos pacientes</a:t>
            </a:r>
          </a:p>
          <a:p>
            <a:pPr marL="342900" lvl="0" indent="-342900">
              <a:buAutoNum type="arabicPeriod"/>
            </a:pPr>
            <a:r>
              <a:rPr b="1"/>
              <a:t>Limitações:</a:t>
            </a:r>
          </a:p>
          <a:p>
            <a:pPr lvl="1"/>
            <a:r>
              <a:t>A fila de internação ainda apresenta desafios</a:t>
            </a:r>
          </a:p>
          <a:p>
            <a:pPr lvl="1"/>
            <a:r>
              <a:t>Necessidade de monitoramento contínuo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Recomendações Futuras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>
              <a:buAutoNum type="arabicPeriod"/>
            </a:pPr>
            <a:r>
              <a:rPr b="1"/>
              <a:t>Curto Prazo:</a:t>
            </a:r>
          </a:p>
          <a:p>
            <a:pPr lvl="1"/>
            <a:r>
              <a:t>Implementar sistema de priorização de pacientes</a:t>
            </a:r>
          </a:p>
          <a:p>
            <a:pPr lvl="1"/>
            <a:r>
              <a:t>Desenvolver protocolos para gestão de picos de demanda</a:t>
            </a:r>
          </a:p>
          <a:p>
            <a:pPr marL="342900" lvl="0" indent="-342900">
              <a:buAutoNum type="arabicPeriod"/>
            </a:pPr>
            <a:r>
              <a:rPr b="1"/>
              <a:t>Médio Prazo:</a:t>
            </a:r>
          </a:p>
          <a:p>
            <a:pPr lvl="1"/>
            <a:r>
              <a:t>Avaliar implementação de telemedicina</a:t>
            </a:r>
          </a:p>
          <a:p>
            <a:pPr lvl="1"/>
            <a:r>
              <a:t>Desenvolver parcerias com outros hospitais</a:t>
            </a:r>
          </a:p>
          <a:p>
            <a:pPr marL="342900" lvl="0" indent="-342900">
              <a:buAutoNum type="arabicPeriod"/>
            </a:pPr>
            <a:r>
              <a:rPr b="1"/>
              <a:t>Longo Prazo:</a:t>
            </a:r>
          </a:p>
          <a:p>
            <a:pPr lvl="1"/>
            <a:r>
              <a:t>Planejamento para expansão física do setor de internação</a:t>
            </a:r>
          </a:p>
          <a:p>
            <a:pPr lvl="1"/>
            <a:r>
              <a:t>Implementação de sistemas preditivos de demanda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Referências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AutoNum type="arabicPeriod"/>
            </a:pPr>
            <a:r>
              <a:t>Kendall, D. G. (1953). Stochastic Processes Occurring in the Theory of Queues and their Analysis by the Method of the Imbedded Markov Chain</a:t>
            </a:r>
          </a:p>
          <a:p>
            <a:pPr marL="342900" lvl="0" indent="-342900">
              <a:buAutoNum type="arabicPeriod"/>
            </a:pPr>
            <a:r>
              <a:t>Gross, D., &amp; Harris, C. M. (1998). Fundamentals of Queueing Theory</a:t>
            </a:r>
          </a:p>
          <a:p>
            <a:pPr marL="342900" lvl="0" indent="-342900">
              <a:buAutoNum type="arabicPeriod"/>
            </a:pPr>
            <a:r>
              <a:t>Law, A. M., &amp; Kelton, W. D. (2000). Simulation Modeling and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Análise e Melhoria de Desempenho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Equipe:</a:t>
            </a:r>
            <a:r>
              <a:t> - [Nome do Integrante 1] - [Nome do Integrante 2] - [Nome do Integrante 3] - [Nome do Integrante 4]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Descrição da Realidade Simulada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Sistema de Emergência Hospitalar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Contexto:</a:t>
            </a:r>
            <a:r>
              <a:t> Departamento de emergência de um hospital</a:t>
            </a:r>
          </a:p>
          <a:p>
            <a:pPr lvl="0"/>
            <a:r>
              <a:rPr b="1"/>
              <a:t>Objetivo:</a:t>
            </a:r>
            <a:r>
              <a:t> Analisar e otimizar o fluxo de pacientes</a:t>
            </a:r>
          </a:p>
          <a:p>
            <a:pPr lvl="0"/>
            <a:r>
              <a:rPr b="1"/>
              <a:t>Desafios:</a:t>
            </a:r>
            <a:r>
              <a:t> Longos tempos de espera, alta ocupação e perda de pacientes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Componentes do Sistema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Triagem:</a:t>
            </a:r>
            <a:r>
              <a:t> Primeiro atendimento e classificação de pacientes</a:t>
            </a:r>
          </a:p>
          <a:p>
            <a:pPr lvl="0"/>
            <a:r>
              <a:rPr b="1"/>
              <a:t>Emergência:</a:t>
            </a:r>
            <a:r>
              <a:t> Atendimento de casos críticos</a:t>
            </a:r>
          </a:p>
          <a:p>
            <a:pPr lvl="0"/>
            <a:r>
              <a:rPr b="1"/>
              <a:t>Consulta:</a:t>
            </a:r>
            <a:r>
              <a:t> Atendimento médico especializado</a:t>
            </a:r>
          </a:p>
          <a:p>
            <a:pPr lvl="0"/>
            <a:r>
              <a:rPr b="1"/>
              <a:t>Internação:</a:t>
            </a:r>
            <a:r>
              <a:t> Cuidados intensivos e monitoramento</a:t>
            </a:r>
          </a:p>
          <a:p>
            <a:pPr lvl="0"/>
            <a:r>
              <a:rPr b="1"/>
              <a:t>Alta:</a:t>
            </a:r>
            <a:r>
              <a:t> Processo de liberação do paciente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Modelo da Rede de Filas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Notação de Kendall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O sistema utiliza a notação M/M/s/K onde: - </a:t>
            </a:r>
            <a:r>
              <a:rPr b="1"/>
              <a:t>M:</a:t>
            </a:r>
            <a:r>
              <a:t> Distribuição de chegadas Poisson - </a:t>
            </a:r>
            <a:r>
              <a:rPr b="1"/>
              <a:t>M:</a:t>
            </a:r>
            <a:r>
              <a:t> Distribuição de serviço Exponencial - </a:t>
            </a:r>
            <a:r>
              <a:rPr b="1"/>
              <a:t>s:</a:t>
            </a:r>
            <a:r>
              <a:t> Número de servidores - </a:t>
            </a:r>
            <a:r>
              <a:rPr b="1"/>
              <a:t>K:</a:t>
            </a:r>
            <a:r>
              <a:t> Capacidade da fila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ACABF009340744EA730173D1D26AAAB" ma:contentTypeVersion="16" ma:contentTypeDescription="Crie um novo documento." ma:contentTypeScope="" ma:versionID="94f3b80112bbdb97e2da507535eb7c48">
  <xsd:schema xmlns:xsd="http://www.w3.org/2001/XMLSchema" xmlns:xs="http://www.w3.org/2001/XMLSchema" xmlns:p="http://schemas.microsoft.com/office/2006/metadata/properties" xmlns:ns3="5b477e1e-9789-4583-bf36-76d9c9d6b373" xmlns:ns4="e9847a42-91d1-42aa-adae-39365a858033" targetNamespace="http://schemas.microsoft.com/office/2006/metadata/properties" ma:root="true" ma:fieldsID="57fd2aa220c4b165c3ae0ba0f71b51ff" ns3:_="" ns4:_="">
    <xsd:import namespace="5b477e1e-9789-4583-bf36-76d9c9d6b373"/>
    <xsd:import namespace="e9847a42-91d1-42aa-adae-39365a85803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477e1e-9789-4583-bf36-76d9c9d6b3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23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847a42-91d1-42aa-adae-39365a85803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b477e1e-9789-4583-bf36-76d9c9d6b373" xsi:nil="true"/>
  </documentManagement>
</p:properties>
</file>

<file path=customXml/itemProps1.xml><?xml version="1.0" encoding="utf-8"?>
<ds:datastoreItem xmlns:ds="http://schemas.openxmlformats.org/officeDocument/2006/customXml" ds:itemID="{5B3FB498-0F3A-4DE6-BE2E-9F7B3BC77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477e1e-9789-4583-bf36-76d9c9d6b373"/>
    <ds:schemaRef ds:uri="e9847a42-91d1-42aa-adae-39365a8580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65F641-8FFB-4599-909D-AC6E3F0CCC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CF9C78-6DE3-46B6-B3F0-5436803134DF}">
  <ds:schemaRefs>
    <ds:schemaRef ds:uri="http://purl.org/dc/dcmitype/"/>
    <ds:schemaRef ds:uri="5b477e1e-9789-4583-bf36-76d9c9d6b373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e9847a42-91d1-42aa-adae-39365a858033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1212</Words>
  <Application>Microsoft Office PowerPoint</Application>
  <PresentationFormat>Apresentação na tela (16:9)</PresentationFormat>
  <Paragraphs>388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7" baseType="lpstr">
      <vt:lpstr>Arial</vt:lpstr>
      <vt:lpstr>Calibri</vt:lpstr>
      <vt:lpstr>Office Theme</vt:lpstr>
      <vt:lpstr>Simulação de Sistema de Emergência Hospitalar</vt:lpstr>
      <vt:lpstr>Table of Contents</vt:lpstr>
      <vt:lpstr>Simulação de Sistema de Emergência Hospitalar</vt:lpstr>
      <vt:lpstr>Análise e Melhoria de Desempenho</vt:lpstr>
      <vt:lpstr>Descrição da Realidade Simulada</vt:lpstr>
      <vt:lpstr>Sistema de Emergência Hospitalar</vt:lpstr>
      <vt:lpstr>Componentes do Sistema</vt:lpstr>
      <vt:lpstr>Modelo da Rede de Filas</vt:lpstr>
      <vt:lpstr>Notação de Kendall</vt:lpstr>
      <vt:lpstr>Configuração Original</vt:lpstr>
      <vt:lpstr>Resultados da Simulação - Modelo Original</vt:lpstr>
      <vt:lpstr>Métricas de Desempenho</vt:lpstr>
      <vt:lpstr>Distribuição de Estados - Fila de Internação</vt:lpstr>
      <vt:lpstr>Análise de Gargalos</vt:lpstr>
      <vt:lpstr>Identificação de Problemas</vt:lpstr>
      <vt:lpstr>Impacto no Sistema</vt:lpstr>
      <vt:lpstr>Proposta de Melhoria</vt:lpstr>
      <vt:lpstr>Alterações Propostas</vt:lpstr>
      <vt:lpstr>Apresentação do PowerPoint</vt:lpstr>
      <vt:lpstr>Justificativa das Alterações</vt:lpstr>
      <vt:lpstr>Comparação dos Resultados</vt:lpstr>
      <vt:lpstr>Métricas de Desempenho</vt:lpstr>
      <vt:lpstr>Comparação dos Resultados (Continuação)</vt:lpstr>
      <vt:lpstr>Métricas de Desempenho</vt:lpstr>
      <vt:lpstr>Distribuição de Estados - Comparação</vt:lpstr>
      <vt:lpstr>Fila de Internação</vt:lpstr>
      <vt:lpstr>Análise das Melhorias</vt:lpstr>
      <vt:lpstr>Resultados Principais</vt:lpstr>
      <vt:lpstr>Pontos de Atenção</vt:lpstr>
      <vt:lpstr>Conclusões</vt:lpstr>
      <vt:lpstr>Principais Conclusões</vt:lpstr>
      <vt:lpstr>Recomendações Futuras</vt:lpstr>
      <vt:lpstr>Referências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Simulação de Sistema de Emergência Hospitalar</dc:title>
  <dc:creator>Equipe de Simulação</dc:creator>
  <cp:keywords/>
  <cp:lastModifiedBy>BERNARDO HEITZ</cp:lastModifiedBy>
  <cp:revision>2</cp:revision>
  <dcterms:created xsi:type="dcterms:W3CDTF">2025-04-28T17:42:53Z</dcterms:created>
  <dcterms:modified xsi:type="dcterms:W3CDTF">2025-04-29T21:30:36Z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lortheme">
    <vt:lpwstr>whale</vt:lpwstr>
  </property>
  <property fmtid="{D5CDD505-2E9C-101B-9397-08002B2CF9AE}" pid="3" name="date">
    <vt:lpwstr>28 de Abril de 2025</vt:lpwstr>
  </property>
  <property fmtid="{D5CDD505-2E9C-101B-9397-08002B2CF9AE}" pid="4" name="documentclass">
    <vt:lpwstr>beamer</vt:lpwstr>
  </property>
  <property fmtid="{D5CDD505-2E9C-101B-9397-08002B2CF9AE}" pid="5" name="fonttheme">
    <vt:lpwstr>structurebold</vt:lpwstr>
  </property>
  <property fmtid="{D5CDD505-2E9C-101B-9397-08002B2CF9AE}" pid="6" name="subtitle">
    <vt:lpwstr>Análise e Melhoria de Desempenho</vt:lpwstr>
  </property>
  <property fmtid="{D5CDD505-2E9C-101B-9397-08002B2CF9AE}" pid="7" name="theme">
    <vt:lpwstr>Madrid</vt:lpwstr>
  </property>
  <property fmtid="{D5CDD505-2E9C-101B-9397-08002B2CF9AE}" pid="8" name="ContentTypeId">
    <vt:lpwstr>0x010100FACABF009340744EA730173D1D26AAAB</vt:lpwstr>
  </property>
</Properties>
</file>