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sldx" ContentType="application/vnd.openxmlformats-officedocument.presentationml.slide"/>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6"/>
  </p:sldMasterIdLst>
  <p:notesMasterIdLst>
    <p:notesMasterId r:id="rId23"/>
  </p:notesMasterIdLst>
  <p:sldIdLst>
    <p:sldId id="270" r:id="rId7"/>
    <p:sldId id="269" r:id="rId8"/>
    <p:sldId id="287" r:id="rId9"/>
    <p:sldId id="288" r:id="rId10"/>
    <p:sldId id="285" r:id="rId11"/>
    <p:sldId id="274" r:id="rId12"/>
    <p:sldId id="271" r:id="rId13"/>
    <p:sldId id="281" r:id="rId14"/>
    <p:sldId id="277" r:id="rId15"/>
    <p:sldId id="278" r:id="rId16"/>
    <p:sldId id="275" r:id="rId17"/>
    <p:sldId id="282" r:id="rId18"/>
    <p:sldId id="276" r:id="rId19"/>
    <p:sldId id="286" r:id="rId20"/>
    <p:sldId id="284" r:id="rId21"/>
    <p:sldId id="273" r:id="rId22"/>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528" autoAdjust="0"/>
    <p:restoredTop sz="94676" autoAdjust="0"/>
  </p:normalViewPr>
  <p:slideViewPr>
    <p:cSldViewPr snapToObjects="1">
      <p:cViewPr varScale="1">
        <p:scale>
          <a:sx n="86" d="100"/>
          <a:sy n="86" d="100"/>
        </p:scale>
        <p:origin x="191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228600" cy="2286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215C1CE0-E60D-43B1-99C1-A72F5D99B53C}" type="datetimeFigureOut">
              <a:rPr lang="en-US" smtClean="0"/>
              <a:t>1/15/2019</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FC376380-ED25-4C1B-93F1-84C65DE09039}" type="slidenum">
              <a:rPr lang="en-US" smtClean="0"/>
              <a:t>‹#›</a:t>
            </a:fld>
            <a:endParaRPr lang="en-US"/>
          </a:p>
        </p:txBody>
      </p:sp>
    </p:spTree>
    <p:extLst>
      <p:ext uri="{BB962C8B-B14F-4D97-AF65-F5344CB8AC3E}">
        <p14:creationId xmlns:p14="http://schemas.microsoft.com/office/powerpoint/2010/main" val="37968697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376380-ED25-4C1B-93F1-84C65DE09039}" type="slidenum">
              <a:rPr lang="en-US" smtClean="0"/>
              <a:t>2</a:t>
            </a:fld>
            <a:endParaRPr lang="en-US"/>
          </a:p>
        </p:txBody>
      </p:sp>
    </p:spTree>
    <p:extLst>
      <p:ext uri="{BB962C8B-B14F-4D97-AF65-F5344CB8AC3E}">
        <p14:creationId xmlns:p14="http://schemas.microsoft.com/office/powerpoint/2010/main" val="31555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376380-ED25-4C1B-93F1-84C65DE09039}" type="slidenum">
              <a:rPr lang="en-US" smtClean="0"/>
              <a:t>3</a:t>
            </a:fld>
            <a:endParaRPr lang="en-US"/>
          </a:p>
        </p:txBody>
      </p:sp>
    </p:spTree>
    <p:extLst>
      <p:ext uri="{BB962C8B-B14F-4D97-AF65-F5344CB8AC3E}">
        <p14:creationId xmlns:p14="http://schemas.microsoft.com/office/powerpoint/2010/main" val="31555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376380-ED25-4C1B-93F1-84C65DE09039}" type="slidenum">
              <a:rPr lang="en-US" smtClean="0"/>
              <a:t>4</a:t>
            </a:fld>
            <a:endParaRPr lang="en-US"/>
          </a:p>
        </p:txBody>
      </p:sp>
    </p:spTree>
    <p:extLst>
      <p:ext uri="{BB962C8B-B14F-4D97-AF65-F5344CB8AC3E}">
        <p14:creationId xmlns:p14="http://schemas.microsoft.com/office/powerpoint/2010/main" val="31555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376380-ED25-4C1B-93F1-84C65DE09039}" type="slidenum">
              <a:rPr lang="en-US" smtClean="0"/>
              <a:t>5</a:t>
            </a:fld>
            <a:endParaRPr lang="en-US"/>
          </a:p>
        </p:txBody>
      </p:sp>
    </p:spTree>
    <p:extLst>
      <p:ext uri="{BB962C8B-B14F-4D97-AF65-F5344CB8AC3E}">
        <p14:creationId xmlns:p14="http://schemas.microsoft.com/office/powerpoint/2010/main" val="31555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376380-ED25-4C1B-93F1-84C65DE09039}" type="slidenum">
              <a:rPr lang="en-US" smtClean="0"/>
              <a:t>6</a:t>
            </a:fld>
            <a:endParaRPr lang="en-US"/>
          </a:p>
        </p:txBody>
      </p:sp>
    </p:spTree>
    <p:extLst>
      <p:ext uri="{BB962C8B-B14F-4D97-AF65-F5344CB8AC3E}">
        <p14:creationId xmlns:p14="http://schemas.microsoft.com/office/powerpoint/2010/main" val="31555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BE345E2-C297-408E-90AA-DE27862294D8}" type="datetimeFigureOut">
              <a:rPr lang="en-US" smtClean="0"/>
              <a:pPr/>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C89EAF-6BBB-4032-8E49-9295A66B23F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E345E2-C297-408E-90AA-DE27862294D8}" type="datetimeFigureOut">
              <a:rPr lang="en-US" smtClean="0"/>
              <a:pPr/>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C89EAF-6BBB-4032-8E49-9295A66B23F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E345E2-C297-408E-90AA-DE27862294D8}" type="datetimeFigureOut">
              <a:rPr lang="en-US" smtClean="0"/>
              <a:pPr/>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C89EAF-6BBB-4032-8E49-9295A66B23F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E345E2-C297-408E-90AA-DE27862294D8}" type="datetimeFigureOut">
              <a:rPr lang="en-US" smtClean="0"/>
              <a:pPr/>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C89EAF-6BBB-4032-8E49-9295A66B23F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E345E2-C297-408E-90AA-DE27862294D8}" type="datetimeFigureOut">
              <a:rPr lang="en-US" smtClean="0"/>
              <a:pPr/>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C89EAF-6BBB-4032-8E49-9295A66B23F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BE345E2-C297-408E-90AA-DE27862294D8}" type="datetimeFigureOut">
              <a:rPr lang="en-US" smtClean="0"/>
              <a:pPr/>
              <a:t>1/15/2019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C89EAF-6BBB-4032-8E49-9295A66B23F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BE345E2-C297-408E-90AA-DE27862294D8}" type="datetimeFigureOut">
              <a:rPr lang="en-US" smtClean="0"/>
              <a:pPr/>
              <a:t>1/15/2019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C89EAF-6BBB-4032-8E49-9295A66B23F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BE345E2-C297-408E-90AA-DE27862294D8}" type="datetimeFigureOut">
              <a:rPr lang="en-US" smtClean="0"/>
              <a:pPr/>
              <a:t>1/15/2019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C89EAF-6BBB-4032-8E49-9295A66B23F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E345E2-C297-408E-90AA-DE27862294D8}" type="datetimeFigureOut">
              <a:rPr lang="en-US" smtClean="0"/>
              <a:pPr/>
              <a:t>1/15/2019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C89EAF-6BBB-4032-8E49-9295A66B23F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E345E2-C297-408E-90AA-DE27862294D8}" type="datetimeFigureOut">
              <a:rPr lang="en-US" smtClean="0"/>
              <a:pPr/>
              <a:t>1/15/2019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C89EAF-6BBB-4032-8E49-9295A66B23F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E345E2-C297-408E-90AA-DE27862294D8}" type="datetimeFigureOut">
              <a:rPr lang="en-US" smtClean="0"/>
              <a:pPr/>
              <a:t>1/15/2019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C89EAF-6BBB-4032-8E49-9295A66B23F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E345E2-C297-408E-90AA-DE27862294D8}" type="datetimeFigureOut">
              <a:rPr lang="en-US" smtClean="0"/>
              <a:pPr/>
              <a:t>1/15/2019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89EAF-6BBB-4032-8E49-9295A66B23F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package" Target="../embeddings/Microsoft_PowerPoint_Slide.sldx"/><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8.emf"/></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2490" y="914400"/>
            <a:ext cx="8532910" cy="1015663"/>
          </a:xfrm>
          <a:prstGeom prst="rect">
            <a:avLst/>
          </a:prstGeom>
          <a:noFill/>
          <a:ln>
            <a:noFill/>
          </a:ln>
        </p:spPr>
        <p:txBody>
          <a:bodyPr wrap="square" rtlCol="0">
            <a:spAutoFit/>
          </a:bodyPr>
          <a:lstStyle/>
          <a:p>
            <a:r>
              <a:rPr lang="en-US" sz="1200" dirty="0" smtClean="0"/>
              <a:t>The target layout on the following slide is applicable to vehicles that meet the following criteria:</a:t>
            </a:r>
          </a:p>
          <a:p>
            <a:pPr marL="285750" indent="-285750">
              <a:buFontTx/>
              <a:buChar char="-"/>
            </a:pPr>
            <a:r>
              <a:rPr lang="en-US" sz="1200" dirty="0" smtClean="0"/>
              <a:t>Front camera to front axle distance (A) between 850 mm and 1200 mm.  </a:t>
            </a:r>
          </a:p>
          <a:p>
            <a:pPr marL="285750" indent="-285750">
              <a:buFontTx/>
              <a:buChar char="-"/>
            </a:pPr>
            <a:r>
              <a:rPr lang="en-US" sz="1200" dirty="0" smtClean="0"/>
              <a:t>Total Vehicle Length (A+B) between 4650 mm and 6000 mm.  </a:t>
            </a:r>
          </a:p>
          <a:p>
            <a:pPr marL="285750" indent="-285750">
              <a:buFontTx/>
              <a:buChar char="-"/>
            </a:pPr>
            <a:r>
              <a:rPr lang="en-US" sz="1200" dirty="0" smtClean="0"/>
              <a:t>Total vehicle Width between 1800 mm and 2200 mm. </a:t>
            </a:r>
          </a:p>
          <a:p>
            <a:pPr marL="285750" indent="-285750">
              <a:buFontTx/>
              <a:buChar char="-"/>
            </a:pPr>
            <a:endParaRPr lang="en-US" sz="1200" dirty="0" smtClean="0"/>
          </a:p>
        </p:txBody>
      </p:sp>
      <p:pic>
        <p:nvPicPr>
          <p:cNvPr id="4" name="Picture 7"/>
          <p:cNvPicPr>
            <a:picLocks noChangeAspect="1" noChangeArrowheads="1"/>
          </p:cNvPicPr>
          <p:nvPr/>
        </p:nvPicPr>
        <p:blipFill>
          <a:blip r:embed="rId2" cstate="print"/>
          <a:srcRect/>
          <a:stretch>
            <a:fillRect/>
          </a:stretch>
        </p:blipFill>
        <p:spPr bwMode="auto">
          <a:xfrm rot="10800000">
            <a:off x="1600200" y="2285999"/>
            <a:ext cx="6118641" cy="2971800"/>
          </a:xfrm>
          <a:prstGeom prst="rect">
            <a:avLst/>
          </a:prstGeom>
          <a:noFill/>
          <a:ln w="9525">
            <a:noFill/>
            <a:miter lim="800000"/>
            <a:headEnd/>
            <a:tailEnd/>
          </a:ln>
        </p:spPr>
      </p:pic>
      <p:cxnSp>
        <p:nvCxnSpPr>
          <p:cNvPr id="5" name="Straight Connector 4"/>
          <p:cNvCxnSpPr/>
          <p:nvPr/>
        </p:nvCxnSpPr>
        <p:spPr>
          <a:xfrm>
            <a:off x="3090672" y="2476069"/>
            <a:ext cx="0" cy="2743200"/>
          </a:xfrm>
          <a:prstGeom prst="line">
            <a:avLst/>
          </a:prstGeom>
          <a:ln w="6350">
            <a:solidFill>
              <a:srgbClr val="FF0000"/>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2057400" y="3711553"/>
            <a:ext cx="91440" cy="91440"/>
          </a:xfrm>
          <a:prstGeom prst="ellipse">
            <a:avLst/>
          </a:prstGeom>
          <a:solidFill>
            <a:srgbClr val="00FF00"/>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Oval 8"/>
          <p:cNvSpPr/>
          <p:nvPr/>
        </p:nvSpPr>
        <p:spPr>
          <a:xfrm>
            <a:off x="7178040" y="3711551"/>
            <a:ext cx="91440" cy="91440"/>
          </a:xfrm>
          <a:prstGeom prst="ellipse">
            <a:avLst/>
          </a:prstGeom>
          <a:solidFill>
            <a:srgbClr val="00FF00"/>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Oval 9"/>
          <p:cNvSpPr/>
          <p:nvPr/>
        </p:nvSpPr>
        <p:spPr>
          <a:xfrm>
            <a:off x="3874618" y="4762069"/>
            <a:ext cx="91440" cy="91440"/>
          </a:xfrm>
          <a:prstGeom prst="ellipse">
            <a:avLst/>
          </a:prstGeom>
          <a:solidFill>
            <a:srgbClr val="00FF00"/>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Oval 10"/>
          <p:cNvSpPr/>
          <p:nvPr/>
        </p:nvSpPr>
        <p:spPr>
          <a:xfrm>
            <a:off x="3886200" y="2704669"/>
            <a:ext cx="91440" cy="91440"/>
          </a:xfrm>
          <a:prstGeom prst="ellipse">
            <a:avLst/>
          </a:prstGeom>
          <a:solidFill>
            <a:srgbClr val="00FF00"/>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7" name="Straight Connector 16"/>
          <p:cNvCxnSpPr/>
          <p:nvPr/>
        </p:nvCxnSpPr>
        <p:spPr>
          <a:xfrm>
            <a:off x="2103120" y="2476069"/>
            <a:ext cx="0" cy="2743200"/>
          </a:xfrm>
          <a:prstGeom prst="line">
            <a:avLst/>
          </a:prstGeom>
          <a:ln w="6350">
            <a:solidFill>
              <a:srgbClr val="FF0000"/>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7223760" y="2476069"/>
            <a:ext cx="9144" cy="2743200"/>
          </a:xfrm>
          <a:prstGeom prst="line">
            <a:avLst/>
          </a:prstGeom>
          <a:ln w="6350">
            <a:solidFill>
              <a:srgbClr val="FF0000"/>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flipV="1">
            <a:off x="1371600" y="2750387"/>
            <a:ext cx="5943600" cy="2"/>
          </a:xfrm>
          <a:prstGeom prst="line">
            <a:avLst/>
          </a:prstGeom>
          <a:ln w="6350">
            <a:solidFill>
              <a:srgbClr val="FF0000"/>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1371600" y="4807787"/>
            <a:ext cx="5943600" cy="2"/>
          </a:xfrm>
          <a:prstGeom prst="line">
            <a:avLst/>
          </a:prstGeom>
          <a:ln w="6350">
            <a:solidFill>
              <a:srgbClr val="FF0000"/>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886200" y="2252632"/>
            <a:ext cx="1869230" cy="307777"/>
          </a:xfrm>
          <a:prstGeom prst="rect">
            <a:avLst/>
          </a:prstGeom>
          <a:noFill/>
        </p:spPr>
        <p:txBody>
          <a:bodyPr wrap="none" rtlCol="0">
            <a:spAutoFit/>
          </a:bodyPr>
          <a:lstStyle/>
          <a:p>
            <a:r>
              <a:rPr lang="en-US" sz="1400" dirty="0" smtClean="0"/>
              <a:t>Centerline of front axle</a:t>
            </a:r>
          </a:p>
        </p:txBody>
      </p:sp>
      <p:cxnSp>
        <p:nvCxnSpPr>
          <p:cNvPr id="23" name="Straight Arrow Connector 22"/>
          <p:cNvCxnSpPr>
            <a:stCxn id="21" idx="1"/>
          </p:cNvCxnSpPr>
          <p:nvPr/>
        </p:nvCxnSpPr>
        <p:spPr>
          <a:xfrm flipH="1">
            <a:off x="3090672" y="2406521"/>
            <a:ext cx="795528" cy="298148"/>
          </a:xfrm>
          <a:prstGeom prst="straightConnector1">
            <a:avLst/>
          </a:prstGeom>
          <a:ln w="63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454338" y="4855068"/>
            <a:ext cx="288862" cy="307777"/>
          </a:xfrm>
          <a:prstGeom prst="rect">
            <a:avLst/>
          </a:prstGeom>
          <a:noFill/>
        </p:spPr>
        <p:txBody>
          <a:bodyPr wrap="none" rtlCol="0">
            <a:spAutoFit/>
          </a:bodyPr>
          <a:lstStyle/>
          <a:p>
            <a:r>
              <a:rPr lang="en-US" sz="1400" dirty="0" smtClean="0"/>
              <a:t>A</a:t>
            </a:r>
          </a:p>
        </p:txBody>
      </p:sp>
      <p:sp>
        <p:nvSpPr>
          <p:cNvPr id="28" name="TextBox 27"/>
          <p:cNvSpPr txBox="1"/>
          <p:nvPr/>
        </p:nvSpPr>
        <p:spPr>
          <a:xfrm>
            <a:off x="4937561" y="4855068"/>
            <a:ext cx="282450" cy="307777"/>
          </a:xfrm>
          <a:prstGeom prst="rect">
            <a:avLst/>
          </a:prstGeom>
          <a:noFill/>
        </p:spPr>
        <p:txBody>
          <a:bodyPr wrap="none" rtlCol="0">
            <a:spAutoFit/>
          </a:bodyPr>
          <a:lstStyle/>
          <a:p>
            <a:r>
              <a:rPr lang="en-US" sz="1400" dirty="0" smtClean="0"/>
              <a:t>B</a:t>
            </a:r>
          </a:p>
        </p:txBody>
      </p:sp>
      <p:sp>
        <p:nvSpPr>
          <p:cNvPr id="31" name="TextBox 30"/>
          <p:cNvSpPr txBox="1"/>
          <p:nvPr/>
        </p:nvSpPr>
        <p:spPr>
          <a:xfrm>
            <a:off x="1600199" y="3578423"/>
            <a:ext cx="280846" cy="307777"/>
          </a:xfrm>
          <a:prstGeom prst="rect">
            <a:avLst/>
          </a:prstGeom>
          <a:noFill/>
        </p:spPr>
        <p:txBody>
          <a:bodyPr wrap="none" rtlCol="0">
            <a:spAutoFit/>
          </a:bodyPr>
          <a:lstStyle/>
          <a:p>
            <a:r>
              <a:rPr lang="en-US" sz="1400" dirty="0" smtClean="0"/>
              <a:t>C</a:t>
            </a:r>
          </a:p>
        </p:txBody>
      </p:sp>
      <p:cxnSp>
        <p:nvCxnSpPr>
          <p:cNvPr id="34" name="Straight Arrow Connector 33"/>
          <p:cNvCxnSpPr>
            <a:stCxn id="27" idx="1"/>
          </p:cNvCxnSpPr>
          <p:nvPr/>
        </p:nvCxnSpPr>
        <p:spPr>
          <a:xfrm flipH="1" flipV="1">
            <a:off x="2103120" y="5008956"/>
            <a:ext cx="351218" cy="1"/>
          </a:xfrm>
          <a:prstGeom prst="straightConnector1">
            <a:avLst/>
          </a:prstGeom>
          <a:ln w="63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8" idx="1"/>
          </p:cNvCxnSpPr>
          <p:nvPr/>
        </p:nvCxnSpPr>
        <p:spPr>
          <a:xfrm flipH="1">
            <a:off x="3090672" y="5008957"/>
            <a:ext cx="1846889" cy="0"/>
          </a:xfrm>
          <a:prstGeom prst="straightConnector1">
            <a:avLst/>
          </a:prstGeom>
          <a:ln w="63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7" idx="3"/>
          </p:cNvCxnSpPr>
          <p:nvPr/>
        </p:nvCxnSpPr>
        <p:spPr>
          <a:xfrm flipV="1">
            <a:off x="2743200" y="5008956"/>
            <a:ext cx="347472" cy="1"/>
          </a:xfrm>
          <a:prstGeom prst="straightConnector1">
            <a:avLst/>
          </a:prstGeom>
          <a:ln w="63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28" idx="3"/>
          </p:cNvCxnSpPr>
          <p:nvPr/>
        </p:nvCxnSpPr>
        <p:spPr>
          <a:xfrm>
            <a:off x="5220011" y="5008957"/>
            <a:ext cx="2012893" cy="0"/>
          </a:xfrm>
          <a:prstGeom prst="straightConnector1">
            <a:avLst/>
          </a:prstGeom>
          <a:ln w="63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1740620" y="2743200"/>
            <a:ext cx="4" cy="835223"/>
          </a:xfrm>
          <a:prstGeom prst="straightConnector1">
            <a:avLst/>
          </a:prstGeom>
          <a:ln w="63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H="1">
            <a:off x="1740620" y="3886200"/>
            <a:ext cx="4" cy="914400"/>
          </a:xfrm>
          <a:prstGeom prst="straightConnector1">
            <a:avLst/>
          </a:prstGeom>
          <a:ln w="63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0" y="0"/>
            <a:ext cx="7348102" cy="307777"/>
          </a:xfrm>
          <a:prstGeom prst="rect">
            <a:avLst/>
          </a:prstGeom>
          <a:noFill/>
        </p:spPr>
        <p:txBody>
          <a:bodyPr wrap="none" rtlCol="0">
            <a:spAutoFit/>
          </a:bodyPr>
          <a:lstStyle/>
          <a:p>
            <a:r>
              <a:rPr lang="en-US" sz="1400" dirty="0" smtClean="0"/>
              <a:t>Applicable Vehicle Dimensions for Assembly Plant Target Layout for 360 Degree Camera Alignment</a:t>
            </a:r>
          </a:p>
        </p:txBody>
      </p:sp>
    </p:spTree>
    <p:extLst>
      <p:ext uri="{BB962C8B-B14F-4D97-AF65-F5344CB8AC3E}">
        <p14:creationId xmlns:p14="http://schemas.microsoft.com/office/powerpoint/2010/main" val="30446289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noChangeAspect="1"/>
          </p:cNvGrpSpPr>
          <p:nvPr/>
        </p:nvGrpSpPr>
        <p:grpSpPr>
          <a:xfrm>
            <a:off x="1526085" y="1956546"/>
            <a:ext cx="6194612" cy="3657600"/>
            <a:chOff x="6742113" y="2862263"/>
            <a:chExt cx="2193925" cy="1295400"/>
          </a:xfrm>
        </p:grpSpPr>
        <p:grpSp>
          <p:nvGrpSpPr>
            <p:cNvPr id="3" name="Group 35"/>
            <p:cNvGrpSpPr>
              <a:grpSpLocks/>
            </p:cNvGrpSpPr>
            <p:nvPr/>
          </p:nvGrpSpPr>
          <p:grpSpPr bwMode="auto">
            <a:xfrm>
              <a:off x="6742113" y="2862263"/>
              <a:ext cx="2193925" cy="1295400"/>
              <a:chOff x="2457450" y="2438400"/>
              <a:chExt cx="2193925" cy="1295400"/>
            </a:xfrm>
          </p:grpSpPr>
          <p:pic>
            <p:nvPicPr>
              <p:cNvPr id="7" name="Picture 8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6975" y="2438400"/>
                <a:ext cx="10922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8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9175" y="2438400"/>
                <a:ext cx="10922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6975" y="3086100"/>
                <a:ext cx="10922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8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9175" y="3086100"/>
                <a:ext cx="10922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20"/>
              <p:cNvSpPr>
                <a:spLocks noChangeArrowheads="1"/>
              </p:cNvSpPr>
              <p:nvPr/>
            </p:nvSpPr>
            <p:spPr bwMode="auto">
              <a:xfrm>
                <a:off x="2457450" y="2438400"/>
                <a:ext cx="2190750" cy="12954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ja-JP" altLang="en-US" sz="2400" i="1">
                  <a:solidFill>
                    <a:srgbClr val="000000"/>
                  </a:solidFill>
                </a:endParaRPr>
              </a:p>
            </p:txBody>
          </p:sp>
        </p:grpSp>
        <p:grpSp>
          <p:nvGrpSpPr>
            <p:cNvPr id="4" name="Group 44"/>
            <p:cNvGrpSpPr>
              <a:grpSpLocks/>
            </p:cNvGrpSpPr>
            <p:nvPr/>
          </p:nvGrpSpPr>
          <p:grpSpPr bwMode="auto">
            <a:xfrm>
              <a:off x="7543800" y="3114675"/>
              <a:ext cx="557213" cy="557213"/>
              <a:chOff x="7446166" y="1844865"/>
              <a:chExt cx="557213" cy="557213"/>
            </a:xfrm>
          </p:grpSpPr>
          <p:sp>
            <p:nvSpPr>
              <p:cNvPr id="5" name="Rectangle 43"/>
              <p:cNvSpPr>
                <a:spLocks noChangeArrowheads="1"/>
              </p:cNvSpPr>
              <p:nvPr/>
            </p:nvSpPr>
            <p:spPr bwMode="auto">
              <a:xfrm>
                <a:off x="7543800" y="1981200"/>
                <a:ext cx="381000" cy="3048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algn="ctr"/>
                <a:endParaRPr kumimoji="1" lang="ja-JP" altLang="en-US" sz="2400" i="1">
                  <a:solidFill>
                    <a:srgbClr val="000000"/>
                  </a:solidFill>
                </a:endParaRPr>
              </a:p>
            </p:txBody>
          </p:sp>
          <p:pic>
            <p:nvPicPr>
              <p:cNvPr id="6" name="Picture 4" descr="C:\Documents and Settings\dsaduddles\Desktop\CLM green chk.bmp"/>
              <p:cNvPicPr>
                <a:picLocks noChangeAspect="1" noChangeArrowheads="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7446166" y="1844865"/>
                <a:ext cx="557213"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3" name="TextBox 12"/>
          <p:cNvSpPr txBox="1"/>
          <p:nvPr/>
        </p:nvSpPr>
        <p:spPr>
          <a:xfrm>
            <a:off x="1600200" y="659248"/>
            <a:ext cx="6172200" cy="1169551"/>
          </a:xfrm>
          <a:prstGeom prst="rect">
            <a:avLst/>
          </a:prstGeom>
          <a:noFill/>
        </p:spPr>
        <p:txBody>
          <a:bodyPr wrap="square" rtlCol="0">
            <a:spAutoFit/>
          </a:bodyPr>
          <a:lstStyle/>
          <a:p>
            <a:r>
              <a:rPr lang="en-US" sz="1400" dirty="0" smtClean="0"/>
              <a:t>This display will be shown next and will indicate successful completion of the learn process and will remain for approximately 5 seconds before the display is returned to the normal mode.  The vehicle can be moved from the station immediately upon display of this screen. </a:t>
            </a:r>
            <a:endParaRPr lang="en-US" sz="1400" dirty="0"/>
          </a:p>
          <a:p>
            <a:endParaRPr lang="en-US" sz="1400" dirty="0" err="1" smtClean="0"/>
          </a:p>
        </p:txBody>
      </p:sp>
    </p:spTree>
    <p:extLst>
      <p:ext uri="{BB962C8B-B14F-4D97-AF65-F5344CB8AC3E}">
        <p14:creationId xmlns:p14="http://schemas.microsoft.com/office/powerpoint/2010/main" val="30492706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a:grpSpLocks noChangeAspect="1"/>
          </p:cNvGrpSpPr>
          <p:nvPr/>
        </p:nvGrpSpPr>
        <p:grpSpPr>
          <a:xfrm>
            <a:off x="1362635" y="2108038"/>
            <a:ext cx="6194611" cy="3657600"/>
            <a:chOff x="627063" y="2833688"/>
            <a:chExt cx="2193925" cy="1295400"/>
          </a:xfrm>
        </p:grpSpPr>
        <p:grpSp>
          <p:nvGrpSpPr>
            <p:cNvPr id="8" name="Group 35"/>
            <p:cNvGrpSpPr>
              <a:grpSpLocks/>
            </p:cNvGrpSpPr>
            <p:nvPr/>
          </p:nvGrpSpPr>
          <p:grpSpPr bwMode="auto">
            <a:xfrm>
              <a:off x="627063" y="2833688"/>
              <a:ext cx="2193925" cy="1295400"/>
              <a:chOff x="2457450" y="2438400"/>
              <a:chExt cx="2193925" cy="1295400"/>
            </a:xfrm>
          </p:grpSpPr>
          <p:pic>
            <p:nvPicPr>
              <p:cNvPr id="9" name="Picture 8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6975" y="2438400"/>
                <a:ext cx="10922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8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9175" y="2438400"/>
                <a:ext cx="10922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8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6975" y="3086100"/>
                <a:ext cx="10922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8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9175" y="3086100"/>
                <a:ext cx="10922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20"/>
              <p:cNvSpPr>
                <a:spLocks noChangeArrowheads="1"/>
              </p:cNvSpPr>
              <p:nvPr/>
            </p:nvSpPr>
            <p:spPr bwMode="auto">
              <a:xfrm>
                <a:off x="2457450" y="2438400"/>
                <a:ext cx="2190750" cy="12954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ja-JP" altLang="en-US" sz="2400" i="1">
                  <a:solidFill>
                    <a:srgbClr val="000000"/>
                  </a:solidFill>
                </a:endParaRPr>
              </a:p>
            </p:txBody>
          </p:sp>
        </p:grpSp>
        <p:grpSp>
          <p:nvGrpSpPr>
            <p:cNvPr id="14" name="Group 42"/>
            <p:cNvGrpSpPr>
              <a:grpSpLocks/>
            </p:cNvGrpSpPr>
            <p:nvPr/>
          </p:nvGrpSpPr>
          <p:grpSpPr bwMode="auto">
            <a:xfrm>
              <a:off x="1452563" y="3194050"/>
              <a:ext cx="468312" cy="387350"/>
              <a:chOff x="7699995" y="2129382"/>
              <a:chExt cx="537367" cy="537367"/>
            </a:xfrm>
          </p:grpSpPr>
          <p:sp>
            <p:nvSpPr>
              <p:cNvPr id="15" name="Rectangle 14"/>
              <p:cNvSpPr>
                <a:spLocks noChangeArrowheads="1"/>
              </p:cNvSpPr>
              <p:nvPr/>
            </p:nvSpPr>
            <p:spPr bwMode="auto">
              <a:xfrm>
                <a:off x="7772400" y="2209800"/>
                <a:ext cx="381000" cy="3810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algn="ctr"/>
                <a:endParaRPr kumimoji="1" lang="ja-JP" altLang="en-US" sz="2400" i="1">
                  <a:solidFill>
                    <a:srgbClr val="000000"/>
                  </a:solidFill>
                </a:endParaRPr>
              </a:p>
            </p:txBody>
          </p:sp>
          <p:pic>
            <p:nvPicPr>
              <p:cNvPr id="16" name="Picture 5" descr="C:\Documents and Settings\dsaduddles\Desktop\CLM red X.bmp"/>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99995" y="2129382"/>
                <a:ext cx="537367" cy="537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8" name="TextBox 17"/>
          <p:cNvSpPr txBox="1"/>
          <p:nvPr/>
        </p:nvSpPr>
        <p:spPr>
          <a:xfrm>
            <a:off x="1263249" y="456962"/>
            <a:ext cx="6285031" cy="1600438"/>
          </a:xfrm>
          <a:prstGeom prst="rect">
            <a:avLst/>
          </a:prstGeom>
          <a:noFill/>
        </p:spPr>
        <p:txBody>
          <a:bodyPr wrap="square" rtlCol="0">
            <a:spAutoFit/>
          </a:bodyPr>
          <a:lstStyle/>
          <a:p>
            <a:r>
              <a:rPr lang="en-US" sz="1400" dirty="0" smtClean="0"/>
              <a:t>This display could be shown instead of the green check and would indicate a failed learn attempt</a:t>
            </a:r>
            <a:r>
              <a:rPr lang="en-US" sz="1400" dirty="0"/>
              <a:t> and will remain for approximately 5 seconds before the display is returned to the normal mode</a:t>
            </a:r>
            <a:r>
              <a:rPr lang="en-US" sz="1400" dirty="0" smtClean="0"/>
              <a:t>.  The vehicle can be moved from the station immediately upon display of this screen, or the alignment process could be reattempted by going through the switch sequence indicated on slide 4, line item 6.</a:t>
            </a:r>
          </a:p>
          <a:p>
            <a:r>
              <a:rPr lang="en-US" sz="1400" b="1" dirty="0" smtClean="0"/>
              <a:t>Vehicles that have not successfully completed the learn process will fail DVT. </a:t>
            </a:r>
            <a:endParaRPr lang="en-US" sz="1400" b="1" dirty="0"/>
          </a:p>
          <a:p>
            <a:endParaRPr lang="en-US" sz="1400" dirty="0" err="1" smtClean="0"/>
          </a:p>
        </p:txBody>
      </p:sp>
    </p:spTree>
    <p:extLst>
      <p:ext uri="{BB962C8B-B14F-4D97-AF65-F5344CB8AC3E}">
        <p14:creationId xmlns:p14="http://schemas.microsoft.com/office/powerpoint/2010/main" val="23492320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6002" y="2057400"/>
            <a:ext cx="643952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p:cNvSpPr txBox="1"/>
          <p:nvPr/>
        </p:nvSpPr>
        <p:spPr>
          <a:xfrm>
            <a:off x="2286000" y="795857"/>
            <a:ext cx="5821113" cy="307777"/>
          </a:xfrm>
          <a:prstGeom prst="rect">
            <a:avLst/>
          </a:prstGeom>
          <a:noFill/>
        </p:spPr>
        <p:txBody>
          <a:bodyPr wrap="square" rtlCol="0">
            <a:spAutoFit/>
          </a:bodyPr>
          <a:lstStyle/>
          <a:p>
            <a:r>
              <a:rPr lang="en-US" sz="1400" dirty="0" smtClean="0"/>
              <a:t>Normal mode of display after system has successfully learned</a:t>
            </a:r>
          </a:p>
        </p:txBody>
      </p:sp>
      <p:sp>
        <p:nvSpPr>
          <p:cNvPr id="15" name="TextBox 14"/>
          <p:cNvSpPr txBox="1"/>
          <p:nvPr/>
        </p:nvSpPr>
        <p:spPr>
          <a:xfrm>
            <a:off x="461094" y="1439576"/>
            <a:ext cx="3191195" cy="307777"/>
          </a:xfrm>
          <a:prstGeom prst="rect">
            <a:avLst/>
          </a:prstGeom>
          <a:noFill/>
        </p:spPr>
        <p:txBody>
          <a:bodyPr wrap="none" rtlCol="0">
            <a:spAutoFit/>
          </a:bodyPr>
          <a:lstStyle/>
          <a:p>
            <a:r>
              <a:rPr lang="en-US" sz="1400" dirty="0" smtClean="0">
                <a:solidFill>
                  <a:srgbClr val="00B0F0"/>
                </a:solidFill>
              </a:rPr>
              <a:t>360 surround view portion of the display</a:t>
            </a:r>
          </a:p>
        </p:txBody>
      </p:sp>
      <p:sp>
        <p:nvSpPr>
          <p:cNvPr id="16" name="Right Brace 15"/>
          <p:cNvSpPr/>
          <p:nvPr/>
        </p:nvSpPr>
        <p:spPr>
          <a:xfrm rot="-5400000">
            <a:off x="1793679" y="1107877"/>
            <a:ext cx="298846" cy="1600198"/>
          </a:xfrm>
          <a:prstGeom prst="rightBrace">
            <a:avLst/>
          </a:prstGeom>
          <a:ln w="635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B0F0"/>
              </a:solidFill>
            </a:endParaRPr>
          </a:p>
        </p:txBody>
      </p:sp>
    </p:spTree>
    <p:extLst>
      <p:ext uri="{BB962C8B-B14F-4D97-AF65-F5344CB8AC3E}">
        <p14:creationId xmlns:p14="http://schemas.microsoft.com/office/powerpoint/2010/main" val="5491299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600200"/>
            <a:ext cx="643952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20"/>
          <p:cNvGrpSpPr>
            <a:grpSpLocks noChangeAspect="1"/>
          </p:cNvGrpSpPr>
          <p:nvPr/>
        </p:nvGrpSpPr>
        <p:grpSpPr bwMode="auto">
          <a:xfrm>
            <a:off x="1371600" y="2750413"/>
            <a:ext cx="1147185" cy="1193342"/>
            <a:chOff x="703" y="2160"/>
            <a:chExt cx="499" cy="499"/>
          </a:xfrm>
        </p:grpSpPr>
        <p:sp>
          <p:nvSpPr>
            <p:cNvPr id="4" name="Oval 8"/>
            <p:cNvSpPr>
              <a:spLocks noChangeArrowheads="1"/>
            </p:cNvSpPr>
            <p:nvPr/>
          </p:nvSpPr>
          <p:spPr bwMode="auto">
            <a:xfrm>
              <a:off x="703" y="2160"/>
              <a:ext cx="499" cy="499"/>
            </a:xfrm>
            <a:prstGeom prst="ellipse">
              <a:avLst/>
            </a:prstGeom>
            <a:solidFill>
              <a:srgbClr val="FF9900"/>
            </a:solidFill>
            <a:ln w="349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Oval 12"/>
            <p:cNvSpPr>
              <a:spLocks noChangeArrowheads="1"/>
            </p:cNvSpPr>
            <p:nvPr/>
          </p:nvSpPr>
          <p:spPr bwMode="auto">
            <a:xfrm>
              <a:off x="898" y="2212"/>
              <a:ext cx="122" cy="84"/>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AutoShape 15"/>
            <p:cNvSpPr>
              <a:spLocks noChangeArrowheads="1"/>
            </p:cNvSpPr>
            <p:nvPr/>
          </p:nvSpPr>
          <p:spPr bwMode="auto">
            <a:xfrm>
              <a:off x="898" y="2267"/>
              <a:ext cx="122" cy="223"/>
            </a:xfrm>
            <a:custGeom>
              <a:avLst/>
              <a:gdLst>
                <a:gd name="T0" fmla="*/ 107 w 21600"/>
                <a:gd name="T1" fmla="*/ 112 h 21600"/>
                <a:gd name="T2" fmla="*/ 61 w 21600"/>
                <a:gd name="T3" fmla="*/ 223 h 21600"/>
                <a:gd name="T4" fmla="*/ 15 w 21600"/>
                <a:gd name="T5" fmla="*/ 112 h 21600"/>
                <a:gd name="T6" fmla="*/ 61 w 21600"/>
                <a:gd name="T7" fmla="*/ 0 h 21600"/>
                <a:gd name="T8" fmla="*/ 0 60000 65536"/>
                <a:gd name="T9" fmla="*/ 0 60000 65536"/>
                <a:gd name="T10" fmla="*/ 0 60000 65536"/>
                <a:gd name="T11" fmla="*/ 0 60000 65536"/>
                <a:gd name="T12" fmla="*/ 4426 w 21600"/>
                <a:gd name="T13" fmla="*/ 4456 h 21600"/>
                <a:gd name="T14" fmla="*/ 17174 w 21600"/>
                <a:gd name="T15" fmla="*/ 1714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tx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Oval 16"/>
            <p:cNvSpPr>
              <a:spLocks noChangeArrowheads="1"/>
            </p:cNvSpPr>
            <p:nvPr/>
          </p:nvSpPr>
          <p:spPr bwMode="auto">
            <a:xfrm>
              <a:off x="920" y="2518"/>
              <a:ext cx="81" cy="56"/>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Rectangle 17"/>
            <p:cNvSpPr>
              <a:spLocks noChangeArrowheads="1"/>
            </p:cNvSpPr>
            <p:nvPr/>
          </p:nvSpPr>
          <p:spPr bwMode="auto">
            <a:xfrm>
              <a:off x="910" y="2261"/>
              <a:ext cx="97" cy="9"/>
            </a:xfrm>
            <a:prstGeom prst="rect">
              <a:avLst/>
            </a:prstGeom>
            <a:solidFill>
              <a:schemeClr val="tx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9" name="TextBox 8"/>
          <p:cNvSpPr txBox="1"/>
          <p:nvPr/>
        </p:nvSpPr>
        <p:spPr>
          <a:xfrm>
            <a:off x="461094" y="982376"/>
            <a:ext cx="3191195" cy="307777"/>
          </a:xfrm>
          <a:prstGeom prst="rect">
            <a:avLst/>
          </a:prstGeom>
          <a:noFill/>
        </p:spPr>
        <p:txBody>
          <a:bodyPr wrap="none" rtlCol="0">
            <a:spAutoFit/>
          </a:bodyPr>
          <a:lstStyle/>
          <a:p>
            <a:r>
              <a:rPr lang="en-US" sz="1400" dirty="0" smtClean="0">
                <a:solidFill>
                  <a:srgbClr val="00B0F0"/>
                </a:solidFill>
              </a:rPr>
              <a:t>360 surround view portion of the display</a:t>
            </a:r>
          </a:p>
        </p:txBody>
      </p:sp>
      <p:sp>
        <p:nvSpPr>
          <p:cNvPr id="10" name="Right Brace 9"/>
          <p:cNvSpPr/>
          <p:nvPr/>
        </p:nvSpPr>
        <p:spPr>
          <a:xfrm rot="-5400000">
            <a:off x="1793679" y="650677"/>
            <a:ext cx="298846" cy="1600198"/>
          </a:xfrm>
          <a:prstGeom prst="rightBrace">
            <a:avLst/>
          </a:prstGeom>
          <a:ln w="635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B0F0"/>
              </a:solidFill>
            </a:endParaRPr>
          </a:p>
        </p:txBody>
      </p:sp>
      <p:sp>
        <p:nvSpPr>
          <p:cNvPr id="11" name="TextBox 10"/>
          <p:cNvSpPr txBox="1"/>
          <p:nvPr/>
        </p:nvSpPr>
        <p:spPr>
          <a:xfrm>
            <a:off x="2056691" y="5897903"/>
            <a:ext cx="5441361" cy="307777"/>
          </a:xfrm>
          <a:prstGeom prst="rect">
            <a:avLst/>
          </a:prstGeom>
          <a:noFill/>
        </p:spPr>
        <p:txBody>
          <a:bodyPr wrap="none" rtlCol="0">
            <a:spAutoFit/>
          </a:bodyPr>
          <a:lstStyle/>
          <a:p>
            <a:r>
              <a:rPr lang="en-US" sz="1400" dirty="0" smtClean="0">
                <a:solidFill>
                  <a:srgbClr val="00B0F0"/>
                </a:solidFill>
              </a:rPr>
              <a:t>Indicates 360 surround view system has never been successfully learned</a:t>
            </a:r>
          </a:p>
        </p:txBody>
      </p:sp>
      <p:cxnSp>
        <p:nvCxnSpPr>
          <p:cNvPr id="13" name="Elbow Connector 12"/>
          <p:cNvCxnSpPr>
            <a:stCxn id="11" idx="1"/>
          </p:cNvCxnSpPr>
          <p:nvPr/>
        </p:nvCxnSpPr>
        <p:spPr>
          <a:xfrm rot="10800000">
            <a:off x="1828091" y="3694786"/>
            <a:ext cx="228600" cy="2357007"/>
          </a:xfrm>
          <a:prstGeom prst="bentConnector2">
            <a:avLst/>
          </a:prstGeom>
          <a:ln w="6350">
            <a:solidFill>
              <a:srgbClr val="00B0F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070486" y="488080"/>
            <a:ext cx="5821113" cy="307777"/>
          </a:xfrm>
          <a:prstGeom prst="rect">
            <a:avLst/>
          </a:prstGeom>
          <a:noFill/>
        </p:spPr>
        <p:txBody>
          <a:bodyPr wrap="square" rtlCol="0">
            <a:spAutoFit/>
          </a:bodyPr>
          <a:lstStyle/>
          <a:p>
            <a:r>
              <a:rPr lang="en-US" sz="1400" dirty="0" smtClean="0"/>
              <a:t>Normal mode of display before system has successfully learned</a:t>
            </a:r>
          </a:p>
        </p:txBody>
      </p:sp>
    </p:spTree>
    <p:extLst>
      <p:ext uri="{BB962C8B-B14F-4D97-AF65-F5344CB8AC3E}">
        <p14:creationId xmlns:p14="http://schemas.microsoft.com/office/powerpoint/2010/main" val="16310769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CPID to Tester Interaction</a:t>
            </a:r>
            <a:endParaRPr lang="en-US" dirty="0"/>
          </a:p>
        </p:txBody>
      </p:sp>
    </p:spTree>
    <p:extLst>
      <p:ext uri="{BB962C8B-B14F-4D97-AF65-F5344CB8AC3E}">
        <p14:creationId xmlns:p14="http://schemas.microsoft.com/office/powerpoint/2010/main" val="21036144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Backup</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139659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114145570"/>
              </p:ext>
            </p:extLst>
          </p:nvPr>
        </p:nvGraphicFramePr>
        <p:xfrm>
          <a:off x="457200" y="285750"/>
          <a:ext cx="8458200" cy="6343650"/>
        </p:xfrm>
        <a:graphic>
          <a:graphicData uri="http://schemas.openxmlformats.org/presentationml/2006/ole">
            <mc:AlternateContent xmlns:mc="http://schemas.openxmlformats.org/markup-compatibility/2006">
              <mc:Choice xmlns:v="urn:schemas-microsoft-com:vml" Requires="v">
                <p:oleObj spid="_x0000_s1070" name="Slide" r:id="rId3" imgW="4547697" imgH="3410881" progId="PowerPoint.Slide.12">
                  <p:embed/>
                </p:oleObj>
              </mc:Choice>
              <mc:Fallback>
                <p:oleObj name="Slide" r:id="rId3" imgW="4547697" imgH="3410881" progId="PowerPoint.Slide.12">
                  <p:embed/>
                  <p:pic>
                    <p:nvPicPr>
                      <p:cNvPr id="0" name="Object 1"/>
                      <p:cNvPicPr>
                        <a:picLocks noChangeAspect="1" noChangeArrowheads="1"/>
                      </p:cNvPicPr>
                      <p:nvPr/>
                    </p:nvPicPr>
                    <p:blipFill>
                      <a:blip r:embed="rId4"/>
                      <a:srcRect/>
                      <a:stretch>
                        <a:fillRect/>
                      </a:stretch>
                    </p:blipFill>
                    <p:spPr bwMode="auto">
                      <a:xfrm>
                        <a:off x="457200" y="285750"/>
                        <a:ext cx="8458200" cy="6343650"/>
                      </a:xfrm>
                      <a:prstGeom prst="rect">
                        <a:avLst/>
                      </a:prstGeom>
                      <a:noFill/>
                    </p:spPr>
                  </p:pic>
                </p:oleObj>
              </mc:Fallback>
            </mc:AlternateContent>
          </a:graphicData>
        </a:graphic>
      </p:graphicFrame>
    </p:spTree>
    <p:extLst>
      <p:ext uri="{BB962C8B-B14F-4D97-AF65-F5344CB8AC3E}">
        <p14:creationId xmlns:p14="http://schemas.microsoft.com/office/powerpoint/2010/main" val="21906332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6" name="Picture 7"/>
          <p:cNvPicPr>
            <a:picLocks noChangeAspect="1" noChangeArrowheads="1"/>
          </p:cNvPicPr>
          <p:nvPr/>
        </p:nvPicPr>
        <p:blipFill>
          <a:blip r:embed="rId3" cstate="print"/>
          <a:srcRect/>
          <a:stretch>
            <a:fillRect/>
          </a:stretch>
        </p:blipFill>
        <p:spPr bwMode="auto">
          <a:xfrm rot="10800000">
            <a:off x="1828800" y="1410130"/>
            <a:ext cx="6118641" cy="2971800"/>
          </a:xfrm>
          <a:prstGeom prst="rect">
            <a:avLst/>
          </a:prstGeom>
          <a:noFill/>
          <a:ln w="9525">
            <a:noFill/>
            <a:miter lim="800000"/>
            <a:headEnd/>
            <a:tailEnd/>
          </a:ln>
        </p:spPr>
      </p:pic>
      <p:sp>
        <p:nvSpPr>
          <p:cNvPr id="123" name="TextBox 122"/>
          <p:cNvSpPr txBox="1"/>
          <p:nvPr/>
        </p:nvSpPr>
        <p:spPr>
          <a:xfrm>
            <a:off x="0" y="0"/>
            <a:ext cx="4967385" cy="307777"/>
          </a:xfrm>
          <a:prstGeom prst="rect">
            <a:avLst/>
          </a:prstGeom>
          <a:noFill/>
        </p:spPr>
        <p:txBody>
          <a:bodyPr wrap="none" rtlCol="0">
            <a:spAutoFit/>
          </a:bodyPr>
          <a:lstStyle/>
          <a:p>
            <a:r>
              <a:rPr lang="en-US" sz="1400" dirty="0" smtClean="0"/>
              <a:t>Assembly Plant Target Layout for 360 Degree Camera Alignment</a:t>
            </a:r>
          </a:p>
        </p:txBody>
      </p:sp>
      <p:grpSp>
        <p:nvGrpSpPr>
          <p:cNvPr id="6" name="Group 5"/>
          <p:cNvGrpSpPr/>
          <p:nvPr/>
        </p:nvGrpSpPr>
        <p:grpSpPr>
          <a:xfrm>
            <a:off x="1143000" y="365760"/>
            <a:ext cx="822960" cy="822960"/>
            <a:chOff x="1143000" y="365760"/>
            <a:chExt cx="822960" cy="822960"/>
          </a:xfrm>
        </p:grpSpPr>
        <p:sp>
          <p:nvSpPr>
            <p:cNvPr id="91" name="Rectangle 90"/>
            <p:cNvSpPr/>
            <p:nvPr/>
          </p:nvSpPr>
          <p:spPr>
            <a:xfrm>
              <a:off x="1143000" y="365760"/>
              <a:ext cx="822960" cy="822960"/>
            </a:xfrm>
            <a:prstGeom prst="rect">
              <a:avLst/>
            </a:prstGeom>
            <a:solidFill>
              <a:schemeClr val="tx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3" name="Rectangle 82"/>
            <p:cNvSpPr/>
            <p:nvPr/>
          </p:nvSpPr>
          <p:spPr>
            <a:xfrm>
              <a:off x="1325880" y="548640"/>
              <a:ext cx="457200" cy="457200"/>
            </a:xfrm>
            <a:prstGeom prst="rect">
              <a:avLst/>
            </a:prstGeom>
            <a:solidFill>
              <a:schemeClr val="bg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08" name="Group 107"/>
          <p:cNvGrpSpPr/>
          <p:nvPr/>
        </p:nvGrpSpPr>
        <p:grpSpPr>
          <a:xfrm>
            <a:off x="1143000" y="4663440"/>
            <a:ext cx="822960" cy="822960"/>
            <a:chOff x="1143000" y="365760"/>
            <a:chExt cx="822960" cy="822960"/>
          </a:xfrm>
        </p:grpSpPr>
        <p:sp>
          <p:nvSpPr>
            <p:cNvPr id="109" name="Rectangle 108"/>
            <p:cNvSpPr/>
            <p:nvPr/>
          </p:nvSpPr>
          <p:spPr>
            <a:xfrm>
              <a:off x="1143000" y="365760"/>
              <a:ext cx="822960" cy="822960"/>
            </a:xfrm>
            <a:prstGeom prst="rect">
              <a:avLst/>
            </a:prstGeom>
            <a:solidFill>
              <a:schemeClr val="tx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0" name="Rectangle 109"/>
            <p:cNvSpPr/>
            <p:nvPr/>
          </p:nvSpPr>
          <p:spPr>
            <a:xfrm>
              <a:off x="1325880" y="548640"/>
              <a:ext cx="457200" cy="457200"/>
            </a:xfrm>
            <a:prstGeom prst="rect">
              <a:avLst/>
            </a:prstGeom>
            <a:solidFill>
              <a:schemeClr val="bg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04" name="Group 103"/>
          <p:cNvGrpSpPr/>
          <p:nvPr/>
        </p:nvGrpSpPr>
        <p:grpSpPr>
          <a:xfrm>
            <a:off x="8183880" y="365760"/>
            <a:ext cx="822960" cy="822960"/>
            <a:chOff x="1143000" y="365760"/>
            <a:chExt cx="822960" cy="822960"/>
          </a:xfrm>
        </p:grpSpPr>
        <p:sp>
          <p:nvSpPr>
            <p:cNvPr id="106" name="Rectangle 105"/>
            <p:cNvSpPr/>
            <p:nvPr/>
          </p:nvSpPr>
          <p:spPr>
            <a:xfrm>
              <a:off x="1143000" y="365760"/>
              <a:ext cx="822960" cy="822960"/>
            </a:xfrm>
            <a:prstGeom prst="rect">
              <a:avLst/>
            </a:prstGeom>
            <a:solidFill>
              <a:schemeClr val="tx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7" name="Rectangle 106"/>
            <p:cNvSpPr/>
            <p:nvPr/>
          </p:nvSpPr>
          <p:spPr>
            <a:xfrm>
              <a:off x="1325880" y="548640"/>
              <a:ext cx="457200" cy="457200"/>
            </a:xfrm>
            <a:prstGeom prst="rect">
              <a:avLst/>
            </a:prstGeom>
            <a:solidFill>
              <a:schemeClr val="bg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01" name="Group 100"/>
          <p:cNvGrpSpPr/>
          <p:nvPr/>
        </p:nvGrpSpPr>
        <p:grpSpPr>
          <a:xfrm>
            <a:off x="8183880" y="4663440"/>
            <a:ext cx="822960" cy="822960"/>
            <a:chOff x="1143000" y="365760"/>
            <a:chExt cx="822960" cy="822960"/>
          </a:xfrm>
        </p:grpSpPr>
        <p:sp>
          <p:nvSpPr>
            <p:cNvPr id="102" name="Rectangle 101"/>
            <p:cNvSpPr/>
            <p:nvPr/>
          </p:nvSpPr>
          <p:spPr>
            <a:xfrm>
              <a:off x="1143000" y="365760"/>
              <a:ext cx="822960" cy="822960"/>
            </a:xfrm>
            <a:prstGeom prst="rect">
              <a:avLst/>
            </a:prstGeom>
            <a:solidFill>
              <a:schemeClr val="tx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3" name="Rectangle 102"/>
            <p:cNvSpPr/>
            <p:nvPr/>
          </p:nvSpPr>
          <p:spPr>
            <a:xfrm>
              <a:off x="1325880" y="548640"/>
              <a:ext cx="457200" cy="457200"/>
            </a:xfrm>
            <a:prstGeom prst="rect">
              <a:avLst/>
            </a:prstGeom>
            <a:solidFill>
              <a:schemeClr val="bg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98" name="Straight Connector 197"/>
          <p:cNvCxnSpPr/>
          <p:nvPr/>
        </p:nvCxnSpPr>
        <p:spPr>
          <a:xfrm>
            <a:off x="143700" y="5303520"/>
            <a:ext cx="1182180" cy="2"/>
          </a:xfrm>
          <a:prstGeom prst="line">
            <a:avLst/>
          </a:prstGeom>
          <a:ln w="63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a:off x="137160" y="548640"/>
            <a:ext cx="1188720" cy="3"/>
          </a:xfrm>
          <a:prstGeom prst="line">
            <a:avLst/>
          </a:prstGeom>
          <a:ln w="63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2" name="Straight Arrow Connector 201"/>
          <p:cNvCxnSpPr>
            <a:endCxn id="206" idx="3"/>
          </p:cNvCxnSpPr>
          <p:nvPr/>
        </p:nvCxnSpPr>
        <p:spPr>
          <a:xfrm flipV="1">
            <a:off x="228601" y="3416004"/>
            <a:ext cx="0" cy="1887518"/>
          </a:xfrm>
          <a:prstGeom prst="straightConnector1">
            <a:avLst/>
          </a:prstGeom>
          <a:ln w="63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05" name="Straight Arrow Connector 204"/>
          <p:cNvCxnSpPr>
            <a:stCxn id="206" idx="1"/>
          </p:cNvCxnSpPr>
          <p:nvPr/>
        </p:nvCxnSpPr>
        <p:spPr>
          <a:xfrm flipV="1">
            <a:off x="228601" y="548645"/>
            <a:ext cx="1" cy="1841116"/>
          </a:xfrm>
          <a:prstGeom prst="straightConnector1">
            <a:avLst/>
          </a:prstGeom>
          <a:ln w="63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06" name="TextBox 205"/>
          <p:cNvSpPr txBox="1"/>
          <p:nvPr/>
        </p:nvSpPr>
        <p:spPr>
          <a:xfrm rot="5400000">
            <a:off x="-284520" y="2748994"/>
            <a:ext cx="1026243" cy="307777"/>
          </a:xfrm>
          <a:prstGeom prst="rect">
            <a:avLst/>
          </a:prstGeom>
          <a:noFill/>
        </p:spPr>
        <p:txBody>
          <a:bodyPr wrap="none" rtlCol="0">
            <a:spAutoFit/>
          </a:bodyPr>
          <a:lstStyle/>
          <a:p>
            <a:r>
              <a:rPr lang="en-US" sz="1400" dirty="0" smtClean="0"/>
              <a:t>5200 +/- 10</a:t>
            </a:r>
          </a:p>
        </p:txBody>
      </p:sp>
      <p:cxnSp>
        <p:nvCxnSpPr>
          <p:cNvPr id="215" name="Straight Connector 214"/>
          <p:cNvCxnSpPr/>
          <p:nvPr/>
        </p:nvCxnSpPr>
        <p:spPr>
          <a:xfrm flipV="1">
            <a:off x="8825023" y="5303520"/>
            <a:ext cx="0" cy="855971"/>
          </a:xfrm>
          <a:prstGeom prst="line">
            <a:avLst/>
          </a:prstGeom>
          <a:ln w="63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flipV="1">
            <a:off x="1325880" y="5303523"/>
            <a:ext cx="0" cy="868677"/>
          </a:xfrm>
          <a:prstGeom prst="line">
            <a:avLst/>
          </a:prstGeom>
          <a:ln w="63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1" name="Straight Arrow Connector 220"/>
          <p:cNvCxnSpPr>
            <a:endCxn id="224" idx="3"/>
          </p:cNvCxnSpPr>
          <p:nvPr/>
        </p:nvCxnSpPr>
        <p:spPr>
          <a:xfrm flipH="1">
            <a:off x="5826843" y="6018312"/>
            <a:ext cx="2997118" cy="0"/>
          </a:xfrm>
          <a:prstGeom prst="straightConnector1">
            <a:avLst/>
          </a:prstGeom>
          <a:ln w="63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22" name="Straight Arrow Connector 221"/>
          <p:cNvCxnSpPr>
            <a:stCxn id="224" idx="1"/>
          </p:cNvCxnSpPr>
          <p:nvPr/>
        </p:nvCxnSpPr>
        <p:spPr>
          <a:xfrm flipH="1">
            <a:off x="1325880" y="6018312"/>
            <a:ext cx="3474720" cy="0"/>
          </a:xfrm>
          <a:prstGeom prst="straightConnector1">
            <a:avLst/>
          </a:prstGeom>
          <a:ln w="63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24" name="TextBox 223"/>
          <p:cNvSpPr txBox="1"/>
          <p:nvPr/>
        </p:nvSpPr>
        <p:spPr>
          <a:xfrm>
            <a:off x="4800600" y="5864423"/>
            <a:ext cx="1026243" cy="307777"/>
          </a:xfrm>
          <a:prstGeom prst="rect">
            <a:avLst/>
          </a:prstGeom>
          <a:noFill/>
        </p:spPr>
        <p:txBody>
          <a:bodyPr wrap="none" rtlCol="0">
            <a:spAutoFit/>
          </a:bodyPr>
          <a:lstStyle/>
          <a:p>
            <a:r>
              <a:rPr lang="en-US" sz="1400" dirty="0" smtClean="0"/>
              <a:t>8200 +/- 10</a:t>
            </a:r>
          </a:p>
        </p:txBody>
      </p:sp>
      <p:cxnSp>
        <p:nvCxnSpPr>
          <p:cNvPr id="228" name="Straight Arrow Connector 227"/>
          <p:cNvCxnSpPr/>
          <p:nvPr/>
        </p:nvCxnSpPr>
        <p:spPr>
          <a:xfrm flipH="1">
            <a:off x="1809709" y="4272062"/>
            <a:ext cx="476292" cy="0"/>
          </a:xfrm>
          <a:prstGeom prst="straightConnector1">
            <a:avLst/>
          </a:prstGeom>
          <a:ln w="63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31" name="TextBox 230"/>
          <p:cNvSpPr txBox="1"/>
          <p:nvPr/>
        </p:nvSpPr>
        <p:spPr>
          <a:xfrm>
            <a:off x="2340697" y="4114800"/>
            <a:ext cx="550151" cy="307777"/>
          </a:xfrm>
          <a:prstGeom prst="rect">
            <a:avLst/>
          </a:prstGeom>
          <a:noFill/>
        </p:spPr>
        <p:txBody>
          <a:bodyPr wrap="none" rtlCol="0">
            <a:spAutoFit/>
          </a:bodyPr>
          <a:lstStyle/>
          <a:p>
            <a:pPr algn="ctr"/>
            <a:r>
              <a:rPr lang="en-US" sz="1400" dirty="0" smtClean="0"/>
              <a:t>1675</a:t>
            </a:r>
          </a:p>
        </p:txBody>
      </p:sp>
      <p:cxnSp>
        <p:nvCxnSpPr>
          <p:cNvPr id="68" name="Straight Arrow Connector 67"/>
          <p:cNvCxnSpPr>
            <a:stCxn id="73" idx="1"/>
          </p:cNvCxnSpPr>
          <p:nvPr/>
        </p:nvCxnSpPr>
        <p:spPr>
          <a:xfrm flipV="1">
            <a:off x="914399" y="995291"/>
            <a:ext cx="0" cy="460000"/>
          </a:xfrm>
          <a:prstGeom prst="straightConnector1">
            <a:avLst/>
          </a:prstGeom>
          <a:ln w="63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rot="5400000">
            <a:off x="629705" y="1478374"/>
            <a:ext cx="569387" cy="523220"/>
          </a:xfrm>
          <a:prstGeom prst="rect">
            <a:avLst/>
          </a:prstGeom>
          <a:noFill/>
        </p:spPr>
        <p:txBody>
          <a:bodyPr wrap="none" rtlCol="0">
            <a:spAutoFit/>
          </a:bodyPr>
          <a:lstStyle/>
          <a:p>
            <a:r>
              <a:rPr lang="en-US" sz="1400" dirty="0" smtClean="0"/>
              <a:t>1850</a:t>
            </a:r>
          </a:p>
          <a:p>
            <a:r>
              <a:rPr lang="en-US" sz="1400" dirty="0" smtClean="0"/>
              <a:t> +/- 5</a:t>
            </a:r>
          </a:p>
        </p:txBody>
      </p:sp>
      <p:cxnSp>
        <p:nvCxnSpPr>
          <p:cNvPr id="74" name="Straight Connector 73"/>
          <p:cNvCxnSpPr/>
          <p:nvPr/>
        </p:nvCxnSpPr>
        <p:spPr>
          <a:xfrm>
            <a:off x="734790" y="995291"/>
            <a:ext cx="591090" cy="0"/>
          </a:xfrm>
          <a:prstGeom prst="line">
            <a:avLst/>
          </a:prstGeom>
          <a:ln w="63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4" name="Oval Callout 93"/>
          <p:cNvSpPr/>
          <p:nvPr/>
        </p:nvSpPr>
        <p:spPr>
          <a:xfrm>
            <a:off x="273225" y="3362711"/>
            <a:ext cx="857142" cy="440354"/>
          </a:xfrm>
          <a:prstGeom prst="wedgeEllipseCallout">
            <a:avLst>
              <a:gd name="adj1" fmla="val 41729"/>
              <a:gd name="adj2" fmla="val -147364"/>
            </a:avLst>
          </a:prstGeom>
          <a:noFill/>
          <a:ln w="6350">
            <a:solidFill>
              <a:schemeClr val="tx1"/>
            </a:solidFill>
            <a:headEnd type="triangle"/>
            <a:tailEnd type="triangle"/>
          </a:ln>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800" dirty="0" smtClean="0"/>
              <a:t>Station</a:t>
            </a:r>
          </a:p>
          <a:p>
            <a:pPr algn="ctr"/>
            <a:r>
              <a:rPr lang="en-US" sz="800" dirty="0" smtClean="0"/>
              <a:t>centerline</a:t>
            </a:r>
          </a:p>
        </p:txBody>
      </p:sp>
      <p:cxnSp>
        <p:nvCxnSpPr>
          <p:cNvPr id="111" name="Straight Arrow Connector 110"/>
          <p:cNvCxnSpPr/>
          <p:nvPr/>
        </p:nvCxnSpPr>
        <p:spPr>
          <a:xfrm flipV="1">
            <a:off x="910753" y="2064400"/>
            <a:ext cx="0" cy="627117"/>
          </a:xfrm>
          <a:prstGeom prst="straightConnector1">
            <a:avLst/>
          </a:prstGeom>
          <a:ln w="63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82490" y="6027003"/>
            <a:ext cx="8532910" cy="830997"/>
          </a:xfrm>
          <a:prstGeom prst="rect">
            <a:avLst/>
          </a:prstGeom>
          <a:noFill/>
          <a:ln>
            <a:noFill/>
          </a:ln>
        </p:spPr>
        <p:txBody>
          <a:bodyPr wrap="square" rtlCol="0">
            <a:spAutoFit/>
          </a:bodyPr>
          <a:lstStyle/>
          <a:p>
            <a:pPr marL="285750" indent="-285750">
              <a:buFontTx/>
              <a:buChar char="-"/>
            </a:pPr>
            <a:r>
              <a:rPr lang="en-US" sz="1200" dirty="0" smtClean="0"/>
              <a:t>All dimensions are in millimeters (mm)</a:t>
            </a:r>
          </a:p>
          <a:p>
            <a:pPr marL="285750" indent="-285750">
              <a:buFontTx/>
              <a:buChar char="-"/>
            </a:pPr>
            <a:r>
              <a:rPr lang="en-US" sz="1200" dirty="0" smtClean="0"/>
              <a:t>All targets and tires must be on a common plane.  I.e. the entire station shall be flat (flat does not necessarily mean level)</a:t>
            </a:r>
          </a:p>
          <a:p>
            <a:pPr marL="285750" indent="-285750">
              <a:buFontTx/>
              <a:buChar char="-"/>
            </a:pPr>
            <a:r>
              <a:rPr lang="en-US" sz="1200" dirty="0" smtClean="0"/>
              <a:t>The maximum height of the target above the flat plane on which the tires are sitting is 5.0 mm</a:t>
            </a:r>
          </a:p>
          <a:p>
            <a:pPr marL="285750" indent="-285750">
              <a:buFontTx/>
              <a:buChar char="-"/>
            </a:pPr>
            <a:r>
              <a:rPr lang="en-US" sz="1200" dirty="0" smtClean="0"/>
              <a:t>The station layout must be “square”</a:t>
            </a:r>
          </a:p>
        </p:txBody>
      </p:sp>
      <p:sp>
        <p:nvSpPr>
          <p:cNvPr id="2" name="Rectangle 1"/>
          <p:cNvSpPr/>
          <p:nvPr/>
        </p:nvSpPr>
        <p:spPr>
          <a:xfrm>
            <a:off x="3232403" y="1828800"/>
            <a:ext cx="182890" cy="2057400"/>
          </a:xfrm>
          <a:prstGeom prst="rect">
            <a:avLst/>
          </a:prstGeom>
          <a:solidFill>
            <a:srgbClr val="00FF00">
              <a:alpha val="30000"/>
            </a:srgbClr>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7" name="Group 6"/>
          <p:cNvGrpSpPr/>
          <p:nvPr/>
        </p:nvGrpSpPr>
        <p:grpSpPr>
          <a:xfrm>
            <a:off x="2907792" y="365760"/>
            <a:ext cx="4343400" cy="822960"/>
            <a:chOff x="2907792" y="365760"/>
            <a:chExt cx="4343400" cy="822960"/>
          </a:xfrm>
        </p:grpSpPr>
        <p:grpSp>
          <p:nvGrpSpPr>
            <p:cNvPr id="112" name="Group 111"/>
            <p:cNvGrpSpPr/>
            <p:nvPr/>
          </p:nvGrpSpPr>
          <p:grpSpPr>
            <a:xfrm>
              <a:off x="2907792" y="365760"/>
              <a:ext cx="822960" cy="822960"/>
              <a:chOff x="1143000" y="365760"/>
              <a:chExt cx="822960" cy="822960"/>
            </a:xfrm>
          </p:grpSpPr>
          <p:sp>
            <p:nvSpPr>
              <p:cNvPr id="119" name="Rectangle 118"/>
              <p:cNvSpPr/>
              <p:nvPr/>
            </p:nvSpPr>
            <p:spPr>
              <a:xfrm>
                <a:off x="1143000" y="365760"/>
                <a:ext cx="822960" cy="822960"/>
              </a:xfrm>
              <a:prstGeom prst="rect">
                <a:avLst/>
              </a:prstGeom>
              <a:solidFill>
                <a:schemeClr val="tx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0" name="Rectangle 119"/>
              <p:cNvSpPr/>
              <p:nvPr/>
            </p:nvSpPr>
            <p:spPr>
              <a:xfrm>
                <a:off x="1325880" y="548640"/>
                <a:ext cx="457200" cy="457200"/>
              </a:xfrm>
              <a:prstGeom prst="rect">
                <a:avLst/>
              </a:prstGeom>
              <a:solidFill>
                <a:schemeClr val="bg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21" name="Group 120"/>
            <p:cNvGrpSpPr/>
            <p:nvPr/>
          </p:nvGrpSpPr>
          <p:grpSpPr>
            <a:xfrm>
              <a:off x="4663440" y="365760"/>
              <a:ext cx="822960" cy="822960"/>
              <a:chOff x="1143000" y="365760"/>
              <a:chExt cx="822960" cy="822960"/>
            </a:xfrm>
          </p:grpSpPr>
          <p:sp>
            <p:nvSpPr>
              <p:cNvPr id="122" name="Rectangle 121"/>
              <p:cNvSpPr/>
              <p:nvPr/>
            </p:nvSpPr>
            <p:spPr>
              <a:xfrm>
                <a:off x="1143000" y="365760"/>
                <a:ext cx="822960" cy="822960"/>
              </a:xfrm>
              <a:prstGeom prst="rect">
                <a:avLst/>
              </a:prstGeom>
              <a:solidFill>
                <a:schemeClr val="tx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4" name="Rectangle 123"/>
              <p:cNvSpPr/>
              <p:nvPr/>
            </p:nvSpPr>
            <p:spPr>
              <a:xfrm>
                <a:off x="1325880" y="548640"/>
                <a:ext cx="457200" cy="457200"/>
              </a:xfrm>
              <a:prstGeom prst="rect">
                <a:avLst/>
              </a:prstGeom>
              <a:solidFill>
                <a:schemeClr val="bg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25" name="Group 124"/>
            <p:cNvGrpSpPr/>
            <p:nvPr/>
          </p:nvGrpSpPr>
          <p:grpSpPr>
            <a:xfrm>
              <a:off x="6428232" y="365760"/>
              <a:ext cx="822960" cy="822960"/>
              <a:chOff x="1143000" y="365760"/>
              <a:chExt cx="822960" cy="822960"/>
            </a:xfrm>
          </p:grpSpPr>
          <p:sp>
            <p:nvSpPr>
              <p:cNvPr id="126" name="Rectangle 125"/>
              <p:cNvSpPr/>
              <p:nvPr/>
            </p:nvSpPr>
            <p:spPr>
              <a:xfrm>
                <a:off x="1143000" y="365760"/>
                <a:ext cx="822960" cy="822960"/>
              </a:xfrm>
              <a:prstGeom prst="rect">
                <a:avLst/>
              </a:prstGeom>
              <a:solidFill>
                <a:schemeClr val="tx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8" name="Rectangle 127"/>
              <p:cNvSpPr/>
              <p:nvPr/>
            </p:nvSpPr>
            <p:spPr>
              <a:xfrm>
                <a:off x="1325880" y="548640"/>
                <a:ext cx="457200" cy="457200"/>
              </a:xfrm>
              <a:prstGeom prst="rect">
                <a:avLst/>
              </a:prstGeom>
              <a:solidFill>
                <a:schemeClr val="bg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85" name="Group 184"/>
          <p:cNvGrpSpPr/>
          <p:nvPr/>
        </p:nvGrpSpPr>
        <p:grpSpPr>
          <a:xfrm>
            <a:off x="2903220" y="4663440"/>
            <a:ext cx="4343400" cy="822960"/>
            <a:chOff x="2907792" y="365760"/>
            <a:chExt cx="4343400" cy="822960"/>
          </a:xfrm>
        </p:grpSpPr>
        <p:grpSp>
          <p:nvGrpSpPr>
            <p:cNvPr id="186" name="Group 185"/>
            <p:cNvGrpSpPr/>
            <p:nvPr/>
          </p:nvGrpSpPr>
          <p:grpSpPr>
            <a:xfrm>
              <a:off x="2907792" y="365760"/>
              <a:ext cx="822960" cy="822960"/>
              <a:chOff x="1143000" y="365760"/>
              <a:chExt cx="822960" cy="822960"/>
            </a:xfrm>
          </p:grpSpPr>
          <p:sp>
            <p:nvSpPr>
              <p:cNvPr id="195" name="Rectangle 194"/>
              <p:cNvSpPr/>
              <p:nvPr/>
            </p:nvSpPr>
            <p:spPr>
              <a:xfrm>
                <a:off x="1143000" y="365760"/>
                <a:ext cx="822960" cy="822960"/>
              </a:xfrm>
              <a:prstGeom prst="rect">
                <a:avLst/>
              </a:prstGeom>
              <a:solidFill>
                <a:schemeClr val="tx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7" name="Rectangle 196"/>
              <p:cNvSpPr/>
              <p:nvPr/>
            </p:nvSpPr>
            <p:spPr>
              <a:xfrm>
                <a:off x="1325880" y="548640"/>
                <a:ext cx="457200" cy="457200"/>
              </a:xfrm>
              <a:prstGeom prst="rect">
                <a:avLst/>
              </a:prstGeom>
              <a:solidFill>
                <a:schemeClr val="bg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88" name="Group 187"/>
            <p:cNvGrpSpPr/>
            <p:nvPr/>
          </p:nvGrpSpPr>
          <p:grpSpPr>
            <a:xfrm>
              <a:off x="4663440" y="365760"/>
              <a:ext cx="822960" cy="822960"/>
              <a:chOff x="1143000" y="365760"/>
              <a:chExt cx="822960" cy="822960"/>
            </a:xfrm>
          </p:grpSpPr>
          <p:sp>
            <p:nvSpPr>
              <p:cNvPr id="192" name="Rectangle 191"/>
              <p:cNvSpPr/>
              <p:nvPr/>
            </p:nvSpPr>
            <p:spPr>
              <a:xfrm>
                <a:off x="1143000" y="365760"/>
                <a:ext cx="822960" cy="822960"/>
              </a:xfrm>
              <a:prstGeom prst="rect">
                <a:avLst/>
              </a:prstGeom>
              <a:solidFill>
                <a:schemeClr val="tx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4" name="Rectangle 193"/>
              <p:cNvSpPr/>
              <p:nvPr/>
            </p:nvSpPr>
            <p:spPr>
              <a:xfrm>
                <a:off x="1325880" y="548640"/>
                <a:ext cx="457200" cy="457200"/>
              </a:xfrm>
              <a:prstGeom prst="rect">
                <a:avLst/>
              </a:prstGeom>
              <a:solidFill>
                <a:schemeClr val="bg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89" name="Group 188"/>
            <p:cNvGrpSpPr/>
            <p:nvPr/>
          </p:nvGrpSpPr>
          <p:grpSpPr>
            <a:xfrm>
              <a:off x="6428232" y="365760"/>
              <a:ext cx="822960" cy="822960"/>
              <a:chOff x="1143000" y="365760"/>
              <a:chExt cx="822960" cy="822960"/>
            </a:xfrm>
          </p:grpSpPr>
          <p:sp>
            <p:nvSpPr>
              <p:cNvPr id="190" name="Rectangle 189"/>
              <p:cNvSpPr/>
              <p:nvPr/>
            </p:nvSpPr>
            <p:spPr>
              <a:xfrm>
                <a:off x="1143000" y="365760"/>
                <a:ext cx="822960" cy="822960"/>
              </a:xfrm>
              <a:prstGeom prst="rect">
                <a:avLst/>
              </a:prstGeom>
              <a:solidFill>
                <a:schemeClr val="tx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1" name="Rectangle 190"/>
              <p:cNvSpPr/>
              <p:nvPr/>
            </p:nvSpPr>
            <p:spPr>
              <a:xfrm>
                <a:off x="1325880" y="548640"/>
                <a:ext cx="457200" cy="457200"/>
              </a:xfrm>
              <a:prstGeom prst="rect">
                <a:avLst/>
              </a:prstGeom>
              <a:solidFill>
                <a:schemeClr val="bg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cxnSp>
        <p:nvCxnSpPr>
          <p:cNvPr id="229" name="Straight Arrow Connector 228"/>
          <p:cNvCxnSpPr/>
          <p:nvPr/>
        </p:nvCxnSpPr>
        <p:spPr>
          <a:xfrm flipH="1">
            <a:off x="2916937" y="4272062"/>
            <a:ext cx="397763" cy="1"/>
          </a:xfrm>
          <a:prstGeom prst="straightConnector1">
            <a:avLst/>
          </a:prstGeom>
          <a:ln w="63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42" name="Rectangle 141"/>
          <p:cNvSpPr/>
          <p:nvPr/>
        </p:nvSpPr>
        <p:spPr>
          <a:xfrm rot="16200000">
            <a:off x="4411288" y="344311"/>
            <a:ext cx="914400" cy="5164968"/>
          </a:xfrm>
          <a:prstGeom prst="rect">
            <a:avLst/>
          </a:prstGeom>
          <a:solidFill>
            <a:srgbClr val="00FF00">
              <a:alpha val="30000"/>
            </a:srgbClr>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98" name="Group 97"/>
          <p:cNvGrpSpPr/>
          <p:nvPr/>
        </p:nvGrpSpPr>
        <p:grpSpPr>
          <a:xfrm>
            <a:off x="8183880" y="2514600"/>
            <a:ext cx="822960" cy="822960"/>
            <a:chOff x="1143000" y="365760"/>
            <a:chExt cx="822960" cy="822960"/>
          </a:xfrm>
        </p:grpSpPr>
        <p:sp>
          <p:nvSpPr>
            <p:cNvPr id="99" name="Rectangle 98"/>
            <p:cNvSpPr/>
            <p:nvPr/>
          </p:nvSpPr>
          <p:spPr>
            <a:xfrm>
              <a:off x="1143000" y="365760"/>
              <a:ext cx="822960" cy="822960"/>
            </a:xfrm>
            <a:prstGeom prst="rect">
              <a:avLst/>
            </a:prstGeom>
            <a:solidFill>
              <a:schemeClr val="tx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0" name="Rectangle 99"/>
            <p:cNvSpPr/>
            <p:nvPr/>
          </p:nvSpPr>
          <p:spPr>
            <a:xfrm>
              <a:off x="1325880" y="548640"/>
              <a:ext cx="457200" cy="457200"/>
            </a:xfrm>
            <a:prstGeom prst="rect">
              <a:avLst/>
            </a:prstGeom>
            <a:solidFill>
              <a:schemeClr val="bg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95" name="Group 94"/>
          <p:cNvGrpSpPr/>
          <p:nvPr/>
        </p:nvGrpSpPr>
        <p:grpSpPr>
          <a:xfrm>
            <a:off x="1143000" y="2514600"/>
            <a:ext cx="822960" cy="822960"/>
            <a:chOff x="1143000" y="365760"/>
            <a:chExt cx="822960" cy="822960"/>
          </a:xfrm>
        </p:grpSpPr>
        <p:sp>
          <p:nvSpPr>
            <p:cNvPr id="96" name="Rectangle 95"/>
            <p:cNvSpPr/>
            <p:nvPr/>
          </p:nvSpPr>
          <p:spPr>
            <a:xfrm>
              <a:off x="1143000" y="365760"/>
              <a:ext cx="822960" cy="822960"/>
            </a:xfrm>
            <a:prstGeom prst="rect">
              <a:avLst/>
            </a:prstGeom>
            <a:solidFill>
              <a:schemeClr val="tx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7" name="Rectangle 96"/>
            <p:cNvSpPr/>
            <p:nvPr/>
          </p:nvSpPr>
          <p:spPr>
            <a:xfrm>
              <a:off x="1325880" y="548640"/>
              <a:ext cx="457200" cy="457200"/>
            </a:xfrm>
            <a:prstGeom prst="rect">
              <a:avLst/>
            </a:prstGeom>
            <a:solidFill>
              <a:schemeClr val="bg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227" name="Straight Connector 226"/>
          <p:cNvCxnSpPr/>
          <p:nvPr/>
        </p:nvCxnSpPr>
        <p:spPr>
          <a:xfrm flipH="1">
            <a:off x="1783080" y="548645"/>
            <a:ext cx="0" cy="4757015"/>
          </a:xfrm>
          <a:prstGeom prst="line">
            <a:avLst/>
          </a:prstGeom>
          <a:ln w="6350">
            <a:solidFill>
              <a:srgbClr val="FF0000"/>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325880" y="548640"/>
            <a:ext cx="7498080" cy="4754880"/>
          </a:xfrm>
          <a:prstGeom prst="rect">
            <a:avLst/>
          </a:prstGeom>
          <a:ln w="6350">
            <a:solidFill>
              <a:srgbClr val="FF000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43" name="Straight Connector 142"/>
          <p:cNvCxnSpPr/>
          <p:nvPr/>
        </p:nvCxnSpPr>
        <p:spPr>
          <a:xfrm flipH="1">
            <a:off x="3319272" y="548645"/>
            <a:ext cx="0" cy="4757015"/>
          </a:xfrm>
          <a:prstGeom prst="line">
            <a:avLst/>
          </a:prstGeom>
          <a:ln w="6350">
            <a:solidFill>
              <a:srgbClr val="FF0000"/>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34790" y="2926080"/>
            <a:ext cx="8409210" cy="0"/>
          </a:xfrm>
          <a:prstGeom prst="line">
            <a:avLst/>
          </a:prstGeom>
          <a:ln w="6350">
            <a:solidFill>
              <a:srgbClr val="FF0000"/>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a:off x="734790" y="2691517"/>
            <a:ext cx="591090" cy="0"/>
          </a:xfrm>
          <a:prstGeom prst="line">
            <a:avLst/>
          </a:prstGeom>
          <a:ln w="63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4" name="Oval Callout 113"/>
          <p:cNvSpPr/>
          <p:nvPr/>
        </p:nvSpPr>
        <p:spPr>
          <a:xfrm>
            <a:off x="5207818" y="1342410"/>
            <a:ext cx="2243151" cy="580138"/>
          </a:xfrm>
          <a:prstGeom prst="wedgeEllipseCallout">
            <a:avLst>
              <a:gd name="adj1" fmla="val -74003"/>
              <a:gd name="adj2" fmla="val 217639"/>
            </a:avLst>
          </a:prstGeom>
          <a:solidFill>
            <a:schemeClr val="bg1"/>
          </a:solidFill>
          <a:ln w="6350">
            <a:solidFill>
              <a:schemeClr val="tx1"/>
            </a:solidFill>
            <a:headEnd type="triangle"/>
            <a:tailEnd type="triangle"/>
          </a:ln>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800" dirty="0" smtClean="0"/>
              <a:t>Vehicle centerline must be within </a:t>
            </a:r>
          </a:p>
          <a:p>
            <a:pPr algn="ctr"/>
            <a:r>
              <a:rPr lang="en-US" sz="800" dirty="0" smtClean="0"/>
              <a:t>+/- 500 mm lateral offset from station centerline and +/- 5.0 degrees of station centerline</a:t>
            </a:r>
          </a:p>
        </p:txBody>
      </p:sp>
      <p:sp>
        <p:nvSpPr>
          <p:cNvPr id="239" name="Oval Callout 238"/>
          <p:cNvSpPr/>
          <p:nvPr/>
        </p:nvSpPr>
        <p:spPr>
          <a:xfrm>
            <a:off x="3439973" y="1171845"/>
            <a:ext cx="1623795" cy="560516"/>
          </a:xfrm>
          <a:prstGeom prst="wedgeEllipseCallout">
            <a:avLst>
              <a:gd name="adj1" fmla="val -57774"/>
              <a:gd name="adj2" fmla="val 120389"/>
            </a:avLst>
          </a:prstGeom>
          <a:solidFill>
            <a:schemeClr val="bg1"/>
          </a:solidFill>
          <a:ln w="6350">
            <a:solidFill>
              <a:schemeClr val="tx1"/>
            </a:solidFill>
            <a:headEnd type="triangle"/>
            <a:tailEnd type="triangle"/>
          </a:ln>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800" dirty="0" smtClean="0"/>
              <a:t>Front axle centerline.  Vehicle fore/aft stop tolerance is +/- 100mm</a:t>
            </a:r>
          </a:p>
        </p:txBody>
      </p:sp>
      <p:sp>
        <p:nvSpPr>
          <p:cNvPr id="232" name="Oval Callout 231"/>
          <p:cNvSpPr/>
          <p:nvPr/>
        </p:nvSpPr>
        <p:spPr>
          <a:xfrm>
            <a:off x="6924285" y="3645840"/>
            <a:ext cx="2154156" cy="697560"/>
          </a:xfrm>
          <a:prstGeom prst="wedgeEllipseCallout">
            <a:avLst>
              <a:gd name="adj1" fmla="val -49993"/>
              <a:gd name="adj2" fmla="val 144924"/>
            </a:avLst>
          </a:prstGeom>
          <a:solidFill>
            <a:schemeClr val="bg1"/>
          </a:solidFill>
          <a:ln w="6350">
            <a:solidFill>
              <a:schemeClr val="tx1"/>
            </a:solidFill>
            <a:headEnd type="triangle"/>
            <a:tailEnd type="triangle"/>
          </a:ln>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800" dirty="0" smtClean="0"/>
              <a:t>White squares are </a:t>
            </a:r>
          </a:p>
          <a:p>
            <a:pPr algn="ctr"/>
            <a:r>
              <a:rPr lang="en-US" sz="800" dirty="0" smtClean="0"/>
              <a:t>500 mm x 500 mm +/- 5 mm and centered within black squares to within +/- 5 mm</a:t>
            </a:r>
          </a:p>
        </p:txBody>
      </p:sp>
      <p:sp>
        <p:nvSpPr>
          <p:cNvPr id="234" name="Oval Callout 233"/>
          <p:cNvSpPr/>
          <p:nvPr/>
        </p:nvSpPr>
        <p:spPr>
          <a:xfrm>
            <a:off x="4428780" y="3886200"/>
            <a:ext cx="2372868" cy="697560"/>
          </a:xfrm>
          <a:prstGeom prst="wedgeEllipseCallout">
            <a:avLst>
              <a:gd name="adj1" fmla="val 37348"/>
              <a:gd name="adj2" fmla="val 107940"/>
            </a:avLst>
          </a:prstGeom>
          <a:solidFill>
            <a:schemeClr val="bg1"/>
          </a:solidFill>
          <a:ln w="6350">
            <a:solidFill>
              <a:schemeClr val="tx1"/>
            </a:solidFill>
            <a:headEnd type="triangle"/>
            <a:tailEnd type="triangle"/>
          </a:ln>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800" dirty="0" smtClean="0"/>
              <a:t>Black target borders are</a:t>
            </a:r>
          </a:p>
          <a:p>
            <a:pPr algn="ctr"/>
            <a:r>
              <a:rPr lang="en-US" sz="800" dirty="0" smtClean="0"/>
              <a:t>a minimum of 200 mm thick with a matte finish and a contrast  of 1.4 or greater compared to inner white target square</a:t>
            </a:r>
          </a:p>
        </p:txBody>
      </p:sp>
      <p:grpSp>
        <p:nvGrpSpPr>
          <p:cNvPr id="233" name="Group 232"/>
          <p:cNvGrpSpPr/>
          <p:nvPr/>
        </p:nvGrpSpPr>
        <p:grpSpPr>
          <a:xfrm>
            <a:off x="1783080" y="5303520"/>
            <a:ext cx="1307592" cy="712847"/>
            <a:chOff x="1783080" y="5303520"/>
            <a:chExt cx="1307592" cy="712847"/>
          </a:xfrm>
        </p:grpSpPr>
        <p:cxnSp>
          <p:nvCxnSpPr>
            <p:cNvPr id="79" name="Straight Connector 78"/>
            <p:cNvCxnSpPr/>
            <p:nvPr/>
          </p:nvCxnSpPr>
          <p:spPr>
            <a:xfrm rot="5400000">
              <a:off x="1487535" y="5599065"/>
              <a:ext cx="591090" cy="0"/>
            </a:xfrm>
            <a:prstGeom prst="line">
              <a:avLst/>
            </a:prstGeom>
            <a:ln w="63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2790555" y="5599065"/>
              <a:ext cx="591090" cy="0"/>
            </a:xfrm>
            <a:prstGeom prst="line">
              <a:avLst/>
            </a:prstGeom>
            <a:ln w="63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1783080" y="5715001"/>
              <a:ext cx="342900" cy="2"/>
            </a:xfrm>
            <a:prstGeom prst="straightConnector1">
              <a:avLst/>
            </a:prstGeom>
            <a:ln w="63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H="1">
              <a:off x="2743200" y="5715000"/>
              <a:ext cx="347472" cy="0"/>
            </a:xfrm>
            <a:prstGeom prst="straightConnector1">
              <a:avLst/>
            </a:prstGeom>
            <a:ln w="63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165737" y="5493147"/>
              <a:ext cx="569387" cy="523220"/>
            </a:xfrm>
            <a:prstGeom prst="rect">
              <a:avLst/>
            </a:prstGeom>
            <a:noFill/>
          </p:spPr>
          <p:txBody>
            <a:bodyPr wrap="none" rtlCol="0">
              <a:spAutoFit/>
            </a:bodyPr>
            <a:lstStyle/>
            <a:p>
              <a:r>
                <a:rPr lang="en-US" sz="1400" dirty="0" smtClean="0"/>
                <a:t>1425</a:t>
              </a:r>
            </a:p>
            <a:p>
              <a:r>
                <a:rPr lang="en-US" sz="1400" dirty="0" smtClean="0"/>
                <a:t> +/- 5</a:t>
              </a:r>
            </a:p>
          </p:txBody>
        </p:sp>
      </p:grpSp>
      <p:grpSp>
        <p:nvGrpSpPr>
          <p:cNvPr id="115" name="Group 114"/>
          <p:cNvGrpSpPr/>
          <p:nvPr/>
        </p:nvGrpSpPr>
        <p:grpSpPr>
          <a:xfrm>
            <a:off x="3538835" y="5301172"/>
            <a:ext cx="1307592" cy="712847"/>
            <a:chOff x="1783080" y="5303520"/>
            <a:chExt cx="1307592" cy="712847"/>
          </a:xfrm>
        </p:grpSpPr>
        <p:cxnSp>
          <p:nvCxnSpPr>
            <p:cNvPr id="116" name="Straight Connector 115"/>
            <p:cNvCxnSpPr/>
            <p:nvPr/>
          </p:nvCxnSpPr>
          <p:spPr>
            <a:xfrm rot="5400000">
              <a:off x="1487535" y="5599065"/>
              <a:ext cx="591090" cy="0"/>
            </a:xfrm>
            <a:prstGeom prst="line">
              <a:avLst/>
            </a:prstGeom>
            <a:ln w="63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rot="5400000">
              <a:off x="2790555" y="5599065"/>
              <a:ext cx="591090" cy="0"/>
            </a:xfrm>
            <a:prstGeom prst="line">
              <a:avLst/>
            </a:prstGeom>
            <a:ln w="63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a:off x="1783080" y="5715001"/>
              <a:ext cx="342900" cy="2"/>
            </a:xfrm>
            <a:prstGeom prst="straightConnector1">
              <a:avLst/>
            </a:prstGeom>
            <a:ln w="63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flipH="1">
              <a:off x="2743200" y="5715000"/>
              <a:ext cx="347472" cy="0"/>
            </a:xfrm>
            <a:prstGeom prst="straightConnector1">
              <a:avLst/>
            </a:prstGeom>
            <a:ln w="63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29" name="TextBox 128"/>
            <p:cNvSpPr txBox="1"/>
            <p:nvPr/>
          </p:nvSpPr>
          <p:spPr>
            <a:xfrm>
              <a:off x="2165737" y="5493147"/>
              <a:ext cx="569387" cy="523220"/>
            </a:xfrm>
            <a:prstGeom prst="rect">
              <a:avLst/>
            </a:prstGeom>
            <a:noFill/>
          </p:spPr>
          <p:txBody>
            <a:bodyPr wrap="none" rtlCol="0">
              <a:spAutoFit/>
            </a:bodyPr>
            <a:lstStyle/>
            <a:p>
              <a:r>
                <a:rPr lang="en-US" sz="1400" dirty="0" smtClean="0"/>
                <a:t>1425</a:t>
              </a:r>
            </a:p>
            <a:p>
              <a:r>
                <a:rPr lang="en-US" sz="1400" dirty="0" smtClean="0"/>
                <a:t> +/- 5</a:t>
              </a:r>
            </a:p>
          </p:txBody>
        </p:sp>
      </p:grpSp>
      <p:grpSp>
        <p:nvGrpSpPr>
          <p:cNvPr id="130" name="Group 129"/>
          <p:cNvGrpSpPr/>
          <p:nvPr/>
        </p:nvGrpSpPr>
        <p:grpSpPr>
          <a:xfrm>
            <a:off x="7068312" y="5305660"/>
            <a:ext cx="1307592" cy="712847"/>
            <a:chOff x="1783080" y="5303520"/>
            <a:chExt cx="1307592" cy="712847"/>
          </a:xfrm>
        </p:grpSpPr>
        <p:cxnSp>
          <p:nvCxnSpPr>
            <p:cNvPr id="131" name="Straight Connector 130"/>
            <p:cNvCxnSpPr/>
            <p:nvPr/>
          </p:nvCxnSpPr>
          <p:spPr>
            <a:xfrm rot="5400000">
              <a:off x="1487535" y="5599065"/>
              <a:ext cx="591090" cy="0"/>
            </a:xfrm>
            <a:prstGeom prst="line">
              <a:avLst/>
            </a:prstGeom>
            <a:ln w="63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rot="5400000">
              <a:off x="2790555" y="5599065"/>
              <a:ext cx="591090" cy="0"/>
            </a:xfrm>
            <a:prstGeom prst="line">
              <a:avLst/>
            </a:prstGeom>
            <a:ln w="63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p:nvPr/>
          </p:nvCxnSpPr>
          <p:spPr>
            <a:xfrm>
              <a:off x="1783080" y="5715001"/>
              <a:ext cx="342900" cy="2"/>
            </a:xfrm>
            <a:prstGeom prst="straightConnector1">
              <a:avLst/>
            </a:prstGeom>
            <a:ln w="63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p:nvPr/>
          </p:nvCxnSpPr>
          <p:spPr>
            <a:xfrm flipH="1">
              <a:off x="2743200" y="5715000"/>
              <a:ext cx="347472" cy="0"/>
            </a:xfrm>
            <a:prstGeom prst="straightConnector1">
              <a:avLst/>
            </a:prstGeom>
            <a:ln w="63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2165737" y="5493147"/>
              <a:ext cx="569387" cy="523220"/>
            </a:xfrm>
            <a:prstGeom prst="rect">
              <a:avLst/>
            </a:prstGeom>
            <a:noFill/>
          </p:spPr>
          <p:txBody>
            <a:bodyPr wrap="none" rtlCol="0">
              <a:spAutoFit/>
            </a:bodyPr>
            <a:lstStyle/>
            <a:p>
              <a:r>
                <a:rPr lang="en-US" sz="1400" dirty="0" smtClean="0"/>
                <a:t>1425</a:t>
              </a:r>
            </a:p>
            <a:p>
              <a:r>
                <a:rPr lang="en-US" sz="1400" dirty="0" smtClean="0"/>
                <a:t> +/- 5</a:t>
              </a:r>
            </a:p>
          </p:txBody>
        </p:sp>
      </p:grpSp>
      <p:grpSp>
        <p:nvGrpSpPr>
          <p:cNvPr id="136" name="Group 135"/>
          <p:cNvGrpSpPr/>
          <p:nvPr/>
        </p:nvGrpSpPr>
        <p:grpSpPr>
          <a:xfrm>
            <a:off x="5294575" y="5301172"/>
            <a:ext cx="1307592" cy="712847"/>
            <a:chOff x="1783080" y="5303520"/>
            <a:chExt cx="1307592" cy="712847"/>
          </a:xfrm>
        </p:grpSpPr>
        <p:cxnSp>
          <p:nvCxnSpPr>
            <p:cNvPr id="137" name="Straight Connector 136"/>
            <p:cNvCxnSpPr/>
            <p:nvPr/>
          </p:nvCxnSpPr>
          <p:spPr>
            <a:xfrm rot="5400000">
              <a:off x="1487535" y="5599065"/>
              <a:ext cx="591090" cy="0"/>
            </a:xfrm>
            <a:prstGeom prst="line">
              <a:avLst/>
            </a:prstGeom>
            <a:ln w="63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rot="5400000">
              <a:off x="2790555" y="5599065"/>
              <a:ext cx="591090" cy="0"/>
            </a:xfrm>
            <a:prstGeom prst="line">
              <a:avLst/>
            </a:prstGeom>
            <a:ln w="63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p:nvPr/>
          </p:nvCxnSpPr>
          <p:spPr>
            <a:xfrm>
              <a:off x="1783080" y="5715001"/>
              <a:ext cx="342900" cy="2"/>
            </a:xfrm>
            <a:prstGeom prst="straightConnector1">
              <a:avLst/>
            </a:prstGeom>
            <a:ln w="63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p:nvPr/>
          </p:nvCxnSpPr>
          <p:spPr>
            <a:xfrm flipH="1">
              <a:off x="2743200" y="5715000"/>
              <a:ext cx="347472" cy="0"/>
            </a:xfrm>
            <a:prstGeom prst="straightConnector1">
              <a:avLst/>
            </a:prstGeom>
            <a:ln w="63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2165737" y="5493147"/>
              <a:ext cx="569387" cy="523220"/>
            </a:xfrm>
            <a:prstGeom prst="rect">
              <a:avLst/>
            </a:prstGeom>
            <a:noFill/>
          </p:spPr>
          <p:txBody>
            <a:bodyPr wrap="none" rtlCol="0">
              <a:spAutoFit/>
            </a:bodyPr>
            <a:lstStyle/>
            <a:p>
              <a:r>
                <a:rPr lang="en-US" sz="1400" dirty="0" smtClean="0"/>
                <a:t>1425</a:t>
              </a:r>
            </a:p>
            <a:p>
              <a:r>
                <a:rPr lang="en-US" sz="1400" dirty="0" smtClean="0"/>
                <a:t> +/- 5</a:t>
              </a:r>
            </a:p>
          </p:txBody>
        </p:sp>
      </p:grpSp>
      <p:sp>
        <p:nvSpPr>
          <p:cNvPr id="5" name="Rectangle 4"/>
          <p:cNvSpPr/>
          <p:nvPr/>
        </p:nvSpPr>
        <p:spPr>
          <a:xfrm>
            <a:off x="1143000" y="365760"/>
            <a:ext cx="7863840" cy="5120640"/>
          </a:xfrm>
          <a:prstGeom prst="rect">
            <a:avLst/>
          </a:prstGeom>
          <a:ln w="6350">
            <a:solidFill>
              <a:srgbClr val="FF000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5" name="Oval Callout 104"/>
          <p:cNvSpPr/>
          <p:nvPr/>
        </p:nvSpPr>
        <p:spPr>
          <a:xfrm>
            <a:off x="6924998" y="1903366"/>
            <a:ext cx="1725935" cy="560516"/>
          </a:xfrm>
          <a:prstGeom prst="wedgeEllipseCallout">
            <a:avLst>
              <a:gd name="adj1" fmla="val -19013"/>
              <a:gd name="adj2" fmla="val 41999"/>
            </a:avLst>
          </a:prstGeom>
          <a:solidFill>
            <a:schemeClr val="bg1"/>
          </a:solidFill>
          <a:ln w="6350">
            <a:solidFill>
              <a:schemeClr val="tx1"/>
            </a:solidFill>
            <a:headEnd type="triangle"/>
            <a:tailEnd type="triangle"/>
          </a:ln>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800" dirty="0" smtClean="0"/>
              <a:t>Ambient Lighting must be greater than 150 Lux</a:t>
            </a:r>
          </a:p>
        </p:txBody>
      </p:sp>
    </p:spTree>
    <p:extLst>
      <p:ext uri="{BB962C8B-B14F-4D97-AF65-F5344CB8AC3E}">
        <p14:creationId xmlns:p14="http://schemas.microsoft.com/office/powerpoint/2010/main" val="453173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90105" y="411480"/>
            <a:ext cx="411480" cy="411480"/>
            <a:chOff x="1143000" y="365760"/>
            <a:chExt cx="822960" cy="822960"/>
          </a:xfrm>
        </p:grpSpPr>
        <p:sp>
          <p:nvSpPr>
            <p:cNvPr id="91" name="Rectangle 90"/>
            <p:cNvSpPr/>
            <p:nvPr/>
          </p:nvSpPr>
          <p:spPr>
            <a:xfrm>
              <a:off x="1143000" y="365760"/>
              <a:ext cx="822960" cy="822960"/>
            </a:xfrm>
            <a:prstGeom prst="rect">
              <a:avLst/>
            </a:prstGeom>
            <a:solidFill>
              <a:schemeClr val="tx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3" name="Rectangle 82"/>
            <p:cNvSpPr/>
            <p:nvPr/>
          </p:nvSpPr>
          <p:spPr>
            <a:xfrm>
              <a:off x="1325880" y="548640"/>
              <a:ext cx="457200" cy="457200"/>
            </a:xfrm>
            <a:prstGeom prst="rect">
              <a:avLst/>
            </a:prstGeom>
            <a:solidFill>
              <a:schemeClr val="bg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08" name="Group 107"/>
          <p:cNvGrpSpPr/>
          <p:nvPr/>
        </p:nvGrpSpPr>
        <p:grpSpPr>
          <a:xfrm>
            <a:off x="2490105" y="2560320"/>
            <a:ext cx="411480" cy="411480"/>
            <a:chOff x="1143000" y="365760"/>
            <a:chExt cx="822960" cy="822960"/>
          </a:xfrm>
        </p:grpSpPr>
        <p:sp>
          <p:nvSpPr>
            <p:cNvPr id="109" name="Rectangle 108"/>
            <p:cNvSpPr/>
            <p:nvPr/>
          </p:nvSpPr>
          <p:spPr>
            <a:xfrm>
              <a:off x="1143000" y="365760"/>
              <a:ext cx="822960" cy="822960"/>
            </a:xfrm>
            <a:prstGeom prst="rect">
              <a:avLst/>
            </a:prstGeom>
            <a:solidFill>
              <a:schemeClr val="tx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0" name="Rectangle 109"/>
            <p:cNvSpPr/>
            <p:nvPr/>
          </p:nvSpPr>
          <p:spPr>
            <a:xfrm>
              <a:off x="1325880" y="548640"/>
              <a:ext cx="457200" cy="457200"/>
            </a:xfrm>
            <a:prstGeom prst="rect">
              <a:avLst/>
            </a:prstGeom>
            <a:solidFill>
              <a:schemeClr val="bg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04" name="Group 103"/>
          <p:cNvGrpSpPr/>
          <p:nvPr/>
        </p:nvGrpSpPr>
        <p:grpSpPr>
          <a:xfrm>
            <a:off x="6010545" y="411480"/>
            <a:ext cx="411480" cy="411480"/>
            <a:chOff x="1143000" y="365760"/>
            <a:chExt cx="822960" cy="822960"/>
          </a:xfrm>
        </p:grpSpPr>
        <p:sp>
          <p:nvSpPr>
            <p:cNvPr id="106" name="Rectangle 105"/>
            <p:cNvSpPr/>
            <p:nvPr/>
          </p:nvSpPr>
          <p:spPr>
            <a:xfrm>
              <a:off x="1143000" y="365760"/>
              <a:ext cx="822960" cy="822960"/>
            </a:xfrm>
            <a:prstGeom prst="rect">
              <a:avLst/>
            </a:prstGeom>
            <a:solidFill>
              <a:schemeClr val="tx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7" name="Rectangle 106"/>
            <p:cNvSpPr/>
            <p:nvPr/>
          </p:nvSpPr>
          <p:spPr>
            <a:xfrm>
              <a:off x="1325880" y="548640"/>
              <a:ext cx="457200" cy="457200"/>
            </a:xfrm>
            <a:prstGeom prst="rect">
              <a:avLst/>
            </a:prstGeom>
            <a:solidFill>
              <a:schemeClr val="bg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01" name="Group 100"/>
          <p:cNvGrpSpPr/>
          <p:nvPr/>
        </p:nvGrpSpPr>
        <p:grpSpPr>
          <a:xfrm>
            <a:off x="6010545" y="2560320"/>
            <a:ext cx="411480" cy="411480"/>
            <a:chOff x="1143000" y="365760"/>
            <a:chExt cx="822960" cy="822960"/>
          </a:xfrm>
        </p:grpSpPr>
        <p:sp>
          <p:nvSpPr>
            <p:cNvPr id="102" name="Rectangle 101"/>
            <p:cNvSpPr/>
            <p:nvPr/>
          </p:nvSpPr>
          <p:spPr>
            <a:xfrm>
              <a:off x="1143000" y="365760"/>
              <a:ext cx="822960" cy="822960"/>
            </a:xfrm>
            <a:prstGeom prst="rect">
              <a:avLst/>
            </a:prstGeom>
            <a:solidFill>
              <a:schemeClr val="tx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3" name="Rectangle 102"/>
            <p:cNvSpPr/>
            <p:nvPr/>
          </p:nvSpPr>
          <p:spPr>
            <a:xfrm>
              <a:off x="1325880" y="548640"/>
              <a:ext cx="457200" cy="457200"/>
            </a:xfrm>
            <a:prstGeom prst="rect">
              <a:avLst/>
            </a:prstGeom>
            <a:solidFill>
              <a:schemeClr val="bg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7" name="Group 6"/>
          <p:cNvGrpSpPr/>
          <p:nvPr/>
        </p:nvGrpSpPr>
        <p:grpSpPr>
          <a:xfrm>
            <a:off x="3372501" y="411480"/>
            <a:ext cx="2171700" cy="411480"/>
            <a:chOff x="2907792" y="365760"/>
            <a:chExt cx="4343400" cy="822960"/>
          </a:xfrm>
        </p:grpSpPr>
        <p:grpSp>
          <p:nvGrpSpPr>
            <p:cNvPr id="112" name="Group 111"/>
            <p:cNvGrpSpPr/>
            <p:nvPr/>
          </p:nvGrpSpPr>
          <p:grpSpPr>
            <a:xfrm>
              <a:off x="2907792" y="365760"/>
              <a:ext cx="822960" cy="822960"/>
              <a:chOff x="1143000" y="365760"/>
              <a:chExt cx="822960" cy="822960"/>
            </a:xfrm>
          </p:grpSpPr>
          <p:sp>
            <p:nvSpPr>
              <p:cNvPr id="119" name="Rectangle 118"/>
              <p:cNvSpPr/>
              <p:nvPr/>
            </p:nvSpPr>
            <p:spPr>
              <a:xfrm>
                <a:off x="1143000" y="365760"/>
                <a:ext cx="822960" cy="822960"/>
              </a:xfrm>
              <a:prstGeom prst="rect">
                <a:avLst/>
              </a:prstGeom>
              <a:solidFill>
                <a:schemeClr val="tx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0" name="Rectangle 119"/>
              <p:cNvSpPr/>
              <p:nvPr/>
            </p:nvSpPr>
            <p:spPr>
              <a:xfrm>
                <a:off x="1325880" y="548640"/>
                <a:ext cx="457200" cy="457200"/>
              </a:xfrm>
              <a:prstGeom prst="rect">
                <a:avLst/>
              </a:prstGeom>
              <a:solidFill>
                <a:schemeClr val="bg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21" name="Group 120"/>
            <p:cNvGrpSpPr/>
            <p:nvPr/>
          </p:nvGrpSpPr>
          <p:grpSpPr>
            <a:xfrm>
              <a:off x="4663440" y="365760"/>
              <a:ext cx="822960" cy="822960"/>
              <a:chOff x="1143000" y="365760"/>
              <a:chExt cx="822960" cy="822960"/>
            </a:xfrm>
          </p:grpSpPr>
          <p:sp>
            <p:nvSpPr>
              <p:cNvPr id="122" name="Rectangle 121"/>
              <p:cNvSpPr/>
              <p:nvPr/>
            </p:nvSpPr>
            <p:spPr>
              <a:xfrm>
                <a:off x="1143000" y="365760"/>
                <a:ext cx="822960" cy="822960"/>
              </a:xfrm>
              <a:prstGeom prst="rect">
                <a:avLst/>
              </a:prstGeom>
              <a:solidFill>
                <a:schemeClr val="tx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4" name="Rectangle 123"/>
              <p:cNvSpPr/>
              <p:nvPr/>
            </p:nvSpPr>
            <p:spPr>
              <a:xfrm>
                <a:off x="1325880" y="548640"/>
                <a:ext cx="457200" cy="457200"/>
              </a:xfrm>
              <a:prstGeom prst="rect">
                <a:avLst/>
              </a:prstGeom>
              <a:solidFill>
                <a:schemeClr val="bg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25" name="Group 124"/>
            <p:cNvGrpSpPr/>
            <p:nvPr/>
          </p:nvGrpSpPr>
          <p:grpSpPr>
            <a:xfrm>
              <a:off x="6428232" y="365760"/>
              <a:ext cx="822960" cy="822960"/>
              <a:chOff x="1143000" y="365760"/>
              <a:chExt cx="822960" cy="822960"/>
            </a:xfrm>
          </p:grpSpPr>
          <p:sp>
            <p:nvSpPr>
              <p:cNvPr id="126" name="Rectangle 125"/>
              <p:cNvSpPr/>
              <p:nvPr/>
            </p:nvSpPr>
            <p:spPr>
              <a:xfrm>
                <a:off x="1143000" y="365760"/>
                <a:ext cx="822960" cy="822960"/>
              </a:xfrm>
              <a:prstGeom prst="rect">
                <a:avLst/>
              </a:prstGeom>
              <a:solidFill>
                <a:schemeClr val="tx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8" name="Rectangle 127"/>
              <p:cNvSpPr/>
              <p:nvPr/>
            </p:nvSpPr>
            <p:spPr>
              <a:xfrm>
                <a:off x="1325880" y="548640"/>
                <a:ext cx="457200" cy="457200"/>
              </a:xfrm>
              <a:prstGeom prst="rect">
                <a:avLst/>
              </a:prstGeom>
              <a:solidFill>
                <a:schemeClr val="bg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85" name="Group 184"/>
          <p:cNvGrpSpPr/>
          <p:nvPr/>
        </p:nvGrpSpPr>
        <p:grpSpPr>
          <a:xfrm>
            <a:off x="3370215" y="2560320"/>
            <a:ext cx="2171700" cy="411480"/>
            <a:chOff x="2907792" y="365760"/>
            <a:chExt cx="4343400" cy="822960"/>
          </a:xfrm>
        </p:grpSpPr>
        <p:grpSp>
          <p:nvGrpSpPr>
            <p:cNvPr id="186" name="Group 185"/>
            <p:cNvGrpSpPr/>
            <p:nvPr/>
          </p:nvGrpSpPr>
          <p:grpSpPr>
            <a:xfrm>
              <a:off x="2907792" y="365760"/>
              <a:ext cx="822960" cy="822960"/>
              <a:chOff x="1143000" y="365760"/>
              <a:chExt cx="822960" cy="822960"/>
            </a:xfrm>
          </p:grpSpPr>
          <p:sp>
            <p:nvSpPr>
              <p:cNvPr id="195" name="Rectangle 194"/>
              <p:cNvSpPr/>
              <p:nvPr/>
            </p:nvSpPr>
            <p:spPr>
              <a:xfrm>
                <a:off x="1143000" y="365760"/>
                <a:ext cx="822960" cy="822960"/>
              </a:xfrm>
              <a:prstGeom prst="rect">
                <a:avLst/>
              </a:prstGeom>
              <a:solidFill>
                <a:schemeClr val="tx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7" name="Rectangle 196"/>
              <p:cNvSpPr/>
              <p:nvPr/>
            </p:nvSpPr>
            <p:spPr>
              <a:xfrm>
                <a:off x="1325880" y="548640"/>
                <a:ext cx="457200" cy="457200"/>
              </a:xfrm>
              <a:prstGeom prst="rect">
                <a:avLst/>
              </a:prstGeom>
              <a:solidFill>
                <a:schemeClr val="bg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88" name="Group 187"/>
            <p:cNvGrpSpPr/>
            <p:nvPr/>
          </p:nvGrpSpPr>
          <p:grpSpPr>
            <a:xfrm>
              <a:off x="4663440" y="365760"/>
              <a:ext cx="822960" cy="822960"/>
              <a:chOff x="1143000" y="365760"/>
              <a:chExt cx="822960" cy="822960"/>
            </a:xfrm>
          </p:grpSpPr>
          <p:sp>
            <p:nvSpPr>
              <p:cNvPr id="192" name="Rectangle 191"/>
              <p:cNvSpPr/>
              <p:nvPr/>
            </p:nvSpPr>
            <p:spPr>
              <a:xfrm>
                <a:off x="1143000" y="365760"/>
                <a:ext cx="822960" cy="822960"/>
              </a:xfrm>
              <a:prstGeom prst="rect">
                <a:avLst/>
              </a:prstGeom>
              <a:solidFill>
                <a:schemeClr val="tx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4" name="Rectangle 193"/>
              <p:cNvSpPr/>
              <p:nvPr/>
            </p:nvSpPr>
            <p:spPr>
              <a:xfrm>
                <a:off x="1325880" y="548640"/>
                <a:ext cx="457200" cy="457200"/>
              </a:xfrm>
              <a:prstGeom prst="rect">
                <a:avLst/>
              </a:prstGeom>
              <a:solidFill>
                <a:schemeClr val="bg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89" name="Group 188"/>
            <p:cNvGrpSpPr/>
            <p:nvPr/>
          </p:nvGrpSpPr>
          <p:grpSpPr>
            <a:xfrm>
              <a:off x="6428232" y="365760"/>
              <a:ext cx="822960" cy="822960"/>
              <a:chOff x="1143000" y="365760"/>
              <a:chExt cx="822960" cy="822960"/>
            </a:xfrm>
          </p:grpSpPr>
          <p:sp>
            <p:nvSpPr>
              <p:cNvPr id="190" name="Rectangle 189"/>
              <p:cNvSpPr/>
              <p:nvPr/>
            </p:nvSpPr>
            <p:spPr>
              <a:xfrm>
                <a:off x="1143000" y="365760"/>
                <a:ext cx="822960" cy="822960"/>
              </a:xfrm>
              <a:prstGeom prst="rect">
                <a:avLst/>
              </a:prstGeom>
              <a:solidFill>
                <a:schemeClr val="tx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1" name="Rectangle 190"/>
              <p:cNvSpPr/>
              <p:nvPr/>
            </p:nvSpPr>
            <p:spPr>
              <a:xfrm>
                <a:off x="1325880" y="548640"/>
                <a:ext cx="457200" cy="457200"/>
              </a:xfrm>
              <a:prstGeom prst="rect">
                <a:avLst/>
              </a:prstGeom>
              <a:solidFill>
                <a:schemeClr val="bg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98" name="Group 97"/>
          <p:cNvGrpSpPr/>
          <p:nvPr/>
        </p:nvGrpSpPr>
        <p:grpSpPr>
          <a:xfrm>
            <a:off x="6010545" y="1485900"/>
            <a:ext cx="411480" cy="411480"/>
            <a:chOff x="1143000" y="365760"/>
            <a:chExt cx="822960" cy="822960"/>
          </a:xfrm>
        </p:grpSpPr>
        <p:sp>
          <p:nvSpPr>
            <p:cNvPr id="99" name="Rectangle 98"/>
            <p:cNvSpPr/>
            <p:nvPr/>
          </p:nvSpPr>
          <p:spPr>
            <a:xfrm>
              <a:off x="1143000" y="365760"/>
              <a:ext cx="822960" cy="822960"/>
            </a:xfrm>
            <a:prstGeom prst="rect">
              <a:avLst/>
            </a:prstGeom>
            <a:solidFill>
              <a:schemeClr val="tx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0" name="Rectangle 99"/>
            <p:cNvSpPr/>
            <p:nvPr/>
          </p:nvSpPr>
          <p:spPr>
            <a:xfrm>
              <a:off x="1325880" y="548640"/>
              <a:ext cx="457200" cy="457200"/>
            </a:xfrm>
            <a:prstGeom prst="rect">
              <a:avLst/>
            </a:prstGeom>
            <a:solidFill>
              <a:schemeClr val="bg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95" name="Group 94"/>
          <p:cNvGrpSpPr/>
          <p:nvPr/>
        </p:nvGrpSpPr>
        <p:grpSpPr>
          <a:xfrm>
            <a:off x="2490105" y="1485900"/>
            <a:ext cx="411480" cy="411480"/>
            <a:chOff x="1143000" y="365760"/>
            <a:chExt cx="822960" cy="822960"/>
          </a:xfrm>
        </p:grpSpPr>
        <p:sp>
          <p:nvSpPr>
            <p:cNvPr id="96" name="Rectangle 95"/>
            <p:cNvSpPr/>
            <p:nvPr/>
          </p:nvSpPr>
          <p:spPr>
            <a:xfrm>
              <a:off x="1143000" y="365760"/>
              <a:ext cx="822960" cy="822960"/>
            </a:xfrm>
            <a:prstGeom prst="rect">
              <a:avLst/>
            </a:prstGeom>
            <a:solidFill>
              <a:schemeClr val="tx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7" name="Rectangle 96"/>
            <p:cNvSpPr/>
            <p:nvPr/>
          </p:nvSpPr>
          <p:spPr>
            <a:xfrm>
              <a:off x="1325880" y="548640"/>
              <a:ext cx="457200" cy="457200"/>
            </a:xfrm>
            <a:prstGeom prst="rect">
              <a:avLst/>
            </a:prstGeom>
            <a:solidFill>
              <a:schemeClr val="bg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227" name="Straight Connector 226"/>
          <p:cNvCxnSpPr/>
          <p:nvPr/>
        </p:nvCxnSpPr>
        <p:spPr>
          <a:xfrm flipH="1">
            <a:off x="2810145" y="502923"/>
            <a:ext cx="0" cy="2378508"/>
          </a:xfrm>
          <a:prstGeom prst="line">
            <a:avLst/>
          </a:prstGeom>
          <a:ln w="6350">
            <a:solidFill>
              <a:srgbClr val="FF0000"/>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581545" y="502920"/>
            <a:ext cx="3749040" cy="2377440"/>
          </a:xfrm>
          <a:prstGeom prst="rect">
            <a:avLst/>
          </a:prstGeom>
          <a:ln w="6350">
            <a:solidFill>
              <a:srgbClr val="FF000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0" name="Straight Connector 19"/>
          <p:cNvCxnSpPr/>
          <p:nvPr/>
        </p:nvCxnSpPr>
        <p:spPr>
          <a:xfrm>
            <a:off x="2286000" y="1691640"/>
            <a:ext cx="4204605" cy="0"/>
          </a:xfrm>
          <a:prstGeom prst="line">
            <a:avLst/>
          </a:prstGeom>
          <a:ln w="6350">
            <a:solidFill>
              <a:srgbClr val="FF0000"/>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nvGrpSpPr>
          <p:cNvPr id="144" name="Group 143"/>
          <p:cNvGrpSpPr/>
          <p:nvPr/>
        </p:nvGrpSpPr>
        <p:grpSpPr>
          <a:xfrm>
            <a:off x="2490105" y="3474720"/>
            <a:ext cx="411480" cy="411480"/>
            <a:chOff x="1143000" y="365760"/>
            <a:chExt cx="822960" cy="822960"/>
          </a:xfrm>
        </p:grpSpPr>
        <p:sp>
          <p:nvSpPr>
            <p:cNvPr id="184" name="Rectangle 183"/>
            <p:cNvSpPr/>
            <p:nvPr/>
          </p:nvSpPr>
          <p:spPr>
            <a:xfrm>
              <a:off x="1143000" y="365760"/>
              <a:ext cx="822960" cy="822960"/>
            </a:xfrm>
            <a:prstGeom prst="rect">
              <a:avLst/>
            </a:prstGeom>
            <a:solidFill>
              <a:schemeClr val="tx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7" name="Rectangle 186"/>
            <p:cNvSpPr/>
            <p:nvPr/>
          </p:nvSpPr>
          <p:spPr>
            <a:xfrm>
              <a:off x="1325880" y="548640"/>
              <a:ext cx="457200" cy="457200"/>
            </a:xfrm>
            <a:prstGeom prst="rect">
              <a:avLst/>
            </a:prstGeom>
            <a:solidFill>
              <a:schemeClr val="bg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45" name="Group 144"/>
          <p:cNvGrpSpPr/>
          <p:nvPr/>
        </p:nvGrpSpPr>
        <p:grpSpPr>
          <a:xfrm>
            <a:off x="2490105" y="5623560"/>
            <a:ext cx="411480" cy="411480"/>
            <a:chOff x="1143000" y="365760"/>
            <a:chExt cx="822960" cy="822960"/>
          </a:xfrm>
        </p:grpSpPr>
        <p:sp>
          <p:nvSpPr>
            <p:cNvPr id="182" name="Rectangle 181"/>
            <p:cNvSpPr/>
            <p:nvPr/>
          </p:nvSpPr>
          <p:spPr>
            <a:xfrm>
              <a:off x="1143000" y="365760"/>
              <a:ext cx="822960" cy="822960"/>
            </a:xfrm>
            <a:prstGeom prst="rect">
              <a:avLst/>
            </a:prstGeom>
            <a:solidFill>
              <a:schemeClr val="tx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3" name="Rectangle 182"/>
            <p:cNvSpPr/>
            <p:nvPr/>
          </p:nvSpPr>
          <p:spPr>
            <a:xfrm>
              <a:off x="1325880" y="548640"/>
              <a:ext cx="457200" cy="457200"/>
            </a:xfrm>
            <a:prstGeom prst="rect">
              <a:avLst/>
            </a:prstGeom>
            <a:solidFill>
              <a:schemeClr val="bg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46" name="Group 145"/>
          <p:cNvGrpSpPr/>
          <p:nvPr/>
        </p:nvGrpSpPr>
        <p:grpSpPr>
          <a:xfrm>
            <a:off x="6010545" y="3474720"/>
            <a:ext cx="411480" cy="411480"/>
            <a:chOff x="1143000" y="365760"/>
            <a:chExt cx="822960" cy="822960"/>
          </a:xfrm>
        </p:grpSpPr>
        <p:sp>
          <p:nvSpPr>
            <p:cNvPr id="180" name="Rectangle 179"/>
            <p:cNvSpPr/>
            <p:nvPr/>
          </p:nvSpPr>
          <p:spPr>
            <a:xfrm>
              <a:off x="1143000" y="365760"/>
              <a:ext cx="822960" cy="822960"/>
            </a:xfrm>
            <a:prstGeom prst="rect">
              <a:avLst/>
            </a:prstGeom>
            <a:solidFill>
              <a:schemeClr val="tx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1" name="Rectangle 180"/>
            <p:cNvSpPr/>
            <p:nvPr/>
          </p:nvSpPr>
          <p:spPr>
            <a:xfrm>
              <a:off x="1325880" y="548640"/>
              <a:ext cx="457200" cy="457200"/>
            </a:xfrm>
            <a:prstGeom prst="rect">
              <a:avLst/>
            </a:prstGeom>
            <a:solidFill>
              <a:schemeClr val="bg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47" name="Group 146"/>
          <p:cNvGrpSpPr/>
          <p:nvPr/>
        </p:nvGrpSpPr>
        <p:grpSpPr>
          <a:xfrm>
            <a:off x="6010545" y="5623560"/>
            <a:ext cx="411480" cy="411480"/>
            <a:chOff x="1143000" y="365760"/>
            <a:chExt cx="822960" cy="822960"/>
          </a:xfrm>
        </p:grpSpPr>
        <p:sp>
          <p:nvSpPr>
            <p:cNvPr id="178" name="Rectangle 177"/>
            <p:cNvSpPr/>
            <p:nvPr/>
          </p:nvSpPr>
          <p:spPr>
            <a:xfrm>
              <a:off x="1143000" y="365760"/>
              <a:ext cx="822960" cy="822960"/>
            </a:xfrm>
            <a:prstGeom prst="rect">
              <a:avLst/>
            </a:prstGeom>
            <a:solidFill>
              <a:schemeClr val="tx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9" name="Rectangle 178"/>
            <p:cNvSpPr/>
            <p:nvPr/>
          </p:nvSpPr>
          <p:spPr>
            <a:xfrm>
              <a:off x="1325880" y="548640"/>
              <a:ext cx="457200" cy="457200"/>
            </a:xfrm>
            <a:prstGeom prst="rect">
              <a:avLst/>
            </a:prstGeom>
            <a:solidFill>
              <a:schemeClr val="bg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48" name="Group 147"/>
          <p:cNvGrpSpPr/>
          <p:nvPr/>
        </p:nvGrpSpPr>
        <p:grpSpPr>
          <a:xfrm>
            <a:off x="3367929" y="3474988"/>
            <a:ext cx="2171700" cy="411480"/>
            <a:chOff x="2907792" y="365760"/>
            <a:chExt cx="4343400" cy="822960"/>
          </a:xfrm>
        </p:grpSpPr>
        <p:grpSp>
          <p:nvGrpSpPr>
            <p:cNvPr id="169" name="Group 168"/>
            <p:cNvGrpSpPr/>
            <p:nvPr/>
          </p:nvGrpSpPr>
          <p:grpSpPr>
            <a:xfrm>
              <a:off x="2907792" y="365760"/>
              <a:ext cx="822960" cy="822960"/>
              <a:chOff x="1143000" y="365760"/>
              <a:chExt cx="822960" cy="822960"/>
            </a:xfrm>
          </p:grpSpPr>
          <p:sp>
            <p:nvSpPr>
              <p:cNvPr id="176" name="Rectangle 175"/>
              <p:cNvSpPr/>
              <p:nvPr/>
            </p:nvSpPr>
            <p:spPr>
              <a:xfrm>
                <a:off x="1143000" y="365760"/>
                <a:ext cx="822960" cy="822960"/>
              </a:xfrm>
              <a:prstGeom prst="rect">
                <a:avLst/>
              </a:prstGeom>
              <a:solidFill>
                <a:schemeClr val="tx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7" name="Rectangle 176"/>
              <p:cNvSpPr/>
              <p:nvPr/>
            </p:nvSpPr>
            <p:spPr>
              <a:xfrm>
                <a:off x="1325880" y="548640"/>
                <a:ext cx="457200" cy="457200"/>
              </a:xfrm>
              <a:prstGeom prst="rect">
                <a:avLst/>
              </a:prstGeom>
              <a:solidFill>
                <a:schemeClr val="bg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70" name="Group 169"/>
            <p:cNvGrpSpPr/>
            <p:nvPr/>
          </p:nvGrpSpPr>
          <p:grpSpPr>
            <a:xfrm>
              <a:off x="4663440" y="365760"/>
              <a:ext cx="822960" cy="822960"/>
              <a:chOff x="1143000" y="365760"/>
              <a:chExt cx="822960" cy="822960"/>
            </a:xfrm>
          </p:grpSpPr>
          <p:sp>
            <p:nvSpPr>
              <p:cNvPr id="174" name="Rectangle 173"/>
              <p:cNvSpPr/>
              <p:nvPr/>
            </p:nvSpPr>
            <p:spPr>
              <a:xfrm>
                <a:off x="1143000" y="365760"/>
                <a:ext cx="822960" cy="822960"/>
              </a:xfrm>
              <a:prstGeom prst="rect">
                <a:avLst/>
              </a:prstGeom>
              <a:solidFill>
                <a:schemeClr val="tx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5" name="Rectangle 174"/>
              <p:cNvSpPr/>
              <p:nvPr/>
            </p:nvSpPr>
            <p:spPr>
              <a:xfrm>
                <a:off x="1325880" y="548640"/>
                <a:ext cx="457200" cy="457200"/>
              </a:xfrm>
              <a:prstGeom prst="rect">
                <a:avLst/>
              </a:prstGeom>
              <a:solidFill>
                <a:schemeClr val="bg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71" name="Group 170"/>
            <p:cNvGrpSpPr/>
            <p:nvPr/>
          </p:nvGrpSpPr>
          <p:grpSpPr>
            <a:xfrm>
              <a:off x="6428232" y="365760"/>
              <a:ext cx="822960" cy="822960"/>
              <a:chOff x="1143000" y="365760"/>
              <a:chExt cx="822960" cy="822960"/>
            </a:xfrm>
          </p:grpSpPr>
          <p:sp>
            <p:nvSpPr>
              <p:cNvPr id="172" name="Rectangle 171"/>
              <p:cNvSpPr/>
              <p:nvPr/>
            </p:nvSpPr>
            <p:spPr>
              <a:xfrm>
                <a:off x="1143000" y="365760"/>
                <a:ext cx="822960" cy="822960"/>
              </a:xfrm>
              <a:prstGeom prst="rect">
                <a:avLst/>
              </a:prstGeom>
              <a:solidFill>
                <a:schemeClr val="tx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3" name="Rectangle 172"/>
              <p:cNvSpPr/>
              <p:nvPr/>
            </p:nvSpPr>
            <p:spPr>
              <a:xfrm>
                <a:off x="1325880" y="548640"/>
                <a:ext cx="457200" cy="457200"/>
              </a:xfrm>
              <a:prstGeom prst="rect">
                <a:avLst/>
              </a:prstGeom>
              <a:solidFill>
                <a:schemeClr val="bg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49" name="Group 148"/>
          <p:cNvGrpSpPr/>
          <p:nvPr/>
        </p:nvGrpSpPr>
        <p:grpSpPr>
          <a:xfrm>
            <a:off x="3370215" y="5623560"/>
            <a:ext cx="2171700" cy="411480"/>
            <a:chOff x="2907792" y="365760"/>
            <a:chExt cx="4343400" cy="822960"/>
          </a:xfrm>
        </p:grpSpPr>
        <p:grpSp>
          <p:nvGrpSpPr>
            <p:cNvPr id="160" name="Group 159"/>
            <p:cNvGrpSpPr/>
            <p:nvPr/>
          </p:nvGrpSpPr>
          <p:grpSpPr>
            <a:xfrm>
              <a:off x="2907792" y="365760"/>
              <a:ext cx="822960" cy="822960"/>
              <a:chOff x="1143000" y="365760"/>
              <a:chExt cx="822960" cy="822960"/>
            </a:xfrm>
          </p:grpSpPr>
          <p:sp>
            <p:nvSpPr>
              <p:cNvPr id="167" name="Rectangle 166"/>
              <p:cNvSpPr/>
              <p:nvPr/>
            </p:nvSpPr>
            <p:spPr>
              <a:xfrm>
                <a:off x="1143000" y="365760"/>
                <a:ext cx="822960" cy="822960"/>
              </a:xfrm>
              <a:prstGeom prst="rect">
                <a:avLst/>
              </a:prstGeom>
              <a:solidFill>
                <a:schemeClr val="tx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8" name="Rectangle 167"/>
              <p:cNvSpPr/>
              <p:nvPr/>
            </p:nvSpPr>
            <p:spPr>
              <a:xfrm>
                <a:off x="1325880" y="548640"/>
                <a:ext cx="457200" cy="457200"/>
              </a:xfrm>
              <a:prstGeom prst="rect">
                <a:avLst/>
              </a:prstGeom>
              <a:solidFill>
                <a:schemeClr val="bg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61" name="Group 160"/>
            <p:cNvGrpSpPr/>
            <p:nvPr/>
          </p:nvGrpSpPr>
          <p:grpSpPr>
            <a:xfrm>
              <a:off x="4663440" y="365760"/>
              <a:ext cx="822960" cy="822960"/>
              <a:chOff x="1143000" y="365760"/>
              <a:chExt cx="822960" cy="822960"/>
            </a:xfrm>
          </p:grpSpPr>
          <p:sp>
            <p:nvSpPr>
              <p:cNvPr id="165" name="Rectangle 164"/>
              <p:cNvSpPr/>
              <p:nvPr/>
            </p:nvSpPr>
            <p:spPr>
              <a:xfrm>
                <a:off x="1143000" y="365760"/>
                <a:ext cx="822960" cy="822960"/>
              </a:xfrm>
              <a:prstGeom prst="rect">
                <a:avLst/>
              </a:prstGeom>
              <a:solidFill>
                <a:schemeClr val="tx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6" name="Rectangle 165"/>
              <p:cNvSpPr/>
              <p:nvPr/>
            </p:nvSpPr>
            <p:spPr>
              <a:xfrm>
                <a:off x="1325880" y="548640"/>
                <a:ext cx="457200" cy="457200"/>
              </a:xfrm>
              <a:prstGeom prst="rect">
                <a:avLst/>
              </a:prstGeom>
              <a:solidFill>
                <a:schemeClr val="bg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62" name="Group 161"/>
            <p:cNvGrpSpPr/>
            <p:nvPr/>
          </p:nvGrpSpPr>
          <p:grpSpPr>
            <a:xfrm>
              <a:off x="6428232" y="365760"/>
              <a:ext cx="822960" cy="822960"/>
              <a:chOff x="1143000" y="365760"/>
              <a:chExt cx="822960" cy="822960"/>
            </a:xfrm>
          </p:grpSpPr>
          <p:sp>
            <p:nvSpPr>
              <p:cNvPr id="163" name="Rectangle 162"/>
              <p:cNvSpPr/>
              <p:nvPr/>
            </p:nvSpPr>
            <p:spPr>
              <a:xfrm>
                <a:off x="1143000" y="365760"/>
                <a:ext cx="822960" cy="822960"/>
              </a:xfrm>
              <a:prstGeom prst="rect">
                <a:avLst/>
              </a:prstGeom>
              <a:solidFill>
                <a:schemeClr val="tx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4" name="Rectangle 163"/>
              <p:cNvSpPr/>
              <p:nvPr/>
            </p:nvSpPr>
            <p:spPr>
              <a:xfrm>
                <a:off x="1325880" y="548640"/>
                <a:ext cx="457200" cy="457200"/>
              </a:xfrm>
              <a:prstGeom prst="rect">
                <a:avLst/>
              </a:prstGeom>
              <a:solidFill>
                <a:schemeClr val="bg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50" name="Group 149"/>
          <p:cNvGrpSpPr/>
          <p:nvPr/>
        </p:nvGrpSpPr>
        <p:grpSpPr>
          <a:xfrm>
            <a:off x="6010545" y="4549140"/>
            <a:ext cx="411480" cy="411480"/>
            <a:chOff x="1143000" y="365760"/>
            <a:chExt cx="822960" cy="822960"/>
          </a:xfrm>
        </p:grpSpPr>
        <p:sp>
          <p:nvSpPr>
            <p:cNvPr id="158" name="Rectangle 157"/>
            <p:cNvSpPr/>
            <p:nvPr/>
          </p:nvSpPr>
          <p:spPr>
            <a:xfrm>
              <a:off x="1143000" y="365760"/>
              <a:ext cx="822960" cy="822960"/>
            </a:xfrm>
            <a:prstGeom prst="rect">
              <a:avLst/>
            </a:prstGeom>
            <a:solidFill>
              <a:schemeClr val="tx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9" name="Rectangle 158"/>
            <p:cNvSpPr/>
            <p:nvPr/>
          </p:nvSpPr>
          <p:spPr>
            <a:xfrm>
              <a:off x="1325880" y="548640"/>
              <a:ext cx="457200" cy="457200"/>
            </a:xfrm>
            <a:prstGeom prst="rect">
              <a:avLst/>
            </a:prstGeom>
            <a:solidFill>
              <a:schemeClr val="bg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1" name="Group 150"/>
          <p:cNvGrpSpPr/>
          <p:nvPr/>
        </p:nvGrpSpPr>
        <p:grpSpPr>
          <a:xfrm>
            <a:off x="2490105" y="4549140"/>
            <a:ext cx="411480" cy="411480"/>
            <a:chOff x="1143000" y="365760"/>
            <a:chExt cx="822960" cy="822960"/>
          </a:xfrm>
        </p:grpSpPr>
        <p:sp>
          <p:nvSpPr>
            <p:cNvPr id="156" name="Rectangle 155"/>
            <p:cNvSpPr/>
            <p:nvPr/>
          </p:nvSpPr>
          <p:spPr>
            <a:xfrm>
              <a:off x="1143000" y="365760"/>
              <a:ext cx="822960" cy="822960"/>
            </a:xfrm>
            <a:prstGeom prst="rect">
              <a:avLst/>
            </a:prstGeom>
            <a:solidFill>
              <a:schemeClr val="tx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7" name="Rectangle 156"/>
            <p:cNvSpPr/>
            <p:nvPr/>
          </p:nvSpPr>
          <p:spPr>
            <a:xfrm>
              <a:off x="1325880" y="548640"/>
              <a:ext cx="457200" cy="457200"/>
            </a:xfrm>
            <a:prstGeom prst="rect">
              <a:avLst/>
            </a:prstGeom>
            <a:solidFill>
              <a:schemeClr val="bg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52" name="Straight Connector 151"/>
          <p:cNvCxnSpPr/>
          <p:nvPr/>
        </p:nvCxnSpPr>
        <p:spPr>
          <a:xfrm flipH="1">
            <a:off x="2810145" y="3566163"/>
            <a:ext cx="0" cy="2378508"/>
          </a:xfrm>
          <a:prstGeom prst="line">
            <a:avLst/>
          </a:prstGeom>
          <a:ln w="6350">
            <a:solidFill>
              <a:srgbClr val="FF0000"/>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3" name="Rectangle 152"/>
          <p:cNvSpPr/>
          <p:nvPr/>
        </p:nvSpPr>
        <p:spPr>
          <a:xfrm>
            <a:off x="2581545" y="3566160"/>
            <a:ext cx="3749040" cy="2377440"/>
          </a:xfrm>
          <a:prstGeom prst="rect">
            <a:avLst/>
          </a:prstGeom>
          <a:ln w="6350">
            <a:solidFill>
              <a:srgbClr val="FF000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4" name="Straight Connector 153"/>
          <p:cNvCxnSpPr/>
          <p:nvPr/>
        </p:nvCxnSpPr>
        <p:spPr>
          <a:xfrm>
            <a:off x="2286000" y="4754880"/>
            <a:ext cx="4204605" cy="0"/>
          </a:xfrm>
          <a:prstGeom prst="line">
            <a:avLst/>
          </a:prstGeom>
          <a:ln w="6350">
            <a:solidFill>
              <a:srgbClr val="FF0000"/>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286000" y="1692177"/>
            <a:ext cx="0" cy="3062703"/>
          </a:xfrm>
          <a:prstGeom prst="straightConnector1">
            <a:avLst/>
          </a:prstGeom>
          <a:ln w="63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400821" y="2981523"/>
            <a:ext cx="885179" cy="523220"/>
          </a:xfrm>
          <a:prstGeom prst="rect">
            <a:avLst/>
          </a:prstGeom>
          <a:noFill/>
        </p:spPr>
        <p:txBody>
          <a:bodyPr wrap="none" rtlCol="0">
            <a:spAutoFit/>
          </a:bodyPr>
          <a:lstStyle/>
          <a:p>
            <a:r>
              <a:rPr lang="en-US" sz="1400" dirty="0" smtClean="0"/>
              <a:t>6630mm</a:t>
            </a:r>
          </a:p>
          <a:p>
            <a:r>
              <a:rPr lang="en-US" sz="1400" dirty="0" smtClean="0"/>
              <a:t>minimum</a:t>
            </a:r>
          </a:p>
        </p:txBody>
      </p:sp>
      <p:cxnSp>
        <p:nvCxnSpPr>
          <p:cNvPr id="92" name="Straight Connector 91"/>
          <p:cNvCxnSpPr/>
          <p:nvPr/>
        </p:nvCxnSpPr>
        <p:spPr>
          <a:xfrm>
            <a:off x="6330585" y="3474988"/>
            <a:ext cx="298815" cy="0"/>
          </a:xfrm>
          <a:prstGeom prst="line">
            <a:avLst/>
          </a:prstGeom>
          <a:ln w="63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6330585" y="2970729"/>
            <a:ext cx="298815" cy="1071"/>
          </a:xfrm>
          <a:prstGeom prst="line">
            <a:avLst/>
          </a:prstGeom>
          <a:ln w="63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a:off x="6629400" y="2971800"/>
            <a:ext cx="0" cy="502920"/>
          </a:xfrm>
          <a:prstGeom prst="straightConnector1">
            <a:avLst/>
          </a:prstGeom>
          <a:ln w="63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6629400" y="3069371"/>
            <a:ext cx="1616148" cy="307777"/>
          </a:xfrm>
          <a:prstGeom prst="rect">
            <a:avLst/>
          </a:prstGeom>
          <a:noFill/>
        </p:spPr>
        <p:txBody>
          <a:bodyPr wrap="none" rtlCol="0">
            <a:spAutoFit/>
          </a:bodyPr>
          <a:lstStyle/>
          <a:p>
            <a:r>
              <a:rPr lang="en-US" sz="1400" dirty="0" smtClean="0"/>
              <a:t>1030 mm minimum</a:t>
            </a:r>
          </a:p>
        </p:txBody>
      </p:sp>
      <p:sp>
        <p:nvSpPr>
          <p:cNvPr id="113" name="TextBox 112"/>
          <p:cNvSpPr txBox="1"/>
          <p:nvPr/>
        </p:nvSpPr>
        <p:spPr>
          <a:xfrm>
            <a:off x="0" y="0"/>
            <a:ext cx="1500026" cy="307777"/>
          </a:xfrm>
          <a:prstGeom prst="rect">
            <a:avLst/>
          </a:prstGeom>
          <a:noFill/>
        </p:spPr>
        <p:txBody>
          <a:bodyPr wrap="none" rtlCol="0">
            <a:spAutoFit/>
          </a:bodyPr>
          <a:lstStyle/>
          <a:p>
            <a:r>
              <a:rPr lang="en-US" sz="1400" dirty="0" smtClean="0"/>
              <a:t>Adjacent Stations</a:t>
            </a:r>
          </a:p>
        </p:txBody>
      </p:sp>
      <p:sp>
        <p:nvSpPr>
          <p:cNvPr id="2" name="TextBox 1"/>
          <p:cNvSpPr txBox="1"/>
          <p:nvPr/>
        </p:nvSpPr>
        <p:spPr>
          <a:xfrm>
            <a:off x="1143000" y="6172200"/>
            <a:ext cx="7054303" cy="523220"/>
          </a:xfrm>
          <a:prstGeom prst="rect">
            <a:avLst/>
          </a:prstGeom>
          <a:noFill/>
        </p:spPr>
        <p:txBody>
          <a:bodyPr wrap="none" rtlCol="0">
            <a:spAutoFit/>
          </a:bodyPr>
          <a:lstStyle/>
          <a:p>
            <a:r>
              <a:rPr lang="en-US" sz="1400" dirty="0" smtClean="0"/>
              <a:t>Adjacent station must be at least 1030 mm apart, or they must share the center row of targets</a:t>
            </a:r>
          </a:p>
          <a:p>
            <a:r>
              <a:rPr lang="en-US" sz="1400" dirty="0" smtClean="0"/>
              <a:t>(as shown on next slide),  or vertical screening between stations is required.</a:t>
            </a:r>
          </a:p>
        </p:txBody>
      </p:sp>
    </p:spTree>
    <p:extLst>
      <p:ext uri="{BB962C8B-B14F-4D97-AF65-F5344CB8AC3E}">
        <p14:creationId xmlns:p14="http://schemas.microsoft.com/office/powerpoint/2010/main" val="14062999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2286000" y="1229652"/>
            <a:ext cx="4204605" cy="2560320"/>
            <a:chOff x="2248454" y="777240"/>
            <a:chExt cx="4204605" cy="2560320"/>
          </a:xfrm>
        </p:grpSpPr>
        <p:grpSp>
          <p:nvGrpSpPr>
            <p:cNvPr id="6" name="Group 5"/>
            <p:cNvGrpSpPr/>
            <p:nvPr/>
          </p:nvGrpSpPr>
          <p:grpSpPr>
            <a:xfrm>
              <a:off x="2452559" y="777240"/>
              <a:ext cx="411480" cy="411480"/>
              <a:chOff x="1143000" y="365760"/>
              <a:chExt cx="822960" cy="822960"/>
            </a:xfrm>
          </p:grpSpPr>
          <p:sp>
            <p:nvSpPr>
              <p:cNvPr id="91" name="Rectangle 90"/>
              <p:cNvSpPr/>
              <p:nvPr/>
            </p:nvSpPr>
            <p:spPr>
              <a:xfrm>
                <a:off x="1143000" y="365760"/>
                <a:ext cx="822960" cy="822960"/>
              </a:xfrm>
              <a:prstGeom prst="rect">
                <a:avLst/>
              </a:prstGeom>
              <a:solidFill>
                <a:schemeClr val="tx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3" name="Rectangle 82"/>
              <p:cNvSpPr/>
              <p:nvPr/>
            </p:nvSpPr>
            <p:spPr>
              <a:xfrm>
                <a:off x="1325880" y="548640"/>
                <a:ext cx="457200" cy="457200"/>
              </a:xfrm>
              <a:prstGeom prst="rect">
                <a:avLst/>
              </a:prstGeom>
              <a:solidFill>
                <a:schemeClr val="bg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08" name="Group 107"/>
            <p:cNvGrpSpPr/>
            <p:nvPr/>
          </p:nvGrpSpPr>
          <p:grpSpPr>
            <a:xfrm>
              <a:off x="2452559" y="2926080"/>
              <a:ext cx="411480" cy="411480"/>
              <a:chOff x="1143000" y="365760"/>
              <a:chExt cx="822960" cy="822960"/>
            </a:xfrm>
          </p:grpSpPr>
          <p:sp>
            <p:nvSpPr>
              <p:cNvPr id="109" name="Rectangle 108"/>
              <p:cNvSpPr/>
              <p:nvPr/>
            </p:nvSpPr>
            <p:spPr>
              <a:xfrm>
                <a:off x="1143000" y="365760"/>
                <a:ext cx="822960" cy="822960"/>
              </a:xfrm>
              <a:prstGeom prst="rect">
                <a:avLst/>
              </a:prstGeom>
              <a:solidFill>
                <a:schemeClr val="tx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0" name="Rectangle 109"/>
              <p:cNvSpPr/>
              <p:nvPr/>
            </p:nvSpPr>
            <p:spPr>
              <a:xfrm>
                <a:off x="1325880" y="548640"/>
                <a:ext cx="457200" cy="457200"/>
              </a:xfrm>
              <a:prstGeom prst="rect">
                <a:avLst/>
              </a:prstGeom>
              <a:solidFill>
                <a:schemeClr val="bg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04" name="Group 103"/>
            <p:cNvGrpSpPr/>
            <p:nvPr/>
          </p:nvGrpSpPr>
          <p:grpSpPr>
            <a:xfrm>
              <a:off x="5972999" y="777240"/>
              <a:ext cx="411480" cy="411480"/>
              <a:chOff x="1143000" y="365760"/>
              <a:chExt cx="822960" cy="822960"/>
            </a:xfrm>
          </p:grpSpPr>
          <p:sp>
            <p:nvSpPr>
              <p:cNvPr id="106" name="Rectangle 105"/>
              <p:cNvSpPr/>
              <p:nvPr/>
            </p:nvSpPr>
            <p:spPr>
              <a:xfrm>
                <a:off x="1143000" y="365760"/>
                <a:ext cx="822960" cy="822960"/>
              </a:xfrm>
              <a:prstGeom prst="rect">
                <a:avLst/>
              </a:prstGeom>
              <a:solidFill>
                <a:schemeClr val="tx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7" name="Rectangle 106"/>
              <p:cNvSpPr/>
              <p:nvPr/>
            </p:nvSpPr>
            <p:spPr>
              <a:xfrm>
                <a:off x="1325880" y="548640"/>
                <a:ext cx="457200" cy="457200"/>
              </a:xfrm>
              <a:prstGeom prst="rect">
                <a:avLst/>
              </a:prstGeom>
              <a:solidFill>
                <a:schemeClr val="bg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01" name="Group 100"/>
            <p:cNvGrpSpPr/>
            <p:nvPr/>
          </p:nvGrpSpPr>
          <p:grpSpPr>
            <a:xfrm>
              <a:off x="5972999" y="2926080"/>
              <a:ext cx="411480" cy="411480"/>
              <a:chOff x="1143000" y="365760"/>
              <a:chExt cx="822960" cy="822960"/>
            </a:xfrm>
          </p:grpSpPr>
          <p:sp>
            <p:nvSpPr>
              <p:cNvPr id="102" name="Rectangle 101"/>
              <p:cNvSpPr/>
              <p:nvPr/>
            </p:nvSpPr>
            <p:spPr>
              <a:xfrm>
                <a:off x="1143000" y="365760"/>
                <a:ext cx="822960" cy="822960"/>
              </a:xfrm>
              <a:prstGeom prst="rect">
                <a:avLst/>
              </a:prstGeom>
              <a:solidFill>
                <a:schemeClr val="tx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3" name="Rectangle 102"/>
              <p:cNvSpPr/>
              <p:nvPr/>
            </p:nvSpPr>
            <p:spPr>
              <a:xfrm>
                <a:off x="1325880" y="548640"/>
                <a:ext cx="457200" cy="457200"/>
              </a:xfrm>
              <a:prstGeom prst="rect">
                <a:avLst/>
              </a:prstGeom>
              <a:solidFill>
                <a:schemeClr val="bg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7" name="Group 6"/>
            <p:cNvGrpSpPr/>
            <p:nvPr/>
          </p:nvGrpSpPr>
          <p:grpSpPr>
            <a:xfrm>
              <a:off x="3334955" y="777240"/>
              <a:ext cx="2171700" cy="411480"/>
              <a:chOff x="2907792" y="365760"/>
              <a:chExt cx="4343400" cy="822960"/>
            </a:xfrm>
          </p:grpSpPr>
          <p:grpSp>
            <p:nvGrpSpPr>
              <p:cNvPr id="112" name="Group 111"/>
              <p:cNvGrpSpPr/>
              <p:nvPr/>
            </p:nvGrpSpPr>
            <p:grpSpPr>
              <a:xfrm>
                <a:off x="2907792" y="365760"/>
                <a:ext cx="822960" cy="822960"/>
                <a:chOff x="1143000" y="365760"/>
                <a:chExt cx="822960" cy="822960"/>
              </a:xfrm>
            </p:grpSpPr>
            <p:sp>
              <p:nvSpPr>
                <p:cNvPr id="119" name="Rectangle 118"/>
                <p:cNvSpPr/>
                <p:nvPr/>
              </p:nvSpPr>
              <p:spPr>
                <a:xfrm>
                  <a:off x="1143000" y="365760"/>
                  <a:ext cx="822960" cy="822960"/>
                </a:xfrm>
                <a:prstGeom prst="rect">
                  <a:avLst/>
                </a:prstGeom>
                <a:solidFill>
                  <a:schemeClr val="tx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0" name="Rectangle 119"/>
                <p:cNvSpPr/>
                <p:nvPr/>
              </p:nvSpPr>
              <p:spPr>
                <a:xfrm>
                  <a:off x="1325880" y="548640"/>
                  <a:ext cx="457200" cy="457200"/>
                </a:xfrm>
                <a:prstGeom prst="rect">
                  <a:avLst/>
                </a:prstGeom>
                <a:solidFill>
                  <a:schemeClr val="bg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21" name="Group 120"/>
              <p:cNvGrpSpPr/>
              <p:nvPr/>
            </p:nvGrpSpPr>
            <p:grpSpPr>
              <a:xfrm>
                <a:off x="4663440" y="365760"/>
                <a:ext cx="822960" cy="822960"/>
                <a:chOff x="1143000" y="365760"/>
                <a:chExt cx="822960" cy="822960"/>
              </a:xfrm>
            </p:grpSpPr>
            <p:sp>
              <p:nvSpPr>
                <p:cNvPr id="122" name="Rectangle 121"/>
                <p:cNvSpPr/>
                <p:nvPr/>
              </p:nvSpPr>
              <p:spPr>
                <a:xfrm>
                  <a:off x="1143000" y="365760"/>
                  <a:ext cx="822960" cy="822960"/>
                </a:xfrm>
                <a:prstGeom prst="rect">
                  <a:avLst/>
                </a:prstGeom>
                <a:solidFill>
                  <a:schemeClr val="tx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4" name="Rectangle 123"/>
                <p:cNvSpPr/>
                <p:nvPr/>
              </p:nvSpPr>
              <p:spPr>
                <a:xfrm>
                  <a:off x="1325880" y="548640"/>
                  <a:ext cx="457200" cy="457200"/>
                </a:xfrm>
                <a:prstGeom prst="rect">
                  <a:avLst/>
                </a:prstGeom>
                <a:solidFill>
                  <a:schemeClr val="bg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25" name="Group 124"/>
              <p:cNvGrpSpPr/>
              <p:nvPr/>
            </p:nvGrpSpPr>
            <p:grpSpPr>
              <a:xfrm>
                <a:off x="6428232" y="365760"/>
                <a:ext cx="822960" cy="822960"/>
                <a:chOff x="1143000" y="365760"/>
                <a:chExt cx="822960" cy="822960"/>
              </a:xfrm>
            </p:grpSpPr>
            <p:sp>
              <p:nvSpPr>
                <p:cNvPr id="126" name="Rectangle 125"/>
                <p:cNvSpPr/>
                <p:nvPr/>
              </p:nvSpPr>
              <p:spPr>
                <a:xfrm>
                  <a:off x="1143000" y="365760"/>
                  <a:ext cx="822960" cy="822960"/>
                </a:xfrm>
                <a:prstGeom prst="rect">
                  <a:avLst/>
                </a:prstGeom>
                <a:solidFill>
                  <a:schemeClr val="tx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8" name="Rectangle 127"/>
                <p:cNvSpPr/>
                <p:nvPr/>
              </p:nvSpPr>
              <p:spPr>
                <a:xfrm>
                  <a:off x="1325880" y="548640"/>
                  <a:ext cx="457200" cy="457200"/>
                </a:xfrm>
                <a:prstGeom prst="rect">
                  <a:avLst/>
                </a:prstGeom>
                <a:solidFill>
                  <a:schemeClr val="bg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85" name="Group 184"/>
            <p:cNvGrpSpPr/>
            <p:nvPr/>
          </p:nvGrpSpPr>
          <p:grpSpPr>
            <a:xfrm>
              <a:off x="3332669" y="2926080"/>
              <a:ext cx="2171700" cy="411480"/>
              <a:chOff x="2907792" y="365760"/>
              <a:chExt cx="4343400" cy="822960"/>
            </a:xfrm>
          </p:grpSpPr>
          <p:grpSp>
            <p:nvGrpSpPr>
              <p:cNvPr id="186" name="Group 185"/>
              <p:cNvGrpSpPr/>
              <p:nvPr/>
            </p:nvGrpSpPr>
            <p:grpSpPr>
              <a:xfrm>
                <a:off x="2907792" y="365760"/>
                <a:ext cx="822960" cy="822960"/>
                <a:chOff x="1143000" y="365760"/>
                <a:chExt cx="822960" cy="822960"/>
              </a:xfrm>
            </p:grpSpPr>
            <p:sp>
              <p:nvSpPr>
                <p:cNvPr id="195" name="Rectangle 194"/>
                <p:cNvSpPr/>
                <p:nvPr/>
              </p:nvSpPr>
              <p:spPr>
                <a:xfrm>
                  <a:off x="1143000" y="365760"/>
                  <a:ext cx="822960" cy="822960"/>
                </a:xfrm>
                <a:prstGeom prst="rect">
                  <a:avLst/>
                </a:prstGeom>
                <a:solidFill>
                  <a:schemeClr val="tx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7" name="Rectangle 196"/>
                <p:cNvSpPr/>
                <p:nvPr/>
              </p:nvSpPr>
              <p:spPr>
                <a:xfrm>
                  <a:off x="1325880" y="548640"/>
                  <a:ext cx="457200" cy="457200"/>
                </a:xfrm>
                <a:prstGeom prst="rect">
                  <a:avLst/>
                </a:prstGeom>
                <a:solidFill>
                  <a:schemeClr val="bg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88" name="Group 187"/>
              <p:cNvGrpSpPr/>
              <p:nvPr/>
            </p:nvGrpSpPr>
            <p:grpSpPr>
              <a:xfrm>
                <a:off x="4663440" y="365760"/>
                <a:ext cx="822960" cy="822960"/>
                <a:chOff x="1143000" y="365760"/>
                <a:chExt cx="822960" cy="822960"/>
              </a:xfrm>
            </p:grpSpPr>
            <p:sp>
              <p:nvSpPr>
                <p:cNvPr id="192" name="Rectangle 191"/>
                <p:cNvSpPr/>
                <p:nvPr/>
              </p:nvSpPr>
              <p:spPr>
                <a:xfrm>
                  <a:off x="1143000" y="365760"/>
                  <a:ext cx="822960" cy="822960"/>
                </a:xfrm>
                <a:prstGeom prst="rect">
                  <a:avLst/>
                </a:prstGeom>
                <a:solidFill>
                  <a:schemeClr val="tx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4" name="Rectangle 193"/>
                <p:cNvSpPr/>
                <p:nvPr/>
              </p:nvSpPr>
              <p:spPr>
                <a:xfrm>
                  <a:off x="1325880" y="548640"/>
                  <a:ext cx="457200" cy="457200"/>
                </a:xfrm>
                <a:prstGeom prst="rect">
                  <a:avLst/>
                </a:prstGeom>
                <a:solidFill>
                  <a:schemeClr val="bg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89" name="Group 188"/>
              <p:cNvGrpSpPr/>
              <p:nvPr/>
            </p:nvGrpSpPr>
            <p:grpSpPr>
              <a:xfrm>
                <a:off x="6428232" y="365760"/>
                <a:ext cx="822960" cy="822960"/>
                <a:chOff x="1143000" y="365760"/>
                <a:chExt cx="822960" cy="822960"/>
              </a:xfrm>
            </p:grpSpPr>
            <p:sp>
              <p:nvSpPr>
                <p:cNvPr id="190" name="Rectangle 189"/>
                <p:cNvSpPr/>
                <p:nvPr/>
              </p:nvSpPr>
              <p:spPr>
                <a:xfrm>
                  <a:off x="1143000" y="365760"/>
                  <a:ext cx="822960" cy="822960"/>
                </a:xfrm>
                <a:prstGeom prst="rect">
                  <a:avLst/>
                </a:prstGeom>
                <a:solidFill>
                  <a:schemeClr val="tx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1" name="Rectangle 190"/>
                <p:cNvSpPr/>
                <p:nvPr/>
              </p:nvSpPr>
              <p:spPr>
                <a:xfrm>
                  <a:off x="1325880" y="548640"/>
                  <a:ext cx="457200" cy="457200"/>
                </a:xfrm>
                <a:prstGeom prst="rect">
                  <a:avLst/>
                </a:prstGeom>
                <a:solidFill>
                  <a:schemeClr val="bg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98" name="Group 97"/>
            <p:cNvGrpSpPr/>
            <p:nvPr/>
          </p:nvGrpSpPr>
          <p:grpSpPr>
            <a:xfrm>
              <a:off x="5972999" y="1851660"/>
              <a:ext cx="411480" cy="411480"/>
              <a:chOff x="1143000" y="365760"/>
              <a:chExt cx="822960" cy="822960"/>
            </a:xfrm>
          </p:grpSpPr>
          <p:sp>
            <p:nvSpPr>
              <p:cNvPr id="99" name="Rectangle 98"/>
              <p:cNvSpPr/>
              <p:nvPr/>
            </p:nvSpPr>
            <p:spPr>
              <a:xfrm>
                <a:off x="1143000" y="365760"/>
                <a:ext cx="822960" cy="822960"/>
              </a:xfrm>
              <a:prstGeom prst="rect">
                <a:avLst/>
              </a:prstGeom>
              <a:solidFill>
                <a:schemeClr val="tx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0" name="Rectangle 99"/>
              <p:cNvSpPr/>
              <p:nvPr/>
            </p:nvSpPr>
            <p:spPr>
              <a:xfrm>
                <a:off x="1325880" y="548640"/>
                <a:ext cx="457200" cy="457200"/>
              </a:xfrm>
              <a:prstGeom prst="rect">
                <a:avLst/>
              </a:prstGeom>
              <a:solidFill>
                <a:schemeClr val="bg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95" name="Group 94"/>
            <p:cNvGrpSpPr/>
            <p:nvPr/>
          </p:nvGrpSpPr>
          <p:grpSpPr>
            <a:xfrm>
              <a:off x="2452559" y="1851660"/>
              <a:ext cx="411480" cy="411480"/>
              <a:chOff x="1143000" y="365760"/>
              <a:chExt cx="822960" cy="822960"/>
            </a:xfrm>
          </p:grpSpPr>
          <p:sp>
            <p:nvSpPr>
              <p:cNvPr id="96" name="Rectangle 95"/>
              <p:cNvSpPr/>
              <p:nvPr/>
            </p:nvSpPr>
            <p:spPr>
              <a:xfrm>
                <a:off x="1143000" y="365760"/>
                <a:ext cx="822960" cy="822960"/>
              </a:xfrm>
              <a:prstGeom prst="rect">
                <a:avLst/>
              </a:prstGeom>
              <a:solidFill>
                <a:schemeClr val="tx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7" name="Rectangle 96"/>
              <p:cNvSpPr/>
              <p:nvPr/>
            </p:nvSpPr>
            <p:spPr>
              <a:xfrm>
                <a:off x="1325880" y="548640"/>
                <a:ext cx="457200" cy="457200"/>
              </a:xfrm>
              <a:prstGeom prst="rect">
                <a:avLst/>
              </a:prstGeom>
              <a:solidFill>
                <a:schemeClr val="bg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227" name="Straight Connector 226"/>
            <p:cNvCxnSpPr/>
            <p:nvPr/>
          </p:nvCxnSpPr>
          <p:spPr>
            <a:xfrm flipH="1">
              <a:off x="2772599" y="868683"/>
              <a:ext cx="0" cy="2378508"/>
            </a:xfrm>
            <a:prstGeom prst="line">
              <a:avLst/>
            </a:prstGeom>
            <a:ln w="6350">
              <a:solidFill>
                <a:srgbClr val="FF0000"/>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543999" y="868680"/>
              <a:ext cx="3749040" cy="2377440"/>
            </a:xfrm>
            <a:prstGeom prst="rect">
              <a:avLst/>
            </a:prstGeom>
            <a:ln w="6350">
              <a:solidFill>
                <a:srgbClr val="FF000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0" name="Straight Connector 19"/>
            <p:cNvCxnSpPr/>
            <p:nvPr/>
          </p:nvCxnSpPr>
          <p:spPr>
            <a:xfrm>
              <a:off x="2248454" y="2057400"/>
              <a:ext cx="4204605" cy="0"/>
            </a:xfrm>
            <a:prstGeom prst="line">
              <a:avLst/>
            </a:prstGeom>
            <a:ln w="6350">
              <a:solidFill>
                <a:srgbClr val="FF0000"/>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452559" y="777240"/>
              <a:ext cx="3931920" cy="2560320"/>
            </a:xfrm>
            <a:prstGeom prst="rect">
              <a:avLst/>
            </a:prstGeom>
            <a:ln w="6350">
              <a:solidFill>
                <a:srgbClr val="FF000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44" name="Group 143"/>
          <p:cNvGrpSpPr/>
          <p:nvPr/>
        </p:nvGrpSpPr>
        <p:grpSpPr>
          <a:xfrm>
            <a:off x="2490105" y="3378492"/>
            <a:ext cx="411480" cy="411480"/>
            <a:chOff x="1143000" y="365760"/>
            <a:chExt cx="822960" cy="822960"/>
          </a:xfrm>
        </p:grpSpPr>
        <p:sp>
          <p:nvSpPr>
            <p:cNvPr id="184" name="Rectangle 183"/>
            <p:cNvSpPr/>
            <p:nvPr/>
          </p:nvSpPr>
          <p:spPr>
            <a:xfrm>
              <a:off x="1143000" y="365760"/>
              <a:ext cx="822960" cy="822960"/>
            </a:xfrm>
            <a:prstGeom prst="rect">
              <a:avLst/>
            </a:prstGeom>
            <a:solidFill>
              <a:schemeClr val="tx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7" name="Rectangle 186"/>
            <p:cNvSpPr/>
            <p:nvPr/>
          </p:nvSpPr>
          <p:spPr>
            <a:xfrm>
              <a:off x="1325880" y="548640"/>
              <a:ext cx="457200" cy="457200"/>
            </a:xfrm>
            <a:prstGeom prst="rect">
              <a:avLst/>
            </a:prstGeom>
            <a:solidFill>
              <a:schemeClr val="bg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45" name="Group 144"/>
          <p:cNvGrpSpPr/>
          <p:nvPr/>
        </p:nvGrpSpPr>
        <p:grpSpPr>
          <a:xfrm>
            <a:off x="2490105" y="5527332"/>
            <a:ext cx="411480" cy="411480"/>
            <a:chOff x="1143000" y="365760"/>
            <a:chExt cx="822960" cy="822960"/>
          </a:xfrm>
        </p:grpSpPr>
        <p:sp>
          <p:nvSpPr>
            <p:cNvPr id="182" name="Rectangle 181"/>
            <p:cNvSpPr/>
            <p:nvPr/>
          </p:nvSpPr>
          <p:spPr>
            <a:xfrm>
              <a:off x="1143000" y="365760"/>
              <a:ext cx="822960" cy="822960"/>
            </a:xfrm>
            <a:prstGeom prst="rect">
              <a:avLst/>
            </a:prstGeom>
            <a:solidFill>
              <a:schemeClr val="tx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3" name="Rectangle 182"/>
            <p:cNvSpPr/>
            <p:nvPr/>
          </p:nvSpPr>
          <p:spPr>
            <a:xfrm>
              <a:off x="1325880" y="548640"/>
              <a:ext cx="457200" cy="457200"/>
            </a:xfrm>
            <a:prstGeom prst="rect">
              <a:avLst/>
            </a:prstGeom>
            <a:solidFill>
              <a:schemeClr val="bg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46" name="Group 145"/>
          <p:cNvGrpSpPr/>
          <p:nvPr/>
        </p:nvGrpSpPr>
        <p:grpSpPr>
          <a:xfrm>
            <a:off x="6010545" y="3378492"/>
            <a:ext cx="411480" cy="411480"/>
            <a:chOff x="1143000" y="365760"/>
            <a:chExt cx="822960" cy="822960"/>
          </a:xfrm>
        </p:grpSpPr>
        <p:sp>
          <p:nvSpPr>
            <p:cNvPr id="180" name="Rectangle 179"/>
            <p:cNvSpPr/>
            <p:nvPr/>
          </p:nvSpPr>
          <p:spPr>
            <a:xfrm>
              <a:off x="1143000" y="365760"/>
              <a:ext cx="822960" cy="822960"/>
            </a:xfrm>
            <a:prstGeom prst="rect">
              <a:avLst/>
            </a:prstGeom>
            <a:solidFill>
              <a:schemeClr val="tx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1" name="Rectangle 180"/>
            <p:cNvSpPr/>
            <p:nvPr/>
          </p:nvSpPr>
          <p:spPr>
            <a:xfrm>
              <a:off x="1325880" y="548640"/>
              <a:ext cx="457200" cy="457200"/>
            </a:xfrm>
            <a:prstGeom prst="rect">
              <a:avLst/>
            </a:prstGeom>
            <a:solidFill>
              <a:schemeClr val="bg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47" name="Group 146"/>
          <p:cNvGrpSpPr/>
          <p:nvPr/>
        </p:nvGrpSpPr>
        <p:grpSpPr>
          <a:xfrm>
            <a:off x="6010545" y="5527332"/>
            <a:ext cx="411480" cy="411480"/>
            <a:chOff x="1143000" y="365760"/>
            <a:chExt cx="822960" cy="822960"/>
          </a:xfrm>
        </p:grpSpPr>
        <p:sp>
          <p:nvSpPr>
            <p:cNvPr id="178" name="Rectangle 177"/>
            <p:cNvSpPr/>
            <p:nvPr/>
          </p:nvSpPr>
          <p:spPr>
            <a:xfrm>
              <a:off x="1143000" y="365760"/>
              <a:ext cx="822960" cy="822960"/>
            </a:xfrm>
            <a:prstGeom prst="rect">
              <a:avLst/>
            </a:prstGeom>
            <a:solidFill>
              <a:schemeClr val="tx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9" name="Rectangle 178"/>
            <p:cNvSpPr/>
            <p:nvPr/>
          </p:nvSpPr>
          <p:spPr>
            <a:xfrm>
              <a:off x="1325880" y="548640"/>
              <a:ext cx="457200" cy="457200"/>
            </a:xfrm>
            <a:prstGeom prst="rect">
              <a:avLst/>
            </a:prstGeom>
            <a:solidFill>
              <a:schemeClr val="bg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48" name="Group 147"/>
          <p:cNvGrpSpPr/>
          <p:nvPr/>
        </p:nvGrpSpPr>
        <p:grpSpPr>
          <a:xfrm>
            <a:off x="3372501" y="3378492"/>
            <a:ext cx="2171700" cy="411480"/>
            <a:chOff x="2907792" y="365760"/>
            <a:chExt cx="4343400" cy="822960"/>
          </a:xfrm>
        </p:grpSpPr>
        <p:grpSp>
          <p:nvGrpSpPr>
            <p:cNvPr id="169" name="Group 168"/>
            <p:cNvGrpSpPr/>
            <p:nvPr/>
          </p:nvGrpSpPr>
          <p:grpSpPr>
            <a:xfrm>
              <a:off x="2907792" y="365760"/>
              <a:ext cx="822960" cy="822960"/>
              <a:chOff x="1143000" y="365760"/>
              <a:chExt cx="822960" cy="822960"/>
            </a:xfrm>
          </p:grpSpPr>
          <p:sp>
            <p:nvSpPr>
              <p:cNvPr id="176" name="Rectangle 175"/>
              <p:cNvSpPr/>
              <p:nvPr/>
            </p:nvSpPr>
            <p:spPr>
              <a:xfrm>
                <a:off x="1143000" y="365760"/>
                <a:ext cx="822960" cy="822960"/>
              </a:xfrm>
              <a:prstGeom prst="rect">
                <a:avLst/>
              </a:prstGeom>
              <a:solidFill>
                <a:schemeClr val="tx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7" name="Rectangle 176"/>
              <p:cNvSpPr/>
              <p:nvPr/>
            </p:nvSpPr>
            <p:spPr>
              <a:xfrm>
                <a:off x="1325880" y="548640"/>
                <a:ext cx="457200" cy="457200"/>
              </a:xfrm>
              <a:prstGeom prst="rect">
                <a:avLst/>
              </a:prstGeom>
              <a:solidFill>
                <a:schemeClr val="bg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70" name="Group 169"/>
            <p:cNvGrpSpPr/>
            <p:nvPr/>
          </p:nvGrpSpPr>
          <p:grpSpPr>
            <a:xfrm>
              <a:off x="4663440" y="365760"/>
              <a:ext cx="822960" cy="822960"/>
              <a:chOff x="1143000" y="365760"/>
              <a:chExt cx="822960" cy="822960"/>
            </a:xfrm>
          </p:grpSpPr>
          <p:sp>
            <p:nvSpPr>
              <p:cNvPr id="174" name="Rectangle 173"/>
              <p:cNvSpPr/>
              <p:nvPr/>
            </p:nvSpPr>
            <p:spPr>
              <a:xfrm>
                <a:off x="1143000" y="365760"/>
                <a:ext cx="822960" cy="822960"/>
              </a:xfrm>
              <a:prstGeom prst="rect">
                <a:avLst/>
              </a:prstGeom>
              <a:solidFill>
                <a:schemeClr val="tx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5" name="Rectangle 174"/>
              <p:cNvSpPr/>
              <p:nvPr/>
            </p:nvSpPr>
            <p:spPr>
              <a:xfrm>
                <a:off x="1325880" y="548640"/>
                <a:ext cx="457200" cy="457200"/>
              </a:xfrm>
              <a:prstGeom prst="rect">
                <a:avLst/>
              </a:prstGeom>
              <a:solidFill>
                <a:schemeClr val="bg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71" name="Group 170"/>
            <p:cNvGrpSpPr/>
            <p:nvPr/>
          </p:nvGrpSpPr>
          <p:grpSpPr>
            <a:xfrm>
              <a:off x="6428232" y="365760"/>
              <a:ext cx="822960" cy="822960"/>
              <a:chOff x="1143000" y="365760"/>
              <a:chExt cx="822960" cy="822960"/>
            </a:xfrm>
          </p:grpSpPr>
          <p:sp>
            <p:nvSpPr>
              <p:cNvPr id="172" name="Rectangle 171"/>
              <p:cNvSpPr/>
              <p:nvPr/>
            </p:nvSpPr>
            <p:spPr>
              <a:xfrm>
                <a:off x="1143000" y="365760"/>
                <a:ext cx="822960" cy="822960"/>
              </a:xfrm>
              <a:prstGeom prst="rect">
                <a:avLst/>
              </a:prstGeom>
              <a:solidFill>
                <a:schemeClr val="tx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3" name="Rectangle 172"/>
              <p:cNvSpPr/>
              <p:nvPr/>
            </p:nvSpPr>
            <p:spPr>
              <a:xfrm>
                <a:off x="1325880" y="548640"/>
                <a:ext cx="457200" cy="457200"/>
              </a:xfrm>
              <a:prstGeom prst="rect">
                <a:avLst/>
              </a:prstGeom>
              <a:solidFill>
                <a:schemeClr val="bg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49" name="Group 148"/>
          <p:cNvGrpSpPr/>
          <p:nvPr/>
        </p:nvGrpSpPr>
        <p:grpSpPr>
          <a:xfrm>
            <a:off x="3370215" y="5527332"/>
            <a:ext cx="2171700" cy="411480"/>
            <a:chOff x="2907792" y="365760"/>
            <a:chExt cx="4343400" cy="822960"/>
          </a:xfrm>
        </p:grpSpPr>
        <p:grpSp>
          <p:nvGrpSpPr>
            <p:cNvPr id="160" name="Group 159"/>
            <p:cNvGrpSpPr/>
            <p:nvPr/>
          </p:nvGrpSpPr>
          <p:grpSpPr>
            <a:xfrm>
              <a:off x="2907792" y="365760"/>
              <a:ext cx="822960" cy="822960"/>
              <a:chOff x="1143000" y="365760"/>
              <a:chExt cx="822960" cy="822960"/>
            </a:xfrm>
          </p:grpSpPr>
          <p:sp>
            <p:nvSpPr>
              <p:cNvPr id="167" name="Rectangle 166"/>
              <p:cNvSpPr/>
              <p:nvPr/>
            </p:nvSpPr>
            <p:spPr>
              <a:xfrm>
                <a:off x="1143000" y="365760"/>
                <a:ext cx="822960" cy="822960"/>
              </a:xfrm>
              <a:prstGeom prst="rect">
                <a:avLst/>
              </a:prstGeom>
              <a:solidFill>
                <a:schemeClr val="tx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8" name="Rectangle 167"/>
              <p:cNvSpPr/>
              <p:nvPr/>
            </p:nvSpPr>
            <p:spPr>
              <a:xfrm>
                <a:off x="1325880" y="548640"/>
                <a:ext cx="457200" cy="457200"/>
              </a:xfrm>
              <a:prstGeom prst="rect">
                <a:avLst/>
              </a:prstGeom>
              <a:solidFill>
                <a:schemeClr val="bg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61" name="Group 160"/>
            <p:cNvGrpSpPr/>
            <p:nvPr/>
          </p:nvGrpSpPr>
          <p:grpSpPr>
            <a:xfrm>
              <a:off x="4663440" y="365760"/>
              <a:ext cx="822960" cy="822960"/>
              <a:chOff x="1143000" y="365760"/>
              <a:chExt cx="822960" cy="822960"/>
            </a:xfrm>
          </p:grpSpPr>
          <p:sp>
            <p:nvSpPr>
              <p:cNvPr id="165" name="Rectangle 164"/>
              <p:cNvSpPr/>
              <p:nvPr/>
            </p:nvSpPr>
            <p:spPr>
              <a:xfrm>
                <a:off x="1143000" y="365760"/>
                <a:ext cx="822960" cy="822960"/>
              </a:xfrm>
              <a:prstGeom prst="rect">
                <a:avLst/>
              </a:prstGeom>
              <a:solidFill>
                <a:schemeClr val="tx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6" name="Rectangle 165"/>
              <p:cNvSpPr/>
              <p:nvPr/>
            </p:nvSpPr>
            <p:spPr>
              <a:xfrm>
                <a:off x="1325880" y="548640"/>
                <a:ext cx="457200" cy="457200"/>
              </a:xfrm>
              <a:prstGeom prst="rect">
                <a:avLst/>
              </a:prstGeom>
              <a:solidFill>
                <a:schemeClr val="bg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62" name="Group 161"/>
            <p:cNvGrpSpPr/>
            <p:nvPr/>
          </p:nvGrpSpPr>
          <p:grpSpPr>
            <a:xfrm>
              <a:off x="6428232" y="365760"/>
              <a:ext cx="822960" cy="822960"/>
              <a:chOff x="1143000" y="365760"/>
              <a:chExt cx="822960" cy="822960"/>
            </a:xfrm>
          </p:grpSpPr>
          <p:sp>
            <p:nvSpPr>
              <p:cNvPr id="163" name="Rectangle 162"/>
              <p:cNvSpPr/>
              <p:nvPr/>
            </p:nvSpPr>
            <p:spPr>
              <a:xfrm>
                <a:off x="1143000" y="365760"/>
                <a:ext cx="822960" cy="822960"/>
              </a:xfrm>
              <a:prstGeom prst="rect">
                <a:avLst/>
              </a:prstGeom>
              <a:solidFill>
                <a:schemeClr val="tx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4" name="Rectangle 163"/>
              <p:cNvSpPr/>
              <p:nvPr/>
            </p:nvSpPr>
            <p:spPr>
              <a:xfrm>
                <a:off x="1325880" y="548640"/>
                <a:ext cx="457200" cy="457200"/>
              </a:xfrm>
              <a:prstGeom prst="rect">
                <a:avLst/>
              </a:prstGeom>
              <a:solidFill>
                <a:schemeClr val="bg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50" name="Group 149"/>
          <p:cNvGrpSpPr/>
          <p:nvPr/>
        </p:nvGrpSpPr>
        <p:grpSpPr>
          <a:xfrm>
            <a:off x="6010545" y="4452912"/>
            <a:ext cx="411480" cy="411480"/>
            <a:chOff x="1143000" y="365760"/>
            <a:chExt cx="822960" cy="822960"/>
          </a:xfrm>
        </p:grpSpPr>
        <p:sp>
          <p:nvSpPr>
            <p:cNvPr id="158" name="Rectangle 157"/>
            <p:cNvSpPr/>
            <p:nvPr/>
          </p:nvSpPr>
          <p:spPr>
            <a:xfrm>
              <a:off x="1143000" y="365760"/>
              <a:ext cx="822960" cy="822960"/>
            </a:xfrm>
            <a:prstGeom prst="rect">
              <a:avLst/>
            </a:prstGeom>
            <a:solidFill>
              <a:schemeClr val="tx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9" name="Rectangle 158"/>
            <p:cNvSpPr/>
            <p:nvPr/>
          </p:nvSpPr>
          <p:spPr>
            <a:xfrm>
              <a:off x="1325880" y="548640"/>
              <a:ext cx="457200" cy="457200"/>
            </a:xfrm>
            <a:prstGeom prst="rect">
              <a:avLst/>
            </a:prstGeom>
            <a:solidFill>
              <a:schemeClr val="bg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1" name="Group 150"/>
          <p:cNvGrpSpPr/>
          <p:nvPr/>
        </p:nvGrpSpPr>
        <p:grpSpPr>
          <a:xfrm>
            <a:off x="2490105" y="4452912"/>
            <a:ext cx="411480" cy="411480"/>
            <a:chOff x="1143000" y="365760"/>
            <a:chExt cx="822960" cy="822960"/>
          </a:xfrm>
        </p:grpSpPr>
        <p:sp>
          <p:nvSpPr>
            <p:cNvPr id="156" name="Rectangle 155"/>
            <p:cNvSpPr/>
            <p:nvPr/>
          </p:nvSpPr>
          <p:spPr>
            <a:xfrm>
              <a:off x="1143000" y="365760"/>
              <a:ext cx="822960" cy="822960"/>
            </a:xfrm>
            <a:prstGeom prst="rect">
              <a:avLst/>
            </a:prstGeom>
            <a:solidFill>
              <a:schemeClr val="tx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7" name="Rectangle 156"/>
            <p:cNvSpPr/>
            <p:nvPr/>
          </p:nvSpPr>
          <p:spPr>
            <a:xfrm>
              <a:off x="1325880" y="548640"/>
              <a:ext cx="457200" cy="457200"/>
            </a:xfrm>
            <a:prstGeom prst="rect">
              <a:avLst/>
            </a:prstGeom>
            <a:solidFill>
              <a:schemeClr val="bg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52" name="Straight Connector 151"/>
          <p:cNvCxnSpPr/>
          <p:nvPr/>
        </p:nvCxnSpPr>
        <p:spPr>
          <a:xfrm flipH="1">
            <a:off x="2810145" y="3469935"/>
            <a:ext cx="0" cy="2378508"/>
          </a:xfrm>
          <a:prstGeom prst="line">
            <a:avLst/>
          </a:prstGeom>
          <a:ln w="6350">
            <a:solidFill>
              <a:srgbClr val="FF0000"/>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3" name="Rectangle 152"/>
          <p:cNvSpPr/>
          <p:nvPr/>
        </p:nvSpPr>
        <p:spPr>
          <a:xfrm>
            <a:off x="2581545" y="3469932"/>
            <a:ext cx="3749040" cy="2377440"/>
          </a:xfrm>
          <a:prstGeom prst="rect">
            <a:avLst/>
          </a:prstGeom>
          <a:ln w="6350">
            <a:solidFill>
              <a:srgbClr val="FF000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4" name="Straight Connector 153"/>
          <p:cNvCxnSpPr/>
          <p:nvPr/>
        </p:nvCxnSpPr>
        <p:spPr>
          <a:xfrm>
            <a:off x="2286000" y="4658652"/>
            <a:ext cx="4204605" cy="0"/>
          </a:xfrm>
          <a:prstGeom prst="line">
            <a:avLst/>
          </a:prstGeom>
          <a:ln w="6350">
            <a:solidFill>
              <a:srgbClr val="FF0000"/>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5" name="Rectangle 154"/>
          <p:cNvSpPr/>
          <p:nvPr/>
        </p:nvSpPr>
        <p:spPr>
          <a:xfrm>
            <a:off x="2490105" y="3378492"/>
            <a:ext cx="3931920" cy="2560320"/>
          </a:xfrm>
          <a:prstGeom prst="rect">
            <a:avLst/>
          </a:prstGeom>
          <a:ln w="6350">
            <a:solidFill>
              <a:srgbClr val="FF000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 name="Straight Arrow Connector 9"/>
          <p:cNvCxnSpPr/>
          <p:nvPr/>
        </p:nvCxnSpPr>
        <p:spPr>
          <a:xfrm>
            <a:off x="2286000" y="2509812"/>
            <a:ext cx="0" cy="2149377"/>
          </a:xfrm>
          <a:prstGeom prst="straightConnector1">
            <a:avLst/>
          </a:prstGeom>
          <a:ln w="63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410439" y="3430343"/>
            <a:ext cx="875561" cy="307777"/>
          </a:xfrm>
          <a:prstGeom prst="rect">
            <a:avLst/>
          </a:prstGeom>
          <a:noFill/>
        </p:spPr>
        <p:txBody>
          <a:bodyPr wrap="none" rtlCol="0">
            <a:spAutoFit/>
          </a:bodyPr>
          <a:lstStyle/>
          <a:p>
            <a:r>
              <a:rPr lang="en-US" sz="1400" dirty="0" smtClean="0"/>
              <a:t>4700 mm</a:t>
            </a:r>
          </a:p>
        </p:txBody>
      </p:sp>
      <p:sp>
        <p:nvSpPr>
          <p:cNvPr id="90" name="TextBox 89"/>
          <p:cNvSpPr txBox="1"/>
          <p:nvPr/>
        </p:nvSpPr>
        <p:spPr>
          <a:xfrm>
            <a:off x="6557962" y="3668248"/>
            <a:ext cx="1201419" cy="523220"/>
          </a:xfrm>
          <a:prstGeom prst="rect">
            <a:avLst/>
          </a:prstGeom>
          <a:noFill/>
        </p:spPr>
        <p:txBody>
          <a:bodyPr wrap="none" rtlCol="0">
            <a:spAutoFit/>
          </a:bodyPr>
          <a:lstStyle/>
          <a:p>
            <a:r>
              <a:rPr lang="en-US" sz="1400" dirty="0" smtClean="0"/>
              <a:t>Shared center</a:t>
            </a:r>
          </a:p>
          <a:p>
            <a:r>
              <a:rPr lang="en-US" sz="1400" dirty="0" smtClean="0"/>
              <a:t>row of targets</a:t>
            </a:r>
          </a:p>
        </p:txBody>
      </p:sp>
      <p:cxnSp>
        <p:nvCxnSpPr>
          <p:cNvPr id="92" name="Elbow Connector 91"/>
          <p:cNvCxnSpPr>
            <a:stCxn id="90" idx="0"/>
          </p:cNvCxnSpPr>
          <p:nvPr/>
        </p:nvCxnSpPr>
        <p:spPr>
          <a:xfrm rot="16200000" flipV="1">
            <a:off x="6799574" y="3309149"/>
            <a:ext cx="117500" cy="600697"/>
          </a:xfrm>
          <a:prstGeom prst="bentConnector2">
            <a:avLst/>
          </a:prstGeom>
          <a:ln w="63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0" y="0"/>
            <a:ext cx="3777509" cy="307777"/>
          </a:xfrm>
          <a:prstGeom prst="rect">
            <a:avLst/>
          </a:prstGeom>
          <a:noFill/>
        </p:spPr>
        <p:txBody>
          <a:bodyPr wrap="none" rtlCol="0">
            <a:spAutoFit/>
          </a:bodyPr>
          <a:lstStyle/>
          <a:p>
            <a:r>
              <a:rPr lang="en-US" sz="1400" dirty="0" smtClean="0"/>
              <a:t>Adjacent Stations – Shared Center Row of Targets</a:t>
            </a:r>
          </a:p>
        </p:txBody>
      </p:sp>
      <p:sp>
        <p:nvSpPr>
          <p:cNvPr id="2" name="TextBox 1"/>
          <p:cNvSpPr txBox="1"/>
          <p:nvPr/>
        </p:nvSpPr>
        <p:spPr>
          <a:xfrm>
            <a:off x="2214345" y="6246911"/>
            <a:ext cx="4415055" cy="307777"/>
          </a:xfrm>
          <a:prstGeom prst="rect">
            <a:avLst/>
          </a:prstGeom>
          <a:noFill/>
        </p:spPr>
        <p:txBody>
          <a:bodyPr wrap="none" rtlCol="0">
            <a:spAutoFit/>
          </a:bodyPr>
          <a:lstStyle/>
          <a:p>
            <a:r>
              <a:rPr lang="en-US" sz="1400" dirty="0" smtClean="0"/>
              <a:t>This is an acceptable implementation of adjacent stations.</a:t>
            </a:r>
          </a:p>
        </p:txBody>
      </p:sp>
    </p:spTree>
    <p:extLst>
      <p:ext uri="{BB962C8B-B14F-4D97-AF65-F5344CB8AC3E}">
        <p14:creationId xmlns:p14="http://schemas.microsoft.com/office/powerpoint/2010/main" val="9947929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p:cNvGrpSpPr/>
          <p:nvPr/>
        </p:nvGrpSpPr>
        <p:grpSpPr>
          <a:xfrm>
            <a:off x="350874" y="914400"/>
            <a:ext cx="8793126" cy="5699051"/>
            <a:chOff x="350874" y="223284"/>
            <a:chExt cx="8793126" cy="5699051"/>
          </a:xfrm>
        </p:grpSpPr>
        <p:sp>
          <p:nvSpPr>
            <p:cNvPr id="31" name="Rectangle 30"/>
            <p:cNvSpPr/>
            <p:nvPr/>
          </p:nvSpPr>
          <p:spPr>
            <a:xfrm>
              <a:off x="350874" y="223284"/>
              <a:ext cx="8793126" cy="5699051"/>
            </a:xfrm>
            <a:prstGeom prst="rect">
              <a:avLst/>
            </a:prstGeom>
            <a:solidFill>
              <a:schemeClr val="bg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dirty="0"/>
            </a:p>
          </p:txBody>
        </p:sp>
        <p:grpSp>
          <p:nvGrpSpPr>
            <p:cNvPr id="6" name="Group 5"/>
            <p:cNvGrpSpPr/>
            <p:nvPr/>
          </p:nvGrpSpPr>
          <p:grpSpPr>
            <a:xfrm>
              <a:off x="1143000" y="365760"/>
              <a:ext cx="822960" cy="822960"/>
              <a:chOff x="1143000" y="365760"/>
              <a:chExt cx="822960" cy="822960"/>
            </a:xfrm>
          </p:grpSpPr>
          <p:sp>
            <p:nvSpPr>
              <p:cNvPr id="91" name="Rectangle 90"/>
              <p:cNvSpPr/>
              <p:nvPr/>
            </p:nvSpPr>
            <p:spPr>
              <a:xfrm>
                <a:off x="1143000" y="365760"/>
                <a:ext cx="822960" cy="822960"/>
              </a:xfrm>
              <a:prstGeom prst="rect">
                <a:avLst/>
              </a:prstGeom>
              <a:solidFill>
                <a:schemeClr val="tx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3" name="Rectangle 82"/>
              <p:cNvSpPr/>
              <p:nvPr/>
            </p:nvSpPr>
            <p:spPr>
              <a:xfrm>
                <a:off x="1325880" y="548640"/>
                <a:ext cx="457200" cy="457200"/>
              </a:xfrm>
              <a:prstGeom prst="rect">
                <a:avLst/>
              </a:prstGeom>
              <a:solidFill>
                <a:schemeClr val="bg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95" name="Group 94"/>
            <p:cNvGrpSpPr/>
            <p:nvPr/>
          </p:nvGrpSpPr>
          <p:grpSpPr>
            <a:xfrm>
              <a:off x="1143000" y="2514600"/>
              <a:ext cx="822960" cy="822960"/>
              <a:chOff x="1143000" y="365760"/>
              <a:chExt cx="822960" cy="822960"/>
            </a:xfrm>
          </p:grpSpPr>
          <p:sp>
            <p:nvSpPr>
              <p:cNvPr id="96" name="Rectangle 95"/>
              <p:cNvSpPr/>
              <p:nvPr/>
            </p:nvSpPr>
            <p:spPr>
              <a:xfrm>
                <a:off x="1143000" y="365760"/>
                <a:ext cx="822960" cy="822960"/>
              </a:xfrm>
              <a:prstGeom prst="rect">
                <a:avLst/>
              </a:prstGeom>
              <a:solidFill>
                <a:schemeClr val="tx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7" name="Rectangle 96"/>
              <p:cNvSpPr/>
              <p:nvPr/>
            </p:nvSpPr>
            <p:spPr>
              <a:xfrm>
                <a:off x="1325880" y="548640"/>
                <a:ext cx="457200" cy="457200"/>
              </a:xfrm>
              <a:prstGeom prst="rect">
                <a:avLst/>
              </a:prstGeom>
              <a:solidFill>
                <a:schemeClr val="bg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7" name="Group 6"/>
            <p:cNvGrpSpPr/>
            <p:nvPr/>
          </p:nvGrpSpPr>
          <p:grpSpPr>
            <a:xfrm>
              <a:off x="2907792" y="365760"/>
              <a:ext cx="4343400" cy="822960"/>
              <a:chOff x="2907792" y="365760"/>
              <a:chExt cx="4343400" cy="822960"/>
            </a:xfrm>
          </p:grpSpPr>
          <p:grpSp>
            <p:nvGrpSpPr>
              <p:cNvPr id="112" name="Group 111"/>
              <p:cNvGrpSpPr/>
              <p:nvPr/>
            </p:nvGrpSpPr>
            <p:grpSpPr>
              <a:xfrm>
                <a:off x="2907792" y="365760"/>
                <a:ext cx="822960" cy="822960"/>
                <a:chOff x="1143000" y="365760"/>
                <a:chExt cx="822960" cy="822960"/>
              </a:xfrm>
            </p:grpSpPr>
            <p:sp>
              <p:nvSpPr>
                <p:cNvPr id="119" name="Rectangle 118"/>
                <p:cNvSpPr/>
                <p:nvPr/>
              </p:nvSpPr>
              <p:spPr>
                <a:xfrm>
                  <a:off x="1143000" y="365760"/>
                  <a:ext cx="822960" cy="822960"/>
                </a:xfrm>
                <a:prstGeom prst="rect">
                  <a:avLst/>
                </a:prstGeom>
                <a:solidFill>
                  <a:schemeClr val="tx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0" name="Rectangle 119"/>
                <p:cNvSpPr/>
                <p:nvPr/>
              </p:nvSpPr>
              <p:spPr>
                <a:xfrm>
                  <a:off x="1325880" y="548640"/>
                  <a:ext cx="457200" cy="457200"/>
                </a:xfrm>
                <a:prstGeom prst="rect">
                  <a:avLst/>
                </a:prstGeom>
                <a:solidFill>
                  <a:schemeClr val="bg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21" name="Group 120"/>
              <p:cNvGrpSpPr/>
              <p:nvPr/>
            </p:nvGrpSpPr>
            <p:grpSpPr>
              <a:xfrm>
                <a:off x="4663440" y="365760"/>
                <a:ext cx="822960" cy="822960"/>
                <a:chOff x="1143000" y="365760"/>
                <a:chExt cx="822960" cy="822960"/>
              </a:xfrm>
            </p:grpSpPr>
            <p:sp>
              <p:nvSpPr>
                <p:cNvPr id="122" name="Rectangle 121"/>
                <p:cNvSpPr/>
                <p:nvPr/>
              </p:nvSpPr>
              <p:spPr>
                <a:xfrm>
                  <a:off x="1143000" y="365760"/>
                  <a:ext cx="822960" cy="822960"/>
                </a:xfrm>
                <a:prstGeom prst="rect">
                  <a:avLst/>
                </a:prstGeom>
                <a:solidFill>
                  <a:schemeClr val="tx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4" name="Rectangle 123"/>
                <p:cNvSpPr/>
                <p:nvPr/>
              </p:nvSpPr>
              <p:spPr>
                <a:xfrm>
                  <a:off x="1325880" y="548640"/>
                  <a:ext cx="457200" cy="457200"/>
                </a:xfrm>
                <a:prstGeom prst="rect">
                  <a:avLst/>
                </a:prstGeom>
                <a:solidFill>
                  <a:schemeClr val="bg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25" name="Group 124"/>
              <p:cNvGrpSpPr/>
              <p:nvPr/>
            </p:nvGrpSpPr>
            <p:grpSpPr>
              <a:xfrm>
                <a:off x="6428232" y="365760"/>
                <a:ext cx="822960" cy="822960"/>
                <a:chOff x="1143000" y="365760"/>
                <a:chExt cx="822960" cy="822960"/>
              </a:xfrm>
            </p:grpSpPr>
            <p:sp>
              <p:nvSpPr>
                <p:cNvPr id="126" name="Rectangle 125"/>
                <p:cNvSpPr/>
                <p:nvPr/>
              </p:nvSpPr>
              <p:spPr>
                <a:xfrm>
                  <a:off x="1143000" y="365760"/>
                  <a:ext cx="822960" cy="822960"/>
                </a:xfrm>
                <a:prstGeom prst="rect">
                  <a:avLst/>
                </a:prstGeom>
                <a:solidFill>
                  <a:schemeClr val="tx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8" name="Rectangle 127"/>
                <p:cNvSpPr/>
                <p:nvPr/>
              </p:nvSpPr>
              <p:spPr>
                <a:xfrm>
                  <a:off x="1325880" y="548640"/>
                  <a:ext cx="457200" cy="457200"/>
                </a:xfrm>
                <a:prstGeom prst="rect">
                  <a:avLst/>
                </a:prstGeom>
                <a:solidFill>
                  <a:schemeClr val="bg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08" name="Group 107"/>
            <p:cNvGrpSpPr/>
            <p:nvPr/>
          </p:nvGrpSpPr>
          <p:grpSpPr>
            <a:xfrm>
              <a:off x="1143000" y="4663440"/>
              <a:ext cx="822960" cy="822960"/>
              <a:chOff x="1143000" y="365760"/>
              <a:chExt cx="822960" cy="822960"/>
            </a:xfrm>
          </p:grpSpPr>
          <p:sp>
            <p:nvSpPr>
              <p:cNvPr id="109" name="Rectangle 108"/>
              <p:cNvSpPr/>
              <p:nvPr/>
            </p:nvSpPr>
            <p:spPr>
              <a:xfrm>
                <a:off x="1143000" y="365760"/>
                <a:ext cx="822960" cy="822960"/>
              </a:xfrm>
              <a:prstGeom prst="rect">
                <a:avLst/>
              </a:prstGeom>
              <a:solidFill>
                <a:schemeClr val="tx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0" name="Rectangle 109"/>
              <p:cNvSpPr/>
              <p:nvPr/>
            </p:nvSpPr>
            <p:spPr>
              <a:xfrm>
                <a:off x="1325880" y="548640"/>
                <a:ext cx="457200" cy="457200"/>
              </a:xfrm>
              <a:prstGeom prst="rect">
                <a:avLst/>
              </a:prstGeom>
              <a:solidFill>
                <a:schemeClr val="bg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85" name="Group 184"/>
            <p:cNvGrpSpPr/>
            <p:nvPr/>
          </p:nvGrpSpPr>
          <p:grpSpPr>
            <a:xfrm>
              <a:off x="2903220" y="4663440"/>
              <a:ext cx="4343400" cy="822960"/>
              <a:chOff x="2907792" y="365760"/>
              <a:chExt cx="4343400" cy="822960"/>
            </a:xfrm>
          </p:grpSpPr>
          <p:grpSp>
            <p:nvGrpSpPr>
              <p:cNvPr id="186" name="Group 185"/>
              <p:cNvGrpSpPr/>
              <p:nvPr/>
            </p:nvGrpSpPr>
            <p:grpSpPr>
              <a:xfrm>
                <a:off x="2907792" y="365760"/>
                <a:ext cx="822960" cy="822960"/>
                <a:chOff x="1143000" y="365760"/>
                <a:chExt cx="822960" cy="822960"/>
              </a:xfrm>
            </p:grpSpPr>
            <p:sp>
              <p:nvSpPr>
                <p:cNvPr id="195" name="Rectangle 194"/>
                <p:cNvSpPr/>
                <p:nvPr/>
              </p:nvSpPr>
              <p:spPr>
                <a:xfrm>
                  <a:off x="1143000" y="365760"/>
                  <a:ext cx="822960" cy="822960"/>
                </a:xfrm>
                <a:prstGeom prst="rect">
                  <a:avLst/>
                </a:prstGeom>
                <a:solidFill>
                  <a:schemeClr val="tx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7" name="Rectangle 196"/>
                <p:cNvSpPr/>
                <p:nvPr/>
              </p:nvSpPr>
              <p:spPr>
                <a:xfrm>
                  <a:off x="1325880" y="548640"/>
                  <a:ext cx="457200" cy="457200"/>
                </a:xfrm>
                <a:prstGeom prst="rect">
                  <a:avLst/>
                </a:prstGeom>
                <a:solidFill>
                  <a:schemeClr val="bg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88" name="Group 187"/>
              <p:cNvGrpSpPr/>
              <p:nvPr/>
            </p:nvGrpSpPr>
            <p:grpSpPr>
              <a:xfrm>
                <a:off x="4663440" y="365760"/>
                <a:ext cx="822960" cy="822960"/>
                <a:chOff x="1143000" y="365760"/>
                <a:chExt cx="822960" cy="822960"/>
              </a:xfrm>
            </p:grpSpPr>
            <p:sp>
              <p:nvSpPr>
                <p:cNvPr id="192" name="Rectangle 191"/>
                <p:cNvSpPr/>
                <p:nvPr/>
              </p:nvSpPr>
              <p:spPr>
                <a:xfrm>
                  <a:off x="1143000" y="365760"/>
                  <a:ext cx="822960" cy="822960"/>
                </a:xfrm>
                <a:prstGeom prst="rect">
                  <a:avLst/>
                </a:prstGeom>
                <a:solidFill>
                  <a:schemeClr val="tx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4" name="Rectangle 193"/>
                <p:cNvSpPr/>
                <p:nvPr/>
              </p:nvSpPr>
              <p:spPr>
                <a:xfrm>
                  <a:off x="1325880" y="548640"/>
                  <a:ext cx="457200" cy="457200"/>
                </a:xfrm>
                <a:prstGeom prst="rect">
                  <a:avLst/>
                </a:prstGeom>
                <a:solidFill>
                  <a:schemeClr val="bg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89" name="Group 188"/>
              <p:cNvGrpSpPr/>
              <p:nvPr/>
            </p:nvGrpSpPr>
            <p:grpSpPr>
              <a:xfrm>
                <a:off x="6428232" y="365760"/>
                <a:ext cx="822960" cy="822960"/>
                <a:chOff x="1143000" y="365760"/>
                <a:chExt cx="822960" cy="822960"/>
              </a:xfrm>
            </p:grpSpPr>
            <p:sp>
              <p:nvSpPr>
                <p:cNvPr id="190" name="Rectangle 189"/>
                <p:cNvSpPr/>
                <p:nvPr/>
              </p:nvSpPr>
              <p:spPr>
                <a:xfrm>
                  <a:off x="1143000" y="365760"/>
                  <a:ext cx="822960" cy="822960"/>
                </a:xfrm>
                <a:prstGeom prst="rect">
                  <a:avLst/>
                </a:prstGeom>
                <a:solidFill>
                  <a:schemeClr val="tx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1" name="Rectangle 190"/>
                <p:cNvSpPr/>
                <p:nvPr/>
              </p:nvSpPr>
              <p:spPr>
                <a:xfrm>
                  <a:off x="1325880" y="548640"/>
                  <a:ext cx="457200" cy="457200"/>
                </a:xfrm>
                <a:prstGeom prst="rect">
                  <a:avLst/>
                </a:prstGeom>
                <a:solidFill>
                  <a:schemeClr val="bg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98" name="Group 97"/>
            <p:cNvGrpSpPr/>
            <p:nvPr/>
          </p:nvGrpSpPr>
          <p:grpSpPr>
            <a:xfrm>
              <a:off x="8183880" y="2514600"/>
              <a:ext cx="822960" cy="822960"/>
              <a:chOff x="1143000" y="365760"/>
              <a:chExt cx="822960" cy="822960"/>
            </a:xfrm>
          </p:grpSpPr>
          <p:sp>
            <p:nvSpPr>
              <p:cNvPr id="99" name="Rectangle 98"/>
              <p:cNvSpPr/>
              <p:nvPr/>
            </p:nvSpPr>
            <p:spPr>
              <a:xfrm>
                <a:off x="1143000" y="365760"/>
                <a:ext cx="822960" cy="822960"/>
              </a:xfrm>
              <a:prstGeom prst="rect">
                <a:avLst/>
              </a:prstGeom>
              <a:solidFill>
                <a:schemeClr val="tx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0" name="Rectangle 99"/>
              <p:cNvSpPr/>
              <p:nvPr/>
            </p:nvSpPr>
            <p:spPr>
              <a:xfrm>
                <a:off x="1325880" y="548640"/>
                <a:ext cx="457200" cy="457200"/>
              </a:xfrm>
              <a:prstGeom prst="rect">
                <a:avLst/>
              </a:prstGeom>
              <a:solidFill>
                <a:schemeClr val="bg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04" name="Group 103"/>
            <p:cNvGrpSpPr/>
            <p:nvPr/>
          </p:nvGrpSpPr>
          <p:grpSpPr>
            <a:xfrm>
              <a:off x="8183880" y="358317"/>
              <a:ext cx="822960" cy="822960"/>
              <a:chOff x="1143000" y="365760"/>
              <a:chExt cx="822960" cy="822960"/>
            </a:xfrm>
          </p:grpSpPr>
          <p:sp>
            <p:nvSpPr>
              <p:cNvPr id="106" name="Rectangle 105"/>
              <p:cNvSpPr/>
              <p:nvPr/>
            </p:nvSpPr>
            <p:spPr>
              <a:xfrm>
                <a:off x="1143000" y="365760"/>
                <a:ext cx="822960" cy="822960"/>
              </a:xfrm>
              <a:prstGeom prst="rect">
                <a:avLst/>
              </a:prstGeom>
              <a:solidFill>
                <a:schemeClr val="tx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7" name="Rectangle 106"/>
              <p:cNvSpPr/>
              <p:nvPr/>
            </p:nvSpPr>
            <p:spPr>
              <a:xfrm>
                <a:off x="1325880" y="548640"/>
                <a:ext cx="457200" cy="457200"/>
              </a:xfrm>
              <a:prstGeom prst="rect">
                <a:avLst/>
              </a:prstGeom>
              <a:solidFill>
                <a:schemeClr val="bg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01" name="Group 100"/>
            <p:cNvGrpSpPr/>
            <p:nvPr/>
          </p:nvGrpSpPr>
          <p:grpSpPr>
            <a:xfrm>
              <a:off x="8183880" y="4663440"/>
              <a:ext cx="822960" cy="822960"/>
              <a:chOff x="1143000" y="365760"/>
              <a:chExt cx="822960" cy="822960"/>
            </a:xfrm>
          </p:grpSpPr>
          <p:sp>
            <p:nvSpPr>
              <p:cNvPr id="102" name="Rectangle 101"/>
              <p:cNvSpPr/>
              <p:nvPr/>
            </p:nvSpPr>
            <p:spPr>
              <a:xfrm>
                <a:off x="1143000" y="365760"/>
                <a:ext cx="822960" cy="822960"/>
              </a:xfrm>
              <a:prstGeom prst="rect">
                <a:avLst/>
              </a:prstGeom>
              <a:solidFill>
                <a:schemeClr val="tx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3" name="Rectangle 102"/>
              <p:cNvSpPr/>
              <p:nvPr/>
            </p:nvSpPr>
            <p:spPr>
              <a:xfrm>
                <a:off x="1325880" y="548640"/>
                <a:ext cx="457200" cy="457200"/>
              </a:xfrm>
              <a:prstGeom prst="rect">
                <a:avLst/>
              </a:prstGeom>
              <a:solidFill>
                <a:schemeClr val="bg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54" name="TextBox 53"/>
            <p:cNvSpPr txBox="1"/>
            <p:nvPr/>
          </p:nvSpPr>
          <p:spPr>
            <a:xfrm>
              <a:off x="982158" y="1528081"/>
              <a:ext cx="7759112" cy="738664"/>
            </a:xfrm>
            <a:prstGeom prst="rect">
              <a:avLst/>
            </a:prstGeom>
            <a:noFill/>
          </p:spPr>
          <p:txBody>
            <a:bodyPr wrap="none" rtlCol="0">
              <a:spAutoFit/>
            </a:bodyPr>
            <a:lstStyle/>
            <a:p>
              <a:r>
                <a:rPr lang="en-US" sz="1400" dirty="0" smtClean="0"/>
                <a:t>Place a tire detent that will be sufficient for the operator to feel and to cradle front tire of wheel so that </a:t>
              </a:r>
            </a:p>
            <a:p>
              <a:r>
                <a:rPr lang="en-US" sz="1400" dirty="0" smtClean="0"/>
                <a:t>The front axle is positioned within the +/- 100 mm tolerance as shown on slide 2,  does not raise the </a:t>
              </a:r>
            </a:p>
            <a:p>
              <a:r>
                <a:rPr lang="en-US" sz="1400" dirty="0" smtClean="0"/>
                <a:t>wheel by greater than 5mm when in cradle position and will also allow tire to completely drive over.</a:t>
              </a:r>
            </a:p>
          </p:txBody>
        </p:sp>
      </p:grpSp>
      <p:sp>
        <p:nvSpPr>
          <p:cNvPr id="2" name="TextBox 1"/>
          <p:cNvSpPr txBox="1"/>
          <p:nvPr/>
        </p:nvSpPr>
        <p:spPr>
          <a:xfrm>
            <a:off x="2170181" y="15949"/>
            <a:ext cx="4299382" cy="584775"/>
          </a:xfrm>
          <a:prstGeom prst="rect">
            <a:avLst/>
          </a:prstGeom>
          <a:noFill/>
        </p:spPr>
        <p:txBody>
          <a:bodyPr wrap="none" rtlCol="0">
            <a:spAutoFit/>
          </a:bodyPr>
          <a:lstStyle/>
          <a:p>
            <a:r>
              <a:rPr lang="en-US" sz="3200" dirty="0" smtClean="0"/>
              <a:t>Controlling Stop Position</a:t>
            </a:r>
          </a:p>
        </p:txBody>
      </p:sp>
      <p:sp>
        <p:nvSpPr>
          <p:cNvPr id="69" name="Rectangle 68"/>
          <p:cNvSpPr/>
          <p:nvPr/>
        </p:nvSpPr>
        <p:spPr>
          <a:xfrm>
            <a:off x="3232403" y="3763924"/>
            <a:ext cx="182890" cy="1493875"/>
          </a:xfrm>
          <a:prstGeom prst="rect">
            <a:avLst/>
          </a:prstGeom>
          <a:solidFill>
            <a:schemeClr val="bg1">
              <a:lumMod val="85000"/>
              <a:alpha val="30000"/>
            </a:schemeClr>
          </a:solidFill>
          <a:ln w="63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9477354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p:cNvGrpSpPr/>
          <p:nvPr/>
        </p:nvGrpSpPr>
        <p:grpSpPr>
          <a:xfrm>
            <a:off x="350874" y="914400"/>
            <a:ext cx="8793126" cy="5699051"/>
            <a:chOff x="350874" y="223284"/>
            <a:chExt cx="8793126" cy="5699051"/>
          </a:xfrm>
        </p:grpSpPr>
        <p:sp>
          <p:nvSpPr>
            <p:cNvPr id="31" name="Rectangle 30"/>
            <p:cNvSpPr/>
            <p:nvPr/>
          </p:nvSpPr>
          <p:spPr>
            <a:xfrm>
              <a:off x="350874" y="223284"/>
              <a:ext cx="8793126" cy="5699051"/>
            </a:xfrm>
            <a:prstGeom prst="rect">
              <a:avLst/>
            </a:prstGeom>
            <a:solidFill>
              <a:schemeClr val="bg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dirty="0"/>
            </a:p>
          </p:txBody>
        </p:sp>
        <p:grpSp>
          <p:nvGrpSpPr>
            <p:cNvPr id="6" name="Group 5"/>
            <p:cNvGrpSpPr/>
            <p:nvPr/>
          </p:nvGrpSpPr>
          <p:grpSpPr>
            <a:xfrm>
              <a:off x="1143000" y="365760"/>
              <a:ext cx="822960" cy="822960"/>
              <a:chOff x="1143000" y="365760"/>
              <a:chExt cx="822960" cy="822960"/>
            </a:xfrm>
          </p:grpSpPr>
          <p:sp>
            <p:nvSpPr>
              <p:cNvPr id="91" name="Rectangle 90"/>
              <p:cNvSpPr/>
              <p:nvPr/>
            </p:nvSpPr>
            <p:spPr>
              <a:xfrm>
                <a:off x="1143000" y="365760"/>
                <a:ext cx="822960" cy="822960"/>
              </a:xfrm>
              <a:prstGeom prst="rect">
                <a:avLst/>
              </a:prstGeom>
              <a:solidFill>
                <a:schemeClr val="tx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3" name="Rectangle 82"/>
              <p:cNvSpPr/>
              <p:nvPr/>
            </p:nvSpPr>
            <p:spPr>
              <a:xfrm>
                <a:off x="1325880" y="548640"/>
                <a:ext cx="457200" cy="457200"/>
              </a:xfrm>
              <a:prstGeom prst="rect">
                <a:avLst/>
              </a:prstGeom>
              <a:solidFill>
                <a:schemeClr val="bg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95" name="Group 94"/>
            <p:cNvGrpSpPr/>
            <p:nvPr/>
          </p:nvGrpSpPr>
          <p:grpSpPr>
            <a:xfrm>
              <a:off x="1143000" y="2514600"/>
              <a:ext cx="822960" cy="822960"/>
              <a:chOff x="1143000" y="365760"/>
              <a:chExt cx="822960" cy="822960"/>
            </a:xfrm>
          </p:grpSpPr>
          <p:sp>
            <p:nvSpPr>
              <p:cNvPr id="96" name="Rectangle 95"/>
              <p:cNvSpPr/>
              <p:nvPr/>
            </p:nvSpPr>
            <p:spPr>
              <a:xfrm>
                <a:off x="1143000" y="365760"/>
                <a:ext cx="822960" cy="822960"/>
              </a:xfrm>
              <a:prstGeom prst="rect">
                <a:avLst/>
              </a:prstGeom>
              <a:solidFill>
                <a:schemeClr val="tx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7" name="Rectangle 96"/>
              <p:cNvSpPr/>
              <p:nvPr/>
            </p:nvSpPr>
            <p:spPr>
              <a:xfrm>
                <a:off x="1325880" y="548640"/>
                <a:ext cx="457200" cy="457200"/>
              </a:xfrm>
              <a:prstGeom prst="rect">
                <a:avLst/>
              </a:prstGeom>
              <a:solidFill>
                <a:schemeClr val="bg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7" name="Group 6"/>
            <p:cNvGrpSpPr/>
            <p:nvPr/>
          </p:nvGrpSpPr>
          <p:grpSpPr>
            <a:xfrm>
              <a:off x="2907792" y="365760"/>
              <a:ext cx="4343400" cy="822960"/>
              <a:chOff x="2907792" y="365760"/>
              <a:chExt cx="4343400" cy="822960"/>
            </a:xfrm>
          </p:grpSpPr>
          <p:grpSp>
            <p:nvGrpSpPr>
              <p:cNvPr id="112" name="Group 111"/>
              <p:cNvGrpSpPr/>
              <p:nvPr/>
            </p:nvGrpSpPr>
            <p:grpSpPr>
              <a:xfrm>
                <a:off x="2907792" y="365760"/>
                <a:ext cx="822960" cy="822960"/>
                <a:chOff x="1143000" y="365760"/>
                <a:chExt cx="822960" cy="822960"/>
              </a:xfrm>
            </p:grpSpPr>
            <p:sp>
              <p:nvSpPr>
                <p:cNvPr id="119" name="Rectangle 118"/>
                <p:cNvSpPr/>
                <p:nvPr/>
              </p:nvSpPr>
              <p:spPr>
                <a:xfrm>
                  <a:off x="1143000" y="365760"/>
                  <a:ext cx="822960" cy="822960"/>
                </a:xfrm>
                <a:prstGeom prst="rect">
                  <a:avLst/>
                </a:prstGeom>
                <a:solidFill>
                  <a:schemeClr val="tx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0" name="Rectangle 119"/>
                <p:cNvSpPr/>
                <p:nvPr/>
              </p:nvSpPr>
              <p:spPr>
                <a:xfrm>
                  <a:off x="1325880" y="548640"/>
                  <a:ext cx="457200" cy="457200"/>
                </a:xfrm>
                <a:prstGeom prst="rect">
                  <a:avLst/>
                </a:prstGeom>
                <a:solidFill>
                  <a:schemeClr val="bg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21" name="Group 120"/>
              <p:cNvGrpSpPr/>
              <p:nvPr/>
            </p:nvGrpSpPr>
            <p:grpSpPr>
              <a:xfrm>
                <a:off x="4663440" y="365760"/>
                <a:ext cx="822960" cy="822960"/>
                <a:chOff x="1143000" y="365760"/>
                <a:chExt cx="822960" cy="822960"/>
              </a:xfrm>
            </p:grpSpPr>
            <p:sp>
              <p:nvSpPr>
                <p:cNvPr id="122" name="Rectangle 121"/>
                <p:cNvSpPr/>
                <p:nvPr/>
              </p:nvSpPr>
              <p:spPr>
                <a:xfrm>
                  <a:off x="1143000" y="365760"/>
                  <a:ext cx="822960" cy="822960"/>
                </a:xfrm>
                <a:prstGeom prst="rect">
                  <a:avLst/>
                </a:prstGeom>
                <a:solidFill>
                  <a:schemeClr val="tx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4" name="Rectangle 123"/>
                <p:cNvSpPr/>
                <p:nvPr/>
              </p:nvSpPr>
              <p:spPr>
                <a:xfrm>
                  <a:off x="1325880" y="548640"/>
                  <a:ext cx="457200" cy="457200"/>
                </a:xfrm>
                <a:prstGeom prst="rect">
                  <a:avLst/>
                </a:prstGeom>
                <a:solidFill>
                  <a:schemeClr val="bg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25" name="Group 124"/>
              <p:cNvGrpSpPr/>
              <p:nvPr/>
            </p:nvGrpSpPr>
            <p:grpSpPr>
              <a:xfrm>
                <a:off x="6428232" y="365760"/>
                <a:ext cx="822960" cy="822960"/>
                <a:chOff x="1143000" y="365760"/>
                <a:chExt cx="822960" cy="822960"/>
              </a:xfrm>
            </p:grpSpPr>
            <p:sp>
              <p:nvSpPr>
                <p:cNvPr id="126" name="Rectangle 125"/>
                <p:cNvSpPr/>
                <p:nvPr/>
              </p:nvSpPr>
              <p:spPr>
                <a:xfrm>
                  <a:off x="1143000" y="365760"/>
                  <a:ext cx="822960" cy="822960"/>
                </a:xfrm>
                <a:prstGeom prst="rect">
                  <a:avLst/>
                </a:prstGeom>
                <a:solidFill>
                  <a:schemeClr val="tx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8" name="Rectangle 127"/>
                <p:cNvSpPr/>
                <p:nvPr/>
              </p:nvSpPr>
              <p:spPr>
                <a:xfrm>
                  <a:off x="1325880" y="548640"/>
                  <a:ext cx="457200" cy="457200"/>
                </a:xfrm>
                <a:prstGeom prst="rect">
                  <a:avLst/>
                </a:prstGeom>
                <a:solidFill>
                  <a:schemeClr val="bg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08" name="Group 107"/>
            <p:cNvGrpSpPr/>
            <p:nvPr/>
          </p:nvGrpSpPr>
          <p:grpSpPr>
            <a:xfrm>
              <a:off x="1143000" y="4663440"/>
              <a:ext cx="822960" cy="822960"/>
              <a:chOff x="1143000" y="365760"/>
              <a:chExt cx="822960" cy="822960"/>
            </a:xfrm>
          </p:grpSpPr>
          <p:sp>
            <p:nvSpPr>
              <p:cNvPr id="109" name="Rectangle 108"/>
              <p:cNvSpPr/>
              <p:nvPr/>
            </p:nvSpPr>
            <p:spPr>
              <a:xfrm>
                <a:off x="1143000" y="365760"/>
                <a:ext cx="822960" cy="822960"/>
              </a:xfrm>
              <a:prstGeom prst="rect">
                <a:avLst/>
              </a:prstGeom>
              <a:solidFill>
                <a:schemeClr val="tx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0" name="Rectangle 109"/>
              <p:cNvSpPr/>
              <p:nvPr/>
            </p:nvSpPr>
            <p:spPr>
              <a:xfrm>
                <a:off x="1325880" y="548640"/>
                <a:ext cx="457200" cy="457200"/>
              </a:xfrm>
              <a:prstGeom prst="rect">
                <a:avLst/>
              </a:prstGeom>
              <a:solidFill>
                <a:schemeClr val="bg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85" name="Group 184"/>
            <p:cNvGrpSpPr/>
            <p:nvPr/>
          </p:nvGrpSpPr>
          <p:grpSpPr>
            <a:xfrm>
              <a:off x="2903220" y="4663440"/>
              <a:ext cx="4343400" cy="822960"/>
              <a:chOff x="2907792" y="365760"/>
              <a:chExt cx="4343400" cy="822960"/>
            </a:xfrm>
          </p:grpSpPr>
          <p:grpSp>
            <p:nvGrpSpPr>
              <p:cNvPr id="186" name="Group 185"/>
              <p:cNvGrpSpPr/>
              <p:nvPr/>
            </p:nvGrpSpPr>
            <p:grpSpPr>
              <a:xfrm>
                <a:off x="2907792" y="365760"/>
                <a:ext cx="822960" cy="822960"/>
                <a:chOff x="1143000" y="365760"/>
                <a:chExt cx="822960" cy="822960"/>
              </a:xfrm>
            </p:grpSpPr>
            <p:sp>
              <p:nvSpPr>
                <p:cNvPr id="195" name="Rectangle 194"/>
                <p:cNvSpPr/>
                <p:nvPr/>
              </p:nvSpPr>
              <p:spPr>
                <a:xfrm>
                  <a:off x="1143000" y="365760"/>
                  <a:ext cx="822960" cy="822960"/>
                </a:xfrm>
                <a:prstGeom prst="rect">
                  <a:avLst/>
                </a:prstGeom>
                <a:solidFill>
                  <a:schemeClr val="tx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7" name="Rectangle 196"/>
                <p:cNvSpPr/>
                <p:nvPr/>
              </p:nvSpPr>
              <p:spPr>
                <a:xfrm>
                  <a:off x="1325880" y="548640"/>
                  <a:ext cx="457200" cy="457200"/>
                </a:xfrm>
                <a:prstGeom prst="rect">
                  <a:avLst/>
                </a:prstGeom>
                <a:solidFill>
                  <a:schemeClr val="bg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88" name="Group 187"/>
              <p:cNvGrpSpPr/>
              <p:nvPr/>
            </p:nvGrpSpPr>
            <p:grpSpPr>
              <a:xfrm>
                <a:off x="4663440" y="365760"/>
                <a:ext cx="822960" cy="822960"/>
                <a:chOff x="1143000" y="365760"/>
                <a:chExt cx="822960" cy="822960"/>
              </a:xfrm>
            </p:grpSpPr>
            <p:sp>
              <p:nvSpPr>
                <p:cNvPr id="192" name="Rectangle 191"/>
                <p:cNvSpPr/>
                <p:nvPr/>
              </p:nvSpPr>
              <p:spPr>
                <a:xfrm>
                  <a:off x="1143000" y="365760"/>
                  <a:ext cx="822960" cy="822960"/>
                </a:xfrm>
                <a:prstGeom prst="rect">
                  <a:avLst/>
                </a:prstGeom>
                <a:solidFill>
                  <a:schemeClr val="tx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4" name="Rectangle 193"/>
                <p:cNvSpPr/>
                <p:nvPr/>
              </p:nvSpPr>
              <p:spPr>
                <a:xfrm>
                  <a:off x="1325880" y="548640"/>
                  <a:ext cx="457200" cy="457200"/>
                </a:xfrm>
                <a:prstGeom prst="rect">
                  <a:avLst/>
                </a:prstGeom>
                <a:solidFill>
                  <a:schemeClr val="bg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89" name="Group 188"/>
              <p:cNvGrpSpPr/>
              <p:nvPr/>
            </p:nvGrpSpPr>
            <p:grpSpPr>
              <a:xfrm>
                <a:off x="6428232" y="365760"/>
                <a:ext cx="822960" cy="822960"/>
                <a:chOff x="1143000" y="365760"/>
                <a:chExt cx="822960" cy="822960"/>
              </a:xfrm>
            </p:grpSpPr>
            <p:sp>
              <p:nvSpPr>
                <p:cNvPr id="190" name="Rectangle 189"/>
                <p:cNvSpPr/>
                <p:nvPr/>
              </p:nvSpPr>
              <p:spPr>
                <a:xfrm>
                  <a:off x="1143000" y="365760"/>
                  <a:ext cx="822960" cy="822960"/>
                </a:xfrm>
                <a:prstGeom prst="rect">
                  <a:avLst/>
                </a:prstGeom>
                <a:solidFill>
                  <a:schemeClr val="tx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1" name="Rectangle 190"/>
                <p:cNvSpPr/>
                <p:nvPr/>
              </p:nvSpPr>
              <p:spPr>
                <a:xfrm>
                  <a:off x="1325880" y="548640"/>
                  <a:ext cx="457200" cy="457200"/>
                </a:xfrm>
                <a:prstGeom prst="rect">
                  <a:avLst/>
                </a:prstGeom>
                <a:solidFill>
                  <a:schemeClr val="bg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98" name="Group 97"/>
            <p:cNvGrpSpPr/>
            <p:nvPr/>
          </p:nvGrpSpPr>
          <p:grpSpPr>
            <a:xfrm>
              <a:off x="8183880" y="2514600"/>
              <a:ext cx="822960" cy="822960"/>
              <a:chOff x="1143000" y="365760"/>
              <a:chExt cx="822960" cy="822960"/>
            </a:xfrm>
          </p:grpSpPr>
          <p:sp>
            <p:nvSpPr>
              <p:cNvPr id="99" name="Rectangle 98"/>
              <p:cNvSpPr/>
              <p:nvPr/>
            </p:nvSpPr>
            <p:spPr>
              <a:xfrm>
                <a:off x="1143000" y="365760"/>
                <a:ext cx="822960" cy="822960"/>
              </a:xfrm>
              <a:prstGeom prst="rect">
                <a:avLst/>
              </a:prstGeom>
              <a:solidFill>
                <a:schemeClr val="tx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0" name="Rectangle 99"/>
              <p:cNvSpPr/>
              <p:nvPr/>
            </p:nvSpPr>
            <p:spPr>
              <a:xfrm>
                <a:off x="1325880" y="548640"/>
                <a:ext cx="457200" cy="457200"/>
              </a:xfrm>
              <a:prstGeom prst="rect">
                <a:avLst/>
              </a:prstGeom>
              <a:solidFill>
                <a:schemeClr val="bg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04" name="Group 103"/>
            <p:cNvGrpSpPr/>
            <p:nvPr/>
          </p:nvGrpSpPr>
          <p:grpSpPr>
            <a:xfrm>
              <a:off x="8183880" y="358317"/>
              <a:ext cx="822960" cy="822960"/>
              <a:chOff x="1143000" y="365760"/>
              <a:chExt cx="822960" cy="822960"/>
            </a:xfrm>
          </p:grpSpPr>
          <p:sp>
            <p:nvSpPr>
              <p:cNvPr id="106" name="Rectangle 105"/>
              <p:cNvSpPr/>
              <p:nvPr/>
            </p:nvSpPr>
            <p:spPr>
              <a:xfrm>
                <a:off x="1143000" y="365760"/>
                <a:ext cx="822960" cy="822960"/>
              </a:xfrm>
              <a:prstGeom prst="rect">
                <a:avLst/>
              </a:prstGeom>
              <a:solidFill>
                <a:schemeClr val="tx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7" name="Rectangle 106"/>
              <p:cNvSpPr/>
              <p:nvPr/>
            </p:nvSpPr>
            <p:spPr>
              <a:xfrm>
                <a:off x="1325880" y="548640"/>
                <a:ext cx="457200" cy="457200"/>
              </a:xfrm>
              <a:prstGeom prst="rect">
                <a:avLst/>
              </a:prstGeom>
              <a:solidFill>
                <a:schemeClr val="bg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01" name="Group 100"/>
            <p:cNvGrpSpPr/>
            <p:nvPr/>
          </p:nvGrpSpPr>
          <p:grpSpPr>
            <a:xfrm>
              <a:off x="8183880" y="4663440"/>
              <a:ext cx="822960" cy="822960"/>
              <a:chOff x="1143000" y="365760"/>
              <a:chExt cx="822960" cy="822960"/>
            </a:xfrm>
          </p:grpSpPr>
          <p:sp>
            <p:nvSpPr>
              <p:cNvPr id="102" name="Rectangle 101"/>
              <p:cNvSpPr/>
              <p:nvPr/>
            </p:nvSpPr>
            <p:spPr>
              <a:xfrm>
                <a:off x="1143000" y="365760"/>
                <a:ext cx="822960" cy="822960"/>
              </a:xfrm>
              <a:prstGeom prst="rect">
                <a:avLst/>
              </a:prstGeom>
              <a:solidFill>
                <a:schemeClr val="tx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3" name="Rectangle 102"/>
              <p:cNvSpPr/>
              <p:nvPr/>
            </p:nvSpPr>
            <p:spPr>
              <a:xfrm>
                <a:off x="1325880" y="548640"/>
                <a:ext cx="457200" cy="457200"/>
              </a:xfrm>
              <a:prstGeom prst="rect">
                <a:avLst/>
              </a:prstGeom>
              <a:solidFill>
                <a:schemeClr val="bg1"/>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3" name="Straight Connector 2"/>
            <p:cNvCxnSpPr/>
            <p:nvPr/>
          </p:nvCxnSpPr>
          <p:spPr>
            <a:xfrm>
              <a:off x="2736441" y="3538848"/>
              <a:ext cx="4572000" cy="0"/>
            </a:xfrm>
            <a:prstGeom prst="line">
              <a:avLst/>
            </a:prstGeom>
            <a:ln w="762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2736787" y="4056991"/>
              <a:ext cx="4572000" cy="0"/>
            </a:xfrm>
            <a:prstGeom prst="line">
              <a:avLst/>
            </a:prstGeom>
            <a:ln w="762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rot="300000">
              <a:off x="5394108" y="3780149"/>
              <a:ext cx="677234" cy="240098"/>
            </a:xfrm>
            <a:prstGeom prst="rect">
              <a:avLst/>
            </a:prstGeom>
            <a:solidFill>
              <a:schemeClr val="tx1">
                <a:lumMod val="95000"/>
                <a:lumOff val="5000"/>
              </a:schemeClr>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rot="300000">
              <a:off x="3168067" y="3585395"/>
              <a:ext cx="677234" cy="240098"/>
            </a:xfrm>
            <a:prstGeom prst="rect">
              <a:avLst/>
            </a:prstGeom>
            <a:solidFill>
              <a:schemeClr val="tx1">
                <a:lumMod val="95000"/>
                <a:lumOff val="5000"/>
              </a:schemeClr>
            </a:solidFill>
            <a:ln w="6350">
              <a:no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 name="Straight Connector 9"/>
            <p:cNvCxnSpPr/>
            <p:nvPr/>
          </p:nvCxnSpPr>
          <p:spPr>
            <a:xfrm>
              <a:off x="3512895" y="3580869"/>
              <a:ext cx="2209367" cy="0"/>
            </a:xfrm>
            <a:prstGeom prst="line">
              <a:avLst/>
            </a:prstGeom>
            <a:ln w="63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52" idx="0"/>
            </p:cNvCxnSpPr>
            <p:nvPr/>
          </p:nvCxnSpPr>
          <p:spPr>
            <a:xfrm>
              <a:off x="5722262" y="3580869"/>
              <a:ext cx="0" cy="199737"/>
            </a:xfrm>
            <a:prstGeom prst="line">
              <a:avLst/>
            </a:prstGeom>
            <a:ln w="63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3449959" y="4128273"/>
              <a:ext cx="2226041" cy="194754"/>
            </a:xfrm>
            <a:prstGeom prst="line">
              <a:avLst/>
            </a:prstGeom>
            <a:ln w="63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320672" y="3478564"/>
              <a:ext cx="251992" cy="261610"/>
            </a:xfrm>
            <a:prstGeom prst="rect">
              <a:avLst/>
            </a:prstGeom>
            <a:noFill/>
          </p:spPr>
          <p:txBody>
            <a:bodyPr wrap="none" rtlCol="0">
              <a:spAutoFit/>
            </a:bodyPr>
            <a:lstStyle/>
            <a:p>
              <a:r>
                <a:rPr lang="en-US" sz="1100" dirty="0" smtClean="0">
                  <a:solidFill>
                    <a:srgbClr val="FF0000"/>
                  </a:solidFill>
                </a:rPr>
                <a:t>a</a:t>
              </a:r>
            </a:p>
          </p:txBody>
        </p:sp>
        <p:sp>
          <p:nvSpPr>
            <p:cNvPr id="54" name="TextBox 53"/>
            <p:cNvSpPr txBox="1"/>
            <p:nvPr/>
          </p:nvSpPr>
          <p:spPr>
            <a:xfrm>
              <a:off x="876861" y="1528081"/>
              <a:ext cx="7160999" cy="738664"/>
            </a:xfrm>
            <a:prstGeom prst="rect">
              <a:avLst/>
            </a:prstGeom>
            <a:noFill/>
          </p:spPr>
          <p:txBody>
            <a:bodyPr wrap="none" rtlCol="0">
              <a:spAutoFit/>
            </a:bodyPr>
            <a:lstStyle/>
            <a:p>
              <a:r>
                <a:rPr lang="en-US" sz="1400" dirty="0" smtClean="0"/>
                <a:t>Angle “a” cannot exceed 5 degrees which means: </a:t>
              </a:r>
            </a:p>
            <a:p>
              <a:r>
                <a:rPr lang="en-US" sz="1400" dirty="0" smtClean="0"/>
                <a:t>Largest slot width “</a:t>
              </a:r>
              <a:r>
                <a:rPr lang="en-US" sz="1400" dirty="0" err="1" smtClean="0"/>
                <a:t>sw</a:t>
              </a:r>
              <a:r>
                <a:rPr lang="en-US" sz="1400" dirty="0" smtClean="0"/>
                <a:t>” = Minimum tire width “</a:t>
              </a:r>
              <a:r>
                <a:rPr lang="en-US" sz="1400" dirty="0" err="1" smtClean="0"/>
                <a:t>tw</a:t>
              </a:r>
              <a:r>
                <a:rPr lang="en-US" sz="1400" dirty="0" smtClean="0"/>
                <a:t>” + minimum wheelbase “</a:t>
              </a:r>
              <a:r>
                <a:rPr lang="en-US" sz="1400" dirty="0" err="1" smtClean="0"/>
                <a:t>wb</a:t>
              </a:r>
              <a:r>
                <a:rPr lang="en-US" sz="1400" dirty="0" smtClean="0"/>
                <a:t>” x Tan 5 degrees</a:t>
              </a:r>
            </a:p>
            <a:p>
              <a:r>
                <a:rPr lang="en-US" sz="1400" dirty="0" err="1" smtClean="0"/>
                <a:t>sw</a:t>
              </a:r>
              <a:r>
                <a:rPr lang="en-US" sz="1400" dirty="0" smtClean="0"/>
                <a:t> = </a:t>
              </a:r>
              <a:r>
                <a:rPr lang="en-US" sz="1400" dirty="0" err="1" smtClean="0"/>
                <a:t>tw</a:t>
              </a:r>
              <a:r>
                <a:rPr lang="en-US" sz="1400" dirty="0" smtClean="0"/>
                <a:t> + </a:t>
              </a:r>
              <a:r>
                <a:rPr lang="en-US" sz="1400" dirty="0" err="1" smtClean="0"/>
                <a:t>wb</a:t>
              </a:r>
              <a:r>
                <a:rPr lang="en-US" sz="1400" dirty="0" smtClean="0"/>
                <a:t> x tan(5 degrees)</a:t>
              </a:r>
            </a:p>
          </p:txBody>
        </p:sp>
        <p:cxnSp>
          <p:nvCxnSpPr>
            <p:cNvPr id="18" name="Straight Connector 17"/>
            <p:cNvCxnSpPr/>
            <p:nvPr/>
          </p:nvCxnSpPr>
          <p:spPr>
            <a:xfrm flipH="1">
              <a:off x="2313296" y="3580869"/>
              <a:ext cx="423145" cy="0"/>
            </a:xfrm>
            <a:prstGeom prst="line">
              <a:avLst/>
            </a:prstGeom>
            <a:ln w="63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2312158" y="4019872"/>
              <a:ext cx="423145" cy="0"/>
            </a:xfrm>
            <a:prstGeom prst="line">
              <a:avLst/>
            </a:prstGeom>
            <a:ln w="63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523730" y="3580869"/>
              <a:ext cx="0" cy="439003"/>
            </a:xfrm>
            <a:prstGeom prst="line">
              <a:avLst/>
            </a:prstGeom>
            <a:ln w="63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176819" y="3626009"/>
              <a:ext cx="382541" cy="307777"/>
            </a:xfrm>
            <a:prstGeom prst="rect">
              <a:avLst/>
            </a:prstGeom>
            <a:noFill/>
          </p:spPr>
          <p:txBody>
            <a:bodyPr wrap="none" rtlCol="0">
              <a:spAutoFit/>
            </a:bodyPr>
            <a:lstStyle/>
            <a:p>
              <a:r>
                <a:rPr lang="en-US" sz="1400" dirty="0" err="1">
                  <a:solidFill>
                    <a:srgbClr val="FF0000"/>
                  </a:solidFill>
                </a:rPr>
                <a:t>sw</a:t>
              </a:r>
              <a:endParaRPr lang="en-US" sz="1400" dirty="0" smtClean="0">
                <a:solidFill>
                  <a:srgbClr val="FF0000"/>
                </a:solidFill>
              </a:endParaRPr>
            </a:p>
          </p:txBody>
        </p:sp>
        <p:cxnSp>
          <p:nvCxnSpPr>
            <p:cNvPr id="65" name="Straight Connector 64"/>
            <p:cNvCxnSpPr/>
            <p:nvPr/>
          </p:nvCxnSpPr>
          <p:spPr>
            <a:xfrm rot="300000" flipH="1">
              <a:off x="6102478" y="3839957"/>
              <a:ext cx="423145" cy="0"/>
            </a:xfrm>
            <a:prstGeom prst="line">
              <a:avLst/>
            </a:prstGeom>
            <a:ln w="63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300000" flipH="1">
              <a:off x="6079712" y="4075429"/>
              <a:ext cx="423145" cy="0"/>
            </a:xfrm>
            <a:prstGeom prst="line">
              <a:avLst/>
            </a:prstGeom>
            <a:ln w="63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300000" flipH="1">
              <a:off x="6300849" y="3838322"/>
              <a:ext cx="0" cy="237107"/>
            </a:xfrm>
            <a:prstGeom prst="line">
              <a:avLst/>
            </a:prstGeom>
            <a:ln w="63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6284865" y="3807869"/>
              <a:ext cx="382541" cy="307777"/>
            </a:xfrm>
            <a:prstGeom prst="rect">
              <a:avLst/>
            </a:prstGeom>
            <a:noFill/>
          </p:spPr>
          <p:txBody>
            <a:bodyPr wrap="none" rtlCol="0">
              <a:spAutoFit/>
            </a:bodyPr>
            <a:lstStyle/>
            <a:p>
              <a:r>
                <a:rPr lang="en-US" sz="1400" dirty="0" err="1" smtClean="0">
                  <a:solidFill>
                    <a:srgbClr val="FF0000"/>
                  </a:solidFill>
                </a:rPr>
                <a:t>tw</a:t>
              </a:r>
              <a:endParaRPr lang="en-US" sz="1400" dirty="0" smtClean="0">
                <a:solidFill>
                  <a:srgbClr val="FF0000"/>
                </a:solidFill>
              </a:endParaRPr>
            </a:p>
          </p:txBody>
        </p:sp>
        <p:cxnSp>
          <p:nvCxnSpPr>
            <p:cNvPr id="76" name="Straight Connector 75"/>
            <p:cNvCxnSpPr/>
            <p:nvPr/>
          </p:nvCxnSpPr>
          <p:spPr>
            <a:xfrm rot="16500000" flipH="1">
              <a:off x="3253015" y="4036306"/>
              <a:ext cx="423145" cy="0"/>
            </a:xfrm>
            <a:prstGeom prst="line">
              <a:avLst/>
            </a:prstGeom>
            <a:ln w="63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16500000" flipH="1">
              <a:off x="5480019" y="4220392"/>
              <a:ext cx="423145" cy="0"/>
            </a:xfrm>
            <a:prstGeom prst="line">
              <a:avLst/>
            </a:prstGeom>
            <a:ln w="63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53" idx="0"/>
              <a:endCxn id="52" idx="0"/>
            </p:cNvCxnSpPr>
            <p:nvPr/>
          </p:nvCxnSpPr>
          <p:spPr>
            <a:xfrm>
              <a:off x="3517147" y="3585852"/>
              <a:ext cx="2226041" cy="194754"/>
            </a:xfrm>
            <a:prstGeom prst="line">
              <a:avLst/>
            </a:prstGeom>
            <a:ln w="63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4321147" y="4169138"/>
              <a:ext cx="407484" cy="307777"/>
            </a:xfrm>
            <a:prstGeom prst="rect">
              <a:avLst/>
            </a:prstGeom>
            <a:noFill/>
          </p:spPr>
          <p:txBody>
            <a:bodyPr wrap="none" rtlCol="0">
              <a:spAutoFit/>
            </a:bodyPr>
            <a:lstStyle/>
            <a:p>
              <a:r>
                <a:rPr lang="en-US" sz="1400" dirty="0" err="1" smtClean="0">
                  <a:solidFill>
                    <a:srgbClr val="FF0000"/>
                  </a:solidFill>
                </a:rPr>
                <a:t>wb</a:t>
              </a:r>
              <a:endParaRPr lang="en-US" sz="1400" dirty="0" smtClean="0">
                <a:solidFill>
                  <a:srgbClr val="FF0000"/>
                </a:solidFill>
              </a:endParaRPr>
            </a:p>
          </p:txBody>
        </p:sp>
        <p:sp>
          <p:nvSpPr>
            <p:cNvPr id="30" name="Arc 29"/>
            <p:cNvSpPr/>
            <p:nvPr/>
          </p:nvSpPr>
          <p:spPr>
            <a:xfrm rot="2829266">
              <a:off x="4201626" y="3430125"/>
              <a:ext cx="328702" cy="351031"/>
            </a:xfrm>
            <a:prstGeom prst="arc">
              <a:avLst/>
            </a:prstGeom>
            <a:ln w="63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 name="TextBox 1"/>
          <p:cNvSpPr txBox="1"/>
          <p:nvPr/>
        </p:nvSpPr>
        <p:spPr>
          <a:xfrm>
            <a:off x="2170181" y="15949"/>
            <a:ext cx="4461478" cy="584775"/>
          </a:xfrm>
          <a:prstGeom prst="rect">
            <a:avLst/>
          </a:prstGeom>
          <a:noFill/>
        </p:spPr>
        <p:txBody>
          <a:bodyPr wrap="none" rtlCol="0">
            <a:spAutoFit/>
          </a:bodyPr>
          <a:lstStyle/>
          <a:p>
            <a:r>
              <a:rPr lang="en-US" sz="3200" dirty="0" smtClean="0"/>
              <a:t>Controlling the Yaw Angle</a:t>
            </a:r>
          </a:p>
        </p:txBody>
      </p:sp>
      <p:cxnSp>
        <p:nvCxnSpPr>
          <p:cNvPr id="68" name="Straight Connector 67"/>
          <p:cNvCxnSpPr/>
          <p:nvPr/>
        </p:nvCxnSpPr>
        <p:spPr>
          <a:xfrm flipV="1">
            <a:off x="7308441" y="4056901"/>
            <a:ext cx="875439" cy="173063"/>
          </a:xfrm>
          <a:prstGeom prst="line">
            <a:avLst/>
          </a:prstGeom>
          <a:ln w="762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7308787" y="4754052"/>
            <a:ext cx="875093" cy="162714"/>
          </a:xfrm>
          <a:prstGeom prst="line">
            <a:avLst/>
          </a:prstGeom>
          <a:ln w="762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3" name="Oval Callout 72"/>
          <p:cNvSpPr/>
          <p:nvPr/>
        </p:nvSpPr>
        <p:spPr>
          <a:xfrm>
            <a:off x="4232984" y="3098527"/>
            <a:ext cx="2243151" cy="580138"/>
          </a:xfrm>
          <a:prstGeom prst="wedgeEllipseCallout">
            <a:avLst>
              <a:gd name="adj1" fmla="val 59665"/>
              <a:gd name="adj2" fmla="val 142496"/>
            </a:avLst>
          </a:prstGeom>
          <a:solidFill>
            <a:schemeClr val="bg1"/>
          </a:solidFill>
          <a:ln w="6350">
            <a:solidFill>
              <a:schemeClr val="tx1"/>
            </a:solidFill>
            <a:headEnd type="triangle"/>
            <a:tailEnd type="triangle"/>
          </a:ln>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800" dirty="0"/>
              <a:t>Car wash style guide rails.</a:t>
            </a:r>
          </a:p>
          <a:p>
            <a:pPr algn="ctr"/>
            <a:r>
              <a:rPr lang="en-US" sz="800" dirty="0"/>
              <a:t>Care should be taken to not damage wheels or tires</a:t>
            </a:r>
          </a:p>
        </p:txBody>
      </p:sp>
    </p:spTree>
    <p:extLst>
      <p:ext uri="{BB962C8B-B14F-4D97-AF65-F5344CB8AC3E}">
        <p14:creationId xmlns:p14="http://schemas.microsoft.com/office/powerpoint/2010/main" val="3627526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t>360 Surround View Alignment Process</a:t>
            </a:r>
            <a:endParaRPr lang="en-US" dirty="0"/>
          </a:p>
        </p:txBody>
      </p:sp>
      <p:sp>
        <p:nvSpPr>
          <p:cNvPr id="3" name="Content Placeholder 2"/>
          <p:cNvSpPr>
            <a:spLocks noGrp="1"/>
          </p:cNvSpPr>
          <p:nvPr>
            <p:ph idx="1"/>
          </p:nvPr>
        </p:nvSpPr>
        <p:spPr>
          <a:xfrm>
            <a:off x="531628" y="1096962"/>
            <a:ext cx="8229600" cy="5532438"/>
          </a:xfrm>
        </p:spPr>
        <p:txBody>
          <a:bodyPr>
            <a:noAutofit/>
          </a:bodyPr>
          <a:lstStyle/>
          <a:p>
            <a:pPr>
              <a:buAutoNum type="arabicParenR"/>
            </a:pPr>
            <a:r>
              <a:rPr lang="en-US" sz="1600" dirty="0" smtClean="0"/>
              <a:t>MEC has to be unlocked.</a:t>
            </a:r>
          </a:p>
          <a:p>
            <a:pPr>
              <a:buAutoNum type="arabicParenR"/>
            </a:pPr>
            <a:endParaRPr lang="en-US" sz="1600" dirty="0" smtClean="0"/>
          </a:p>
          <a:p>
            <a:pPr>
              <a:buAutoNum type="arabicParenR"/>
            </a:pPr>
            <a:r>
              <a:rPr lang="en-US" sz="1600" dirty="0" smtClean="0"/>
              <a:t>Drive </a:t>
            </a:r>
            <a:r>
              <a:rPr lang="en-US" sz="1600" dirty="0"/>
              <a:t>vehicle in amongst targets and position within specified </a:t>
            </a:r>
            <a:r>
              <a:rPr lang="en-US" sz="1600" dirty="0" smtClean="0"/>
              <a:t>tolerances</a:t>
            </a:r>
          </a:p>
          <a:p>
            <a:pPr>
              <a:buAutoNum type="arabicParenR"/>
            </a:pPr>
            <a:endParaRPr lang="en-US" sz="1600" dirty="0"/>
          </a:p>
          <a:p>
            <a:pPr>
              <a:buAutoNum type="arabicParenR"/>
            </a:pPr>
            <a:r>
              <a:rPr lang="en-US" sz="1600" dirty="0" smtClean="0"/>
              <a:t>Place transmission </a:t>
            </a:r>
            <a:r>
              <a:rPr lang="en-US" sz="1600" dirty="0"/>
              <a:t>in </a:t>
            </a:r>
            <a:r>
              <a:rPr lang="en-US" sz="1600" dirty="0" smtClean="0"/>
              <a:t>park.</a:t>
            </a:r>
          </a:p>
          <a:p>
            <a:pPr>
              <a:buAutoNum type="arabicParenR"/>
            </a:pPr>
            <a:endParaRPr lang="en-US" sz="1600" dirty="0"/>
          </a:p>
          <a:p>
            <a:pPr>
              <a:buAutoNum type="arabicParenR"/>
            </a:pPr>
            <a:r>
              <a:rPr lang="en-US" sz="1600" dirty="0" smtClean="0"/>
              <a:t>Leave engine running.</a:t>
            </a:r>
          </a:p>
          <a:p>
            <a:pPr>
              <a:buAutoNum type="arabicParenR"/>
            </a:pPr>
            <a:endParaRPr lang="en-US" sz="1600" dirty="0" smtClean="0"/>
          </a:p>
          <a:p>
            <a:pPr>
              <a:buAutoNum type="arabicParenR"/>
            </a:pPr>
            <a:r>
              <a:rPr lang="en-US" sz="1600" dirty="0" smtClean="0"/>
              <a:t>Make </a:t>
            </a:r>
            <a:r>
              <a:rPr lang="en-US" sz="1600" dirty="0"/>
              <a:t>sure outside rearview mirrors are folded out into detents for driving </a:t>
            </a:r>
            <a:r>
              <a:rPr lang="en-US" sz="1600" dirty="0" smtClean="0"/>
              <a:t>position.</a:t>
            </a:r>
          </a:p>
          <a:p>
            <a:pPr>
              <a:buAutoNum type="arabicParenR"/>
            </a:pPr>
            <a:endParaRPr lang="en-US" sz="1600" dirty="0" smtClean="0"/>
          </a:p>
          <a:p>
            <a:pPr>
              <a:buAutoNum type="arabicParenR"/>
            </a:pPr>
            <a:r>
              <a:rPr lang="en-US" sz="1600" dirty="0" smtClean="0"/>
              <a:t>Make </a:t>
            </a:r>
            <a:r>
              <a:rPr lang="en-US" sz="1600" dirty="0"/>
              <a:t>sure all doors, hood, and trunk are closed </a:t>
            </a:r>
            <a:r>
              <a:rPr lang="en-US" sz="1600" dirty="0" smtClean="0"/>
              <a:t>completely.</a:t>
            </a:r>
          </a:p>
          <a:p>
            <a:pPr>
              <a:buAutoNum type="arabicParenR"/>
            </a:pPr>
            <a:endParaRPr lang="en-US" sz="1600" dirty="0" smtClean="0"/>
          </a:p>
          <a:p>
            <a:pPr>
              <a:buAutoNum type="arabicParenR"/>
            </a:pPr>
            <a:r>
              <a:rPr lang="en-US" sz="1600" dirty="0" smtClean="0"/>
              <a:t>Trigger </a:t>
            </a:r>
            <a:r>
              <a:rPr lang="en-US" sz="1600" dirty="0"/>
              <a:t>onboard </a:t>
            </a:r>
            <a:r>
              <a:rPr lang="en-US" sz="1600" dirty="0" smtClean="0"/>
              <a:t>alignment </a:t>
            </a:r>
            <a:r>
              <a:rPr lang="en-US" sz="1600" dirty="0"/>
              <a:t>process by turning parking light switch </a:t>
            </a:r>
            <a:r>
              <a:rPr lang="en-US" sz="1600" dirty="0" smtClean="0"/>
              <a:t>from “off” to </a:t>
            </a:r>
            <a:r>
              <a:rPr lang="en-US" sz="1600" dirty="0"/>
              <a:t>"on" </a:t>
            </a:r>
            <a:r>
              <a:rPr lang="en-US" sz="1600" dirty="0" smtClean="0"/>
              <a:t> three times within a 10 second window of time.  Also the alignment process can be triggered by serial data communication interaction as defined in the </a:t>
            </a:r>
            <a:r>
              <a:rPr lang="en-US" sz="1600" dirty="0"/>
              <a:t>latest versions of the </a:t>
            </a:r>
            <a:r>
              <a:rPr lang="en-US" sz="1600" i="1" dirty="0"/>
              <a:t>Active Safety Alignment Tester to ECU Interaction </a:t>
            </a:r>
            <a:r>
              <a:rPr lang="en-US" sz="1600" dirty="0"/>
              <a:t>and </a:t>
            </a:r>
            <a:r>
              <a:rPr lang="en-US" sz="1600" i="1" dirty="0"/>
              <a:t>Active Safety Alignment Status PID Definition </a:t>
            </a:r>
            <a:r>
              <a:rPr lang="en-US" sz="1600" dirty="0" smtClean="0"/>
              <a:t>specifications. (CPID </a:t>
            </a:r>
            <a:r>
              <a:rPr lang="en-US" sz="1600" dirty="0"/>
              <a:t>$</a:t>
            </a:r>
            <a:r>
              <a:rPr lang="en-US" sz="1600" dirty="0" smtClean="0"/>
              <a:t>23)</a:t>
            </a:r>
          </a:p>
          <a:p>
            <a:pPr>
              <a:buAutoNum type="arabicParenR"/>
            </a:pPr>
            <a:endParaRPr lang="en-US" sz="1600" dirty="0" smtClean="0"/>
          </a:p>
          <a:p>
            <a:pPr>
              <a:buAutoNum type="arabicParenR"/>
            </a:pPr>
            <a:r>
              <a:rPr lang="en-US" sz="1600" dirty="0" smtClean="0"/>
              <a:t>Watch </a:t>
            </a:r>
            <a:r>
              <a:rPr lang="en-US" sz="1600" dirty="0"/>
              <a:t>360 view display in vehicle to see </a:t>
            </a:r>
            <a:r>
              <a:rPr lang="en-US" sz="1600" dirty="0" smtClean="0"/>
              <a:t>progress (see next 4 slides).  Once triggered the process is less than </a:t>
            </a:r>
            <a:r>
              <a:rPr lang="en-US" sz="1600" dirty="0"/>
              <a:t>15 seconds. </a:t>
            </a:r>
            <a:endParaRPr lang="en-US" sz="1600" dirty="0" smtClean="0"/>
          </a:p>
        </p:txBody>
      </p:sp>
    </p:spTree>
    <p:extLst>
      <p:ext uri="{BB962C8B-B14F-4D97-AF65-F5344CB8AC3E}">
        <p14:creationId xmlns:p14="http://schemas.microsoft.com/office/powerpoint/2010/main" val="33744173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a:grpSpLocks noChangeAspect="1"/>
          </p:cNvGrpSpPr>
          <p:nvPr/>
        </p:nvGrpSpPr>
        <p:grpSpPr>
          <a:xfrm>
            <a:off x="1591132" y="1828800"/>
            <a:ext cx="6265986" cy="3657600"/>
            <a:chOff x="3810000" y="790575"/>
            <a:chExt cx="1697038" cy="990600"/>
          </a:xfrm>
        </p:grpSpPr>
        <p:grpSp>
          <p:nvGrpSpPr>
            <p:cNvPr id="2" name="Group 9"/>
            <p:cNvGrpSpPr>
              <a:grpSpLocks/>
            </p:cNvGrpSpPr>
            <p:nvPr/>
          </p:nvGrpSpPr>
          <p:grpSpPr bwMode="auto">
            <a:xfrm>
              <a:off x="3810000" y="790575"/>
              <a:ext cx="1697038" cy="990600"/>
              <a:chOff x="2457450" y="2438400"/>
              <a:chExt cx="2193925" cy="1295400"/>
            </a:xfrm>
          </p:grpSpPr>
          <p:pic>
            <p:nvPicPr>
              <p:cNvPr id="3" name="Picture 8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6975" y="2438400"/>
                <a:ext cx="10922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8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9175" y="2438400"/>
                <a:ext cx="10922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8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6975" y="3086100"/>
                <a:ext cx="10922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8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9175" y="3086100"/>
                <a:ext cx="10922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20"/>
              <p:cNvSpPr>
                <a:spLocks noChangeArrowheads="1"/>
              </p:cNvSpPr>
              <p:nvPr/>
            </p:nvSpPr>
            <p:spPr bwMode="auto">
              <a:xfrm>
                <a:off x="2457450" y="2438400"/>
                <a:ext cx="2190750" cy="12954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ja-JP" altLang="en-US" sz="2400" i="1">
                  <a:solidFill>
                    <a:srgbClr val="000000"/>
                  </a:solidFill>
                </a:endParaRPr>
              </a:p>
            </p:txBody>
          </p:sp>
        </p:grpSp>
        <p:pic>
          <p:nvPicPr>
            <p:cNvPr id="8" name="Picture 3" descr="C:\Documents and Settings\dsaduddles\Desktop\CLM stop sign.bmp"/>
            <p:cNvPicPr>
              <a:picLocks noChangeAspect="1" noChangeArrowheads="1"/>
            </p:cNvPicPr>
            <p:nvPr/>
          </p:nvPicPr>
          <p:blipFill>
            <a:blip r:embed="rId3">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4486275" y="1143000"/>
              <a:ext cx="309563"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TextBox 9"/>
          <p:cNvSpPr txBox="1"/>
          <p:nvPr/>
        </p:nvSpPr>
        <p:spPr>
          <a:xfrm>
            <a:off x="1591132" y="659248"/>
            <a:ext cx="6172200" cy="954107"/>
          </a:xfrm>
          <a:prstGeom prst="rect">
            <a:avLst/>
          </a:prstGeom>
          <a:noFill/>
        </p:spPr>
        <p:txBody>
          <a:bodyPr wrap="square" rtlCol="0">
            <a:spAutoFit/>
          </a:bodyPr>
          <a:lstStyle/>
          <a:p>
            <a:r>
              <a:rPr lang="en-US" sz="1400" dirty="0" smtClean="0"/>
              <a:t>This display will be shown immediately after the learn process has been triggered, and will stay only for a very short duration (to the extent where it may not even be noticed, or appear to “flash” by). </a:t>
            </a:r>
            <a:endParaRPr lang="en-US" sz="1400" dirty="0"/>
          </a:p>
          <a:p>
            <a:endParaRPr lang="en-US" sz="1400" dirty="0" err="1" smtClean="0"/>
          </a:p>
        </p:txBody>
      </p:sp>
    </p:spTree>
    <p:extLst>
      <p:ext uri="{BB962C8B-B14F-4D97-AF65-F5344CB8AC3E}">
        <p14:creationId xmlns:p14="http://schemas.microsoft.com/office/powerpoint/2010/main" val="34193465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p:cNvGrpSpPr>
            <a:grpSpLocks noChangeAspect="1"/>
          </p:cNvGrpSpPr>
          <p:nvPr/>
        </p:nvGrpSpPr>
        <p:grpSpPr>
          <a:xfrm>
            <a:off x="1506417" y="2057400"/>
            <a:ext cx="6265983" cy="3657600"/>
            <a:chOff x="7065963" y="914400"/>
            <a:chExt cx="1697037" cy="990600"/>
          </a:xfrm>
        </p:grpSpPr>
        <p:grpSp>
          <p:nvGrpSpPr>
            <p:cNvPr id="2" name="Group 9"/>
            <p:cNvGrpSpPr>
              <a:grpSpLocks/>
            </p:cNvGrpSpPr>
            <p:nvPr/>
          </p:nvGrpSpPr>
          <p:grpSpPr bwMode="auto">
            <a:xfrm>
              <a:off x="7065963" y="914400"/>
              <a:ext cx="1697037" cy="990600"/>
              <a:chOff x="2457450" y="2438400"/>
              <a:chExt cx="2193925" cy="1295400"/>
            </a:xfrm>
          </p:grpSpPr>
          <p:pic>
            <p:nvPicPr>
              <p:cNvPr id="3" name="Picture 8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6975" y="2438400"/>
                <a:ext cx="10922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8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9175" y="2438400"/>
                <a:ext cx="10922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8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6975" y="3086100"/>
                <a:ext cx="10922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8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9175" y="3086100"/>
                <a:ext cx="10922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20"/>
              <p:cNvSpPr>
                <a:spLocks noChangeArrowheads="1"/>
              </p:cNvSpPr>
              <p:nvPr/>
            </p:nvSpPr>
            <p:spPr bwMode="auto">
              <a:xfrm>
                <a:off x="2457450" y="2438400"/>
                <a:ext cx="2190750" cy="12954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ja-JP" altLang="en-US" sz="2400" i="1">
                  <a:solidFill>
                    <a:srgbClr val="000000"/>
                  </a:solidFill>
                </a:endParaRPr>
              </a:p>
            </p:txBody>
          </p:sp>
        </p:grpSp>
        <p:pic>
          <p:nvPicPr>
            <p:cNvPr id="15" name="Picture 2" descr="C:\Documents and Settings\dsaduddles\Desktop\CLM wait .bmp"/>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772400" y="1219200"/>
              <a:ext cx="31432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1" name="TextBox 30"/>
          <p:cNvSpPr txBox="1"/>
          <p:nvPr/>
        </p:nvSpPr>
        <p:spPr>
          <a:xfrm>
            <a:off x="1600200" y="659248"/>
            <a:ext cx="6172200" cy="1169551"/>
          </a:xfrm>
          <a:prstGeom prst="rect">
            <a:avLst/>
          </a:prstGeom>
          <a:noFill/>
        </p:spPr>
        <p:txBody>
          <a:bodyPr wrap="square" rtlCol="0">
            <a:spAutoFit/>
          </a:bodyPr>
          <a:lstStyle/>
          <a:p>
            <a:r>
              <a:rPr lang="en-US" sz="1400" dirty="0" smtClean="0"/>
              <a:t>This display will be shown next and will indicate the images of the targets have been captured and are being processed within the electronic control unit.   The processing of the images could take up to 7 seconds and this display will be shown the entire duration of the image processing.  </a:t>
            </a:r>
            <a:endParaRPr lang="en-US" sz="1400" dirty="0"/>
          </a:p>
          <a:p>
            <a:endParaRPr lang="en-US" sz="1400" dirty="0" err="1" smtClean="0"/>
          </a:p>
        </p:txBody>
      </p:sp>
    </p:spTree>
    <p:extLst>
      <p:ext uri="{BB962C8B-B14F-4D97-AF65-F5344CB8AC3E}">
        <p14:creationId xmlns:p14="http://schemas.microsoft.com/office/powerpoint/2010/main" val="30492706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6350">
          <a:solidFill>
            <a:srgbClr val="FF66CC"/>
          </a:solidFill>
          <a:headEnd type="triangle"/>
          <a:tailEnd type="triangle"/>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6350">
          <a:solidFill>
            <a:schemeClr val="tx1"/>
          </a:solidFill>
          <a:headEnd type="triangle"/>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400" dirty="0" err="1"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CDBB365913B004F98D3D19079220E4C" ma:contentTypeVersion="55" ma:contentTypeDescription="Create a new document." ma:contentTypeScope="" ma:versionID="9031588f8c3a77d879353dbb30b18761">
  <xsd:schema xmlns:xsd="http://www.w3.org/2001/XMLSchema" xmlns:xs="http://www.w3.org/2001/XMLSchema" xmlns:p="http://schemas.microsoft.com/office/2006/metadata/properties" xmlns:ns1="http://schemas.microsoft.com/sharepoint/v3" xmlns:ns2="b07804b3-f8ec-425e-9508-9bee58886a91" targetNamespace="http://schemas.microsoft.com/office/2006/metadata/properties" ma:root="true" ma:fieldsID="1965993b58cffee8bfc8986e4e292c75" ns1:_="" ns2:_="">
    <xsd:import namespace="http://schemas.microsoft.com/sharepoint/v3"/>
    <xsd:import namespace="b07804b3-f8ec-425e-9508-9bee58886a91"/>
    <xsd:element name="properties">
      <xsd:complexType>
        <xsd:sequence>
          <xsd:element name="documentManagement">
            <xsd:complexType>
              <xsd:all>
                <xsd:element ref="ns2:o3d4a57d459c41b294c55908ed11bae8" minOccurs="0"/>
                <xsd:element ref="ns2:TaxCatchAll" minOccurs="0"/>
                <xsd:element ref="ns2:TaxCatchAllLabel" minOccurs="0"/>
                <xsd:element ref="ns2:d4e1cdc1e8884ad9a1abd3eeee348cd0" minOccurs="0"/>
                <xsd:element ref="ns2:l812b064fc494a32beba07917f4feaa3" minOccurs="0"/>
                <xsd:element ref="ns1:CSMeta2010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CSMeta2010Field" ma:index="10" nillable="true" ma:displayName="Classification Status" ma:internalName="CSMeta2010Field"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07804b3-f8ec-425e-9508-9bee58886a91" elementFormDefault="qualified">
    <xsd:import namespace="http://schemas.microsoft.com/office/2006/documentManagement/types"/>
    <xsd:import namespace="http://schemas.microsoft.com/office/infopath/2007/PartnerControls"/>
    <xsd:element name="o3d4a57d459c41b294c55908ed11bae8" ma:index="2" nillable="true" ma:taxonomy="true" ma:internalName="o3d4a57d459c41b294c55908ed11bae8" ma:taxonomyFieldName="emm_Division" ma:displayName="emm_Division" ma:default="" ma:fieldId="{83d4a57d-459c-41b2-94c5-5908ed11bae8}" ma:sspId="cf713c62-fdf9-4ba1-a9c8-920b71b66035" ma:termSetId="5dde4a48-55d5-4c0a-9779-582059f53b16" ma:anchorId="00000000-0000-0000-0000-000000000000" ma:open="false" ma:isKeyword="false">
      <xsd:complexType>
        <xsd:sequence>
          <xsd:element ref="pc:Terms" minOccurs="0" maxOccurs="1"/>
        </xsd:sequence>
      </xsd:complexType>
    </xsd:element>
    <xsd:element name="TaxCatchAll" ma:index="3" nillable="true" ma:displayName="Taxonomy Catch All Column" ma:hidden="true" ma:list="{f429f583-1883-48ac-a50c-a98846614504}" ma:internalName="TaxCatchAll" ma:showField="CatchAllData" ma:web="c3bee046-eb93-4bd4-9cdb-34c46894b308">
      <xsd:complexType>
        <xsd:complexContent>
          <xsd:extension base="dms:MultiChoiceLookup">
            <xsd:sequence>
              <xsd:element name="Value" type="dms:Lookup" maxOccurs="unbounded" minOccurs="0" nillable="true"/>
            </xsd:sequence>
          </xsd:extension>
        </xsd:complexContent>
      </xsd:complexType>
    </xsd:element>
    <xsd:element name="TaxCatchAllLabel" ma:index="4" nillable="true" ma:displayName="Taxonomy Catch All Column1" ma:hidden="true" ma:list="{f429f583-1883-48ac-a50c-a98846614504}" ma:internalName="TaxCatchAllLabel" ma:readOnly="true" ma:showField="CatchAllDataLabel" ma:web="c3bee046-eb93-4bd4-9cdb-34c46894b308">
      <xsd:complexType>
        <xsd:complexContent>
          <xsd:extension base="dms:MultiChoiceLookup">
            <xsd:sequence>
              <xsd:element name="Value" type="dms:Lookup" maxOccurs="unbounded" minOccurs="0" nillable="true"/>
            </xsd:sequence>
          </xsd:extension>
        </xsd:complexContent>
      </xsd:complexType>
    </xsd:element>
    <xsd:element name="d4e1cdc1e8884ad9a1abd3eeee348cd0" ma:index="6" nillable="true" ma:taxonomy="true" ma:internalName="d4e1cdc1e8884ad9a1abd3eeee348cd0" ma:taxonomyFieldName="emm_Function" ma:displayName="emm_Function" ma:default="" ma:fieldId="{d4e1cdc1-e888-4ad9-a1ab-d3eeee348cd0}" ma:sspId="cf713c62-fdf9-4ba1-a9c8-920b71b66035" ma:termSetId="2cdd7b0f-fc41-4bc0-b507-1083be529d14" ma:anchorId="00000000-0000-0000-0000-000000000000" ma:open="false" ma:isKeyword="false">
      <xsd:complexType>
        <xsd:sequence>
          <xsd:element ref="pc:Terms" minOccurs="0" maxOccurs="1"/>
        </xsd:sequence>
      </xsd:complexType>
    </xsd:element>
    <xsd:element name="l812b064fc494a32beba07917f4feaa3" ma:index="8" nillable="true" ma:taxonomy="true" ma:internalName="l812b064fc494a32beba07917f4feaa3" ma:taxonomyFieldName="emm_Language" ma:displayName="emm_Language" ma:default="" ma:fieldId="{5812b064-fc49-4a32-beba-07917f4feaa3}" ma:sspId="cf713c62-fdf9-4ba1-a9c8-920b71b66035" ma:termSetId="628d4a0e-43e1-471b-bfbd-4dccf339dc98"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haredContentType xmlns="Microsoft.SharePoint.Taxonomy.ContentTypeSync" SourceId="cf713c62-fdf9-4ba1-a9c8-920b71b66035" ContentTypeId="0x01" PreviousValue="true"/>
</file>

<file path=customXml/item3.xml><?xml version="1.0" encoding="utf-8"?>
<?mso-contentType ?>
<spe:Receivers xmlns:spe="http://schemas.microsoft.com/sharepoint/events">
  <Receiver>
    <Name>ItemUpdatedEventHandlerForConceptSearch</Name>
    <Synchronization>Asynchronous</Synchronization>
    <Type>10002</Type>
    <SequenceNumber>10001</SequenceNumber>
    <Assembly>conceptSearching.Sharepoint.ContentTypes2010, Version=1.0.0.0, Culture=neutral, PublicKeyToken=858f8f13980e4745</Assembly>
    <Class>conceptSearching.Sharepoint.ContentTypes2010.CSHandleEvent</Class>
    <Data/>
    <Filter/>
  </Receiver>
  <Receiver>
    <Name>ItemUpdatingEventHandlerForConceptSearch</Name>
    <Synchronization>Synchronous</Synchronization>
    <Type>2</Type>
    <SequenceNumber>10001</SequenceNumber>
    <Assembly>conceptSearching.Sharepoint.ContentTypes2010, Version=1.0.0.0, Culture=neutral, PublicKeyToken=858f8f13980e4745</Assembly>
    <Class>conceptSearching.Sharepoint.ContentTypes2010.CSHandleEvent</Class>
    <Data/>
    <Filter/>
  </Receiver>
  <Receiver>
    <Name>ItemCheckedInEventHandlerForConceptSearch</Name>
    <Synchronization>Asynchronous</Synchronization>
    <Type>10004</Type>
    <SequenceNumber>10002</SequenceNumber>
    <Assembly>conceptSearching.Sharepoint.ContentTypes2010, Version=1.0.0.0, Culture=neutral, PublicKeyToken=858f8f13980e4745</Assembly>
    <Class>conceptSearching.Sharepoint.ContentTypes2010.CSHandleEvent</Class>
    <Data/>
    <Filter/>
  </Receiver>
  <Receiver>
    <Name>ItemUncheckedOutEventHandlerForConceptSearch</Name>
    <Synchronization>Asynchronous</Synchronization>
    <Type>10006</Type>
    <SequenceNumber>10003</SequenceNumber>
    <Assembly>conceptSearching.Sharepoint.ContentTypes2010, Version=1.0.0.0, Culture=neutral, PublicKeyToken=858f8f13980e4745</Assembly>
    <Class>conceptSearching.Sharepoint.ContentTypes2010.CSHandleEvent</Class>
    <Data/>
    <Filter/>
  </Receiver>
  <Receiver>
    <Name>ItemAddedEventHandlerForConceptSearch</Name>
    <Synchronization>Asynchronous</Synchronization>
    <Type>10001</Type>
    <SequenceNumber>10004</SequenceNumber>
    <Assembly>conceptSearching.Sharepoint.ContentTypes2010, Version=1.0.0.0, Culture=neutral, PublicKeyToken=858f8f13980e4745</Assembly>
    <Class>conceptSearching.Sharepoint.ContentTypes2010.CSHandleEvent</Class>
    <Data/>
    <Filter/>
  </Receiver>
  <Receiver>
    <Name>ItemFileMovedEventHandlerForConceptSearch</Name>
    <Synchronization>Asynchronous</Synchronization>
    <Type>10009</Type>
    <SequenceNumber>10005</SequenceNumber>
    <Assembly>conceptSearching.Sharepoint.ContentTypes2010, Version=1.0.0.0, Culture=neutral, PublicKeyToken=858f8f13980e4745</Assembly>
    <Class>conceptSearching.Sharepoint.ContentTypes2010.CSHandleEvent</Class>
    <Data/>
    <Filter/>
  </Receiver>
  <Receiver>
    <Name>ItemDeletedEventHandlerForConceptSearch</Name>
    <Synchronization>Asynchronous</Synchronization>
    <Type>10003</Type>
    <SequenceNumber>10006</SequenceNumber>
    <Assembly>conceptSearching.Sharepoint.ContentTypes2010, Version=1.0.0.0, Culture=neutral, PublicKeyToken=858f8f13980e4745</Assembly>
    <Class>conceptSearching.Sharepoint.ContentTypes2010.CSHandleEvent</Class>
    <Data/>
    <Filter/>
  </Receiver>
  <Receiver>
    <Name>ItemUpdatedEventHandlerForConceptSearch</Name>
    <Synchronization>Asynchronous</Synchronization>
    <Type>10002</Type>
    <SequenceNumber>10001</SequenceNumber>
    <Assembly>conceptSearching.Sharepoint.ContentTypes2010, Version=1.0.0.0, Culture=neutral, PublicKeyToken=858f8f13980e4745</Assembly>
    <Class>conceptSearching.Sharepoint.ContentTypes2010.CSHandleEvent</Class>
    <Data/>
    <Filter/>
  </Receiver>
  <Receiver>
    <Name>ItemUpdatingEventHandlerForConceptSearch</Name>
    <Synchronization>Synchronous</Synchronization>
    <Type>2</Type>
    <SequenceNumber>10001</SequenceNumber>
    <Assembly>conceptSearching.Sharepoint.ContentTypes2010, Version=1.0.0.0, Culture=neutral, PublicKeyToken=858f8f13980e4745</Assembly>
    <Class>conceptSearching.Sharepoint.ContentTypes2010.CSHandleEvent</Class>
    <Data/>
    <Filter/>
  </Receiver>
  <Receiver>
    <Name>ItemCheckedInEventHandlerForConceptSearch</Name>
    <Synchronization>Asynchronous</Synchronization>
    <Type>10004</Type>
    <SequenceNumber>10002</SequenceNumber>
    <Assembly>conceptSearching.Sharepoint.ContentTypes2010, Version=1.0.0.0, Culture=neutral, PublicKeyToken=858f8f13980e4745</Assembly>
    <Class>conceptSearching.Sharepoint.ContentTypes2010.CSHandleEvent</Class>
    <Data/>
    <Filter/>
  </Receiver>
  <Receiver>
    <Name>ItemUncheckedOutEventHandlerForConceptSearch</Name>
    <Synchronization>Asynchronous</Synchronization>
    <Type>10006</Type>
    <SequenceNumber>10003</SequenceNumber>
    <Assembly>conceptSearching.Sharepoint.ContentTypes2010, Version=1.0.0.0, Culture=neutral, PublicKeyToken=858f8f13980e4745</Assembly>
    <Class>conceptSearching.Sharepoint.ContentTypes2010.CSHandleEvent</Class>
    <Data/>
    <Filter/>
  </Receiver>
  <Receiver>
    <Name>ItemAddedEventHandlerForConceptSearch</Name>
    <Synchronization>Asynchronous</Synchronization>
    <Type>10001</Type>
    <SequenceNumber>10004</SequenceNumber>
    <Assembly>conceptSearching.Sharepoint.ContentTypes2010, Version=1.0.0.0, Culture=neutral, PublicKeyToken=858f8f13980e4745</Assembly>
    <Class>conceptSearching.Sharepoint.ContentTypes2010.CSHandleEvent</Class>
    <Data/>
    <Filter/>
  </Receiver>
  <Receiver>
    <Name>ItemFileMovedEventHandlerForConceptSearch</Name>
    <Synchronization>Asynchronous</Synchronization>
    <Type>10009</Type>
    <SequenceNumber>10005</SequenceNumber>
    <Assembly>conceptSearching.Sharepoint.ContentTypes2010, Version=1.0.0.0, Culture=neutral, PublicKeyToken=858f8f13980e4745</Assembly>
    <Class>conceptSearching.Sharepoint.ContentTypes2010.CSHandleEvent</Class>
    <Data/>
    <Filter/>
  </Receiver>
  <Receiver>
    <Name>ItemDeletedEventHandlerForConceptSearch</Name>
    <Synchronization>Asynchronous</Synchronization>
    <Type>10003</Type>
    <SequenceNumber>10006</SequenceNumber>
    <Assembly>conceptSearching.Sharepoint.ContentTypes2010, Version=1.0.0.0, Culture=neutral, PublicKeyToken=858f8f13980e4745</Assembly>
    <Class>conceptSearching.Sharepoint.ContentTypes2010.CSHandleEvent</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p:properties xmlns:p="http://schemas.microsoft.com/office/2006/metadata/properties" xmlns:xsi="http://www.w3.org/2001/XMLSchema-instance" xmlns:pc="http://schemas.microsoft.com/office/infopath/2007/PartnerControls">
  <documentManagement>
    <d4e1cdc1e8884ad9a1abd3eeee348cd0 xmlns="b07804b3-f8ec-425e-9508-9bee58886a91">
      <Terms xmlns="http://schemas.microsoft.com/office/infopath/2007/PartnerControls">
        <TermInfo xmlns="http://schemas.microsoft.com/office/infopath/2007/PartnerControls">
          <TermName xmlns="http://schemas.microsoft.com/office/infopath/2007/PartnerControls">Program Management</TermName>
          <TermId xmlns="http://schemas.microsoft.com/office/infopath/2007/PartnerControls">3cc42576-a5c0-480b-af89-2a980f4f4236</TermId>
        </TermInfo>
      </Terms>
    </d4e1cdc1e8884ad9a1abd3eeee348cd0>
    <l812b064fc494a32beba07917f4feaa3 xmlns="b07804b3-f8ec-425e-9508-9bee58886a91">
      <Terms xmlns="http://schemas.microsoft.com/office/infopath/2007/PartnerControls"/>
    </l812b064fc494a32beba07917f4feaa3>
    <TaxCatchAll xmlns="b07804b3-f8ec-425e-9508-9bee58886a91">
      <Value>2</Value>
      <Value>1</Value>
    </TaxCatchAll>
    <o3d4a57d459c41b294c55908ed11bae8 xmlns="b07804b3-f8ec-425e-9508-9bee58886a91">
      <Terms xmlns="http://schemas.microsoft.com/office/infopath/2007/PartnerControls">
        <TermInfo xmlns="http://schemas.microsoft.com/office/infopath/2007/PartnerControls">
          <TermName xmlns="http://schemas.microsoft.com/office/infopath/2007/PartnerControls">Electronics ＆ Safety</TermName>
          <TermId xmlns="http://schemas.microsoft.com/office/infopath/2007/PartnerControls">17b6fdbd-a85e-4011-8ec9-eb46bd48a73b</TermId>
        </TermInfo>
      </Terms>
    </o3d4a57d459c41b294c55908ed11bae8>
    <CSMeta2010Field xmlns="http://schemas.microsoft.com/sharepoint/v3">2b37d5e2-89a2-4731-9ea5-92a2f3847a05;2016-11-17 20:54:46;PENDINGCLASSIFICATION;emm_Division:2016-07-12 22:58:20|False||PENDINGCLASSIFICATION|2016-11-17 20:54:46|UNDEFINED|00000000-0000-0000-0000-000000000000;emm_Function:2016-07-12 22:58:20|False||PENDINGCLASSIFICATION|2016-11-17 20:54:46|UNDEFINED|00000000-0000-0000-0000-000000000000;emm_Language:2016-07-12 22:58:20|False||PENDINGCLASSIFICATION|2016-11-17 20:54:46|UNDEFINED|00000000-0000-0000-0000-000000000000;False</CSMeta2010Field>
  </documentManagement>
</p:properties>
</file>

<file path=customXml/itemProps1.xml><?xml version="1.0" encoding="utf-8"?>
<ds:datastoreItem xmlns:ds="http://schemas.openxmlformats.org/officeDocument/2006/customXml" ds:itemID="{F1E06D37-A280-474D-ABA0-1B0EE4696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07804b3-f8ec-425e-9508-9bee58886a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C37B375-7A2C-4A18-827C-75A664C7D904}">
  <ds:schemaRefs>
    <ds:schemaRef ds:uri="Microsoft.SharePoint.Taxonomy.ContentTypeSync"/>
  </ds:schemaRefs>
</ds:datastoreItem>
</file>

<file path=customXml/itemProps3.xml><?xml version="1.0" encoding="utf-8"?>
<ds:datastoreItem xmlns:ds="http://schemas.openxmlformats.org/officeDocument/2006/customXml" ds:itemID="{5EAEDEDB-6EC8-418F-8AEE-32601D10FF4D}">
  <ds:schemaRefs>
    <ds:schemaRef ds:uri="http://schemas.microsoft.com/sharepoint/events"/>
  </ds:schemaRefs>
</ds:datastoreItem>
</file>

<file path=customXml/itemProps4.xml><?xml version="1.0" encoding="utf-8"?>
<ds:datastoreItem xmlns:ds="http://schemas.openxmlformats.org/officeDocument/2006/customXml" ds:itemID="{8A83825E-74BA-4613-BBD3-2286359BA8C6}">
  <ds:schemaRefs>
    <ds:schemaRef ds:uri="http://schemas.microsoft.com/sharepoint/v3/contenttype/forms"/>
  </ds:schemaRefs>
</ds:datastoreItem>
</file>

<file path=customXml/itemProps5.xml><?xml version="1.0" encoding="utf-8"?>
<ds:datastoreItem xmlns:ds="http://schemas.openxmlformats.org/officeDocument/2006/customXml" ds:itemID="{0C610215-24B5-4EA7-BFB7-FDB9DA565A24}">
  <ds:schemaRefs>
    <ds:schemaRef ds:uri="http://schemas.microsoft.com/office/2006/metadata/properties"/>
    <ds:schemaRef ds:uri="http://schemas.microsoft.com/office/infopath/2007/PartnerControls"/>
    <ds:schemaRef ds:uri="b07804b3-f8ec-425e-9508-9bee58886a91"/>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otalTime>3457</TotalTime>
  <Words>889</Words>
  <Application>Microsoft Office PowerPoint</Application>
  <PresentationFormat>On-screen Show (4:3)</PresentationFormat>
  <Paragraphs>95</Paragraphs>
  <Slides>16</Slides>
  <Notes>5</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1" baseType="lpstr">
      <vt:lpstr>ＭＳ Ｐゴシック</vt:lpstr>
      <vt:lpstr>Arial</vt:lpstr>
      <vt:lpstr>Calibri</vt:lpstr>
      <vt:lpstr>Office Theme</vt:lpstr>
      <vt:lpstr>Slide</vt:lpstr>
      <vt:lpstr>PowerPoint Presentation</vt:lpstr>
      <vt:lpstr>PowerPoint Presentation</vt:lpstr>
      <vt:lpstr>PowerPoint Presentation</vt:lpstr>
      <vt:lpstr>PowerPoint Presentation</vt:lpstr>
      <vt:lpstr>PowerPoint Presentation</vt:lpstr>
      <vt:lpstr>PowerPoint Presentation</vt:lpstr>
      <vt:lpstr>360 Surround View Alignment Process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Backup</vt:lpstr>
      <vt:lpstr>PowerPoint Presentation</vt:lpstr>
    </vt:vector>
  </TitlesOfParts>
  <Company>GM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Nathan P Makarewicz</dc:creator>
  <cp:lastModifiedBy>Li Shuaishuai 李帅帅(HE,PATAC)</cp:lastModifiedBy>
  <cp:revision>176</cp:revision>
  <dcterms:created xsi:type="dcterms:W3CDTF">2011-03-24T01:00:39Z</dcterms:created>
  <dcterms:modified xsi:type="dcterms:W3CDTF">2019-01-15T01:56:12Z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0x0101001CDBB365913B004F98D3D19079220E4C</vt:lpwstr>
  </property>
  <property fmtid="{D5CDD505-2E9C-101B-9397-08002B2CF9AE}" pid="3" name="emm_Function">
    <vt:lpwstr>2;#Program Management|3cc42576-a5c0-480b-af89-2a980f4f4236</vt:lpwstr>
  </property>
  <property fmtid="{D5CDD505-2E9C-101B-9397-08002B2CF9AE}" pid="4" name="emm_Language">
    <vt:lpwstr/>
  </property>
  <property fmtid="{D5CDD505-2E9C-101B-9397-08002B2CF9AE}" pid="5" name="emm_Division">
    <vt:lpwstr>1;#Electronics ＆ Safety|17b6fdbd-a85e-4011-8ec9-eb46bd48a73b</vt:lpwstr>
  </property>
</Properties>
</file>