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801600" cy="9601200" type="A3"/>
  <p:notesSz cx="6858000" cy="9144000"/>
  <p:defaultTextStyle>
    <a:defPPr>
      <a:defRPr lang="en-US"/>
    </a:defPPr>
    <a:lvl1pPr marL="0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15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233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2850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467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082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5697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315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0932" algn="l" defTabSz="107523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5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B3"/>
    <a:srgbClr val="FDB813"/>
    <a:srgbClr val="DE1A54"/>
    <a:srgbClr val="E7E7E7"/>
    <a:srgbClr val="EEEEEE"/>
    <a:srgbClr val="868686"/>
    <a:srgbClr val="D0D0D0"/>
    <a:srgbClr val="000000"/>
    <a:srgbClr val="ECF0F1"/>
    <a:srgbClr val="BDC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8"/>
    <p:restoredTop sz="94651"/>
  </p:normalViewPr>
  <p:slideViewPr>
    <p:cSldViewPr snapToGrid="0" snapToObjects="1">
      <p:cViewPr>
        <p:scale>
          <a:sx n="50" d="100"/>
          <a:sy n="50" d="100"/>
        </p:scale>
        <p:origin x="1136" y="0"/>
      </p:cViewPr>
      <p:guideLst>
        <p:guide orient="horz" pos="3595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5F3BE-A6C5-E54D-9A35-A968F4ADF59A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A0281-AF81-864B-9893-DF8FD90AE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0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15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233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2850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467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082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5697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315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0932" algn="l" defTabSz="107523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0281-AF81-864B-9893-DF8FD90AEB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3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9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7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2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5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2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E7DB-6B87-9F48-AC89-27FF703009F0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0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E7DB-6B87-9F48-AC89-27FF703009F0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D1215-32CE-BC48-9A1E-9B1309C0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4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54450" y="4222379"/>
            <a:ext cx="12154092" cy="2318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4639" y="4088182"/>
            <a:ext cx="270614" cy="268395"/>
          </a:xfrm>
          <a:prstGeom prst="ellipse">
            <a:avLst/>
          </a:prstGeom>
          <a:solidFill>
            <a:srgbClr val="BD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3603" y="4079263"/>
            <a:ext cx="42672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00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12585" y="4088881"/>
            <a:ext cx="426720" cy="286231"/>
            <a:chOff x="800404" y="4073218"/>
            <a:chExt cx="406400" cy="272602"/>
          </a:xfrm>
        </p:grpSpPr>
        <p:sp>
          <p:nvSpPr>
            <p:cNvPr id="36" name="Oval 35"/>
            <p:cNvSpPr/>
            <p:nvPr/>
          </p:nvSpPr>
          <p:spPr>
            <a:xfrm>
              <a:off x="877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0404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47518" y="4088881"/>
            <a:ext cx="426720" cy="286231"/>
            <a:chOff x="1487628" y="4073218"/>
            <a:chExt cx="406400" cy="272602"/>
          </a:xfrm>
        </p:grpSpPr>
        <p:sp>
          <p:nvSpPr>
            <p:cNvPr id="37" name="Oval 36"/>
            <p:cNvSpPr/>
            <p:nvPr/>
          </p:nvSpPr>
          <p:spPr>
            <a:xfrm>
              <a:off x="15619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87628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82110" y="4088881"/>
            <a:ext cx="426720" cy="286231"/>
            <a:chOff x="2174852" y="4073218"/>
            <a:chExt cx="406400" cy="272602"/>
          </a:xfrm>
        </p:grpSpPr>
        <p:sp>
          <p:nvSpPr>
            <p:cNvPr id="38" name="Oval 37"/>
            <p:cNvSpPr/>
            <p:nvPr/>
          </p:nvSpPr>
          <p:spPr>
            <a:xfrm>
              <a:off x="2247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74852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13966" y="4088898"/>
            <a:ext cx="426720" cy="286231"/>
            <a:chOff x="2862076" y="4073218"/>
            <a:chExt cx="406400" cy="272602"/>
          </a:xfrm>
        </p:grpSpPr>
        <p:sp>
          <p:nvSpPr>
            <p:cNvPr id="39" name="Oval 38"/>
            <p:cNvSpPr/>
            <p:nvPr/>
          </p:nvSpPr>
          <p:spPr>
            <a:xfrm>
              <a:off x="2931079" y="4075529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62076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04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52882" y="4088881"/>
            <a:ext cx="426720" cy="286231"/>
            <a:chOff x="3549300" y="4073218"/>
            <a:chExt cx="406400" cy="272602"/>
          </a:xfrm>
        </p:grpSpPr>
        <p:sp>
          <p:nvSpPr>
            <p:cNvPr id="40" name="Oval 39"/>
            <p:cNvSpPr/>
            <p:nvPr/>
          </p:nvSpPr>
          <p:spPr>
            <a:xfrm>
              <a:off x="361507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49300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05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97435" y="4088860"/>
            <a:ext cx="426720" cy="286231"/>
            <a:chOff x="4236524" y="4073218"/>
            <a:chExt cx="406400" cy="272602"/>
          </a:xfrm>
        </p:grpSpPr>
        <p:sp>
          <p:nvSpPr>
            <p:cNvPr id="41" name="Oval 40"/>
            <p:cNvSpPr/>
            <p:nvPr/>
          </p:nvSpPr>
          <p:spPr>
            <a:xfrm>
              <a:off x="4304864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36524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06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33156" y="4088881"/>
            <a:ext cx="426720" cy="286231"/>
            <a:chOff x="4923748" y="4073218"/>
            <a:chExt cx="406400" cy="272602"/>
          </a:xfrm>
        </p:grpSpPr>
        <p:sp>
          <p:nvSpPr>
            <p:cNvPr id="42" name="Oval 41"/>
            <p:cNvSpPr/>
            <p:nvPr/>
          </p:nvSpPr>
          <p:spPr>
            <a:xfrm>
              <a:off x="499464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23748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07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66669" y="4088881"/>
            <a:ext cx="426720" cy="286231"/>
            <a:chOff x="5610972" y="4073218"/>
            <a:chExt cx="406400" cy="272602"/>
          </a:xfrm>
        </p:grpSpPr>
        <p:sp>
          <p:nvSpPr>
            <p:cNvPr id="43" name="Oval 42"/>
            <p:cNvSpPr/>
            <p:nvPr/>
          </p:nvSpPr>
          <p:spPr>
            <a:xfrm>
              <a:off x="568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10972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08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07396" y="4088881"/>
            <a:ext cx="426720" cy="286231"/>
            <a:chOff x="6298196" y="4073218"/>
            <a:chExt cx="406400" cy="272602"/>
          </a:xfrm>
        </p:grpSpPr>
        <p:sp>
          <p:nvSpPr>
            <p:cNvPr id="44" name="Oval 43"/>
            <p:cNvSpPr/>
            <p:nvPr/>
          </p:nvSpPr>
          <p:spPr>
            <a:xfrm>
              <a:off x="636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98196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09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242130" y="4088867"/>
            <a:ext cx="426720" cy="286232"/>
            <a:chOff x="6976759" y="4073200"/>
            <a:chExt cx="406400" cy="272602"/>
          </a:xfrm>
        </p:grpSpPr>
        <p:sp>
          <p:nvSpPr>
            <p:cNvPr id="45" name="Oval 44"/>
            <p:cNvSpPr/>
            <p:nvPr/>
          </p:nvSpPr>
          <p:spPr>
            <a:xfrm>
              <a:off x="7050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840"/>
                </a:lnSpc>
              </a:pPr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76759" y="4073200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10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287139" y="4088881"/>
            <a:ext cx="426720" cy="286231"/>
            <a:chOff x="7653590" y="4073218"/>
            <a:chExt cx="406400" cy="272602"/>
          </a:xfrm>
        </p:grpSpPr>
        <p:sp>
          <p:nvSpPr>
            <p:cNvPr id="46" name="Oval 45"/>
            <p:cNvSpPr/>
            <p:nvPr/>
          </p:nvSpPr>
          <p:spPr>
            <a:xfrm>
              <a:off x="7734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53590" y="4073218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11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241119" y="4103398"/>
            <a:ext cx="426720" cy="286232"/>
            <a:chOff x="8338560" y="4064045"/>
            <a:chExt cx="406400" cy="272602"/>
          </a:xfrm>
        </p:grpSpPr>
        <p:sp>
          <p:nvSpPr>
            <p:cNvPr id="47" name="Oval 46"/>
            <p:cNvSpPr/>
            <p:nvPr/>
          </p:nvSpPr>
          <p:spPr>
            <a:xfrm>
              <a:off x="8418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38560" y="4064045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1146139" y="4091970"/>
            <a:ext cx="426720" cy="286232"/>
            <a:chOff x="9025784" y="4064045"/>
            <a:chExt cx="406400" cy="272602"/>
          </a:xfrm>
        </p:grpSpPr>
        <p:sp>
          <p:nvSpPr>
            <p:cNvPr id="48" name="Oval 47"/>
            <p:cNvSpPr/>
            <p:nvPr/>
          </p:nvSpPr>
          <p:spPr>
            <a:xfrm>
              <a:off x="9102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 dirty="0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025784" y="4064045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996352" y="4079269"/>
            <a:ext cx="426720" cy="286232"/>
            <a:chOff x="9713007" y="4064050"/>
            <a:chExt cx="406400" cy="272602"/>
          </a:xfrm>
        </p:grpSpPr>
        <p:sp>
          <p:nvSpPr>
            <p:cNvPr id="51" name="Oval 50"/>
            <p:cNvSpPr/>
            <p:nvPr/>
          </p:nvSpPr>
          <p:spPr>
            <a:xfrm>
              <a:off x="9786229" y="4073218"/>
              <a:ext cx="257728" cy="255614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71">
                <a:latin typeface="Noveo Sans" charset="0"/>
                <a:ea typeface="Noveo Sans" charset="0"/>
                <a:cs typeface="Noveo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713007" y="4064050"/>
              <a:ext cx="406400" cy="272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60" dirty="0">
                  <a:latin typeface="Noveo Sans" charset="0"/>
                  <a:ea typeface="Noveo Sans" charset="0"/>
                  <a:cs typeface="Noveo Sans" charset="0"/>
                </a:rPr>
                <a:t>14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189757" y="4361461"/>
            <a:ext cx="0" cy="629395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6644"/>
              </p:ext>
            </p:extLst>
          </p:nvPr>
        </p:nvGraphicFramePr>
        <p:xfrm>
          <a:off x="54452" y="4898315"/>
          <a:ext cx="1612468" cy="16859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2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066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15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29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Requirement Gathering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Crafting Survey</a:t>
                      </a:r>
                      <a:r>
                        <a:rPr lang="en-US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Questionnaire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Explore Android</a:t>
                      </a:r>
                      <a:endParaRPr lang="en-US" sz="120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8" name="Straight Connector 57"/>
          <p:cNvCxnSpPr/>
          <p:nvPr/>
        </p:nvCxnSpPr>
        <p:spPr>
          <a:xfrm>
            <a:off x="1010135" y="3715657"/>
            <a:ext cx="0" cy="349092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348910"/>
              </p:ext>
            </p:extLst>
          </p:nvPr>
        </p:nvGraphicFramePr>
        <p:xfrm>
          <a:off x="54452" y="2158409"/>
          <a:ext cx="1806426" cy="16238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6426">
                  <a:extLst>
                    <a:ext uri="{9D8B030D-6E8A-4147-A177-3AD203B41FA5}">
                      <a16:colId xmlns:a16="http://schemas.microsoft.com/office/drawing/2014/main" val="2192527220"/>
                    </a:ext>
                  </a:extLst>
                </a:gridCol>
              </a:tblGrid>
              <a:tr h="333422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30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May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12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June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87887"/>
                  </a:ext>
                </a:extLst>
              </a:tr>
              <a:tr h="5538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Login,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FAQ, Contact Us, UI,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Authentication 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151837"/>
                  </a:ext>
                </a:extLst>
              </a:tr>
              <a:tr h="6458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Wiki Page,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Test Cases,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Bug log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63" name="Straight Connector 62"/>
          <p:cNvCxnSpPr/>
          <p:nvPr/>
        </p:nvCxnSpPr>
        <p:spPr>
          <a:xfrm>
            <a:off x="1860878" y="4389630"/>
            <a:ext cx="0" cy="257687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737917"/>
              </p:ext>
            </p:extLst>
          </p:nvPr>
        </p:nvGraphicFramePr>
        <p:xfrm>
          <a:off x="900221" y="6976157"/>
          <a:ext cx="1928341" cy="23854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8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1485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13</a:t>
                      </a:r>
                      <a:r>
                        <a:rPr lang="en-US" sz="1300" b="1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June –</a:t>
                      </a:r>
                      <a:r>
                        <a:rPr lang="en-US" sz="13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26</a:t>
                      </a:r>
                      <a:r>
                        <a:rPr lang="en-US" sz="1300" b="1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US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June</a:t>
                      </a:r>
                      <a:endParaRPr lang="en-US" sz="1300" b="1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FYP Proposal – 15th June 2015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Data Recording,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Business Calendar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6" name="Straight Connector 65"/>
          <p:cNvCxnSpPr/>
          <p:nvPr/>
        </p:nvCxnSpPr>
        <p:spPr>
          <a:xfrm>
            <a:off x="2696502" y="2046105"/>
            <a:ext cx="0" cy="2021468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543196"/>
              </p:ext>
            </p:extLst>
          </p:nvPr>
        </p:nvGraphicFramePr>
        <p:xfrm>
          <a:off x="1010135" y="211975"/>
          <a:ext cx="1788301" cy="18357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88301">
                  <a:extLst>
                    <a:ext uri="{9D8B030D-6E8A-4147-A177-3AD203B41FA5}">
                      <a16:colId xmlns:a16="http://schemas.microsoft.com/office/drawing/2014/main" val="2192527220"/>
                    </a:ext>
                  </a:extLst>
                </a:gridCol>
              </a:tblGrid>
              <a:tr h="341271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27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June</a:t>
                      </a:r>
                      <a:r>
                        <a:rPr lang="en-US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–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10</a:t>
                      </a:r>
                      <a:r>
                        <a:rPr lang="en-US" sz="1300" b="0" baseline="300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th</a:t>
                      </a:r>
                      <a:r>
                        <a:rPr lang="en-US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July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87887"/>
                  </a:ext>
                </a:extLst>
              </a:tr>
              <a:tr h="67440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Local iOS Storage (Sync),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Tax Calculation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151837"/>
                  </a:ext>
                </a:extLst>
              </a:tr>
              <a:tr h="82012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68" name="Straight Connector 67"/>
          <p:cNvCxnSpPr/>
          <p:nvPr/>
        </p:nvCxnSpPr>
        <p:spPr>
          <a:xfrm>
            <a:off x="3521724" y="4386912"/>
            <a:ext cx="0" cy="289246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829942"/>
              </p:ext>
            </p:extLst>
          </p:nvPr>
        </p:nvGraphicFramePr>
        <p:xfrm>
          <a:off x="2324815" y="4664434"/>
          <a:ext cx="1828068" cy="21330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8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829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11th July – 24th July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User Access Control (For employees at multiple branches),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Analytics (Graphical)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843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079595"/>
              </p:ext>
            </p:extLst>
          </p:nvPr>
        </p:nvGraphicFramePr>
        <p:xfrm>
          <a:off x="6912103" y="1751098"/>
          <a:ext cx="1806426" cy="20391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6426">
                  <a:extLst>
                    <a:ext uri="{9D8B030D-6E8A-4147-A177-3AD203B41FA5}">
                      <a16:colId xmlns:a16="http://schemas.microsoft.com/office/drawing/2014/main" val="2192527220"/>
                    </a:ext>
                  </a:extLst>
                </a:gridCol>
              </a:tblGrid>
              <a:tr h="414071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19th September – 2nd October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87887"/>
                  </a:ext>
                </a:extLst>
              </a:tr>
              <a:tr h="53648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Login with fingerprints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151837"/>
                  </a:ext>
                </a:extLst>
              </a:tr>
              <a:tr h="542266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Midterm Slides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71" name="Straight Connector 70"/>
          <p:cNvCxnSpPr/>
          <p:nvPr/>
        </p:nvCxnSpPr>
        <p:spPr>
          <a:xfrm flipH="1">
            <a:off x="4357257" y="3890203"/>
            <a:ext cx="8985" cy="177370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106096" y="4375086"/>
            <a:ext cx="0" cy="2483633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606258"/>
              </p:ext>
            </p:extLst>
          </p:nvPr>
        </p:nvGraphicFramePr>
        <p:xfrm>
          <a:off x="2879740" y="1022813"/>
          <a:ext cx="1928341" cy="28727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8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880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25th July – 7th August</a:t>
                      </a:r>
                      <a:endParaRPr lang="en-US" sz="1300" b="1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20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1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20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  <a:endParaRPr lang="en-SG" sz="1200" b="1" dirty="0" smtClean="0">
                        <a:solidFill>
                          <a:schemeClr val="bg1"/>
                        </a:solidFill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489286"/>
                  </a:ext>
                </a:extLst>
              </a:tr>
              <a:tr h="74241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Analytics (Analysis – e.g. forecasting peak period),</a:t>
                      </a:r>
                      <a:r>
                        <a:rPr lang="en-SG" sz="120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Image Capturing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055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acceptance slides,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1 Results</a:t>
                      </a:r>
                    </a:p>
                    <a:p>
                      <a:pPr lvl="0" algn="ctr"/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712355"/>
              </p:ext>
            </p:extLst>
          </p:nvPr>
        </p:nvGraphicFramePr>
        <p:xfrm>
          <a:off x="4897434" y="444112"/>
          <a:ext cx="1932735" cy="2273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2735">
                  <a:extLst>
                    <a:ext uri="{9D8B030D-6E8A-4147-A177-3AD203B41FA5}">
                      <a16:colId xmlns:a16="http://schemas.microsoft.com/office/drawing/2014/main" val="2192527220"/>
                    </a:ext>
                  </a:extLst>
                </a:gridCol>
              </a:tblGrid>
              <a:tr h="251198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22nd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ust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4th September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8686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87887"/>
                  </a:ext>
                </a:extLst>
              </a:tr>
              <a:tr h="108672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Multiple Languages (English, Chinese and maybe Malay)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151837"/>
                  </a:ext>
                </a:extLst>
              </a:tr>
              <a:tr h="694582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Documentations</a:t>
                      </a:r>
                      <a:r>
                        <a:rPr lang="en-SG" sz="1200" b="1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699772"/>
                  </a:ext>
                </a:extLst>
              </a:tr>
            </a:tbl>
          </a:graphicData>
        </a:graphic>
      </p:graphicFrame>
      <p:cxnSp>
        <p:nvCxnSpPr>
          <p:cNvPr id="77" name="Straight Connector 76"/>
          <p:cNvCxnSpPr/>
          <p:nvPr/>
        </p:nvCxnSpPr>
        <p:spPr>
          <a:xfrm>
            <a:off x="5942909" y="2717672"/>
            <a:ext cx="0" cy="1347077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81045"/>
              </p:ext>
            </p:extLst>
          </p:nvPr>
        </p:nvGraphicFramePr>
        <p:xfrm>
          <a:off x="3487000" y="6875197"/>
          <a:ext cx="1928341" cy="25188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8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97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8th Aug</a:t>
                      </a:r>
                      <a:r>
                        <a:rPr lang="en-SG" sz="1300" b="0" baseline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 </a:t>
                      </a:r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– 21st August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1) FYP Acceptance – 10th Aug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2) Registration and Class – 18th Aug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774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Analytics (Analysis)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375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0" name="Straight Connector 79"/>
          <p:cNvCxnSpPr/>
          <p:nvPr/>
        </p:nvCxnSpPr>
        <p:spPr>
          <a:xfrm>
            <a:off x="6783083" y="4375188"/>
            <a:ext cx="0" cy="192591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033227"/>
              </p:ext>
            </p:extLst>
          </p:nvPr>
        </p:nvGraphicFramePr>
        <p:xfrm>
          <a:off x="5533378" y="4585209"/>
          <a:ext cx="1928341" cy="25222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8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48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5th September – 18th September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929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2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929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395393"/>
                  </a:ext>
                </a:extLst>
              </a:tr>
              <a:tr h="55458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Backend Admin Dashboard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61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2 Results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5" name="Straight Connector 84"/>
          <p:cNvCxnSpPr>
            <a:endCxn id="28" idx="0"/>
          </p:cNvCxnSpPr>
          <p:nvPr/>
        </p:nvCxnSpPr>
        <p:spPr>
          <a:xfrm>
            <a:off x="7620017" y="3790253"/>
            <a:ext cx="739" cy="298628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8460070" y="4375188"/>
            <a:ext cx="2802" cy="277305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944995"/>
              </p:ext>
            </p:extLst>
          </p:nvPr>
        </p:nvGraphicFramePr>
        <p:xfrm>
          <a:off x="6641489" y="7148247"/>
          <a:ext cx="2055072" cy="22640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8633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3rd October – 16th October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75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Midterm (3rd Oct – 7th Oct)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98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Functions</a:t>
                      </a:r>
                    </a:p>
                    <a:p>
                      <a:pPr algn="ctr"/>
                      <a:r>
                        <a:rPr lang="en-SG" sz="120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Push notification to remind users to record</a:t>
                      </a:r>
                    </a:p>
                  </a:txBody>
                  <a:tcPr marL="96012" marR="96012" marT="48007" marB="48007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6" name="Straight Connector 95"/>
          <p:cNvCxnSpPr/>
          <p:nvPr/>
        </p:nvCxnSpPr>
        <p:spPr>
          <a:xfrm>
            <a:off x="9500499" y="3172570"/>
            <a:ext cx="0" cy="906694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402919"/>
              </p:ext>
            </p:extLst>
          </p:nvPr>
        </p:nvGraphicFramePr>
        <p:xfrm>
          <a:off x="8818557" y="637322"/>
          <a:ext cx="1693067" cy="28190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93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3180">
                <a:tc>
                  <a:txBody>
                    <a:bodyPr/>
                    <a:lstStyle/>
                    <a:p>
                      <a:pPr algn="ctr"/>
                      <a:r>
                        <a:rPr lang="en-SG" sz="13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17th October – 30th October</a:t>
                      </a:r>
                      <a:endParaRPr lang="en-US" sz="1300" b="1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UAT 3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085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801633"/>
                  </a:ext>
                </a:extLst>
              </a:tr>
              <a:tr h="52596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78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SG" sz="1200" b="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est Cases,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Finalize Poster,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 UAT Results</a:t>
                      </a:r>
                    </a:p>
                    <a:p>
                      <a:pPr lvl="0" algn="ctr"/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9" name="Straight Connector 98"/>
          <p:cNvCxnSpPr/>
          <p:nvPr/>
        </p:nvCxnSpPr>
        <p:spPr>
          <a:xfrm>
            <a:off x="10458303" y="4421074"/>
            <a:ext cx="0" cy="180867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519569"/>
              </p:ext>
            </p:extLst>
          </p:nvPr>
        </p:nvGraphicFramePr>
        <p:xfrm>
          <a:off x="8819489" y="4585993"/>
          <a:ext cx="2055072" cy="27571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1000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31st October – 13th November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 – 07th Nov 2016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064">
                <a:tc>
                  <a:txBody>
                    <a:bodyPr/>
                    <a:lstStyle/>
                    <a:p>
                      <a:pPr marL="0" marR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Client Review</a:t>
                      </a:r>
                    </a:p>
                  </a:txBody>
                  <a:tcPr marL="96012" marR="96012" marT="48007" marB="48007" anchor="ctr">
                    <a:solidFill>
                      <a:srgbClr val="0068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995201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Buffer Iteration</a:t>
                      </a:r>
                      <a:endParaRPr lang="en-SG" sz="1200" dirty="0" smtClean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683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Prepare finals presentation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2" name="Straight Connector 101"/>
          <p:cNvCxnSpPr/>
          <p:nvPr/>
        </p:nvCxnSpPr>
        <p:spPr>
          <a:xfrm>
            <a:off x="11359499" y="2252443"/>
            <a:ext cx="0" cy="184915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265990"/>
              </p:ext>
            </p:extLst>
          </p:nvPr>
        </p:nvGraphicFramePr>
        <p:xfrm>
          <a:off x="10634057" y="123041"/>
          <a:ext cx="1859779" cy="22073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9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2307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14th November – 27th November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Final (21st Nov – 30th Nov 2016)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8490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log,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Prepare for poster day,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User Manual</a:t>
                      </a: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7" name="Straight Connector 106"/>
          <p:cNvCxnSpPr/>
          <p:nvPr/>
        </p:nvCxnSpPr>
        <p:spPr>
          <a:xfrm>
            <a:off x="12208542" y="4365501"/>
            <a:ext cx="0" cy="2635489"/>
          </a:xfrm>
          <a:prstGeom prst="line">
            <a:avLst/>
          </a:prstGeom>
          <a:ln w="190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442296"/>
              </p:ext>
            </p:extLst>
          </p:nvPr>
        </p:nvGraphicFramePr>
        <p:xfrm>
          <a:off x="10960257" y="7022592"/>
          <a:ext cx="1668885" cy="19540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68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4704">
                <a:tc>
                  <a:txBody>
                    <a:bodyPr/>
                    <a:lstStyle/>
                    <a:p>
                      <a:pPr algn="ctr"/>
                      <a:r>
                        <a:rPr lang="en-SG" sz="1300" b="0" dirty="0" smtClean="0">
                          <a:latin typeface="Noveo Sans" charset="0"/>
                          <a:ea typeface="Noveo Sans" charset="0"/>
                          <a:cs typeface="Noveo Sans" charset="0"/>
                        </a:rPr>
                        <a:t>28th November – 2nd December</a:t>
                      </a:r>
                      <a:endParaRPr lang="en-US" sz="1300" b="0" dirty="0">
                        <a:latin typeface="Noveo Sans" charset="0"/>
                        <a:ea typeface="Noveo Sans" charset="0"/>
                        <a:cs typeface="Noveo Sans" charset="0"/>
                      </a:endParaRPr>
                    </a:p>
                  </a:txBody>
                  <a:tcPr marL="96012" marR="96012" marT="48007" marB="48007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263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Milestone</a:t>
                      </a:r>
                    </a:p>
                    <a:p>
                      <a:pPr algn="ctr"/>
                      <a:r>
                        <a:rPr lang="en-SG" sz="1200" dirty="0" smtClean="0">
                          <a:solidFill>
                            <a:schemeClr val="bg1"/>
                          </a:solidFill>
                          <a:latin typeface="Noveo Sans" charset="0"/>
                          <a:ea typeface="Noveo Sans" charset="0"/>
                          <a:cs typeface="Noveo Sans" charset="0"/>
                        </a:rPr>
                        <a:t>Poster day – 2nd Dec 2016, 1130 - 1430</a:t>
                      </a:r>
                    </a:p>
                  </a:txBody>
                  <a:tcPr marL="96012" marR="96012" marT="48007" marB="48007" anchor="ctr">
                    <a:solidFill>
                      <a:srgbClr val="DE1A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683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Documentation</a:t>
                      </a:r>
                      <a:endParaRPr lang="en-SG" sz="1200" b="1" kern="1200" dirty="0" smtClean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  <a:p>
                      <a:pPr lvl="0"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Test Cases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Wiki</a:t>
                      </a:r>
                      <a:r>
                        <a:rPr lang="en-SG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SG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Noveo Sans" panose="020B0503020204020203" pitchFamily="34" charset="0"/>
                          <a:ea typeface="+mn-ea"/>
                          <a:cs typeface="+mn-cs"/>
                        </a:rPr>
                        <a:t>Update Bug log</a:t>
                      </a:r>
                      <a:endParaRPr lang="en-SG" sz="1200" kern="1200" dirty="0">
                        <a:solidFill>
                          <a:schemeClr val="dk1"/>
                        </a:solidFill>
                        <a:effectLst/>
                        <a:latin typeface="Noveo Sans" panose="020B0503020204020203" pitchFamily="34" charset="0"/>
                        <a:ea typeface="+mn-ea"/>
                        <a:cs typeface="+mn-cs"/>
                      </a:endParaRPr>
                    </a:p>
                  </a:txBody>
                  <a:tcPr marL="96012" marR="96012" marT="48007" marB="48007"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04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256324" y="4280461"/>
            <a:ext cx="1806426" cy="2230067"/>
          </a:xfrm>
          <a:prstGeom prst="rect">
            <a:avLst/>
          </a:prstGeom>
          <a:solidFill>
            <a:srgbClr val="E7E7E7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4337611" y="4399686"/>
            <a:ext cx="270614" cy="268395"/>
          </a:xfrm>
          <a:prstGeom prst="ellipse">
            <a:avLst/>
          </a:prstGeom>
          <a:solidFill>
            <a:srgbClr val="BDC3C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1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8575" y="4392234"/>
            <a:ext cx="213600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>
                <a:latin typeface="Noveo Sans" charset="0"/>
                <a:ea typeface="Noveo Sans" charset="0"/>
                <a:cs typeface="Noveo Sans" charset="0"/>
              </a:rPr>
              <a:t>= Iteration Number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37610" y="4703758"/>
            <a:ext cx="1190833" cy="211687"/>
          </a:xfrm>
          <a:prstGeom prst="rect">
            <a:avLst/>
          </a:pr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User Test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37611" y="4950804"/>
            <a:ext cx="1190833" cy="237239"/>
          </a:xfrm>
          <a:prstGeom prst="rect">
            <a:avLst/>
          </a:prstGeom>
          <a:solidFill>
            <a:srgbClr val="DE1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>
                <a:latin typeface="Noveo Sans" charset="0"/>
                <a:ea typeface="Noveo Sans" charset="0"/>
                <a:cs typeface="Noveo Sans" charset="0"/>
              </a:rPr>
              <a:t>Milestones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37611" y="5237374"/>
            <a:ext cx="1190833" cy="489739"/>
          </a:xfrm>
          <a:prstGeom prst="rect">
            <a:avLst/>
          </a:prstGeom>
          <a:solidFill>
            <a:srgbClr val="006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>
                <a:latin typeface="Noveo Sans" charset="0"/>
                <a:ea typeface="Noveo Sans" charset="0"/>
                <a:cs typeface="Noveo Sans" charset="0"/>
              </a:rPr>
              <a:t>Client Review</a:t>
            </a:r>
            <a:endParaRPr lang="en-US" sz="1680" dirty="0">
              <a:latin typeface="Noveo Sans" charset="0"/>
              <a:ea typeface="Noveo Sans" charset="0"/>
              <a:cs typeface="Noveo San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37609" y="5781112"/>
            <a:ext cx="1190833" cy="4897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7" rIns="96012" bIns="480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80" dirty="0" smtClean="0">
                <a:latin typeface="Noveo Sans" charset="0"/>
                <a:ea typeface="Noveo Sans" charset="0"/>
                <a:cs typeface="Noveo Sans" charset="0"/>
              </a:rPr>
              <a:t>Buffer Iteration</a:t>
            </a:r>
            <a:endParaRPr lang="en-US" sz="1680" dirty="0">
              <a:latin typeface="Noveo Sans" charset="0"/>
              <a:ea typeface="Noveo Sans" charset="0"/>
              <a:cs typeface="Noveo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7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</TotalTime>
  <Words>452</Words>
  <Application>Microsoft Office PowerPoint</Application>
  <PresentationFormat>A3 Paper (297x420 mm)</PresentationFormat>
  <Paragraphs>109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Noveo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GOH Gui Xiang</dc:creator>
  <cp:lastModifiedBy>CHUA Weilun</cp:lastModifiedBy>
  <cp:revision>25</cp:revision>
  <cp:lastPrinted>2016-06-06T06:17:45Z</cp:lastPrinted>
  <dcterms:created xsi:type="dcterms:W3CDTF">2016-05-31T02:29:50Z</dcterms:created>
  <dcterms:modified xsi:type="dcterms:W3CDTF">2016-06-07T14:47:20Z</dcterms:modified>
</cp:coreProperties>
</file>