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189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1060" y="3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D27A-1935-430D-A1E4-00F826538E8E}" type="datetimeFigureOut">
              <a:rPr lang="en-SG" smtClean="0"/>
              <a:t>2016-06-19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5F83-4B96-4CAB-914A-57A868C709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33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D27A-1935-430D-A1E4-00F826538E8E}" type="datetimeFigureOut">
              <a:rPr lang="en-SG" smtClean="0"/>
              <a:t>2016-06-19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5F83-4B96-4CAB-914A-57A868C709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985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D27A-1935-430D-A1E4-00F826538E8E}" type="datetimeFigureOut">
              <a:rPr lang="en-SG" smtClean="0"/>
              <a:t>2016-06-19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5F83-4B96-4CAB-914A-57A868C709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123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D27A-1935-430D-A1E4-00F826538E8E}" type="datetimeFigureOut">
              <a:rPr lang="en-SG" smtClean="0"/>
              <a:t>2016-06-19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5F83-4B96-4CAB-914A-57A868C709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400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D27A-1935-430D-A1E4-00F826538E8E}" type="datetimeFigureOut">
              <a:rPr lang="en-SG" smtClean="0"/>
              <a:t>2016-06-19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5F83-4B96-4CAB-914A-57A868C709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84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D27A-1935-430D-A1E4-00F826538E8E}" type="datetimeFigureOut">
              <a:rPr lang="en-SG" smtClean="0"/>
              <a:t>2016-06-19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5F83-4B96-4CAB-914A-57A868C709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84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D27A-1935-430D-A1E4-00F826538E8E}" type="datetimeFigureOut">
              <a:rPr lang="en-SG" smtClean="0"/>
              <a:t>2016-06-19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5F83-4B96-4CAB-914A-57A868C709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352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D27A-1935-430D-A1E4-00F826538E8E}" type="datetimeFigureOut">
              <a:rPr lang="en-SG" smtClean="0"/>
              <a:t>2016-06-19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5F83-4B96-4CAB-914A-57A868C709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884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D27A-1935-430D-A1E4-00F826538E8E}" type="datetimeFigureOut">
              <a:rPr lang="en-SG" smtClean="0"/>
              <a:t>2016-06-19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5F83-4B96-4CAB-914A-57A868C709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663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D27A-1935-430D-A1E4-00F826538E8E}" type="datetimeFigureOut">
              <a:rPr lang="en-SG" smtClean="0"/>
              <a:t>2016-06-19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5F83-4B96-4CAB-914A-57A868C709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658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D27A-1935-430D-A1E4-00F826538E8E}" type="datetimeFigureOut">
              <a:rPr lang="en-SG" smtClean="0"/>
              <a:t>2016-06-19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5F83-4B96-4CAB-914A-57A868C709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327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D27A-1935-430D-A1E4-00F826538E8E}" type="datetimeFigureOut">
              <a:rPr lang="en-SG" smtClean="0"/>
              <a:t>2016-06-19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B5F83-4B96-4CAB-914A-57A868C709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890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959614"/>
              </p:ext>
            </p:extLst>
          </p:nvPr>
        </p:nvGraphicFramePr>
        <p:xfrm>
          <a:off x="1118842" y="765641"/>
          <a:ext cx="106279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790">
                  <a:extLst>
                    <a:ext uri="{9D8B030D-6E8A-4147-A177-3AD203B41FA5}">
                      <a16:colId xmlns:a16="http://schemas.microsoft.com/office/drawing/2014/main" val="3163044523"/>
                    </a:ext>
                  </a:extLst>
                </a:gridCol>
                <a:gridCol w="1062790">
                  <a:extLst>
                    <a:ext uri="{9D8B030D-6E8A-4147-A177-3AD203B41FA5}">
                      <a16:colId xmlns:a16="http://schemas.microsoft.com/office/drawing/2014/main" val="2729227596"/>
                    </a:ext>
                  </a:extLst>
                </a:gridCol>
                <a:gridCol w="1466487">
                  <a:extLst>
                    <a:ext uri="{9D8B030D-6E8A-4147-A177-3AD203B41FA5}">
                      <a16:colId xmlns:a16="http://schemas.microsoft.com/office/drawing/2014/main" val="3973838889"/>
                    </a:ext>
                  </a:extLst>
                </a:gridCol>
                <a:gridCol w="659093">
                  <a:extLst>
                    <a:ext uri="{9D8B030D-6E8A-4147-A177-3AD203B41FA5}">
                      <a16:colId xmlns:a16="http://schemas.microsoft.com/office/drawing/2014/main" val="2575224584"/>
                    </a:ext>
                  </a:extLst>
                </a:gridCol>
                <a:gridCol w="1062790">
                  <a:extLst>
                    <a:ext uri="{9D8B030D-6E8A-4147-A177-3AD203B41FA5}">
                      <a16:colId xmlns:a16="http://schemas.microsoft.com/office/drawing/2014/main" val="2690590760"/>
                    </a:ext>
                  </a:extLst>
                </a:gridCol>
                <a:gridCol w="1062790">
                  <a:extLst>
                    <a:ext uri="{9D8B030D-6E8A-4147-A177-3AD203B41FA5}">
                      <a16:colId xmlns:a16="http://schemas.microsoft.com/office/drawing/2014/main" val="1197872643"/>
                    </a:ext>
                  </a:extLst>
                </a:gridCol>
                <a:gridCol w="1062790">
                  <a:extLst>
                    <a:ext uri="{9D8B030D-6E8A-4147-A177-3AD203B41FA5}">
                      <a16:colId xmlns:a16="http://schemas.microsoft.com/office/drawing/2014/main" val="1881575126"/>
                    </a:ext>
                  </a:extLst>
                </a:gridCol>
                <a:gridCol w="1172769">
                  <a:extLst>
                    <a:ext uri="{9D8B030D-6E8A-4147-A177-3AD203B41FA5}">
                      <a16:colId xmlns:a16="http://schemas.microsoft.com/office/drawing/2014/main" val="3030314680"/>
                    </a:ext>
                  </a:extLst>
                </a:gridCol>
                <a:gridCol w="952811">
                  <a:extLst>
                    <a:ext uri="{9D8B030D-6E8A-4147-A177-3AD203B41FA5}">
                      <a16:colId xmlns:a16="http://schemas.microsoft.com/office/drawing/2014/main" val="1616421542"/>
                    </a:ext>
                  </a:extLst>
                </a:gridCol>
                <a:gridCol w="1062790">
                  <a:extLst>
                    <a:ext uri="{9D8B030D-6E8A-4147-A177-3AD203B41FA5}">
                      <a16:colId xmlns:a16="http://schemas.microsoft.com/office/drawing/2014/main" val="777389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400" dirty="0" err="1" smtClean="0"/>
                        <a:t>objectId</a:t>
                      </a:r>
                      <a:r>
                        <a:rPr lang="en-SG" sz="1400" dirty="0" smtClean="0"/>
                        <a:t> (String)</a:t>
                      </a:r>
                      <a:endParaRPr lang="en-SG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 err="1" smtClean="0"/>
                        <a:t>sessionToken</a:t>
                      </a:r>
                      <a:r>
                        <a:rPr lang="en-SG" sz="1400" baseline="0" dirty="0" smtClean="0"/>
                        <a:t> (String)</a:t>
                      </a:r>
                      <a:endParaRPr lang="en-SG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 err="1" smtClean="0"/>
                        <a:t>expiresAt</a:t>
                      </a:r>
                      <a:r>
                        <a:rPr lang="en-SG" sz="1400" dirty="0" smtClean="0"/>
                        <a:t> (Date)</a:t>
                      </a:r>
                      <a:endParaRPr lang="en-SG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ACL</a:t>
                      </a:r>
                      <a:endParaRPr lang="en-SG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User (Pointer</a:t>
                      </a:r>
                      <a:r>
                        <a:rPr lang="en-SG" sz="1400" baseline="0" dirty="0" smtClean="0"/>
                        <a:t> &lt;_User&gt;</a:t>
                      </a:r>
                      <a:endParaRPr lang="en-SG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 err="1" smtClean="0"/>
                        <a:t>updatedAt</a:t>
                      </a:r>
                      <a:r>
                        <a:rPr lang="en-SG" sz="1400" dirty="0" smtClean="0"/>
                        <a:t> (Date)</a:t>
                      </a:r>
                      <a:endParaRPr lang="en-SG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 err="1" smtClean="0"/>
                        <a:t>createdWith</a:t>
                      </a:r>
                      <a:r>
                        <a:rPr lang="en-SG" sz="1400" baseline="0" dirty="0" smtClean="0"/>
                        <a:t> (Object)</a:t>
                      </a:r>
                      <a:endParaRPr lang="en-SG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 err="1" smtClean="0"/>
                        <a:t>installationId</a:t>
                      </a:r>
                      <a:r>
                        <a:rPr lang="en-SG" sz="1400" baseline="0" dirty="0" smtClean="0"/>
                        <a:t> (String)</a:t>
                      </a:r>
                      <a:endParaRPr lang="en-SG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Restricted (Boolean)</a:t>
                      </a:r>
                      <a:endParaRPr lang="en-SG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 err="1" smtClean="0"/>
                        <a:t>createdAt</a:t>
                      </a:r>
                      <a:r>
                        <a:rPr lang="en-SG" sz="1400" dirty="0" smtClean="0"/>
                        <a:t> (Date)</a:t>
                      </a:r>
                      <a:endParaRPr lang="en-SG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39474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270234"/>
              </p:ext>
            </p:extLst>
          </p:nvPr>
        </p:nvGraphicFramePr>
        <p:xfrm>
          <a:off x="795529" y="1737104"/>
          <a:ext cx="1130778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047">
                  <a:extLst>
                    <a:ext uri="{9D8B030D-6E8A-4147-A177-3AD203B41FA5}">
                      <a16:colId xmlns:a16="http://schemas.microsoft.com/office/drawing/2014/main" val="3163044523"/>
                    </a:ext>
                  </a:extLst>
                </a:gridCol>
                <a:gridCol w="960815">
                  <a:extLst>
                    <a:ext uri="{9D8B030D-6E8A-4147-A177-3AD203B41FA5}">
                      <a16:colId xmlns:a16="http://schemas.microsoft.com/office/drawing/2014/main" val="2729227596"/>
                    </a:ext>
                  </a:extLst>
                </a:gridCol>
                <a:gridCol w="918112">
                  <a:extLst>
                    <a:ext uri="{9D8B030D-6E8A-4147-A177-3AD203B41FA5}">
                      <a16:colId xmlns:a16="http://schemas.microsoft.com/office/drawing/2014/main" val="3973838889"/>
                    </a:ext>
                  </a:extLst>
                </a:gridCol>
                <a:gridCol w="725949">
                  <a:extLst>
                    <a:ext uri="{9D8B030D-6E8A-4147-A177-3AD203B41FA5}">
                      <a16:colId xmlns:a16="http://schemas.microsoft.com/office/drawing/2014/main" val="2575224584"/>
                    </a:ext>
                  </a:extLst>
                </a:gridCol>
                <a:gridCol w="715273">
                  <a:extLst>
                    <a:ext uri="{9D8B030D-6E8A-4147-A177-3AD203B41FA5}">
                      <a16:colId xmlns:a16="http://schemas.microsoft.com/office/drawing/2014/main" val="2690590760"/>
                    </a:ext>
                  </a:extLst>
                </a:gridCol>
                <a:gridCol w="384327">
                  <a:extLst>
                    <a:ext uri="{9D8B030D-6E8A-4147-A177-3AD203B41FA5}">
                      <a16:colId xmlns:a16="http://schemas.microsoft.com/office/drawing/2014/main" val="1197872643"/>
                    </a:ext>
                  </a:extLst>
                </a:gridCol>
                <a:gridCol w="982166">
                  <a:extLst>
                    <a:ext uri="{9D8B030D-6E8A-4147-A177-3AD203B41FA5}">
                      <a16:colId xmlns:a16="http://schemas.microsoft.com/office/drawing/2014/main" val="1881575126"/>
                    </a:ext>
                  </a:extLst>
                </a:gridCol>
                <a:gridCol w="576489">
                  <a:extLst>
                    <a:ext uri="{9D8B030D-6E8A-4147-A177-3AD203B41FA5}">
                      <a16:colId xmlns:a16="http://schemas.microsoft.com/office/drawing/2014/main" val="3030314680"/>
                    </a:ext>
                  </a:extLst>
                </a:gridCol>
                <a:gridCol w="790003">
                  <a:extLst>
                    <a:ext uri="{9D8B030D-6E8A-4147-A177-3AD203B41FA5}">
                      <a16:colId xmlns:a16="http://schemas.microsoft.com/office/drawing/2014/main" val="1616421542"/>
                    </a:ext>
                  </a:extLst>
                </a:gridCol>
                <a:gridCol w="725949">
                  <a:extLst>
                    <a:ext uri="{9D8B030D-6E8A-4147-A177-3AD203B41FA5}">
                      <a16:colId xmlns:a16="http://schemas.microsoft.com/office/drawing/2014/main" val="777389341"/>
                    </a:ext>
                  </a:extLst>
                </a:gridCol>
                <a:gridCol w="918112">
                  <a:extLst>
                    <a:ext uri="{9D8B030D-6E8A-4147-A177-3AD203B41FA5}">
                      <a16:colId xmlns:a16="http://schemas.microsoft.com/office/drawing/2014/main" val="889686256"/>
                    </a:ext>
                  </a:extLst>
                </a:gridCol>
                <a:gridCol w="768652">
                  <a:extLst>
                    <a:ext uri="{9D8B030D-6E8A-4147-A177-3AD203B41FA5}">
                      <a16:colId xmlns:a16="http://schemas.microsoft.com/office/drawing/2014/main" val="401993138"/>
                    </a:ext>
                  </a:extLst>
                </a:gridCol>
                <a:gridCol w="715274">
                  <a:extLst>
                    <a:ext uri="{9D8B030D-6E8A-4147-A177-3AD203B41FA5}">
                      <a16:colId xmlns:a16="http://schemas.microsoft.com/office/drawing/2014/main" val="771648047"/>
                    </a:ext>
                  </a:extLst>
                </a:gridCol>
                <a:gridCol w="736624">
                  <a:extLst>
                    <a:ext uri="{9D8B030D-6E8A-4147-A177-3AD203B41FA5}">
                      <a16:colId xmlns:a16="http://schemas.microsoft.com/office/drawing/2014/main" val="3597484976"/>
                    </a:ext>
                  </a:extLst>
                </a:gridCol>
                <a:gridCol w="611994">
                  <a:extLst>
                    <a:ext uri="{9D8B030D-6E8A-4147-A177-3AD203B41FA5}">
                      <a16:colId xmlns:a16="http://schemas.microsoft.com/office/drawing/2014/main" val="3728553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000" dirty="0" err="1" smtClean="0"/>
                        <a:t>objectId</a:t>
                      </a:r>
                      <a:r>
                        <a:rPr lang="en-SG" sz="1000" dirty="0" smtClean="0"/>
                        <a:t> (String)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 smtClean="0"/>
                        <a:t>fieldsUpdated</a:t>
                      </a:r>
                      <a:r>
                        <a:rPr lang="en-SG" sz="1000" dirty="0" smtClean="0"/>
                        <a:t> </a:t>
                      </a:r>
                      <a:r>
                        <a:rPr lang="en-SG" sz="1000" baseline="0" dirty="0" smtClean="0"/>
                        <a:t>(Boolean)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 smtClean="0"/>
                        <a:t>emailVerified</a:t>
                      </a:r>
                      <a:r>
                        <a:rPr lang="en-SG" sz="1000" dirty="0" smtClean="0"/>
                        <a:t> (Boolean)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 smtClean="0"/>
                        <a:t>adminPin</a:t>
                      </a:r>
                      <a:r>
                        <a:rPr lang="en-SG" sz="1000" dirty="0" smtClean="0"/>
                        <a:t> (String)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 smtClean="0"/>
                        <a:t>businessNumber</a:t>
                      </a:r>
                      <a:r>
                        <a:rPr lang="en-SG" sz="1000" dirty="0" smtClean="0"/>
                        <a:t> (String)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smtClean="0"/>
                        <a:t>ACL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 smtClean="0"/>
                        <a:t>businessName</a:t>
                      </a:r>
                      <a:r>
                        <a:rPr lang="en-SG" sz="1000" dirty="0" smtClean="0"/>
                        <a:t> (String)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smtClean="0"/>
                        <a:t>name </a:t>
                      </a:r>
                      <a:r>
                        <a:rPr lang="en-SG" sz="1000" baseline="0" dirty="0" smtClean="0"/>
                        <a:t>(String)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 smtClean="0"/>
                        <a:t>updatedAt</a:t>
                      </a:r>
                      <a:r>
                        <a:rPr lang="en-SG" sz="1000" baseline="0" dirty="0" smtClean="0"/>
                        <a:t> (Date)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 smtClean="0"/>
                        <a:t>authData</a:t>
                      </a:r>
                      <a:r>
                        <a:rPr lang="en-SG" sz="1000" dirty="0" smtClean="0"/>
                        <a:t> (object)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 smtClean="0"/>
                        <a:t>profilePicture</a:t>
                      </a:r>
                      <a:r>
                        <a:rPr lang="en-SG" sz="1000" dirty="0" smtClean="0"/>
                        <a:t> (File)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 smtClean="0"/>
                        <a:t>username (String)</a:t>
                      </a:r>
                    </a:p>
                    <a:p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 smtClean="0"/>
                        <a:t>createdAt</a:t>
                      </a:r>
                      <a:r>
                        <a:rPr lang="en-SG" sz="1000" dirty="0" smtClean="0"/>
                        <a:t> (Date)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smtClean="0"/>
                        <a:t>Password (String)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smtClean="0"/>
                        <a:t>Email 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39474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31179" y="1737682"/>
            <a:ext cx="529577" cy="213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solidFill>
                  <a:schemeClr val="bg1"/>
                </a:solidFill>
              </a:rPr>
              <a:t>User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467" y="760147"/>
            <a:ext cx="754089" cy="18281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solidFill>
                  <a:schemeClr val="tx1"/>
                </a:solidFill>
              </a:rPr>
              <a:t>Session</a:t>
            </a:r>
            <a:endParaRPr lang="en-SG" sz="1400" dirty="0">
              <a:solidFill>
                <a:schemeClr val="tx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406459"/>
              </p:ext>
            </p:extLst>
          </p:nvPr>
        </p:nvGraphicFramePr>
        <p:xfrm>
          <a:off x="2717608" y="2684519"/>
          <a:ext cx="703583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790">
                  <a:extLst>
                    <a:ext uri="{9D8B030D-6E8A-4147-A177-3AD203B41FA5}">
                      <a16:colId xmlns:a16="http://schemas.microsoft.com/office/drawing/2014/main" val="3163044523"/>
                    </a:ext>
                  </a:extLst>
                </a:gridCol>
                <a:gridCol w="659093">
                  <a:extLst>
                    <a:ext uri="{9D8B030D-6E8A-4147-A177-3AD203B41FA5}">
                      <a16:colId xmlns:a16="http://schemas.microsoft.com/office/drawing/2014/main" val="2575224584"/>
                    </a:ext>
                  </a:extLst>
                </a:gridCol>
                <a:gridCol w="1062790">
                  <a:extLst>
                    <a:ext uri="{9D8B030D-6E8A-4147-A177-3AD203B41FA5}">
                      <a16:colId xmlns:a16="http://schemas.microsoft.com/office/drawing/2014/main" val="2690590760"/>
                    </a:ext>
                  </a:extLst>
                </a:gridCol>
                <a:gridCol w="1062790">
                  <a:extLst>
                    <a:ext uri="{9D8B030D-6E8A-4147-A177-3AD203B41FA5}">
                      <a16:colId xmlns:a16="http://schemas.microsoft.com/office/drawing/2014/main" val="1197872643"/>
                    </a:ext>
                  </a:extLst>
                </a:gridCol>
                <a:gridCol w="1062790">
                  <a:extLst>
                    <a:ext uri="{9D8B030D-6E8A-4147-A177-3AD203B41FA5}">
                      <a16:colId xmlns:a16="http://schemas.microsoft.com/office/drawing/2014/main" val="1881575126"/>
                    </a:ext>
                  </a:extLst>
                </a:gridCol>
                <a:gridCol w="1062790">
                  <a:extLst>
                    <a:ext uri="{9D8B030D-6E8A-4147-A177-3AD203B41FA5}">
                      <a16:colId xmlns:a16="http://schemas.microsoft.com/office/drawing/2014/main" val="3030314680"/>
                    </a:ext>
                  </a:extLst>
                </a:gridCol>
                <a:gridCol w="1062790">
                  <a:extLst>
                    <a:ext uri="{9D8B030D-6E8A-4147-A177-3AD203B41FA5}">
                      <a16:colId xmlns:a16="http://schemas.microsoft.com/office/drawing/2014/main" val="1616421542"/>
                    </a:ext>
                  </a:extLst>
                </a:gridCol>
              </a:tblGrid>
              <a:tr h="432567">
                <a:tc>
                  <a:txBody>
                    <a:bodyPr/>
                    <a:lstStyle/>
                    <a:p>
                      <a:r>
                        <a:rPr lang="en-SG" sz="1200" dirty="0" err="1" smtClean="0"/>
                        <a:t>objectId</a:t>
                      </a:r>
                      <a:r>
                        <a:rPr lang="en-SG" sz="1200" dirty="0" smtClean="0"/>
                        <a:t> (String)</a:t>
                      </a:r>
                      <a:endParaRPr lang="en-SG" sz="12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ACL</a:t>
                      </a:r>
                      <a:endParaRPr lang="en-SG" sz="12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 err="1" smtClean="0"/>
                        <a:t>createdAt</a:t>
                      </a:r>
                      <a:r>
                        <a:rPr lang="en-SG" sz="1200" dirty="0" smtClean="0"/>
                        <a:t> (Date)</a:t>
                      </a:r>
                      <a:endParaRPr lang="en-SG" sz="12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Name (String)</a:t>
                      </a:r>
                      <a:endParaRPr lang="en-SG" sz="12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Type (Number)</a:t>
                      </a:r>
                      <a:endParaRPr lang="en-SG" sz="12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 err="1" smtClean="0"/>
                        <a:t>updatedAt</a:t>
                      </a:r>
                      <a:r>
                        <a:rPr lang="en-SG" sz="1200" dirty="0" smtClean="0"/>
                        <a:t> (Date)</a:t>
                      </a:r>
                      <a:endParaRPr lang="en-SG" sz="12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User (Pointer</a:t>
                      </a:r>
                      <a:r>
                        <a:rPr lang="en-SG" sz="1200" baseline="0" dirty="0" smtClean="0"/>
                        <a:t> &lt;_User)</a:t>
                      </a:r>
                      <a:endParaRPr lang="en-SG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394749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858670" y="2588377"/>
            <a:ext cx="720964" cy="16930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>
                <a:solidFill>
                  <a:schemeClr val="bg1"/>
                </a:solidFill>
              </a:rPr>
              <a:t>Category</a:t>
            </a:r>
            <a:endParaRPr lang="en-SG" sz="1100" dirty="0">
              <a:solidFill>
                <a:schemeClr val="bg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067599"/>
              </p:ext>
            </p:extLst>
          </p:nvPr>
        </p:nvGraphicFramePr>
        <p:xfrm>
          <a:off x="1074557" y="3613661"/>
          <a:ext cx="11028758" cy="432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106">
                  <a:extLst>
                    <a:ext uri="{9D8B030D-6E8A-4147-A177-3AD203B41FA5}">
                      <a16:colId xmlns:a16="http://schemas.microsoft.com/office/drawing/2014/main" val="3163044523"/>
                    </a:ext>
                  </a:extLst>
                </a:gridCol>
                <a:gridCol w="588592">
                  <a:extLst>
                    <a:ext uri="{9D8B030D-6E8A-4147-A177-3AD203B41FA5}">
                      <a16:colId xmlns:a16="http://schemas.microsoft.com/office/drawing/2014/main" val="2575224584"/>
                    </a:ext>
                  </a:extLst>
                </a:gridCol>
                <a:gridCol w="949106">
                  <a:extLst>
                    <a:ext uri="{9D8B030D-6E8A-4147-A177-3AD203B41FA5}">
                      <a16:colId xmlns:a16="http://schemas.microsoft.com/office/drawing/2014/main" val="2690590760"/>
                    </a:ext>
                  </a:extLst>
                </a:gridCol>
                <a:gridCol w="949106">
                  <a:extLst>
                    <a:ext uri="{9D8B030D-6E8A-4147-A177-3AD203B41FA5}">
                      <a16:colId xmlns:a16="http://schemas.microsoft.com/office/drawing/2014/main" val="1197872643"/>
                    </a:ext>
                  </a:extLst>
                </a:gridCol>
                <a:gridCol w="949106">
                  <a:extLst>
                    <a:ext uri="{9D8B030D-6E8A-4147-A177-3AD203B41FA5}">
                      <a16:colId xmlns:a16="http://schemas.microsoft.com/office/drawing/2014/main" val="1881575126"/>
                    </a:ext>
                  </a:extLst>
                </a:gridCol>
                <a:gridCol w="949106">
                  <a:extLst>
                    <a:ext uri="{9D8B030D-6E8A-4147-A177-3AD203B41FA5}">
                      <a16:colId xmlns:a16="http://schemas.microsoft.com/office/drawing/2014/main" val="3030314680"/>
                    </a:ext>
                  </a:extLst>
                </a:gridCol>
                <a:gridCol w="949106">
                  <a:extLst>
                    <a:ext uri="{9D8B030D-6E8A-4147-A177-3AD203B41FA5}">
                      <a16:colId xmlns:a16="http://schemas.microsoft.com/office/drawing/2014/main" val="1616421542"/>
                    </a:ext>
                  </a:extLst>
                </a:gridCol>
                <a:gridCol w="949106">
                  <a:extLst>
                    <a:ext uri="{9D8B030D-6E8A-4147-A177-3AD203B41FA5}">
                      <a16:colId xmlns:a16="http://schemas.microsoft.com/office/drawing/2014/main" val="1400099111"/>
                    </a:ext>
                  </a:extLst>
                </a:gridCol>
                <a:gridCol w="949106">
                  <a:extLst>
                    <a:ext uri="{9D8B030D-6E8A-4147-A177-3AD203B41FA5}">
                      <a16:colId xmlns:a16="http://schemas.microsoft.com/office/drawing/2014/main" val="1594479198"/>
                    </a:ext>
                  </a:extLst>
                </a:gridCol>
                <a:gridCol w="949106">
                  <a:extLst>
                    <a:ext uri="{9D8B030D-6E8A-4147-A177-3AD203B41FA5}">
                      <a16:colId xmlns:a16="http://schemas.microsoft.com/office/drawing/2014/main" val="3656000880"/>
                    </a:ext>
                  </a:extLst>
                </a:gridCol>
                <a:gridCol w="949106">
                  <a:extLst>
                    <a:ext uri="{9D8B030D-6E8A-4147-A177-3AD203B41FA5}">
                      <a16:colId xmlns:a16="http://schemas.microsoft.com/office/drawing/2014/main" val="473276558"/>
                    </a:ext>
                  </a:extLst>
                </a:gridCol>
                <a:gridCol w="949106">
                  <a:extLst>
                    <a:ext uri="{9D8B030D-6E8A-4147-A177-3AD203B41FA5}">
                      <a16:colId xmlns:a16="http://schemas.microsoft.com/office/drawing/2014/main" val="131354074"/>
                    </a:ext>
                  </a:extLst>
                </a:gridCol>
              </a:tblGrid>
              <a:tr h="432567">
                <a:tc>
                  <a:txBody>
                    <a:bodyPr/>
                    <a:lstStyle/>
                    <a:p>
                      <a:r>
                        <a:rPr lang="en-SG" sz="1000" dirty="0" err="1" smtClean="0">
                          <a:solidFill>
                            <a:schemeClr val="tx1"/>
                          </a:solidFill>
                        </a:rPr>
                        <a:t>objectId</a:t>
                      </a:r>
                      <a:r>
                        <a:rPr lang="en-SG" sz="1000" dirty="0" smtClean="0">
                          <a:solidFill>
                            <a:schemeClr val="tx1"/>
                          </a:solidFill>
                        </a:rPr>
                        <a:t> (String)</a:t>
                      </a:r>
                      <a:endParaRPr lang="en-SG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 smtClean="0">
                          <a:solidFill>
                            <a:schemeClr val="tx1"/>
                          </a:solidFill>
                        </a:rPr>
                        <a:t>ACL</a:t>
                      </a:r>
                      <a:endParaRPr lang="en-SG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 err="1" smtClean="0">
                          <a:solidFill>
                            <a:schemeClr val="tx1"/>
                          </a:solidFill>
                        </a:rPr>
                        <a:t>subuser</a:t>
                      </a:r>
                      <a:r>
                        <a:rPr lang="en-SG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sz="1000" dirty="0" smtClean="0">
                          <a:solidFill>
                            <a:schemeClr val="tx1"/>
                          </a:solidFill>
                        </a:rPr>
                        <a:t>(String)</a:t>
                      </a:r>
                      <a:endParaRPr lang="en-SG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 smtClean="0">
                          <a:solidFill>
                            <a:schemeClr val="bg1"/>
                          </a:solidFill>
                        </a:rPr>
                        <a:t>User (Pointer</a:t>
                      </a:r>
                      <a:r>
                        <a:rPr lang="en-SG" sz="1000" baseline="0" dirty="0" smtClean="0">
                          <a:solidFill>
                            <a:schemeClr val="bg1"/>
                          </a:solidFill>
                        </a:rPr>
                        <a:t> &lt;_User)</a:t>
                      </a:r>
                      <a:endParaRPr lang="en-SG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 err="1" smtClean="0">
                          <a:solidFill>
                            <a:schemeClr val="tx1"/>
                          </a:solidFill>
                        </a:rPr>
                        <a:t>updatedAt</a:t>
                      </a:r>
                      <a:r>
                        <a:rPr lang="en-SG" sz="1000" dirty="0" smtClean="0">
                          <a:solidFill>
                            <a:schemeClr val="tx1"/>
                          </a:solidFill>
                        </a:rPr>
                        <a:t> (Date)</a:t>
                      </a:r>
                      <a:endParaRPr lang="en-SG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 smtClean="0">
                          <a:solidFill>
                            <a:schemeClr val="tx1"/>
                          </a:solidFill>
                        </a:rPr>
                        <a:t>Date (String)</a:t>
                      </a:r>
                      <a:endParaRPr lang="en-SG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 err="1" smtClean="0">
                          <a:solidFill>
                            <a:schemeClr val="tx1"/>
                          </a:solidFill>
                        </a:rPr>
                        <a:t>isDraft</a:t>
                      </a:r>
                      <a:r>
                        <a:rPr lang="en-SG" sz="1000" dirty="0" smtClean="0">
                          <a:solidFill>
                            <a:schemeClr val="tx1"/>
                          </a:solidFill>
                        </a:rPr>
                        <a:t> (Boolean)</a:t>
                      </a:r>
                      <a:endParaRPr lang="en-SG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 smtClean="0">
                          <a:solidFill>
                            <a:schemeClr val="tx1"/>
                          </a:solidFill>
                        </a:rPr>
                        <a:t>Amount (Number)</a:t>
                      </a:r>
                      <a:endParaRPr lang="en-SG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 smtClean="0">
                          <a:solidFill>
                            <a:schemeClr val="tx1"/>
                          </a:solidFill>
                        </a:rPr>
                        <a:t>Type (Number)</a:t>
                      </a:r>
                      <a:endParaRPr lang="en-SG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 err="1" smtClean="0">
                          <a:solidFill>
                            <a:schemeClr val="tx1"/>
                          </a:solidFill>
                        </a:rPr>
                        <a:t>createdAt</a:t>
                      </a:r>
                      <a:r>
                        <a:rPr lang="en-SG" sz="1000" dirty="0" smtClean="0">
                          <a:solidFill>
                            <a:schemeClr val="tx1"/>
                          </a:solidFill>
                        </a:rPr>
                        <a:t> (Date)</a:t>
                      </a:r>
                      <a:endParaRPr lang="en-SG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 smtClean="0">
                          <a:solidFill>
                            <a:schemeClr val="tx1"/>
                          </a:solidFill>
                        </a:rPr>
                        <a:t>Description (String)</a:t>
                      </a:r>
                      <a:endParaRPr lang="en-SG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 err="1" smtClean="0">
                          <a:solidFill>
                            <a:schemeClr val="tx1"/>
                          </a:solidFill>
                        </a:rPr>
                        <a:t>userCreated</a:t>
                      </a:r>
                      <a:r>
                        <a:rPr lang="en-SG" sz="1000" dirty="0" smtClean="0">
                          <a:solidFill>
                            <a:schemeClr val="tx1"/>
                          </a:solidFill>
                        </a:rPr>
                        <a:t> (Date)</a:t>
                      </a:r>
                      <a:endParaRPr lang="en-SG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394749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80486" y="3627355"/>
            <a:ext cx="720964" cy="20259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solidFill>
                  <a:schemeClr val="tx1"/>
                </a:solidFill>
              </a:rPr>
              <a:t>Record</a:t>
            </a:r>
            <a:endParaRPr lang="en-SG" sz="1400" dirty="0">
              <a:solidFill>
                <a:schemeClr val="tx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137228"/>
              </p:ext>
            </p:extLst>
          </p:nvPr>
        </p:nvGraphicFramePr>
        <p:xfrm>
          <a:off x="2219152" y="4475211"/>
          <a:ext cx="832387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630">
                  <a:extLst>
                    <a:ext uri="{9D8B030D-6E8A-4147-A177-3AD203B41FA5}">
                      <a16:colId xmlns:a16="http://schemas.microsoft.com/office/drawing/2014/main" val="3163044523"/>
                    </a:ext>
                  </a:extLst>
                </a:gridCol>
                <a:gridCol w="598840">
                  <a:extLst>
                    <a:ext uri="{9D8B030D-6E8A-4147-A177-3AD203B41FA5}">
                      <a16:colId xmlns:a16="http://schemas.microsoft.com/office/drawing/2014/main" val="2575224584"/>
                    </a:ext>
                  </a:extLst>
                </a:gridCol>
                <a:gridCol w="965630">
                  <a:extLst>
                    <a:ext uri="{9D8B030D-6E8A-4147-A177-3AD203B41FA5}">
                      <a16:colId xmlns:a16="http://schemas.microsoft.com/office/drawing/2014/main" val="2690590760"/>
                    </a:ext>
                  </a:extLst>
                </a:gridCol>
                <a:gridCol w="965630">
                  <a:extLst>
                    <a:ext uri="{9D8B030D-6E8A-4147-A177-3AD203B41FA5}">
                      <a16:colId xmlns:a16="http://schemas.microsoft.com/office/drawing/2014/main" val="1197872643"/>
                    </a:ext>
                  </a:extLst>
                </a:gridCol>
                <a:gridCol w="965630">
                  <a:extLst>
                    <a:ext uri="{9D8B030D-6E8A-4147-A177-3AD203B41FA5}">
                      <a16:colId xmlns:a16="http://schemas.microsoft.com/office/drawing/2014/main" val="1881575126"/>
                    </a:ext>
                  </a:extLst>
                </a:gridCol>
                <a:gridCol w="965630">
                  <a:extLst>
                    <a:ext uri="{9D8B030D-6E8A-4147-A177-3AD203B41FA5}">
                      <a16:colId xmlns:a16="http://schemas.microsoft.com/office/drawing/2014/main" val="3030314680"/>
                    </a:ext>
                  </a:extLst>
                </a:gridCol>
                <a:gridCol w="1113810">
                  <a:extLst>
                    <a:ext uri="{9D8B030D-6E8A-4147-A177-3AD203B41FA5}">
                      <a16:colId xmlns:a16="http://schemas.microsoft.com/office/drawing/2014/main" val="1616421542"/>
                    </a:ext>
                  </a:extLst>
                </a:gridCol>
                <a:gridCol w="941832">
                  <a:extLst>
                    <a:ext uri="{9D8B030D-6E8A-4147-A177-3AD203B41FA5}">
                      <a16:colId xmlns:a16="http://schemas.microsoft.com/office/drawing/2014/main" val="3200313822"/>
                    </a:ext>
                  </a:extLst>
                </a:gridCol>
                <a:gridCol w="841247">
                  <a:extLst>
                    <a:ext uri="{9D8B030D-6E8A-4147-A177-3AD203B41FA5}">
                      <a16:colId xmlns:a16="http://schemas.microsoft.com/office/drawing/2014/main" val="1513995820"/>
                    </a:ext>
                  </a:extLst>
                </a:gridCol>
              </a:tblGrid>
              <a:tr h="432567">
                <a:tc>
                  <a:txBody>
                    <a:bodyPr/>
                    <a:lstStyle/>
                    <a:p>
                      <a:r>
                        <a:rPr lang="en-SG" sz="1200" dirty="0" err="1" smtClean="0"/>
                        <a:t>objectId</a:t>
                      </a:r>
                      <a:r>
                        <a:rPr lang="en-SG" sz="1200" dirty="0" smtClean="0"/>
                        <a:t> (String)</a:t>
                      </a:r>
                      <a:endParaRPr lang="en-SG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ACL</a:t>
                      </a:r>
                      <a:endParaRPr lang="en-SG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name (String)</a:t>
                      </a:r>
                      <a:endParaRPr lang="en-SG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User (Pointer</a:t>
                      </a:r>
                      <a:r>
                        <a:rPr lang="en-SG" sz="1200" baseline="0" dirty="0" smtClean="0"/>
                        <a:t> &lt;_User)</a:t>
                      </a:r>
                      <a:endParaRPr lang="en-SG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 err="1" smtClean="0"/>
                        <a:t>updatedAt</a:t>
                      </a:r>
                      <a:r>
                        <a:rPr lang="en-SG" sz="1200" dirty="0" smtClean="0"/>
                        <a:t> (Date)</a:t>
                      </a:r>
                      <a:endParaRPr lang="en-SG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Pin (String)</a:t>
                      </a:r>
                      <a:endParaRPr lang="en-SG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 err="1" smtClean="0"/>
                        <a:t>profilePicture</a:t>
                      </a:r>
                      <a:r>
                        <a:rPr lang="en-SG" sz="1200" dirty="0" smtClean="0"/>
                        <a:t> (File)</a:t>
                      </a:r>
                      <a:endParaRPr lang="en-SG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Role (Number)</a:t>
                      </a:r>
                      <a:endParaRPr lang="en-SG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 err="1" smtClean="0"/>
                        <a:t>createdAt</a:t>
                      </a:r>
                      <a:r>
                        <a:rPr lang="en-SG" sz="1200" dirty="0" smtClean="0"/>
                        <a:t> (Date)</a:t>
                      </a:r>
                      <a:endParaRPr lang="en-SG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394749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95529" y="4475211"/>
            <a:ext cx="879157" cy="2081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err="1">
                <a:solidFill>
                  <a:schemeClr val="tx1"/>
                </a:solidFill>
              </a:rPr>
              <a:t>S</a:t>
            </a:r>
            <a:r>
              <a:rPr lang="en-SG" sz="1400" dirty="0" err="1" smtClean="0">
                <a:solidFill>
                  <a:schemeClr val="tx1"/>
                </a:solidFill>
              </a:rPr>
              <a:t>ubuser</a:t>
            </a:r>
            <a:endParaRPr lang="en-SG" sz="1400" dirty="0">
              <a:solidFill>
                <a:schemeClr val="tx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482788"/>
              </p:ext>
            </p:extLst>
          </p:nvPr>
        </p:nvGraphicFramePr>
        <p:xfrm>
          <a:off x="1118842" y="5471946"/>
          <a:ext cx="10937077" cy="432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892">
                  <a:extLst>
                    <a:ext uri="{9D8B030D-6E8A-4147-A177-3AD203B41FA5}">
                      <a16:colId xmlns:a16="http://schemas.microsoft.com/office/drawing/2014/main" val="3163044523"/>
                    </a:ext>
                  </a:extLst>
                </a:gridCol>
                <a:gridCol w="944666">
                  <a:extLst>
                    <a:ext uri="{9D8B030D-6E8A-4147-A177-3AD203B41FA5}">
                      <a16:colId xmlns:a16="http://schemas.microsoft.com/office/drawing/2014/main" val="2575224584"/>
                    </a:ext>
                  </a:extLst>
                </a:gridCol>
                <a:gridCol w="897275">
                  <a:extLst>
                    <a:ext uri="{9D8B030D-6E8A-4147-A177-3AD203B41FA5}">
                      <a16:colId xmlns:a16="http://schemas.microsoft.com/office/drawing/2014/main" val="2690590760"/>
                    </a:ext>
                  </a:extLst>
                </a:gridCol>
                <a:gridCol w="1136892">
                  <a:extLst>
                    <a:ext uri="{9D8B030D-6E8A-4147-A177-3AD203B41FA5}">
                      <a16:colId xmlns:a16="http://schemas.microsoft.com/office/drawing/2014/main" val="1197872643"/>
                    </a:ext>
                  </a:extLst>
                </a:gridCol>
                <a:gridCol w="1136892">
                  <a:extLst>
                    <a:ext uri="{9D8B030D-6E8A-4147-A177-3AD203B41FA5}">
                      <a16:colId xmlns:a16="http://schemas.microsoft.com/office/drawing/2014/main" val="1881575126"/>
                    </a:ext>
                  </a:extLst>
                </a:gridCol>
                <a:gridCol w="1136892">
                  <a:extLst>
                    <a:ext uri="{9D8B030D-6E8A-4147-A177-3AD203B41FA5}">
                      <a16:colId xmlns:a16="http://schemas.microsoft.com/office/drawing/2014/main" val="3030314680"/>
                    </a:ext>
                  </a:extLst>
                </a:gridCol>
                <a:gridCol w="1136892">
                  <a:extLst>
                    <a:ext uri="{9D8B030D-6E8A-4147-A177-3AD203B41FA5}">
                      <a16:colId xmlns:a16="http://schemas.microsoft.com/office/drawing/2014/main" val="1616421542"/>
                    </a:ext>
                  </a:extLst>
                </a:gridCol>
                <a:gridCol w="1136892">
                  <a:extLst>
                    <a:ext uri="{9D8B030D-6E8A-4147-A177-3AD203B41FA5}">
                      <a16:colId xmlns:a16="http://schemas.microsoft.com/office/drawing/2014/main" val="3200313822"/>
                    </a:ext>
                  </a:extLst>
                </a:gridCol>
                <a:gridCol w="1136892">
                  <a:extLst>
                    <a:ext uri="{9D8B030D-6E8A-4147-A177-3AD203B41FA5}">
                      <a16:colId xmlns:a16="http://schemas.microsoft.com/office/drawing/2014/main" val="1513995820"/>
                    </a:ext>
                  </a:extLst>
                </a:gridCol>
                <a:gridCol w="1136892">
                  <a:extLst>
                    <a:ext uri="{9D8B030D-6E8A-4147-A177-3AD203B41FA5}">
                      <a16:colId xmlns:a16="http://schemas.microsoft.com/office/drawing/2014/main" val="2079576691"/>
                    </a:ext>
                  </a:extLst>
                </a:gridCol>
              </a:tblGrid>
              <a:tr h="432567">
                <a:tc>
                  <a:txBody>
                    <a:bodyPr/>
                    <a:lstStyle/>
                    <a:p>
                      <a:r>
                        <a:rPr lang="en-SG" sz="1100" dirty="0" err="1" smtClean="0"/>
                        <a:t>objectId</a:t>
                      </a:r>
                      <a:r>
                        <a:rPr lang="en-SG" sz="1100" dirty="0" smtClean="0"/>
                        <a:t> (String)</a:t>
                      </a:r>
                      <a:endParaRPr lang="en-SG" sz="11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err="1" smtClean="0"/>
                        <a:t>grossProfit</a:t>
                      </a:r>
                      <a:r>
                        <a:rPr lang="en-SG" sz="1100" dirty="0" smtClean="0"/>
                        <a:t> (Number)</a:t>
                      </a:r>
                      <a:endParaRPr lang="en-SG" sz="11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ACL</a:t>
                      </a:r>
                      <a:endParaRPr lang="en-SG" sz="11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User (Pointer</a:t>
                      </a:r>
                      <a:r>
                        <a:rPr lang="en-SG" sz="1100" baseline="0" dirty="0" smtClean="0"/>
                        <a:t> &lt;_User)</a:t>
                      </a:r>
                      <a:endParaRPr lang="en-SG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err="1" smtClean="0"/>
                        <a:t>updatedAt</a:t>
                      </a:r>
                      <a:r>
                        <a:rPr lang="en-SG" sz="1100" dirty="0" smtClean="0"/>
                        <a:t> (Date)</a:t>
                      </a:r>
                      <a:endParaRPr lang="en-SG" sz="11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err="1" smtClean="0"/>
                        <a:t>reportYear</a:t>
                      </a:r>
                      <a:r>
                        <a:rPr lang="en-SG" sz="1100" dirty="0" smtClean="0"/>
                        <a:t> (Number)</a:t>
                      </a:r>
                      <a:endParaRPr lang="en-SG" sz="11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err="1" smtClean="0"/>
                        <a:t>adjustedProfit</a:t>
                      </a:r>
                      <a:r>
                        <a:rPr lang="en-SG" sz="1100" baseline="0" dirty="0" smtClean="0"/>
                        <a:t> (Number)</a:t>
                      </a:r>
                      <a:endParaRPr lang="en-SG" sz="11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err="1" smtClean="0"/>
                        <a:t>totalRevenue</a:t>
                      </a:r>
                      <a:r>
                        <a:rPr lang="en-SG" sz="1100" baseline="0" dirty="0" smtClean="0"/>
                        <a:t> (Number)</a:t>
                      </a:r>
                      <a:endParaRPr lang="en-SG" sz="11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err="1" smtClean="0"/>
                        <a:t>createdAt</a:t>
                      </a:r>
                      <a:r>
                        <a:rPr lang="en-SG" sz="1100" dirty="0" smtClean="0"/>
                        <a:t> (Date)</a:t>
                      </a:r>
                      <a:endParaRPr lang="en-SG" sz="11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err="1" smtClean="0"/>
                        <a:t>totalExpense</a:t>
                      </a:r>
                      <a:r>
                        <a:rPr lang="en-SG" sz="1100" baseline="0" dirty="0" smtClean="0"/>
                        <a:t> (Number)</a:t>
                      </a:r>
                      <a:endParaRPr lang="en-SG" sz="11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394749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1" y="5471945"/>
            <a:ext cx="1027158" cy="43256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err="1" smtClean="0"/>
              <a:t>TaxReports</a:t>
            </a:r>
            <a:endParaRPr lang="en-SG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932031" y="188454"/>
            <a:ext cx="225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i="1" u="sng" dirty="0" smtClean="0"/>
              <a:t>Logical Diagram</a:t>
            </a:r>
            <a:endParaRPr lang="en-SG" sz="2400" b="1" i="1" u="sng" dirty="0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1260909" y="2285744"/>
            <a:ext cx="1549668" cy="1341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717608" y="4046228"/>
            <a:ext cx="333600" cy="428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49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252</Words>
  <Application>Microsoft Office PowerPoint</Application>
  <PresentationFormat>Widescreen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CHUA Weilun</dc:creator>
  <cp:lastModifiedBy>CHUA Weilun</cp:lastModifiedBy>
  <cp:revision>13</cp:revision>
  <dcterms:created xsi:type="dcterms:W3CDTF">2016-06-19T05:57:53Z</dcterms:created>
  <dcterms:modified xsi:type="dcterms:W3CDTF">2016-06-19T08:07:39Z</dcterms:modified>
</cp:coreProperties>
</file>