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57" r:id="rId9"/>
  </p:sldIdLst>
  <p:sldSz cx="12801600" cy="9601200" type="A3"/>
  <p:notesSz cx="6858000" cy="9144000"/>
  <p:defaultTextStyle>
    <a:defPPr>
      <a:defRPr lang="en-US"/>
    </a:defPPr>
    <a:lvl1pPr marL="0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15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233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2850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467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082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5697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315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0932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95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E7E7E7"/>
    <a:srgbClr val="B39DDB"/>
    <a:srgbClr val="000000"/>
    <a:srgbClr val="DE1A54"/>
    <a:srgbClr val="FDB813"/>
    <a:srgbClr val="0068B3"/>
    <a:srgbClr val="868686"/>
    <a:srgbClr val="D0D0D0"/>
    <a:srgbClr val="EC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4" autoAdjust="0"/>
    <p:restoredTop sz="88163"/>
  </p:normalViewPr>
  <p:slideViewPr>
    <p:cSldViewPr snapToGrid="0" snapToObjects="1">
      <p:cViewPr>
        <p:scale>
          <a:sx n="100" d="100"/>
          <a:sy n="100" d="100"/>
        </p:scale>
        <p:origin x="1912" y="-472"/>
      </p:cViewPr>
      <p:guideLst>
        <p:guide orient="horz" pos="3595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0" d="100"/>
          <a:sy n="110" d="100"/>
        </p:scale>
        <p:origin x="43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5F3BE-A6C5-E54D-9A35-A968F4ADF59A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A0281-AF81-864B-9893-DF8FD90A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05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15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233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2850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467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082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5697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315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0932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A0281-AF81-864B-9893-DF8FD90AEB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0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A0281-AF81-864B-9893-DF8FD90AEB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27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A0281-AF81-864B-9893-DF8FD90AEB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5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A0281-AF81-864B-9893-DF8FD90AEB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94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A0281-AF81-864B-9893-DF8FD90AEB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04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A0281-AF81-864B-9893-DF8FD90AEB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33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A0281-AF81-864B-9893-DF8FD90AEB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25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4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64" indent="0" algn="ctr">
              <a:buNone/>
              <a:defRPr sz="2800"/>
            </a:lvl2pPr>
            <a:lvl3pPr marL="1280128" indent="0" algn="ctr">
              <a:buNone/>
              <a:defRPr sz="2520"/>
            </a:lvl3pPr>
            <a:lvl4pPr marL="1920192" indent="0" algn="ctr">
              <a:buNone/>
              <a:defRPr sz="2240"/>
            </a:lvl4pPr>
            <a:lvl5pPr marL="2560256" indent="0" algn="ctr">
              <a:buNone/>
              <a:defRPr sz="2240"/>
            </a:lvl5pPr>
            <a:lvl6pPr marL="3200320" indent="0" algn="ctr">
              <a:buNone/>
              <a:defRPr sz="2240"/>
            </a:lvl6pPr>
            <a:lvl7pPr marL="3840384" indent="0" algn="ctr">
              <a:buNone/>
              <a:defRPr sz="2240"/>
            </a:lvl7pPr>
            <a:lvl8pPr marL="4480448" indent="0" algn="ctr">
              <a:buNone/>
              <a:defRPr sz="2240"/>
            </a:lvl8pPr>
            <a:lvl9pPr marL="5120512" indent="0" algn="ctr">
              <a:buNone/>
              <a:defRPr sz="22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3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7" y="511177"/>
            <a:ext cx="2760345" cy="81365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2" y="511177"/>
            <a:ext cx="8121015" cy="81365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9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64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2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192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256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384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448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512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76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6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6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80" y="2353630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64" indent="0">
              <a:buNone/>
              <a:defRPr sz="2800" b="1"/>
            </a:lvl2pPr>
            <a:lvl3pPr marL="1280128" indent="0">
              <a:buNone/>
              <a:defRPr sz="2520" b="1"/>
            </a:lvl3pPr>
            <a:lvl4pPr marL="1920192" indent="0">
              <a:buNone/>
              <a:defRPr sz="2240" b="1"/>
            </a:lvl4pPr>
            <a:lvl5pPr marL="2560256" indent="0">
              <a:buNone/>
              <a:defRPr sz="2240" b="1"/>
            </a:lvl5pPr>
            <a:lvl6pPr marL="3200320" indent="0">
              <a:buNone/>
              <a:defRPr sz="2240" b="1"/>
            </a:lvl6pPr>
            <a:lvl7pPr marL="3840384" indent="0">
              <a:buNone/>
              <a:defRPr sz="2240" b="1"/>
            </a:lvl7pPr>
            <a:lvl8pPr marL="4480448" indent="0">
              <a:buNone/>
              <a:defRPr sz="2240" b="1"/>
            </a:lvl8pPr>
            <a:lvl9pPr marL="5120512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80" y="3507107"/>
            <a:ext cx="5415676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2" y="2353630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64" indent="0">
              <a:buNone/>
              <a:defRPr sz="2800" b="1"/>
            </a:lvl2pPr>
            <a:lvl3pPr marL="1280128" indent="0">
              <a:buNone/>
              <a:defRPr sz="2520" b="1"/>
            </a:lvl3pPr>
            <a:lvl4pPr marL="1920192" indent="0">
              <a:buNone/>
              <a:defRPr sz="2240" b="1"/>
            </a:lvl4pPr>
            <a:lvl5pPr marL="2560256" indent="0">
              <a:buNone/>
              <a:defRPr sz="2240" b="1"/>
            </a:lvl5pPr>
            <a:lvl6pPr marL="3200320" indent="0">
              <a:buNone/>
              <a:defRPr sz="2240" b="1"/>
            </a:lvl6pPr>
            <a:lvl7pPr marL="3840384" indent="0">
              <a:buNone/>
              <a:defRPr sz="2240" b="1"/>
            </a:lvl7pPr>
            <a:lvl8pPr marL="4480448" indent="0">
              <a:buNone/>
              <a:defRPr sz="2240" b="1"/>
            </a:lvl8pPr>
            <a:lvl9pPr marL="5120512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2" y="3507107"/>
            <a:ext cx="5442347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2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5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2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9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9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9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64" indent="0">
              <a:buNone/>
              <a:defRPr sz="1960"/>
            </a:lvl2pPr>
            <a:lvl3pPr marL="1280128" indent="0">
              <a:buNone/>
              <a:defRPr sz="1680"/>
            </a:lvl3pPr>
            <a:lvl4pPr marL="1920192" indent="0">
              <a:buNone/>
              <a:defRPr sz="1400"/>
            </a:lvl4pPr>
            <a:lvl5pPr marL="2560256" indent="0">
              <a:buNone/>
              <a:defRPr sz="1400"/>
            </a:lvl5pPr>
            <a:lvl6pPr marL="3200320" indent="0">
              <a:buNone/>
              <a:defRPr sz="1400"/>
            </a:lvl6pPr>
            <a:lvl7pPr marL="3840384" indent="0">
              <a:buNone/>
              <a:defRPr sz="1400"/>
            </a:lvl7pPr>
            <a:lvl8pPr marL="4480448" indent="0">
              <a:buNone/>
              <a:defRPr sz="1400"/>
            </a:lvl8pPr>
            <a:lvl9pPr marL="5120512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0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9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9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64" indent="0">
              <a:buNone/>
              <a:defRPr sz="3920"/>
            </a:lvl2pPr>
            <a:lvl3pPr marL="1280128" indent="0">
              <a:buNone/>
              <a:defRPr sz="3360"/>
            </a:lvl3pPr>
            <a:lvl4pPr marL="1920192" indent="0">
              <a:buNone/>
              <a:defRPr sz="2800"/>
            </a:lvl4pPr>
            <a:lvl5pPr marL="2560256" indent="0">
              <a:buNone/>
              <a:defRPr sz="2800"/>
            </a:lvl5pPr>
            <a:lvl6pPr marL="3200320" indent="0">
              <a:buNone/>
              <a:defRPr sz="2800"/>
            </a:lvl6pPr>
            <a:lvl7pPr marL="3840384" indent="0">
              <a:buNone/>
              <a:defRPr sz="2800"/>
            </a:lvl7pPr>
            <a:lvl8pPr marL="4480448" indent="0">
              <a:buNone/>
              <a:defRPr sz="2800"/>
            </a:lvl8pPr>
            <a:lvl9pPr marL="5120512" indent="0">
              <a:buNone/>
              <a:defRPr sz="2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9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64" indent="0">
              <a:buNone/>
              <a:defRPr sz="1960"/>
            </a:lvl2pPr>
            <a:lvl3pPr marL="1280128" indent="0">
              <a:buNone/>
              <a:defRPr sz="1680"/>
            </a:lvl3pPr>
            <a:lvl4pPr marL="1920192" indent="0">
              <a:buNone/>
              <a:defRPr sz="1400"/>
            </a:lvl4pPr>
            <a:lvl5pPr marL="2560256" indent="0">
              <a:buNone/>
              <a:defRPr sz="1400"/>
            </a:lvl5pPr>
            <a:lvl6pPr marL="3200320" indent="0">
              <a:buNone/>
              <a:defRPr sz="1400"/>
            </a:lvl6pPr>
            <a:lvl7pPr marL="3840384" indent="0">
              <a:buNone/>
              <a:defRPr sz="1400"/>
            </a:lvl7pPr>
            <a:lvl8pPr marL="4480448" indent="0">
              <a:buNone/>
              <a:defRPr sz="1400"/>
            </a:lvl8pPr>
            <a:lvl9pPr marL="5120512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0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6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4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CE7DB-6B87-9F48-AC89-27FF703009F0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4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4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4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28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32" indent="-320032" algn="l" defTabSz="1280128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096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160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24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288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352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416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480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544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64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28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192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256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320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384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448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512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/>
          <p:nvPr/>
        </p:nvCxnSpPr>
        <p:spPr>
          <a:xfrm flipH="1">
            <a:off x="7636290" y="1671329"/>
            <a:ext cx="23694" cy="252692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54450" y="4222380"/>
            <a:ext cx="12154092" cy="2318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4640" y="4088183"/>
            <a:ext cx="270614" cy="268395"/>
          </a:xfrm>
          <a:prstGeom prst="ellipse">
            <a:avLst/>
          </a:prstGeom>
          <a:solidFill>
            <a:srgbClr val="BDC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1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3603" y="4079263"/>
            <a:ext cx="42672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dirty="0">
                <a:latin typeface="Noveo Sans" charset="0"/>
                <a:ea typeface="Noveo Sans" charset="0"/>
                <a:cs typeface="Noveo Sans" charset="0"/>
              </a:rPr>
              <a:t>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12585" y="4088885"/>
            <a:ext cx="426720" cy="286232"/>
            <a:chOff x="800404" y="4073218"/>
            <a:chExt cx="406400" cy="272603"/>
          </a:xfrm>
        </p:grpSpPr>
        <p:sp>
          <p:nvSpPr>
            <p:cNvPr id="36" name="Oval 35"/>
            <p:cNvSpPr/>
            <p:nvPr/>
          </p:nvSpPr>
          <p:spPr>
            <a:xfrm>
              <a:off x="8779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0404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647518" y="4088885"/>
            <a:ext cx="426720" cy="286232"/>
            <a:chOff x="1487628" y="4073218"/>
            <a:chExt cx="406400" cy="272603"/>
          </a:xfrm>
        </p:grpSpPr>
        <p:sp>
          <p:nvSpPr>
            <p:cNvPr id="37" name="Oval 36"/>
            <p:cNvSpPr/>
            <p:nvPr/>
          </p:nvSpPr>
          <p:spPr>
            <a:xfrm>
              <a:off x="15619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87628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482110" y="4088885"/>
            <a:ext cx="426720" cy="286232"/>
            <a:chOff x="2174852" y="4073218"/>
            <a:chExt cx="406400" cy="272603"/>
          </a:xfrm>
        </p:grpSpPr>
        <p:sp>
          <p:nvSpPr>
            <p:cNvPr id="38" name="Oval 37"/>
            <p:cNvSpPr/>
            <p:nvPr/>
          </p:nvSpPr>
          <p:spPr>
            <a:xfrm>
              <a:off x="224707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74852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313966" y="4088904"/>
            <a:ext cx="426720" cy="286232"/>
            <a:chOff x="2862076" y="4073218"/>
            <a:chExt cx="406400" cy="272602"/>
          </a:xfrm>
        </p:grpSpPr>
        <p:sp>
          <p:nvSpPr>
            <p:cNvPr id="39" name="Oval 38"/>
            <p:cNvSpPr/>
            <p:nvPr/>
          </p:nvSpPr>
          <p:spPr>
            <a:xfrm>
              <a:off x="2931079" y="4075529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62076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04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52882" y="4088885"/>
            <a:ext cx="426720" cy="286232"/>
            <a:chOff x="3549300" y="4073218"/>
            <a:chExt cx="406400" cy="272603"/>
          </a:xfrm>
        </p:grpSpPr>
        <p:sp>
          <p:nvSpPr>
            <p:cNvPr id="40" name="Oval 39"/>
            <p:cNvSpPr/>
            <p:nvPr/>
          </p:nvSpPr>
          <p:spPr>
            <a:xfrm>
              <a:off x="361507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49300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05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97435" y="4088864"/>
            <a:ext cx="426720" cy="286232"/>
            <a:chOff x="4236524" y="4073218"/>
            <a:chExt cx="406400" cy="272603"/>
          </a:xfrm>
        </p:grpSpPr>
        <p:sp>
          <p:nvSpPr>
            <p:cNvPr id="41" name="Oval 40"/>
            <p:cNvSpPr/>
            <p:nvPr/>
          </p:nvSpPr>
          <p:spPr>
            <a:xfrm>
              <a:off x="43048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36524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06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33156" y="4088885"/>
            <a:ext cx="426720" cy="286232"/>
            <a:chOff x="4923748" y="4073218"/>
            <a:chExt cx="406400" cy="272603"/>
          </a:xfrm>
        </p:grpSpPr>
        <p:sp>
          <p:nvSpPr>
            <p:cNvPr id="42" name="Oval 41"/>
            <p:cNvSpPr/>
            <p:nvPr/>
          </p:nvSpPr>
          <p:spPr>
            <a:xfrm>
              <a:off x="499464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23748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07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66669" y="4088885"/>
            <a:ext cx="426720" cy="286232"/>
            <a:chOff x="5610972" y="4073218"/>
            <a:chExt cx="406400" cy="272603"/>
          </a:xfrm>
        </p:grpSpPr>
        <p:sp>
          <p:nvSpPr>
            <p:cNvPr id="43" name="Oval 42"/>
            <p:cNvSpPr/>
            <p:nvPr/>
          </p:nvSpPr>
          <p:spPr>
            <a:xfrm>
              <a:off x="5682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10972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08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424185" y="4075234"/>
            <a:ext cx="426720" cy="286232"/>
            <a:chOff x="6298196" y="4073218"/>
            <a:chExt cx="406400" cy="272603"/>
          </a:xfrm>
        </p:grpSpPr>
        <p:sp>
          <p:nvSpPr>
            <p:cNvPr id="44" name="Oval 43"/>
            <p:cNvSpPr/>
            <p:nvPr/>
          </p:nvSpPr>
          <p:spPr>
            <a:xfrm>
              <a:off x="6366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98196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09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242130" y="4088864"/>
            <a:ext cx="426720" cy="286231"/>
            <a:chOff x="6976759" y="4073200"/>
            <a:chExt cx="406400" cy="272601"/>
          </a:xfrm>
        </p:grpSpPr>
        <p:sp>
          <p:nvSpPr>
            <p:cNvPr id="45" name="Oval 44"/>
            <p:cNvSpPr/>
            <p:nvPr/>
          </p:nvSpPr>
          <p:spPr>
            <a:xfrm>
              <a:off x="7050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840"/>
                </a:lnSpc>
              </a:pPr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76759" y="4073200"/>
              <a:ext cx="406400" cy="272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10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287139" y="4088885"/>
            <a:ext cx="426720" cy="286232"/>
            <a:chOff x="7653590" y="4073218"/>
            <a:chExt cx="406400" cy="272603"/>
          </a:xfrm>
        </p:grpSpPr>
        <p:sp>
          <p:nvSpPr>
            <p:cNvPr id="46" name="Oval 45"/>
            <p:cNvSpPr/>
            <p:nvPr/>
          </p:nvSpPr>
          <p:spPr>
            <a:xfrm>
              <a:off x="7734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53590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11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0241119" y="4103406"/>
            <a:ext cx="426720" cy="286232"/>
            <a:chOff x="8338560" y="4064045"/>
            <a:chExt cx="406400" cy="272601"/>
          </a:xfrm>
        </p:grpSpPr>
        <p:sp>
          <p:nvSpPr>
            <p:cNvPr id="47" name="Oval 46"/>
            <p:cNvSpPr/>
            <p:nvPr/>
          </p:nvSpPr>
          <p:spPr>
            <a:xfrm>
              <a:off x="8418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38560" y="4064045"/>
              <a:ext cx="406400" cy="272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1146139" y="4091978"/>
            <a:ext cx="426720" cy="286232"/>
            <a:chOff x="9025784" y="4064045"/>
            <a:chExt cx="406400" cy="272601"/>
          </a:xfrm>
        </p:grpSpPr>
        <p:sp>
          <p:nvSpPr>
            <p:cNvPr id="48" name="Oval 47"/>
            <p:cNvSpPr/>
            <p:nvPr/>
          </p:nvSpPr>
          <p:spPr>
            <a:xfrm>
              <a:off x="9102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025784" y="4064045"/>
              <a:ext cx="406400" cy="272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13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996352" y="4079274"/>
            <a:ext cx="426720" cy="286232"/>
            <a:chOff x="9713007" y="4064050"/>
            <a:chExt cx="406400" cy="272602"/>
          </a:xfrm>
        </p:grpSpPr>
        <p:sp>
          <p:nvSpPr>
            <p:cNvPr id="51" name="Oval 50"/>
            <p:cNvSpPr/>
            <p:nvPr/>
          </p:nvSpPr>
          <p:spPr>
            <a:xfrm>
              <a:off x="9786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713007" y="4064050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14</a:t>
              </a: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189757" y="4361462"/>
            <a:ext cx="0" cy="629395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26644"/>
              </p:ext>
            </p:extLst>
          </p:nvPr>
        </p:nvGraphicFramePr>
        <p:xfrm>
          <a:off x="54453" y="4898316"/>
          <a:ext cx="1612468" cy="16859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24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86066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15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29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Requirement Gathering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Crafting Survey</a:t>
                      </a:r>
                      <a:r>
                        <a:rPr lang="en-US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Questionnaire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Explore Android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8" name="Straight Connector 57"/>
          <p:cNvCxnSpPr/>
          <p:nvPr/>
        </p:nvCxnSpPr>
        <p:spPr>
          <a:xfrm>
            <a:off x="1010135" y="3715657"/>
            <a:ext cx="0" cy="34909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507832"/>
              </p:ext>
            </p:extLst>
          </p:nvPr>
        </p:nvGraphicFramePr>
        <p:xfrm>
          <a:off x="138027" y="1734596"/>
          <a:ext cx="2222878" cy="21777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22878">
                  <a:extLst>
                    <a:ext uri="{9D8B030D-6E8A-4147-A177-3AD203B41FA5}">
                      <a16:colId xmlns="" xmlns:a16="http://schemas.microsoft.com/office/drawing/2014/main" val="2192527220"/>
                    </a:ext>
                  </a:extLst>
                </a:gridCol>
              </a:tblGrid>
              <a:tr h="333422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30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19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Jun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6687887"/>
                  </a:ext>
                </a:extLst>
              </a:tr>
              <a:tr h="55388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FYP Proposal: 15th June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Accounting Module (I),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Online Help Module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6151837"/>
                  </a:ext>
                </a:extLst>
              </a:tr>
              <a:tr h="6458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FYP Proposal,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Wiki Page,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Test Cases,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Bug log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7699772"/>
                  </a:ext>
                </a:extLst>
              </a:tr>
            </a:tbl>
          </a:graphicData>
        </a:graphic>
      </p:graphicFrame>
      <p:cxnSp>
        <p:nvCxnSpPr>
          <p:cNvPr id="63" name="Straight Connector 62"/>
          <p:cNvCxnSpPr/>
          <p:nvPr/>
        </p:nvCxnSpPr>
        <p:spPr>
          <a:xfrm>
            <a:off x="1860878" y="4303651"/>
            <a:ext cx="0" cy="2834558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529582"/>
              </p:ext>
            </p:extLst>
          </p:nvPr>
        </p:nvGraphicFramePr>
        <p:xfrm>
          <a:off x="899634" y="7107508"/>
          <a:ext cx="1928341" cy="19236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83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51485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20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Jun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3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rd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Recording Module – Data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Recording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Business Calendar Module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6" name="Straight Connector 65"/>
          <p:cNvCxnSpPr/>
          <p:nvPr/>
        </p:nvCxnSpPr>
        <p:spPr>
          <a:xfrm>
            <a:off x="2696502" y="1455521"/>
            <a:ext cx="0" cy="2690575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342140"/>
              </p:ext>
            </p:extLst>
          </p:nvPr>
        </p:nvGraphicFramePr>
        <p:xfrm>
          <a:off x="268983" y="115299"/>
          <a:ext cx="2987497" cy="14774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87497">
                  <a:extLst>
                    <a:ext uri="{9D8B030D-6E8A-4147-A177-3AD203B41FA5}">
                      <a16:colId xmlns="" xmlns:a16="http://schemas.microsoft.com/office/drawing/2014/main" val="2192527220"/>
                    </a:ext>
                  </a:extLst>
                </a:gridCol>
              </a:tblGrid>
              <a:tr h="341271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4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Jul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17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6687887"/>
                  </a:ext>
                </a:extLst>
              </a:tr>
              <a:tr h="674401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Offline Mode Module,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Recording Module -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Tax Calculation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6151837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7699772"/>
                  </a:ext>
                </a:extLst>
              </a:tr>
            </a:tbl>
          </a:graphicData>
        </a:graphic>
      </p:graphicFrame>
      <p:cxnSp>
        <p:nvCxnSpPr>
          <p:cNvPr id="68" name="Straight Connector 67"/>
          <p:cNvCxnSpPr/>
          <p:nvPr/>
        </p:nvCxnSpPr>
        <p:spPr>
          <a:xfrm>
            <a:off x="3521724" y="4386912"/>
            <a:ext cx="0" cy="289246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704219"/>
              </p:ext>
            </p:extLst>
          </p:nvPr>
        </p:nvGraphicFramePr>
        <p:xfrm>
          <a:off x="2006743" y="4552650"/>
          <a:ext cx="2690439" cy="22280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904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9413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18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Jul – 31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st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Uploading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onto App Store</a:t>
                      </a:r>
                      <a:endParaRPr lang="en-SG" sz="1200" dirty="0" smtClean="0">
                        <a:solidFill>
                          <a:schemeClr val="bg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72675366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Accounting 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Module (I) – User Access Control,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Analytics Module (Graphical), Revamp UI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Expert Testing User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Guide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622471"/>
              </p:ext>
            </p:extLst>
          </p:nvPr>
        </p:nvGraphicFramePr>
        <p:xfrm>
          <a:off x="6698804" y="60023"/>
          <a:ext cx="2876440" cy="18623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76440">
                  <a:extLst>
                    <a:ext uri="{9D8B030D-6E8A-4147-A177-3AD203B41FA5}">
                      <a16:colId xmlns="" xmlns:a16="http://schemas.microsoft.com/office/drawing/2014/main" val="2192527220"/>
                    </a:ext>
                  </a:extLst>
                </a:gridCol>
              </a:tblGrid>
              <a:tr h="29413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26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 – 9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6687887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Midterm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: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3rd Oct –  7th Oct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Authentication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Module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6151837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Prepare for Midterm Slides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7699772"/>
                  </a:ext>
                </a:extLst>
              </a:tr>
            </a:tbl>
          </a:graphicData>
        </a:graphic>
      </p:graphicFrame>
      <p:cxnSp>
        <p:nvCxnSpPr>
          <p:cNvPr id="71" name="Straight Connector 70"/>
          <p:cNvCxnSpPr/>
          <p:nvPr/>
        </p:nvCxnSpPr>
        <p:spPr>
          <a:xfrm flipH="1">
            <a:off x="4357258" y="2855093"/>
            <a:ext cx="8985" cy="1212277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5104500" y="4324053"/>
            <a:ext cx="1597" cy="2726380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747497"/>
              </p:ext>
            </p:extLst>
          </p:nvPr>
        </p:nvGraphicFramePr>
        <p:xfrm>
          <a:off x="3286108" y="107670"/>
          <a:ext cx="2160267" cy="27960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9413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st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14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(1) FYP Acceptance: 10th Aug 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27889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Expert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Testing (I)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90672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Language Module 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(I), Revamp UI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705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Prepare acceptance slides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348399"/>
              </p:ext>
            </p:extLst>
          </p:nvPr>
        </p:nvGraphicFramePr>
        <p:xfrm>
          <a:off x="5501447" y="1966108"/>
          <a:ext cx="2057553" cy="20452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7553">
                  <a:extLst>
                    <a:ext uri="{9D8B030D-6E8A-4147-A177-3AD203B41FA5}">
                      <a16:colId xmlns="" xmlns:a16="http://schemas.microsoft.com/office/drawing/2014/main" val="2192527220"/>
                    </a:ext>
                  </a:extLst>
                </a:gridCol>
              </a:tblGrid>
              <a:tr h="29413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29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11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6687887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Image Capturing Module, Language Module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(II), </a:t>
                      </a:r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Expert Testing (II)</a:t>
                      </a:r>
                      <a:r>
                        <a:rPr lang="en-SG" sz="1200" baseline="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Review 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6151837"/>
                  </a:ext>
                </a:extLst>
              </a:tr>
              <a:tr h="278894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Expert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Testing (II)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DB813"/>
                    </a:solidFill>
                  </a:tcPr>
                </a:tc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7699772"/>
                  </a:ext>
                </a:extLst>
              </a:tr>
            </a:tbl>
          </a:graphicData>
        </a:graphic>
      </p:graphicFrame>
      <p:cxnSp>
        <p:nvCxnSpPr>
          <p:cNvPr id="77" name="Straight Connector 76"/>
          <p:cNvCxnSpPr/>
          <p:nvPr/>
        </p:nvCxnSpPr>
        <p:spPr>
          <a:xfrm flipH="1">
            <a:off x="5946192" y="3980813"/>
            <a:ext cx="8360" cy="13140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594365"/>
              </p:ext>
            </p:extLst>
          </p:nvPr>
        </p:nvGraphicFramePr>
        <p:xfrm>
          <a:off x="3161196" y="6940808"/>
          <a:ext cx="3020398" cy="23359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203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01977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15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28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(2) Registration and Class: 18th Aug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Analytics Module (Analysis – e.g. forecasting peak period), </a:t>
                      </a:r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Expert Testing (I)</a:t>
                      </a:r>
                      <a:r>
                        <a:rPr lang="en-SG" sz="1200" baseline="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Review 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Expert Testing 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0" name="Straight Connector 79"/>
          <p:cNvCxnSpPr/>
          <p:nvPr/>
        </p:nvCxnSpPr>
        <p:spPr>
          <a:xfrm>
            <a:off x="6783083" y="4375189"/>
            <a:ext cx="0" cy="19259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295434"/>
              </p:ext>
            </p:extLst>
          </p:nvPr>
        </p:nvGraphicFramePr>
        <p:xfrm>
          <a:off x="5407210" y="4558756"/>
          <a:ext cx="2843325" cy="23284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33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3480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12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 – 25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889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1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8894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2395393"/>
                  </a:ext>
                </a:extLst>
              </a:tr>
              <a:tr h="55458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Backend Admin Module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92611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UAT 1 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0" name="Straight Connector 89"/>
          <p:cNvCxnSpPr/>
          <p:nvPr/>
        </p:nvCxnSpPr>
        <p:spPr>
          <a:xfrm flipH="1">
            <a:off x="8460070" y="4375189"/>
            <a:ext cx="2802" cy="277305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522395"/>
              </p:ext>
            </p:extLst>
          </p:nvPr>
        </p:nvGraphicFramePr>
        <p:xfrm>
          <a:off x="6641489" y="7050433"/>
          <a:ext cx="2055072" cy="17246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50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98633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10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23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rd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Oct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2987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Push Notification Module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53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6" name="Straight Connector 95"/>
          <p:cNvCxnSpPr/>
          <p:nvPr/>
        </p:nvCxnSpPr>
        <p:spPr>
          <a:xfrm>
            <a:off x="9500499" y="2963065"/>
            <a:ext cx="0" cy="109709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158704"/>
              </p:ext>
            </p:extLst>
          </p:nvPr>
        </p:nvGraphicFramePr>
        <p:xfrm>
          <a:off x="8025335" y="2122401"/>
          <a:ext cx="2950330" cy="18314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503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96576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24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Oct– 6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508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2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5085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801633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Buffer Iteration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SG" sz="1200" b="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est Cases,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Finalize Poster,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UAT 2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9" name="Straight Connector 98"/>
          <p:cNvCxnSpPr>
            <a:stCxn id="31" idx="2"/>
          </p:cNvCxnSpPr>
          <p:nvPr/>
        </p:nvCxnSpPr>
        <p:spPr>
          <a:xfrm>
            <a:off x="10454479" y="4389638"/>
            <a:ext cx="3824" cy="212304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305029"/>
              </p:ext>
            </p:extLst>
          </p:nvPr>
        </p:nvGraphicFramePr>
        <p:xfrm>
          <a:off x="8964312" y="4581223"/>
          <a:ext cx="2055072" cy="261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50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1436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7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Nov – 13th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626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Poster: 7th Nov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6064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4995201"/>
                  </a:ext>
                </a:extLst>
              </a:tr>
              <a:tr h="52626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Buffer Iteration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Prepare finals presentation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2" name="Straight Connector 101"/>
          <p:cNvCxnSpPr/>
          <p:nvPr/>
        </p:nvCxnSpPr>
        <p:spPr>
          <a:xfrm>
            <a:off x="11359499" y="1781816"/>
            <a:ext cx="0" cy="246123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112445"/>
              </p:ext>
            </p:extLst>
          </p:nvPr>
        </p:nvGraphicFramePr>
        <p:xfrm>
          <a:off x="9658599" y="148965"/>
          <a:ext cx="3094779" cy="17150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47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52307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14th Nov – 27th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81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Final: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21st Nov – 30th Nov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Prepare for poster day,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User Manual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7" name="Straight Connector 106"/>
          <p:cNvCxnSpPr/>
          <p:nvPr/>
        </p:nvCxnSpPr>
        <p:spPr>
          <a:xfrm>
            <a:off x="12208542" y="4274518"/>
            <a:ext cx="0" cy="318894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232028"/>
              </p:ext>
            </p:extLst>
          </p:nvPr>
        </p:nvGraphicFramePr>
        <p:xfrm>
          <a:off x="10595386" y="7474425"/>
          <a:ext cx="1986506" cy="17551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65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87388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28th Nov – 2nd Dec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Final: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21st Nov – 30th Nov</a:t>
                      </a:r>
                      <a:endParaRPr lang="en-SG" sz="1200" b="1" dirty="0" smtClean="0">
                        <a:solidFill>
                          <a:schemeClr val="bg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Poster day: 2nd Dec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3061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04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/>
          <p:nvPr/>
        </p:nvCxnSpPr>
        <p:spPr>
          <a:xfrm flipH="1">
            <a:off x="7636290" y="1671329"/>
            <a:ext cx="23694" cy="252692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54450" y="4222380"/>
            <a:ext cx="12154092" cy="2318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4640" y="4088183"/>
            <a:ext cx="270614" cy="268395"/>
          </a:xfrm>
          <a:prstGeom prst="ellipse">
            <a:avLst/>
          </a:prstGeom>
          <a:solidFill>
            <a:srgbClr val="BDC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1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3603" y="4079263"/>
            <a:ext cx="42672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dirty="0">
                <a:latin typeface="Noveo Sans" charset="0"/>
                <a:ea typeface="Noveo Sans" charset="0"/>
                <a:cs typeface="Noveo Sans" charset="0"/>
              </a:rPr>
              <a:t>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12585" y="4088885"/>
            <a:ext cx="426720" cy="286232"/>
            <a:chOff x="800404" y="4073218"/>
            <a:chExt cx="406400" cy="272603"/>
          </a:xfrm>
        </p:grpSpPr>
        <p:sp>
          <p:nvSpPr>
            <p:cNvPr id="36" name="Oval 35"/>
            <p:cNvSpPr/>
            <p:nvPr/>
          </p:nvSpPr>
          <p:spPr>
            <a:xfrm>
              <a:off x="8779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0404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647518" y="4088885"/>
            <a:ext cx="426720" cy="286232"/>
            <a:chOff x="1487628" y="4073218"/>
            <a:chExt cx="406400" cy="272603"/>
          </a:xfrm>
        </p:grpSpPr>
        <p:sp>
          <p:nvSpPr>
            <p:cNvPr id="37" name="Oval 36"/>
            <p:cNvSpPr/>
            <p:nvPr/>
          </p:nvSpPr>
          <p:spPr>
            <a:xfrm>
              <a:off x="15619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87628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482110" y="4088885"/>
            <a:ext cx="426720" cy="286232"/>
            <a:chOff x="2174852" y="4073218"/>
            <a:chExt cx="406400" cy="272603"/>
          </a:xfrm>
        </p:grpSpPr>
        <p:sp>
          <p:nvSpPr>
            <p:cNvPr id="38" name="Oval 37"/>
            <p:cNvSpPr/>
            <p:nvPr/>
          </p:nvSpPr>
          <p:spPr>
            <a:xfrm>
              <a:off x="224707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74852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313966" y="4088904"/>
            <a:ext cx="426720" cy="286232"/>
            <a:chOff x="2862076" y="4073218"/>
            <a:chExt cx="406400" cy="272602"/>
          </a:xfrm>
        </p:grpSpPr>
        <p:sp>
          <p:nvSpPr>
            <p:cNvPr id="39" name="Oval 38"/>
            <p:cNvSpPr/>
            <p:nvPr/>
          </p:nvSpPr>
          <p:spPr>
            <a:xfrm>
              <a:off x="2931079" y="4075529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62076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04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52882" y="4088885"/>
            <a:ext cx="426720" cy="286232"/>
            <a:chOff x="3549300" y="4073218"/>
            <a:chExt cx="406400" cy="272603"/>
          </a:xfrm>
        </p:grpSpPr>
        <p:sp>
          <p:nvSpPr>
            <p:cNvPr id="40" name="Oval 39"/>
            <p:cNvSpPr/>
            <p:nvPr/>
          </p:nvSpPr>
          <p:spPr>
            <a:xfrm>
              <a:off x="361507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49300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05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97435" y="4088864"/>
            <a:ext cx="426720" cy="286232"/>
            <a:chOff x="4236524" y="4073218"/>
            <a:chExt cx="406400" cy="272603"/>
          </a:xfrm>
        </p:grpSpPr>
        <p:sp>
          <p:nvSpPr>
            <p:cNvPr id="41" name="Oval 40"/>
            <p:cNvSpPr/>
            <p:nvPr/>
          </p:nvSpPr>
          <p:spPr>
            <a:xfrm>
              <a:off x="43048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36524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06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33156" y="4088885"/>
            <a:ext cx="426720" cy="286232"/>
            <a:chOff x="4923748" y="4073218"/>
            <a:chExt cx="406400" cy="272603"/>
          </a:xfrm>
        </p:grpSpPr>
        <p:sp>
          <p:nvSpPr>
            <p:cNvPr id="42" name="Oval 41"/>
            <p:cNvSpPr/>
            <p:nvPr/>
          </p:nvSpPr>
          <p:spPr>
            <a:xfrm>
              <a:off x="499464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23748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07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66669" y="4088885"/>
            <a:ext cx="426720" cy="286232"/>
            <a:chOff x="5610972" y="4073218"/>
            <a:chExt cx="406400" cy="272603"/>
          </a:xfrm>
        </p:grpSpPr>
        <p:sp>
          <p:nvSpPr>
            <p:cNvPr id="43" name="Oval 42"/>
            <p:cNvSpPr/>
            <p:nvPr/>
          </p:nvSpPr>
          <p:spPr>
            <a:xfrm>
              <a:off x="5682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10972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08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424185" y="4075234"/>
            <a:ext cx="426720" cy="286232"/>
            <a:chOff x="6298196" y="4073218"/>
            <a:chExt cx="406400" cy="272603"/>
          </a:xfrm>
        </p:grpSpPr>
        <p:sp>
          <p:nvSpPr>
            <p:cNvPr id="44" name="Oval 43"/>
            <p:cNvSpPr/>
            <p:nvPr/>
          </p:nvSpPr>
          <p:spPr>
            <a:xfrm>
              <a:off x="6366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98196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09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242130" y="4088864"/>
            <a:ext cx="426720" cy="286231"/>
            <a:chOff x="6976759" y="4073200"/>
            <a:chExt cx="406400" cy="272601"/>
          </a:xfrm>
        </p:grpSpPr>
        <p:sp>
          <p:nvSpPr>
            <p:cNvPr id="45" name="Oval 44"/>
            <p:cNvSpPr/>
            <p:nvPr/>
          </p:nvSpPr>
          <p:spPr>
            <a:xfrm>
              <a:off x="7050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840"/>
                </a:lnSpc>
              </a:pPr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76759" y="4073200"/>
              <a:ext cx="406400" cy="272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10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287139" y="4088885"/>
            <a:ext cx="426720" cy="286232"/>
            <a:chOff x="7653590" y="4073218"/>
            <a:chExt cx="406400" cy="272603"/>
          </a:xfrm>
        </p:grpSpPr>
        <p:sp>
          <p:nvSpPr>
            <p:cNvPr id="46" name="Oval 45"/>
            <p:cNvSpPr/>
            <p:nvPr/>
          </p:nvSpPr>
          <p:spPr>
            <a:xfrm>
              <a:off x="7734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53590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11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0241119" y="4103406"/>
            <a:ext cx="426720" cy="286232"/>
            <a:chOff x="8338560" y="4064045"/>
            <a:chExt cx="406400" cy="272601"/>
          </a:xfrm>
        </p:grpSpPr>
        <p:sp>
          <p:nvSpPr>
            <p:cNvPr id="47" name="Oval 46"/>
            <p:cNvSpPr/>
            <p:nvPr/>
          </p:nvSpPr>
          <p:spPr>
            <a:xfrm>
              <a:off x="8418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38560" y="4064045"/>
              <a:ext cx="406400" cy="272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1146139" y="4091978"/>
            <a:ext cx="426720" cy="286232"/>
            <a:chOff x="9025784" y="4064045"/>
            <a:chExt cx="406400" cy="272601"/>
          </a:xfrm>
        </p:grpSpPr>
        <p:sp>
          <p:nvSpPr>
            <p:cNvPr id="48" name="Oval 47"/>
            <p:cNvSpPr/>
            <p:nvPr/>
          </p:nvSpPr>
          <p:spPr>
            <a:xfrm>
              <a:off x="9102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025784" y="4064045"/>
              <a:ext cx="406400" cy="272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13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996352" y="4079274"/>
            <a:ext cx="426720" cy="286232"/>
            <a:chOff x="9713007" y="4064050"/>
            <a:chExt cx="406400" cy="272602"/>
          </a:xfrm>
        </p:grpSpPr>
        <p:sp>
          <p:nvSpPr>
            <p:cNvPr id="51" name="Oval 50"/>
            <p:cNvSpPr/>
            <p:nvPr/>
          </p:nvSpPr>
          <p:spPr>
            <a:xfrm>
              <a:off x="9786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713007" y="4064050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14</a:t>
              </a: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189757" y="4361462"/>
            <a:ext cx="0" cy="629395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26644"/>
              </p:ext>
            </p:extLst>
          </p:nvPr>
        </p:nvGraphicFramePr>
        <p:xfrm>
          <a:off x="54453" y="4898316"/>
          <a:ext cx="1612468" cy="16859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24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86066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15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29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Requirement Gathering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Crafting Survey</a:t>
                      </a:r>
                      <a:r>
                        <a:rPr lang="en-US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Questionnaire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Explore Android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8" name="Straight Connector 57"/>
          <p:cNvCxnSpPr/>
          <p:nvPr/>
        </p:nvCxnSpPr>
        <p:spPr>
          <a:xfrm>
            <a:off x="1010135" y="3715657"/>
            <a:ext cx="0" cy="34909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507832"/>
              </p:ext>
            </p:extLst>
          </p:nvPr>
        </p:nvGraphicFramePr>
        <p:xfrm>
          <a:off x="138027" y="1734596"/>
          <a:ext cx="2222878" cy="21777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22878">
                  <a:extLst>
                    <a:ext uri="{9D8B030D-6E8A-4147-A177-3AD203B41FA5}">
                      <a16:colId xmlns="" xmlns:a16="http://schemas.microsoft.com/office/drawing/2014/main" val="2192527220"/>
                    </a:ext>
                  </a:extLst>
                </a:gridCol>
              </a:tblGrid>
              <a:tr h="333422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30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19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Jun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6687887"/>
                  </a:ext>
                </a:extLst>
              </a:tr>
              <a:tr h="55388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FYP Proposal: 15th June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Accounting Module (I),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Online Help Module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6151837"/>
                  </a:ext>
                </a:extLst>
              </a:tr>
              <a:tr h="6458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FYP Proposal,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Wiki Page,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Test Cases,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Bug log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7699772"/>
                  </a:ext>
                </a:extLst>
              </a:tr>
            </a:tbl>
          </a:graphicData>
        </a:graphic>
      </p:graphicFrame>
      <p:cxnSp>
        <p:nvCxnSpPr>
          <p:cNvPr id="63" name="Straight Connector 62"/>
          <p:cNvCxnSpPr/>
          <p:nvPr/>
        </p:nvCxnSpPr>
        <p:spPr>
          <a:xfrm>
            <a:off x="1860878" y="4303651"/>
            <a:ext cx="0" cy="2834558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529582"/>
              </p:ext>
            </p:extLst>
          </p:nvPr>
        </p:nvGraphicFramePr>
        <p:xfrm>
          <a:off x="899634" y="7107508"/>
          <a:ext cx="1928341" cy="19236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83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51485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20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Jun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3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rd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Recording Module – Data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Recording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Business Calendar Module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6" name="Straight Connector 65"/>
          <p:cNvCxnSpPr/>
          <p:nvPr/>
        </p:nvCxnSpPr>
        <p:spPr>
          <a:xfrm>
            <a:off x="2696502" y="1455521"/>
            <a:ext cx="0" cy="2690575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342140"/>
              </p:ext>
            </p:extLst>
          </p:nvPr>
        </p:nvGraphicFramePr>
        <p:xfrm>
          <a:off x="268983" y="115299"/>
          <a:ext cx="2987497" cy="14774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87497">
                  <a:extLst>
                    <a:ext uri="{9D8B030D-6E8A-4147-A177-3AD203B41FA5}">
                      <a16:colId xmlns="" xmlns:a16="http://schemas.microsoft.com/office/drawing/2014/main" val="2192527220"/>
                    </a:ext>
                  </a:extLst>
                </a:gridCol>
              </a:tblGrid>
              <a:tr h="341271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4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Jul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17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6687887"/>
                  </a:ext>
                </a:extLst>
              </a:tr>
              <a:tr h="674401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Offline Mode Module,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Recording Module -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Tax Calculation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6151837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7699772"/>
                  </a:ext>
                </a:extLst>
              </a:tr>
            </a:tbl>
          </a:graphicData>
        </a:graphic>
      </p:graphicFrame>
      <p:cxnSp>
        <p:nvCxnSpPr>
          <p:cNvPr id="68" name="Straight Connector 67"/>
          <p:cNvCxnSpPr/>
          <p:nvPr/>
        </p:nvCxnSpPr>
        <p:spPr>
          <a:xfrm>
            <a:off x="3521724" y="4386912"/>
            <a:ext cx="0" cy="289246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754174"/>
              </p:ext>
            </p:extLst>
          </p:nvPr>
        </p:nvGraphicFramePr>
        <p:xfrm>
          <a:off x="2006743" y="4552649"/>
          <a:ext cx="2690439" cy="22280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904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9413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18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Jul – 31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st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Uploading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onto Apple Test Flight</a:t>
                      </a:r>
                      <a:endParaRPr lang="en-SG" sz="1200" dirty="0" smtClean="0">
                        <a:solidFill>
                          <a:schemeClr val="bg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72675366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Accounting 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Module (II) – User Access Control,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Analytics Module (Graphical) (I)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Expert Testing User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Guide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622471"/>
              </p:ext>
            </p:extLst>
          </p:nvPr>
        </p:nvGraphicFramePr>
        <p:xfrm>
          <a:off x="6698804" y="60023"/>
          <a:ext cx="2876440" cy="18623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76440">
                  <a:extLst>
                    <a:ext uri="{9D8B030D-6E8A-4147-A177-3AD203B41FA5}">
                      <a16:colId xmlns="" xmlns:a16="http://schemas.microsoft.com/office/drawing/2014/main" val="2192527220"/>
                    </a:ext>
                  </a:extLst>
                </a:gridCol>
              </a:tblGrid>
              <a:tr h="29413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26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 – 9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6687887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Midterm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: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3rd Oct –  7th Oct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Authentication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Module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6151837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Prepare for Midterm Slides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7699772"/>
                  </a:ext>
                </a:extLst>
              </a:tr>
            </a:tbl>
          </a:graphicData>
        </a:graphic>
      </p:graphicFrame>
      <p:cxnSp>
        <p:nvCxnSpPr>
          <p:cNvPr id="71" name="Straight Connector 70"/>
          <p:cNvCxnSpPr/>
          <p:nvPr/>
        </p:nvCxnSpPr>
        <p:spPr>
          <a:xfrm>
            <a:off x="4357258" y="2521035"/>
            <a:ext cx="1" cy="1546335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5104500" y="4324053"/>
            <a:ext cx="1597" cy="2726380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051922"/>
              </p:ext>
            </p:extLst>
          </p:nvPr>
        </p:nvGraphicFramePr>
        <p:xfrm>
          <a:off x="3312179" y="126820"/>
          <a:ext cx="2160267" cy="23942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6510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st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14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5607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(1) FYP Acceptance: 10th Aug 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21477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Expert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Testing (I)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1879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Language Module 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(I)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4422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Prepare acceptance slides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363297"/>
              </p:ext>
            </p:extLst>
          </p:nvPr>
        </p:nvGraphicFramePr>
        <p:xfrm>
          <a:off x="5501447" y="1966108"/>
          <a:ext cx="2057553" cy="20452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7553">
                  <a:extLst>
                    <a:ext uri="{9D8B030D-6E8A-4147-A177-3AD203B41FA5}">
                      <a16:colId xmlns="" xmlns:a16="http://schemas.microsoft.com/office/drawing/2014/main" val="2192527220"/>
                    </a:ext>
                  </a:extLst>
                </a:gridCol>
              </a:tblGrid>
              <a:tr h="29413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29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11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6687887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Image Capturing Module, Language Module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(II), </a:t>
                      </a:r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Expert Testing Review (II) 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6151837"/>
                  </a:ext>
                </a:extLst>
              </a:tr>
              <a:tr h="278894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Expert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Testing (II)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DB813"/>
                    </a:solidFill>
                  </a:tcPr>
                </a:tc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7699772"/>
                  </a:ext>
                </a:extLst>
              </a:tr>
            </a:tbl>
          </a:graphicData>
        </a:graphic>
      </p:graphicFrame>
      <p:cxnSp>
        <p:nvCxnSpPr>
          <p:cNvPr id="77" name="Straight Connector 76"/>
          <p:cNvCxnSpPr/>
          <p:nvPr/>
        </p:nvCxnSpPr>
        <p:spPr>
          <a:xfrm flipH="1">
            <a:off x="5946192" y="3980813"/>
            <a:ext cx="8360" cy="13140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284166"/>
              </p:ext>
            </p:extLst>
          </p:nvPr>
        </p:nvGraphicFramePr>
        <p:xfrm>
          <a:off x="3161196" y="6940807"/>
          <a:ext cx="3020398" cy="23359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203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01977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15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28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(2) Registration and Class: 18th Aug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Analytics Module (Analysis – e.g. forecasting peak period)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(II), </a:t>
                      </a:r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Expert Testing Review (I) 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Expert Testing 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0" name="Straight Connector 79"/>
          <p:cNvCxnSpPr/>
          <p:nvPr/>
        </p:nvCxnSpPr>
        <p:spPr>
          <a:xfrm>
            <a:off x="6783083" y="4375189"/>
            <a:ext cx="0" cy="19259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295434"/>
              </p:ext>
            </p:extLst>
          </p:nvPr>
        </p:nvGraphicFramePr>
        <p:xfrm>
          <a:off x="5407210" y="4558756"/>
          <a:ext cx="2843325" cy="23284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33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3480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12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 – 25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889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1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8894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2395393"/>
                  </a:ext>
                </a:extLst>
              </a:tr>
              <a:tr h="55458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Backend Admin Module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92611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UAT 1 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0" name="Straight Connector 89"/>
          <p:cNvCxnSpPr/>
          <p:nvPr/>
        </p:nvCxnSpPr>
        <p:spPr>
          <a:xfrm flipH="1">
            <a:off x="8460070" y="4375189"/>
            <a:ext cx="2802" cy="277305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522395"/>
              </p:ext>
            </p:extLst>
          </p:nvPr>
        </p:nvGraphicFramePr>
        <p:xfrm>
          <a:off x="6641489" y="7050433"/>
          <a:ext cx="2055072" cy="17246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50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98633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10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23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rd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Oct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2987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Push Notification Module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53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6" name="Straight Connector 95"/>
          <p:cNvCxnSpPr/>
          <p:nvPr/>
        </p:nvCxnSpPr>
        <p:spPr>
          <a:xfrm>
            <a:off x="9500499" y="2963065"/>
            <a:ext cx="0" cy="109709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158704"/>
              </p:ext>
            </p:extLst>
          </p:nvPr>
        </p:nvGraphicFramePr>
        <p:xfrm>
          <a:off x="8025335" y="2122401"/>
          <a:ext cx="2950330" cy="18314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503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96576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24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Oct– 6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508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2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5085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801633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Buffer Iteration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SG" sz="1200" b="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est Cases,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Finalize Poster,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UAT 2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9" name="Straight Connector 98"/>
          <p:cNvCxnSpPr>
            <a:stCxn id="31" idx="2"/>
          </p:cNvCxnSpPr>
          <p:nvPr/>
        </p:nvCxnSpPr>
        <p:spPr>
          <a:xfrm>
            <a:off x="10454479" y="4389638"/>
            <a:ext cx="3824" cy="212304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305029"/>
              </p:ext>
            </p:extLst>
          </p:nvPr>
        </p:nvGraphicFramePr>
        <p:xfrm>
          <a:off x="8964312" y="4581223"/>
          <a:ext cx="2055072" cy="261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50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1436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7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Nov – 13th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626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Poster: 7th Nov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6064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4995201"/>
                  </a:ext>
                </a:extLst>
              </a:tr>
              <a:tr h="52626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Buffer Iteration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Prepare finals presentation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2" name="Straight Connector 101"/>
          <p:cNvCxnSpPr/>
          <p:nvPr/>
        </p:nvCxnSpPr>
        <p:spPr>
          <a:xfrm>
            <a:off x="11359499" y="1781816"/>
            <a:ext cx="0" cy="246123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112445"/>
              </p:ext>
            </p:extLst>
          </p:nvPr>
        </p:nvGraphicFramePr>
        <p:xfrm>
          <a:off x="9658599" y="148965"/>
          <a:ext cx="3094779" cy="17150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47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52307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14th Nov – 27th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81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Final: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21st Nov – 30th Nov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Prepare for poster day,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User Manual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7" name="Straight Connector 106"/>
          <p:cNvCxnSpPr/>
          <p:nvPr/>
        </p:nvCxnSpPr>
        <p:spPr>
          <a:xfrm>
            <a:off x="12208542" y="4274518"/>
            <a:ext cx="0" cy="318894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232028"/>
              </p:ext>
            </p:extLst>
          </p:nvPr>
        </p:nvGraphicFramePr>
        <p:xfrm>
          <a:off x="10595386" y="7474425"/>
          <a:ext cx="1986506" cy="17551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65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87388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28th Nov – 2nd Dec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Final: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21st Nov – 30th Nov</a:t>
                      </a:r>
                      <a:endParaRPr lang="en-SG" sz="1200" b="1" dirty="0" smtClean="0">
                        <a:solidFill>
                          <a:schemeClr val="bg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Poster day: 2nd Dec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3061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637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/>
          <p:nvPr/>
        </p:nvCxnSpPr>
        <p:spPr>
          <a:xfrm flipH="1">
            <a:off x="7636290" y="1926159"/>
            <a:ext cx="23694" cy="252692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5104500" y="4621413"/>
            <a:ext cx="1597" cy="2726380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860878" y="4558481"/>
            <a:ext cx="0" cy="2834558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2208542" y="4529348"/>
            <a:ext cx="0" cy="318894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1359499" y="2036646"/>
            <a:ext cx="0" cy="246123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5931202" y="1870951"/>
            <a:ext cx="8360" cy="2522330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54450" y="4477210"/>
            <a:ext cx="12154092" cy="2318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4640" y="4343013"/>
            <a:ext cx="270614" cy="268395"/>
          </a:xfrm>
          <a:prstGeom prst="ellipse">
            <a:avLst/>
          </a:prstGeom>
          <a:solidFill>
            <a:srgbClr val="BDC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1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3603" y="4334093"/>
            <a:ext cx="42672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dirty="0">
                <a:latin typeface="Noveo Sans" charset="0"/>
                <a:ea typeface="Noveo Sans" charset="0"/>
                <a:cs typeface="Noveo Sans" charset="0"/>
              </a:rPr>
              <a:t>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12585" y="4343715"/>
            <a:ext cx="426720" cy="286232"/>
            <a:chOff x="800404" y="4073218"/>
            <a:chExt cx="406400" cy="272603"/>
          </a:xfrm>
        </p:grpSpPr>
        <p:sp>
          <p:nvSpPr>
            <p:cNvPr id="36" name="Oval 35"/>
            <p:cNvSpPr/>
            <p:nvPr/>
          </p:nvSpPr>
          <p:spPr>
            <a:xfrm>
              <a:off x="8779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0404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647518" y="4343715"/>
            <a:ext cx="426720" cy="286232"/>
            <a:chOff x="1487628" y="4073218"/>
            <a:chExt cx="406400" cy="272603"/>
          </a:xfrm>
        </p:grpSpPr>
        <p:sp>
          <p:nvSpPr>
            <p:cNvPr id="37" name="Oval 36"/>
            <p:cNvSpPr/>
            <p:nvPr/>
          </p:nvSpPr>
          <p:spPr>
            <a:xfrm>
              <a:off x="15619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87628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482110" y="4343715"/>
            <a:ext cx="426720" cy="286232"/>
            <a:chOff x="2174852" y="4073218"/>
            <a:chExt cx="406400" cy="272603"/>
          </a:xfrm>
        </p:grpSpPr>
        <p:sp>
          <p:nvSpPr>
            <p:cNvPr id="38" name="Oval 37"/>
            <p:cNvSpPr/>
            <p:nvPr/>
          </p:nvSpPr>
          <p:spPr>
            <a:xfrm>
              <a:off x="224707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74852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313966" y="4343734"/>
            <a:ext cx="426720" cy="286232"/>
            <a:chOff x="2862076" y="4073218"/>
            <a:chExt cx="406400" cy="272602"/>
          </a:xfrm>
        </p:grpSpPr>
        <p:sp>
          <p:nvSpPr>
            <p:cNvPr id="39" name="Oval 38"/>
            <p:cNvSpPr/>
            <p:nvPr/>
          </p:nvSpPr>
          <p:spPr>
            <a:xfrm>
              <a:off x="2931079" y="4075529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62076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04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52882" y="4343715"/>
            <a:ext cx="426720" cy="286232"/>
            <a:chOff x="3549300" y="4073218"/>
            <a:chExt cx="406400" cy="272603"/>
          </a:xfrm>
        </p:grpSpPr>
        <p:sp>
          <p:nvSpPr>
            <p:cNvPr id="40" name="Oval 39"/>
            <p:cNvSpPr/>
            <p:nvPr/>
          </p:nvSpPr>
          <p:spPr>
            <a:xfrm>
              <a:off x="361507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49300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05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97435" y="4343694"/>
            <a:ext cx="426720" cy="286232"/>
            <a:chOff x="4236524" y="4073218"/>
            <a:chExt cx="406400" cy="272603"/>
          </a:xfrm>
        </p:grpSpPr>
        <p:sp>
          <p:nvSpPr>
            <p:cNvPr id="41" name="Oval 40"/>
            <p:cNvSpPr/>
            <p:nvPr/>
          </p:nvSpPr>
          <p:spPr>
            <a:xfrm>
              <a:off x="43048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36524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06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33156" y="4343715"/>
            <a:ext cx="426720" cy="286232"/>
            <a:chOff x="4923748" y="4073218"/>
            <a:chExt cx="406400" cy="272603"/>
          </a:xfrm>
        </p:grpSpPr>
        <p:sp>
          <p:nvSpPr>
            <p:cNvPr id="42" name="Oval 41"/>
            <p:cNvSpPr/>
            <p:nvPr/>
          </p:nvSpPr>
          <p:spPr>
            <a:xfrm>
              <a:off x="499464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23748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07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66669" y="4343715"/>
            <a:ext cx="426720" cy="286232"/>
            <a:chOff x="5610972" y="4073218"/>
            <a:chExt cx="406400" cy="272603"/>
          </a:xfrm>
        </p:grpSpPr>
        <p:sp>
          <p:nvSpPr>
            <p:cNvPr id="43" name="Oval 42"/>
            <p:cNvSpPr/>
            <p:nvPr/>
          </p:nvSpPr>
          <p:spPr>
            <a:xfrm>
              <a:off x="5682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10972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08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424185" y="4330064"/>
            <a:ext cx="426720" cy="286232"/>
            <a:chOff x="6298196" y="4073218"/>
            <a:chExt cx="406400" cy="272603"/>
          </a:xfrm>
        </p:grpSpPr>
        <p:sp>
          <p:nvSpPr>
            <p:cNvPr id="44" name="Oval 43"/>
            <p:cNvSpPr/>
            <p:nvPr/>
          </p:nvSpPr>
          <p:spPr>
            <a:xfrm>
              <a:off x="6366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98196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09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242130" y="4343694"/>
            <a:ext cx="426720" cy="286231"/>
            <a:chOff x="6976759" y="4073200"/>
            <a:chExt cx="406400" cy="272601"/>
          </a:xfrm>
        </p:grpSpPr>
        <p:sp>
          <p:nvSpPr>
            <p:cNvPr id="45" name="Oval 44"/>
            <p:cNvSpPr/>
            <p:nvPr/>
          </p:nvSpPr>
          <p:spPr>
            <a:xfrm>
              <a:off x="7050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840"/>
                </a:lnSpc>
              </a:pPr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76759" y="4073200"/>
              <a:ext cx="406400" cy="272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10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287139" y="4343715"/>
            <a:ext cx="426720" cy="286232"/>
            <a:chOff x="7653590" y="4073218"/>
            <a:chExt cx="406400" cy="272603"/>
          </a:xfrm>
        </p:grpSpPr>
        <p:sp>
          <p:nvSpPr>
            <p:cNvPr id="46" name="Oval 45"/>
            <p:cNvSpPr/>
            <p:nvPr/>
          </p:nvSpPr>
          <p:spPr>
            <a:xfrm>
              <a:off x="7734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53590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11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0241119" y="4358236"/>
            <a:ext cx="426720" cy="286232"/>
            <a:chOff x="8338560" y="4064045"/>
            <a:chExt cx="406400" cy="272601"/>
          </a:xfrm>
        </p:grpSpPr>
        <p:sp>
          <p:nvSpPr>
            <p:cNvPr id="47" name="Oval 46"/>
            <p:cNvSpPr/>
            <p:nvPr/>
          </p:nvSpPr>
          <p:spPr>
            <a:xfrm>
              <a:off x="8418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38560" y="4064045"/>
              <a:ext cx="406400" cy="272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1146139" y="4346808"/>
            <a:ext cx="426720" cy="286232"/>
            <a:chOff x="9025784" y="4064045"/>
            <a:chExt cx="406400" cy="272601"/>
          </a:xfrm>
        </p:grpSpPr>
        <p:sp>
          <p:nvSpPr>
            <p:cNvPr id="48" name="Oval 47"/>
            <p:cNvSpPr/>
            <p:nvPr/>
          </p:nvSpPr>
          <p:spPr>
            <a:xfrm>
              <a:off x="9102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025784" y="4064045"/>
              <a:ext cx="406400" cy="272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13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996352" y="4334104"/>
            <a:ext cx="426720" cy="286232"/>
            <a:chOff x="9713007" y="4064050"/>
            <a:chExt cx="406400" cy="272602"/>
          </a:xfrm>
        </p:grpSpPr>
        <p:sp>
          <p:nvSpPr>
            <p:cNvPr id="51" name="Oval 50"/>
            <p:cNvSpPr/>
            <p:nvPr/>
          </p:nvSpPr>
          <p:spPr>
            <a:xfrm>
              <a:off x="9786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713007" y="4064050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14</a:t>
              </a: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189757" y="4616292"/>
            <a:ext cx="0" cy="629395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555795"/>
              </p:ext>
            </p:extLst>
          </p:nvPr>
        </p:nvGraphicFramePr>
        <p:xfrm>
          <a:off x="54453" y="5153146"/>
          <a:ext cx="1612468" cy="16859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24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86066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15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29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Requirement Gathering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Crafting Survey</a:t>
                      </a:r>
                      <a:r>
                        <a:rPr lang="en-US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Questionnaire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Explore Android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8" name="Straight Connector 57"/>
          <p:cNvCxnSpPr/>
          <p:nvPr/>
        </p:nvCxnSpPr>
        <p:spPr>
          <a:xfrm>
            <a:off x="1010135" y="3970487"/>
            <a:ext cx="0" cy="34909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024783"/>
              </p:ext>
            </p:extLst>
          </p:nvPr>
        </p:nvGraphicFramePr>
        <p:xfrm>
          <a:off x="138027" y="1989426"/>
          <a:ext cx="2222878" cy="21777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22878">
                  <a:extLst>
                    <a:ext uri="{9D8B030D-6E8A-4147-A177-3AD203B41FA5}">
                      <a16:colId xmlns="" xmlns:a16="http://schemas.microsoft.com/office/drawing/2014/main" val="2192527220"/>
                    </a:ext>
                  </a:extLst>
                </a:gridCol>
              </a:tblGrid>
              <a:tr h="333422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30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19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Jun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6687887"/>
                  </a:ext>
                </a:extLst>
              </a:tr>
              <a:tr h="55388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FYP Proposal: 15th June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Accounting Module,</a:t>
                      </a:r>
                      <a:r>
                        <a:rPr lang="en-SG" sz="1200" baseline="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Online Help Module</a:t>
                      </a:r>
                      <a:endParaRPr lang="en-SG" sz="1200" dirty="0" smtClean="0">
                        <a:solidFill>
                          <a:schemeClr val="tx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6151837"/>
                  </a:ext>
                </a:extLst>
              </a:tr>
              <a:tr h="6458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FYP Proposal,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Wiki Page,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Test Cases,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Bug log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7699772"/>
                  </a:ext>
                </a:extLst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416736"/>
              </p:ext>
            </p:extLst>
          </p:nvPr>
        </p:nvGraphicFramePr>
        <p:xfrm>
          <a:off x="899634" y="7362338"/>
          <a:ext cx="1928341" cy="19236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83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51485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20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Jun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3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rd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Recording Module – Data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Recording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Business Calendar Module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6" name="Straight Connector 65"/>
          <p:cNvCxnSpPr/>
          <p:nvPr/>
        </p:nvCxnSpPr>
        <p:spPr>
          <a:xfrm>
            <a:off x="2696502" y="1710351"/>
            <a:ext cx="0" cy="2690575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169994"/>
              </p:ext>
            </p:extLst>
          </p:nvPr>
        </p:nvGraphicFramePr>
        <p:xfrm>
          <a:off x="268983" y="370129"/>
          <a:ext cx="2987497" cy="14774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87497">
                  <a:extLst>
                    <a:ext uri="{9D8B030D-6E8A-4147-A177-3AD203B41FA5}">
                      <a16:colId xmlns="" xmlns:a16="http://schemas.microsoft.com/office/drawing/2014/main" val="2192527220"/>
                    </a:ext>
                  </a:extLst>
                </a:gridCol>
              </a:tblGrid>
              <a:tr h="341271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4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Jul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17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6687887"/>
                  </a:ext>
                </a:extLst>
              </a:tr>
              <a:tr h="674401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Offline Mode Module,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Recording Module -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Tax Calculation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6151837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7699772"/>
                  </a:ext>
                </a:extLst>
              </a:tr>
            </a:tbl>
          </a:graphicData>
        </a:graphic>
      </p:graphicFrame>
      <p:cxnSp>
        <p:nvCxnSpPr>
          <p:cNvPr id="68" name="Straight Connector 67"/>
          <p:cNvCxnSpPr/>
          <p:nvPr/>
        </p:nvCxnSpPr>
        <p:spPr>
          <a:xfrm>
            <a:off x="3521724" y="4641742"/>
            <a:ext cx="0" cy="289246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800547"/>
              </p:ext>
            </p:extLst>
          </p:nvPr>
        </p:nvGraphicFramePr>
        <p:xfrm>
          <a:off x="2006743" y="4807479"/>
          <a:ext cx="2690439" cy="21861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904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9413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18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Jul – 31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st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Uploading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onto Apple Test Flight</a:t>
                      </a:r>
                      <a:endParaRPr lang="en-SG" sz="1200" dirty="0" smtClean="0">
                        <a:solidFill>
                          <a:schemeClr val="bg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72675366"/>
                  </a:ext>
                </a:extLst>
              </a:tr>
              <a:tr h="7855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Authentication </a:t>
                      </a:r>
                      <a:r>
                        <a:rPr lang="en-SG" sz="1200" baseline="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Module (I), </a:t>
                      </a:r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BI Module (Graphical) (I)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Expert Testing User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Guide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64478"/>
              </p:ext>
            </p:extLst>
          </p:nvPr>
        </p:nvGraphicFramePr>
        <p:xfrm>
          <a:off x="7150287" y="148839"/>
          <a:ext cx="2454915" cy="20452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54915">
                  <a:extLst>
                    <a:ext uri="{9D8B030D-6E8A-4147-A177-3AD203B41FA5}">
                      <a16:colId xmlns="" xmlns:a16="http://schemas.microsoft.com/office/drawing/2014/main" val="2192527220"/>
                    </a:ext>
                  </a:extLst>
                </a:gridCol>
              </a:tblGrid>
              <a:tr h="29413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26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 – 9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6687887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Midterm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: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3rd Oct –  7th Oct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Authentication Module (II)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6151837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Prepare for Midterm Slides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7699772"/>
                  </a:ext>
                </a:extLst>
              </a:tr>
            </a:tbl>
          </a:graphicData>
        </a:graphic>
      </p:graphicFrame>
      <p:cxnSp>
        <p:nvCxnSpPr>
          <p:cNvPr id="71" name="Straight Connector 70"/>
          <p:cNvCxnSpPr/>
          <p:nvPr/>
        </p:nvCxnSpPr>
        <p:spPr>
          <a:xfrm flipH="1">
            <a:off x="4357258" y="3109923"/>
            <a:ext cx="8985" cy="1212277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900276"/>
              </p:ext>
            </p:extLst>
          </p:nvPr>
        </p:nvGraphicFramePr>
        <p:xfrm>
          <a:off x="3371665" y="92108"/>
          <a:ext cx="3666808" cy="18623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66808">
                  <a:extLst>
                    <a:ext uri="{9D8B030D-6E8A-4147-A177-3AD203B41FA5}">
                      <a16:colId xmlns="" xmlns:a16="http://schemas.microsoft.com/office/drawing/2014/main" val="2192527220"/>
                    </a:ext>
                  </a:extLst>
                </a:gridCol>
              </a:tblGrid>
              <a:tr h="21797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29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11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6687887"/>
                  </a:ext>
                </a:extLst>
              </a:tr>
              <a:tr h="748789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Image Capturing Module, Language Module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(II),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BI Module (BI– e.g. best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sales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) (II), Expert Testing Review (II) </a:t>
                      </a:r>
                    </a:p>
                  </a:txBody>
                  <a:tcPr marL="96012" marR="96012" marT="48007" marB="48007" anchor="ctr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6151837"/>
                  </a:ext>
                </a:extLst>
              </a:tr>
              <a:tr h="206680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Expert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Testing (II)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DB813"/>
                    </a:solidFill>
                  </a:tcPr>
                </a:tc>
              </a:tr>
              <a:tr h="3422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769977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402878"/>
              </p:ext>
            </p:extLst>
          </p:nvPr>
        </p:nvGraphicFramePr>
        <p:xfrm>
          <a:off x="3161196" y="7195638"/>
          <a:ext cx="3020398" cy="23359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203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01977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15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28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(2) Registration and Class: 18th Aug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BI Module (BI– e.g. best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sales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) (II), Expert Testing Review (I) </a:t>
                      </a:r>
                    </a:p>
                  </a:txBody>
                  <a:tcPr marL="96012" marR="96012" marT="48007" marB="4800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Expert Testing 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0" name="Straight Connector 79"/>
          <p:cNvCxnSpPr/>
          <p:nvPr/>
        </p:nvCxnSpPr>
        <p:spPr>
          <a:xfrm>
            <a:off x="6783083" y="4630019"/>
            <a:ext cx="0" cy="19259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847526"/>
              </p:ext>
            </p:extLst>
          </p:nvPr>
        </p:nvGraphicFramePr>
        <p:xfrm>
          <a:off x="5407210" y="4813586"/>
          <a:ext cx="2843325" cy="23284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33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3480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12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 – 25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889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1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8894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2395393"/>
                  </a:ext>
                </a:extLst>
              </a:tr>
              <a:tr h="55458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Push Notification Module</a:t>
                      </a:r>
                    </a:p>
                  </a:txBody>
                  <a:tcPr marL="96012" marR="96012" marT="48007" marB="48007" anchor="ctr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92611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UAT 1 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0" name="Straight Connector 89"/>
          <p:cNvCxnSpPr/>
          <p:nvPr/>
        </p:nvCxnSpPr>
        <p:spPr>
          <a:xfrm flipH="1">
            <a:off x="8460070" y="4630019"/>
            <a:ext cx="2802" cy="277305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804155"/>
              </p:ext>
            </p:extLst>
          </p:nvPr>
        </p:nvGraphicFramePr>
        <p:xfrm>
          <a:off x="6641489" y="7305263"/>
          <a:ext cx="2055072" cy="21537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50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98633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10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23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rd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Oct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2987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Backend Admin Module, Migration, Sync Function, ios10 Upgrade</a:t>
                      </a:r>
                    </a:p>
                  </a:txBody>
                  <a:tcPr marL="96012" marR="96012" marT="48007" marB="48007" anchor="ctr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53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User guide for UAT 2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6" name="Straight Connector 95"/>
          <p:cNvCxnSpPr/>
          <p:nvPr/>
        </p:nvCxnSpPr>
        <p:spPr>
          <a:xfrm>
            <a:off x="9500499" y="3217895"/>
            <a:ext cx="0" cy="109709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641706"/>
              </p:ext>
            </p:extLst>
          </p:nvPr>
        </p:nvGraphicFramePr>
        <p:xfrm>
          <a:off x="8025335" y="2377231"/>
          <a:ext cx="2950330" cy="18314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503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96576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24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Oct– 6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508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2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5085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801633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Buffer Iteration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SG" sz="1200" b="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est Cases,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Finalize Poster,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UAT 2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9" name="Straight Connector 98"/>
          <p:cNvCxnSpPr>
            <a:stCxn id="31" idx="2"/>
          </p:cNvCxnSpPr>
          <p:nvPr/>
        </p:nvCxnSpPr>
        <p:spPr>
          <a:xfrm>
            <a:off x="10454479" y="4644468"/>
            <a:ext cx="3824" cy="212304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878947"/>
              </p:ext>
            </p:extLst>
          </p:nvPr>
        </p:nvGraphicFramePr>
        <p:xfrm>
          <a:off x="8964312" y="4836053"/>
          <a:ext cx="2055072" cy="261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50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1436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7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Nov – 13th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626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Poster: 7th Nov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6064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4995201"/>
                  </a:ext>
                </a:extLst>
              </a:tr>
              <a:tr h="52626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Buffer Iteration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Prepare finals presentation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034803"/>
              </p:ext>
            </p:extLst>
          </p:nvPr>
        </p:nvGraphicFramePr>
        <p:xfrm>
          <a:off x="9658599" y="403795"/>
          <a:ext cx="3094779" cy="17150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47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52307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14th Nov – 27th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81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Final: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21st Nov – 30th Nov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Prepare for poster day,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User Manual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980197"/>
              </p:ext>
            </p:extLst>
          </p:nvPr>
        </p:nvGraphicFramePr>
        <p:xfrm>
          <a:off x="10595386" y="7729255"/>
          <a:ext cx="1986506" cy="17551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65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87388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28th Nov – 2nd Dec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Final: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21st Nov – 30th Nov</a:t>
                      </a:r>
                      <a:endParaRPr lang="en-SG" sz="1200" b="1" dirty="0" smtClean="0">
                        <a:solidFill>
                          <a:schemeClr val="bg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Poster day: 2nd Dec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3061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086937"/>
              </p:ext>
            </p:extLst>
          </p:nvPr>
        </p:nvGraphicFramePr>
        <p:xfrm>
          <a:off x="2777977" y="2008029"/>
          <a:ext cx="3091522" cy="21412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15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0199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st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14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0001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(1) FYP Acceptance: 10th Aug 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1993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Expert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Testing (I)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0001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Language Module 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(I)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0636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Prepare acceptance slides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1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/>
          <p:nvPr/>
        </p:nvCxnSpPr>
        <p:spPr>
          <a:xfrm flipH="1">
            <a:off x="7636290" y="1926159"/>
            <a:ext cx="23694" cy="252692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5104500" y="4621413"/>
            <a:ext cx="1597" cy="2726380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860878" y="4558481"/>
            <a:ext cx="0" cy="2834558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2208542" y="4529348"/>
            <a:ext cx="0" cy="318894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1359499" y="2036646"/>
            <a:ext cx="0" cy="246123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5931202" y="1870951"/>
            <a:ext cx="8360" cy="2522330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54450" y="4477210"/>
            <a:ext cx="12154092" cy="2318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4640" y="4343013"/>
            <a:ext cx="270614" cy="268395"/>
          </a:xfrm>
          <a:prstGeom prst="ellipse">
            <a:avLst/>
          </a:prstGeom>
          <a:solidFill>
            <a:srgbClr val="BDC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1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3603" y="4334093"/>
            <a:ext cx="42672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dirty="0">
                <a:latin typeface="Noveo Sans" charset="0"/>
                <a:ea typeface="Noveo Sans" charset="0"/>
                <a:cs typeface="Noveo Sans" charset="0"/>
              </a:rPr>
              <a:t>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12585" y="4343715"/>
            <a:ext cx="426720" cy="286232"/>
            <a:chOff x="800404" y="4073218"/>
            <a:chExt cx="406400" cy="272603"/>
          </a:xfrm>
        </p:grpSpPr>
        <p:sp>
          <p:nvSpPr>
            <p:cNvPr id="36" name="Oval 35"/>
            <p:cNvSpPr/>
            <p:nvPr/>
          </p:nvSpPr>
          <p:spPr>
            <a:xfrm>
              <a:off x="8779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0404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647518" y="4343715"/>
            <a:ext cx="426720" cy="286232"/>
            <a:chOff x="1487628" y="4073218"/>
            <a:chExt cx="406400" cy="272603"/>
          </a:xfrm>
        </p:grpSpPr>
        <p:sp>
          <p:nvSpPr>
            <p:cNvPr id="37" name="Oval 36"/>
            <p:cNvSpPr/>
            <p:nvPr/>
          </p:nvSpPr>
          <p:spPr>
            <a:xfrm>
              <a:off x="15619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87628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482110" y="4343715"/>
            <a:ext cx="426720" cy="286232"/>
            <a:chOff x="2174852" y="4073218"/>
            <a:chExt cx="406400" cy="272603"/>
          </a:xfrm>
        </p:grpSpPr>
        <p:sp>
          <p:nvSpPr>
            <p:cNvPr id="38" name="Oval 37"/>
            <p:cNvSpPr/>
            <p:nvPr/>
          </p:nvSpPr>
          <p:spPr>
            <a:xfrm>
              <a:off x="224707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74852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313966" y="4343734"/>
            <a:ext cx="426720" cy="286232"/>
            <a:chOff x="2862076" y="4073218"/>
            <a:chExt cx="406400" cy="272602"/>
          </a:xfrm>
        </p:grpSpPr>
        <p:sp>
          <p:nvSpPr>
            <p:cNvPr id="39" name="Oval 38"/>
            <p:cNvSpPr/>
            <p:nvPr/>
          </p:nvSpPr>
          <p:spPr>
            <a:xfrm>
              <a:off x="2931079" y="4075529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62076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04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52882" y="4343715"/>
            <a:ext cx="426720" cy="286232"/>
            <a:chOff x="3549300" y="4073218"/>
            <a:chExt cx="406400" cy="272603"/>
          </a:xfrm>
        </p:grpSpPr>
        <p:sp>
          <p:nvSpPr>
            <p:cNvPr id="40" name="Oval 39"/>
            <p:cNvSpPr/>
            <p:nvPr/>
          </p:nvSpPr>
          <p:spPr>
            <a:xfrm>
              <a:off x="361507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49300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05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97435" y="4343694"/>
            <a:ext cx="426720" cy="286232"/>
            <a:chOff x="4236524" y="4073218"/>
            <a:chExt cx="406400" cy="272603"/>
          </a:xfrm>
        </p:grpSpPr>
        <p:sp>
          <p:nvSpPr>
            <p:cNvPr id="41" name="Oval 40"/>
            <p:cNvSpPr/>
            <p:nvPr/>
          </p:nvSpPr>
          <p:spPr>
            <a:xfrm>
              <a:off x="43048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36524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06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33156" y="4343715"/>
            <a:ext cx="426720" cy="286232"/>
            <a:chOff x="4923748" y="4073218"/>
            <a:chExt cx="406400" cy="272603"/>
          </a:xfrm>
        </p:grpSpPr>
        <p:sp>
          <p:nvSpPr>
            <p:cNvPr id="42" name="Oval 41"/>
            <p:cNvSpPr/>
            <p:nvPr/>
          </p:nvSpPr>
          <p:spPr>
            <a:xfrm>
              <a:off x="499464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23748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07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66669" y="4343715"/>
            <a:ext cx="426720" cy="286232"/>
            <a:chOff x="5610972" y="4073218"/>
            <a:chExt cx="406400" cy="272603"/>
          </a:xfrm>
        </p:grpSpPr>
        <p:sp>
          <p:nvSpPr>
            <p:cNvPr id="43" name="Oval 42"/>
            <p:cNvSpPr/>
            <p:nvPr/>
          </p:nvSpPr>
          <p:spPr>
            <a:xfrm>
              <a:off x="5682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10972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08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424185" y="4330064"/>
            <a:ext cx="426720" cy="286232"/>
            <a:chOff x="6298196" y="4073218"/>
            <a:chExt cx="406400" cy="272603"/>
          </a:xfrm>
        </p:grpSpPr>
        <p:sp>
          <p:nvSpPr>
            <p:cNvPr id="44" name="Oval 43"/>
            <p:cNvSpPr/>
            <p:nvPr/>
          </p:nvSpPr>
          <p:spPr>
            <a:xfrm>
              <a:off x="6366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98196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09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242130" y="4343694"/>
            <a:ext cx="426720" cy="286231"/>
            <a:chOff x="6976759" y="4073200"/>
            <a:chExt cx="406400" cy="272601"/>
          </a:xfrm>
        </p:grpSpPr>
        <p:sp>
          <p:nvSpPr>
            <p:cNvPr id="45" name="Oval 44"/>
            <p:cNvSpPr/>
            <p:nvPr/>
          </p:nvSpPr>
          <p:spPr>
            <a:xfrm>
              <a:off x="7050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840"/>
                </a:lnSpc>
              </a:pPr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76759" y="4073200"/>
              <a:ext cx="406400" cy="272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10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287139" y="4343715"/>
            <a:ext cx="426720" cy="286232"/>
            <a:chOff x="7653590" y="4073218"/>
            <a:chExt cx="406400" cy="272603"/>
          </a:xfrm>
        </p:grpSpPr>
        <p:sp>
          <p:nvSpPr>
            <p:cNvPr id="46" name="Oval 45"/>
            <p:cNvSpPr/>
            <p:nvPr/>
          </p:nvSpPr>
          <p:spPr>
            <a:xfrm>
              <a:off x="7734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53590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11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0241119" y="4358236"/>
            <a:ext cx="426720" cy="286232"/>
            <a:chOff x="8338560" y="4064045"/>
            <a:chExt cx="406400" cy="272601"/>
          </a:xfrm>
        </p:grpSpPr>
        <p:sp>
          <p:nvSpPr>
            <p:cNvPr id="47" name="Oval 46"/>
            <p:cNvSpPr/>
            <p:nvPr/>
          </p:nvSpPr>
          <p:spPr>
            <a:xfrm>
              <a:off x="8418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38560" y="4064045"/>
              <a:ext cx="406400" cy="272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1146139" y="4346808"/>
            <a:ext cx="426720" cy="286232"/>
            <a:chOff x="9025784" y="4064045"/>
            <a:chExt cx="406400" cy="272601"/>
          </a:xfrm>
        </p:grpSpPr>
        <p:sp>
          <p:nvSpPr>
            <p:cNvPr id="48" name="Oval 47"/>
            <p:cNvSpPr/>
            <p:nvPr/>
          </p:nvSpPr>
          <p:spPr>
            <a:xfrm>
              <a:off x="9102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025784" y="4064045"/>
              <a:ext cx="406400" cy="272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13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996352" y="4334104"/>
            <a:ext cx="426720" cy="286232"/>
            <a:chOff x="9713007" y="4064050"/>
            <a:chExt cx="406400" cy="272602"/>
          </a:xfrm>
        </p:grpSpPr>
        <p:sp>
          <p:nvSpPr>
            <p:cNvPr id="51" name="Oval 50"/>
            <p:cNvSpPr/>
            <p:nvPr/>
          </p:nvSpPr>
          <p:spPr>
            <a:xfrm>
              <a:off x="9786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713007" y="4064050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14</a:t>
              </a: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189757" y="4616292"/>
            <a:ext cx="0" cy="629395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555795"/>
              </p:ext>
            </p:extLst>
          </p:nvPr>
        </p:nvGraphicFramePr>
        <p:xfrm>
          <a:off x="54453" y="5153146"/>
          <a:ext cx="1612468" cy="16859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24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86066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15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29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Requirement Gathering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Crafting Survey</a:t>
                      </a:r>
                      <a:r>
                        <a:rPr lang="en-US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Questionnaire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Explore Android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8" name="Straight Connector 57"/>
          <p:cNvCxnSpPr/>
          <p:nvPr/>
        </p:nvCxnSpPr>
        <p:spPr>
          <a:xfrm>
            <a:off x="1010135" y="3970487"/>
            <a:ext cx="0" cy="34909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024783"/>
              </p:ext>
            </p:extLst>
          </p:nvPr>
        </p:nvGraphicFramePr>
        <p:xfrm>
          <a:off x="138027" y="1989426"/>
          <a:ext cx="2222878" cy="21777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22878">
                  <a:extLst>
                    <a:ext uri="{9D8B030D-6E8A-4147-A177-3AD203B41FA5}">
                      <a16:colId xmlns="" xmlns:a16="http://schemas.microsoft.com/office/drawing/2014/main" val="2192527220"/>
                    </a:ext>
                  </a:extLst>
                </a:gridCol>
              </a:tblGrid>
              <a:tr h="333422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30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19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Jun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6687887"/>
                  </a:ext>
                </a:extLst>
              </a:tr>
              <a:tr h="55388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FYP Proposal: 15th June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Accounting Module,</a:t>
                      </a:r>
                      <a:r>
                        <a:rPr lang="en-SG" sz="1200" baseline="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Online Help Module</a:t>
                      </a:r>
                      <a:endParaRPr lang="en-SG" sz="1200" dirty="0" smtClean="0">
                        <a:solidFill>
                          <a:schemeClr val="tx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6151837"/>
                  </a:ext>
                </a:extLst>
              </a:tr>
              <a:tr h="6458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FYP Proposal,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Wiki Page,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Test Cases,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Bug log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7699772"/>
                  </a:ext>
                </a:extLst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416736"/>
              </p:ext>
            </p:extLst>
          </p:nvPr>
        </p:nvGraphicFramePr>
        <p:xfrm>
          <a:off x="899634" y="7362338"/>
          <a:ext cx="1928341" cy="19236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83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51485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20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Jun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3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rd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Recording Module – Data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Recording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Business Calendar Module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6" name="Straight Connector 65"/>
          <p:cNvCxnSpPr/>
          <p:nvPr/>
        </p:nvCxnSpPr>
        <p:spPr>
          <a:xfrm>
            <a:off x="2696502" y="1710351"/>
            <a:ext cx="0" cy="2690575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169994"/>
              </p:ext>
            </p:extLst>
          </p:nvPr>
        </p:nvGraphicFramePr>
        <p:xfrm>
          <a:off x="268983" y="370129"/>
          <a:ext cx="2987497" cy="14774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87497">
                  <a:extLst>
                    <a:ext uri="{9D8B030D-6E8A-4147-A177-3AD203B41FA5}">
                      <a16:colId xmlns="" xmlns:a16="http://schemas.microsoft.com/office/drawing/2014/main" val="2192527220"/>
                    </a:ext>
                  </a:extLst>
                </a:gridCol>
              </a:tblGrid>
              <a:tr h="341271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4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Jul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17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6687887"/>
                  </a:ext>
                </a:extLst>
              </a:tr>
              <a:tr h="674401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Offline Mode Module,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Recording Module -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Tax Calculation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6151837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7699772"/>
                  </a:ext>
                </a:extLst>
              </a:tr>
            </a:tbl>
          </a:graphicData>
        </a:graphic>
      </p:graphicFrame>
      <p:cxnSp>
        <p:nvCxnSpPr>
          <p:cNvPr id="68" name="Straight Connector 67"/>
          <p:cNvCxnSpPr/>
          <p:nvPr/>
        </p:nvCxnSpPr>
        <p:spPr>
          <a:xfrm>
            <a:off x="3521724" y="4641742"/>
            <a:ext cx="0" cy="289246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800547"/>
              </p:ext>
            </p:extLst>
          </p:nvPr>
        </p:nvGraphicFramePr>
        <p:xfrm>
          <a:off x="2006743" y="4807479"/>
          <a:ext cx="2690439" cy="21861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904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9413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18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Jul – 31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st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Uploading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onto Apple Test Flight</a:t>
                      </a:r>
                      <a:endParaRPr lang="en-SG" sz="1200" dirty="0" smtClean="0">
                        <a:solidFill>
                          <a:schemeClr val="bg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72675366"/>
                  </a:ext>
                </a:extLst>
              </a:tr>
              <a:tr h="7855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Authentication </a:t>
                      </a:r>
                      <a:r>
                        <a:rPr lang="en-SG" sz="1200" baseline="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Module (I), </a:t>
                      </a:r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BI Module (Graphical) (I)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Expert Testing User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Guide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64478"/>
              </p:ext>
            </p:extLst>
          </p:nvPr>
        </p:nvGraphicFramePr>
        <p:xfrm>
          <a:off x="7150287" y="148839"/>
          <a:ext cx="2454915" cy="20452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54915">
                  <a:extLst>
                    <a:ext uri="{9D8B030D-6E8A-4147-A177-3AD203B41FA5}">
                      <a16:colId xmlns="" xmlns:a16="http://schemas.microsoft.com/office/drawing/2014/main" val="2192527220"/>
                    </a:ext>
                  </a:extLst>
                </a:gridCol>
              </a:tblGrid>
              <a:tr h="29413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26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 – 9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6687887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Midterm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: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3rd Oct –  7th Oct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Authentication Module (II)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6151837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Prepare for Midterm Slides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7699772"/>
                  </a:ext>
                </a:extLst>
              </a:tr>
            </a:tbl>
          </a:graphicData>
        </a:graphic>
      </p:graphicFrame>
      <p:cxnSp>
        <p:nvCxnSpPr>
          <p:cNvPr id="71" name="Straight Connector 70"/>
          <p:cNvCxnSpPr/>
          <p:nvPr/>
        </p:nvCxnSpPr>
        <p:spPr>
          <a:xfrm flipH="1">
            <a:off x="4357258" y="3109923"/>
            <a:ext cx="8985" cy="1212277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011472"/>
              </p:ext>
            </p:extLst>
          </p:nvPr>
        </p:nvGraphicFramePr>
        <p:xfrm>
          <a:off x="3371665" y="92108"/>
          <a:ext cx="3666808" cy="18623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66808">
                  <a:extLst>
                    <a:ext uri="{9D8B030D-6E8A-4147-A177-3AD203B41FA5}">
                      <a16:colId xmlns="" xmlns:a16="http://schemas.microsoft.com/office/drawing/2014/main" val="2192527220"/>
                    </a:ext>
                  </a:extLst>
                </a:gridCol>
              </a:tblGrid>
              <a:tr h="21797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29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11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6687887"/>
                  </a:ext>
                </a:extLst>
              </a:tr>
              <a:tr h="748789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Image Capturing Module, Language Module</a:t>
                      </a:r>
                      <a:r>
                        <a:rPr lang="en-SG" sz="1200" baseline="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(II), </a:t>
                      </a:r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BI Module (BI– e.g. best</a:t>
                      </a:r>
                      <a:r>
                        <a:rPr lang="en-SG" sz="1200" baseline="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sales</a:t>
                      </a:r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) (II), Expert Testing Review (II) 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6151837"/>
                  </a:ext>
                </a:extLst>
              </a:tr>
              <a:tr h="206680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Expert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Testing (II)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DB813"/>
                    </a:solidFill>
                  </a:tcPr>
                </a:tc>
              </a:tr>
              <a:tr h="3422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769977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614382"/>
              </p:ext>
            </p:extLst>
          </p:nvPr>
        </p:nvGraphicFramePr>
        <p:xfrm>
          <a:off x="3161196" y="7195638"/>
          <a:ext cx="3020398" cy="23359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203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01977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15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28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(2) Registration and Class: 18th Aug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BI Module (BI– e.g. best</a:t>
                      </a:r>
                      <a:r>
                        <a:rPr lang="en-SG" sz="1200" baseline="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sales</a:t>
                      </a:r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) (II), Expert Testing Review (I) 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Expert Testing 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0" name="Straight Connector 79"/>
          <p:cNvCxnSpPr/>
          <p:nvPr/>
        </p:nvCxnSpPr>
        <p:spPr>
          <a:xfrm>
            <a:off x="6783083" y="4630019"/>
            <a:ext cx="0" cy="19259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734624"/>
              </p:ext>
            </p:extLst>
          </p:nvPr>
        </p:nvGraphicFramePr>
        <p:xfrm>
          <a:off x="5407210" y="4813586"/>
          <a:ext cx="2843325" cy="23284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33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3480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12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 – 25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889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1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8894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2395393"/>
                  </a:ext>
                </a:extLst>
              </a:tr>
              <a:tr h="55458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Push Notification Module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92611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UAT 1 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0" name="Straight Connector 89"/>
          <p:cNvCxnSpPr/>
          <p:nvPr/>
        </p:nvCxnSpPr>
        <p:spPr>
          <a:xfrm flipH="1">
            <a:off x="8460070" y="4630019"/>
            <a:ext cx="2802" cy="277305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942494"/>
              </p:ext>
            </p:extLst>
          </p:nvPr>
        </p:nvGraphicFramePr>
        <p:xfrm>
          <a:off x="6641489" y="7305263"/>
          <a:ext cx="2055072" cy="21537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50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98633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10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23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rd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Oct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2987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Backend Admin Module, Migration, Sync Function, ios10 Upgrade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53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User guide for UAT 2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6" name="Straight Connector 95"/>
          <p:cNvCxnSpPr/>
          <p:nvPr/>
        </p:nvCxnSpPr>
        <p:spPr>
          <a:xfrm>
            <a:off x="9500499" y="3217895"/>
            <a:ext cx="0" cy="109709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641706"/>
              </p:ext>
            </p:extLst>
          </p:nvPr>
        </p:nvGraphicFramePr>
        <p:xfrm>
          <a:off x="8025335" y="2377231"/>
          <a:ext cx="2950330" cy="18314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503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96576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24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Oct– 6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508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2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5085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801633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Buffer Iteration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SG" sz="1200" b="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est Cases,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Finalize Poster,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UAT 2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9" name="Straight Connector 98"/>
          <p:cNvCxnSpPr>
            <a:stCxn id="31" idx="2"/>
          </p:cNvCxnSpPr>
          <p:nvPr/>
        </p:nvCxnSpPr>
        <p:spPr>
          <a:xfrm>
            <a:off x="10454479" y="4644468"/>
            <a:ext cx="3824" cy="212304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878947"/>
              </p:ext>
            </p:extLst>
          </p:nvPr>
        </p:nvGraphicFramePr>
        <p:xfrm>
          <a:off x="8964312" y="4836053"/>
          <a:ext cx="2055072" cy="261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50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1436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7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Nov – 13th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626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Poster: 7th Nov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6064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4995201"/>
                  </a:ext>
                </a:extLst>
              </a:tr>
              <a:tr h="52626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Buffer Iteration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Prepare finals presentation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034803"/>
              </p:ext>
            </p:extLst>
          </p:nvPr>
        </p:nvGraphicFramePr>
        <p:xfrm>
          <a:off x="9658599" y="403795"/>
          <a:ext cx="3094779" cy="17150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47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52307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14th Nov – 27th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81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Final: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21st Nov – 30th Nov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Prepare for poster day,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User Manual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980197"/>
              </p:ext>
            </p:extLst>
          </p:nvPr>
        </p:nvGraphicFramePr>
        <p:xfrm>
          <a:off x="10595386" y="7729255"/>
          <a:ext cx="1986506" cy="17551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65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87388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28th Nov – 2nd Dec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Final: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21st Nov – 30th Nov</a:t>
                      </a:r>
                      <a:endParaRPr lang="en-SG" sz="1200" b="1" dirty="0" smtClean="0">
                        <a:solidFill>
                          <a:schemeClr val="bg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Poster day: 2nd Dec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3061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086937"/>
              </p:ext>
            </p:extLst>
          </p:nvPr>
        </p:nvGraphicFramePr>
        <p:xfrm>
          <a:off x="2777977" y="2008029"/>
          <a:ext cx="3091522" cy="21412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15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0199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st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14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0001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(1) FYP Acceptance: 10th Aug 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1993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Expert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Testing (I)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0001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Language Module 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(I)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0636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Prepare acceptance slides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34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/>
          <p:nvPr/>
        </p:nvCxnSpPr>
        <p:spPr>
          <a:xfrm>
            <a:off x="7630242" y="3970487"/>
            <a:ext cx="6049" cy="482594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5104502" y="4621412"/>
            <a:ext cx="1597" cy="2726380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860879" y="4558481"/>
            <a:ext cx="0" cy="2834558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2208542" y="4529347"/>
            <a:ext cx="0" cy="318894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1359499" y="2036647"/>
            <a:ext cx="0" cy="246123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5963287" y="1870951"/>
            <a:ext cx="8359" cy="2522330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54450" y="4477210"/>
            <a:ext cx="12154092" cy="2318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4641" y="4343014"/>
            <a:ext cx="270614" cy="268395"/>
          </a:xfrm>
          <a:prstGeom prst="ellipse">
            <a:avLst/>
          </a:prstGeom>
          <a:solidFill>
            <a:srgbClr val="BDC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1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3603" y="4334094"/>
            <a:ext cx="42672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dirty="0">
                <a:latin typeface="Noveo Sans" charset="0"/>
                <a:ea typeface="Noveo Sans" charset="0"/>
                <a:cs typeface="Noveo Sans" charset="0"/>
              </a:rPr>
              <a:t>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12585" y="4343719"/>
            <a:ext cx="426720" cy="286232"/>
            <a:chOff x="800404" y="4073218"/>
            <a:chExt cx="406400" cy="272603"/>
          </a:xfrm>
        </p:grpSpPr>
        <p:sp>
          <p:nvSpPr>
            <p:cNvPr id="36" name="Oval 35"/>
            <p:cNvSpPr/>
            <p:nvPr/>
          </p:nvSpPr>
          <p:spPr>
            <a:xfrm>
              <a:off x="8779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0404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647519" y="4343719"/>
            <a:ext cx="426720" cy="286232"/>
            <a:chOff x="1487628" y="4073218"/>
            <a:chExt cx="406400" cy="272603"/>
          </a:xfrm>
        </p:grpSpPr>
        <p:sp>
          <p:nvSpPr>
            <p:cNvPr id="37" name="Oval 36"/>
            <p:cNvSpPr/>
            <p:nvPr/>
          </p:nvSpPr>
          <p:spPr>
            <a:xfrm>
              <a:off x="15619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87628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482110" y="4343719"/>
            <a:ext cx="426720" cy="286232"/>
            <a:chOff x="2174852" y="4073218"/>
            <a:chExt cx="406400" cy="272603"/>
          </a:xfrm>
        </p:grpSpPr>
        <p:sp>
          <p:nvSpPr>
            <p:cNvPr id="38" name="Oval 37"/>
            <p:cNvSpPr/>
            <p:nvPr/>
          </p:nvSpPr>
          <p:spPr>
            <a:xfrm>
              <a:off x="224707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74852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313967" y="4343728"/>
            <a:ext cx="426720" cy="286232"/>
            <a:chOff x="2862076" y="4073218"/>
            <a:chExt cx="406400" cy="272602"/>
          </a:xfrm>
        </p:grpSpPr>
        <p:sp>
          <p:nvSpPr>
            <p:cNvPr id="39" name="Oval 38"/>
            <p:cNvSpPr/>
            <p:nvPr/>
          </p:nvSpPr>
          <p:spPr>
            <a:xfrm>
              <a:off x="2931079" y="4075529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62076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04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52882" y="4343719"/>
            <a:ext cx="426720" cy="286232"/>
            <a:chOff x="3549300" y="4073218"/>
            <a:chExt cx="406400" cy="272603"/>
          </a:xfrm>
        </p:grpSpPr>
        <p:sp>
          <p:nvSpPr>
            <p:cNvPr id="40" name="Oval 39"/>
            <p:cNvSpPr/>
            <p:nvPr/>
          </p:nvSpPr>
          <p:spPr>
            <a:xfrm>
              <a:off x="361507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49300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05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97435" y="4343698"/>
            <a:ext cx="426720" cy="286232"/>
            <a:chOff x="4236524" y="4073218"/>
            <a:chExt cx="406400" cy="272603"/>
          </a:xfrm>
        </p:grpSpPr>
        <p:sp>
          <p:nvSpPr>
            <p:cNvPr id="41" name="Oval 40"/>
            <p:cNvSpPr/>
            <p:nvPr/>
          </p:nvSpPr>
          <p:spPr>
            <a:xfrm>
              <a:off x="43048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36524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06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33155" y="4343719"/>
            <a:ext cx="426720" cy="286232"/>
            <a:chOff x="4923748" y="4073218"/>
            <a:chExt cx="406400" cy="272603"/>
          </a:xfrm>
        </p:grpSpPr>
        <p:sp>
          <p:nvSpPr>
            <p:cNvPr id="42" name="Oval 41"/>
            <p:cNvSpPr/>
            <p:nvPr/>
          </p:nvSpPr>
          <p:spPr>
            <a:xfrm>
              <a:off x="499464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23748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07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66669" y="4343719"/>
            <a:ext cx="426720" cy="286232"/>
            <a:chOff x="5610972" y="4073218"/>
            <a:chExt cx="406400" cy="272603"/>
          </a:xfrm>
        </p:grpSpPr>
        <p:sp>
          <p:nvSpPr>
            <p:cNvPr id="43" name="Oval 42"/>
            <p:cNvSpPr/>
            <p:nvPr/>
          </p:nvSpPr>
          <p:spPr>
            <a:xfrm>
              <a:off x="5682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10972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08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424185" y="4330068"/>
            <a:ext cx="426720" cy="286232"/>
            <a:chOff x="6298196" y="4073218"/>
            <a:chExt cx="406400" cy="272603"/>
          </a:xfrm>
        </p:grpSpPr>
        <p:sp>
          <p:nvSpPr>
            <p:cNvPr id="44" name="Oval 43"/>
            <p:cNvSpPr/>
            <p:nvPr/>
          </p:nvSpPr>
          <p:spPr>
            <a:xfrm>
              <a:off x="6366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98196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09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242130" y="4343703"/>
            <a:ext cx="426720" cy="286232"/>
            <a:chOff x="6976759" y="4073200"/>
            <a:chExt cx="406400" cy="272602"/>
          </a:xfrm>
        </p:grpSpPr>
        <p:sp>
          <p:nvSpPr>
            <p:cNvPr id="45" name="Oval 44"/>
            <p:cNvSpPr/>
            <p:nvPr/>
          </p:nvSpPr>
          <p:spPr>
            <a:xfrm>
              <a:off x="7050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840"/>
                </a:lnSpc>
              </a:pPr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76759" y="4073200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10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287139" y="4343719"/>
            <a:ext cx="426720" cy="286232"/>
            <a:chOff x="7653590" y="4073218"/>
            <a:chExt cx="406400" cy="272603"/>
          </a:xfrm>
        </p:grpSpPr>
        <p:sp>
          <p:nvSpPr>
            <p:cNvPr id="46" name="Oval 45"/>
            <p:cNvSpPr/>
            <p:nvPr/>
          </p:nvSpPr>
          <p:spPr>
            <a:xfrm>
              <a:off x="7734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53590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11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0241119" y="4358234"/>
            <a:ext cx="426720" cy="286232"/>
            <a:chOff x="8338560" y="4064045"/>
            <a:chExt cx="406400" cy="272601"/>
          </a:xfrm>
        </p:grpSpPr>
        <p:sp>
          <p:nvSpPr>
            <p:cNvPr id="47" name="Oval 46"/>
            <p:cNvSpPr/>
            <p:nvPr/>
          </p:nvSpPr>
          <p:spPr>
            <a:xfrm>
              <a:off x="8418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38560" y="4064045"/>
              <a:ext cx="406400" cy="272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1146139" y="4346805"/>
            <a:ext cx="426720" cy="286232"/>
            <a:chOff x="9025784" y="4064045"/>
            <a:chExt cx="406400" cy="272601"/>
          </a:xfrm>
        </p:grpSpPr>
        <p:sp>
          <p:nvSpPr>
            <p:cNvPr id="48" name="Oval 47"/>
            <p:cNvSpPr/>
            <p:nvPr/>
          </p:nvSpPr>
          <p:spPr>
            <a:xfrm>
              <a:off x="9102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025784" y="4064045"/>
              <a:ext cx="406400" cy="272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13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996352" y="4334102"/>
            <a:ext cx="426720" cy="286232"/>
            <a:chOff x="9713007" y="4064050"/>
            <a:chExt cx="406400" cy="272603"/>
          </a:xfrm>
        </p:grpSpPr>
        <p:sp>
          <p:nvSpPr>
            <p:cNvPr id="51" name="Oval 50"/>
            <p:cNvSpPr/>
            <p:nvPr/>
          </p:nvSpPr>
          <p:spPr>
            <a:xfrm>
              <a:off x="9786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713007" y="4064050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14</a:t>
              </a: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189757" y="4616293"/>
            <a:ext cx="0" cy="629395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4454" y="5153146"/>
          <a:ext cx="1612468" cy="17469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24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86065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15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29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0063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Requirement Gathering</a:t>
                      </a:r>
                      <a:endParaRPr lang="en-US" sz="13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0063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Crafting Survey</a:t>
                      </a:r>
                      <a:r>
                        <a:rPr lang="en-US" sz="13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Questionnaire</a:t>
                      </a:r>
                      <a:endParaRPr lang="en-US" sz="13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Explore Android</a:t>
                      </a:r>
                      <a:endParaRPr lang="en-US" sz="13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8" name="Straight Connector 57"/>
          <p:cNvCxnSpPr/>
          <p:nvPr/>
        </p:nvCxnSpPr>
        <p:spPr>
          <a:xfrm>
            <a:off x="1010135" y="3970488"/>
            <a:ext cx="0" cy="34909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38027" y="1989427"/>
          <a:ext cx="2222878" cy="22680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22878">
                  <a:extLst>
                    <a:ext uri="{9D8B030D-6E8A-4147-A177-3AD203B41FA5}">
                      <a16:colId xmlns="" xmlns:a16="http://schemas.microsoft.com/office/drawing/2014/main" val="2192527220"/>
                    </a:ext>
                  </a:extLst>
                </a:gridCol>
              </a:tblGrid>
              <a:tr h="333423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30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19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Jun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6687887"/>
                  </a:ext>
                </a:extLst>
              </a:tr>
              <a:tr h="553885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3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FYP Proposal: 15th June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672087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3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Accounting Module,</a:t>
                      </a:r>
                      <a:r>
                        <a:rPr lang="en-SG" sz="1300" baseline="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Online Help Module</a:t>
                      </a:r>
                      <a:endParaRPr lang="en-SG" sz="1300" dirty="0" smtClean="0">
                        <a:solidFill>
                          <a:schemeClr val="tx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6151837"/>
                  </a:ext>
                </a:extLst>
              </a:tr>
              <a:tr h="672087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3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algn="ctr"/>
                      <a:r>
                        <a:rPr lang="en-SG" sz="13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FYP Proposal,</a:t>
                      </a:r>
                      <a:r>
                        <a:rPr lang="en-SG" sz="13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Wiki Page,</a:t>
                      </a:r>
                      <a:r>
                        <a:rPr lang="en-SG" sz="13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Test Cases,</a:t>
                      </a:r>
                      <a:r>
                        <a:rPr lang="en-SG" sz="13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Bug log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7699772"/>
                  </a:ext>
                </a:extLst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497453"/>
              </p:ext>
            </p:extLst>
          </p:nvPr>
        </p:nvGraphicFramePr>
        <p:xfrm>
          <a:off x="900222" y="7287471"/>
          <a:ext cx="1928340" cy="22284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83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51485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20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Jun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3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rd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64111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3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Recording Module – Data</a:t>
                      </a:r>
                      <a:r>
                        <a:rPr lang="en-SG" sz="13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Recording</a:t>
                      </a:r>
                      <a:r>
                        <a:rPr lang="en-SG" sz="13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,</a:t>
                      </a:r>
                      <a:r>
                        <a:rPr lang="en-SG" sz="13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Business Calendar Module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72087"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3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3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6" name="Straight Connector 65"/>
          <p:cNvCxnSpPr/>
          <p:nvPr/>
        </p:nvCxnSpPr>
        <p:spPr>
          <a:xfrm>
            <a:off x="2629087" y="1702706"/>
            <a:ext cx="0" cy="2690575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/>
          <p:cNvGraphicFramePr>
            <a:graphicFrameLocks noGrp="1"/>
          </p:cNvGraphicFramePr>
          <p:nvPr>
            <p:extLst/>
          </p:nvPr>
        </p:nvGraphicFramePr>
        <p:xfrm>
          <a:off x="231823" y="137693"/>
          <a:ext cx="2987496" cy="17220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87496">
                  <a:extLst>
                    <a:ext uri="{9D8B030D-6E8A-4147-A177-3AD203B41FA5}">
                      <a16:colId xmlns="" xmlns:a16="http://schemas.microsoft.com/office/drawing/2014/main" val="2192527220"/>
                    </a:ext>
                  </a:extLst>
                </a:gridCol>
              </a:tblGrid>
              <a:tr h="341271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4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Jul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17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6687887"/>
                  </a:ext>
                </a:extLst>
              </a:tr>
              <a:tr h="674401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3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Offline Mode Module,</a:t>
                      </a:r>
                      <a:r>
                        <a:rPr lang="en-SG" sz="13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Recording Module - </a:t>
                      </a:r>
                      <a:r>
                        <a:rPr lang="en-SG" sz="13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Tax Calculation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6151837"/>
                  </a:ext>
                </a:extLst>
              </a:tr>
              <a:tr h="672087"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3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3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7699772"/>
                  </a:ext>
                </a:extLst>
              </a:tr>
            </a:tbl>
          </a:graphicData>
        </a:graphic>
      </p:graphicFrame>
      <p:cxnSp>
        <p:nvCxnSpPr>
          <p:cNvPr id="68" name="Straight Connector 67"/>
          <p:cNvCxnSpPr/>
          <p:nvPr/>
        </p:nvCxnSpPr>
        <p:spPr>
          <a:xfrm>
            <a:off x="3521724" y="4641742"/>
            <a:ext cx="0" cy="289246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Table 68"/>
          <p:cNvGraphicFramePr>
            <a:graphicFrameLocks noGrp="1"/>
          </p:cNvGraphicFramePr>
          <p:nvPr>
            <p:extLst/>
          </p:nvPr>
        </p:nvGraphicFramePr>
        <p:xfrm>
          <a:off x="2006743" y="4807478"/>
          <a:ext cx="2690439" cy="22623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904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9413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18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Jul – 31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st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0063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3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Uploading</a:t>
                      </a:r>
                      <a:r>
                        <a:rPr lang="en-SG" sz="13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onto Apple Test Flight</a:t>
                      </a:r>
                      <a:endParaRPr lang="en-SG" sz="1300" dirty="0" smtClean="0">
                        <a:solidFill>
                          <a:schemeClr val="bg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72675366"/>
                  </a:ext>
                </a:extLst>
              </a:tr>
              <a:tr h="785574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3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Authentication </a:t>
                      </a:r>
                      <a:r>
                        <a:rPr lang="en-SG" sz="1300" baseline="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Module (I), </a:t>
                      </a:r>
                      <a:r>
                        <a:rPr lang="en-SG" sz="13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BI Module (Graphical) (I)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72087"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3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Expert Testing User</a:t>
                      </a:r>
                      <a:r>
                        <a:rPr lang="en-US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Guide</a:t>
                      </a:r>
                      <a:endParaRPr lang="en-SG" sz="13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690959"/>
              </p:ext>
            </p:extLst>
          </p:nvPr>
        </p:nvGraphicFramePr>
        <p:xfrm>
          <a:off x="6076270" y="2060237"/>
          <a:ext cx="2454915" cy="21671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54915">
                  <a:extLst>
                    <a:ext uri="{9D8B030D-6E8A-4147-A177-3AD203B41FA5}">
                      <a16:colId xmlns="" xmlns:a16="http://schemas.microsoft.com/office/drawing/2014/main" val="2192527220"/>
                    </a:ext>
                  </a:extLst>
                </a:gridCol>
              </a:tblGrid>
              <a:tr h="29413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26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 – 9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6687887"/>
                  </a:ext>
                </a:extLst>
              </a:tr>
              <a:tr h="480063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3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Midterm</a:t>
                      </a:r>
                      <a:r>
                        <a:rPr lang="en-SG" sz="13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: </a:t>
                      </a:r>
                      <a:r>
                        <a:rPr lang="en-SG" sz="13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3rd Oct –  7th Oct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480063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3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Authentication Module (II)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6151837"/>
                  </a:ext>
                </a:extLst>
              </a:tr>
              <a:tr h="864111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3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lvl="0" algn="ctr"/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Prepare for Midterm Slides</a:t>
                      </a:r>
                      <a:endParaRPr lang="en-SG" sz="13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7699772"/>
                  </a:ext>
                </a:extLst>
              </a:tr>
            </a:tbl>
          </a:graphicData>
        </a:graphic>
      </p:graphicFrame>
      <p:cxnSp>
        <p:nvCxnSpPr>
          <p:cNvPr id="71" name="Straight Connector 70"/>
          <p:cNvCxnSpPr/>
          <p:nvPr/>
        </p:nvCxnSpPr>
        <p:spPr>
          <a:xfrm flipH="1">
            <a:off x="4357258" y="3109924"/>
            <a:ext cx="8985" cy="1212277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593758"/>
              </p:ext>
            </p:extLst>
          </p:nvPr>
        </p:nvGraphicFramePr>
        <p:xfrm>
          <a:off x="4161742" y="30888"/>
          <a:ext cx="3799819" cy="19690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99819">
                  <a:extLst>
                    <a:ext uri="{9D8B030D-6E8A-4147-A177-3AD203B41FA5}">
                      <a16:colId xmlns="" xmlns:a16="http://schemas.microsoft.com/office/drawing/2014/main" val="2192527220"/>
                    </a:ext>
                  </a:extLst>
                </a:gridCol>
              </a:tblGrid>
              <a:tr h="287567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29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11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6687887"/>
                  </a:ext>
                </a:extLst>
              </a:tr>
              <a:tr h="868658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3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Image Capturing Module, Language Module</a:t>
                      </a:r>
                      <a:r>
                        <a:rPr lang="en-SG" sz="1300" baseline="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(II), </a:t>
                      </a:r>
                      <a:r>
                        <a:rPr lang="en-SG" sz="13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BI Module (BI– e.g. best</a:t>
                      </a:r>
                      <a:r>
                        <a:rPr lang="en-SG" sz="1300" baseline="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sales</a:t>
                      </a:r>
                      <a:r>
                        <a:rPr lang="en-SG" sz="13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) (II), Expert Testing Review (II) 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6151837"/>
                  </a:ext>
                </a:extLst>
              </a:tr>
              <a:tr h="287567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3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Expert</a:t>
                      </a:r>
                      <a:r>
                        <a:rPr lang="en-SG" sz="13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Testing (II)</a:t>
                      </a:r>
                      <a:endParaRPr lang="en-SG" sz="13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DB813"/>
                    </a:solidFill>
                  </a:tcPr>
                </a:tc>
              </a:tr>
              <a:tr h="481264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3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lvl="0" algn="ctr"/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3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769977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513549"/>
              </p:ext>
            </p:extLst>
          </p:nvPr>
        </p:nvGraphicFramePr>
        <p:xfrm>
          <a:off x="3159123" y="7171837"/>
          <a:ext cx="3020398" cy="227034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203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5619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15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28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5486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3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(2) Registration and Class: 18th Aug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32100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3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BI Module (BI– e.g. best</a:t>
                      </a:r>
                      <a:r>
                        <a:rPr lang="en-SG" sz="1300" baseline="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sales</a:t>
                      </a:r>
                      <a:r>
                        <a:rPr lang="en-SG" sz="13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) (II), Expert Testing Review (I) 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10758"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3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Expert Testing 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0" name="Straight Connector 79"/>
          <p:cNvCxnSpPr/>
          <p:nvPr/>
        </p:nvCxnSpPr>
        <p:spPr>
          <a:xfrm>
            <a:off x="6783083" y="4630021"/>
            <a:ext cx="0" cy="19259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33079"/>
              </p:ext>
            </p:extLst>
          </p:nvPr>
        </p:nvGraphicFramePr>
        <p:xfrm>
          <a:off x="5407210" y="4813587"/>
          <a:ext cx="2843324" cy="22693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33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02041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12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 – 25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9243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1</a:t>
                      </a:r>
                      <a:endParaRPr lang="en-SG" sz="13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9243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3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2395393"/>
                  </a:ext>
                </a:extLst>
              </a:tr>
              <a:tr h="526511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3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Push Notification Module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52484"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3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Cases,</a:t>
                      </a:r>
                      <a:r>
                        <a:rPr lang="en-US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Wiki,</a:t>
                      </a:r>
                      <a:r>
                        <a:rPr lang="en-US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UAT 1 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0" name="Straight Connector 89"/>
          <p:cNvCxnSpPr/>
          <p:nvPr/>
        </p:nvCxnSpPr>
        <p:spPr>
          <a:xfrm flipH="1">
            <a:off x="8460071" y="4630020"/>
            <a:ext cx="2801" cy="2773058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845758"/>
              </p:ext>
            </p:extLst>
          </p:nvPr>
        </p:nvGraphicFramePr>
        <p:xfrm>
          <a:off x="6413212" y="7305264"/>
          <a:ext cx="2444372" cy="21761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43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99115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10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23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rd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Oct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16063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3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Backend Admin Module, Migration, Sync Function, ios10 Upgrade</a:t>
                      </a:r>
                    </a:p>
                  </a:txBody>
                  <a:tcPr marL="96012" marR="96012" marT="48007" marB="4800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6063"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 smtClean="0">
                          <a:solidFill>
                            <a:schemeClr val="bg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300" b="1" kern="1200" dirty="0" smtClean="0">
                        <a:solidFill>
                          <a:schemeClr val="bg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300" kern="1200" dirty="0" smtClean="0">
                          <a:solidFill>
                            <a:schemeClr val="bg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300" kern="1200" dirty="0" smtClean="0">
                          <a:solidFill>
                            <a:schemeClr val="bg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bg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bg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300" kern="1200" dirty="0" smtClean="0">
                          <a:solidFill>
                            <a:schemeClr val="bg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bg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bg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User guide for UAT 2, Poster,</a:t>
                      </a:r>
                      <a:r>
                        <a:rPr lang="en-US" sz="1300" kern="1200" baseline="0" dirty="0" smtClean="0">
                          <a:solidFill>
                            <a:schemeClr val="bg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Video</a:t>
                      </a:r>
                      <a:endParaRPr lang="en-SG" sz="1300" kern="1200" dirty="0">
                        <a:solidFill>
                          <a:schemeClr val="bg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6" name="Straight Connector 95"/>
          <p:cNvCxnSpPr/>
          <p:nvPr/>
        </p:nvCxnSpPr>
        <p:spPr>
          <a:xfrm>
            <a:off x="9500499" y="3217896"/>
            <a:ext cx="0" cy="109709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Table 96"/>
          <p:cNvGraphicFramePr>
            <a:graphicFrameLocks noGrp="1"/>
          </p:cNvGraphicFramePr>
          <p:nvPr>
            <p:extLst/>
          </p:nvPr>
        </p:nvGraphicFramePr>
        <p:xfrm>
          <a:off x="8565363" y="459298"/>
          <a:ext cx="2158250" cy="29818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82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96576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24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Oct– 6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9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2</a:t>
                      </a:r>
                      <a:endParaRPr lang="en-SG" sz="13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8039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3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801633"/>
                  </a:ext>
                </a:extLst>
              </a:tr>
              <a:tr h="320046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Buffer Iteration</a:t>
                      </a:r>
                      <a:endParaRPr lang="en-SG" sz="13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72087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  <a:endParaRPr lang="en-SG" sz="1300" dirty="0" smtClean="0">
                        <a:solidFill>
                          <a:schemeClr val="bg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  <a:p>
                      <a:pPr algn="ctr"/>
                      <a:r>
                        <a:rPr lang="en-SG" sz="13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Backend Admin Module, Migration</a:t>
                      </a:r>
                      <a:endParaRPr lang="en-US" sz="1300" kern="1200" dirty="0" smtClean="0">
                        <a:solidFill>
                          <a:schemeClr val="bg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chemeClr val="tx1"/>
                    </a:solidFill>
                  </a:tcPr>
                </a:tc>
              </a:tr>
              <a:tr h="1056135"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3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SG" sz="1300" b="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est Cases,</a:t>
                      </a:r>
                      <a:r>
                        <a:rPr lang="en-US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Finalize Poster,</a:t>
                      </a:r>
                      <a:r>
                        <a:rPr lang="en-US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UAT 2</a:t>
                      </a:r>
                      <a:r>
                        <a:rPr lang="en-US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9" name="Straight Connector 98"/>
          <p:cNvCxnSpPr>
            <a:stCxn id="31" idx="2"/>
          </p:cNvCxnSpPr>
          <p:nvPr/>
        </p:nvCxnSpPr>
        <p:spPr>
          <a:xfrm>
            <a:off x="10454479" y="4644466"/>
            <a:ext cx="3824" cy="212307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/>
          <p:cNvGraphicFramePr>
            <a:graphicFrameLocks noGrp="1"/>
          </p:cNvGraphicFramePr>
          <p:nvPr>
            <p:extLst/>
          </p:nvPr>
        </p:nvGraphicFramePr>
        <p:xfrm>
          <a:off x="8964312" y="4836054"/>
          <a:ext cx="3010540" cy="28102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105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6571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7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Nov – 13th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0063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3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Poster: 7th Nov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8039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3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4995201"/>
                  </a:ext>
                </a:extLst>
              </a:tr>
              <a:tr h="395314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Buffer Iteration</a:t>
                      </a:r>
                      <a:endParaRPr lang="en-SG" sz="13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1621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  <a:endParaRPr lang="en-SG" sz="1300" dirty="0" smtClean="0">
                        <a:solidFill>
                          <a:schemeClr val="bg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  <a:p>
                      <a:pPr algn="ctr"/>
                      <a:r>
                        <a:rPr lang="en-SG" sz="13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Backend Admin Module, Migration</a:t>
                      </a:r>
                      <a:endParaRPr lang="en-US" sz="1300" kern="1200" dirty="0" smtClean="0">
                        <a:solidFill>
                          <a:schemeClr val="bg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chemeClr val="tx1"/>
                    </a:solidFill>
                  </a:tcPr>
                </a:tc>
              </a:tr>
              <a:tr h="672087"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3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Prepare finals presentation</a:t>
                      </a:r>
                      <a:endParaRPr lang="en-SG" sz="13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251910"/>
              </p:ext>
            </p:extLst>
          </p:nvPr>
        </p:nvGraphicFramePr>
        <p:xfrm>
          <a:off x="10815927" y="52660"/>
          <a:ext cx="1937452" cy="20513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374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505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14th Nov – 27th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9642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3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Final:</a:t>
                      </a:r>
                      <a:r>
                        <a:rPr lang="en-SG" sz="13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21st Nov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72480"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3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Prepare for poster day,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User Manual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67355"/>
              </p:ext>
            </p:extLst>
          </p:nvPr>
        </p:nvGraphicFramePr>
        <p:xfrm>
          <a:off x="10090484" y="7729256"/>
          <a:ext cx="2491409" cy="16072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914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4997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28th Nov – 2nd Dec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16164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3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Poster day: 2nd Dec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6088"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3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endParaRPr lang="en-SG" sz="13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01832"/>
              </p:ext>
            </p:extLst>
          </p:nvPr>
        </p:nvGraphicFramePr>
        <p:xfrm>
          <a:off x="2696371" y="2020093"/>
          <a:ext cx="3219184" cy="22631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19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68375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st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14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9145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3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(1) FYP Acceptance: 10th Aug 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268375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Expert</a:t>
                      </a:r>
                      <a:r>
                        <a:rPr lang="en-SG" sz="13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Testing (I)</a:t>
                      </a:r>
                      <a:endParaRPr lang="en-SG" sz="13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9145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3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Language Module </a:t>
                      </a:r>
                      <a:r>
                        <a:rPr lang="en-SG" sz="13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(I)</a:t>
                      </a:r>
                      <a:endParaRPr lang="en-SG" sz="13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9915"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3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Prepare acceptance slides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44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/>
          <p:nvPr/>
        </p:nvCxnSpPr>
        <p:spPr>
          <a:xfrm>
            <a:off x="7630242" y="3970487"/>
            <a:ext cx="6049" cy="482594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5104502" y="4621412"/>
            <a:ext cx="1597" cy="2726380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860879" y="4558481"/>
            <a:ext cx="0" cy="2834558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2208542" y="4529347"/>
            <a:ext cx="0" cy="318894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1359499" y="1549618"/>
            <a:ext cx="0" cy="297808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5963287" y="1870951"/>
            <a:ext cx="8359" cy="2522330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54450" y="4477210"/>
            <a:ext cx="12154092" cy="2318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4641" y="4343014"/>
            <a:ext cx="270614" cy="268395"/>
          </a:xfrm>
          <a:prstGeom prst="ellipse">
            <a:avLst/>
          </a:prstGeom>
          <a:solidFill>
            <a:srgbClr val="BDC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1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3603" y="4334094"/>
            <a:ext cx="42672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dirty="0">
                <a:latin typeface="Noveo Sans" charset="0"/>
                <a:ea typeface="Noveo Sans" charset="0"/>
                <a:cs typeface="Noveo Sans" charset="0"/>
              </a:rPr>
              <a:t>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12585" y="4343719"/>
            <a:ext cx="426720" cy="286232"/>
            <a:chOff x="800404" y="4073218"/>
            <a:chExt cx="406400" cy="272603"/>
          </a:xfrm>
        </p:grpSpPr>
        <p:sp>
          <p:nvSpPr>
            <p:cNvPr id="36" name="Oval 35"/>
            <p:cNvSpPr/>
            <p:nvPr/>
          </p:nvSpPr>
          <p:spPr>
            <a:xfrm>
              <a:off x="8779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0404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647519" y="4343719"/>
            <a:ext cx="426720" cy="286232"/>
            <a:chOff x="1487628" y="4073218"/>
            <a:chExt cx="406400" cy="272603"/>
          </a:xfrm>
        </p:grpSpPr>
        <p:sp>
          <p:nvSpPr>
            <p:cNvPr id="37" name="Oval 36"/>
            <p:cNvSpPr/>
            <p:nvPr/>
          </p:nvSpPr>
          <p:spPr>
            <a:xfrm>
              <a:off x="15619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87628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482110" y="4343719"/>
            <a:ext cx="426720" cy="286232"/>
            <a:chOff x="2174852" y="4073218"/>
            <a:chExt cx="406400" cy="272603"/>
          </a:xfrm>
        </p:grpSpPr>
        <p:sp>
          <p:nvSpPr>
            <p:cNvPr id="38" name="Oval 37"/>
            <p:cNvSpPr/>
            <p:nvPr/>
          </p:nvSpPr>
          <p:spPr>
            <a:xfrm>
              <a:off x="224707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74852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313967" y="4343728"/>
            <a:ext cx="426720" cy="286232"/>
            <a:chOff x="2862076" y="4073218"/>
            <a:chExt cx="406400" cy="272602"/>
          </a:xfrm>
        </p:grpSpPr>
        <p:sp>
          <p:nvSpPr>
            <p:cNvPr id="39" name="Oval 38"/>
            <p:cNvSpPr/>
            <p:nvPr/>
          </p:nvSpPr>
          <p:spPr>
            <a:xfrm>
              <a:off x="2931079" y="4075529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62076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04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52882" y="4343719"/>
            <a:ext cx="426720" cy="286232"/>
            <a:chOff x="3549300" y="4073218"/>
            <a:chExt cx="406400" cy="272603"/>
          </a:xfrm>
        </p:grpSpPr>
        <p:sp>
          <p:nvSpPr>
            <p:cNvPr id="40" name="Oval 39"/>
            <p:cNvSpPr/>
            <p:nvPr/>
          </p:nvSpPr>
          <p:spPr>
            <a:xfrm>
              <a:off x="361507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49300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05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97435" y="4343698"/>
            <a:ext cx="426720" cy="286232"/>
            <a:chOff x="4236524" y="4073218"/>
            <a:chExt cx="406400" cy="272603"/>
          </a:xfrm>
        </p:grpSpPr>
        <p:sp>
          <p:nvSpPr>
            <p:cNvPr id="41" name="Oval 40"/>
            <p:cNvSpPr/>
            <p:nvPr/>
          </p:nvSpPr>
          <p:spPr>
            <a:xfrm>
              <a:off x="43048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36524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06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33155" y="4343719"/>
            <a:ext cx="426720" cy="286232"/>
            <a:chOff x="4923748" y="4073218"/>
            <a:chExt cx="406400" cy="272603"/>
          </a:xfrm>
        </p:grpSpPr>
        <p:sp>
          <p:nvSpPr>
            <p:cNvPr id="42" name="Oval 41"/>
            <p:cNvSpPr/>
            <p:nvPr/>
          </p:nvSpPr>
          <p:spPr>
            <a:xfrm>
              <a:off x="499464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23748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07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66669" y="4343719"/>
            <a:ext cx="426720" cy="286232"/>
            <a:chOff x="5610972" y="4073218"/>
            <a:chExt cx="406400" cy="272603"/>
          </a:xfrm>
        </p:grpSpPr>
        <p:sp>
          <p:nvSpPr>
            <p:cNvPr id="43" name="Oval 42"/>
            <p:cNvSpPr/>
            <p:nvPr/>
          </p:nvSpPr>
          <p:spPr>
            <a:xfrm>
              <a:off x="5682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10972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08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424185" y="4330068"/>
            <a:ext cx="426720" cy="286232"/>
            <a:chOff x="6298196" y="4073218"/>
            <a:chExt cx="406400" cy="272603"/>
          </a:xfrm>
        </p:grpSpPr>
        <p:sp>
          <p:nvSpPr>
            <p:cNvPr id="44" name="Oval 43"/>
            <p:cNvSpPr/>
            <p:nvPr/>
          </p:nvSpPr>
          <p:spPr>
            <a:xfrm>
              <a:off x="6366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98196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09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242130" y="4343703"/>
            <a:ext cx="426720" cy="286232"/>
            <a:chOff x="6976759" y="4073200"/>
            <a:chExt cx="406400" cy="272602"/>
          </a:xfrm>
        </p:grpSpPr>
        <p:sp>
          <p:nvSpPr>
            <p:cNvPr id="45" name="Oval 44"/>
            <p:cNvSpPr/>
            <p:nvPr/>
          </p:nvSpPr>
          <p:spPr>
            <a:xfrm>
              <a:off x="7050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840"/>
                </a:lnSpc>
              </a:pPr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76759" y="4073200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10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287139" y="4343719"/>
            <a:ext cx="426720" cy="286232"/>
            <a:chOff x="7653590" y="4073218"/>
            <a:chExt cx="406400" cy="272603"/>
          </a:xfrm>
        </p:grpSpPr>
        <p:sp>
          <p:nvSpPr>
            <p:cNvPr id="46" name="Oval 45"/>
            <p:cNvSpPr/>
            <p:nvPr/>
          </p:nvSpPr>
          <p:spPr>
            <a:xfrm>
              <a:off x="7734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53590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11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0241119" y="4358234"/>
            <a:ext cx="426720" cy="286232"/>
            <a:chOff x="8338560" y="4064045"/>
            <a:chExt cx="406400" cy="272601"/>
          </a:xfrm>
        </p:grpSpPr>
        <p:sp>
          <p:nvSpPr>
            <p:cNvPr id="47" name="Oval 46"/>
            <p:cNvSpPr/>
            <p:nvPr/>
          </p:nvSpPr>
          <p:spPr>
            <a:xfrm>
              <a:off x="8418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38560" y="4064045"/>
              <a:ext cx="406400" cy="272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1146139" y="4346805"/>
            <a:ext cx="426720" cy="286232"/>
            <a:chOff x="9025784" y="4064045"/>
            <a:chExt cx="406400" cy="272601"/>
          </a:xfrm>
        </p:grpSpPr>
        <p:sp>
          <p:nvSpPr>
            <p:cNvPr id="48" name="Oval 47"/>
            <p:cNvSpPr/>
            <p:nvPr/>
          </p:nvSpPr>
          <p:spPr>
            <a:xfrm>
              <a:off x="9102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025784" y="4064045"/>
              <a:ext cx="406400" cy="272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13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996352" y="4334102"/>
            <a:ext cx="426720" cy="286232"/>
            <a:chOff x="9713007" y="4064050"/>
            <a:chExt cx="406400" cy="272603"/>
          </a:xfrm>
        </p:grpSpPr>
        <p:sp>
          <p:nvSpPr>
            <p:cNvPr id="51" name="Oval 50"/>
            <p:cNvSpPr/>
            <p:nvPr/>
          </p:nvSpPr>
          <p:spPr>
            <a:xfrm>
              <a:off x="9786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713007" y="4064050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14</a:t>
              </a: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189757" y="4616293"/>
            <a:ext cx="0" cy="629395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4454" y="5153146"/>
          <a:ext cx="1612468" cy="17469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24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86065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15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29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0063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Requirement Gathering</a:t>
                      </a:r>
                      <a:endParaRPr lang="en-US" sz="13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0063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Crafting Survey</a:t>
                      </a:r>
                      <a:r>
                        <a:rPr lang="en-US" sz="13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Questionnaire</a:t>
                      </a:r>
                      <a:endParaRPr lang="en-US" sz="13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Explore Android</a:t>
                      </a:r>
                      <a:endParaRPr lang="en-US" sz="13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8" name="Straight Connector 57"/>
          <p:cNvCxnSpPr/>
          <p:nvPr/>
        </p:nvCxnSpPr>
        <p:spPr>
          <a:xfrm>
            <a:off x="1010135" y="3970488"/>
            <a:ext cx="0" cy="34909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38027" y="1989427"/>
          <a:ext cx="2222878" cy="22680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22878">
                  <a:extLst>
                    <a:ext uri="{9D8B030D-6E8A-4147-A177-3AD203B41FA5}">
                      <a16:colId xmlns="" xmlns:a16="http://schemas.microsoft.com/office/drawing/2014/main" val="2192527220"/>
                    </a:ext>
                  </a:extLst>
                </a:gridCol>
              </a:tblGrid>
              <a:tr h="333423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30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19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Jun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6687887"/>
                  </a:ext>
                </a:extLst>
              </a:tr>
              <a:tr h="553885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3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FYP Proposal: 15th June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672087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3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Accounting Module,</a:t>
                      </a:r>
                      <a:r>
                        <a:rPr lang="en-SG" sz="1300" baseline="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Online Help Module</a:t>
                      </a:r>
                      <a:endParaRPr lang="en-SG" sz="1300" dirty="0" smtClean="0">
                        <a:solidFill>
                          <a:schemeClr val="tx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6151837"/>
                  </a:ext>
                </a:extLst>
              </a:tr>
              <a:tr h="672087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3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algn="ctr"/>
                      <a:r>
                        <a:rPr lang="en-SG" sz="13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FYP Proposal,</a:t>
                      </a:r>
                      <a:r>
                        <a:rPr lang="en-SG" sz="13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Wiki Page,</a:t>
                      </a:r>
                      <a:r>
                        <a:rPr lang="en-SG" sz="13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Test Cases,</a:t>
                      </a:r>
                      <a:r>
                        <a:rPr lang="en-SG" sz="13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Bug log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7699772"/>
                  </a:ext>
                </a:extLst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497453"/>
              </p:ext>
            </p:extLst>
          </p:nvPr>
        </p:nvGraphicFramePr>
        <p:xfrm>
          <a:off x="900222" y="7287471"/>
          <a:ext cx="1928340" cy="22284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83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51485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20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Jun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3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rd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64111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3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Recording Module – Data</a:t>
                      </a:r>
                      <a:r>
                        <a:rPr lang="en-SG" sz="13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Recording</a:t>
                      </a:r>
                      <a:r>
                        <a:rPr lang="en-SG" sz="13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,</a:t>
                      </a:r>
                      <a:r>
                        <a:rPr lang="en-SG" sz="13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Business Calendar Module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72087"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3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3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6" name="Straight Connector 65"/>
          <p:cNvCxnSpPr/>
          <p:nvPr/>
        </p:nvCxnSpPr>
        <p:spPr>
          <a:xfrm>
            <a:off x="2629087" y="1702706"/>
            <a:ext cx="0" cy="2690575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/>
          <p:cNvGraphicFramePr>
            <a:graphicFrameLocks noGrp="1"/>
          </p:cNvGraphicFramePr>
          <p:nvPr>
            <p:extLst/>
          </p:nvPr>
        </p:nvGraphicFramePr>
        <p:xfrm>
          <a:off x="231823" y="137693"/>
          <a:ext cx="2987496" cy="17220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87496">
                  <a:extLst>
                    <a:ext uri="{9D8B030D-6E8A-4147-A177-3AD203B41FA5}">
                      <a16:colId xmlns="" xmlns:a16="http://schemas.microsoft.com/office/drawing/2014/main" val="2192527220"/>
                    </a:ext>
                  </a:extLst>
                </a:gridCol>
              </a:tblGrid>
              <a:tr h="341271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4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Jul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17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6687887"/>
                  </a:ext>
                </a:extLst>
              </a:tr>
              <a:tr h="674401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3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Offline Mode Module,</a:t>
                      </a:r>
                      <a:r>
                        <a:rPr lang="en-SG" sz="13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Recording Module - </a:t>
                      </a:r>
                      <a:r>
                        <a:rPr lang="en-SG" sz="13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Tax Calculation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6151837"/>
                  </a:ext>
                </a:extLst>
              </a:tr>
              <a:tr h="672087"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3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3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7699772"/>
                  </a:ext>
                </a:extLst>
              </a:tr>
            </a:tbl>
          </a:graphicData>
        </a:graphic>
      </p:graphicFrame>
      <p:cxnSp>
        <p:nvCxnSpPr>
          <p:cNvPr id="68" name="Straight Connector 67"/>
          <p:cNvCxnSpPr/>
          <p:nvPr/>
        </p:nvCxnSpPr>
        <p:spPr>
          <a:xfrm>
            <a:off x="3521724" y="4641742"/>
            <a:ext cx="0" cy="289246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Table 68"/>
          <p:cNvGraphicFramePr>
            <a:graphicFrameLocks noGrp="1"/>
          </p:cNvGraphicFramePr>
          <p:nvPr>
            <p:extLst/>
          </p:nvPr>
        </p:nvGraphicFramePr>
        <p:xfrm>
          <a:off x="2006743" y="4807478"/>
          <a:ext cx="2690439" cy="22623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904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9413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18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Jul – 31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st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0063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3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Uploading</a:t>
                      </a:r>
                      <a:r>
                        <a:rPr lang="en-SG" sz="13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onto Apple Test Flight</a:t>
                      </a:r>
                      <a:endParaRPr lang="en-SG" sz="1300" dirty="0" smtClean="0">
                        <a:solidFill>
                          <a:schemeClr val="bg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72675366"/>
                  </a:ext>
                </a:extLst>
              </a:tr>
              <a:tr h="785574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3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Authentication </a:t>
                      </a:r>
                      <a:r>
                        <a:rPr lang="en-SG" sz="1300" baseline="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Module (I), </a:t>
                      </a:r>
                      <a:r>
                        <a:rPr lang="en-SG" sz="13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BI Module (Graphical) (I)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72087"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3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Expert Testing User</a:t>
                      </a:r>
                      <a:r>
                        <a:rPr lang="en-US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Guide</a:t>
                      </a:r>
                      <a:endParaRPr lang="en-SG" sz="13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400373"/>
              </p:ext>
            </p:extLst>
          </p:nvPr>
        </p:nvGraphicFramePr>
        <p:xfrm>
          <a:off x="6076270" y="2060237"/>
          <a:ext cx="2731003" cy="21671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31003">
                  <a:extLst>
                    <a:ext uri="{9D8B030D-6E8A-4147-A177-3AD203B41FA5}">
                      <a16:colId xmlns="" xmlns:a16="http://schemas.microsoft.com/office/drawing/2014/main" val="2192527220"/>
                    </a:ext>
                  </a:extLst>
                </a:gridCol>
              </a:tblGrid>
              <a:tr h="238336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26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 – 9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6687887"/>
                  </a:ext>
                </a:extLst>
              </a:tr>
              <a:tr h="398871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3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Midterm</a:t>
                      </a:r>
                      <a:r>
                        <a:rPr lang="en-SG" sz="13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: </a:t>
                      </a:r>
                      <a:r>
                        <a:rPr lang="en-SG" sz="13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3rd Oct –  7th Oct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559407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3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Authentication Module (II), Sync Function</a:t>
                      </a:r>
                    </a:p>
                  </a:txBody>
                  <a:tcPr marL="96012" marR="96012" marT="48007" marB="4800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6151837"/>
                  </a:ext>
                </a:extLst>
              </a:tr>
              <a:tr h="559407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3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lvl="0" algn="ctr"/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Prepare for Midterm Slides</a:t>
                      </a:r>
                      <a:endParaRPr lang="en-SG" sz="13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7699772"/>
                  </a:ext>
                </a:extLst>
              </a:tr>
            </a:tbl>
          </a:graphicData>
        </a:graphic>
      </p:graphicFrame>
      <p:cxnSp>
        <p:nvCxnSpPr>
          <p:cNvPr id="71" name="Straight Connector 70"/>
          <p:cNvCxnSpPr/>
          <p:nvPr/>
        </p:nvCxnSpPr>
        <p:spPr>
          <a:xfrm flipH="1">
            <a:off x="4357258" y="3109924"/>
            <a:ext cx="8985" cy="1212277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593758"/>
              </p:ext>
            </p:extLst>
          </p:nvPr>
        </p:nvGraphicFramePr>
        <p:xfrm>
          <a:off x="4161742" y="30888"/>
          <a:ext cx="3799819" cy="19690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99819">
                  <a:extLst>
                    <a:ext uri="{9D8B030D-6E8A-4147-A177-3AD203B41FA5}">
                      <a16:colId xmlns="" xmlns:a16="http://schemas.microsoft.com/office/drawing/2014/main" val="2192527220"/>
                    </a:ext>
                  </a:extLst>
                </a:gridCol>
              </a:tblGrid>
              <a:tr h="287567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29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11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6687887"/>
                  </a:ext>
                </a:extLst>
              </a:tr>
              <a:tr h="868658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3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Image Capturing Module, Language Module</a:t>
                      </a:r>
                      <a:r>
                        <a:rPr lang="en-SG" sz="1300" baseline="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(II), </a:t>
                      </a:r>
                      <a:r>
                        <a:rPr lang="en-SG" sz="13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BI Module (BI– e.g. best</a:t>
                      </a:r>
                      <a:r>
                        <a:rPr lang="en-SG" sz="1300" baseline="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sales</a:t>
                      </a:r>
                      <a:r>
                        <a:rPr lang="en-SG" sz="13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) (II), Expert Testing Review (II) 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6151837"/>
                  </a:ext>
                </a:extLst>
              </a:tr>
              <a:tr h="287567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3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Expert</a:t>
                      </a:r>
                      <a:r>
                        <a:rPr lang="en-SG" sz="13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Testing (II)</a:t>
                      </a:r>
                      <a:endParaRPr lang="en-SG" sz="13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DB813"/>
                    </a:solidFill>
                  </a:tcPr>
                </a:tc>
              </a:tr>
              <a:tr h="481264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3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lvl="0" algn="ctr"/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3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769977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513549"/>
              </p:ext>
            </p:extLst>
          </p:nvPr>
        </p:nvGraphicFramePr>
        <p:xfrm>
          <a:off x="3159123" y="7171837"/>
          <a:ext cx="3020398" cy="227034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203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5619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15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28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5486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3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(2) Registration and Class: 18th Aug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32100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3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BI Module (BI– e.g. best</a:t>
                      </a:r>
                      <a:r>
                        <a:rPr lang="en-SG" sz="1300" baseline="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sales</a:t>
                      </a:r>
                      <a:r>
                        <a:rPr lang="en-SG" sz="13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) (II), Expert Testing Review (I) 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10758"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3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Expert Testing 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0" name="Straight Connector 79"/>
          <p:cNvCxnSpPr/>
          <p:nvPr/>
        </p:nvCxnSpPr>
        <p:spPr>
          <a:xfrm>
            <a:off x="6783083" y="4630021"/>
            <a:ext cx="0" cy="19259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33079"/>
              </p:ext>
            </p:extLst>
          </p:nvPr>
        </p:nvGraphicFramePr>
        <p:xfrm>
          <a:off x="5407210" y="4813587"/>
          <a:ext cx="2843324" cy="22693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33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02041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12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 – 25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9243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1</a:t>
                      </a:r>
                      <a:endParaRPr lang="en-SG" sz="13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9243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3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2395393"/>
                  </a:ext>
                </a:extLst>
              </a:tr>
              <a:tr h="526511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3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Push Notification Module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52484"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3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Cases,</a:t>
                      </a:r>
                      <a:r>
                        <a:rPr lang="en-US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Wiki,</a:t>
                      </a:r>
                      <a:r>
                        <a:rPr lang="en-US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UAT 1 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0" name="Straight Connector 89"/>
          <p:cNvCxnSpPr/>
          <p:nvPr/>
        </p:nvCxnSpPr>
        <p:spPr>
          <a:xfrm flipH="1">
            <a:off x="8460071" y="4630020"/>
            <a:ext cx="2801" cy="2773058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603720"/>
              </p:ext>
            </p:extLst>
          </p:nvPr>
        </p:nvGraphicFramePr>
        <p:xfrm>
          <a:off x="6413212" y="7305264"/>
          <a:ext cx="2444372" cy="21036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43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99115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10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23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rd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Oct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16063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3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Backend Admin Module, Migration, ios10 Upgrade</a:t>
                      </a:r>
                    </a:p>
                  </a:txBody>
                  <a:tcPr marL="96012" marR="96012" marT="48007" marB="4800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6063"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 smtClean="0">
                          <a:solidFill>
                            <a:schemeClr val="bg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300" b="1" kern="1200" dirty="0" smtClean="0">
                        <a:solidFill>
                          <a:schemeClr val="bg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300" kern="1200" dirty="0" smtClean="0">
                          <a:solidFill>
                            <a:schemeClr val="bg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300" kern="1200" dirty="0" smtClean="0">
                          <a:solidFill>
                            <a:schemeClr val="bg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bg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bg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300" kern="1200" dirty="0" smtClean="0">
                          <a:solidFill>
                            <a:schemeClr val="bg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bg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bg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User guide for UAT 2, Poster,</a:t>
                      </a:r>
                      <a:r>
                        <a:rPr lang="en-US" sz="1300" kern="1200" baseline="0" dirty="0" smtClean="0">
                          <a:solidFill>
                            <a:schemeClr val="bg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Video</a:t>
                      </a:r>
                      <a:endParaRPr lang="en-SG" sz="1300" kern="1200" dirty="0">
                        <a:solidFill>
                          <a:schemeClr val="bg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6" name="Straight Connector 95"/>
          <p:cNvCxnSpPr/>
          <p:nvPr/>
        </p:nvCxnSpPr>
        <p:spPr>
          <a:xfrm>
            <a:off x="9500499" y="3017640"/>
            <a:ext cx="0" cy="1327490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843239"/>
              </p:ext>
            </p:extLst>
          </p:nvPr>
        </p:nvGraphicFramePr>
        <p:xfrm>
          <a:off x="8871490" y="137693"/>
          <a:ext cx="1652858" cy="31799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2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96576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24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Oct– 6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9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2</a:t>
                      </a:r>
                      <a:endParaRPr lang="en-SG" sz="13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8039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3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801633"/>
                  </a:ext>
                </a:extLst>
              </a:tr>
              <a:tr h="320046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Buffer Iteration</a:t>
                      </a:r>
                      <a:endParaRPr lang="en-SG" sz="13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72087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  <a:endParaRPr lang="en-SG" sz="1300" dirty="0" smtClean="0">
                        <a:solidFill>
                          <a:schemeClr val="bg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  <a:p>
                      <a:pPr algn="ctr"/>
                      <a:r>
                        <a:rPr lang="en-SG" sz="13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Backend Admin Module, Migration</a:t>
                      </a:r>
                      <a:endParaRPr lang="en-US" sz="1300" kern="1200" dirty="0" smtClean="0">
                        <a:solidFill>
                          <a:schemeClr val="bg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chemeClr val="tx1"/>
                    </a:solidFill>
                  </a:tcPr>
                </a:tc>
              </a:tr>
              <a:tr h="1056135"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3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SG" sz="1300" b="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est Cases,</a:t>
                      </a:r>
                      <a:r>
                        <a:rPr lang="en-US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Finalize Poster,</a:t>
                      </a:r>
                      <a:r>
                        <a:rPr lang="en-US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UAT 2</a:t>
                      </a:r>
                      <a:r>
                        <a:rPr lang="en-US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9" name="Straight Connector 98"/>
          <p:cNvCxnSpPr>
            <a:stCxn id="31" idx="2"/>
          </p:cNvCxnSpPr>
          <p:nvPr/>
        </p:nvCxnSpPr>
        <p:spPr>
          <a:xfrm>
            <a:off x="10454479" y="4644466"/>
            <a:ext cx="3824" cy="212307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/>
          <p:cNvGraphicFramePr>
            <a:graphicFrameLocks noGrp="1"/>
          </p:cNvGraphicFramePr>
          <p:nvPr>
            <p:extLst/>
          </p:nvPr>
        </p:nvGraphicFramePr>
        <p:xfrm>
          <a:off x="8964312" y="4836054"/>
          <a:ext cx="3010540" cy="28102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105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6571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7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Nov – 13th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0063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3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Poster: 7th Nov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8039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3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4995201"/>
                  </a:ext>
                </a:extLst>
              </a:tr>
              <a:tr h="395314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Buffer Iteration</a:t>
                      </a:r>
                      <a:endParaRPr lang="en-SG" sz="13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1621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  <a:endParaRPr lang="en-SG" sz="1300" dirty="0" smtClean="0">
                        <a:solidFill>
                          <a:schemeClr val="bg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  <a:p>
                      <a:pPr algn="ctr"/>
                      <a:r>
                        <a:rPr lang="en-SG" sz="13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Backend Admin Module, Migration</a:t>
                      </a:r>
                      <a:endParaRPr lang="en-US" sz="1300" kern="1200" dirty="0" smtClean="0">
                        <a:solidFill>
                          <a:schemeClr val="bg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chemeClr val="tx1"/>
                    </a:solidFill>
                  </a:tcPr>
                </a:tc>
              </a:tr>
              <a:tr h="672087"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3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Prepare finals presentation</a:t>
                      </a:r>
                      <a:endParaRPr lang="en-SG" sz="13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113130"/>
              </p:ext>
            </p:extLst>
          </p:nvPr>
        </p:nvGraphicFramePr>
        <p:xfrm>
          <a:off x="10595385" y="52660"/>
          <a:ext cx="2157995" cy="167488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79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0120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14th Nov – 27th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5122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3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Final:</a:t>
                      </a:r>
                      <a:r>
                        <a:rPr lang="en-SG" sz="13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21st Nov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95127"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3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Prepare for poster day,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User Manual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67355"/>
              </p:ext>
            </p:extLst>
          </p:nvPr>
        </p:nvGraphicFramePr>
        <p:xfrm>
          <a:off x="10090484" y="7729256"/>
          <a:ext cx="2491409" cy="16072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914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4997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28th Nov – 2nd Dec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16164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3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Poster day: 2nd Dec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6088"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3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endParaRPr lang="en-SG" sz="13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01832"/>
              </p:ext>
            </p:extLst>
          </p:nvPr>
        </p:nvGraphicFramePr>
        <p:xfrm>
          <a:off x="2696371" y="2020093"/>
          <a:ext cx="3219184" cy="22631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19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68375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st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14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9145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3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(1) FYP Acceptance: 10th Aug 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268375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Expert</a:t>
                      </a:r>
                      <a:r>
                        <a:rPr lang="en-SG" sz="13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Testing (I)</a:t>
                      </a:r>
                      <a:endParaRPr lang="en-SG" sz="13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9145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3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Language Module </a:t>
                      </a:r>
                      <a:r>
                        <a:rPr lang="en-SG" sz="13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(I)</a:t>
                      </a:r>
                      <a:endParaRPr lang="en-SG" sz="13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9915"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3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Prepare acceptance slides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470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/>
          <p:nvPr/>
        </p:nvCxnSpPr>
        <p:spPr>
          <a:xfrm>
            <a:off x="7630242" y="3970487"/>
            <a:ext cx="6049" cy="482594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5104502" y="4621412"/>
            <a:ext cx="1597" cy="2726380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860879" y="4558481"/>
            <a:ext cx="0" cy="2834558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2208542" y="4529347"/>
            <a:ext cx="0" cy="318894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1359499" y="1549618"/>
            <a:ext cx="0" cy="297808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5963287" y="1870951"/>
            <a:ext cx="8359" cy="2522330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54450" y="4477210"/>
            <a:ext cx="12154092" cy="2318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4641" y="4343014"/>
            <a:ext cx="270614" cy="268395"/>
          </a:xfrm>
          <a:prstGeom prst="ellipse">
            <a:avLst/>
          </a:prstGeom>
          <a:solidFill>
            <a:srgbClr val="BDC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1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3603" y="4334094"/>
            <a:ext cx="42672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dirty="0">
                <a:latin typeface="Noveo Sans" charset="0"/>
                <a:ea typeface="Noveo Sans" charset="0"/>
                <a:cs typeface="Noveo Sans" charset="0"/>
              </a:rPr>
              <a:t>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12585" y="4343719"/>
            <a:ext cx="426720" cy="286232"/>
            <a:chOff x="800404" y="4073218"/>
            <a:chExt cx="406400" cy="272603"/>
          </a:xfrm>
        </p:grpSpPr>
        <p:sp>
          <p:nvSpPr>
            <p:cNvPr id="36" name="Oval 35"/>
            <p:cNvSpPr/>
            <p:nvPr/>
          </p:nvSpPr>
          <p:spPr>
            <a:xfrm>
              <a:off x="8779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0404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647519" y="4343719"/>
            <a:ext cx="426720" cy="286232"/>
            <a:chOff x="1487628" y="4073218"/>
            <a:chExt cx="406400" cy="272603"/>
          </a:xfrm>
        </p:grpSpPr>
        <p:sp>
          <p:nvSpPr>
            <p:cNvPr id="37" name="Oval 36"/>
            <p:cNvSpPr/>
            <p:nvPr/>
          </p:nvSpPr>
          <p:spPr>
            <a:xfrm>
              <a:off x="15619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87628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482110" y="4343719"/>
            <a:ext cx="426720" cy="286232"/>
            <a:chOff x="2174852" y="4073218"/>
            <a:chExt cx="406400" cy="272603"/>
          </a:xfrm>
        </p:grpSpPr>
        <p:sp>
          <p:nvSpPr>
            <p:cNvPr id="38" name="Oval 37"/>
            <p:cNvSpPr/>
            <p:nvPr/>
          </p:nvSpPr>
          <p:spPr>
            <a:xfrm>
              <a:off x="224707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74852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313967" y="4343728"/>
            <a:ext cx="426720" cy="286232"/>
            <a:chOff x="2862076" y="4073218"/>
            <a:chExt cx="406400" cy="272602"/>
          </a:xfrm>
        </p:grpSpPr>
        <p:sp>
          <p:nvSpPr>
            <p:cNvPr id="39" name="Oval 38"/>
            <p:cNvSpPr/>
            <p:nvPr/>
          </p:nvSpPr>
          <p:spPr>
            <a:xfrm>
              <a:off x="2931079" y="4075529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62076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04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52882" y="4343719"/>
            <a:ext cx="426720" cy="286232"/>
            <a:chOff x="3549300" y="4073218"/>
            <a:chExt cx="406400" cy="272603"/>
          </a:xfrm>
        </p:grpSpPr>
        <p:sp>
          <p:nvSpPr>
            <p:cNvPr id="40" name="Oval 39"/>
            <p:cNvSpPr/>
            <p:nvPr/>
          </p:nvSpPr>
          <p:spPr>
            <a:xfrm>
              <a:off x="361507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49300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05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97435" y="4343698"/>
            <a:ext cx="426720" cy="286232"/>
            <a:chOff x="4236524" y="4073218"/>
            <a:chExt cx="406400" cy="272603"/>
          </a:xfrm>
        </p:grpSpPr>
        <p:sp>
          <p:nvSpPr>
            <p:cNvPr id="41" name="Oval 40"/>
            <p:cNvSpPr/>
            <p:nvPr/>
          </p:nvSpPr>
          <p:spPr>
            <a:xfrm>
              <a:off x="43048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36524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06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33155" y="4343719"/>
            <a:ext cx="426720" cy="286232"/>
            <a:chOff x="4923748" y="4073218"/>
            <a:chExt cx="406400" cy="272603"/>
          </a:xfrm>
        </p:grpSpPr>
        <p:sp>
          <p:nvSpPr>
            <p:cNvPr id="42" name="Oval 41"/>
            <p:cNvSpPr/>
            <p:nvPr/>
          </p:nvSpPr>
          <p:spPr>
            <a:xfrm>
              <a:off x="499464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23748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07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66669" y="4343719"/>
            <a:ext cx="426720" cy="286232"/>
            <a:chOff x="5610972" y="4073218"/>
            <a:chExt cx="406400" cy="272603"/>
          </a:xfrm>
        </p:grpSpPr>
        <p:sp>
          <p:nvSpPr>
            <p:cNvPr id="43" name="Oval 42"/>
            <p:cNvSpPr/>
            <p:nvPr/>
          </p:nvSpPr>
          <p:spPr>
            <a:xfrm>
              <a:off x="5682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10972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08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424185" y="4330068"/>
            <a:ext cx="426720" cy="286232"/>
            <a:chOff x="6298196" y="4073218"/>
            <a:chExt cx="406400" cy="272603"/>
          </a:xfrm>
        </p:grpSpPr>
        <p:sp>
          <p:nvSpPr>
            <p:cNvPr id="44" name="Oval 43"/>
            <p:cNvSpPr/>
            <p:nvPr/>
          </p:nvSpPr>
          <p:spPr>
            <a:xfrm>
              <a:off x="6366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98196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09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242130" y="4343703"/>
            <a:ext cx="426720" cy="286232"/>
            <a:chOff x="6976759" y="4073200"/>
            <a:chExt cx="406400" cy="272602"/>
          </a:xfrm>
        </p:grpSpPr>
        <p:sp>
          <p:nvSpPr>
            <p:cNvPr id="45" name="Oval 44"/>
            <p:cNvSpPr/>
            <p:nvPr/>
          </p:nvSpPr>
          <p:spPr>
            <a:xfrm>
              <a:off x="7050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840"/>
                </a:lnSpc>
              </a:pPr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76759" y="4073200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10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287139" y="4343719"/>
            <a:ext cx="426720" cy="286232"/>
            <a:chOff x="7653590" y="4073218"/>
            <a:chExt cx="406400" cy="272603"/>
          </a:xfrm>
        </p:grpSpPr>
        <p:sp>
          <p:nvSpPr>
            <p:cNvPr id="46" name="Oval 45"/>
            <p:cNvSpPr/>
            <p:nvPr/>
          </p:nvSpPr>
          <p:spPr>
            <a:xfrm>
              <a:off x="7734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53590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11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0241119" y="4358234"/>
            <a:ext cx="426720" cy="286232"/>
            <a:chOff x="8338560" y="4064045"/>
            <a:chExt cx="406400" cy="272601"/>
          </a:xfrm>
        </p:grpSpPr>
        <p:sp>
          <p:nvSpPr>
            <p:cNvPr id="47" name="Oval 46"/>
            <p:cNvSpPr/>
            <p:nvPr/>
          </p:nvSpPr>
          <p:spPr>
            <a:xfrm>
              <a:off x="8418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38560" y="4064045"/>
              <a:ext cx="406400" cy="272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1146139" y="4346805"/>
            <a:ext cx="426720" cy="286232"/>
            <a:chOff x="9025784" y="4064045"/>
            <a:chExt cx="406400" cy="272601"/>
          </a:xfrm>
        </p:grpSpPr>
        <p:sp>
          <p:nvSpPr>
            <p:cNvPr id="48" name="Oval 47"/>
            <p:cNvSpPr/>
            <p:nvPr/>
          </p:nvSpPr>
          <p:spPr>
            <a:xfrm>
              <a:off x="9102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025784" y="4064045"/>
              <a:ext cx="406400" cy="272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13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996352" y="4334102"/>
            <a:ext cx="426720" cy="286232"/>
            <a:chOff x="9713007" y="4064050"/>
            <a:chExt cx="406400" cy="272603"/>
          </a:xfrm>
        </p:grpSpPr>
        <p:sp>
          <p:nvSpPr>
            <p:cNvPr id="51" name="Oval 50"/>
            <p:cNvSpPr/>
            <p:nvPr/>
          </p:nvSpPr>
          <p:spPr>
            <a:xfrm>
              <a:off x="9786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713007" y="4064050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14</a:t>
              </a: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189757" y="4616293"/>
            <a:ext cx="0" cy="629395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4454" y="5153146"/>
          <a:ext cx="1612468" cy="17469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24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86065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15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29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0063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Requirement Gathering</a:t>
                      </a:r>
                      <a:endParaRPr lang="en-US" sz="13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0063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Crafting Survey</a:t>
                      </a:r>
                      <a:r>
                        <a:rPr lang="en-US" sz="13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Questionnaire</a:t>
                      </a:r>
                      <a:endParaRPr lang="en-US" sz="13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Explore Android</a:t>
                      </a:r>
                      <a:endParaRPr lang="en-US" sz="13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8" name="Straight Connector 57"/>
          <p:cNvCxnSpPr/>
          <p:nvPr/>
        </p:nvCxnSpPr>
        <p:spPr>
          <a:xfrm>
            <a:off x="1010135" y="3970488"/>
            <a:ext cx="0" cy="34909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38027" y="1989427"/>
          <a:ext cx="2222878" cy="22680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22878">
                  <a:extLst>
                    <a:ext uri="{9D8B030D-6E8A-4147-A177-3AD203B41FA5}">
                      <a16:colId xmlns="" xmlns:a16="http://schemas.microsoft.com/office/drawing/2014/main" val="2192527220"/>
                    </a:ext>
                  </a:extLst>
                </a:gridCol>
              </a:tblGrid>
              <a:tr h="333423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30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19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Jun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6687887"/>
                  </a:ext>
                </a:extLst>
              </a:tr>
              <a:tr h="553885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3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FYP Proposal: 15th June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672087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3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Accounting Module,</a:t>
                      </a:r>
                      <a:r>
                        <a:rPr lang="en-SG" sz="1300" baseline="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Online Help Module</a:t>
                      </a:r>
                      <a:endParaRPr lang="en-SG" sz="1300" dirty="0" smtClean="0">
                        <a:solidFill>
                          <a:schemeClr val="tx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6151837"/>
                  </a:ext>
                </a:extLst>
              </a:tr>
              <a:tr h="672087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3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algn="ctr"/>
                      <a:r>
                        <a:rPr lang="en-SG" sz="13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FYP Proposal,</a:t>
                      </a:r>
                      <a:r>
                        <a:rPr lang="en-SG" sz="13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Wiki Page,</a:t>
                      </a:r>
                      <a:r>
                        <a:rPr lang="en-SG" sz="13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Test Cases,</a:t>
                      </a:r>
                      <a:r>
                        <a:rPr lang="en-SG" sz="13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Bug log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7699772"/>
                  </a:ext>
                </a:extLst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497453"/>
              </p:ext>
            </p:extLst>
          </p:nvPr>
        </p:nvGraphicFramePr>
        <p:xfrm>
          <a:off x="900222" y="7287471"/>
          <a:ext cx="1928340" cy="22284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83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51485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20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Jun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3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rd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64111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3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Recording Module – Data</a:t>
                      </a:r>
                      <a:r>
                        <a:rPr lang="en-SG" sz="13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Recording</a:t>
                      </a:r>
                      <a:r>
                        <a:rPr lang="en-SG" sz="13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,</a:t>
                      </a:r>
                      <a:r>
                        <a:rPr lang="en-SG" sz="13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Business Calendar Module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72087"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3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3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6" name="Straight Connector 65"/>
          <p:cNvCxnSpPr/>
          <p:nvPr/>
        </p:nvCxnSpPr>
        <p:spPr>
          <a:xfrm>
            <a:off x="2629087" y="1702706"/>
            <a:ext cx="0" cy="2690575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/>
          <p:cNvGraphicFramePr>
            <a:graphicFrameLocks noGrp="1"/>
          </p:cNvGraphicFramePr>
          <p:nvPr>
            <p:extLst/>
          </p:nvPr>
        </p:nvGraphicFramePr>
        <p:xfrm>
          <a:off x="231823" y="137693"/>
          <a:ext cx="2987496" cy="17220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87496">
                  <a:extLst>
                    <a:ext uri="{9D8B030D-6E8A-4147-A177-3AD203B41FA5}">
                      <a16:colId xmlns="" xmlns:a16="http://schemas.microsoft.com/office/drawing/2014/main" val="2192527220"/>
                    </a:ext>
                  </a:extLst>
                </a:gridCol>
              </a:tblGrid>
              <a:tr h="341271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4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Jul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17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6687887"/>
                  </a:ext>
                </a:extLst>
              </a:tr>
              <a:tr h="674401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3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Offline Mode Module,</a:t>
                      </a:r>
                      <a:r>
                        <a:rPr lang="en-SG" sz="13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Recording Module - </a:t>
                      </a:r>
                      <a:r>
                        <a:rPr lang="en-SG" sz="13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Tax Calculation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6151837"/>
                  </a:ext>
                </a:extLst>
              </a:tr>
              <a:tr h="672087"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3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3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7699772"/>
                  </a:ext>
                </a:extLst>
              </a:tr>
            </a:tbl>
          </a:graphicData>
        </a:graphic>
      </p:graphicFrame>
      <p:cxnSp>
        <p:nvCxnSpPr>
          <p:cNvPr id="68" name="Straight Connector 67"/>
          <p:cNvCxnSpPr/>
          <p:nvPr/>
        </p:nvCxnSpPr>
        <p:spPr>
          <a:xfrm>
            <a:off x="3521724" y="4641742"/>
            <a:ext cx="0" cy="289246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Table 68"/>
          <p:cNvGraphicFramePr>
            <a:graphicFrameLocks noGrp="1"/>
          </p:cNvGraphicFramePr>
          <p:nvPr>
            <p:extLst/>
          </p:nvPr>
        </p:nvGraphicFramePr>
        <p:xfrm>
          <a:off x="2006743" y="4807478"/>
          <a:ext cx="2690439" cy="22623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904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9413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18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Jul – 31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st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0063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3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Uploading</a:t>
                      </a:r>
                      <a:r>
                        <a:rPr lang="en-SG" sz="13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onto Apple Test Flight</a:t>
                      </a:r>
                      <a:endParaRPr lang="en-SG" sz="1300" dirty="0" smtClean="0">
                        <a:solidFill>
                          <a:schemeClr val="bg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72675366"/>
                  </a:ext>
                </a:extLst>
              </a:tr>
              <a:tr h="785574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3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Authentication </a:t>
                      </a:r>
                      <a:r>
                        <a:rPr lang="en-SG" sz="1300" baseline="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Module (I), </a:t>
                      </a:r>
                      <a:r>
                        <a:rPr lang="en-SG" sz="13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BI Module (Graphical) (I)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72087"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3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Expert Testing User</a:t>
                      </a:r>
                      <a:r>
                        <a:rPr lang="en-US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Guide</a:t>
                      </a:r>
                      <a:endParaRPr lang="en-SG" sz="13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207638"/>
              </p:ext>
            </p:extLst>
          </p:nvPr>
        </p:nvGraphicFramePr>
        <p:xfrm>
          <a:off x="6076270" y="2060237"/>
          <a:ext cx="2731003" cy="21671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31003">
                  <a:extLst>
                    <a:ext uri="{9D8B030D-6E8A-4147-A177-3AD203B41FA5}">
                      <a16:colId xmlns="" xmlns:a16="http://schemas.microsoft.com/office/drawing/2014/main" val="2192527220"/>
                    </a:ext>
                  </a:extLst>
                </a:gridCol>
              </a:tblGrid>
              <a:tr h="238336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26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 – 9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6687887"/>
                  </a:ext>
                </a:extLst>
              </a:tr>
              <a:tr h="398871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3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Midterm</a:t>
                      </a:r>
                      <a:r>
                        <a:rPr lang="en-SG" sz="13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: </a:t>
                      </a:r>
                      <a:r>
                        <a:rPr lang="en-SG" sz="13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3rd Oct –  7th Oct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559407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3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Authentication Module (II), Sync Function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6151837"/>
                  </a:ext>
                </a:extLst>
              </a:tr>
              <a:tr h="559407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3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lvl="0" algn="ctr"/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Prepare for Midterm Slides</a:t>
                      </a:r>
                      <a:endParaRPr lang="en-SG" sz="13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7699772"/>
                  </a:ext>
                </a:extLst>
              </a:tr>
            </a:tbl>
          </a:graphicData>
        </a:graphic>
      </p:graphicFrame>
      <p:cxnSp>
        <p:nvCxnSpPr>
          <p:cNvPr id="71" name="Straight Connector 70"/>
          <p:cNvCxnSpPr/>
          <p:nvPr/>
        </p:nvCxnSpPr>
        <p:spPr>
          <a:xfrm flipH="1">
            <a:off x="4357258" y="3109924"/>
            <a:ext cx="8985" cy="1212277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593758"/>
              </p:ext>
            </p:extLst>
          </p:nvPr>
        </p:nvGraphicFramePr>
        <p:xfrm>
          <a:off x="4161742" y="30888"/>
          <a:ext cx="3799819" cy="19690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99819">
                  <a:extLst>
                    <a:ext uri="{9D8B030D-6E8A-4147-A177-3AD203B41FA5}">
                      <a16:colId xmlns="" xmlns:a16="http://schemas.microsoft.com/office/drawing/2014/main" val="2192527220"/>
                    </a:ext>
                  </a:extLst>
                </a:gridCol>
              </a:tblGrid>
              <a:tr h="287567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29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11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6687887"/>
                  </a:ext>
                </a:extLst>
              </a:tr>
              <a:tr h="868658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3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Image Capturing Module, Language Module</a:t>
                      </a:r>
                      <a:r>
                        <a:rPr lang="en-SG" sz="1300" baseline="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(II), </a:t>
                      </a:r>
                      <a:r>
                        <a:rPr lang="en-SG" sz="13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BI Module (BI– e.g. best</a:t>
                      </a:r>
                      <a:r>
                        <a:rPr lang="en-SG" sz="1300" baseline="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sales</a:t>
                      </a:r>
                      <a:r>
                        <a:rPr lang="en-SG" sz="13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) (II), Expert Testing Review (II) 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6151837"/>
                  </a:ext>
                </a:extLst>
              </a:tr>
              <a:tr h="287567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3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Expert</a:t>
                      </a:r>
                      <a:r>
                        <a:rPr lang="en-SG" sz="13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Testing (II)</a:t>
                      </a:r>
                      <a:endParaRPr lang="en-SG" sz="13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DB813"/>
                    </a:solidFill>
                  </a:tcPr>
                </a:tc>
              </a:tr>
              <a:tr h="481264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3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lvl="0" algn="ctr"/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3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769977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513549"/>
              </p:ext>
            </p:extLst>
          </p:nvPr>
        </p:nvGraphicFramePr>
        <p:xfrm>
          <a:off x="3159123" y="7171837"/>
          <a:ext cx="3020398" cy="227034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203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5619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15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28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5486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3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(2) Registration and Class: 18th Aug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32100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3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BI Module (BI– e.g. best</a:t>
                      </a:r>
                      <a:r>
                        <a:rPr lang="en-SG" sz="1300" baseline="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sales</a:t>
                      </a:r>
                      <a:r>
                        <a:rPr lang="en-SG" sz="13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) (II), Expert Testing Review (I) 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10758"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3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Expert Testing 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0" name="Straight Connector 79"/>
          <p:cNvCxnSpPr/>
          <p:nvPr/>
        </p:nvCxnSpPr>
        <p:spPr>
          <a:xfrm>
            <a:off x="6783083" y="4630021"/>
            <a:ext cx="0" cy="19259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33079"/>
              </p:ext>
            </p:extLst>
          </p:nvPr>
        </p:nvGraphicFramePr>
        <p:xfrm>
          <a:off x="5407210" y="4813587"/>
          <a:ext cx="2843324" cy="22693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33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02041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12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 – 25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9243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1</a:t>
                      </a:r>
                      <a:endParaRPr lang="en-SG" sz="13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9243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3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2395393"/>
                  </a:ext>
                </a:extLst>
              </a:tr>
              <a:tr h="526511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3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Push Notification Module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52484"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3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Cases,</a:t>
                      </a:r>
                      <a:r>
                        <a:rPr lang="en-US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Wiki,</a:t>
                      </a:r>
                      <a:r>
                        <a:rPr lang="en-US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UAT 1 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0" name="Straight Connector 89"/>
          <p:cNvCxnSpPr/>
          <p:nvPr/>
        </p:nvCxnSpPr>
        <p:spPr>
          <a:xfrm flipH="1">
            <a:off x="8460071" y="4630020"/>
            <a:ext cx="2801" cy="2773058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722078"/>
              </p:ext>
            </p:extLst>
          </p:nvPr>
        </p:nvGraphicFramePr>
        <p:xfrm>
          <a:off x="6413212" y="7305264"/>
          <a:ext cx="2444372" cy="21036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43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99115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10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23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rd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Oct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16063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3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Backend Admin Module, Migration, ios10 Upgrade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6063"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 smtClean="0">
                          <a:solidFill>
                            <a:schemeClr val="tx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300" b="1" kern="1200" dirty="0" smtClean="0">
                        <a:solidFill>
                          <a:schemeClr val="tx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300" kern="1200" dirty="0" smtClean="0">
                          <a:solidFill>
                            <a:schemeClr val="tx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300" kern="1200" dirty="0" smtClean="0">
                          <a:solidFill>
                            <a:schemeClr val="tx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tx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tx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300" kern="1200" dirty="0" smtClean="0">
                          <a:solidFill>
                            <a:schemeClr val="tx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tx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tx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User guide for UAT 2, Poster,</a:t>
                      </a:r>
                      <a:r>
                        <a:rPr lang="en-US" sz="1300" kern="1200" baseline="0" dirty="0" smtClean="0">
                          <a:solidFill>
                            <a:schemeClr val="tx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Video</a:t>
                      </a:r>
                      <a:endParaRPr lang="en-SG" sz="1300" kern="1200" dirty="0">
                        <a:solidFill>
                          <a:schemeClr val="tx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6" name="Straight Connector 95"/>
          <p:cNvCxnSpPr/>
          <p:nvPr/>
        </p:nvCxnSpPr>
        <p:spPr>
          <a:xfrm>
            <a:off x="9500499" y="3017640"/>
            <a:ext cx="0" cy="1327490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892231"/>
              </p:ext>
            </p:extLst>
          </p:nvPr>
        </p:nvGraphicFramePr>
        <p:xfrm>
          <a:off x="8871490" y="137693"/>
          <a:ext cx="1652858" cy="31799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2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96576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24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Oct– 6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9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2</a:t>
                      </a:r>
                      <a:endParaRPr lang="en-SG" sz="13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8039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3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801633"/>
                  </a:ext>
                </a:extLst>
              </a:tr>
              <a:tr h="320046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Buffer Iteration</a:t>
                      </a:r>
                      <a:endParaRPr lang="en-SG" sz="13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72087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  <a:endParaRPr lang="en-SG" sz="1300" dirty="0" smtClean="0">
                        <a:solidFill>
                          <a:schemeClr val="tx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  <a:p>
                      <a:pPr algn="ctr"/>
                      <a:r>
                        <a:rPr lang="en-SG" sz="13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Backend Admin Module, Migration</a:t>
                      </a:r>
                      <a:endParaRPr lang="en-US" sz="1300" kern="1200" dirty="0" smtClean="0">
                        <a:solidFill>
                          <a:schemeClr val="tx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</a:tr>
              <a:tr h="1056135"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3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SG" sz="1300" b="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est Cases,</a:t>
                      </a:r>
                      <a:r>
                        <a:rPr lang="en-US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Finalize Poster,</a:t>
                      </a:r>
                      <a:r>
                        <a:rPr lang="en-US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UAT 2</a:t>
                      </a:r>
                      <a:r>
                        <a:rPr lang="en-US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9" name="Straight Connector 98"/>
          <p:cNvCxnSpPr>
            <a:stCxn id="31" idx="2"/>
          </p:cNvCxnSpPr>
          <p:nvPr/>
        </p:nvCxnSpPr>
        <p:spPr>
          <a:xfrm>
            <a:off x="10454479" y="4644466"/>
            <a:ext cx="3824" cy="212307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773551"/>
              </p:ext>
            </p:extLst>
          </p:nvPr>
        </p:nvGraphicFramePr>
        <p:xfrm>
          <a:off x="8964312" y="4836054"/>
          <a:ext cx="3010540" cy="28102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105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6571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7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Nov – 13th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0063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3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Poster: 7th Nov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8039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3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4995201"/>
                  </a:ext>
                </a:extLst>
              </a:tr>
              <a:tr h="395314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Buffer Iteration</a:t>
                      </a:r>
                      <a:endParaRPr lang="en-SG" sz="13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1621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  <a:endParaRPr lang="en-SG" sz="1300" dirty="0" smtClean="0">
                        <a:solidFill>
                          <a:schemeClr val="tx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  <a:p>
                      <a:pPr algn="ctr"/>
                      <a:r>
                        <a:rPr lang="en-SG" sz="13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Backend Admin Module, Migration</a:t>
                      </a:r>
                      <a:endParaRPr lang="en-US" sz="1300" kern="1200" dirty="0" smtClean="0">
                        <a:solidFill>
                          <a:schemeClr val="tx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</a:tr>
              <a:tr h="672087"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3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Prepare finals presentation</a:t>
                      </a:r>
                      <a:endParaRPr lang="en-SG" sz="13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113130"/>
              </p:ext>
            </p:extLst>
          </p:nvPr>
        </p:nvGraphicFramePr>
        <p:xfrm>
          <a:off x="10595385" y="52660"/>
          <a:ext cx="2157995" cy="167488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79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0120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14th Nov – 27th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5122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3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Final:</a:t>
                      </a:r>
                      <a:r>
                        <a:rPr lang="en-SG" sz="13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21st Nov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95127"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3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Prepare for poster day,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User Manual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67355"/>
              </p:ext>
            </p:extLst>
          </p:nvPr>
        </p:nvGraphicFramePr>
        <p:xfrm>
          <a:off x="10090484" y="7729256"/>
          <a:ext cx="2491409" cy="16072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914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4997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28th Nov – 2nd Dec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16164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3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Poster day: 2nd Dec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6088"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3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endParaRPr lang="en-SG" sz="13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01832"/>
              </p:ext>
            </p:extLst>
          </p:nvPr>
        </p:nvGraphicFramePr>
        <p:xfrm>
          <a:off x="2696371" y="2020093"/>
          <a:ext cx="3219184" cy="22631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19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68375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st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14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9145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3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(1) FYP Acceptance: 10th Aug 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268375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Expert</a:t>
                      </a:r>
                      <a:r>
                        <a:rPr lang="en-SG" sz="13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Testing (I)</a:t>
                      </a:r>
                      <a:endParaRPr lang="en-SG" sz="13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9145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3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Language Module </a:t>
                      </a:r>
                      <a:r>
                        <a:rPr lang="en-SG" sz="13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(I)</a:t>
                      </a:r>
                      <a:endParaRPr lang="en-SG" sz="13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9915"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3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Prepare acceptance slides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25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256324" y="4280462"/>
            <a:ext cx="1806426" cy="2230067"/>
          </a:xfrm>
          <a:prstGeom prst="rect">
            <a:avLst/>
          </a:prstGeom>
          <a:solidFill>
            <a:srgbClr val="E7E7E7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4337611" y="4399687"/>
            <a:ext cx="270614" cy="268395"/>
          </a:xfrm>
          <a:prstGeom prst="ellipse">
            <a:avLst/>
          </a:prstGeom>
          <a:solidFill>
            <a:srgbClr val="BDC3C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1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8576" y="4392235"/>
            <a:ext cx="213600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0" dirty="0">
                <a:latin typeface="Noveo Sans" charset="0"/>
                <a:ea typeface="Noveo Sans" charset="0"/>
                <a:cs typeface="Noveo Sans" charset="0"/>
              </a:rPr>
              <a:t>= Iteration Number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37611" y="4703759"/>
            <a:ext cx="1190833" cy="211687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 dirty="0">
                <a:latin typeface="Noveo Sans" charset="0"/>
                <a:ea typeface="Noveo Sans" charset="0"/>
                <a:cs typeface="Noveo Sans" charset="0"/>
              </a:rPr>
              <a:t>User Test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37612" y="4950805"/>
            <a:ext cx="1190833" cy="237239"/>
          </a:xfrm>
          <a:prstGeom prst="rect">
            <a:avLst/>
          </a:prstGeom>
          <a:solidFill>
            <a:srgbClr val="DE1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 dirty="0">
                <a:latin typeface="Noveo Sans" charset="0"/>
                <a:ea typeface="Noveo Sans" charset="0"/>
                <a:cs typeface="Noveo Sans" charset="0"/>
              </a:rPr>
              <a:t>Milestones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37612" y="5237375"/>
            <a:ext cx="1190833" cy="489739"/>
          </a:xfrm>
          <a:prstGeom prst="rect">
            <a:avLst/>
          </a:prstGeom>
          <a:solidFill>
            <a:srgbClr val="006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>
                <a:latin typeface="Noveo Sans" charset="0"/>
                <a:ea typeface="Noveo Sans" charset="0"/>
                <a:cs typeface="Noveo Sans" charset="0"/>
              </a:rPr>
              <a:t>Client Review</a:t>
            </a:r>
            <a:endParaRPr lang="en-US" sz="1680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37610" y="5781113"/>
            <a:ext cx="1190833" cy="4897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 dirty="0">
                <a:latin typeface="Noveo Sans" charset="0"/>
                <a:ea typeface="Noveo Sans" charset="0"/>
                <a:cs typeface="Noveo Sans" charset="0"/>
              </a:rPr>
              <a:t>Buffer Iteration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76580" y="4280462"/>
            <a:ext cx="1827184" cy="2734936"/>
          </a:xfrm>
          <a:prstGeom prst="rect">
            <a:avLst/>
          </a:prstGeom>
          <a:solidFill>
            <a:srgbClr val="E7E7E7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16"/>
          <p:cNvSpPr/>
          <p:nvPr/>
        </p:nvSpPr>
        <p:spPr>
          <a:xfrm>
            <a:off x="7757868" y="4399687"/>
            <a:ext cx="270614" cy="268395"/>
          </a:xfrm>
          <a:prstGeom prst="ellipse">
            <a:avLst/>
          </a:prstGeom>
          <a:solidFill>
            <a:srgbClr val="BDC3C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1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98832" y="4392235"/>
            <a:ext cx="213600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0" dirty="0">
                <a:latin typeface="Noveo Sans" charset="0"/>
                <a:ea typeface="Noveo Sans" charset="0"/>
                <a:cs typeface="Noveo Sans" charset="0"/>
              </a:rPr>
              <a:t>= Iteration Number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757867" y="4703759"/>
            <a:ext cx="1190833" cy="211687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 dirty="0">
                <a:latin typeface="Noveo Sans" charset="0"/>
                <a:ea typeface="Noveo Sans" charset="0"/>
                <a:cs typeface="Noveo Sans" charset="0"/>
              </a:rPr>
              <a:t>User Test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757868" y="4950805"/>
            <a:ext cx="1190833" cy="237239"/>
          </a:xfrm>
          <a:prstGeom prst="rect">
            <a:avLst/>
          </a:prstGeom>
          <a:solidFill>
            <a:srgbClr val="DE1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 dirty="0">
                <a:latin typeface="Noveo Sans" charset="0"/>
                <a:ea typeface="Noveo Sans" charset="0"/>
                <a:cs typeface="Noveo Sans" charset="0"/>
              </a:rPr>
              <a:t>Milestones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57868" y="5237375"/>
            <a:ext cx="1190833" cy="489739"/>
          </a:xfrm>
          <a:prstGeom prst="rect">
            <a:avLst/>
          </a:prstGeom>
          <a:solidFill>
            <a:srgbClr val="006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>
                <a:latin typeface="Noveo Sans" charset="0"/>
                <a:ea typeface="Noveo Sans" charset="0"/>
                <a:cs typeface="Noveo Sans" charset="0"/>
              </a:rPr>
              <a:t>Client Review</a:t>
            </a:r>
            <a:endParaRPr lang="en-US" sz="1680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757866" y="5781113"/>
            <a:ext cx="1190833" cy="4897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 dirty="0">
                <a:latin typeface="Noveo Sans" charset="0"/>
                <a:ea typeface="Noveo Sans" charset="0"/>
                <a:cs typeface="Noveo Sans" charset="0"/>
              </a:rPr>
              <a:t>Buffer Iteration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757866" y="6320751"/>
            <a:ext cx="1190833" cy="48973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 dirty="0">
                <a:latin typeface="Noveo Sans" charset="0"/>
                <a:ea typeface="Noveo Sans" charset="0"/>
                <a:cs typeface="Noveo Sans" charset="0"/>
              </a:rPr>
              <a:t>Changes</a:t>
            </a:r>
          </a:p>
        </p:txBody>
      </p:sp>
    </p:spTree>
    <p:extLst>
      <p:ext uri="{BB962C8B-B14F-4D97-AF65-F5344CB8AC3E}">
        <p14:creationId xmlns:p14="http://schemas.microsoft.com/office/powerpoint/2010/main" val="104557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6430</TotalTime>
  <Words>3427</Words>
  <Application>Microsoft Macintosh PowerPoint</Application>
  <PresentationFormat>A3 Paper (297x420 mm)</PresentationFormat>
  <Paragraphs>776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Noveo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GOH Gui Xiang</dc:creator>
  <cp:lastModifiedBy>Wendy GOH Gui Xiang</cp:lastModifiedBy>
  <cp:revision>80</cp:revision>
  <cp:lastPrinted>2016-06-06T06:17:45Z</cp:lastPrinted>
  <dcterms:created xsi:type="dcterms:W3CDTF">2016-05-31T02:29:50Z</dcterms:created>
  <dcterms:modified xsi:type="dcterms:W3CDTF">2016-11-19T18:34:03Z</dcterms:modified>
</cp:coreProperties>
</file>