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Arimo" panose="020B0604020202020204" charset="0"/>
      <p:regular r:id="rId17"/>
    </p:embeddedFont>
    <p:embeddedFont>
      <p:font typeface="Arimo Bold" panose="020B0604020202020204" charset="0"/>
      <p:regular r:id="rId18"/>
    </p:embeddedFont>
    <p:embeddedFont>
      <p:font typeface="Calibri" panose="020F0502020204030204" pitchFamily="34" charset="0"/>
      <p:regular r:id="rId19"/>
      <p:bold r:id="rId20"/>
      <p:italic r:id="rId21"/>
      <p:boldItalic r:id="rId22"/>
    </p:embeddedFont>
    <p:embeddedFont>
      <p:font typeface="Clear Sans Bold" panose="020B0604020202020204" charset="0"/>
      <p:regular r:id="rId23"/>
    </p:embeddedFont>
    <p:embeddedFont>
      <p:font typeface="Muli Bold" panose="020B0604020202020204" charset="0"/>
      <p:regular r:id="rId24"/>
    </p:embeddedFont>
    <p:embeddedFont>
      <p:font typeface="Muli Bold Bold" panose="020B0604020202020204" charset="0"/>
      <p:regular r:id="rId25"/>
    </p:embeddedFont>
    <p:embeddedFont>
      <p:font typeface="Muli Regular" panose="020B0604020202020204" charset="0"/>
      <p:regular r:id="rId26"/>
    </p:embeddedFont>
    <p:embeddedFont>
      <p:font typeface="Muli Regular Bold"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76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346"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23/05/07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23/05/07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23/05/07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23/05/07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23/05/07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23/05/07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23/05/07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23/05/07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23/05/07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23/05/07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23/05/07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23/05/07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368079" y="2658052"/>
            <a:ext cx="11737654" cy="5264074"/>
            <a:chOff x="-21553" y="-91373"/>
            <a:chExt cx="15650206" cy="7018766"/>
          </a:xfrm>
        </p:grpSpPr>
        <p:sp>
          <p:nvSpPr>
            <p:cNvPr id="3" name="TextBox 3"/>
            <p:cNvSpPr txBox="1"/>
            <p:nvPr/>
          </p:nvSpPr>
          <p:spPr>
            <a:xfrm>
              <a:off x="-21553" y="-91373"/>
              <a:ext cx="15628653" cy="3469217"/>
            </a:xfrm>
            <a:prstGeom prst="rect">
              <a:avLst/>
            </a:prstGeom>
          </p:spPr>
          <p:txBody>
            <a:bodyPr lIns="0" tIns="0" rIns="0" bIns="0" rtlCol="0" anchor="t">
              <a:spAutoFit/>
            </a:bodyPr>
            <a:lstStyle/>
            <a:p>
              <a:pPr algn="ctr">
                <a:lnSpc>
                  <a:spcPts val="7000"/>
                </a:lnSpc>
              </a:pPr>
              <a:r>
                <a:rPr lang="en-US" sz="5000" spc="-55" dirty="0" err="1">
                  <a:solidFill>
                    <a:srgbClr val="000000"/>
                  </a:solidFill>
                  <a:latin typeface="Muli Bold Bold"/>
                </a:rPr>
                <a:t>Tên</a:t>
              </a:r>
              <a:r>
                <a:rPr lang="en-US" sz="5000" spc="-55" dirty="0">
                  <a:solidFill>
                    <a:srgbClr val="000000"/>
                  </a:solidFill>
                  <a:latin typeface="Muli Bold Bold"/>
                </a:rPr>
                <a:t> </a:t>
              </a:r>
              <a:r>
                <a:rPr lang="en-US" sz="5000" spc="-55" dirty="0" err="1">
                  <a:solidFill>
                    <a:srgbClr val="000000"/>
                  </a:solidFill>
                  <a:latin typeface="Muli Bold Bold"/>
                </a:rPr>
                <a:t>đề</a:t>
              </a:r>
              <a:r>
                <a:rPr lang="en-US" sz="5000" spc="-55" dirty="0">
                  <a:solidFill>
                    <a:srgbClr val="000000"/>
                  </a:solidFill>
                  <a:latin typeface="Muli Bold Bold"/>
                </a:rPr>
                <a:t> </a:t>
              </a:r>
              <a:r>
                <a:rPr lang="en-US" sz="5000" spc="-55" dirty="0" err="1">
                  <a:solidFill>
                    <a:srgbClr val="000000"/>
                  </a:solidFill>
                  <a:latin typeface="Muli Bold Bold"/>
                </a:rPr>
                <a:t>tài</a:t>
              </a:r>
              <a:r>
                <a:rPr lang="en-US" sz="5000" spc="-55" dirty="0">
                  <a:solidFill>
                    <a:srgbClr val="000000"/>
                  </a:solidFill>
                  <a:latin typeface="Muli Bold"/>
                </a:rPr>
                <a:t>: </a:t>
              </a:r>
              <a:r>
                <a:rPr lang="en-US" sz="5000" spc="-55" dirty="0" err="1">
                  <a:solidFill>
                    <a:srgbClr val="000000"/>
                  </a:solidFill>
                  <a:latin typeface="Muli Bold"/>
                </a:rPr>
                <a:t>Nghiên</a:t>
              </a:r>
              <a:r>
                <a:rPr lang="en-US" sz="5000" spc="-55" dirty="0">
                  <a:solidFill>
                    <a:srgbClr val="000000"/>
                  </a:solidFill>
                  <a:latin typeface="Muli Bold"/>
                </a:rPr>
                <a:t> </a:t>
              </a:r>
              <a:r>
                <a:rPr lang="en-US" sz="5000" spc="-55" dirty="0" err="1">
                  <a:solidFill>
                    <a:srgbClr val="000000"/>
                  </a:solidFill>
                  <a:latin typeface="Muli Bold"/>
                </a:rPr>
                <a:t>cứu</a:t>
              </a:r>
              <a:r>
                <a:rPr lang="en-US" sz="5000" spc="-55" dirty="0">
                  <a:solidFill>
                    <a:srgbClr val="000000"/>
                  </a:solidFill>
                  <a:latin typeface="Muli Bold"/>
                </a:rPr>
                <a:t> </a:t>
              </a:r>
              <a:r>
                <a:rPr lang="en-US" sz="5000" spc="-55" dirty="0" err="1">
                  <a:solidFill>
                    <a:srgbClr val="000000"/>
                  </a:solidFill>
                  <a:latin typeface="Muli Bold"/>
                </a:rPr>
                <a:t>công</a:t>
              </a:r>
              <a:r>
                <a:rPr lang="en-US" sz="5000" spc="-55" dirty="0">
                  <a:solidFill>
                    <a:srgbClr val="000000"/>
                  </a:solidFill>
                  <a:latin typeface="Muli Bold"/>
                </a:rPr>
                <a:t> </a:t>
              </a:r>
              <a:r>
                <a:rPr lang="en-US" sz="5000" spc="-55" dirty="0" err="1">
                  <a:solidFill>
                    <a:srgbClr val="000000"/>
                  </a:solidFill>
                  <a:latin typeface="Muli Bold"/>
                </a:rPr>
                <a:t>cụ</a:t>
              </a:r>
              <a:r>
                <a:rPr lang="en-US" sz="5000" spc="-55" dirty="0">
                  <a:solidFill>
                    <a:srgbClr val="000000"/>
                  </a:solidFill>
                  <a:latin typeface="Muli Bold"/>
                </a:rPr>
                <a:t> </a:t>
              </a:r>
              <a:r>
                <a:rPr lang="en-US" sz="5000" spc="-55" dirty="0" err="1">
                  <a:solidFill>
                    <a:srgbClr val="000000"/>
                  </a:solidFill>
                  <a:latin typeface="Muli Bold"/>
                </a:rPr>
                <a:t>kiểm</a:t>
              </a:r>
              <a:r>
                <a:rPr lang="en-US" sz="5000" spc="-55" dirty="0">
                  <a:solidFill>
                    <a:srgbClr val="000000"/>
                  </a:solidFill>
                  <a:latin typeface="Muli Bold"/>
                </a:rPr>
                <a:t> </a:t>
              </a:r>
              <a:r>
                <a:rPr lang="en-US" sz="5000" spc="-55" dirty="0" err="1">
                  <a:solidFill>
                    <a:srgbClr val="000000"/>
                  </a:solidFill>
                  <a:latin typeface="Muli Bold"/>
                </a:rPr>
                <a:t>thử</a:t>
              </a:r>
              <a:r>
                <a:rPr lang="en-US" sz="5000" spc="-55" dirty="0">
                  <a:solidFill>
                    <a:srgbClr val="000000"/>
                  </a:solidFill>
                  <a:latin typeface="Muli Bold"/>
                </a:rPr>
                <a:t> </a:t>
              </a:r>
              <a:r>
                <a:rPr lang="en-US" sz="5000" spc="-55" dirty="0" err="1">
                  <a:solidFill>
                    <a:srgbClr val="000000"/>
                  </a:solidFill>
                  <a:latin typeface="Muli Bold"/>
                </a:rPr>
                <a:t>tự</a:t>
              </a:r>
              <a:r>
                <a:rPr lang="en-US" sz="5000" spc="-55" dirty="0">
                  <a:solidFill>
                    <a:srgbClr val="000000"/>
                  </a:solidFill>
                  <a:latin typeface="Muli Bold"/>
                </a:rPr>
                <a:t> </a:t>
              </a:r>
              <a:r>
                <a:rPr lang="en-US" sz="5000" spc="-55" dirty="0" err="1">
                  <a:solidFill>
                    <a:srgbClr val="000000"/>
                  </a:solidFill>
                  <a:latin typeface="Muli Bold"/>
                </a:rPr>
                <a:t>động</a:t>
              </a:r>
              <a:r>
                <a:rPr lang="en-US" sz="5000" spc="-55" dirty="0">
                  <a:solidFill>
                    <a:srgbClr val="000000"/>
                  </a:solidFill>
                  <a:latin typeface="Muli Bold"/>
                </a:rPr>
                <a:t> </a:t>
              </a:r>
              <a:r>
                <a:rPr lang="en-US" sz="5000" spc="-55" dirty="0" err="1">
                  <a:solidFill>
                    <a:srgbClr val="000000"/>
                  </a:solidFill>
                  <a:latin typeface="Muli Bold"/>
                </a:rPr>
                <a:t>Katalon</a:t>
              </a:r>
              <a:r>
                <a:rPr lang="en-US" sz="5000" spc="-55" dirty="0">
                  <a:solidFill>
                    <a:srgbClr val="000000"/>
                  </a:solidFill>
                  <a:latin typeface="Muli Bold"/>
                </a:rPr>
                <a:t> Studio </a:t>
              </a:r>
              <a:r>
                <a:rPr lang="en-US" sz="5000" spc="-55" dirty="0" err="1">
                  <a:solidFill>
                    <a:srgbClr val="000000"/>
                  </a:solidFill>
                  <a:latin typeface="Muli Bold"/>
                </a:rPr>
                <a:t>và</a:t>
              </a:r>
              <a:r>
                <a:rPr lang="en-US" sz="5000" spc="-55" dirty="0">
                  <a:solidFill>
                    <a:srgbClr val="000000"/>
                  </a:solidFill>
                  <a:latin typeface="Muli Bold"/>
                </a:rPr>
                <a:t> </a:t>
              </a:r>
              <a:r>
                <a:rPr lang="en-US" sz="5000" spc="-55" dirty="0" err="1">
                  <a:solidFill>
                    <a:srgbClr val="000000"/>
                  </a:solidFill>
                  <a:latin typeface="Muli Bold"/>
                </a:rPr>
                <a:t>ứng</a:t>
              </a:r>
              <a:r>
                <a:rPr lang="en-US" sz="5000" spc="-55" dirty="0">
                  <a:solidFill>
                    <a:srgbClr val="000000"/>
                  </a:solidFill>
                  <a:latin typeface="Muli Bold"/>
                </a:rPr>
                <a:t> </a:t>
              </a:r>
              <a:r>
                <a:rPr lang="en-US" sz="5000" spc="-55" dirty="0" err="1">
                  <a:solidFill>
                    <a:srgbClr val="000000"/>
                  </a:solidFill>
                  <a:latin typeface="Muli Bold"/>
                </a:rPr>
                <a:t>dụng</a:t>
              </a:r>
              <a:r>
                <a:rPr lang="en-US" sz="5000" spc="-55" dirty="0">
                  <a:solidFill>
                    <a:srgbClr val="000000"/>
                  </a:solidFill>
                  <a:latin typeface="Muli Bold"/>
                </a:rPr>
                <a:t> </a:t>
              </a:r>
              <a:r>
                <a:rPr lang="en-US" sz="5000" spc="-55" dirty="0" err="1">
                  <a:solidFill>
                    <a:srgbClr val="000000"/>
                  </a:solidFill>
                  <a:latin typeface="Muli Bold"/>
                </a:rPr>
                <a:t>vào</a:t>
              </a:r>
              <a:r>
                <a:rPr lang="en-US" sz="5000" spc="-55" dirty="0">
                  <a:solidFill>
                    <a:srgbClr val="000000"/>
                  </a:solidFill>
                  <a:latin typeface="Muli Bold"/>
                </a:rPr>
                <a:t> </a:t>
              </a:r>
              <a:r>
                <a:rPr lang="en-US" sz="5000" spc="-55" dirty="0" err="1">
                  <a:solidFill>
                    <a:srgbClr val="000000"/>
                  </a:solidFill>
                  <a:latin typeface="Muli Bold"/>
                </a:rPr>
                <a:t>kiểm</a:t>
              </a:r>
              <a:r>
                <a:rPr lang="en-US" sz="5000" spc="-55" dirty="0">
                  <a:solidFill>
                    <a:srgbClr val="000000"/>
                  </a:solidFill>
                  <a:latin typeface="Muli Bold"/>
                </a:rPr>
                <a:t> </a:t>
              </a:r>
              <a:r>
                <a:rPr lang="en-US" sz="5000" spc="-55" dirty="0" err="1">
                  <a:solidFill>
                    <a:srgbClr val="000000"/>
                  </a:solidFill>
                  <a:latin typeface="Muli Bold"/>
                </a:rPr>
                <a:t>thử</a:t>
              </a:r>
              <a:r>
                <a:rPr lang="en-US" sz="5000" spc="-55" dirty="0">
                  <a:solidFill>
                    <a:srgbClr val="000000"/>
                  </a:solidFill>
                  <a:latin typeface="Muli Bold"/>
                </a:rPr>
                <a:t> Website</a:t>
              </a:r>
            </a:p>
          </p:txBody>
        </p:sp>
        <p:sp>
          <p:nvSpPr>
            <p:cNvPr id="4" name="TextBox 4"/>
            <p:cNvSpPr txBox="1"/>
            <p:nvPr/>
          </p:nvSpPr>
          <p:spPr>
            <a:xfrm>
              <a:off x="0" y="4439463"/>
              <a:ext cx="15628653" cy="2487930"/>
            </a:xfrm>
            <a:prstGeom prst="rect">
              <a:avLst/>
            </a:prstGeom>
          </p:spPr>
          <p:txBody>
            <a:bodyPr lIns="0" tIns="0" rIns="0" bIns="0" rtlCol="0" anchor="t">
              <a:spAutoFit/>
            </a:bodyPr>
            <a:lstStyle/>
            <a:p>
              <a:pPr>
                <a:lnSpc>
                  <a:spcPts val="5039"/>
                </a:lnSpc>
              </a:pPr>
              <a:r>
                <a:rPr lang="en-US" sz="3599" dirty="0">
                  <a:solidFill>
                    <a:srgbClr val="000000"/>
                  </a:solidFill>
                  <a:latin typeface="Muli Regular"/>
                </a:rPr>
                <a:t>GVHD: Ts. </a:t>
              </a:r>
              <a:r>
                <a:rPr lang="en-US" sz="3599" dirty="0" err="1">
                  <a:solidFill>
                    <a:srgbClr val="000000"/>
                  </a:solidFill>
                  <a:latin typeface="Muli Regular"/>
                </a:rPr>
                <a:t>Đỗ</a:t>
              </a:r>
              <a:r>
                <a:rPr lang="en-US" sz="3599" dirty="0">
                  <a:solidFill>
                    <a:srgbClr val="000000"/>
                  </a:solidFill>
                  <a:latin typeface="Muli Regular"/>
                </a:rPr>
                <a:t> </a:t>
              </a:r>
              <a:r>
                <a:rPr lang="en-US" sz="3599" dirty="0" err="1">
                  <a:solidFill>
                    <a:srgbClr val="000000"/>
                  </a:solidFill>
                  <a:latin typeface="Muli Regular"/>
                </a:rPr>
                <a:t>Mạnh</a:t>
              </a:r>
              <a:r>
                <a:rPr lang="en-US" sz="3599" dirty="0">
                  <a:solidFill>
                    <a:srgbClr val="000000"/>
                  </a:solidFill>
                  <a:latin typeface="Muli Regular"/>
                </a:rPr>
                <a:t> </a:t>
              </a:r>
              <a:r>
                <a:rPr lang="en-US" sz="3599" dirty="0" err="1">
                  <a:solidFill>
                    <a:srgbClr val="000000"/>
                  </a:solidFill>
                  <a:latin typeface="Muli Regular"/>
                </a:rPr>
                <a:t>Hùng</a:t>
              </a:r>
              <a:endParaRPr lang="en-US" sz="3599" dirty="0">
                <a:solidFill>
                  <a:srgbClr val="000000"/>
                </a:solidFill>
                <a:latin typeface="Muli Regular"/>
              </a:endParaRPr>
            </a:p>
            <a:p>
              <a:pPr>
                <a:lnSpc>
                  <a:spcPts val="5039"/>
                </a:lnSpc>
              </a:pPr>
              <a:r>
                <a:rPr lang="en-US" sz="3599" dirty="0" err="1">
                  <a:solidFill>
                    <a:srgbClr val="000000"/>
                  </a:solidFill>
                  <a:latin typeface="Muli Regular"/>
                </a:rPr>
                <a:t>Sinh</a:t>
              </a:r>
              <a:r>
                <a:rPr lang="en-US" sz="3599" dirty="0">
                  <a:solidFill>
                    <a:srgbClr val="000000"/>
                  </a:solidFill>
                  <a:latin typeface="Muli Regular"/>
                </a:rPr>
                <a:t> </a:t>
              </a:r>
              <a:r>
                <a:rPr lang="en-US" sz="3599" dirty="0" err="1">
                  <a:solidFill>
                    <a:srgbClr val="000000"/>
                  </a:solidFill>
                  <a:latin typeface="Muli Regular"/>
                </a:rPr>
                <a:t>viên</a:t>
              </a:r>
              <a:r>
                <a:rPr lang="en-US" sz="3599" dirty="0">
                  <a:solidFill>
                    <a:srgbClr val="000000"/>
                  </a:solidFill>
                  <a:latin typeface="Muli Regular"/>
                </a:rPr>
                <a:t> </a:t>
              </a:r>
              <a:r>
                <a:rPr lang="en-US" sz="3599" dirty="0" err="1">
                  <a:solidFill>
                    <a:srgbClr val="000000"/>
                  </a:solidFill>
                  <a:latin typeface="Muli Regular"/>
                </a:rPr>
                <a:t>thực</a:t>
              </a:r>
              <a:r>
                <a:rPr lang="en-US" sz="3599" dirty="0">
                  <a:solidFill>
                    <a:srgbClr val="000000"/>
                  </a:solidFill>
                  <a:latin typeface="Muli Regular"/>
                </a:rPr>
                <a:t> </a:t>
              </a:r>
              <a:r>
                <a:rPr lang="en-US" sz="3599" dirty="0" err="1">
                  <a:solidFill>
                    <a:srgbClr val="000000"/>
                  </a:solidFill>
                  <a:latin typeface="Muli Regular"/>
                </a:rPr>
                <a:t>hiện</a:t>
              </a:r>
              <a:r>
                <a:rPr lang="en-US" sz="3599" dirty="0">
                  <a:solidFill>
                    <a:srgbClr val="000000"/>
                  </a:solidFill>
                  <a:latin typeface="Muli Regular"/>
                </a:rPr>
                <a:t>: Đặng </a:t>
              </a:r>
              <a:r>
                <a:rPr lang="en-US" sz="3599" dirty="0" err="1">
                  <a:solidFill>
                    <a:srgbClr val="000000"/>
                  </a:solidFill>
                  <a:latin typeface="Muli Regular"/>
                </a:rPr>
                <a:t>Thị</a:t>
              </a:r>
              <a:r>
                <a:rPr lang="en-US" sz="3599" dirty="0">
                  <a:solidFill>
                    <a:srgbClr val="000000"/>
                  </a:solidFill>
                  <a:latin typeface="Muli Regular"/>
                </a:rPr>
                <a:t> Nguyên</a:t>
              </a:r>
            </a:p>
            <a:p>
              <a:pPr>
                <a:lnSpc>
                  <a:spcPts val="5039"/>
                </a:lnSpc>
              </a:pPr>
              <a:r>
                <a:rPr lang="en-US" sz="3599" dirty="0" err="1">
                  <a:solidFill>
                    <a:srgbClr val="000000"/>
                  </a:solidFill>
                  <a:latin typeface="Muli Regular"/>
                </a:rPr>
                <a:t>Mã</a:t>
              </a:r>
              <a:r>
                <a:rPr lang="en-US" sz="3599" dirty="0">
                  <a:solidFill>
                    <a:srgbClr val="000000"/>
                  </a:solidFill>
                  <a:latin typeface="Muli Regular"/>
                </a:rPr>
                <a:t> </a:t>
              </a:r>
              <a:r>
                <a:rPr lang="en-US" sz="3599" dirty="0" err="1">
                  <a:solidFill>
                    <a:srgbClr val="000000"/>
                  </a:solidFill>
                  <a:latin typeface="Muli Regular"/>
                </a:rPr>
                <a:t>sinh</a:t>
              </a:r>
              <a:r>
                <a:rPr lang="en-US" sz="3599" dirty="0">
                  <a:solidFill>
                    <a:srgbClr val="000000"/>
                  </a:solidFill>
                  <a:latin typeface="Muli Regular"/>
                </a:rPr>
                <a:t> </a:t>
              </a:r>
              <a:r>
                <a:rPr lang="en-US" sz="3599" dirty="0" err="1">
                  <a:solidFill>
                    <a:srgbClr val="000000"/>
                  </a:solidFill>
                  <a:latin typeface="Muli Regular"/>
                </a:rPr>
                <a:t>viên</a:t>
              </a:r>
              <a:r>
                <a:rPr lang="en-US" sz="3599" dirty="0">
                  <a:solidFill>
                    <a:srgbClr val="000000"/>
                  </a:solidFill>
                  <a:latin typeface="Muli Regular"/>
                </a:rPr>
                <a:t>: 2019605472</a:t>
              </a:r>
            </a:p>
          </p:txBody>
        </p:sp>
      </p:grpSp>
      <p:grpSp>
        <p:nvGrpSpPr>
          <p:cNvPr id="5" name="Group 5"/>
          <p:cNvGrpSpPr/>
          <p:nvPr/>
        </p:nvGrpSpPr>
        <p:grpSpPr>
          <a:xfrm>
            <a:off x="14328902" y="2317173"/>
            <a:ext cx="7321033" cy="6340049"/>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7" name="Group 7"/>
          <p:cNvGrpSpPr/>
          <p:nvPr/>
        </p:nvGrpSpPr>
        <p:grpSpPr>
          <a:xfrm>
            <a:off x="12122944" y="7035126"/>
            <a:ext cx="4970154" cy="43041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a:off x="12336342" y="5954842"/>
            <a:ext cx="2271679" cy="1967285"/>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11" name="Group 11"/>
          <p:cNvGrpSpPr/>
          <p:nvPr/>
        </p:nvGrpSpPr>
        <p:grpSpPr>
          <a:xfrm>
            <a:off x="13737770" y="373605"/>
            <a:ext cx="3799619" cy="3290488"/>
            <a:chOff x="0" y="0"/>
            <a:chExt cx="3619627" cy="3134614"/>
          </a:xfrm>
        </p:grpSpPr>
        <p:sp>
          <p:nvSpPr>
            <p:cNvPr id="12" name="Freeform 1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13" name="Group 13"/>
          <p:cNvGrpSpPr/>
          <p:nvPr/>
        </p:nvGrpSpPr>
        <p:grpSpPr>
          <a:xfrm>
            <a:off x="1028700" y="933180"/>
            <a:ext cx="4212844" cy="777240"/>
            <a:chOff x="0" y="0"/>
            <a:chExt cx="5617125" cy="1036320"/>
          </a:xfrm>
        </p:grpSpPr>
        <p:sp>
          <p:nvSpPr>
            <p:cNvPr id="14" name="TextBox 14"/>
            <p:cNvSpPr txBox="1"/>
            <p:nvPr/>
          </p:nvSpPr>
          <p:spPr>
            <a:xfrm>
              <a:off x="1293956" y="-47625"/>
              <a:ext cx="4323169" cy="1083945"/>
            </a:xfrm>
            <a:prstGeom prst="rect">
              <a:avLst/>
            </a:prstGeom>
          </p:spPr>
          <p:txBody>
            <a:bodyPr lIns="0" tIns="0" rIns="0" bIns="0" rtlCol="0" anchor="t">
              <a:spAutoFit/>
            </a:bodyPr>
            <a:lstStyle/>
            <a:p>
              <a:pPr algn="ctr">
                <a:lnSpc>
                  <a:spcPts val="3359"/>
                </a:lnSpc>
              </a:pPr>
              <a:r>
                <a:rPr lang="en-US" sz="2400">
                  <a:solidFill>
                    <a:srgbClr val="000000"/>
                  </a:solidFill>
                  <a:latin typeface="Muli Bold"/>
                </a:rPr>
                <a:t>BÁO CÁO </a:t>
              </a:r>
            </a:p>
            <a:p>
              <a:pPr algn="ctr">
                <a:lnSpc>
                  <a:spcPts val="3359"/>
                </a:lnSpc>
                <a:spcBef>
                  <a:spcPct val="0"/>
                </a:spcBef>
              </a:pPr>
              <a:r>
                <a:rPr lang="en-US" sz="2400">
                  <a:solidFill>
                    <a:srgbClr val="000000"/>
                  </a:solidFill>
                  <a:latin typeface="Muli Bold"/>
                </a:rPr>
                <a:t>ĐỒ ÁN TỐT NGHIỆP</a:t>
              </a:r>
            </a:p>
          </p:txBody>
        </p:sp>
        <p:pic>
          <p:nvPicPr>
            <p:cNvPr id="15" name="Picture 1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127360"/>
              <a:ext cx="905010" cy="781600"/>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822814" y="2782674"/>
            <a:ext cx="2977778" cy="257877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a:off x="13683793" y="-40471"/>
            <a:ext cx="4201515" cy="3638531"/>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p:nvPr/>
        </p:nvGrpSpPr>
        <p:grpSpPr>
          <a:xfrm>
            <a:off x="13267641" y="-861341"/>
            <a:ext cx="2481390" cy="2148895"/>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pic>
        <p:nvPicPr>
          <p:cNvPr id="8" name="Picture 8"/>
          <p:cNvPicPr>
            <a:picLocks noChangeAspect="1"/>
          </p:cNvPicPr>
          <p:nvPr/>
        </p:nvPicPr>
        <p:blipFill>
          <a:blip r:embed="rId2"/>
          <a:srcRect r="11767"/>
          <a:stretch>
            <a:fillRect/>
          </a:stretch>
        </p:blipFill>
        <p:spPr>
          <a:xfrm>
            <a:off x="767968" y="5450369"/>
            <a:ext cx="8175222" cy="3410240"/>
          </a:xfrm>
          <a:prstGeom prst="rect">
            <a:avLst/>
          </a:prstGeom>
        </p:spPr>
      </p:pic>
      <p:pic>
        <p:nvPicPr>
          <p:cNvPr id="9" name="Picture 9"/>
          <p:cNvPicPr>
            <a:picLocks noChangeAspect="1"/>
          </p:cNvPicPr>
          <p:nvPr/>
        </p:nvPicPr>
        <p:blipFill>
          <a:blip r:embed="rId3"/>
          <a:srcRect r="19318"/>
          <a:stretch>
            <a:fillRect/>
          </a:stretch>
        </p:blipFill>
        <p:spPr>
          <a:xfrm>
            <a:off x="4110082" y="1778795"/>
            <a:ext cx="7479625" cy="2919099"/>
          </a:xfrm>
          <a:prstGeom prst="rect">
            <a:avLst/>
          </a:prstGeom>
        </p:spPr>
      </p:pic>
      <p:pic>
        <p:nvPicPr>
          <p:cNvPr id="10" name="Picture 10"/>
          <p:cNvPicPr>
            <a:picLocks noChangeAspect="1"/>
          </p:cNvPicPr>
          <p:nvPr/>
        </p:nvPicPr>
        <p:blipFill>
          <a:blip r:embed="rId4"/>
          <a:srcRect t="2801" b="8595"/>
          <a:stretch>
            <a:fillRect/>
          </a:stretch>
        </p:blipFill>
        <p:spPr>
          <a:xfrm>
            <a:off x="10069070" y="5143500"/>
            <a:ext cx="7124436" cy="4153554"/>
          </a:xfrm>
          <a:prstGeom prst="rect">
            <a:avLst/>
          </a:prstGeom>
        </p:spPr>
      </p:pic>
      <p:sp>
        <p:nvSpPr>
          <p:cNvPr id="11" name="TextBox 11"/>
          <p:cNvSpPr txBox="1"/>
          <p:nvPr/>
        </p:nvSpPr>
        <p:spPr>
          <a:xfrm>
            <a:off x="767968" y="495300"/>
            <a:ext cx="9301102" cy="533400"/>
          </a:xfrm>
          <a:prstGeom prst="rect">
            <a:avLst/>
          </a:prstGeom>
        </p:spPr>
        <p:txBody>
          <a:bodyPr lIns="0" tIns="0" rIns="0" bIns="0" rtlCol="0" anchor="t">
            <a:spAutoFit/>
          </a:bodyPr>
          <a:lstStyle/>
          <a:p>
            <a:pPr>
              <a:lnSpc>
                <a:spcPts val="4320"/>
              </a:lnSpc>
              <a:spcBef>
                <a:spcPct val="0"/>
              </a:spcBef>
            </a:pPr>
            <a:r>
              <a:rPr lang="en-US" sz="3600">
                <a:solidFill>
                  <a:srgbClr val="000000"/>
                </a:solidFill>
                <a:latin typeface="Muli Bold Bold"/>
              </a:rPr>
              <a:t>Tạo test case cho các ca kiểm thử</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822814" y="2782674"/>
            <a:ext cx="2977778" cy="257877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a:off x="13683793" y="-40471"/>
            <a:ext cx="4201515" cy="3638531"/>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p:nvPr/>
        </p:nvGrpSpPr>
        <p:grpSpPr>
          <a:xfrm>
            <a:off x="13267641" y="-861341"/>
            <a:ext cx="2481390" cy="2148895"/>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pic>
        <p:nvPicPr>
          <p:cNvPr id="8" name="Picture 8"/>
          <p:cNvPicPr>
            <a:picLocks noChangeAspect="1"/>
          </p:cNvPicPr>
          <p:nvPr/>
        </p:nvPicPr>
        <p:blipFill>
          <a:blip r:embed="rId2"/>
          <a:srcRect/>
          <a:stretch>
            <a:fillRect/>
          </a:stretch>
        </p:blipFill>
        <p:spPr>
          <a:xfrm>
            <a:off x="2268378" y="2782674"/>
            <a:ext cx="11570574" cy="6364466"/>
          </a:xfrm>
          <a:prstGeom prst="rect">
            <a:avLst/>
          </a:prstGeom>
        </p:spPr>
      </p:pic>
      <p:sp>
        <p:nvSpPr>
          <p:cNvPr id="9" name="TextBox 9"/>
          <p:cNvSpPr txBox="1"/>
          <p:nvPr/>
        </p:nvSpPr>
        <p:spPr>
          <a:xfrm>
            <a:off x="554641" y="702470"/>
            <a:ext cx="12915825" cy="1076325"/>
          </a:xfrm>
          <a:prstGeom prst="rect">
            <a:avLst/>
          </a:prstGeom>
        </p:spPr>
        <p:txBody>
          <a:bodyPr lIns="0" tIns="0" rIns="0" bIns="0" rtlCol="0" anchor="t">
            <a:spAutoFit/>
          </a:bodyPr>
          <a:lstStyle/>
          <a:p>
            <a:pPr>
              <a:lnSpc>
                <a:spcPts val="4320"/>
              </a:lnSpc>
              <a:spcBef>
                <a:spcPct val="0"/>
              </a:spcBef>
            </a:pPr>
            <a:r>
              <a:rPr lang="en-US" sz="3600">
                <a:solidFill>
                  <a:srgbClr val="000000"/>
                </a:solidFill>
                <a:latin typeface="Muli Bold Bold"/>
              </a:rPr>
              <a:t>Tạo và import data, sau đó tạo test suite và chạy chương trình, ta được kết quả</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514350" y="442155"/>
            <a:ext cx="17259300" cy="970231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2367" r="2367"/>
          <a:stretch>
            <a:fillRect/>
          </a:stretch>
        </p:blipFill>
        <p:spPr>
          <a:xfrm>
            <a:off x="327600" y="1378036"/>
            <a:ext cx="17632800" cy="709777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alpha val="68000"/>
          </a:schemeClr>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915828" y="-3678236"/>
            <a:ext cx="14686235" cy="5147024"/>
            <a:chOff x="0" y="0"/>
            <a:chExt cx="15328454" cy="5372100"/>
          </a:xfrm>
        </p:grpSpPr>
        <p:sp>
          <p:nvSpPr>
            <p:cNvPr id="3" name="Freeform 3"/>
            <p:cNvSpPr/>
            <p:nvPr/>
          </p:nvSpPr>
          <p:spPr>
            <a:xfrm>
              <a:off x="0" y="0"/>
              <a:ext cx="15328454" cy="5372100"/>
            </a:xfrm>
            <a:custGeom>
              <a:avLst/>
              <a:gdLst/>
              <a:ahLst/>
              <a:cxnLst/>
              <a:rect l="l" t="t" r="r" b="b"/>
              <a:pathLst>
                <a:path w="15328454" h="5372100">
                  <a:moveTo>
                    <a:pt x="13777784" y="0"/>
                  </a:moveTo>
                  <a:lnTo>
                    <a:pt x="1550670" y="0"/>
                  </a:lnTo>
                  <a:lnTo>
                    <a:pt x="0" y="2686050"/>
                  </a:lnTo>
                  <a:lnTo>
                    <a:pt x="1550670" y="5372100"/>
                  </a:lnTo>
                  <a:lnTo>
                    <a:pt x="13777784" y="5372100"/>
                  </a:lnTo>
                  <a:lnTo>
                    <a:pt x="15328454" y="2686050"/>
                  </a:lnTo>
                  <a:lnTo>
                    <a:pt x="13777784" y="0"/>
                  </a:lnTo>
                  <a:close/>
                </a:path>
              </a:pathLst>
            </a:custGeom>
            <a:solidFill>
              <a:srgbClr val="A4E473"/>
            </a:solidFill>
          </p:spPr>
        </p:sp>
      </p:grpSp>
      <p:grpSp>
        <p:nvGrpSpPr>
          <p:cNvPr id="4" name="Group 4"/>
          <p:cNvGrpSpPr/>
          <p:nvPr/>
        </p:nvGrpSpPr>
        <p:grpSpPr>
          <a:xfrm>
            <a:off x="9498274" y="-865713"/>
            <a:ext cx="2695438" cy="2334501"/>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id="6" name="TextBox 6"/>
          <p:cNvSpPr txBox="1"/>
          <p:nvPr/>
        </p:nvSpPr>
        <p:spPr>
          <a:xfrm>
            <a:off x="-308138" y="384175"/>
            <a:ext cx="10502348" cy="644525"/>
          </a:xfrm>
          <a:prstGeom prst="rect">
            <a:avLst/>
          </a:prstGeom>
        </p:spPr>
        <p:txBody>
          <a:bodyPr lIns="0" tIns="0" rIns="0" bIns="0" rtlCol="0" anchor="t">
            <a:spAutoFit/>
          </a:bodyPr>
          <a:lstStyle/>
          <a:p>
            <a:pPr marL="0" lvl="0" indent="0" algn="ctr">
              <a:lnSpc>
                <a:spcPts val="5199"/>
              </a:lnSpc>
              <a:spcBef>
                <a:spcPct val="0"/>
              </a:spcBef>
            </a:pPr>
            <a:r>
              <a:rPr lang="en-US" sz="3999" spc="-39">
                <a:solidFill>
                  <a:srgbClr val="000000"/>
                </a:solidFill>
                <a:latin typeface="Muli Bold Bold"/>
              </a:rPr>
              <a:t>KẾT LUẬN</a:t>
            </a:r>
          </a:p>
        </p:txBody>
      </p:sp>
      <p:sp>
        <p:nvSpPr>
          <p:cNvPr id="7" name="TextBox 7"/>
          <p:cNvSpPr txBox="1"/>
          <p:nvPr/>
        </p:nvSpPr>
        <p:spPr>
          <a:xfrm>
            <a:off x="414801" y="1869884"/>
            <a:ext cx="17458397" cy="3673221"/>
          </a:xfrm>
          <a:prstGeom prst="rect">
            <a:avLst/>
          </a:prstGeom>
        </p:spPr>
        <p:txBody>
          <a:bodyPr lIns="0" tIns="0" rIns="0" bIns="0" rtlCol="0" anchor="t">
            <a:spAutoFit/>
          </a:bodyPr>
          <a:lstStyle/>
          <a:p>
            <a:pPr algn="just">
              <a:lnSpc>
                <a:spcPts val="3611"/>
              </a:lnSpc>
              <a:spcBef>
                <a:spcPct val="0"/>
              </a:spcBef>
            </a:pPr>
            <a:r>
              <a:rPr lang="en-US" sz="2799" b="1" spc="109" dirty="0" err="1">
                <a:latin typeface="Arimo Bold"/>
              </a:rPr>
              <a:t>Kết</a:t>
            </a:r>
            <a:r>
              <a:rPr lang="en-US" sz="2799" b="1" spc="109" dirty="0">
                <a:latin typeface="Arimo Bold"/>
              </a:rPr>
              <a:t> </a:t>
            </a:r>
            <a:r>
              <a:rPr lang="en-US" sz="2799" b="1" spc="109" dirty="0" err="1">
                <a:latin typeface="Arimo Bold"/>
              </a:rPr>
              <a:t>quả</a:t>
            </a:r>
            <a:r>
              <a:rPr lang="en-US" sz="2799" b="1" spc="109" dirty="0">
                <a:latin typeface="Arimo Bold"/>
              </a:rPr>
              <a:t> </a:t>
            </a:r>
            <a:r>
              <a:rPr lang="en-US" sz="2799" b="1" spc="109" dirty="0" err="1">
                <a:latin typeface="Arimo Bold"/>
              </a:rPr>
              <a:t>đạt</a:t>
            </a:r>
            <a:r>
              <a:rPr lang="en-US" sz="2799" b="1" spc="109" dirty="0">
                <a:latin typeface="Arimo Bold"/>
              </a:rPr>
              <a:t> </a:t>
            </a:r>
            <a:r>
              <a:rPr lang="en-US" sz="2799" b="1" spc="109" dirty="0" err="1">
                <a:latin typeface="Arimo Bold"/>
              </a:rPr>
              <a:t>được</a:t>
            </a:r>
            <a:r>
              <a:rPr lang="en-US" sz="2799" b="1" spc="109" dirty="0">
                <a:latin typeface="Arimo Bold"/>
              </a:rPr>
              <a:t>:</a:t>
            </a:r>
          </a:p>
          <a:p>
            <a:pPr algn="just">
              <a:lnSpc>
                <a:spcPts val="3611"/>
              </a:lnSpc>
              <a:spcBef>
                <a:spcPct val="0"/>
              </a:spcBef>
            </a:pPr>
            <a:r>
              <a:rPr lang="en-US" sz="2799" spc="109" dirty="0">
                <a:latin typeface="Arimo Bold"/>
              </a:rPr>
              <a:t>- </a:t>
            </a:r>
            <a:r>
              <a:rPr lang="en-US" sz="2799" spc="109" dirty="0" err="1">
                <a:latin typeface="Arimo Bold"/>
              </a:rPr>
              <a:t>Trình</a:t>
            </a:r>
            <a:r>
              <a:rPr lang="en-US" sz="2799" spc="109" dirty="0">
                <a:latin typeface="Arimo Bold"/>
              </a:rPr>
              <a:t> </a:t>
            </a:r>
            <a:r>
              <a:rPr lang="en-US" sz="2799" spc="109" dirty="0" err="1">
                <a:latin typeface="Arimo Bold"/>
              </a:rPr>
              <a:t>bày</a:t>
            </a:r>
            <a:r>
              <a:rPr lang="en-US" sz="2799" spc="109" dirty="0">
                <a:latin typeface="Arimo Bold"/>
              </a:rPr>
              <a:t> </a:t>
            </a:r>
            <a:r>
              <a:rPr lang="en-US" sz="2799" spc="109" dirty="0" err="1">
                <a:latin typeface="Arimo Bold"/>
              </a:rPr>
              <a:t>tổng</a:t>
            </a:r>
            <a:r>
              <a:rPr lang="en-US" sz="2799" spc="109" dirty="0">
                <a:latin typeface="Arimo Bold"/>
              </a:rPr>
              <a:t> </a:t>
            </a:r>
            <a:r>
              <a:rPr lang="en-US" sz="2799" spc="109" dirty="0" err="1">
                <a:latin typeface="Arimo Bold"/>
              </a:rPr>
              <a:t>quan</a:t>
            </a:r>
            <a:r>
              <a:rPr lang="en-US" sz="2799" spc="109" dirty="0">
                <a:latin typeface="Arimo Bold"/>
              </a:rPr>
              <a:t> </a:t>
            </a:r>
            <a:r>
              <a:rPr lang="en-US" sz="2799" spc="109" dirty="0" err="1">
                <a:latin typeface="Arimo Bold"/>
              </a:rPr>
              <a:t>về</a:t>
            </a:r>
            <a:r>
              <a:rPr lang="en-US" sz="2799" spc="109" dirty="0">
                <a:latin typeface="Arimo Bold"/>
              </a:rPr>
              <a:t> </a:t>
            </a:r>
            <a:r>
              <a:rPr lang="en-US" sz="2799" spc="109" dirty="0" err="1">
                <a:latin typeface="Arimo Bold"/>
              </a:rPr>
              <a:t>phần</a:t>
            </a:r>
            <a:r>
              <a:rPr lang="en-US" sz="2799" spc="109" dirty="0">
                <a:latin typeface="Arimo Bold"/>
              </a:rPr>
              <a:t> </a:t>
            </a:r>
            <a:r>
              <a:rPr lang="en-US" sz="2799" spc="109" dirty="0" err="1">
                <a:latin typeface="Arimo Bold"/>
              </a:rPr>
              <a:t>mềm</a:t>
            </a:r>
            <a:r>
              <a:rPr lang="en-US" sz="2799" spc="109" dirty="0">
                <a:latin typeface="Arimo Bold"/>
              </a:rPr>
              <a:t>, </a:t>
            </a:r>
            <a:r>
              <a:rPr lang="en-US" sz="2799" spc="109" dirty="0" err="1">
                <a:latin typeface="Arimo Bold"/>
              </a:rPr>
              <a:t>công</a:t>
            </a:r>
            <a:r>
              <a:rPr lang="en-US" sz="2799" spc="109" dirty="0">
                <a:latin typeface="Arimo Bold"/>
              </a:rPr>
              <a:t> </a:t>
            </a:r>
            <a:r>
              <a:rPr lang="en-US" sz="2799" spc="109" dirty="0" err="1">
                <a:latin typeface="Arimo Bold"/>
              </a:rPr>
              <a:t>nghệ</a:t>
            </a:r>
            <a:r>
              <a:rPr lang="en-US" sz="2799" spc="109" dirty="0">
                <a:latin typeface="Arimo Bold"/>
              </a:rPr>
              <a:t> </a:t>
            </a:r>
            <a:r>
              <a:rPr lang="en-US" sz="2799" spc="109" dirty="0" err="1">
                <a:latin typeface="Arimo Bold"/>
              </a:rPr>
              <a:t>phần</a:t>
            </a:r>
            <a:r>
              <a:rPr lang="en-US" sz="2799" spc="109" dirty="0">
                <a:latin typeface="Arimo Bold"/>
              </a:rPr>
              <a:t> </a:t>
            </a:r>
            <a:r>
              <a:rPr lang="en-US" sz="2799" spc="109" dirty="0" err="1">
                <a:latin typeface="Arimo Bold"/>
              </a:rPr>
              <a:t>mềm</a:t>
            </a:r>
            <a:r>
              <a:rPr lang="en-US" sz="2799" spc="109" dirty="0">
                <a:latin typeface="Arimo Bold"/>
              </a:rPr>
              <a:t>, </a:t>
            </a:r>
            <a:r>
              <a:rPr lang="en-US" sz="2799" spc="109" dirty="0" err="1">
                <a:latin typeface="Arimo Bold"/>
              </a:rPr>
              <a:t>lỗi</a:t>
            </a:r>
            <a:r>
              <a:rPr lang="en-US" sz="2799" spc="109" dirty="0">
                <a:latin typeface="Arimo Bold"/>
              </a:rPr>
              <a:t> </a:t>
            </a:r>
            <a:r>
              <a:rPr lang="en-US" sz="2799" spc="109" dirty="0" err="1">
                <a:latin typeface="Arimo Bold"/>
              </a:rPr>
              <a:t>phần</a:t>
            </a:r>
            <a:r>
              <a:rPr lang="en-US" sz="2799" spc="109" dirty="0">
                <a:latin typeface="Arimo Bold"/>
              </a:rPr>
              <a:t> </a:t>
            </a:r>
            <a:r>
              <a:rPr lang="en-US" sz="2799" spc="109" dirty="0" err="1">
                <a:latin typeface="Arimo Bold"/>
              </a:rPr>
              <a:t>mềm</a:t>
            </a:r>
            <a:r>
              <a:rPr lang="en-US" sz="2799" spc="109" dirty="0">
                <a:latin typeface="Arimo Bold"/>
              </a:rPr>
              <a:t>, </a:t>
            </a:r>
            <a:r>
              <a:rPr lang="en-US" sz="2799" spc="109" dirty="0" err="1">
                <a:latin typeface="Arimo Bold"/>
              </a:rPr>
              <a:t>và</a:t>
            </a:r>
            <a:r>
              <a:rPr lang="en-US" sz="2799" spc="109" dirty="0">
                <a:latin typeface="Arimo Bold"/>
              </a:rPr>
              <a:t> </a:t>
            </a:r>
            <a:r>
              <a:rPr lang="en-US" sz="2799" spc="109" dirty="0" err="1">
                <a:latin typeface="Arimo Bold"/>
              </a:rPr>
              <a:t>các</a:t>
            </a:r>
            <a:r>
              <a:rPr lang="en-US" sz="2799" spc="109" dirty="0">
                <a:latin typeface="Arimo Bold"/>
              </a:rPr>
              <a:t> </a:t>
            </a:r>
            <a:r>
              <a:rPr lang="en-US" sz="2799" spc="109" dirty="0" err="1">
                <a:latin typeface="Arimo Bold"/>
              </a:rPr>
              <a:t>vấn</a:t>
            </a:r>
            <a:r>
              <a:rPr lang="en-US" sz="2799" spc="109" dirty="0">
                <a:latin typeface="Arimo Bold"/>
              </a:rPr>
              <a:t> </a:t>
            </a:r>
            <a:r>
              <a:rPr lang="en-US" sz="2799" spc="109" dirty="0" err="1">
                <a:latin typeface="Arimo Bold"/>
              </a:rPr>
              <a:t>đề</a:t>
            </a:r>
            <a:r>
              <a:rPr lang="en-US" sz="2799" spc="109" dirty="0">
                <a:latin typeface="Arimo Bold"/>
              </a:rPr>
              <a:t> </a:t>
            </a:r>
            <a:r>
              <a:rPr lang="en-US" sz="2799" spc="109" dirty="0" err="1">
                <a:latin typeface="Arimo Bold"/>
              </a:rPr>
              <a:t>liên</a:t>
            </a:r>
            <a:r>
              <a:rPr lang="en-US" sz="2799" spc="109" dirty="0">
                <a:latin typeface="Arimo Bold"/>
              </a:rPr>
              <a:t> </a:t>
            </a:r>
            <a:r>
              <a:rPr lang="en-US" sz="2799" spc="109" dirty="0" err="1">
                <a:latin typeface="Arimo Bold"/>
              </a:rPr>
              <a:t>quan</a:t>
            </a:r>
            <a:r>
              <a:rPr lang="en-US" sz="2799" spc="109" dirty="0">
                <a:latin typeface="Arimo Bold"/>
              </a:rPr>
              <a:t> </a:t>
            </a:r>
            <a:r>
              <a:rPr lang="en-US" sz="2799" spc="109" dirty="0" err="1">
                <a:latin typeface="Arimo Bold"/>
              </a:rPr>
              <a:t>đến</a:t>
            </a:r>
            <a:r>
              <a:rPr lang="en-US" sz="2799" spc="109" dirty="0">
                <a:latin typeface="Arimo Bold"/>
              </a:rPr>
              <a:t> </a:t>
            </a:r>
            <a:r>
              <a:rPr lang="en-US" sz="2799" spc="109" dirty="0" err="1">
                <a:latin typeface="Arimo Bold"/>
              </a:rPr>
              <a:t>kiểm</a:t>
            </a:r>
            <a:r>
              <a:rPr lang="en-US" sz="2799" spc="109" dirty="0">
                <a:latin typeface="Arimo Bold"/>
              </a:rPr>
              <a:t> </a:t>
            </a:r>
            <a:r>
              <a:rPr lang="en-US" sz="2799" spc="109" dirty="0" err="1">
                <a:latin typeface="Arimo Bold"/>
              </a:rPr>
              <a:t>thử</a:t>
            </a:r>
            <a:r>
              <a:rPr lang="en-US" sz="2799" spc="109" dirty="0">
                <a:latin typeface="Arimo Bold"/>
              </a:rPr>
              <a:t> </a:t>
            </a:r>
            <a:r>
              <a:rPr lang="en-US" sz="2799" spc="109" dirty="0" err="1">
                <a:latin typeface="Arimo Bold"/>
              </a:rPr>
              <a:t>phần</a:t>
            </a:r>
            <a:r>
              <a:rPr lang="en-US" sz="2799" spc="109" dirty="0">
                <a:latin typeface="Arimo Bold"/>
              </a:rPr>
              <a:t> </a:t>
            </a:r>
            <a:r>
              <a:rPr lang="en-US" sz="2799" spc="109" dirty="0" err="1">
                <a:latin typeface="Arimo Bold"/>
              </a:rPr>
              <a:t>mềm</a:t>
            </a:r>
            <a:endParaRPr lang="en-US" sz="2799" spc="109" dirty="0">
              <a:latin typeface="Arimo Bold"/>
            </a:endParaRPr>
          </a:p>
          <a:p>
            <a:pPr algn="just">
              <a:lnSpc>
                <a:spcPts val="3611"/>
              </a:lnSpc>
              <a:spcBef>
                <a:spcPct val="0"/>
              </a:spcBef>
            </a:pPr>
            <a:r>
              <a:rPr lang="en-US" sz="2799" spc="109" dirty="0">
                <a:latin typeface="Arimo Bold"/>
              </a:rPr>
              <a:t>- </a:t>
            </a:r>
            <a:r>
              <a:rPr lang="en-US" sz="2799" spc="109" dirty="0" err="1">
                <a:latin typeface="Arimo Bold"/>
              </a:rPr>
              <a:t>Hiểu</a:t>
            </a:r>
            <a:r>
              <a:rPr lang="en-US" sz="2799" spc="109" dirty="0">
                <a:latin typeface="Arimo Bold"/>
              </a:rPr>
              <a:t> </a:t>
            </a:r>
            <a:r>
              <a:rPr lang="en-US" sz="2799" spc="109" dirty="0" err="1">
                <a:latin typeface="Arimo Bold"/>
              </a:rPr>
              <a:t>biết</a:t>
            </a:r>
            <a:r>
              <a:rPr lang="en-US" sz="2799" spc="109" dirty="0">
                <a:latin typeface="Arimo Bold"/>
              </a:rPr>
              <a:t> </a:t>
            </a:r>
            <a:r>
              <a:rPr lang="en-US" sz="2799" spc="109" dirty="0" err="1">
                <a:latin typeface="Arimo Bold"/>
              </a:rPr>
              <a:t>về</a:t>
            </a:r>
            <a:r>
              <a:rPr lang="en-US" sz="2799" spc="109" dirty="0">
                <a:latin typeface="Arimo Bold"/>
              </a:rPr>
              <a:t> </a:t>
            </a:r>
            <a:r>
              <a:rPr lang="en-US" sz="2799" spc="109" dirty="0" err="1">
                <a:latin typeface="Arimo Bold"/>
              </a:rPr>
              <a:t>công</a:t>
            </a:r>
            <a:r>
              <a:rPr lang="en-US" sz="2799" spc="109" dirty="0">
                <a:latin typeface="Arimo Bold"/>
              </a:rPr>
              <a:t> </a:t>
            </a:r>
            <a:r>
              <a:rPr lang="en-US" sz="2799" spc="109" dirty="0" err="1">
                <a:latin typeface="Arimo Bold"/>
              </a:rPr>
              <a:t>cụ</a:t>
            </a:r>
            <a:r>
              <a:rPr lang="en-US" sz="2799" spc="109" dirty="0">
                <a:latin typeface="Arimo Bold"/>
              </a:rPr>
              <a:t> </a:t>
            </a:r>
            <a:r>
              <a:rPr lang="en-US" sz="2799" spc="109" dirty="0" err="1">
                <a:latin typeface="Arimo Bold"/>
              </a:rPr>
              <a:t>Katalon</a:t>
            </a:r>
            <a:r>
              <a:rPr lang="en-US" sz="2799" spc="109" dirty="0">
                <a:latin typeface="Arimo Bold"/>
              </a:rPr>
              <a:t> Studio, </a:t>
            </a:r>
            <a:r>
              <a:rPr lang="en-US" sz="2799" spc="109" dirty="0" err="1">
                <a:latin typeface="Arimo Bold"/>
              </a:rPr>
              <a:t>các</a:t>
            </a:r>
            <a:r>
              <a:rPr lang="en-US" sz="2799" spc="109" dirty="0">
                <a:latin typeface="Arimo Bold"/>
              </a:rPr>
              <a:t> </a:t>
            </a:r>
            <a:r>
              <a:rPr lang="en-US" sz="2799" spc="109" dirty="0" err="1">
                <a:latin typeface="Arimo Bold"/>
              </a:rPr>
              <a:t>thao</a:t>
            </a:r>
            <a:r>
              <a:rPr lang="en-US" sz="2799" spc="109" dirty="0">
                <a:latin typeface="Arimo Bold"/>
              </a:rPr>
              <a:t> </a:t>
            </a:r>
            <a:r>
              <a:rPr lang="en-US" sz="2799" spc="109" dirty="0" err="1">
                <a:latin typeface="Arimo Bold"/>
              </a:rPr>
              <a:t>tác</a:t>
            </a:r>
            <a:r>
              <a:rPr lang="en-US" sz="2799" spc="109" dirty="0">
                <a:latin typeface="Arimo Bold"/>
              </a:rPr>
              <a:t> </a:t>
            </a:r>
            <a:r>
              <a:rPr lang="en-US" sz="2799" spc="109" dirty="0" err="1">
                <a:latin typeface="Arimo Bold"/>
              </a:rPr>
              <a:t>và</a:t>
            </a:r>
            <a:r>
              <a:rPr lang="en-US" sz="2799" spc="109" dirty="0">
                <a:latin typeface="Arimo Bold"/>
              </a:rPr>
              <a:t> </a:t>
            </a:r>
            <a:r>
              <a:rPr lang="en-US" sz="2799" spc="109" dirty="0" err="1">
                <a:latin typeface="Arimo Bold"/>
              </a:rPr>
              <a:t>các</a:t>
            </a:r>
            <a:r>
              <a:rPr lang="en-US" sz="2799" spc="109" dirty="0">
                <a:latin typeface="Arimo Bold"/>
              </a:rPr>
              <a:t> </a:t>
            </a:r>
            <a:r>
              <a:rPr lang="en-US" sz="2799" spc="109" dirty="0" err="1">
                <a:latin typeface="Arimo Bold"/>
              </a:rPr>
              <a:t>chức</a:t>
            </a:r>
            <a:r>
              <a:rPr lang="en-US" sz="2799" spc="109" dirty="0">
                <a:latin typeface="Arimo Bold"/>
              </a:rPr>
              <a:t> </a:t>
            </a:r>
            <a:r>
              <a:rPr lang="en-US" sz="2799" spc="109" dirty="0" err="1">
                <a:latin typeface="Arimo Bold"/>
              </a:rPr>
              <a:t>năng</a:t>
            </a:r>
            <a:r>
              <a:rPr lang="en-US" sz="2799" spc="109" dirty="0">
                <a:latin typeface="Arimo Bold"/>
              </a:rPr>
              <a:t> </a:t>
            </a:r>
            <a:r>
              <a:rPr lang="en-US" sz="2799" spc="109" dirty="0" err="1">
                <a:latin typeface="Arimo Bold"/>
              </a:rPr>
              <a:t>cơ</a:t>
            </a:r>
            <a:r>
              <a:rPr lang="en-US" sz="2799" spc="109" dirty="0">
                <a:latin typeface="Arimo Bold"/>
              </a:rPr>
              <a:t> </a:t>
            </a:r>
            <a:r>
              <a:rPr lang="en-US" sz="2799" spc="109" dirty="0" err="1">
                <a:latin typeface="Arimo Bold"/>
              </a:rPr>
              <a:t>bản</a:t>
            </a:r>
            <a:r>
              <a:rPr lang="en-US" sz="2799" spc="109" dirty="0">
                <a:latin typeface="Arimo Bold"/>
              </a:rPr>
              <a:t> </a:t>
            </a:r>
            <a:r>
              <a:rPr lang="en-US" sz="2799" spc="109" dirty="0" err="1">
                <a:latin typeface="Arimo Bold"/>
              </a:rPr>
              <a:t>của</a:t>
            </a:r>
            <a:r>
              <a:rPr lang="en-US" sz="2799" spc="109" dirty="0">
                <a:latin typeface="Arimo Bold"/>
              </a:rPr>
              <a:t> </a:t>
            </a:r>
            <a:r>
              <a:rPr lang="en-US" sz="2799" spc="109" dirty="0" err="1">
                <a:latin typeface="Arimo Bold"/>
              </a:rPr>
              <a:t>công</a:t>
            </a:r>
            <a:r>
              <a:rPr lang="en-US" sz="2799" spc="109" dirty="0">
                <a:latin typeface="Arimo Bold"/>
              </a:rPr>
              <a:t> </a:t>
            </a:r>
            <a:r>
              <a:rPr lang="en-US" sz="2799" spc="109" dirty="0" err="1">
                <a:latin typeface="Arimo Bold"/>
              </a:rPr>
              <a:t>cụ</a:t>
            </a:r>
            <a:endParaRPr lang="en-US" sz="2799" spc="109" dirty="0">
              <a:latin typeface="Arimo Bold"/>
            </a:endParaRPr>
          </a:p>
          <a:p>
            <a:pPr algn="just">
              <a:lnSpc>
                <a:spcPts val="3611"/>
              </a:lnSpc>
              <a:spcBef>
                <a:spcPct val="0"/>
              </a:spcBef>
            </a:pPr>
            <a:r>
              <a:rPr lang="en-US" sz="2799" spc="109" dirty="0">
                <a:latin typeface="Arimo Bold"/>
              </a:rPr>
              <a:t>- </a:t>
            </a:r>
            <a:r>
              <a:rPr lang="en-US" sz="2799" spc="109" dirty="0" err="1">
                <a:latin typeface="Arimo Bold"/>
              </a:rPr>
              <a:t>Áp</a:t>
            </a:r>
            <a:r>
              <a:rPr lang="en-US" sz="2799" spc="109" dirty="0">
                <a:latin typeface="Arimo Bold"/>
              </a:rPr>
              <a:t> </a:t>
            </a:r>
            <a:r>
              <a:rPr lang="en-US" sz="2799" spc="109" dirty="0" err="1">
                <a:latin typeface="Arimo Bold"/>
              </a:rPr>
              <a:t>dụng</a:t>
            </a:r>
            <a:r>
              <a:rPr lang="en-US" sz="2799" spc="109" dirty="0">
                <a:latin typeface="Arimo Bold"/>
              </a:rPr>
              <a:t> </a:t>
            </a:r>
            <a:r>
              <a:rPr lang="en-US" sz="2799" spc="109" dirty="0" err="1">
                <a:latin typeface="Arimo Bold"/>
              </a:rPr>
              <a:t>được</a:t>
            </a:r>
            <a:r>
              <a:rPr lang="en-US" sz="2799" spc="109" dirty="0">
                <a:latin typeface="Arimo Bold"/>
              </a:rPr>
              <a:t> </a:t>
            </a:r>
            <a:r>
              <a:rPr lang="en-US" sz="2799" spc="109" dirty="0" err="1">
                <a:latin typeface="Arimo Bold"/>
              </a:rPr>
              <a:t>từ</a:t>
            </a:r>
            <a:r>
              <a:rPr lang="en-US" sz="2799" spc="109" dirty="0">
                <a:latin typeface="Arimo Bold"/>
              </a:rPr>
              <a:t> </a:t>
            </a:r>
            <a:r>
              <a:rPr lang="en-US" sz="2799" spc="109" dirty="0" err="1">
                <a:latin typeface="Arimo Bold"/>
              </a:rPr>
              <a:t>những</a:t>
            </a:r>
            <a:r>
              <a:rPr lang="en-US" sz="2799" spc="109" dirty="0">
                <a:latin typeface="Arimo Bold"/>
              </a:rPr>
              <a:t> </a:t>
            </a:r>
            <a:r>
              <a:rPr lang="en-US" sz="2799" spc="109" dirty="0" err="1">
                <a:latin typeface="Arimo Bold"/>
              </a:rPr>
              <a:t>kiến</a:t>
            </a:r>
            <a:r>
              <a:rPr lang="en-US" sz="2799" spc="109" dirty="0">
                <a:latin typeface="Arimo Bold"/>
              </a:rPr>
              <a:t> </a:t>
            </a:r>
            <a:r>
              <a:rPr lang="en-US" sz="2799" spc="109" dirty="0" err="1">
                <a:latin typeface="Arimo Bold"/>
              </a:rPr>
              <a:t>thức</a:t>
            </a:r>
            <a:r>
              <a:rPr lang="en-US" sz="2799" spc="109" dirty="0">
                <a:latin typeface="Arimo Bold"/>
              </a:rPr>
              <a:t> </a:t>
            </a:r>
            <a:r>
              <a:rPr lang="en-US" sz="2799" spc="109" dirty="0" err="1">
                <a:latin typeface="Arimo Bold"/>
              </a:rPr>
              <a:t>đã</a:t>
            </a:r>
            <a:r>
              <a:rPr lang="en-US" sz="2799" spc="109" dirty="0">
                <a:latin typeface="Arimo Bold"/>
              </a:rPr>
              <a:t> </a:t>
            </a:r>
            <a:r>
              <a:rPr lang="en-US" sz="2799" spc="109" dirty="0" err="1">
                <a:latin typeface="Arimo Bold"/>
              </a:rPr>
              <a:t>tìm</a:t>
            </a:r>
            <a:r>
              <a:rPr lang="en-US" sz="2799" spc="109" dirty="0">
                <a:latin typeface="Arimo Bold"/>
              </a:rPr>
              <a:t> </a:t>
            </a:r>
            <a:r>
              <a:rPr lang="en-US" sz="2799" spc="109" dirty="0" err="1">
                <a:latin typeface="Arimo Bold"/>
              </a:rPr>
              <a:t>hiểu</a:t>
            </a:r>
            <a:r>
              <a:rPr lang="en-US" sz="2799" spc="109" dirty="0">
                <a:latin typeface="Arimo Bold"/>
              </a:rPr>
              <a:t> </a:t>
            </a:r>
            <a:r>
              <a:rPr lang="en-US" sz="2799" spc="109" dirty="0" err="1">
                <a:latin typeface="Arimo Bold"/>
              </a:rPr>
              <a:t>và</a:t>
            </a:r>
            <a:r>
              <a:rPr lang="en-US" sz="2799" spc="109" dirty="0">
                <a:latin typeface="Arimo Bold"/>
              </a:rPr>
              <a:t> </a:t>
            </a:r>
            <a:r>
              <a:rPr lang="en-US" sz="2799" spc="109" dirty="0" err="1">
                <a:latin typeface="Arimo Bold"/>
              </a:rPr>
              <a:t>học</a:t>
            </a:r>
            <a:r>
              <a:rPr lang="en-US" sz="2799" spc="109" dirty="0">
                <a:latin typeface="Arimo Bold"/>
              </a:rPr>
              <a:t> </a:t>
            </a:r>
            <a:r>
              <a:rPr lang="en-US" sz="2799" spc="109" dirty="0" err="1">
                <a:latin typeface="Arimo Bold"/>
              </a:rPr>
              <a:t>được</a:t>
            </a:r>
            <a:r>
              <a:rPr lang="en-US" sz="2799" spc="109" dirty="0">
                <a:latin typeface="Arimo Bold"/>
              </a:rPr>
              <a:t> </a:t>
            </a:r>
            <a:r>
              <a:rPr lang="en-US" sz="2799" spc="109" dirty="0" err="1">
                <a:latin typeface="Arimo Bold"/>
              </a:rPr>
              <a:t>thực</a:t>
            </a:r>
            <a:r>
              <a:rPr lang="en-US" sz="2799" spc="109" dirty="0">
                <a:latin typeface="Arimo Bold"/>
              </a:rPr>
              <a:t> </a:t>
            </a:r>
            <a:r>
              <a:rPr lang="en-US" sz="2799" spc="109" dirty="0" err="1">
                <a:latin typeface="Arimo Bold"/>
              </a:rPr>
              <a:t>hành</a:t>
            </a:r>
            <a:r>
              <a:rPr lang="en-US" sz="2799" spc="109" dirty="0">
                <a:latin typeface="Arimo Bold"/>
              </a:rPr>
              <a:t> </a:t>
            </a:r>
            <a:r>
              <a:rPr lang="en-US" sz="2799" spc="109" dirty="0" err="1">
                <a:latin typeface="Arimo Bold"/>
              </a:rPr>
              <a:t>trực</a:t>
            </a:r>
            <a:r>
              <a:rPr lang="en-US" sz="2799" spc="109" dirty="0">
                <a:latin typeface="Arimo Bold"/>
              </a:rPr>
              <a:t> </a:t>
            </a:r>
            <a:r>
              <a:rPr lang="en-US" sz="2799" spc="109" dirty="0" err="1">
                <a:latin typeface="Arimo Bold"/>
              </a:rPr>
              <a:t>tiếp</a:t>
            </a:r>
            <a:r>
              <a:rPr lang="en-US" sz="2799" spc="109" dirty="0">
                <a:latin typeface="Arimo Bold"/>
              </a:rPr>
              <a:t> </a:t>
            </a:r>
            <a:r>
              <a:rPr lang="en-US" sz="2799" spc="109" dirty="0" err="1">
                <a:latin typeface="Arimo Bold"/>
              </a:rPr>
              <a:t>với</a:t>
            </a:r>
            <a:r>
              <a:rPr lang="en-US" sz="2799" spc="109" dirty="0">
                <a:latin typeface="Arimo Bold"/>
              </a:rPr>
              <a:t> website </a:t>
            </a:r>
            <a:r>
              <a:rPr lang="en-US" sz="2799" spc="109" dirty="0" err="1">
                <a:latin typeface="Arimo Bold"/>
              </a:rPr>
              <a:t>chấm</a:t>
            </a:r>
            <a:r>
              <a:rPr lang="en-US" sz="2799" spc="109" dirty="0">
                <a:latin typeface="Arimo Bold"/>
              </a:rPr>
              <a:t> </a:t>
            </a:r>
            <a:r>
              <a:rPr lang="en-US" sz="2799" spc="109" dirty="0" err="1">
                <a:latin typeface="Arimo Bold"/>
              </a:rPr>
              <a:t>công</a:t>
            </a:r>
            <a:r>
              <a:rPr lang="en-US" sz="2799" spc="109" dirty="0">
                <a:latin typeface="Arimo Bold"/>
              </a:rPr>
              <a:t> </a:t>
            </a:r>
            <a:r>
              <a:rPr lang="en-US" sz="2799" spc="109" dirty="0" err="1">
                <a:latin typeface="Arimo Bold"/>
              </a:rPr>
              <a:t>Wisami</a:t>
            </a:r>
            <a:r>
              <a:rPr lang="en-US" sz="2799" spc="109" dirty="0">
                <a:latin typeface="Arimo Bold"/>
              </a:rPr>
              <a:t> Go </a:t>
            </a:r>
            <a:r>
              <a:rPr lang="en-US" sz="2799" spc="109" dirty="0" err="1">
                <a:latin typeface="Arimo Bold"/>
              </a:rPr>
              <a:t>và</a:t>
            </a:r>
            <a:r>
              <a:rPr lang="en-US" sz="2799" spc="109" dirty="0">
                <a:latin typeface="Arimo Bold"/>
              </a:rPr>
              <a:t> website </a:t>
            </a:r>
            <a:r>
              <a:rPr lang="en-US" sz="2799" spc="109" dirty="0" err="1">
                <a:latin typeface="Arimo Bold"/>
              </a:rPr>
              <a:t>quản</a:t>
            </a:r>
            <a:r>
              <a:rPr lang="en-US" sz="2799" spc="109" dirty="0">
                <a:latin typeface="Arimo Bold"/>
              </a:rPr>
              <a:t> </a:t>
            </a:r>
            <a:r>
              <a:rPr lang="en-US" sz="2799" spc="109" dirty="0" err="1">
                <a:latin typeface="Arimo Bold"/>
              </a:rPr>
              <a:t>lý</a:t>
            </a:r>
            <a:r>
              <a:rPr lang="en-US" sz="2799" spc="109" dirty="0">
                <a:latin typeface="Arimo Bold"/>
              </a:rPr>
              <a:t> </a:t>
            </a:r>
            <a:r>
              <a:rPr lang="en-US" sz="2799" spc="109" dirty="0" err="1">
                <a:latin typeface="Arimo Bold"/>
              </a:rPr>
              <a:t>điểm</a:t>
            </a:r>
            <a:r>
              <a:rPr lang="en-US" sz="2799" spc="109" dirty="0">
                <a:latin typeface="Arimo Bold"/>
              </a:rPr>
              <a:t> </a:t>
            </a:r>
            <a:r>
              <a:rPr lang="en-US" sz="2799" spc="109" dirty="0" err="1">
                <a:latin typeface="Arimo Bold"/>
              </a:rPr>
              <a:t>trường</a:t>
            </a:r>
            <a:r>
              <a:rPr lang="en-US" sz="2799" spc="109" dirty="0">
                <a:latin typeface="Arimo Bold"/>
              </a:rPr>
              <a:t> THPT Liên Hà</a:t>
            </a:r>
          </a:p>
          <a:p>
            <a:pPr algn="just">
              <a:lnSpc>
                <a:spcPts val="3611"/>
              </a:lnSpc>
              <a:spcBef>
                <a:spcPct val="0"/>
              </a:spcBef>
            </a:pPr>
            <a:r>
              <a:rPr lang="en-US" sz="2799" spc="109" dirty="0">
                <a:latin typeface="Arimo Bold"/>
              </a:rPr>
              <a:t>- </a:t>
            </a:r>
            <a:r>
              <a:rPr lang="en-US" sz="2799" spc="109" dirty="0" err="1">
                <a:latin typeface="Arimo Bold"/>
              </a:rPr>
              <a:t>Đồ</a:t>
            </a:r>
            <a:r>
              <a:rPr lang="en-US" sz="2799" spc="109" dirty="0">
                <a:latin typeface="Arimo Bold"/>
              </a:rPr>
              <a:t> </a:t>
            </a:r>
            <a:r>
              <a:rPr lang="en-US" sz="2799" spc="109" dirty="0" err="1">
                <a:latin typeface="Arimo Bold"/>
              </a:rPr>
              <a:t>án</a:t>
            </a:r>
            <a:r>
              <a:rPr lang="en-US" sz="2799" spc="109" dirty="0">
                <a:latin typeface="Arimo Bold"/>
              </a:rPr>
              <a:t> </a:t>
            </a:r>
            <a:r>
              <a:rPr lang="en-US" sz="2799" spc="109" dirty="0" err="1">
                <a:latin typeface="Arimo Bold"/>
              </a:rPr>
              <a:t>này</a:t>
            </a:r>
            <a:r>
              <a:rPr lang="en-US" sz="2799" spc="109" dirty="0">
                <a:latin typeface="Arimo Bold"/>
              </a:rPr>
              <a:t> </a:t>
            </a:r>
            <a:r>
              <a:rPr lang="en-US" sz="2799" spc="109" dirty="0" err="1">
                <a:latin typeface="Arimo Bold"/>
              </a:rPr>
              <a:t>có</a:t>
            </a:r>
            <a:r>
              <a:rPr lang="en-US" sz="2799" spc="109" dirty="0">
                <a:latin typeface="Arimo Bold"/>
              </a:rPr>
              <a:t> </a:t>
            </a:r>
            <a:r>
              <a:rPr lang="en-US" sz="2799" spc="109" dirty="0" err="1">
                <a:latin typeface="Arimo Bold"/>
              </a:rPr>
              <a:t>thể</a:t>
            </a:r>
            <a:r>
              <a:rPr lang="en-US" sz="2799" spc="109" dirty="0">
                <a:latin typeface="Arimo Bold"/>
              </a:rPr>
              <a:t> </a:t>
            </a:r>
            <a:r>
              <a:rPr lang="en-US" sz="2799" spc="109" dirty="0" err="1">
                <a:latin typeface="Arimo Bold"/>
              </a:rPr>
              <a:t>coi</a:t>
            </a:r>
            <a:r>
              <a:rPr lang="en-US" sz="2799" spc="109" dirty="0">
                <a:latin typeface="Arimo Bold"/>
              </a:rPr>
              <a:t> </a:t>
            </a:r>
            <a:r>
              <a:rPr lang="en-US" sz="2799" spc="109" dirty="0" err="1">
                <a:latin typeface="Arimo Bold"/>
              </a:rPr>
              <a:t>như</a:t>
            </a:r>
            <a:r>
              <a:rPr lang="en-US" sz="2799" spc="109" dirty="0">
                <a:latin typeface="Arimo Bold"/>
              </a:rPr>
              <a:t> </a:t>
            </a:r>
            <a:r>
              <a:rPr lang="en-US" sz="2799" spc="109" dirty="0" err="1">
                <a:latin typeface="Arimo Bold"/>
              </a:rPr>
              <a:t>là</a:t>
            </a:r>
            <a:r>
              <a:rPr lang="en-US" sz="2799" spc="109" dirty="0">
                <a:latin typeface="Arimo Bold"/>
              </a:rPr>
              <a:t> </a:t>
            </a:r>
            <a:r>
              <a:rPr lang="en-US" sz="2799" spc="109" dirty="0" err="1">
                <a:latin typeface="Arimo Bold"/>
              </a:rPr>
              <a:t>một</a:t>
            </a:r>
            <a:r>
              <a:rPr lang="en-US" sz="2799" spc="109" dirty="0">
                <a:latin typeface="Arimo Bold"/>
              </a:rPr>
              <a:t> </a:t>
            </a:r>
            <a:r>
              <a:rPr lang="en-US" sz="2799" spc="109" dirty="0" err="1">
                <a:latin typeface="Arimo Bold"/>
              </a:rPr>
              <a:t>tài</a:t>
            </a:r>
            <a:r>
              <a:rPr lang="en-US" sz="2799" spc="109" dirty="0">
                <a:latin typeface="Arimo Bold"/>
              </a:rPr>
              <a:t> </a:t>
            </a:r>
            <a:r>
              <a:rPr lang="en-US" sz="2799" spc="109" dirty="0" err="1">
                <a:latin typeface="Arimo Bold"/>
              </a:rPr>
              <a:t>liệu</a:t>
            </a:r>
            <a:r>
              <a:rPr lang="en-US" sz="2799" spc="109" dirty="0">
                <a:latin typeface="Arimo Bold"/>
              </a:rPr>
              <a:t> </a:t>
            </a:r>
            <a:r>
              <a:rPr lang="en-US" sz="2799" spc="109" dirty="0" err="1">
                <a:latin typeface="Arimo Bold"/>
              </a:rPr>
              <a:t>xúc</a:t>
            </a:r>
            <a:r>
              <a:rPr lang="en-US" sz="2799" spc="109" dirty="0">
                <a:latin typeface="Arimo Bold"/>
              </a:rPr>
              <a:t> </a:t>
            </a:r>
            <a:r>
              <a:rPr lang="en-US" sz="2799" spc="109" dirty="0" err="1">
                <a:latin typeface="Arimo Bold"/>
              </a:rPr>
              <a:t>tích</a:t>
            </a:r>
            <a:r>
              <a:rPr lang="en-US" sz="2799" spc="109" dirty="0">
                <a:latin typeface="Arimo Bold"/>
              </a:rPr>
              <a:t>, </a:t>
            </a:r>
            <a:r>
              <a:rPr lang="en-US" sz="2799" spc="109" dirty="0" err="1">
                <a:latin typeface="Arimo Bold"/>
              </a:rPr>
              <a:t>tổng</a:t>
            </a:r>
            <a:r>
              <a:rPr lang="en-US" sz="2799" spc="109" dirty="0">
                <a:latin typeface="Arimo Bold"/>
              </a:rPr>
              <a:t> </a:t>
            </a:r>
            <a:r>
              <a:rPr lang="en-US" sz="2799" spc="109" dirty="0" err="1">
                <a:latin typeface="Arimo Bold"/>
              </a:rPr>
              <a:t>hợp</a:t>
            </a:r>
            <a:r>
              <a:rPr lang="en-US" sz="2799" spc="109" dirty="0">
                <a:latin typeface="Arimo Bold"/>
              </a:rPr>
              <a:t> </a:t>
            </a:r>
            <a:r>
              <a:rPr lang="en-US" sz="2799" spc="109" dirty="0" err="1">
                <a:latin typeface="Arimo Bold"/>
              </a:rPr>
              <a:t>các</a:t>
            </a:r>
            <a:r>
              <a:rPr lang="en-US" sz="2799" spc="109" dirty="0">
                <a:latin typeface="Arimo Bold"/>
              </a:rPr>
              <a:t> </a:t>
            </a:r>
            <a:r>
              <a:rPr lang="en-US" sz="2799" spc="109" dirty="0" err="1">
                <a:latin typeface="Arimo Bold"/>
              </a:rPr>
              <a:t>vấn</a:t>
            </a:r>
            <a:r>
              <a:rPr lang="en-US" sz="2799" spc="109" dirty="0">
                <a:latin typeface="Arimo Bold"/>
              </a:rPr>
              <a:t> </a:t>
            </a:r>
            <a:r>
              <a:rPr lang="en-US" sz="2799" spc="109" dirty="0" err="1">
                <a:latin typeface="Arimo Bold"/>
              </a:rPr>
              <a:t>đề</a:t>
            </a:r>
            <a:r>
              <a:rPr lang="en-US" sz="2799" spc="109" dirty="0">
                <a:latin typeface="Arimo Bold"/>
              </a:rPr>
              <a:t> </a:t>
            </a:r>
            <a:r>
              <a:rPr lang="en-US" sz="2799" spc="109" dirty="0" err="1">
                <a:latin typeface="Arimo Bold"/>
              </a:rPr>
              <a:t>của</a:t>
            </a:r>
            <a:r>
              <a:rPr lang="en-US" sz="2799" spc="109" dirty="0">
                <a:latin typeface="Arimo Bold"/>
              </a:rPr>
              <a:t> </a:t>
            </a:r>
            <a:r>
              <a:rPr lang="en-US" sz="2799" spc="109" dirty="0" err="1">
                <a:latin typeface="Arimo Bold"/>
              </a:rPr>
              <a:t>kiểm</a:t>
            </a:r>
            <a:r>
              <a:rPr lang="en-US" sz="2799" spc="109" dirty="0">
                <a:latin typeface="Arimo Bold"/>
              </a:rPr>
              <a:t> </a:t>
            </a:r>
            <a:r>
              <a:rPr lang="en-US" sz="2799" spc="109" dirty="0" err="1">
                <a:latin typeface="Arimo Bold"/>
              </a:rPr>
              <a:t>thử</a:t>
            </a:r>
            <a:r>
              <a:rPr lang="en-US" sz="2799" spc="109" dirty="0">
                <a:latin typeface="Arimo Bold"/>
              </a:rPr>
              <a:t> </a:t>
            </a:r>
            <a:r>
              <a:rPr lang="en-US" sz="2799" spc="109" dirty="0" err="1">
                <a:latin typeface="Arimo Bold"/>
              </a:rPr>
              <a:t>và</a:t>
            </a:r>
            <a:r>
              <a:rPr lang="en-US" sz="2799" spc="109" dirty="0">
                <a:latin typeface="Arimo Bold"/>
              </a:rPr>
              <a:t> </a:t>
            </a:r>
            <a:r>
              <a:rPr lang="en-US" sz="2799" spc="109" dirty="0" err="1">
                <a:latin typeface="Arimo Bold"/>
              </a:rPr>
              <a:t>có</a:t>
            </a:r>
            <a:r>
              <a:rPr lang="en-US" sz="2799" spc="109" dirty="0">
                <a:latin typeface="Arimo Bold"/>
              </a:rPr>
              <a:t> </a:t>
            </a:r>
            <a:r>
              <a:rPr lang="en-US" sz="2799" spc="109" dirty="0" err="1">
                <a:latin typeface="Arimo Bold"/>
              </a:rPr>
              <a:t>thể</a:t>
            </a:r>
            <a:r>
              <a:rPr lang="en-US" sz="2799" spc="109" dirty="0">
                <a:latin typeface="Arimo Bold"/>
              </a:rPr>
              <a:t> </a:t>
            </a:r>
            <a:r>
              <a:rPr lang="en-US" sz="2799" spc="109" dirty="0" err="1">
                <a:latin typeface="Arimo Bold"/>
              </a:rPr>
              <a:t>coi</a:t>
            </a:r>
            <a:r>
              <a:rPr lang="en-US" sz="2799" spc="109" dirty="0">
                <a:latin typeface="Arimo Bold"/>
              </a:rPr>
              <a:t> </a:t>
            </a:r>
            <a:r>
              <a:rPr lang="en-US" sz="2799" spc="109" dirty="0" err="1">
                <a:latin typeface="Arimo Bold"/>
              </a:rPr>
              <a:t>là</a:t>
            </a:r>
            <a:r>
              <a:rPr lang="en-US" sz="2799" spc="109" dirty="0">
                <a:latin typeface="Arimo Bold"/>
              </a:rPr>
              <a:t> </a:t>
            </a:r>
            <a:r>
              <a:rPr lang="en-US" sz="2799" spc="109" dirty="0" err="1">
                <a:latin typeface="Arimo Bold"/>
              </a:rPr>
              <a:t>một</a:t>
            </a:r>
            <a:r>
              <a:rPr lang="en-US" sz="2799" spc="109" dirty="0">
                <a:latin typeface="Arimo Bold"/>
              </a:rPr>
              <a:t> </a:t>
            </a:r>
            <a:r>
              <a:rPr lang="en-US" sz="2799" spc="109" dirty="0" err="1">
                <a:latin typeface="Arimo Bold"/>
              </a:rPr>
              <a:t>phần</a:t>
            </a:r>
            <a:r>
              <a:rPr lang="en-US" sz="2799" spc="109" dirty="0">
                <a:latin typeface="Arimo Bold"/>
              </a:rPr>
              <a:t> </a:t>
            </a:r>
            <a:r>
              <a:rPr lang="en-US" sz="2799" spc="109" dirty="0" err="1">
                <a:latin typeface="Arimo Bold"/>
              </a:rPr>
              <a:t>mềm</a:t>
            </a:r>
            <a:r>
              <a:rPr lang="en-US" sz="2799" spc="109" dirty="0">
                <a:latin typeface="Arimo Bold"/>
              </a:rPr>
              <a:t> </a:t>
            </a:r>
            <a:r>
              <a:rPr lang="en-US" sz="2799" spc="109" dirty="0" err="1">
                <a:latin typeface="Arimo Bold"/>
              </a:rPr>
              <a:t>hướng</a:t>
            </a:r>
            <a:r>
              <a:rPr lang="en-US" sz="2799" spc="109" dirty="0">
                <a:latin typeface="Arimo Bold"/>
              </a:rPr>
              <a:t> </a:t>
            </a:r>
            <a:r>
              <a:rPr lang="en-US" sz="2799" spc="109" dirty="0" err="1">
                <a:latin typeface="Arimo Bold"/>
              </a:rPr>
              <a:t>dẫn</a:t>
            </a:r>
            <a:r>
              <a:rPr lang="en-US" sz="2799" spc="109" dirty="0">
                <a:latin typeface="Arimo Bold"/>
              </a:rPr>
              <a:t> </a:t>
            </a:r>
            <a:r>
              <a:rPr lang="en-US" sz="2799" spc="109" dirty="0" err="1">
                <a:latin typeface="Arimo Bold"/>
              </a:rPr>
              <a:t>sử</a:t>
            </a:r>
            <a:r>
              <a:rPr lang="en-US" sz="2799" spc="109" dirty="0">
                <a:latin typeface="Arimo Bold"/>
              </a:rPr>
              <a:t> </a:t>
            </a:r>
            <a:r>
              <a:rPr lang="en-US" sz="2799" spc="109" dirty="0" err="1">
                <a:latin typeface="Arimo Bold"/>
              </a:rPr>
              <a:t>dụng</a:t>
            </a:r>
            <a:r>
              <a:rPr lang="en-US" sz="2799" spc="109" dirty="0">
                <a:latin typeface="Arimo Bold"/>
              </a:rPr>
              <a:t> </a:t>
            </a:r>
            <a:r>
              <a:rPr lang="en-US" sz="2799" spc="109" dirty="0" err="1">
                <a:latin typeface="Arimo Bold"/>
              </a:rPr>
              <a:t>Katalon</a:t>
            </a:r>
            <a:r>
              <a:rPr lang="en-US" sz="2799" spc="109" dirty="0">
                <a:latin typeface="Arimo Bold"/>
              </a:rPr>
              <a:t> Studio </a:t>
            </a:r>
            <a:r>
              <a:rPr lang="en-US" sz="2799" spc="109" dirty="0" err="1">
                <a:latin typeface="Arimo Bold"/>
              </a:rPr>
              <a:t>bằng</a:t>
            </a:r>
            <a:r>
              <a:rPr lang="en-US" sz="2799" spc="109" dirty="0">
                <a:latin typeface="Arimo Bold"/>
              </a:rPr>
              <a:t> </a:t>
            </a:r>
            <a:r>
              <a:rPr lang="en-US" sz="2799" spc="109" dirty="0" err="1">
                <a:latin typeface="Arimo Bold"/>
              </a:rPr>
              <a:t>tiếng</a:t>
            </a:r>
            <a:r>
              <a:rPr lang="en-US" sz="2799" spc="109" dirty="0">
                <a:latin typeface="Arimo Bold"/>
              </a:rPr>
              <a:t> </a:t>
            </a:r>
            <a:r>
              <a:rPr lang="en-US" sz="2799" spc="109" dirty="0" err="1">
                <a:latin typeface="Arimo Bold"/>
              </a:rPr>
              <a:t>Việt</a:t>
            </a:r>
            <a:r>
              <a:rPr lang="en-US" sz="2799" spc="109" dirty="0">
                <a:latin typeface="Arimo Bold"/>
              </a:rPr>
              <a:t> </a:t>
            </a:r>
            <a:r>
              <a:rPr lang="en-US" sz="2799" spc="109" dirty="0" err="1">
                <a:latin typeface="Arimo Bold"/>
              </a:rPr>
              <a:t>có</a:t>
            </a:r>
            <a:r>
              <a:rPr lang="en-US" sz="2799" spc="109" dirty="0">
                <a:latin typeface="Arimo Bold"/>
              </a:rPr>
              <a:t> </a:t>
            </a:r>
            <a:r>
              <a:rPr lang="en-US" sz="2799" spc="109" dirty="0" err="1">
                <a:latin typeface="Arimo Bold"/>
              </a:rPr>
              <a:t>thể</a:t>
            </a:r>
            <a:r>
              <a:rPr lang="en-US" sz="2799" spc="109" dirty="0">
                <a:latin typeface="Arimo Bold"/>
              </a:rPr>
              <a:t> </a:t>
            </a:r>
            <a:r>
              <a:rPr lang="en-US" sz="2799" spc="109" dirty="0" err="1">
                <a:latin typeface="Arimo Bold"/>
              </a:rPr>
              <a:t>tham</a:t>
            </a:r>
            <a:r>
              <a:rPr lang="en-US" sz="2799" spc="109" dirty="0">
                <a:latin typeface="Arimo Bold"/>
              </a:rPr>
              <a:t> </a:t>
            </a:r>
            <a:r>
              <a:rPr lang="en-US" sz="2799" spc="109" dirty="0" err="1">
                <a:latin typeface="Arimo Bold"/>
              </a:rPr>
              <a:t>khảo</a:t>
            </a:r>
            <a:endParaRPr lang="en-US" sz="2799" spc="109" dirty="0">
              <a:latin typeface="Arimo Bold"/>
            </a:endParaRPr>
          </a:p>
        </p:txBody>
      </p:sp>
      <p:sp>
        <p:nvSpPr>
          <p:cNvPr id="8" name="TextBox 8"/>
          <p:cNvSpPr txBox="1"/>
          <p:nvPr/>
        </p:nvSpPr>
        <p:spPr>
          <a:xfrm>
            <a:off x="414801" y="5944201"/>
            <a:ext cx="17458397" cy="3673221"/>
          </a:xfrm>
          <a:prstGeom prst="rect">
            <a:avLst/>
          </a:prstGeom>
        </p:spPr>
        <p:txBody>
          <a:bodyPr lIns="0" tIns="0" rIns="0" bIns="0" rtlCol="0" anchor="t">
            <a:spAutoFit/>
          </a:bodyPr>
          <a:lstStyle/>
          <a:p>
            <a:pPr algn="just">
              <a:lnSpc>
                <a:spcPts val="3611"/>
              </a:lnSpc>
            </a:pPr>
            <a:r>
              <a:rPr lang="en-US" sz="2799" spc="109" dirty="0" err="1">
                <a:latin typeface="Arimo Bold"/>
              </a:rPr>
              <a:t>Hạn</a:t>
            </a:r>
            <a:r>
              <a:rPr lang="en-US" sz="2799" spc="109" dirty="0">
                <a:latin typeface="Arimo Bold"/>
              </a:rPr>
              <a:t> </a:t>
            </a:r>
            <a:r>
              <a:rPr lang="en-US" sz="2799" spc="109" dirty="0" err="1">
                <a:latin typeface="Arimo Bold"/>
              </a:rPr>
              <a:t>chế</a:t>
            </a:r>
            <a:r>
              <a:rPr lang="en-US" sz="2799" spc="109" dirty="0">
                <a:latin typeface="Arimo Bold"/>
              </a:rPr>
              <a:t>:</a:t>
            </a:r>
          </a:p>
          <a:p>
            <a:pPr algn="just">
              <a:lnSpc>
                <a:spcPts val="3611"/>
              </a:lnSpc>
            </a:pPr>
            <a:r>
              <a:rPr lang="en-US" sz="2799" spc="109" dirty="0">
                <a:latin typeface="Arimo Bold"/>
              </a:rPr>
              <a:t>Do </a:t>
            </a:r>
            <a:r>
              <a:rPr lang="en-US" sz="2799" spc="109" dirty="0" err="1">
                <a:latin typeface="Arimo Bold"/>
              </a:rPr>
              <a:t>trình</a:t>
            </a:r>
            <a:r>
              <a:rPr lang="en-US" sz="2799" spc="109" dirty="0">
                <a:latin typeface="Arimo Bold"/>
              </a:rPr>
              <a:t> </a:t>
            </a:r>
            <a:r>
              <a:rPr lang="en-US" sz="2799" spc="109" dirty="0" err="1">
                <a:latin typeface="Arimo Bold"/>
              </a:rPr>
              <a:t>độ</a:t>
            </a:r>
            <a:r>
              <a:rPr lang="en-US" sz="2799" spc="109" dirty="0">
                <a:latin typeface="Arimo Bold"/>
              </a:rPr>
              <a:t>, </a:t>
            </a:r>
            <a:r>
              <a:rPr lang="en-US" sz="2799" spc="109" dirty="0" err="1">
                <a:latin typeface="Arimo Bold"/>
              </a:rPr>
              <a:t>khả</a:t>
            </a:r>
            <a:r>
              <a:rPr lang="en-US" sz="2799" spc="109" dirty="0">
                <a:latin typeface="Arimo Bold"/>
              </a:rPr>
              <a:t> </a:t>
            </a:r>
            <a:r>
              <a:rPr lang="en-US" sz="2799" spc="109" dirty="0" err="1">
                <a:latin typeface="Arimo Bold"/>
              </a:rPr>
              <a:t>năng</a:t>
            </a:r>
            <a:r>
              <a:rPr lang="en-US" sz="2799" spc="109" dirty="0">
                <a:latin typeface="Arimo Bold"/>
              </a:rPr>
              <a:t> </a:t>
            </a:r>
            <a:r>
              <a:rPr lang="en-US" sz="2799" spc="109" dirty="0" err="1">
                <a:latin typeface="Arimo Bold"/>
              </a:rPr>
              <a:t>và</a:t>
            </a:r>
            <a:r>
              <a:rPr lang="en-US" sz="2799" spc="109" dirty="0">
                <a:latin typeface="Arimo Bold"/>
              </a:rPr>
              <a:t> </a:t>
            </a:r>
            <a:r>
              <a:rPr lang="en-US" sz="2799" spc="109" dirty="0" err="1">
                <a:latin typeface="Arimo Bold"/>
              </a:rPr>
              <a:t>thời</a:t>
            </a:r>
            <a:r>
              <a:rPr lang="en-US" sz="2799" spc="109" dirty="0">
                <a:latin typeface="Arimo Bold"/>
              </a:rPr>
              <a:t> </a:t>
            </a:r>
            <a:r>
              <a:rPr lang="en-US" sz="2799" spc="109" dirty="0" err="1">
                <a:latin typeface="Arimo Bold"/>
              </a:rPr>
              <a:t>gian</a:t>
            </a:r>
            <a:r>
              <a:rPr lang="en-US" sz="2799" spc="109" dirty="0">
                <a:latin typeface="Arimo Bold"/>
              </a:rPr>
              <a:t> </a:t>
            </a:r>
            <a:r>
              <a:rPr lang="en-US" sz="2799" spc="109" dirty="0" err="1">
                <a:latin typeface="Arimo Bold"/>
              </a:rPr>
              <a:t>còn</a:t>
            </a:r>
            <a:r>
              <a:rPr lang="en-US" sz="2799" spc="109" dirty="0">
                <a:latin typeface="Arimo Bold"/>
              </a:rPr>
              <a:t> </a:t>
            </a:r>
            <a:r>
              <a:rPr lang="en-US" sz="2799" spc="109" dirty="0" err="1">
                <a:latin typeface="Arimo Bold"/>
              </a:rPr>
              <a:t>hạn</a:t>
            </a:r>
            <a:r>
              <a:rPr lang="en-US" sz="2799" spc="109" dirty="0">
                <a:latin typeface="Arimo Bold"/>
              </a:rPr>
              <a:t> </a:t>
            </a:r>
            <a:r>
              <a:rPr lang="en-US" sz="2799" spc="109" dirty="0" err="1">
                <a:latin typeface="Arimo Bold"/>
              </a:rPr>
              <a:t>chế</a:t>
            </a:r>
            <a:r>
              <a:rPr lang="en-US" sz="2799" spc="109" dirty="0">
                <a:latin typeface="Arimo Bold"/>
              </a:rPr>
              <a:t> </a:t>
            </a:r>
            <a:r>
              <a:rPr lang="en-US" sz="2799" spc="109" dirty="0" err="1">
                <a:latin typeface="Arimo Bold"/>
              </a:rPr>
              <a:t>nên</a:t>
            </a:r>
            <a:r>
              <a:rPr lang="en-US" sz="2799" spc="109" dirty="0">
                <a:latin typeface="Arimo Bold"/>
              </a:rPr>
              <a:t> </a:t>
            </a:r>
            <a:r>
              <a:rPr lang="en-US" sz="2799" spc="109" dirty="0" err="1">
                <a:latin typeface="Arimo Bold"/>
              </a:rPr>
              <a:t>em</a:t>
            </a:r>
            <a:r>
              <a:rPr lang="en-US" sz="2799" spc="109" dirty="0">
                <a:latin typeface="Arimo Bold"/>
              </a:rPr>
              <a:t> </a:t>
            </a:r>
            <a:r>
              <a:rPr lang="en-US" sz="2799" spc="109" dirty="0" err="1">
                <a:latin typeface="Arimo Bold"/>
              </a:rPr>
              <a:t>chưa</a:t>
            </a:r>
            <a:r>
              <a:rPr lang="en-US" sz="2799" spc="109" dirty="0">
                <a:latin typeface="Arimo Bold"/>
              </a:rPr>
              <a:t>:</a:t>
            </a:r>
          </a:p>
          <a:p>
            <a:pPr algn="just">
              <a:lnSpc>
                <a:spcPts val="3611"/>
              </a:lnSpc>
            </a:pPr>
            <a:r>
              <a:rPr lang="en-US" sz="2799" spc="109" dirty="0">
                <a:latin typeface="Arimo Bold"/>
              </a:rPr>
              <a:t>- </a:t>
            </a:r>
            <a:r>
              <a:rPr lang="en-US" sz="2799" spc="109" dirty="0" err="1">
                <a:latin typeface="Arimo Bold"/>
              </a:rPr>
              <a:t>Chưa</a:t>
            </a:r>
            <a:r>
              <a:rPr lang="en-US" sz="2799" spc="109" dirty="0">
                <a:latin typeface="Arimo Bold"/>
              </a:rPr>
              <a:t> </a:t>
            </a:r>
            <a:r>
              <a:rPr lang="en-US" sz="2799" spc="109" dirty="0" err="1">
                <a:latin typeface="Arimo Bold"/>
              </a:rPr>
              <a:t>truyền</a:t>
            </a:r>
            <a:r>
              <a:rPr lang="en-US" sz="2799" spc="109" dirty="0">
                <a:latin typeface="Arimo Bold"/>
              </a:rPr>
              <a:t> </a:t>
            </a:r>
            <a:r>
              <a:rPr lang="en-US" sz="2799" spc="109" dirty="0" err="1">
                <a:latin typeface="Arimo Bold"/>
              </a:rPr>
              <a:t>tải</a:t>
            </a:r>
            <a:r>
              <a:rPr lang="en-US" sz="2799" spc="109" dirty="0">
                <a:latin typeface="Arimo Bold"/>
              </a:rPr>
              <a:t> </a:t>
            </a:r>
            <a:r>
              <a:rPr lang="en-US" sz="2799" spc="109" dirty="0" err="1">
                <a:latin typeface="Arimo Bold"/>
              </a:rPr>
              <a:t>chính</a:t>
            </a:r>
            <a:r>
              <a:rPr lang="en-US" sz="2799" spc="109" dirty="0">
                <a:latin typeface="Arimo Bold"/>
              </a:rPr>
              <a:t> </a:t>
            </a:r>
            <a:r>
              <a:rPr lang="en-US" sz="2799" spc="109" dirty="0" err="1">
                <a:latin typeface="Arimo Bold"/>
              </a:rPr>
              <a:t>xác</a:t>
            </a:r>
            <a:r>
              <a:rPr lang="en-US" sz="2799" spc="109" dirty="0">
                <a:latin typeface="Arimo Bold"/>
              </a:rPr>
              <a:t> </a:t>
            </a:r>
            <a:r>
              <a:rPr lang="en-US" sz="2799" spc="109" dirty="0" err="1">
                <a:latin typeface="Arimo Bold"/>
              </a:rPr>
              <a:t>các</a:t>
            </a:r>
            <a:r>
              <a:rPr lang="en-US" sz="2799" spc="109" dirty="0">
                <a:latin typeface="Arimo Bold"/>
              </a:rPr>
              <a:t> </a:t>
            </a:r>
            <a:r>
              <a:rPr lang="en-US" sz="2799" spc="109" dirty="0" err="1">
                <a:latin typeface="Arimo Bold"/>
              </a:rPr>
              <a:t>thuật</a:t>
            </a:r>
            <a:r>
              <a:rPr lang="en-US" sz="2799" spc="109" dirty="0">
                <a:latin typeface="Arimo Bold"/>
              </a:rPr>
              <a:t> </a:t>
            </a:r>
            <a:r>
              <a:rPr lang="en-US" sz="2799" spc="109" dirty="0" err="1">
                <a:latin typeface="Arimo Bold"/>
              </a:rPr>
              <a:t>ngữ</a:t>
            </a:r>
            <a:r>
              <a:rPr lang="en-US" sz="2799" spc="109" dirty="0">
                <a:latin typeface="Arimo Bold"/>
              </a:rPr>
              <a:t> </a:t>
            </a:r>
            <a:r>
              <a:rPr lang="en-US" sz="2799" spc="109" dirty="0" err="1">
                <a:latin typeface="Arimo Bold"/>
              </a:rPr>
              <a:t>chuyên</a:t>
            </a:r>
            <a:r>
              <a:rPr lang="en-US" sz="2799" spc="109" dirty="0">
                <a:latin typeface="Arimo Bold"/>
              </a:rPr>
              <a:t> </a:t>
            </a:r>
            <a:r>
              <a:rPr lang="en-US" sz="2799" spc="109" dirty="0" err="1">
                <a:latin typeface="Arimo Bold"/>
              </a:rPr>
              <a:t>ngành</a:t>
            </a:r>
            <a:endParaRPr lang="en-US" sz="2799" spc="109" dirty="0">
              <a:latin typeface="Arimo Bold"/>
            </a:endParaRPr>
          </a:p>
          <a:p>
            <a:pPr algn="just">
              <a:lnSpc>
                <a:spcPts val="3611"/>
              </a:lnSpc>
            </a:pPr>
            <a:r>
              <a:rPr lang="en-US" sz="2799" spc="109" dirty="0">
                <a:latin typeface="Arimo Bold"/>
              </a:rPr>
              <a:t>- Trong </a:t>
            </a:r>
            <a:r>
              <a:rPr lang="en-US" sz="2799" spc="109" dirty="0" err="1">
                <a:latin typeface="Arimo Bold"/>
              </a:rPr>
              <a:t>khuôn</a:t>
            </a:r>
            <a:r>
              <a:rPr lang="en-US" sz="2799" spc="109" dirty="0">
                <a:latin typeface="Arimo Bold"/>
              </a:rPr>
              <a:t> </a:t>
            </a:r>
            <a:r>
              <a:rPr lang="en-US" sz="2799" spc="109" dirty="0" err="1">
                <a:latin typeface="Arimo Bold"/>
              </a:rPr>
              <a:t>khổ</a:t>
            </a:r>
            <a:r>
              <a:rPr lang="en-US" sz="2799" spc="109" dirty="0">
                <a:latin typeface="Arimo Bold"/>
              </a:rPr>
              <a:t> </a:t>
            </a:r>
            <a:r>
              <a:rPr lang="en-US" sz="2799" spc="109" dirty="0" err="1">
                <a:latin typeface="Arimo Bold"/>
              </a:rPr>
              <a:t>báo</a:t>
            </a:r>
            <a:r>
              <a:rPr lang="en-US" sz="2799" spc="109" dirty="0">
                <a:latin typeface="Arimo Bold"/>
              </a:rPr>
              <a:t> </a:t>
            </a:r>
            <a:r>
              <a:rPr lang="en-US" sz="2799" spc="109" dirty="0" err="1">
                <a:latin typeface="Arimo Bold"/>
              </a:rPr>
              <a:t>cáo</a:t>
            </a:r>
            <a:r>
              <a:rPr lang="en-US" sz="2799" spc="109" dirty="0">
                <a:latin typeface="Arimo Bold"/>
              </a:rPr>
              <a:t> </a:t>
            </a:r>
            <a:r>
              <a:rPr lang="en-US" sz="2799" spc="109" dirty="0" err="1">
                <a:latin typeface="Arimo Bold"/>
              </a:rPr>
              <a:t>chưa</a:t>
            </a:r>
            <a:r>
              <a:rPr lang="en-US" sz="2799" spc="109" dirty="0">
                <a:latin typeface="Arimo Bold"/>
              </a:rPr>
              <a:t> </a:t>
            </a:r>
            <a:r>
              <a:rPr lang="en-US" sz="2799" spc="109" dirty="0" err="1">
                <a:latin typeface="Arimo Bold"/>
              </a:rPr>
              <a:t>thể</a:t>
            </a:r>
            <a:r>
              <a:rPr lang="en-US" sz="2799" spc="109" dirty="0">
                <a:latin typeface="Arimo Bold"/>
              </a:rPr>
              <a:t> </a:t>
            </a:r>
            <a:r>
              <a:rPr lang="en-US" sz="2799" spc="109" dirty="0" err="1">
                <a:latin typeface="Arimo Bold"/>
              </a:rPr>
              <a:t>trình</a:t>
            </a:r>
            <a:r>
              <a:rPr lang="en-US" sz="2799" spc="109" dirty="0">
                <a:latin typeface="Arimo Bold"/>
              </a:rPr>
              <a:t> </a:t>
            </a:r>
            <a:r>
              <a:rPr lang="en-US" sz="2799" spc="109" dirty="0" err="1">
                <a:latin typeface="Arimo Bold"/>
              </a:rPr>
              <a:t>bày</a:t>
            </a:r>
            <a:r>
              <a:rPr lang="en-US" sz="2799" spc="109" dirty="0">
                <a:latin typeface="Arimo Bold"/>
              </a:rPr>
              <a:t> </a:t>
            </a:r>
            <a:r>
              <a:rPr lang="en-US" sz="2799" spc="109" dirty="0" err="1">
                <a:latin typeface="Arimo Bold"/>
              </a:rPr>
              <a:t>đầy</a:t>
            </a:r>
            <a:r>
              <a:rPr lang="en-US" sz="2799" spc="109" dirty="0">
                <a:latin typeface="Arimo Bold"/>
              </a:rPr>
              <a:t> </a:t>
            </a:r>
            <a:r>
              <a:rPr lang="en-US" sz="2799" spc="109" dirty="0" err="1">
                <a:latin typeface="Arimo Bold"/>
              </a:rPr>
              <a:t>đủ</a:t>
            </a:r>
            <a:r>
              <a:rPr lang="en-US" sz="2799" spc="109" dirty="0">
                <a:latin typeface="Arimo Bold"/>
              </a:rPr>
              <a:t> </a:t>
            </a:r>
            <a:r>
              <a:rPr lang="en-US" sz="2799" spc="109" dirty="0" err="1">
                <a:latin typeface="Arimo Bold"/>
              </a:rPr>
              <a:t>các</a:t>
            </a:r>
            <a:r>
              <a:rPr lang="en-US" sz="2799" spc="109" dirty="0">
                <a:latin typeface="Arimo Bold"/>
              </a:rPr>
              <a:t> </a:t>
            </a:r>
            <a:r>
              <a:rPr lang="en-US" sz="2799" spc="109" dirty="0" err="1">
                <a:latin typeface="Arimo Bold"/>
              </a:rPr>
              <a:t>tính</a:t>
            </a:r>
            <a:r>
              <a:rPr lang="en-US" sz="2799" spc="109" dirty="0">
                <a:latin typeface="Arimo Bold"/>
              </a:rPr>
              <a:t> </a:t>
            </a:r>
            <a:r>
              <a:rPr lang="en-US" sz="2799" spc="109" dirty="0" err="1">
                <a:latin typeface="Arimo Bold"/>
              </a:rPr>
              <a:t>năng</a:t>
            </a:r>
            <a:r>
              <a:rPr lang="en-US" sz="2799" spc="109" dirty="0">
                <a:latin typeface="Arimo Bold"/>
              </a:rPr>
              <a:t>, </a:t>
            </a:r>
            <a:r>
              <a:rPr lang="en-US" sz="2799" spc="109" dirty="0" err="1">
                <a:latin typeface="Arimo Bold"/>
              </a:rPr>
              <a:t>và</a:t>
            </a:r>
            <a:r>
              <a:rPr lang="en-US" sz="2799" spc="109" dirty="0">
                <a:latin typeface="Arimo Bold"/>
              </a:rPr>
              <a:t> </a:t>
            </a:r>
            <a:r>
              <a:rPr lang="en-US" sz="2799" spc="109" dirty="0" err="1">
                <a:latin typeface="Arimo Bold"/>
              </a:rPr>
              <a:t>nghiên</a:t>
            </a:r>
            <a:r>
              <a:rPr lang="en-US" sz="2799" spc="109" dirty="0">
                <a:latin typeface="Arimo Bold"/>
              </a:rPr>
              <a:t> </a:t>
            </a:r>
            <a:r>
              <a:rPr lang="en-US" sz="2799" spc="109" dirty="0" err="1">
                <a:latin typeface="Arimo Bold"/>
              </a:rPr>
              <a:t>cứu</a:t>
            </a:r>
            <a:r>
              <a:rPr lang="en-US" sz="2799" spc="109" dirty="0">
                <a:latin typeface="Arimo Bold"/>
              </a:rPr>
              <a:t> </a:t>
            </a:r>
            <a:r>
              <a:rPr lang="en-US" sz="2799" spc="109" dirty="0" err="1">
                <a:latin typeface="Arimo Bold"/>
              </a:rPr>
              <a:t>các</a:t>
            </a:r>
            <a:r>
              <a:rPr lang="en-US" sz="2799" spc="109" dirty="0">
                <a:latin typeface="Arimo Bold"/>
              </a:rPr>
              <a:t> </a:t>
            </a:r>
            <a:r>
              <a:rPr lang="en-US" sz="2799" spc="109" dirty="0" err="1">
                <a:latin typeface="Arimo Bold"/>
              </a:rPr>
              <a:t>kỹ</a:t>
            </a:r>
            <a:r>
              <a:rPr lang="en-US" sz="2799" spc="109" dirty="0">
                <a:latin typeface="Arimo Bold"/>
              </a:rPr>
              <a:t> </a:t>
            </a:r>
            <a:r>
              <a:rPr lang="en-US" sz="2799" spc="109" dirty="0" err="1">
                <a:latin typeface="Arimo Bold"/>
              </a:rPr>
              <a:t>thuật</a:t>
            </a:r>
            <a:r>
              <a:rPr lang="en-US" sz="2799" spc="109" dirty="0">
                <a:latin typeface="Arimo Bold"/>
              </a:rPr>
              <a:t> </a:t>
            </a:r>
            <a:r>
              <a:rPr lang="en-US" sz="2799" spc="109" dirty="0" err="1">
                <a:latin typeface="Arimo Bold"/>
              </a:rPr>
              <a:t>cao</a:t>
            </a:r>
            <a:r>
              <a:rPr lang="en-US" sz="2799" spc="109" dirty="0">
                <a:latin typeface="Arimo Bold"/>
              </a:rPr>
              <a:t> </a:t>
            </a:r>
            <a:r>
              <a:rPr lang="en-US" sz="2799" spc="109" dirty="0" err="1">
                <a:latin typeface="Arimo Bold"/>
              </a:rPr>
              <a:t>hơn</a:t>
            </a:r>
            <a:r>
              <a:rPr lang="en-US" sz="2799" spc="109" dirty="0">
                <a:latin typeface="Arimo Bold"/>
              </a:rPr>
              <a:t> </a:t>
            </a:r>
            <a:r>
              <a:rPr lang="en-US" sz="2799" spc="109" dirty="0" err="1">
                <a:latin typeface="Arimo Bold"/>
              </a:rPr>
              <a:t>được</a:t>
            </a:r>
            <a:r>
              <a:rPr lang="en-US" sz="2799" spc="109" dirty="0">
                <a:latin typeface="Arimo Bold"/>
              </a:rPr>
              <a:t> </a:t>
            </a:r>
            <a:r>
              <a:rPr lang="en-US" sz="2799" spc="109" dirty="0" err="1">
                <a:latin typeface="Arimo Bold"/>
              </a:rPr>
              <a:t>sử</a:t>
            </a:r>
            <a:r>
              <a:rPr lang="en-US" sz="2799" spc="109" dirty="0">
                <a:latin typeface="Arimo Bold"/>
              </a:rPr>
              <a:t> </a:t>
            </a:r>
            <a:r>
              <a:rPr lang="en-US" sz="2799" spc="109" dirty="0" err="1">
                <a:latin typeface="Arimo Bold"/>
              </a:rPr>
              <a:t>dụng</a:t>
            </a:r>
            <a:r>
              <a:rPr lang="en-US" sz="2799" spc="109" dirty="0">
                <a:latin typeface="Arimo Bold"/>
              </a:rPr>
              <a:t> </a:t>
            </a:r>
            <a:r>
              <a:rPr lang="en-US" sz="2799" spc="109" dirty="0" err="1">
                <a:latin typeface="Arimo Bold"/>
              </a:rPr>
              <a:t>trong</a:t>
            </a:r>
            <a:r>
              <a:rPr lang="en-US" sz="2799" spc="109" dirty="0">
                <a:latin typeface="Arimo Bold"/>
              </a:rPr>
              <a:t> </a:t>
            </a:r>
            <a:r>
              <a:rPr lang="en-US" sz="2799" spc="109" dirty="0" err="1">
                <a:latin typeface="Arimo Bold"/>
              </a:rPr>
              <a:t>Katalon</a:t>
            </a:r>
            <a:r>
              <a:rPr lang="en-US" sz="2799" spc="109" dirty="0">
                <a:latin typeface="Arimo Bold"/>
              </a:rPr>
              <a:t> Studio </a:t>
            </a:r>
            <a:r>
              <a:rPr lang="en-US" sz="2799" spc="109" dirty="0" err="1">
                <a:latin typeface="Arimo Bold"/>
              </a:rPr>
              <a:t>như</a:t>
            </a:r>
            <a:r>
              <a:rPr lang="en-US" sz="2799" spc="109" dirty="0">
                <a:latin typeface="Arimo Bold"/>
              </a:rPr>
              <a:t> test API.</a:t>
            </a:r>
          </a:p>
          <a:p>
            <a:pPr algn="just">
              <a:lnSpc>
                <a:spcPts val="3611"/>
              </a:lnSpc>
            </a:pPr>
            <a:r>
              <a:rPr lang="en-US" sz="2799" spc="109" dirty="0">
                <a:latin typeface="Arimo Bold"/>
              </a:rPr>
              <a:t>- Trang Web </a:t>
            </a:r>
            <a:r>
              <a:rPr lang="en-US" sz="2799" spc="109" dirty="0" err="1">
                <a:latin typeface="Arimo Bold"/>
              </a:rPr>
              <a:t>chưa</a:t>
            </a:r>
            <a:r>
              <a:rPr lang="en-US" sz="2799" spc="109" dirty="0">
                <a:latin typeface="Arimo Bold"/>
              </a:rPr>
              <a:t> </a:t>
            </a:r>
            <a:r>
              <a:rPr lang="en-US" sz="2799" spc="109" dirty="0" err="1">
                <a:latin typeface="Arimo Bold"/>
              </a:rPr>
              <a:t>thực</a:t>
            </a:r>
            <a:r>
              <a:rPr lang="en-US" sz="2799" spc="109" dirty="0">
                <a:latin typeface="Arimo Bold"/>
              </a:rPr>
              <a:t> </a:t>
            </a:r>
            <a:r>
              <a:rPr lang="en-US" sz="2799" spc="109" dirty="0" err="1">
                <a:latin typeface="Arimo Bold"/>
              </a:rPr>
              <a:t>sự</a:t>
            </a:r>
            <a:r>
              <a:rPr lang="en-US" sz="2799" spc="109" dirty="0">
                <a:latin typeface="Arimo Bold"/>
              </a:rPr>
              <a:t> </a:t>
            </a:r>
            <a:r>
              <a:rPr lang="en-US" sz="2799" spc="109" dirty="0" err="1">
                <a:latin typeface="Arimo Bold"/>
              </a:rPr>
              <a:t>hoàn</a:t>
            </a:r>
            <a:r>
              <a:rPr lang="en-US" sz="2799" spc="109" dirty="0">
                <a:latin typeface="Arimo Bold"/>
              </a:rPr>
              <a:t> </a:t>
            </a:r>
            <a:r>
              <a:rPr lang="en-US" sz="2799" spc="109" dirty="0" err="1">
                <a:latin typeface="Arimo Bold"/>
              </a:rPr>
              <a:t>thiện</a:t>
            </a:r>
            <a:r>
              <a:rPr lang="en-US" sz="2799" spc="109" dirty="0">
                <a:latin typeface="Arimo Bold"/>
              </a:rPr>
              <a:t> </a:t>
            </a:r>
            <a:r>
              <a:rPr lang="en-US" sz="2799" spc="109" dirty="0" err="1">
                <a:latin typeface="Arimo Bold"/>
              </a:rPr>
              <a:t>và</a:t>
            </a:r>
            <a:r>
              <a:rPr lang="en-US" sz="2799" spc="109" dirty="0">
                <a:latin typeface="Arimo Bold"/>
              </a:rPr>
              <a:t> </a:t>
            </a:r>
            <a:r>
              <a:rPr lang="en-US" sz="2799" spc="109" dirty="0" err="1">
                <a:latin typeface="Arimo Bold"/>
              </a:rPr>
              <a:t>còn</a:t>
            </a:r>
            <a:r>
              <a:rPr lang="en-US" sz="2799" spc="109" dirty="0">
                <a:latin typeface="Arimo Bold"/>
              </a:rPr>
              <a:t> </a:t>
            </a:r>
            <a:r>
              <a:rPr lang="en-US" sz="2799" spc="109" dirty="0" err="1">
                <a:latin typeface="Arimo Bold"/>
              </a:rPr>
              <a:t>nhiều</a:t>
            </a:r>
            <a:r>
              <a:rPr lang="en-US" sz="2799" spc="109" dirty="0">
                <a:latin typeface="Arimo Bold"/>
              </a:rPr>
              <a:t> </a:t>
            </a:r>
            <a:r>
              <a:rPr lang="en-US" sz="2799" spc="109" dirty="0" err="1">
                <a:latin typeface="Arimo Bold"/>
              </a:rPr>
              <a:t>thiếu</a:t>
            </a:r>
            <a:r>
              <a:rPr lang="en-US" sz="2799" spc="109" dirty="0">
                <a:latin typeface="Arimo Bold"/>
              </a:rPr>
              <a:t> </a:t>
            </a:r>
            <a:r>
              <a:rPr lang="en-US" sz="2799" spc="109" dirty="0" err="1">
                <a:latin typeface="Arimo Bold"/>
              </a:rPr>
              <a:t>xót</a:t>
            </a:r>
            <a:endParaRPr lang="en-US" sz="2799" spc="109" dirty="0">
              <a:latin typeface="Arimo Bold"/>
            </a:endParaRPr>
          </a:p>
          <a:p>
            <a:pPr algn="just">
              <a:lnSpc>
                <a:spcPts val="3611"/>
              </a:lnSpc>
            </a:pPr>
            <a:r>
              <a:rPr lang="en-US" sz="2799" spc="109" dirty="0">
                <a:latin typeface="Arimo Bold"/>
              </a:rPr>
              <a:t>- </a:t>
            </a:r>
            <a:r>
              <a:rPr lang="en-US" sz="2799" spc="109" dirty="0" err="1">
                <a:latin typeface="Arimo Bold"/>
              </a:rPr>
              <a:t>Kỹ</a:t>
            </a:r>
            <a:r>
              <a:rPr lang="en-US" sz="2799" spc="109" dirty="0">
                <a:latin typeface="Arimo Bold"/>
              </a:rPr>
              <a:t> </a:t>
            </a:r>
            <a:r>
              <a:rPr lang="en-US" sz="2799" spc="109" dirty="0" err="1">
                <a:latin typeface="Arimo Bold"/>
              </a:rPr>
              <a:t>thuật</a:t>
            </a:r>
            <a:r>
              <a:rPr lang="en-US" sz="2799" spc="109" dirty="0">
                <a:latin typeface="Arimo Bold"/>
              </a:rPr>
              <a:t> </a:t>
            </a:r>
            <a:r>
              <a:rPr lang="en-US" sz="2799" spc="109" dirty="0" err="1">
                <a:latin typeface="Arimo Bold"/>
              </a:rPr>
              <a:t>viết</a:t>
            </a:r>
            <a:r>
              <a:rPr lang="en-US" sz="2799" spc="109" dirty="0">
                <a:latin typeface="Arimo Bold"/>
              </a:rPr>
              <a:t> script </a:t>
            </a:r>
            <a:r>
              <a:rPr lang="en-US" sz="2799" spc="109" dirty="0" err="1">
                <a:latin typeface="Arimo Bold"/>
              </a:rPr>
              <a:t>vẫn</a:t>
            </a:r>
            <a:r>
              <a:rPr lang="en-US" sz="2799" spc="109" dirty="0">
                <a:latin typeface="Arimo Bold"/>
              </a:rPr>
              <a:t> </a:t>
            </a:r>
            <a:r>
              <a:rPr lang="en-US" sz="2799" spc="109" dirty="0" err="1">
                <a:latin typeface="Arimo Bold"/>
              </a:rPr>
              <a:t>còn</a:t>
            </a:r>
            <a:r>
              <a:rPr lang="en-US" sz="2799" spc="109" dirty="0">
                <a:latin typeface="Arimo Bold"/>
              </a:rPr>
              <a:t> </a:t>
            </a:r>
            <a:r>
              <a:rPr lang="en-US" sz="2799" spc="109" dirty="0" err="1">
                <a:latin typeface="Arimo Bold"/>
              </a:rPr>
              <a:t>yếu</a:t>
            </a:r>
            <a:endParaRPr lang="en-US" sz="2799" spc="109" dirty="0">
              <a:latin typeface="Arimo Bold"/>
            </a:endParaRPr>
          </a:p>
          <a:p>
            <a:pPr algn="just">
              <a:lnSpc>
                <a:spcPts val="3611"/>
              </a:lnSpc>
              <a:spcBef>
                <a:spcPct val="0"/>
              </a:spcBef>
            </a:pPr>
            <a:r>
              <a:rPr lang="en-US" sz="2799" spc="109" dirty="0" err="1">
                <a:latin typeface="Arimo Bold"/>
              </a:rPr>
              <a:t>Tuy</a:t>
            </a:r>
            <a:r>
              <a:rPr lang="en-US" sz="2799" spc="109" dirty="0">
                <a:latin typeface="Arimo Bold"/>
              </a:rPr>
              <a:t> </a:t>
            </a:r>
            <a:r>
              <a:rPr lang="en-US" sz="2799" spc="109" dirty="0" err="1">
                <a:latin typeface="Arimo Bold"/>
              </a:rPr>
              <a:t>nhiên</a:t>
            </a:r>
            <a:r>
              <a:rPr lang="en-US" sz="2799" spc="109" dirty="0">
                <a:latin typeface="Arimo Bold"/>
              </a:rPr>
              <a:t>, </a:t>
            </a:r>
            <a:r>
              <a:rPr lang="en-US" sz="2799" spc="109" dirty="0" err="1">
                <a:latin typeface="Arimo Bold"/>
              </a:rPr>
              <a:t>em</a:t>
            </a:r>
            <a:r>
              <a:rPr lang="en-US" sz="2799" spc="109" dirty="0">
                <a:latin typeface="Arimo Bold"/>
              </a:rPr>
              <a:t> </a:t>
            </a:r>
            <a:r>
              <a:rPr lang="en-US" sz="2799" spc="109" dirty="0" err="1">
                <a:latin typeface="Arimo Bold"/>
              </a:rPr>
              <a:t>sẽ</a:t>
            </a:r>
            <a:r>
              <a:rPr lang="en-US" sz="2799" spc="109" dirty="0">
                <a:latin typeface="Arimo Bold"/>
              </a:rPr>
              <a:t> </a:t>
            </a:r>
            <a:r>
              <a:rPr lang="en-US" sz="2799" spc="109" dirty="0" err="1">
                <a:latin typeface="Arimo Bold"/>
              </a:rPr>
              <a:t>rút</a:t>
            </a:r>
            <a:r>
              <a:rPr lang="en-US" sz="2799" spc="109" dirty="0">
                <a:latin typeface="Arimo Bold"/>
              </a:rPr>
              <a:t> </a:t>
            </a:r>
            <a:r>
              <a:rPr lang="en-US" sz="2799" spc="109" dirty="0" err="1">
                <a:latin typeface="Arimo Bold"/>
              </a:rPr>
              <a:t>kinh</a:t>
            </a:r>
            <a:r>
              <a:rPr lang="en-US" sz="2799" spc="109" dirty="0">
                <a:latin typeface="Arimo Bold"/>
              </a:rPr>
              <a:t> </a:t>
            </a:r>
            <a:r>
              <a:rPr lang="en-US" sz="2799" spc="109" dirty="0" err="1">
                <a:latin typeface="Arimo Bold"/>
              </a:rPr>
              <a:t>nghiệm</a:t>
            </a:r>
            <a:r>
              <a:rPr lang="en-US" sz="2799" spc="109" dirty="0">
                <a:latin typeface="Arimo Bold"/>
              </a:rPr>
              <a:t> </a:t>
            </a:r>
            <a:r>
              <a:rPr lang="en-US" sz="2799" spc="109" dirty="0" err="1">
                <a:latin typeface="Arimo Bold"/>
              </a:rPr>
              <a:t>và</a:t>
            </a:r>
            <a:r>
              <a:rPr lang="en-US" sz="2799" spc="109" dirty="0">
                <a:latin typeface="Arimo Bold"/>
              </a:rPr>
              <a:t> </a:t>
            </a:r>
            <a:r>
              <a:rPr lang="en-US" sz="2799" spc="109" dirty="0" err="1">
                <a:latin typeface="Arimo Bold"/>
              </a:rPr>
              <a:t>phát</a:t>
            </a:r>
            <a:r>
              <a:rPr lang="en-US" sz="2799" spc="109" dirty="0">
                <a:latin typeface="Arimo Bold"/>
              </a:rPr>
              <a:t> </a:t>
            </a:r>
            <a:r>
              <a:rPr lang="en-US" sz="2799" spc="109" dirty="0" err="1">
                <a:latin typeface="Arimo Bold"/>
              </a:rPr>
              <a:t>triển</a:t>
            </a:r>
            <a:r>
              <a:rPr lang="en-US" sz="2799" spc="109" dirty="0">
                <a:latin typeface="Arimo Bold"/>
              </a:rPr>
              <a:t> </a:t>
            </a:r>
            <a:r>
              <a:rPr lang="en-US" sz="2799" spc="109" dirty="0" err="1">
                <a:latin typeface="Arimo Bold"/>
              </a:rPr>
              <a:t>hơn</a:t>
            </a:r>
            <a:r>
              <a:rPr lang="en-US" sz="2799" spc="109" dirty="0">
                <a:latin typeface="Arimo Bold"/>
              </a:rPr>
              <a:t> </a:t>
            </a:r>
            <a:r>
              <a:rPr lang="en-US" sz="2799" spc="109" dirty="0" err="1">
                <a:latin typeface="Arimo Bold"/>
              </a:rPr>
              <a:t>trong</a:t>
            </a:r>
            <a:r>
              <a:rPr lang="en-US" sz="2799" spc="109" dirty="0">
                <a:latin typeface="Arimo Bold"/>
              </a:rPr>
              <a:t> </a:t>
            </a:r>
            <a:r>
              <a:rPr lang="en-US" sz="2799" spc="109" dirty="0" err="1">
                <a:latin typeface="Arimo Bold"/>
              </a:rPr>
              <a:t>tương</a:t>
            </a:r>
            <a:r>
              <a:rPr lang="en-US" sz="2799" spc="109" dirty="0">
                <a:latin typeface="Arimo Bold"/>
              </a:rPr>
              <a:t> </a:t>
            </a:r>
            <a:r>
              <a:rPr lang="en-US" sz="2799" spc="109" dirty="0" err="1">
                <a:latin typeface="Arimo Bold"/>
              </a:rPr>
              <a:t>lai</a:t>
            </a:r>
            <a:endParaRPr lang="en-US" sz="2799" spc="109" dirty="0">
              <a:latin typeface="Arimo Bo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7533" r="1379" b="1645"/>
          <a:stretch>
            <a:fillRect/>
          </a:stretch>
        </p:blipFill>
        <p:spPr>
          <a:xfrm>
            <a:off x="0" y="0"/>
            <a:ext cx="18288000" cy="10287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1038225"/>
            <a:ext cx="5512745" cy="1276350"/>
          </a:xfrm>
          <a:prstGeom prst="rect">
            <a:avLst/>
          </a:prstGeom>
        </p:spPr>
        <p:txBody>
          <a:bodyPr lIns="0" tIns="0" rIns="0" bIns="0" rtlCol="0" anchor="t">
            <a:spAutoFit/>
          </a:bodyPr>
          <a:lstStyle/>
          <a:p>
            <a:pPr>
              <a:lnSpc>
                <a:spcPts val="10199"/>
              </a:lnSpc>
              <a:spcBef>
                <a:spcPct val="0"/>
              </a:spcBef>
            </a:pPr>
            <a:r>
              <a:rPr lang="en-US" sz="8499" spc="-84">
                <a:solidFill>
                  <a:srgbClr val="000000"/>
                </a:solidFill>
                <a:latin typeface="Muli Bold"/>
              </a:rPr>
              <a:t>Nội dung</a:t>
            </a:r>
          </a:p>
        </p:txBody>
      </p:sp>
      <p:grpSp>
        <p:nvGrpSpPr>
          <p:cNvPr id="3" name="Group 3"/>
          <p:cNvGrpSpPr/>
          <p:nvPr/>
        </p:nvGrpSpPr>
        <p:grpSpPr>
          <a:xfrm rot="-10800000">
            <a:off x="-1306086" y="4784384"/>
            <a:ext cx="4985461" cy="4317433"/>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rot="-10800000">
            <a:off x="3061137" y="7468788"/>
            <a:ext cx="3480308" cy="3013963"/>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7" name="Group 7"/>
          <p:cNvGrpSpPr/>
          <p:nvPr/>
        </p:nvGrpSpPr>
        <p:grpSpPr>
          <a:xfrm rot="-10800000">
            <a:off x="2780085" y="4005595"/>
            <a:ext cx="1798578" cy="15575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rot="-10800000">
            <a:off x="300983" y="7795449"/>
            <a:ext cx="3378391" cy="2925703"/>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11" name="TextBox 11"/>
          <p:cNvSpPr txBox="1"/>
          <p:nvPr/>
        </p:nvSpPr>
        <p:spPr>
          <a:xfrm>
            <a:off x="8583948" y="1109391"/>
            <a:ext cx="8272402" cy="551433"/>
          </a:xfrm>
          <a:prstGeom prst="rect">
            <a:avLst/>
          </a:prstGeom>
        </p:spPr>
        <p:txBody>
          <a:bodyPr lIns="0" tIns="0" rIns="0" bIns="0" rtlCol="0" anchor="t">
            <a:spAutoFit/>
          </a:bodyPr>
          <a:lstStyle/>
          <a:p>
            <a:pPr marL="388620" lvl="1">
              <a:lnSpc>
                <a:spcPts val="4320"/>
              </a:lnSpc>
              <a:spcBef>
                <a:spcPct val="0"/>
              </a:spcBef>
            </a:pPr>
            <a:r>
              <a:rPr lang="en-US" sz="3600" dirty="0">
                <a:solidFill>
                  <a:srgbClr val="000000"/>
                </a:solidFill>
                <a:latin typeface="Muli Bold"/>
              </a:rPr>
              <a:t>1. Lý do, </a:t>
            </a:r>
            <a:r>
              <a:rPr lang="en-US" sz="3600" dirty="0" err="1">
                <a:solidFill>
                  <a:srgbClr val="000000"/>
                </a:solidFill>
                <a:latin typeface="Muli Bold"/>
              </a:rPr>
              <a:t>mục</a:t>
            </a:r>
            <a:r>
              <a:rPr lang="en-US" sz="3600" dirty="0">
                <a:solidFill>
                  <a:srgbClr val="000000"/>
                </a:solidFill>
                <a:latin typeface="Muli Bold"/>
              </a:rPr>
              <a:t> </a:t>
            </a:r>
            <a:r>
              <a:rPr lang="en-US" sz="3600" dirty="0" err="1">
                <a:solidFill>
                  <a:srgbClr val="000000"/>
                </a:solidFill>
                <a:latin typeface="Muli Bold"/>
              </a:rPr>
              <a:t>đích</a:t>
            </a:r>
            <a:r>
              <a:rPr lang="en-US" sz="3600" dirty="0">
                <a:solidFill>
                  <a:srgbClr val="000000"/>
                </a:solidFill>
                <a:latin typeface="Muli Bold"/>
              </a:rPr>
              <a:t>, ý </a:t>
            </a:r>
            <a:r>
              <a:rPr lang="en-US" sz="3600" dirty="0" err="1">
                <a:solidFill>
                  <a:srgbClr val="000000"/>
                </a:solidFill>
                <a:latin typeface="Muli Bold"/>
              </a:rPr>
              <a:t>nghĩa</a:t>
            </a:r>
            <a:r>
              <a:rPr lang="en-US" sz="3600" dirty="0">
                <a:solidFill>
                  <a:srgbClr val="000000"/>
                </a:solidFill>
                <a:latin typeface="Muli Bold"/>
              </a:rPr>
              <a:t> </a:t>
            </a:r>
            <a:r>
              <a:rPr lang="en-US" sz="3600" dirty="0" err="1">
                <a:solidFill>
                  <a:srgbClr val="000000"/>
                </a:solidFill>
                <a:latin typeface="Muli Bold"/>
              </a:rPr>
              <a:t>đề</a:t>
            </a:r>
            <a:r>
              <a:rPr lang="en-US" sz="3600" dirty="0">
                <a:solidFill>
                  <a:srgbClr val="000000"/>
                </a:solidFill>
                <a:latin typeface="Muli Bold"/>
              </a:rPr>
              <a:t> </a:t>
            </a:r>
            <a:r>
              <a:rPr lang="en-US" sz="3600" dirty="0" err="1">
                <a:solidFill>
                  <a:srgbClr val="000000"/>
                </a:solidFill>
                <a:latin typeface="Muli Bold"/>
              </a:rPr>
              <a:t>tài</a:t>
            </a:r>
            <a:endParaRPr lang="en-US" sz="3600" dirty="0">
              <a:solidFill>
                <a:srgbClr val="000000"/>
              </a:solidFill>
              <a:latin typeface="Muli Bold"/>
            </a:endParaRPr>
          </a:p>
        </p:txBody>
      </p:sp>
      <p:sp>
        <p:nvSpPr>
          <p:cNvPr id="12" name="TextBox 12"/>
          <p:cNvSpPr txBox="1"/>
          <p:nvPr/>
        </p:nvSpPr>
        <p:spPr>
          <a:xfrm>
            <a:off x="8986898" y="3520138"/>
            <a:ext cx="8272402" cy="533400"/>
          </a:xfrm>
          <a:prstGeom prst="rect">
            <a:avLst/>
          </a:prstGeom>
        </p:spPr>
        <p:txBody>
          <a:bodyPr lIns="0" tIns="0" rIns="0" bIns="0" rtlCol="0" anchor="t">
            <a:spAutoFit/>
          </a:bodyPr>
          <a:lstStyle/>
          <a:p>
            <a:pPr>
              <a:lnSpc>
                <a:spcPts val="4320"/>
              </a:lnSpc>
              <a:spcBef>
                <a:spcPct val="0"/>
              </a:spcBef>
            </a:pPr>
            <a:r>
              <a:rPr lang="en-US" sz="3600">
                <a:solidFill>
                  <a:srgbClr val="000000"/>
                </a:solidFill>
                <a:latin typeface="Muli Bold"/>
              </a:rPr>
              <a:t>2. Tổng quan về kiểm thử phần mềm</a:t>
            </a:r>
          </a:p>
        </p:txBody>
      </p:sp>
      <p:sp>
        <p:nvSpPr>
          <p:cNvPr id="13" name="TextBox 13"/>
          <p:cNvSpPr txBox="1"/>
          <p:nvPr/>
        </p:nvSpPr>
        <p:spPr>
          <a:xfrm>
            <a:off x="8986898" y="5929421"/>
            <a:ext cx="9301102" cy="533400"/>
          </a:xfrm>
          <a:prstGeom prst="rect">
            <a:avLst/>
          </a:prstGeom>
        </p:spPr>
        <p:txBody>
          <a:bodyPr lIns="0" tIns="0" rIns="0" bIns="0" rtlCol="0" anchor="t">
            <a:spAutoFit/>
          </a:bodyPr>
          <a:lstStyle/>
          <a:p>
            <a:pPr>
              <a:lnSpc>
                <a:spcPts val="4320"/>
              </a:lnSpc>
              <a:spcBef>
                <a:spcPct val="0"/>
              </a:spcBef>
            </a:pPr>
            <a:r>
              <a:rPr lang="en-US" sz="3600">
                <a:solidFill>
                  <a:srgbClr val="000000"/>
                </a:solidFill>
                <a:latin typeface="Muli Bold"/>
              </a:rPr>
              <a:t>3. Kiểm thử website bằng Katalon Studio</a:t>
            </a:r>
          </a:p>
        </p:txBody>
      </p:sp>
      <p:sp>
        <p:nvSpPr>
          <p:cNvPr id="15" name="AutoShape 15"/>
          <p:cNvSpPr/>
          <p:nvPr/>
        </p:nvSpPr>
        <p:spPr>
          <a:xfrm>
            <a:off x="8986898" y="2871516"/>
            <a:ext cx="8272402" cy="0"/>
          </a:xfrm>
          <a:prstGeom prst="line">
            <a:avLst/>
          </a:prstGeom>
          <a:ln w="9525" cap="flat">
            <a:solidFill>
              <a:srgbClr val="000000"/>
            </a:solidFill>
            <a:prstDash val="solid"/>
            <a:headEnd type="none" w="sm" len="sm"/>
            <a:tailEnd type="none" w="sm" len="sm"/>
          </a:ln>
        </p:spPr>
      </p:sp>
      <p:sp>
        <p:nvSpPr>
          <p:cNvPr id="16" name="AutoShape 16"/>
          <p:cNvSpPr/>
          <p:nvPr/>
        </p:nvSpPr>
        <p:spPr>
          <a:xfrm>
            <a:off x="8986898" y="5280798"/>
            <a:ext cx="8272402" cy="0"/>
          </a:xfrm>
          <a:prstGeom prst="line">
            <a:avLst/>
          </a:prstGeom>
          <a:ln w="9525" cap="flat">
            <a:solidFill>
              <a:srgbClr val="000000"/>
            </a:solidFill>
            <a:prstDash val="solid"/>
            <a:headEnd type="none" w="sm" len="sm"/>
            <a:tailEnd type="none" w="sm" len="sm"/>
          </a:ln>
        </p:spPr>
      </p:sp>
      <p:sp>
        <p:nvSpPr>
          <p:cNvPr id="17" name="TextBox 17"/>
          <p:cNvSpPr txBox="1"/>
          <p:nvPr/>
        </p:nvSpPr>
        <p:spPr>
          <a:xfrm>
            <a:off x="8986898" y="8167679"/>
            <a:ext cx="9301102" cy="533400"/>
          </a:xfrm>
          <a:prstGeom prst="rect">
            <a:avLst/>
          </a:prstGeom>
        </p:spPr>
        <p:txBody>
          <a:bodyPr lIns="0" tIns="0" rIns="0" bIns="0" rtlCol="0" anchor="t">
            <a:spAutoFit/>
          </a:bodyPr>
          <a:lstStyle/>
          <a:p>
            <a:pPr>
              <a:lnSpc>
                <a:spcPts val="4320"/>
              </a:lnSpc>
              <a:spcBef>
                <a:spcPct val="0"/>
              </a:spcBef>
            </a:pPr>
            <a:r>
              <a:rPr lang="en-US" sz="3600">
                <a:solidFill>
                  <a:srgbClr val="000000"/>
                </a:solidFill>
                <a:latin typeface="Muli Bold"/>
              </a:rPr>
              <a:t>4. Kết luận</a:t>
            </a:r>
          </a:p>
        </p:txBody>
      </p:sp>
      <p:sp>
        <p:nvSpPr>
          <p:cNvPr id="18" name="AutoShape 18"/>
          <p:cNvSpPr/>
          <p:nvPr/>
        </p:nvSpPr>
        <p:spPr>
          <a:xfrm>
            <a:off x="9144000" y="7790686"/>
            <a:ext cx="8272402" cy="0"/>
          </a:xfrm>
          <a:prstGeom prst="line">
            <a:avLst/>
          </a:prstGeom>
          <a:ln w="9525" cap="flat">
            <a:solidFill>
              <a:srgbClr val="000000"/>
            </a:solidFill>
            <a:prstDash val="solid"/>
            <a:headEnd type="none" w="sm" len="sm"/>
            <a:tailEnd type="none" w="sm" len="sm"/>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28700"/>
            <a:ext cx="9110823" cy="762000"/>
          </a:xfrm>
          <a:prstGeom prst="rect">
            <a:avLst/>
          </a:prstGeom>
        </p:spPr>
        <p:txBody>
          <a:bodyPr lIns="0" tIns="0" rIns="0" bIns="0" rtlCol="0" anchor="t">
            <a:spAutoFit/>
          </a:bodyPr>
          <a:lstStyle/>
          <a:p>
            <a:pPr>
              <a:lnSpc>
                <a:spcPts val="6000"/>
              </a:lnSpc>
              <a:spcBef>
                <a:spcPct val="0"/>
              </a:spcBef>
            </a:pPr>
            <a:r>
              <a:rPr lang="en-US" sz="5000" spc="-50" dirty="0">
                <a:solidFill>
                  <a:srgbClr val="000000"/>
                </a:solidFill>
                <a:latin typeface="Muli Bold Bold"/>
              </a:rPr>
              <a:t>1.1. Lý do </a:t>
            </a:r>
            <a:r>
              <a:rPr lang="en-US" sz="5000" spc="-50" dirty="0" err="1">
                <a:solidFill>
                  <a:srgbClr val="000000"/>
                </a:solidFill>
                <a:latin typeface="Muli Bold Bold"/>
              </a:rPr>
              <a:t>chọn</a:t>
            </a:r>
            <a:r>
              <a:rPr lang="en-US" sz="5000" spc="-50" dirty="0">
                <a:solidFill>
                  <a:srgbClr val="000000"/>
                </a:solidFill>
                <a:latin typeface="Muli Bold Bold"/>
              </a:rPr>
              <a:t> </a:t>
            </a:r>
            <a:r>
              <a:rPr lang="en-US" sz="5000" spc="-50" dirty="0" err="1">
                <a:solidFill>
                  <a:srgbClr val="000000"/>
                </a:solidFill>
                <a:latin typeface="Muli Bold Bold"/>
              </a:rPr>
              <a:t>đề</a:t>
            </a:r>
            <a:r>
              <a:rPr lang="en-US" sz="5000" spc="-50" dirty="0">
                <a:solidFill>
                  <a:srgbClr val="000000"/>
                </a:solidFill>
                <a:latin typeface="Muli Bold Bold"/>
              </a:rPr>
              <a:t> </a:t>
            </a:r>
            <a:r>
              <a:rPr lang="en-US" sz="5000" spc="-50" dirty="0" err="1">
                <a:solidFill>
                  <a:srgbClr val="000000"/>
                </a:solidFill>
                <a:latin typeface="Muli Bold Bold"/>
              </a:rPr>
              <a:t>tài</a:t>
            </a:r>
            <a:endParaRPr lang="en-US" sz="5000" spc="-50" dirty="0">
              <a:solidFill>
                <a:srgbClr val="000000"/>
              </a:solidFill>
              <a:latin typeface="Muli Bold Bold"/>
            </a:endParaRPr>
          </a:p>
        </p:txBody>
      </p:sp>
      <p:grpSp>
        <p:nvGrpSpPr>
          <p:cNvPr id="3" name="Group 3"/>
          <p:cNvGrpSpPr/>
          <p:nvPr/>
        </p:nvGrpSpPr>
        <p:grpSpPr>
          <a:xfrm>
            <a:off x="16799111" y="2687862"/>
            <a:ext cx="2977778" cy="2578770"/>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a:off x="13660090" y="-135282"/>
            <a:ext cx="4201515" cy="3638531"/>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7" name="Group 7"/>
          <p:cNvGrpSpPr/>
          <p:nvPr/>
        </p:nvGrpSpPr>
        <p:grpSpPr>
          <a:xfrm>
            <a:off x="13243939" y="-956153"/>
            <a:ext cx="2481390" cy="2148895"/>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9" name="TextBox 9"/>
          <p:cNvSpPr txBox="1"/>
          <p:nvPr/>
        </p:nvSpPr>
        <p:spPr>
          <a:xfrm>
            <a:off x="2233753" y="3062847"/>
            <a:ext cx="12250881" cy="914400"/>
          </a:xfrm>
          <a:prstGeom prst="rect">
            <a:avLst/>
          </a:prstGeom>
        </p:spPr>
        <p:txBody>
          <a:bodyPr lIns="0" tIns="0" rIns="0" bIns="0" rtlCol="0" anchor="t">
            <a:spAutoFit/>
          </a:bodyPr>
          <a:lstStyle/>
          <a:p>
            <a:pPr marL="647700" lvl="1" indent="-323850">
              <a:lnSpc>
                <a:spcPts val="3600"/>
              </a:lnSpc>
              <a:buFont typeface="Arial"/>
              <a:buChar char="•"/>
            </a:pPr>
            <a:r>
              <a:rPr lang="en-US" sz="3000" spc="-30" dirty="0">
                <a:solidFill>
                  <a:srgbClr val="000000"/>
                </a:solidFill>
                <a:latin typeface="Muli Bold"/>
              </a:rPr>
              <a:t>Do </a:t>
            </a:r>
            <a:r>
              <a:rPr lang="en-US" sz="3000" spc="-30" dirty="0" err="1">
                <a:solidFill>
                  <a:srgbClr val="000000"/>
                </a:solidFill>
                <a:latin typeface="Muli Bold"/>
              </a:rPr>
              <a:t>nhận</a:t>
            </a:r>
            <a:r>
              <a:rPr lang="en-US" sz="3000" spc="-30" dirty="0">
                <a:solidFill>
                  <a:srgbClr val="000000"/>
                </a:solidFill>
                <a:latin typeface="Muli Bold"/>
              </a:rPr>
              <a:t> </a:t>
            </a:r>
            <a:r>
              <a:rPr lang="en-US" sz="3000" spc="-30" dirty="0" err="1">
                <a:solidFill>
                  <a:srgbClr val="000000"/>
                </a:solidFill>
                <a:latin typeface="Muli Bold"/>
              </a:rPr>
              <a:t>biết</a:t>
            </a:r>
            <a:r>
              <a:rPr lang="en-US" sz="3000" spc="-30" dirty="0">
                <a:solidFill>
                  <a:srgbClr val="000000"/>
                </a:solidFill>
                <a:latin typeface="Muli Bold"/>
              </a:rPr>
              <a:t> </a:t>
            </a:r>
            <a:r>
              <a:rPr lang="en-US" sz="3000" spc="-30" dirty="0" err="1">
                <a:solidFill>
                  <a:srgbClr val="000000"/>
                </a:solidFill>
                <a:latin typeface="Muli Bold"/>
              </a:rPr>
              <a:t>và</a:t>
            </a:r>
            <a:r>
              <a:rPr lang="en-US" sz="3000" spc="-30" dirty="0">
                <a:solidFill>
                  <a:srgbClr val="000000"/>
                </a:solidFill>
                <a:latin typeface="Muli Bold"/>
              </a:rPr>
              <a:t> </a:t>
            </a:r>
            <a:r>
              <a:rPr lang="en-US" sz="3000" spc="-30" dirty="0" err="1">
                <a:solidFill>
                  <a:srgbClr val="000000"/>
                </a:solidFill>
                <a:latin typeface="Muli Bold"/>
              </a:rPr>
              <a:t>mong</a:t>
            </a:r>
            <a:r>
              <a:rPr lang="en-US" sz="3000" spc="-30" dirty="0">
                <a:solidFill>
                  <a:srgbClr val="000000"/>
                </a:solidFill>
                <a:latin typeface="Muli Bold"/>
              </a:rPr>
              <a:t> </a:t>
            </a:r>
            <a:r>
              <a:rPr lang="en-US" sz="3000" spc="-30" dirty="0" err="1">
                <a:solidFill>
                  <a:srgbClr val="000000"/>
                </a:solidFill>
                <a:latin typeface="Muli Bold"/>
              </a:rPr>
              <a:t>muốn</a:t>
            </a:r>
            <a:r>
              <a:rPr lang="en-US" sz="3000" spc="-30" dirty="0">
                <a:solidFill>
                  <a:srgbClr val="000000"/>
                </a:solidFill>
                <a:latin typeface="Muli Bold"/>
              </a:rPr>
              <a:t> </a:t>
            </a:r>
            <a:r>
              <a:rPr lang="en-US" sz="3000" spc="-30" dirty="0" err="1">
                <a:solidFill>
                  <a:srgbClr val="000000"/>
                </a:solidFill>
                <a:latin typeface="Muli Bold"/>
              </a:rPr>
              <a:t>bắt</a:t>
            </a:r>
            <a:r>
              <a:rPr lang="en-US" sz="3000" spc="-30" dirty="0">
                <a:solidFill>
                  <a:srgbClr val="000000"/>
                </a:solidFill>
                <a:latin typeface="Muli Bold"/>
              </a:rPr>
              <a:t> </a:t>
            </a:r>
            <a:r>
              <a:rPr lang="en-US" sz="3000" spc="-30" dirty="0" err="1">
                <a:solidFill>
                  <a:srgbClr val="000000"/>
                </a:solidFill>
                <a:latin typeface="Muli Bold"/>
              </a:rPr>
              <a:t>kịp</a:t>
            </a:r>
            <a:r>
              <a:rPr lang="en-US" sz="3000" spc="-30" dirty="0">
                <a:solidFill>
                  <a:srgbClr val="000000"/>
                </a:solidFill>
                <a:latin typeface="Muli Bold"/>
              </a:rPr>
              <a:t> xu </a:t>
            </a:r>
            <a:r>
              <a:rPr lang="en-US" sz="3000" spc="-30" dirty="0" err="1">
                <a:solidFill>
                  <a:srgbClr val="000000"/>
                </a:solidFill>
                <a:latin typeface="Muli Bold"/>
              </a:rPr>
              <a:t>hướng</a:t>
            </a:r>
            <a:r>
              <a:rPr lang="en-US" sz="3000" spc="-30" dirty="0">
                <a:solidFill>
                  <a:srgbClr val="000000"/>
                </a:solidFill>
                <a:latin typeface="Muli Bold"/>
              </a:rPr>
              <a:t> </a:t>
            </a:r>
            <a:r>
              <a:rPr lang="en-US" sz="3000" spc="-30" dirty="0" err="1">
                <a:solidFill>
                  <a:srgbClr val="000000"/>
                </a:solidFill>
                <a:latin typeface="Muli Bold"/>
              </a:rPr>
              <a:t>tự</a:t>
            </a:r>
            <a:r>
              <a:rPr lang="en-US" sz="3000" spc="-30" dirty="0">
                <a:solidFill>
                  <a:srgbClr val="000000"/>
                </a:solidFill>
                <a:latin typeface="Muli Bold"/>
              </a:rPr>
              <a:t> </a:t>
            </a:r>
            <a:r>
              <a:rPr lang="en-US" sz="3000" spc="-30" dirty="0" err="1">
                <a:solidFill>
                  <a:srgbClr val="000000"/>
                </a:solidFill>
                <a:latin typeface="Muli Bold"/>
              </a:rPr>
              <a:t>động</a:t>
            </a:r>
            <a:r>
              <a:rPr lang="en-US" sz="3000" spc="-30" dirty="0">
                <a:solidFill>
                  <a:srgbClr val="000000"/>
                </a:solidFill>
                <a:latin typeface="Muli Bold"/>
              </a:rPr>
              <a:t> </a:t>
            </a:r>
            <a:r>
              <a:rPr lang="en-US" sz="3000" spc="-30" dirty="0" err="1">
                <a:solidFill>
                  <a:srgbClr val="000000"/>
                </a:solidFill>
                <a:latin typeface="Muli Bold"/>
              </a:rPr>
              <a:t>hóa</a:t>
            </a:r>
            <a:endParaRPr lang="en-US" sz="3000" spc="-30" dirty="0">
              <a:solidFill>
                <a:srgbClr val="000000"/>
              </a:solidFill>
              <a:latin typeface="Muli Bold"/>
            </a:endParaRPr>
          </a:p>
          <a:p>
            <a:pPr>
              <a:lnSpc>
                <a:spcPts val="3600"/>
              </a:lnSpc>
              <a:spcBef>
                <a:spcPct val="0"/>
              </a:spcBef>
            </a:pPr>
            <a:endParaRPr lang="en-US" sz="3000" spc="-30" dirty="0">
              <a:solidFill>
                <a:srgbClr val="000000"/>
              </a:solidFill>
              <a:latin typeface="Muli Bold"/>
            </a:endParaRPr>
          </a:p>
        </p:txBody>
      </p:sp>
      <p:sp>
        <p:nvSpPr>
          <p:cNvPr id="10" name="TextBox 10"/>
          <p:cNvSpPr txBox="1"/>
          <p:nvPr/>
        </p:nvSpPr>
        <p:spPr>
          <a:xfrm>
            <a:off x="2233753" y="7750063"/>
            <a:ext cx="13374695" cy="457200"/>
          </a:xfrm>
          <a:prstGeom prst="rect">
            <a:avLst/>
          </a:prstGeom>
        </p:spPr>
        <p:txBody>
          <a:bodyPr lIns="0" tIns="0" rIns="0" bIns="0" rtlCol="0" anchor="t">
            <a:spAutoFit/>
          </a:bodyPr>
          <a:lstStyle/>
          <a:p>
            <a:pPr marL="647700" lvl="1" indent="-323850">
              <a:lnSpc>
                <a:spcPts val="3600"/>
              </a:lnSpc>
              <a:spcBef>
                <a:spcPct val="0"/>
              </a:spcBef>
              <a:buFont typeface="Arial"/>
              <a:buChar char="•"/>
            </a:pPr>
            <a:r>
              <a:rPr lang="en-US" sz="3000" spc="-30">
                <a:solidFill>
                  <a:srgbClr val="000000"/>
                </a:solidFill>
                <a:latin typeface="Muli Bold"/>
              </a:rPr>
              <a:t>Mong muốn trở thành một kỹ sư kiểm thử phần mềm trong tương lai</a:t>
            </a:r>
          </a:p>
        </p:txBody>
      </p:sp>
      <p:sp>
        <p:nvSpPr>
          <p:cNvPr id="11" name="TextBox 11"/>
          <p:cNvSpPr txBox="1"/>
          <p:nvPr/>
        </p:nvSpPr>
        <p:spPr>
          <a:xfrm>
            <a:off x="2233753" y="4686300"/>
            <a:ext cx="12250881" cy="457200"/>
          </a:xfrm>
          <a:prstGeom prst="rect">
            <a:avLst/>
          </a:prstGeom>
        </p:spPr>
        <p:txBody>
          <a:bodyPr lIns="0" tIns="0" rIns="0" bIns="0" rtlCol="0" anchor="t">
            <a:spAutoFit/>
          </a:bodyPr>
          <a:lstStyle/>
          <a:p>
            <a:pPr marL="647700" lvl="1" indent="-323850">
              <a:lnSpc>
                <a:spcPts val="3600"/>
              </a:lnSpc>
              <a:spcBef>
                <a:spcPct val="0"/>
              </a:spcBef>
              <a:buFont typeface="Arial"/>
              <a:buChar char="•"/>
            </a:pPr>
            <a:r>
              <a:rPr lang="en-US" sz="3000" spc="-30">
                <a:solidFill>
                  <a:srgbClr val="000000"/>
                </a:solidFill>
                <a:latin typeface="Muli Bold"/>
              </a:rPr>
              <a:t>Hiểu được tầm quan trọng của việc kiểm thử phần mềm tự động</a:t>
            </a:r>
          </a:p>
        </p:txBody>
      </p:sp>
      <p:sp>
        <p:nvSpPr>
          <p:cNvPr id="12" name="TextBox 12"/>
          <p:cNvSpPr txBox="1"/>
          <p:nvPr/>
        </p:nvSpPr>
        <p:spPr>
          <a:xfrm>
            <a:off x="2233753" y="6216538"/>
            <a:ext cx="13374695" cy="457200"/>
          </a:xfrm>
          <a:prstGeom prst="rect">
            <a:avLst/>
          </a:prstGeom>
        </p:spPr>
        <p:txBody>
          <a:bodyPr lIns="0" tIns="0" rIns="0" bIns="0" rtlCol="0" anchor="t">
            <a:spAutoFit/>
          </a:bodyPr>
          <a:lstStyle/>
          <a:p>
            <a:pPr marL="647700" lvl="1" indent="-323850">
              <a:lnSpc>
                <a:spcPts val="3600"/>
              </a:lnSpc>
              <a:spcBef>
                <a:spcPct val="0"/>
              </a:spcBef>
              <a:buFont typeface="Arial"/>
              <a:buChar char="•"/>
            </a:pPr>
            <a:r>
              <a:rPr lang="en-US" sz="3000" spc="-30">
                <a:solidFill>
                  <a:srgbClr val="000000"/>
                </a:solidFill>
                <a:latin typeface="Muli Bold"/>
              </a:rPr>
              <a:t>Mở rộng kiến thức của bản thân về kiểm thử thông qua các phần mềm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12424" y="4077920"/>
            <a:ext cx="4744175" cy="1644650"/>
          </a:xfrm>
          <a:prstGeom prst="rect">
            <a:avLst/>
          </a:prstGeom>
        </p:spPr>
        <p:txBody>
          <a:bodyPr lIns="0" tIns="0" rIns="0" bIns="0" rtlCol="0" anchor="t">
            <a:spAutoFit/>
          </a:bodyPr>
          <a:lstStyle/>
          <a:p>
            <a:pPr marL="0" lvl="0" indent="0" algn="ctr">
              <a:lnSpc>
                <a:spcPts val="6550"/>
              </a:lnSpc>
              <a:spcBef>
                <a:spcPct val="0"/>
              </a:spcBef>
            </a:pPr>
            <a:r>
              <a:rPr lang="en-US" sz="5000" spc="150">
                <a:solidFill>
                  <a:srgbClr val="191919"/>
                </a:solidFill>
                <a:latin typeface="Clear Sans Bold"/>
              </a:rPr>
              <a:t>1.2. Mục đích, ý nghĩa</a:t>
            </a:r>
          </a:p>
        </p:txBody>
      </p:sp>
      <p:sp>
        <p:nvSpPr>
          <p:cNvPr id="3" name="AutoShape 3"/>
          <p:cNvSpPr/>
          <p:nvPr/>
        </p:nvSpPr>
        <p:spPr>
          <a:xfrm>
            <a:off x="6541574" y="1678697"/>
            <a:ext cx="9324048" cy="1476554"/>
          </a:xfrm>
          <a:prstGeom prst="rect">
            <a:avLst/>
          </a:prstGeom>
          <a:solidFill>
            <a:srgbClr val="86EAE9"/>
          </a:solidFill>
        </p:spPr>
      </p:sp>
      <p:sp>
        <p:nvSpPr>
          <p:cNvPr id="4" name="TextBox 4"/>
          <p:cNvSpPr txBox="1"/>
          <p:nvPr/>
        </p:nvSpPr>
        <p:spPr>
          <a:xfrm>
            <a:off x="6674139" y="1851634"/>
            <a:ext cx="9195422" cy="1172718"/>
          </a:xfrm>
          <a:prstGeom prst="rect">
            <a:avLst/>
          </a:prstGeom>
        </p:spPr>
        <p:txBody>
          <a:bodyPr lIns="0" tIns="0" rIns="0" bIns="0" rtlCol="0" anchor="t">
            <a:spAutoFit/>
          </a:bodyPr>
          <a:lstStyle/>
          <a:p>
            <a:pPr marL="0" lvl="0" indent="0" algn="l">
              <a:lnSpc>
                <a:spcPts val="3096"/>
              </a:lnSpc>
              <a:spcBef>
                <a:spcPct val="0"/>
              </a:spcBef>
            </a:pPr>
            <a:r>
              <a:rPr lang="en-US" sz="2400" spc="93">
                <a:solidFill>
                  <a:srgbClr val="FFFFFF"/>
                </a:solidFill>
                <a:latin typeface="Arimo Bold"/>
              </a:rPr>
              <a:t>Có cái nhìn đúng đắn và sâu sắc hơn về các vấn đề cơ bản của công nghệ phần mềm, lỗi phần mềm và kiểm thử phần mềm.</a:t>
            </a:r>
          </a:p>
        </p:txBody>
      </p:sp>
      <p:grpSp>
        <p:nvGrpSpPr>
          <p:cNvPr id="5" name="Group 5"/>
          <p:cNvGrpSpPr/>
          <p:nvPr/>
        </p:nvGrpSpPr>
        <p:grpSpPr>
          <a:xfrm rot="-8100000">
            <a:off x="15340332" y="1896475"/>
            <a:ext cx="1050333" cy="1048653"/>
            <a:chOff x="0" y="0"/>
            <a:chExt cx="6350000" cy="6339840"/>
          </a:xfrm>
        </p:grpSpPr>
        <p:sp>
          <p:nvSpPr>
            <p:cNvPr id="6" name="Freeform 6"/>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86EAE9"/>
            </a:solidFill>
          </p:spPr>
        </p:sp>
      </p:grpSp>
      <p:sp>
        <p:nvSpPr>
          <p:cNvPr id="7" name="TextBox 7"/>
          <p:cNvSpPr txBox="1"/>
          <p:nvPr/>
        </p:nvSpPr>
        <p:spPr>
          <a:xfrm>
            <a:off x="8031972" y="3176752"/>
            <a:ext cx="3235874" cy="427482"/>
          </a:xfrm>
          <a:prstGeom prst="rect">
            <a:avLst/>
          </a:prstGeom>
        </p:spPr>
        <p:txBody>
          <a:bodyPr lIns="0" tIns="0" rIns="0" bIns="0" rtlCol="0" anchor="t">
            <a:spAutoFit/>
          </a:bodyPr>
          <a:lstStyle/>
          <a:p>
            <a:pPr marL="0" lvl="0" indent="0" algn="l">
              <a:lnSpc>
                <a:spcPts val="3354"/>
              </a:lnSpc>
              <a:spcBef>
                <a:spcPct val="0"/>
              </a:spcBef>
            </a:pPr>
            <a:r>
              <a:rPr lang="en-US" sz="2600" u="none" spc="101">
                <a:solidFill>
                  <a:srgbClr val="FFFFFF"/>
                </a:solidFill>
                <a:latin typeface="Arimo Bold"/>
              </a:rPr>
              <a:t>ĐỌC</a:t>
            </a:r>
          </a:p>
        </p:txBody>
      </p:sp>
      <p:grpSp>
        <p:nvGrpSpPr>
          <p:cNvPr id="8" name="Group 8"/>
          <p:cNvGrpSpPr/>
          <p:nvPr/>
        </p:nvGrpSpPr>
        <p:grpSpPr>
          <a:xfrm>
            <a:off x="5600225" y="1844971"/>
            <a:ext cx="783092" cy="1539250"/>
            <a:chOff x="0" y="0"/>
            <a:chExt cx="1044123" cy="2052334"/>
          </a:xfrm>
        </p:grpSpPr>
        <p:pic>
          <p:nvPicPr>
            <p:cNvPr id="9" name="Picture 9"/>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24562" r="24562"/>
            <a:stretch>
              <a:fillRect/>
            </a:stretch>
          </p:blipFill>
          <p:spPr>
            <a:xfrm>
              <a:off x="0" y="0"/>
              <a:ext cx="1044123" cy="2052334"/>
            </a:xfrm>
            <a:prstGeom prst="rect">
              <a:avLst/>
            </a:prstGeom>
          </p:spPr>
        </p:pic>
        <p:sp>
          <p:nvSpPr>
            <p:cNvPr id="10" name="TextBox 10"/>
            <p:cNvSpPr txBox="1"/>
            <p:nvPr/>
          </p:nvSpPr>
          <p:spPr>
            <a:xfrm>
              <a:off x="135672" y="618370"/>
              <a:ext cx="772779" cy="767969"/>
            </a:xfrm>
            <a:prstGeom prst="rect">
              <a:avLst/>
            </a:prstGeom>
          </p:spPr>
          <p:txBody>
            <a:bodyPr lIns="0" tIns="0" rIns="0" bIns="0" rtlCol="0" anchor="t">
              <a:spAutoFit/>
            </a:bodyPr>
            <a:lstStyle/>
            <a:p>
              <a:pPr marL="0" lvl="0" indent="0" algn="ctr">
                <a:lnSpc>
                  <a:spcPts val="4716"/>
                </a:lnSpc>
                <a:spcBef>
                  <a:spcPct val="0"/>
                </a:spcBef>
              </a:pPr>
              <a:r>
                <a:rPr lang="en-US" sz="3600" u="none">
                  <a:solidFill>
                    <a:srgbClr val="3EDAD8"/>
                  </a:solidFill>
                  <a:latin typeface="Clear Sans Bold"/>
                </a:rPr>
                <a:t>01</a:t>
              </a:r>
            </a:p>
          </p:txBody>
        </p:sp>
      </p:grpSp>
      <p:sp>
        <p:nvSpPr>
          <p:cNvPr id="11" name="TextBox 11"/>
          <p:cNvSpPr txBox="1"/>
          <p:nvPr/>
        </p:nvSpPr>
        <p:spPr>
          <a:xfrm>
            <a:off x="8035977" y="7009294"/>
            <a:ext cx="3235874" cy="383286"/>
          </a:xfrm>
          <a:prstGeom prst="rect">
            <a:avLst/>
          </a:prstGeom>
        </p:spPr>
        <p:txBody>
          <a:bodyPr lIns="0" tIns="0" rIns="0" bIns="0" rtlCol="0" anchor="t">
            <a:spAutoFit/>
          </a:bodyPr>
          <a:lstStyle/>
          <a:p>
            <a:pPr marL="0" lvl="0" indent="0" algn="l">
              <a:lnSpc>
                <a:spcPts val="2967"/>
              </a:lnSpc>
              <a:spcBef>
                <a:spcPct val="0"/>
              </a:spcBef>
            </a:pPr>
            <a:r>
              <a:rPr lang="en-US" sz="2300" u="none" spc="89">
                <a:solidFill>
                  <a:srgbClr val="FFFFFF"/>
                </a:solidFill>
                <a:latin typeface="Arimo Bold"/>
              </a:rPr>
              <a:t>ĐƯA RA GIẢ THUYẾT</a:t>
            </a:r>
          </a:p>
        </p:txBody>
      </p:sp>
      <p:sp>
        <p:nvSpPr>
          <p:cNvPr id="12" name="TextBox 12"/>
          <p:cNvSpPr txBox="1"/>
          <p:nvPr/>
        </p:nvSpPr>
        <p:spPr>
          <a:xfrm>
            <a:off x="8035977" y="6432199"/>
            <a:ext cx="3235874" cy="427482"/>
          </a:xfrm>
          <a:prstGeom prst="rect">
            <a:avLst/>
          </a:prstGeom>
        </p:spPr>
        <p:txBody>
          <a:bodyPr lIns="0" tIns="0" rIns="0" bIns="0" rtlCol="0" anchor="t">
            <a:spAutoFit/>
          </a:bodyPr>
          <a:lstStyle/>
          <a:p>
            <a:pPr marL="0" lvl="0" indent="0" algn="l">
              <a:lnSpc>
                <a:spcPts val="3354"/>
              </a:lnSpc>
              <a:spcBef>
                <a:spcPct val="0"/>
              </a:spcBef>
            </a:pPr>
            <a:r>
              <a:rPr lang="en-US" sz="2600" u="none" spc="101">
                <a:solidFill>
                  <a:srgbClr val="FFFFFF"/>
                </a:solidFill>
                <a:latin typeface="Arimo Bold"/>
              </a:rPr>
              <a:t>NGHIÊN CỨU</a:t>
            </a:r>
          </a:p>
        </p:txBody>
      </p:sp>
      <p:grpSp>
        <p:nvGrpSpPr>
          <p:cNvPr id="13" name="Group 13"/>
          <p:cNvGrpSpPr/>
          <p:nvPr/>
        </p:nvGrpSpPr>
        <p:grpSpPr>
          <a:xfrm>
            <a:off x="5600225" y="3993205"/>
            <a:ext cx="783092" cy="1539250"/>
            <a:chOff x="0" y="0"/>
            <a:chExt cx="1044123" cy="2052334"/>
          </a:xfrm>
        </p:grpSpPr>
        <p:pic>
          <p:nvPicPr>
            <p:cNvPr id="14" name="Picture 1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24562" r="24562"/>
            <a:stretch>
              <a:fillRect/>
            </a:stretch>
          </p:blipFill>
          <p:spPr>
            <a:xfrm>
              <a:off x="0" y="0"/>
              <a:ext cx="1044123" cy="2052334"/>
            </a:xfrm>
            <a:prstGeom prst="rect">
              <a:avLst/>
            </a:prstGeom>
          </p:spPr>
        </p:pic>
        <p:sp>
          <p:nvSpPr>
            <p:cNvPr id="15" name="TextBox 15"/>
            <p:cNvSpPr txBox="1"/>
            <p:nvPr/>
          </p:nvSpPr>
          <p:spPr>
            <a:xfrm>
              <a:off x="135672" y="618370"/>
              <a:ext cx="772779" cy="767969"/>
            </a:xfrm>
            <a:prstGeom prst="rect">
              <a:avLst/>
            </a:prstGeom>
          </p:spPr>
          <p:txBody>
            <a:bodyPr lIns="0" tIns="0" rIns="0" bIns="0" rtlCol="0" anchor="t">
              <a:spAutoFit/>
            </a:bodyPr>
            <a:lstStyle/>
            <a:p>
              <a:pPr marL="0" lvl="0" indent="0" algn="ctr">
                <a:lnSpc>
                  <a:spcPts val="4716"/>
                </a:lnSpc>
                <a:spcBef>
                  <a:spcPct val="0"/>
                </a:spcBef>
              </a:pPr>
              <a:r>
                <a:rPr lang="en-US" sz="3600" u="none">
                  <a:solidFill>
                    <a:srgbClr val="2C92D5"/>
                  </a:solidFill>
                  <a:latin typeface="Clear Sans Bold"/>
                </a:rPr>
                <a:t>02</a:t>
              </a:r>
            </a:p>
          </p:txBody>
        </p:sp>
      </p:grpSp>
      <p:sp>
        <p:nvSpPr>
          <p:cNvPr id="16" name="AutoShape 16"/>
          <p:cNvSpPr/>
          <p:nvPr/>
        </p:nvSpPr>
        <p:spPr>
          <a:xfrm>
            <a:off x="6494574" y="4135070"/>
            <a:ext cx="9324048" cy="1604036"/>
          </a:xfrm>
          <a:prstGeom prst="rect">
            <a:avLst/>
          </a:prstGeom>
          <a:solidFill>
            <a:srgbClr val="A4E473"/>
          </a:solidFill>
        </p:spPr>
      </p:sp>
      <p:grpSp>
        <p:nvGrpSpPr>
          <p:cNvPr id="17" name="Group 17"/>
          <p:cNvGrpSpPr/>
          <p:nvPr/>
        </p:nvGrpSpPr>
        <p:grpSpPr>
          <a:xfrm rot="-8100000">
            <a:off x="15251227" y="4370430"/>
            <a:ext cx="1135133" cy="1133317"/>
            <a:chOff x="0" y="0"/>
            <a:chExt cx="6350000" cy="6339840"/>
          </a:xfrm>
        </p:grpSpPr>
        <p:sp>
          <p:nvSpPr>
            <p:cNvPr id="18" name="Freeform 18"/>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A4E473"/>
            </a:solidFill>
          </p:spPr>
        </p:sp>
      </p:grpSp>
      <p:sp>
        <p:nvSpPr>
          <p:cNvPr id="19" name="AutoShape 19"/>
          <p:cNvSpPr/>
          <p:nvPr/>
        </p:nvSpPr>
        <p:spPr>
          <a:xfrm>
            <a:off x="6494574" y="6578588"/>
            <a:ext cx="9324048" cy="1642475"/>
          </a:xfrm>
          <a:prstGeom prst="rect">
            <a:avLst/>
          </a:prstGeom>
          <a:solidFill>
            <a:srgbClr val="00BF63"/>
          </a:solidFill>
        </p:spPr>
      </p:sp>
      <p:grpSp>
        <p:nvGrpSpPr>
          <p:cNvPr id="20" name="Group 20"/>
          <p:cNvGrpSpPr/>
          <p:nvPr/>
        </p:nvGrpSpPr>
        <p:grpSpPr>
          <a:xfrm rot="-8100000">
            <a:off x="15234936" y="6813058"/>
            <a:ext cx="1167751" cy="1165882"/>
            <a:chOff x="0" y="0"/>
            <a:chExt cx="6350000" cy="6339840"/>
          </a:xfrm>
        </p:grpSpPr>
        <p:sp>
          <p:nvSpPr>
            <p:cNvPr id="21" name="Freeform 21"/>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00BF63"/>
            </a:solidFill>
          </p:spPr>
        </p:sp>
      </p:grpSp>
      <p:sp>
        <p:nvSpPr>
          <p:cNvPr id="22" name="TextBox 22"/>
          <p:cNvSpPr txBox="1"/>
          <p:nvPr/>
        </p:nvSpPr>
        <p:spPr>
          <a:xfrm>
            <a:off x="6969162" y="6073139"/>
            <a:ext cx="3235874" cy="427482"/>
          </a:xfrm>
          <a:prstGeom prst="rect">
            <a:avLst/>
          </a:prstGeom>
        </p:spPr>
        <p:txBody>
          <a:bodyPr lIns="0" tIns="0" rIns="0" bIns="0" rtlCol="0" anchor="t">
            <a:spAutoFit/>
          </a:bodyPr>
          <a:lstStyle/>
          <a:p>
            <a:pPr marL="0" lvl="0" indent="0" algn="l">
              <a:lnSpc>
                <a:spcPts val="3354"/>
              </a:lnSpc>
              <a:spcBef>
                <a:spcPct val="0"/>
              </a:spcBef>
            </a:pPr>
            <a:r>
              <a:rPr lang="en-US" sz="2600" spc="101">
                <a:solidFill>
                  <a:srgbClr val="FFFFFF"/>
                </a:solidFill>
                <a:latin typeface="Arimo Bold"/>
              </a:rPr>
              <a:t>PHA TÍCH HỢP</a:t>
            </a:r>
          </a:p>
        </p:txBody>
      </p:sp>
      <p:grpSp>
        <p:nvGrpSpPr>
          <p:cNvPr id="23" name="Group 23"/>
          <p:cNvGrpSpPr/>
          <p:nvPr/>
        </p:nvGrpSpPr>
        <p:grpSpPr>
          <a:xfrm>
            <a:off x="5711481" y="6393171"/>
            <a:ext cx="783092" cy="1539250"/>
            <a:chOff x="0" y="0"/>
            <a:chExt cx="1044123" cy="2052334"/>
          </a:xfrm>
        </p:grpSpPr>
        <p:pic>
          <p:nvPicPr>
            <p:cNvPr id="24" name="Picture 2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24562" r="24562"/>
            <a:stretch>
              <a:fillRect/>
            </a:stretch>
          </p:blipFill>
          <p:spPr>
            <a:xfrm>
              <a:off x="0" y="0"/>
              <a:ext cx="1044123" cy="2052334"/>
            </a:xfrm>
            <a:prstGeom prst="rect">
              <a:avLst/>
            </a:prstGeom>
          </p:spPr>
        </p:pic>
        <p:sp>
          <p:nvSpPr>
            <p:cNvPr id="25" name="TextBox 25"/>
            <p:cNvSpPr txBox="1"/>
            <p:nvPr/>
          </p:nvSpPr>
          <p:spPr>
            <a:xfrm>
              <a:off x="135672" y="618370"/>
              <a:ext cx="772779" cy="767969"/>
            </a:xfrm>
            <a:prstGeom prst="rect">
              <a:avLst/>
            </a:prstGeom>
          </p:spPr>
          <p:txBody>
            <a:bodyPr lIns="0" tIns="0" rIns="0" bIns="0" rtlCol="0" anchor="t">
              <a:spAutoFit/>
            </a:bodyPr>
            <a:lstStyle/>
            <a:p>
              <a:pPr marL="0" lvl="0" indent="0" algn="ctr">
                <a:lnSpc>
                  <a:spcPts val="4716"/>
                </a:lnSpc>
                <a:spcBef>
                  <a:spcPct val="0"/>
                </a:spcBef>
              </a:pPr>
              <a:r>
                <a:rPr lang="en-US" sz="3600" u="none">
                  <a:solidFill>
                    <a:srgbClr val="2C92D5"/>
                  </a:solidFill>
                  <a:latin typeface="Clear Sans Bold"/>
                </a:rPr>
                <a:t>03</a:t>
              </a:r>
            </a:p>
          </p:txBody>
        </p:sp>
      </p:grpSp>
      <p:sp>
        <p:nvSpPr>
          <p:cNvPr id="26" name="TextBox 26"/>
          <p:cNvSpPr txBox="1"/>
          <p:nvPr/>
        </p:nvSpPr>
        <p:spPr>
          <a:xfrm>
            <a:off x="6670077" y="4531704"/>
            <a:ext cx="9195422" cy="782193"/>
          </a:xfrm>
          <a:prstGeom prst="rect">
            <a:avLst/>
          </a:prstGeom>
        </p:spPr>
        <p:txBody>
          <a:bodyPr lIns="0" tIns="0" rIns="0" bIns="0" rtlCol="0" anchor="t">
            <a:spAutoFit/>
          </a:bodyPr>
          <a:lstStyle/>
          <a:p>
            <a:pPr marL="0" lvl="0" indent="0" algn="l">
              <a:lnSpc>
                <a:spcPts val="3096"/>
              </a:lnSpc>
              <a:spcBef>
                <a:spcPct val="0"/>
              </a:spcBef>
            </a:pPr>
            <a:r>
              <a:rPr lang="en-US" sz="2400" spc="93">
                <a:solidFill>
                  <a:srgbClr val="FFFFFF"/>
                </a:solidFill>
                <a:latin typeface="Arimo Bold"/>
              </a:rPr>
              <a:t>Hiểu rõ về các thành phần của bộ công cụ Katalon Studio. Nắm được cách thức sử dụng của công cụ Katalon Studio</a:t>
            </a:r>
          </a:p>
        </p:txBody>
      </p:sp>
      <p:sp>
        <p:nvSpPr>
          <p:cNvPr id="27" name="TextBox 27"/>
          <p:cNvSpPr txBox="1"/>
          <p:nvPr/>
        </p:nvSpPr>
        <p:spPr>
          <a:xfrm>
            <a:off x="6670077" y="6759703"/>
            <a:ext cx="9195422" cy="1172718"/>
          </a:xfrm>
          <a:prstGeom prst="rect">
            <a:avLst/>
          </a:prstGeom>
        </p:spPr>
        <p:txBody>
          <a:bodyPr lIns="0" tIns="0" rIns="0" bIns="0" rtlCol="0" anchor="t">
            <a:spAutoFit/>
          </a:bodyPr>
          <a:lstStyle/>
          <a:p>
            <a:pPr marL="0" lvl="0" indent="0" algn="l">
              <a:lnSpc>
                <a:spcPts val="3096"/>
              </a:lnSpc>
              <a:spcBef>
                <a:spcPct val="0"/>
              </a:spcBef>
            </a:pPr>
            <a:r>
              <a:rPr lang="en-US" sz="2400" spc="93">
                <a:solidFill>
                  <a:srgbClr val="FFFFFF"/>
                </a:solidFill>
                <a:latin typeface="Arimo Bold"/>
              </a:rPr>
              <a:t>Ứng dụng các kiến thức kiểm thử phần mềm và kiến thức về Katalon để viết kịch bản kiểm thử cho một phần mềm cụ thể</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822814" y="2782674"/>
            <a:ext cx="2977778" cy="257877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a:off x="13683793" y="-40471"/>
            <a:ext cx="4201515" cy="3638531"/>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p:nvPr/>
        </p:nvGrpSpPr>
        <p:grpSpPr>
          <a:xfrm>
            <a:off x="13267641" y="-861341"/>
            <a:ext cx="2481390" cy="2148895"/>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8" name="TextBox 8"/>
          <p:cNvSpPr txBox="1"/>
          <p:nvPr/>
        </p:nvSpPr>
        <p:spPr>
          <a:xfrm>
            <a:off x="730744" y="1167223"/>
            <a:ext cx="8970085" cy="533400"/>
          </a:xfrm>
          <a:prstGeom prst="rect">
            <a:avLst/>
          </a:prstGeom>
        </p:spPr>
        <p:txBody>
          <a:bodyPr lIns="0" tIns="0" rIns="0" bIns="0" rtlCol="0" anchor="t">
            <a:spAutoFit/>
          </a:bodyPr>
          <a:lstStyle/>
          <a:p>
            <a:pPr>
              <a:lnSpc>
                <a:spcPts val="4200"/>
              </a:lnSpc>
              <a:spcBef>
                <a:spcPct val="0"/>
              </a:spcBef>
            </a:pPr>
            <a:r>
              <a:rPr lang="en-US" sz="3500" spc="-35">
                <a:solidFill>
                  <a:srgbClr val="000000"/>
                </a:solidFill>
                <a:latin typeface="Muli Bold Bold"/>
              </a:rPr>
              <a:t>2. Kiểm thử phần mềm</a:t>
            </a:r>
          </a:p>
        </p:txBody>
      </p:sp>
      <p:sp>
        <p:nvSpPr>
          <p:cNvPr id="9" name="TextBox 9"/>
          <p:cNvSpPr txBox="1"/>
          <p:nvPr/>
        </p:nvSpPr>
        <p:spPr>
          <a:xfrm>
            <a:off x="1654840" y="2427743"/>
            <a:ext cx="12028953" cy="5867400"/>
          </a:xfrm>
          <a:prstGeom prst="rect">
            <a:avLst/>
          </a:prstGeom>
        </p:spPr>
        <p:txBody>
          <a:bodyPr lIns="0" tIns="0" rIns="0" bIns="0" rtlCol="0" anchor="t">
            <a:spAutoFit/>
          </a:bodyPr>
          <a:lstStyle/>
          <a:p>
            <a:pPr>
              <a:lnSpc>
                <a:spcPts val="4200"/>
              </a:lnSpc>
            </a:pPr>
            <a:r>
              <a:rPr lang="en-US" sz="3500" spc="-35">
                <a:solidFill>
                  <a:srgbClr val="000000"/>
                </a:solidFill>
                <a:latin typeface="Muli Bold Bold"/>
              </a:rPr>
              <a:t>Kiểm thử phần mềm là gì?</a:t>
            </a:r>
          </a:p>
          <a:p>
            <a:pPr marL="755651" lvl="1" indent="-377825">
              <a:lnSpc>
                <a:spcPts val="4200"/>
              </a:lnSpc>
              <a:buFont typeface="Arial"/>
              <a:buChar char="•"/>
            </a:pPr>
            <a:r>
              <a:rPr lang="en-US" sz="3500" spc="-35">
                <a:solidFill>
                  <a:srgbClr val="000000"/>
                </a:solidFill>
                <a:latin typeface="Muli Bold"/>
              </a:rPr>
              <a:t>Là quá trình thực thi một chương trình với mục đích tìm ra lỗi.</a:t>
            </a:r>
          </a:p>
          <a:p>
            <a:pPr marL="755651" lvl="1" indent="-377825">
              <a:lnSpc>
                <a:spcPts val="4200"/>
              </a:lnSpc>
              <a:buFont typeface="Arial"/>
              <a:buChar char="•"/>
            </a:pPr>
            <a:r>
              <a:rPr lang="en-US" sz="3500" spc="-35">
                <a:solidFill>
                  <a:srgbClr val="000000"/>
                </a:solidFill>
                <a:latin typeface="Muli Bold"/>
              </a:rPr>
              <a:t>Đảm bảo sản phẩm phần mềm đáp ứng chính xác, đầy đủ đúng theo yêu cầu của khách hàng.</a:t>
            </a:r>
          </a:p>
          <a:p>
            <a:pPr>
              <a:lnSpc>
                <a:spcPts val="4200"/>
              </a:lnSpc>
            </a:pPr>
            <a:endParaRPr lang="en-US" sz="3500" spc="-35">
              <a:solidFill>
                <a:srgbClr val="000000"/>
              </a:solidFill>
              <a:latin typeface="Muli Bold"/>
            </a:endParaRPr>
          </a:p>
          <a:p>
            <a:pPr>
              <a:lnSpc>
                <a:spcPts val="4200"/>
              </a:lnSpc>
            </a:pPr>
            <a:r>
              <a:rPr lang="en-US" sz="3500" spc="-35">
                <a:solidFill>
                  <a:srgbClr val="000000"/>
                </a:solidFill>
                <a:latin typeface="Muli Bold Bold"/>
              </a:rPr>
              <a:t>Mục tiêu của kiểm thử phần mềm:</a:t>
            </a:r>
          </a:p>
          <a:p>
            <a:pPr marL="755651" lvl="1" indent="-377825">
              <a:lnSpc>
                <a:spcPts val="4200"/>
              </a:lnSpc>
              <a:buFont typeface="Arial"/>
              <a:buChar char="•"/>
            </a:pPr>
            <a:r>
              <a:rPr lang="en-US" sz="3500" spc="-35">
                <a:solidFill>
                  <a:srgbClr val="000000"/>
                </a:solidFill>
                <a:latin typeface="Muli Bold"/>
              </a:rPr>
              <a:t>Xác định và phát hiện nhiều lỗi nhất.</a:t>
            </a:r>
          </a:p>
          <a:p>
            <a:pPr marL="755651" lvl="1" indent="-377825">
              <a:lnSpc>
                <a:spcPts val="4200"/>
              </a:lnSpc>
              <a:buFont typeface="Arial"/>
              <a:buChar char="•"/>
            </a:pPr>
            <a:r>
              <a:rPr lang="en-US" sz="3500" spc="-35">
                <a:solidFill>
                  <a:srgbClr val="000000"/>
                </a:solidFill>
                <a:latin typeface="Muli Bold"/>
              </a:rPr>
              <a:t>Phần mềm ở mức độ chấp nhận được về chất lượng.</a:t>
            </a:r>
          </a:p>
          <a:p>
            <a:pPr marL="755651" lvl="1" indent="-377825">
              <a:lnSpc>
                <a:spcPts val="4200"/>
              </a:lnSpc>
              <a:buFont typeface="Arial"/>
              <a:buChar char="•"/>
            </a:pPr>
            <a:r>
              <a:rPr lang="en-US" sz="3500" spc="-35">
                <a:solidFill>
                  <a:srgbClr val="000000"/>
                </a:solidFill>
                <a:latin typeface="Muli Bold"/>
              </a:rPr>
              <a:t>Tạo ra các báo cáo đúng, ngăn ngừa và sửa chữa lỗi.</a:t>
            </a:r>
          </a:p>
          <a:p>
            <a:pPr>
              <a:lnSpc>
                <a:spcPts val="4200"/>
              </a:lnSpc>
              <a:spcBef>
                <a:spcPct val="0"/>
              </a:spcBef>
            </a:pPr>
            <a:endParaRPr lang="en-US" sz="3500" spc="-35">
              <a:solidFill>
                <a:srgbClr val="000000"/>
              </a:solidFill>
              <a:latin typeface="Muli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915828" y="-3678236"/>
            <a:ext cx="14686235" cy="5147024"/>
            <a:chOff x="0" y="0"/>
            <a:chExt cx="15328454" cy="5372100"/>
          </a:xfrm>
        </p:grpSpPr>
        <p:sp>
          <p:nvSpPr>
            <p:cNvPr id="3" name="Freeform 3"/>
            <p:cNvSpPr/>
            <p:nvPr/>
          </p:nvSpPr>
          <p:spPr>
            <a:xfrm>
              <a:off x="0" y="0"/>
              <a:ext cx="15328454" cy="5372100"/>
            </a:xfrm>
            <a:custGeom>
              <a:avLst/>
              <a:gdLst/>
              <a:ahLst/>
              <a:cxnLst/>
              <a:rect l="l" t="t" r="r" b="b"/>
              <a:pathLst>
                <a:path w="15328454" h="5372100">
                  <a:moveTo>
                    <a:pt x="13777784" y="0"/>
                  </a:moveTo>
                  <a:lnTo>
                    <a:pt x="1550670" y="0"/>
                  </a:lnTo>
                  <a:lnTo>
                    <a:pt x="0" y="2686050"/>
                  </a:lnTo>
                  <a:lnTo>
                    <a:pt x="1550670" y="5372100"/>
                  </a:lnTo>
                  <a:lnTo>
                    <a:pt x="13777784" y="5372100"/>
                  </a:lnTo>
                  <a:lnTo>
                    <a:pt x="15328454" y="2686050"/>
                  </a:lnTo>
                  <a:lnTo>
                    <a:pt x="13777784" y="0"/>
                  </a:lnTo>
                  <a:close/>
                </a:path>
              </a:pathLst>
            </a:custGeom>
            <a:solidFill>
              <a:srgbClr val="A4E473"/>
            </a:solidFill>
          </p:spPr>
        </p:sp>
      </p:grpSp>
      <p:grpSp>
        <p:nvGrpSpPr>
          <p:cNvPr id="4" name="Group 4"/>
          <p:cNvGrpSpPr/>
          <p:nvPr/>
        </p:nvGrpSpPr>
        <p:grpSpPr>
          <a:xfrm>
            <a:off x="9498274" y="-865713"/>
            <a:ext cx="2695438" cy="2334501"/>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graphicFrame>
        <p:nvGraphicFramePr>
          <p:cNvPr id="6" name="Table 6"/>
          <p:cNvGraphicFramePr>
            <a:graphicFrameLocks noGrp="1"/>
          </p:cNvGraphicFramePr>
          <p:nvPr/>
        </p:nvGraphicFramePr>
        <p:xfrm>
          <a:off x="98347" y="1780605"/>
          <a:ext cx="18055199" cy="8201025"/>
        </p:xfrm>
        <a:graphic>
          <a:graphicData uri="http://schemas.openxmlformats.org/drawingml/2006/table">
            <a:tbl>
              <a:tblPr/>
              <a:tblGrid>
                <a:gridCol w="1863331">
                  <a:extLst>
                    <a:ext uri="{9D8B030D-6E8A-4147-A177-3AD203B41FA5}">
                      <a16:colId xmlns:a16="http://schemas.microsoft.com/office/drawing/2014/main" val="20000"/>
                    </a:ext>
                  </a:extLst>
                </a:gridCol>
                <a:gridCol w="7991465">
                  <a:extLst>
                    <a:ext uri="{9D8B030D-6E8A-4147-A177-3AD203B41FA5}">
                      <a16:colId xmlns:a16="http://schemas.microsoft.com/office/drawing/2014/main" val="20001"/>
                    </a:ext>
                  </a:extLst>
                </a:gridCol>
                <a:gridCol w="8200403">
                  <a:extLst>
                    <a:ext uri="{9D8B030D-6E8A-4147-A177-3AD203B41FA5}">
                      <a16:colId xmlns:a16="http://schemas.microsoft.com/office/drawing/2014/main" val="20002"/>
                    </a:ext>
                  </a:extLst>
                </a:gridCol>
              </a:tblGrid>
              <a:tr h="1751211">
                <a:tc>
                  <a:txBody>
                    <a:bodyPr/>
                    <a:lstStyle/>
                    <a:p>
                      <a:pPr algn="l">
                        <a:lnSpc>
                          <a:spcPts val="3359"/>
                        </a:lnSpc>
                        <a:defRPr/>
                      </a:pPr>
                      <a:endParaRPr lang="en-US" sz="1100"/>
                    </a:p>
                    <a:p>
                      <a:pPr>
                        <a:lnSpc>
                          <a:spcPts val="3359"/>
                        </a:lnSpc>
                      </a:pPr>
                      <a:r>
                        <a:rPr lang="en-US" sz="2400">
                          <a:solidFill>
                            <a:srgbClr val="FFFFFF"/>
                          </a:solidFill>
                          <a:latin typeface="Arimo"/>
                        </a:rPr>
                        <a:t>  Kiểm thử</a:t>
                      </a:r>
                    </a:p>
                    <a:p>
                      <a:pPr>
                        <a:lnSpc>
                          <a:spcPts val="3359"/>
                        </a:lnSpc>
                      </a:pPr>
                      <a:r>
                        <a:rPr lang="en-US" sz="2400">
                          <a:solidFill>
                            <a:srgbClr val="FFFFFF"/>
                          </a:solidFill>
                          <a:latin typeface="Arimo"/>
                        </a:rPr>
                        <a:t>  </a:t>
                      </a:r>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l">
                        <a:lnSpc>
                          <a:spcPts val="3359"/>
                        </a:lnSpc>
                        <a:defRPr/>
                      </a:pPr>
                      <a:r>
                        <a:rPr lang="en-US" sz="2400">
                          <a:solidFill>
                            <a:srgbClr val="FFFFFF"/>
                          </a:solidFill>
                          <a:latin typeface="Arimo"/>
                        </a:rPr>
                        <a:t>Điểm mạnh</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l">
                        <a:lnSpc>
                          <a:spcPts val="3359"/>
                        </a:lnSpc>
                        <a:defRPr/>
                      </a:pPr>
                      <a:r>
                        <a:rPr lang="en-US" sz="2400">
                          <a:solidFill>
                            <a:srgbClr val="FFFFFF"/>
                          </a:solidFill>
                          <a:latin typeface="Arimo"/>
                        </a:rPr>
                        <a:t>Điểm yếu</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2593323">
                <a:tc>
                  <a:txBody>
                    <a:bodyPr/>
                    <a:lstStyle/>
                    <a:p>
                      <a:pPr algn="l">
                        <a:lnSpc>
                          <a:spcPts val="3359"/>
                        </a:lnSpc>
                        <a:defRPr/>
                      </a:pPr>
                      <a:endParaRPr lang="en-US" sz="1100"/>
                    </a:p>
                    <a:p>
                      <a:pPr>
                        <a:lnSpc>
                          <a:spcPts val="3359"/>
                        </a:lnSpc>
                      </a:pPr>
                      <a:r>
                        <a:rPr lang="en-US" sz="2400">
                          <a:solidFill>
                            <a:srgbClr val="FFFFFF"/>
                          </a:solidFill>
                          <a:latin typeface="Arimo"/>
                        </a:rPr>
                        <a:t>  Thủ công</a:t>
                      </a:r>
                    </a:p>
                    <a:p>
                      <a:pPr>
                        <a:lnSpc>
                          <a:spcPts val="3359"/>
                        </a:lnSpc>
                      </a:pPr>
                      <a:r>
                        <a:rPr lang="en-US" sz="2400">
                          <a:solidFill>
                            <a:srgbClr val="FFFFFF"/>
                          </a:solidFill>
                          <a:latin typeface="Arimo"/>
                        </a:rPr>
                        <a:t>  </a:t>
                      </a:r>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l">
                        <a:lnSpc>
                          <a:spcPts val="3359"/>
                        </a:lnSpc>
                        <a:defRPr/>
                      </a:pPr>
                      <a:r>
                        <a:rPr lang="en-US" sz="2400">
                          <a:solidFill>
                            <a:srgbClr val="FFFFFF"/>
                          </a:solidFill>
                          <a:latin typeface="Arimo"/>
                        </a:rPr>
                        <a:t>- Cho phép tester thực hiện việc kiểm thử khám phá</a:t>
                      </a:r>
                      <a:endParaRPr lang="en-US" sz="1100"/>
                    </a:p>
                    <a:p>
                      <a:pPr>
                        <a:lnSpc>
                          <a:spcPts val="3359"/>
                        </a:lnSpc>
                      </a:pPr>
                      <a:r>
                        <a:rPr lang="en-US" sz="2400">
                          <a:solidFill>
                            <a:srgbClr val="FFFFFF"/>
                          </a:solidFill>
                          <a:latin typeface="Arimo"/>
                        </a:rPr>
                        <a:t>- Thích hợp kiểm tra sản phẩm lần đầu tiên</a:t>
                      </a:r>
                    </a:p>
                    <a:p>
                      <a:pPr>
                        <a:lnSpc>
                          <a:spcPts val="3359"/>
                        </a:lnSpc>
                      </a:pPr>
                      <a:r>
                        <a:rPr lang="en-US" sz="2400">
                          <a:solidFill>
                            <a:srgbClr val="FFFFFF"/>
                          </a:solidFill>
                          <a:latin typeface="Arimo"/>
                        </a:rPr>
                        <a:t>- Thích hợp kiểm thử trong trường hợp các test case chỉ phải thực hiện một số ít lần</a:t>
                      </a:r>
                    </a:p>
                    <a:p>
                      <a:pPr>
                        <a:lnSpc>
                          <a:spcPts val="3359"/>
                        </a:lnSpc>
                      </a:pPr>
                      <a:r>
                        <a:rPr lang="en-US" sz="2400">
                          <a:solidFill>
                            <a:srgbClr val="FFFFFF"/>
                          </a:solidFill>
                          <a:latin typeface="Arimo"/>
                        </a:rPr>
                        <a:t>- Giảm được chi phí ngắn hạn</a:t>
                      </a:r>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l">
                        <a:lnSpc>
                          <a:spcPts val="3359"/>
                        </a:lnSpc>
                        <a:defRPr/>
                      </a:pPr>
                      <a:r>
                        <a:rPr lang="en-US" sz="2400">
                          <a:solidFill>
                            <a:srgbClr val="FFFFFF"/>
                          </a:solidFill>
                          <a:latin typeface="Arimo"/>
                        </a:rPr>
                        <a:t>Tốn thời gian. Đối với mỗi lần release, người kiểm thử vẫn phải thực hiện lại một tập hợp các test case đã chạy dẫn đến sự mệt mỏi và lãng phí</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3856491">
                <a:tc>
                  <a:txBody>
                    <a:bodyPr/>
                    <a:lstStyle/>
                    <a:p>
                      <a:pPr algn="l">
                        <a:lnSpc>
                          <a:spcPts val="3359"/>
                        </a:lnSpc>
                        <a:defRPr/>
                      </a:pPr>
                      <a:endParaRPr lang="en-US" sz="1100"/>
                    </a:p>
                    <a:p>
                      <a:pPr>
                        <a:lnSpc>
                          <a:spcPts val="3359"/>
                        </a:lnSpc>
                      </a:pPr>
                      <a:r>
                        <a:rPr lang="en-US" sz="2400">
                          <a:solidFill>
                            <a:srgbClr val="FFFFFF"/>
                          </a:solidFill>
                          <a:latin typeface="Arimo"/>
                        </a:rPr>
                        <a:t>  Tự động</a:t>
                      </a:r>
                    </a:p>
                    <a:p>
                      <a:pPr>
                        <a:lnSpc>
                          <a:spcPts val="3359"/>
                        </a:lnSpc>
                      </a:pPr>
                      <a:r>
                        <a:rPr lang="en-US" sz="2400">
                          <a:solidFill>
                            <a:srgbClr val="FFFFFF"/>
                          </a:solidFill>
                          <a:latin typeface="Arimo"/>
                        </a:rPr>
                        <a:t>  </a:t>
                      </a:r>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l">
                        <a:lnSpc>
                          <a:spcPts val="3359"/>
                        </a:lnSpc>
                        <a:defRPr/>
                      </a:pPr>
                      <a:r>
                        <a:rPr lang="en-US" sz="2400">
                          <a:solidFill>
                            <a:srgbClr val="FFFFFF"/>
                          </a:solidFill>
                          <a:latin typeface="Arimo"/>
                        </a:rPr>
                        <a:t>- Thích hợp với trường hợp phải test nhiều lần cho một case, có tính ổn định và tin cậy cao hơn so với kiểm thử thủ công</a:t>
                      </a:r>
                      <a:endParaRPr lang="en-US" sz="1100"/>
                    </a:p>
                    <a:p>
                      <a:pPr>
                        <a:lnSpc>
                          <a:spcPts val="3359"/>
                        </a:lnSpc>
                      </a:pPr>
                      <a:r>
                        <a:rPr lang="en-US" sz="2400">
                          <a:solidFill>
                            <a:srgbClr val="FFFFFF"/>
                          </a:solidFill>
                          <a:latin typeface="Arimo"/>
                        </a:rPr>
                        <a:t>- Có thể thực hiện các thao tác lặp đi lặp lại (nhập dữ liệu, click, check kết quả, ..) giúp tester không phải làm những thao tác nhiều lần gây nhàm chán và dễ nhầm lẫn</a:t>
                      </a:r>
                    </a:p>
                    <a:p>
                      <a:pPr>
                        <a:lnSpc>
                          <a:spcPts val="3359"/>
                        </a:lnSpc>
                      </a:pPr>
                      <a:r>
                        <a:rPr lang="en-US" sz="2400">
                          <a:solidFill>
                            <a:srgbClr val="FFFFFF"/>
                          </a:solidFill>
                          <a:latin typeface="Arimo"/>
                        </a:rPr>
                        <a:t>- Giảm chi phí đầu tư dài hạn</a:t>
                      </a:r>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l">
                        <a:lnSpc>
                          <a:spcPts val="3359"/>
                        </a:lnSpc>
                        <a:defRPr/>
                      </a:pPr>
                      <a:r>
                        <a:rPr lang="en-US" sz="2400">
                          <a:solidFill>
                            <a:srgbClr val="FFFFFF"/>
                          </a:solidFill>
                          <a:latin typeface="Arimo"/>
                        </a:rPr>
                        <a:t>- Tốn kém hơn kiểm thử thủ công, chi phí đầu tư ban đầu lớn </a:t>
                      </a:r>
                      <a:endParaRPr lang="en-US" sz="1100"/>
                    </a:p>
                    <a:p>
                      <a:pPr>
                        <a:lnSpc>
                          <a:spcPts val="3359"/>
                        </a:lnSpc>
                      </a:pPr>
                      <a:r>
                        <a:rPr lang="en-US" sz="2400">
                          <a:solidFill>
                            <a:srgbClr val="FFFFFF"/>
                          </a:solidFill>
                          <a:latin typeface="Arimo"/>
                        </a:rPr>
                        <a:t>- Không thể thay thế kiểm thử thủ công vì người ta không thể tự động hóa mọi thứ</a:t>
                      </a:r>
                    </a:p>
                    <a:p>
                      <a:pPr>
                        <a:lnSpc>
                          <a:spcPts val="3359"/>
                        </a:lnSpc>
                      </a:pPr>
                      <a:r>
                        <a:rPr lang="en-US" sz="2400">
                          <a:solidFill>
                            <a:srgbClr val="FFFFFF"/>
                          </a:solidFill>
                          <a:latin typeface="Arimo"/>
                        </a:rPr>
                        <a:t> </a:t>
                      </a:r>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TextBox 7"/>
          <p:cNvSpPr txBox="1"/>
          <p:nvPr/>
        </p:nvSpPr>
        <p:spPr>
          <a:xfrm>
            <a:off x="-308138" y="384175"/>
            <a:ext cx="10502348" cy="644525"/>
          </a:xfrm>
          <a:prstGeom prst="rect">
            <a:avLst/>
          </a:prstGeom>
        </p:spPr>
        <p:txBody>
          <a:bodyPr lIns="0" tIns="0" rIns="0" bIns="0" rtlCol="0" anchor="t">
            <a:spAutoFit/>
          </a:bodyPr>
          <a:lstStyle/>
          <a:p>
            <a:pPr marL="0" lvl="0" indent="0" algn="ctr">
              <a:lnSpc>
                <a:spcPts val="5199"/>
              </a:lnSpc>
              <a:spcBef>
                <a:spcPct val="0"/>
              </a:spcBef>
            </a:pPr>
            <a:r>
              <a:rPr lang="en-US" sz="3999" spc="-39">
                <a:solidFill>
                  <a:srgbClr val="000000"/>
                </a:solidFill>
                <a:latin typeface="Muli Bold"/>
              </a:rPr>
              <a:t>Kiểm thử tự động và kiểm thử thủ công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1798163" y="5803579"/>
            <a:ext cx="7388722" cy="6398668"/>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rot="-10800000">
            <a:off x="14388041" y="430705"/>
            <a:ext cx="5276948" cy="45698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p:nvPr/>
        </p:nvGrpSpPr>
        <p:grpSpPr>
          <a:xfrm>
            <a:off x="11233032" y="1573860"/>
            <a:ext cx="2773221" cy="1386611"/>
            <a:chOff x="0" y="0"/>
            <a:chExt cx="812800" cy="406400"/>
          </a:xfrm>
        </p:grpSpPr>
        <p:sp>
          <p:nvSpPr>
            <p:cNvPr id="7" name="Freeform 7"/>
            <p:cNvSpPr/>
            <p:nvPr/>
          </p:nvSpPr>
          <p:spPr>
            <a:xfrm>
              <a:off x="0" y="0"/>
              <a:ext cx="812800" cy="406400"/>
            </a:xfrm>
            <a:custGeom>
              <a:avLst/>
              <a:gdLst/>
              <a:ahLst/>
              <a:cxnLst/>
              <a:rect l="l" t="t" r="r" b="b"/>
              <a:pathLst>
                <a:path w="812800" h="406400">
                  <a:moveTo>
                    <a:pt x="609600" y="0"/>
                  </a:moveTo>
                  <a:lnTo>
                    <a:pt x="203200" y="0"/>
                  </a:lnTo>
                  <a:lnTo>
                    <a:pt x="0" y="203200"/>
                  </a:lnTo>
                  <a:lnTo>
                    <a:pt x="203200" y="406400"/>
                  </a:lnTo>
                  <a:lnTo>
                    <a:pt x="609600" y="406400"/>
                  </a:lnTo>
                  <a:lnTo>
                    <a:pt x="812800" y="203200"/>
                  </a:lnTo>
                  <a:lnTo>
                    <a:pt x="609600" y="0"/>
                  </a:lnTo>
                  <a:close/>
                </a:path>
              </a:pathLst>
            </a:custGeom>
            <a:solidFill>
              <a:srgbClr val="A4E473"/>
            </a:solidFill>
          </p:spPr>
        </p:sp>
        <p:sp>
          <p:nvSpPr>
            <p:cNvPr id="8" name="TextBox 8"/>
            <p:cNvSpPr txBox="1"/>
            <p:nvPr/>
          </p:nvSpPr>
          <p:spPr>
            <a:xfrm>
              <a:off x="152400" y="-28575"/>
              <a:ext cx="508000" cy="434975"/>
            </a:xfrm>
            <a:prstGeom prst="rect">
              <a:avLst/>
            </a:prstGeom>
          </p:spPr>
          <p:txBody>
            <a:bodyPr lIns="50800" tIns="50800" rIns="50800" bIns="50800" rtlCol="0" anchor="ctr"/>
            <a:lstStyle/>
            <a:p>
              <a:pPr algn="ctr">
                <a:lnSpc>
                  <a:spcPts val="3096"/>
                </a:lnSpc>
              </a:pPr>
              <a:r>
                <a:rPr lang="en-US" sz="2400" spc="93" dirty="0">
                  <a:solidFill>
                    <a:srgbClr val="000000"/>
                  </a:solidFill>
                  <a:latin typeface="Arimo"/>
                </a:rPr>
                <a:t>ĐỘ TIN CẬY CAO</a:t>
              </a:r>
            </a:p>
          </p:txBody>
        </p:sp>
      </p:grpSp>
      <p:grpSp>
        <p:nvGrpSpPr>
          <p:cNvPr id="9" name="Group 9"/>
          <p:cNvGrpSpPr/>
          <p:nvPr/>
        </p:nvGrpSpPr>
        <p:grpSpPr>
          <a:xfrm>
            <a:off x="9851185" y="3413989"/>
            <a:ext cx="2773221" cy="1386611"/>
            <a:chOff x="0" y="0"/>
            <a:chExt cx="812800" cy="406400"/>
          </a:xfrm>
        </p:grpSpPr>
        <p:sp>
          <p:nvSpPr>
            <p:cNvPr id="10" name="Freeform 10"/>
            <p:cNvSpPr/>
            <p:nvPr/>
          </p:nvSpPr>
          <p:spPr>
            <a:xfrm>
              <a:off x="0" y="0"/>
              <a:ext cx="812800" cy="406400"/>
            </a:xfrm>
            <a:custGeom>
              <a:avLst/>
              <a:gdLst/>
              <a:ahLst/>
              <a:cxnLst/>
              <a:rect l="l" t="t" r="r" b="b"/>
              <a:pathLst>
                <a:path w="812800" h="406400">
                  <a:moveTo>
                    <a:pt x="609600" y="0"/>
                  </a:moveTo>
                  <a:lnTo>
                    <a:pt x="203200" y="0"/>
                  </a:lnTo>
                  <a:lnTo>
                    <a:pt x="0" y="203200"/>
                  </a:lnTo>
                  <a:lnTo>
                    <a:pt x="203200" y="406400"/>
                  </a:lnTo>
                  <a:lnTo>
                    <a:pt x="609600" y="406400"/>
                  </a:lnTo>
                  <a:lnTo>
                    <a:pt x="812800" y="203200"/>
                  </a:lnTo>
                  <a:lnTo>
                    <a:pt x="609600" y="0"/>
                  </a:lnTo>
                  <a:close/>
                </a:path>
              </a:pathLst>
            </a:custGeom>
            <a:solidFill>
              <a:srgbClr val="86EAE9"/>
            </a:solidFill>
          </p:spPr>
        </p:sp>
        <p:sp>
          <p:nvSpPr>
            <p:cNvPr id="11" name="TextBox 11"/>
            <p:cNvSpPr txBox="1"/>
            <p:nvPr/>
          </p:nvSpPr>
          <p:spPr>
            <a:xfrm>
              <a:off x="152400" y="-28575"/>
              <a:ext cx="508000" cy="434975"/>
            </a:xfrm>
            <a:prstGeom prst="rect">
              <a:avLst/>
            </a:prstGeom>
          </p:spPr>
          <p:txBody>
            <a:bodyPr lIns="50800" tIns="50800" rIns="50800" bIns="50800" rtlCol="0" anchor="ctr"/>
            <a:lstStyle/>
            <a:p>
              <a:pPr algn="ctr">
                <a:lnSpc>
                  <a:spcPts val="3096"/>
                </a:lnSpc>
              </a:pPr>
              <a:r>
                <a:rPr lang="en-US" sz="2400" spc="93">
                  <a:solidFill>
                    <a:srgbClr val="000000"/>
                  </a:solidFill>
                  <a:latin typeface="Arimo"/>
                </a:rPr>
                <a:t>KHẢ NĂNG LẶP</a:t>
              </a:r>
            </a:p>
          </p:txBody>
        </p:sp>
      </p:grpSp>
      <p:grpSp>
        <p:nvGrpSpPr>
          <p:cNvPr id="12" name="Group 12"/>
          <p:cNvGrpSpPr/>
          <p:nvPr/>
        </p:nvGrpSpPr>
        <p:grpSpPr>
          <a:xfrm>
            <a:off x="8691421" y="5124450"/>
            <a:ext cx="2773221" cy="1386611"/>
            <a:chOff x="0" y="0"/>
            <a:chExt cx="812800" cy="406400"/>
          </a:xfrm>
        </p:grpSpPr>
        <p:sp>
          <p:nvSpPr>
            <p:cNvPr id="13" name="Freeform 13"/>
            <p:cNvSpPr/>
            <p:nvPr/>
          </p:nvSpPr>
          <p:spPr>
            <a:xfrm>
              <a:off x="0" y="0"/>
              <a:ext cx="812800" cy="406400"/>
            </a:xfrm>
            <a:custGeom>
              <a:avLst/>
              <a:gdLst/>
              <a:ahLst/>
              <a:cxnLst/>
              <a:rect l="l" t="t" r="r" b="b"/>
              <a:pathLst>
                <a:path w="812800" h="406400">
                  <a:moveTo>
                    <a:pt x="609600" y="0"/>
                  </a:moveTo>
                  <a:lnTo>
                    <a:pt x="203200" y="0"/>
                  </a:lnTo>
                  <a:lnTo>
                    <a:pt x="0" y="203200"/>
                  </a:lnTo>
                  <a:lnTo>
                    <a:pt x="203200" y="406400"/>
                  </a:lnTo>
                  <a:lnTo>
                    <a:pt x="609600" y="406400"/>
                  </a:lnTo>
                  <a:lnTo>
                    <a:pt x="812800" y="203200"/>
                  </a:lnTo>
                  <a:lnTo>
                    <a:pt x="609600" y="0"/>
                  </a:lnTo>
                  <a:close/>
                </a:path>
              </a:pathLst>
            </a:custGeom>
            <a:solidFill>
              <a:srgbClr val="2C92D5"/>
            </a:solidFill>
          </p:spPr>
        </p:sp>
        <p:sp>
          <p:nvSpPr>
            <p:cNvPr id="14" name="TextBox 14"/>
            <p:cNvSpPr txBox="1"/>
            <p:nvPr/>
          </p:nvSpPr>
          <p:spPr>
            <a:xfrm>
              <a:off x="152400" y="-28575"/>
              <a:ext cx="508000" cy="434975"/>
            </a:xfrm>
            <a:prstGeom prst="rect">
              <a:avLst/>
            </a:prstGeom>
          </p:spPr>
          <p:txBody>
            <a:bodyPr lIns="50800" tIns="50800" rIns="50800" bIns="50800" rtlCol="0" anchor="ctr"/>
            <a:lstStyle/>
            <a:p>
              <a:pPr algn="ctr">
                <a:lnSpc>
                  <a:spcPts val="3096"/>
                </a:lnSpc>
              </a:pPr>
              <a:r>
                <a:rPr lang="en-US" sz="2400" spc="93" dirty="0">
                  <a:solidFill>
                    <a:srgbClr val="000000"/>
                  </a:solidFill>
                  <a:latin typeface="Arimo"/>
                </a:rPr>
                <a:t>KHẢ NĂNG TÁI SỬ DỤNG</a:t>
              </a:r>
            </a:p>
          </p:txBody>
        </p:sp>
      </p:grpSp>
      <p:grpSp>
        <p:nvGrpSpPr>
          <p:cNvPr id="15" name="Group 15"/>
          <p:cNvGrpSpPr/>
          <p:nvPr/>
        </p:nvGrpSpPr>
        <p:grpSpPr>
          <a:xfrm>
            <a:off x="7450411" y="6844722"/>
            <a:ext cx="2773221" cy="1386611"/>
            <a:chOff x="0" y="0"/>
            <a:chExt cx="812800" cy="406400"/>
          </a:xfrm>
        </p:grpSpPr>
        <p:sp>
          <p:nvSpPr>
            <p:cNvPr id="16" name="Freeform 16"/>
            <p:cNvSpPr/>
            <p:nvPr/>
          </p:nvSpPr>
          <p:spPr>
            <a:xfrm>
              <a:off x="0" y="0"/>
              <a:ext cx="812800" cy="406400"/>
            </a:xfrm>
            <a:custGeom>
              <a:avLst/>
              <a:gdLst/>
              <a:ahLst/>
              <a:cxnLst/>
              <a:rect l="l" t="t" r="r" b="b"/>
              <a:pathLst>
                <a:path w="812800" h="406400">
                  <a:moveTo>
                    <a:pt x="609600" y="0"/>
                  </a:moveTo>
                  <a:lnTo>
                    <a:pt x="203200" y="0"/>
                  </a:lnTo>
                  <a:lnTo>
                    <a:pt x="0" y="203200"/>
                  </a:lnTo>
                  <a:lnTo>
                    <a:pt x="203200" y="406400"/>
                  </a:lnTo>
                  <a:lnTo>
                    <a:pt x="609600" y="406400"/>
                  </a:lnTo>
                  <a:lnTo>
                    <a:pt x="812800" y="203200"/>
                  </a:lnTo>
                  <a:lnTo>
                    <a:pt x="609600" y="0"/>
                  </a:lnTo>
                  <a:close/>
                </a:path>
              </a:pathLst>
            </a:custGeom>
            <a:solidFill>
              <a:srgbClr val="8C52FF"/>
            </a:solidFill>
          </p:spPr>
        </p:sp>
        <p:sp>
          <p:nvSpPr>
            <p:cNvPr id="17" name="TextBox 17"/>
            <p:cNvSpPr txBox="1"/>
            <p:nvPr/>
          </p:nvSpPr>
          <p:spPr>
            <a:xfrm>
              <a:off x="152400" y="-28575"/>
              <a:ext cx="508000" cy="434975"/>
            </a:xfrm>
            <a:prstGeom prst="rect">
              <a:avLst/>
            </a:prstGeom>
          </p:spPr>
          <p:txBody>
            <a:bodyPr lIns="50800" tIns="50800" rIns="50800" bIns="50800" rtlCol="0" anchor="ctr"/>
            <a:lstStyle/>
            <a:p>
              <a:pPr algn="ctr">
                <a:lnSpc>
                  <a:spcPts val="3096"/>
                </a:lnSpc>
              </a:pPr>
              <a:r>
                <a:rPr lang="en-US" sz="2400" spc="93" dirty="0">
                  <a:solidFill>
                    <a:srgbClr val="000000"/>
                  </a:solidFill>
                  <a:latin typeface="Arimo"/>
                </a:rPr>
                <a:t>TIẾT KIỆM THỜI GIAN</a:t>
              </a:r>
            </a:p>
          </p:txBody>
        </p:sp>
      </p:grpSp>
      <p:grpSp>
        <p:nvGrpSpPr>
          <p:cNvPr id="18" name="Group 18"/>
          <p:cNvGrpSpPr/>
          <p:nvPr/>
        </p:nvGrpSpPr>
        <p:grpSpPr>
          <a:xfrm>
            <a:off x="6228561" y="8564995"/>
            <a:ext cx="2773221" cy="1386611"/>
            <a:chOff x="0" y="0"/>
            <a:chExt cx="812800" cy="406400"/>
          </a:xfrm>
        </p:grpSpPr>
        <p:sp>
          <p:nvSpPr>
            <p:cNvPr id="19" name="Freeform 19"/>
            <p:cNvSpPr/>
            <p:nvPr/>
          </p:nvSpPr>
          <p:spPr>
            <a:xfrm>
              <a:off x="0" y="0"/>
              <a:ext cx="812800" cy="406400"/>
            </a:xfrm>
            <a:custGeom>
              <a:avLst/>
              <a:gdLst/>
              <a:ahLst/>
              <a:cxnLst/>
              <a:rect l="l" t="t" r="r" b="b"/>
              <a:pathLst>
                <a:path w="812800" h="406400">
                  <a:moveTo>
                    <a:pt x="609600" y="0"/>
                  </a:moveTo>
                  <a:lnTo>
                    <a:pt x="203200" y="0"/>
                  </a:lnTo>
                  <a:lnTo>
                    <a:pt x="0" y="203200"/>
                  </a:lnTo>
                  <a:lnTo>
                    <a:pt x="203200" y="406400"/>
                  </a:lnTo>
                  <a:lnTo>
                    <a:pt x="609600" y="406400"/>
                  </a:lnTo>
                  <a:lnTo>
                    <a:pt x="812800" y="203200"/>
                  </a:lnTo>
                  <a:lnTo>
                    <a:pt x="609600" y="0"/>
                  </a:lnTo>
                  <a:close/>
                </a:path>
              </a:pathLst>
            </a:custGeom>
            <a:solidFill>
              <a:srgbClr val="38B6FF"/>
            </a:solidFill>
          </p:spPr>
        </p:sp>
        <p:sp>
          <p:nvSpPr>
            <p:cNvPr id="20" name="TextBox 20"/>
            <p:cNvSpPr txBox="1"/>
            <p:nvPr/>
          </p:nvSpPr>
          <p:spPr>
            <a:xfrm>
              <a:off x="152400" y="-28575"/>
              <a:ext cx="508000" cy="434975"/>
            </a:xfrm>
            <a:prstGeom prst="rect">
              <a:avLst/>
            </a:prstGeom>
          </p:spPr>
          <p:txBody>
            <a:bodyPr lIns="50800" tIns="50800" rIns="50800" bIns="50800" rtlCol="0" anchor="ctr"/>
            <a:lstStyle/>
            <a:p>
              <a:pPr algn="ctr">
                <a:lnSpc>
                  <a:spcPts val="3096"/>
                </a:lnSpc>
              </a:pPr>
              <a:r>
                <a:rPr lang="en-US" sz="2400" spc="93" dirty="0">
                  <a:solidFill>
                    <a:srgbClr val="000000"/>
                  </a:solidFill>
                  <a:latin typeface="Arimo"/>
                </a:rPr>
                <a:t>TIẾT KIỆM CHI PHÍ</a:t>
              </a:r>
            </a:p>
          </p:txBody>
        </p:sp>
      </p:grpSp>
      <p:grpSp>
        <p:nvGrpSpPr>
          <p:cNvPr id="21" name="Group 21"/>
          <p:cNvGrpSpPr/>
          <p:nvPr/>
        </p:nvGrpSpPr>
        <p:grpSpPr>
          <a:xfrm>
            <a:off x="797247" y="3143235"/>
            <a:ext cx="7291812" cy="1438746"/>
            <a:chOff x="0" y="0"/>
            <a:chExt cx="3439444" cy="678636"/>
          </a:xfrm>
        </p:grpSpPr>
        <p:sp>
          <p:nvSpPr>
            <p:cNvPr id="22" name="Freeform 22"/>
            <p:cNvSpPr/>
            <p:nvPr/>
          </p:nvSpPr>
          <p:spPr>
            <a:xfrm>
              <a:off x="0" y="0"/>
              <a:ext cx="3439444" cy="678636"/>
            </a:xfrm>
            <a:custGeom>
              <a:avLst/>
              <a:gdLst/>
              <a:ahLst/>
              <a:cxnLst/>
              <a:rect l="l" t="t" r="r" b="b"/>
              <a:pathLst>
                <a:path w="3439444" h="678636">
                  <a:moveTo>
                    <a:pt x="3439444" y="339318"/>
                  </a:moveTo>
                  <a:lnTo>
                    <a:pt x="3033044" y="0"/>
                  </a:lnTo>
                  <a:lnTo>
                    <a:pt x="3033044" y="203200"/>
                  </a:lnTo>
                  <a:lnTo>
                    <a:pt x="0" y="203200"/>
                  </a:lnTo>
                  <a:lnTo>
                    <a:pt x="0" y="475436"/>
                  </a:lnTo>
                  <a:lnTo>
                    <a:pt x="3033044" y="475436"/>
                  </a:lnTo>
                  <a:lnTo>
                    <a:pt x="3033044" y="678636"/>
                  </a:lnTo>
                  <a:lnTo>
                    <a:pt x="3439444" y="339318"/>
                  </a:lnTo>
                  <a:close/>
                </a:path>
              </a:pathLst>
            </a:custGeom>
            <a:solidFill>
              <a:srgbClr val="86EAE9"/>
            </a:solidFill>
          </p:spPr>
        </p:sp>
        <p:sp>
          <p:nvSpPr>
            <p:cNvPr id="23" name="TextBox 23"/>
            <p:cNvSpPr txBox="1"/>
            <p:nvPr/>
          </p:nvSpPr>
          <p:spPr>
            <a:xfrm>
              <a:off x="0" y="174625"/>
              <a:ext cx="711200" cy="434975"/>
            </a:xfrm>
            <a:prstGeom prst="rect">
              <a:avLst/>
            </a:prstGeom>
          </p:spPr>
          <p:txBody>
            <a:bodyPr lIns="50800" tIns="50800" rIns="50800" bIns="50800" rtlCol="0" anchor="ctr"/>
            <a:lstStyle/>
            <a:p>
              <a:pPr algn="ctr">
                <a:lnSpc>
                  <a:spcPts val="3096"/>
                </a:lnSpc>
              </a:pPr>
              <a:endParaRPr/>
            </a:p>
          </p:txBody>
        </p:sp>
      </p:grpSp>
      <p:sp>
        <p:nvSpPr>
          <p:cNvPr id="24" name="TextBox 24"/>
          <p:cNvSpPr txBox="1"/>
          <p:nvPr/>
        </p:nvSpPr>
        <p:spPr>
          <a:xfrm>
            <a:off x="512781" y="430705"/>
            <a:ext cx="13875260" cy="762000"/>
          </a:xfrm>
          <a:prstGeom prst="rect">
            <a:avLst/>
          </a:prstGeom>
        </p:spPr>
        <p:txBody>
          <a:bodyPr lIns="0" tIns="0" rIns="0" bIns="0" rtlCol="0" anchor="t">
            <a:spAutoFit/>
          </a:bodyPr>
          <a:lstStyle/>
          <a:p>
            <a:pPr marL="0" lvl="0" indent="0">
              <a:lnSpc>
                <a:spcPts val="6000"/>
              </a:lnSpc>
              <a:spcBef>
                <a:spcPct val="0"/>
              </a:spcBef>
            </a:pPr>
            <a:r>
              <a:rPr lang="en-US" sz="5000" spc="-50" dirty="0" err="1">
                <a:solidFill>
                  <a:srgbClr val="000000"/>
                </a:solidFill>
                <a:latin typeface="Muli Bold"/>
              </a:rPr>
              <a:t>Nên</a:t>
            </a:r>
            <a:r>
              <a:rPr lang="en-US" sz="5000" spc="-50" dirty="0">
                <a:solidFill>
                  <a:srgbClr val="000000"/>
                </a:solidFill>
                <a:latin typeface="Muli Bold"/>
              </a:rPr>
              <a:t> </a:t>
            </a:r>
            <a:r>
              <a:rPr lang="en-US" sz="5000" spc="-50" dirty="0" err="1">
                <a:solidFill>
                  <a:srgbClr val="000000"/>
                </a:solidFill>
                <a:latin typeface="Muli Bold"/>
              </a:rPr>
              <a:t>lựa</a:t>
            </a:r>
            <a:r>
              <a:rPr lang="en-US" sz="5000" spc="-50" dirty="0">
                <a:solidFill>
                  <a:srgbClr val="000000"/>
                </a:solidFill>
                <a:latin typeface="Muli Bold"/>
              </a:rPr>
              <a:t> </a:t>
            </a:r>
            <a:r>
              <a:rPr lang="en-US" sz="5000" spc="-50" dirty="0" err="1">
                <a:solidFill>
                  <a:srgbClr val="000000"/>
                </a:solidFill>
                <a:latin typeface="Muli Bold"/>
              </a:rPr>
              <a:t>chọn</a:t>
            </a:r>
            <a:r>
              <a:rPr lang="en-US" sz="5000" spc="-50" dirty="0">
                <a:solidFill>
                  <a:srgbClr val="000000"/>
                </a:solidFill>
                <a:latin typeface="Muli Bold"/>
              </a:rPr>
              <a:t> </a:t>
            </a:r>
            <a:r>
              <a:rPr lang="en-US" sz="5000" spc="-50" dirty="0" err="1">
                <a:solidFill>
                  <a:srgbClr val="000000"/>
                </a:solidFill>
                <a:latin typeface="Muli Bold"/>
              </a:rPr>
              <a:t>kiểm</a:t>
            </a:r>
            <a:r>
              <a:rPr lang="en-US" sz="5000" spc="-50" dirty="0">
                <a:solidFill>
                  <a:srgbClr val="000000"/>
                </a:solidFill>
                <a:latin typeface="Muli Bold"/>
              </a:rPr>
              <a:t> </a:t>
            </a:r>
            <a:r>
              <a:rPr lang="en-US" sz="5000" spc="-50" dirty="0" err="1">
                <a:solidFill>
                  <a:srgbClr val="000000"/>
                </a:solidFill>
                <a:latin typeface="Muli Bold"/>
              </a:rPr>
              <a:t>thử</a:t>
            </a:r>
            <a:r>
              <a:rPr lang="en-US" sz="5000" spc="-50" dirty="0">
                <a:solidFill>
                  <a:srgbClr val="000000"/>
                </a:solidFill>
                <a:latin typeface="Muli Bold"/>
              </a:rPr>
              <a:t> </a:t>
            </a:r>
            <a:r>
              <a:rPr lang="en-US" sz="5000" spc="-50" dirty="0" err="1">
                <a:solidFill>
                  <a:srgbClr val="000000"/>
                </a:solidFill>
                <a:latin typeface="Muli Bold"/>
              </a:rPr>
              <a:t>tự</a:t>
            </a:r>
            <a:r>
              <a:rPr lang="en-US" sz="5000" spc="-50" dirty="0">
                <a:solidFill>
                  <a:srgbClr val="000000"/>
                </a:solidFill>
                <a:latin typeface="Muli Bold"/>
              </a:rPr>
              <a:t> </a:t>
            </a:r>
            <a:r>
              <a:rPr lang="en-US" sz="5000" spc="-50" dirty="0" err="1">
                <a:solidFill>
                  <a:srgbClr val="000000"/>
                </a:solidFill>
                <a:latin typeface="Muli Bold"/>
              </a:rPr>
              <a:t>động</a:t>
            </a:r>
            <a:r>
              <a:rPr lang="en-US" sz="5000" spc="-50" dirty="0">
                <a:solidFill>
                  <a:srgbClr val="000000"/>
                </a:solidFill>
                <a:latin typeface="Muli Bold"/>
              </a:rPr>
              <a:t> </a:t>
            </a:r>
            <a:r>
              <a:rPr lang="en-US" sz="5000" spc="-50" dirty="0" err="1">
                <a:solidFill>
                  <a:srgbClr val="000000"/>
                </a:solidFill>
                <a:latin typeface="Muli Bold"/>
              </a:rPr>
              <a:t>tại</a:t>
            </a:r>
            <a:r>
              <a:rPr lang="en-US" sz="5000" spc="-50" dirty="0">
                <a:solidFill>
                  <a:srgbClr val="000000"/>
                </a:solidFill>
                <a:latin typeface="Muli Bold"/>
              </a:rPr>
              <a:t> </a:t>
            </a:r>
            <a:r>
              <a:rPr lang="en-US" sz="5000" spc="-50" dirty="0" err="1">
                <a:solidFill>
                  <a:srgbClr val="000000"/>
                </a:solidFill>
                <a:latin typeface="Muli Bold"/>
              </a:rPr>
              <a:t>vì</a:t>
            </a:r>
            <a:r>
              <a:rPr lang="en-US" sz="5000" spc="-50" dirty="0">
                <a:solidFill>
                  <a:srgbClr val="000000"/>
                </a:solidFill>
                <a:latin typeface="Muli Bold"/>
              </a:rPr>
              <a:t>?</a:t>
            </a:r>
          </a:p>
        </p:txBody>
      </p:sp>
      <p:grpSp>
        <p:nvGrpSpPr>
          <p:cNvPr id="25" name="Group 25"/>
          <p:cNvGrpSpPr/>
          <p:nvPr/>
        </p:nvGrpSpPr>
        <p:grpSpPr>
          <a:xfrm>
            <a:off x="797247" y="5000567"/>
            <a:ext cx="5989710" cy="1438746"/>
            <a:chOff x="0" y="0"/>
            <a:chExt cx="2825261" cy="678636"/>
          </a:xfrm>
        </p:grpSpPr>
        <p:sp>
          <p:nvSpPr>
            <p:cNvPr id="26" name="Freeform 26"/>
            <p:cNvSpPr/>
            <p:nvPr/>
          </p:nvSpPr>
          <p:spPr>
            <a:xfrm>
              <a:off x="0" y="0"/>
              <a:ext cx="2825261" cy="678636"/>
            </a:xfrm>
            <a:custGeom>
              <a:avLst/>
              <a:gdLst/>
              <a:ahLst/>
              <a:cxnLst/>
              <a:rect l="l" t="t" r="r" b="b"/>
              <a:pathLst>
                <a:path w="2825261" h="678636">
                  <a:moveTo>
                    <a:pt x="2825261" y="339318"/>
                  </a:moveTo>
                  <a:lnTo>
                    <a:pt x="2418861" y="0"/>
                  </a:lnTo>
                  <a:lnTo>
                    <a:pt x="2418861" y="203200"/>
                  </a:lnTo>
                  <a:lnTo>
                    <a:pt x="0" y="203200"/>
                  </a:lnTo>
                  <a:lnTo>
                    <a:pt x="0" y="475436"/>
                  </a:lnTo>
                  <a:lnTo>
                    <a:pt x="2418861" y="475436"/>
                  </a:lnTo>
                  <a:lnTo>
                    <a:pt x="2418861" y="678636"/>
                  </a:lnTo>
                  <a:lnTo>
                    <a:pt x="2825261" y="339318"/>
                  </a:lnTo>
                  <a:close/>
                </a:path>
              </a:pathLst>
            </a:custGeom>
            <a:solidFill>
              <a:srgbClr val="2C92D5"/>
            </a:solidFill>
          </p:spPr>
        </p:sp>
        <p:sp>
          <p:nvSpPr>
            <p:cNvPr id="27" name="TextBox 27"/>
            <p:cNvSpPr txBox="1"/>
            <p:nvPr/>
          </p:nvSpPr>
          <p:spPr>
            <a:xfrm>
              <a:off x="0" y="174625"/>
              <a:ext cx="711200" cy="434975"/>
            </a:xfrm>
            <a:prstGeom prst="rect">
              <a:avLst/>
            </a:prstGeom>
          </p:spPr>
          <p:txBody>
            <a:bodyPr lIns="50800" tIns="50800" rIns="50800" bIns="50800" rtlCol="0" anchor="ctr"/>
            <a:lstStyle/>
            <a:p>
              <a:pPr algn="ctr">
                <a:lnSpc>
                  <a:spcPts val="3096"/>
                </a:lnSpc>
              </a:pPr>
              <a:endParaRPr/>
            </a:p>
          </p:txBody>
        </p:sp>
      </p:grpSp>
      <p:grpSp>
        <p:nvGrpSpPr>
          <p:cNvPr id="28" name="Group 28"/>
          <p:cNvGrpSpPr/>
          <p:nvPr/>
        </p:nvGrpSpPr>
        <p:grpSpPr>
          <a:xfrm>
            <a:off x="797247" y="6818655"/>
            <a:ext cx="4923078" cy="1438746"/>
            <a:chOff x="0" y="0"/>
            <a:chExt cx="2322146" cy="678636"/>
          </a:xfrm>
        </p:grpSpPr>
        <p:sp>
          <p:nvSpPr>
            <p:cNvPr id="29" name="Freeform 29"/>
            <p:cNvSpPr/>
            <p:nvPr/>
          </p:nvSpPr>
          <p:spPr>
            <a:xfrm>
              <a:off x="0" y="0"/>
              <a:ext cx="2322145" cy="678636"/>
            </a:xfrm>
            <a:custGeom>
              <a:avLst/>
              <a:gdLst/>
              <a:ahLst/>
              <a:cxnLst/>
              <a:rect l="l" t="t" r="r" b="b"/>
              <a:pathLst>
                <a:path w="2322145" h="678636">
                  <a:moveTo>
                    <a:pt x="2322145" y="339318"/>
                  </a:moveTo>
                  <a:lnTo>
                    <a:pt x="1915745" y="0"/>
                  </a:lnTo>
                  <a:lnTo>
                    <a:pt x="1915745" y="203200"/>
                  </a:lnTo>
                  <a:lnTo>
                    <a:pt x="0" y="203200"/>
                  </a:lnTo>
                  <a:lnTo>
                    <a:pt x="0" y="475436"/>
                  </a:lnTo>
                  <a:lnTo>
                    <a:pt x="1915745" y="475436"/>
                  </a:lnTo>
                  <a:lnTo>
                    <a:pt x="1915745" y="678636"/>
                  </a:lnTo>
                  <a:lnTo>
                    <a:pt x="2322145" y="339318"/>
                  </a:lnTo>
                  <a:close/>
                </a:path>
              </a:pathLst>
            </a:custGeom>
            <a:solidFill>
              <a:srgbClr val="8C52FF"/>
            </a:solidFill>
          </p:spPr>
        </p:sp>
        <p:sp>
          <p:nvSpPr>
            <p:cNvPr id="30" name="TextBox 30"/>
            <p:cNvSpPr txBox="1"/>
            <p:nvPr/>
          </p:nvSpPr>
          <p:spPr>
            <a:xfrm>
              <a:off x="0" y="174625"/>
              <a:ext cx="711200" cy="434975"/>
            </a:xfrm>
            <a:prstGeom prst="rect">
              <a:avLst/>
            </a:prstGeom>
          </p:spPr>
          <p:txBody>
            <a:bodyPr lIns="50800" tIns="50800" rIns="50800" bIns="50800" rtlCol="0" anchor="ctr"/>
            <a:lstStyle/>
            <a:p>
              <a:pPr algn="ctr">
                <a:lnSpc>
                  <a:spcPts val="3096"/>
                </a:lnSpc>
              </a:pPr>
              <a:endParaRPr/>
            </a:p>
          </p:txBody>
        </p:sp>
      </p:grpSp>
      <p:grpSp>
        <p:nvGrpSpPr>
          <p:cNvPr id="31" name="Group 31"/>
          <p:cNvGrpSpPr/>
          <p:nvPr/>
        </p:nvGrpSpPr>
        <p:grpSpPr>
          <a:xfrm>
            <a:off x="797247" y="8564995"/>
            <a:ext cx="3645906" cy="1438746"/>
            <a:chOff x="0" y="0"/>
            <a:chExt cx="1719722" cy="678636"/>
          </a:xfrm>
        </p:grpSpPr>
        <p:sp>
          <p:nvSpPr>
            <p:cNvPr id="32" name="Freeform 32"/>
            <p:cNvSpPr/>
            <p:nvPr/>
          </p:nvSpPr>
          <p:spPr>
            <a:xfrm>
              <a:off x="0" y="0"/>
              <a:ext cx="1719722" cy="678636"/>
            </a:xfrm>
            <a:custGeom>
              <a:avLst/>
              <a:gdLst/>
              <a:ahLst/>
              <a:cxnLst/>
              <a:rect l="l" t="t" r="r" b="b"/>
              <a:pathLst>
                <a:path w="1719722" h="678636">
                  <a:moveTo>
                    <a:pt x="1719722" y="339318"/>
                  </a:moveTo>
                  <a:lnTo>
                    <a:pt x="1313322" y="0"/>
                  </a:lnTo>
                  <a:lnTo>
                    <a:pt x="1313322" y="203200"/>
                  </a:lnTo>
                  <a:lnTo>
                    <a:pt x="0" y="203200"/>
                  </a:lnTo>
                  <a:lnTo>
                    <a:pt x="0" y="475436"/>
                  </a:lnTo>
                  <a:lnTo>
                    <a:pt x="1313322" y="475436"/>
                  </a:lnTo>
                  <a:lnTo>
                    <a:pt x="1313322" y="678636"/>
                  </a:lnTo>
                  <a:lnTo>
                    <a:pt x="1719722" y="339318"/>
                  </a:lnTo>
                  <a:close/>
                </a:path>
              </a:pathLst>
            </a:custGeom>
            <a:solidFill>
              <a:srgbClr val="38B6FF"/>
            </a:solidFill>
          </p:spPr>
        </p:sp>
        <p:sp>
          <p:nvSpPr>
            <p:cNvPr id="33" name="TextBox 33"/>
            <p:cNvSpPr txBox="1"/>
            <p:nvPr/>
          </p:nvSpPr>
          <p:spPr>
            <a:xfrm>
              <a:off x="0" y="174625"/>
              <a:ext cx="711200" cy="434975"/>
            </a:xfrm>
            <a:prstGeom prst="rect">
              <a:avLst/>
            </a:prstGeom>
          </p:spPr>
          <p:txBody>
            <a:bodyPr lIns="50800" tIns="50800" rIns="50800" bIns="50800" rtlCol="0" anchor="ctr"/>
            <a:lstStyle/>
            <a:p>
              <a:pPr algn="ctr">
                <a:lnSpc>
                  <a:spcPts val="3096"/>
                </a:lnSpc>
              </a:pPr>
              <a:endParaRPr/>
            </a:p>
          </p:txBody>
        </p:sp>
      </p:grpSp>
      <p:grpSp>
        <p:nvGrpSpPr>
          <p:cNvPr id="34" name="Group 34"/>
          <p:cNvGrpSpPr/>
          <p:nvPr/>
        </p:nvGrpSpPr>
        <p:grpSpPr>
          <a:xfrm>
            <a:off x="797247" y="1521725"/>
            <a:ext cx="8715547" cy="1438746"/>
            <a:chOff x="0" y="0"/>
            <a:chExt cx="4110999" cy="678636"/>
          </a:xfrm>
        </p:grpSpPr>
        <p:sp>
          <p:nvSpPr>
            <p:cNvPr id="35" name="Freeform 35"/>
            <p:cNvSpPr/>
            <p:nvPr/>
          </p:nvSpPr>
          <p:spPr>
            <a:xfrm>
              <a:off x="0" y="0"/>
              <a:ext cx="4110999" cy="678636"/>
            </a:xfrm>
            <a:custGeom>
              <a:avLst/>
              <a:gdLst/>
              <a:ahLst/>
              <a:cxnLst/>
              <a:rect l="l" t="t" r="r" b="b"/>
              <a:pathLst>
                <a:path w="4110999" h="678636">
                  <a:moveTo>
                    <a:pt x="4110999" y="339318"/>
                  </a:moveTo>
                  <a:lnTo>
                    <a:pt x="3704599" y="0"/>
                  </a:lnTo>
                  <a:lnTo>
                    <a:pt x="3704599" y="203200"/>
                  </a:lnTo>
                  <a:lnTo>
                    <a:pt x="0" y="203200"/>
                  </a:lnTo>
                  <a:lnTo>
                    <a:pt x="0" y="475436"/>
                  </a:lnTo>
                  <a:lnTo>
                    <a:pt x="3704599" y="475436"/>
                  </a:lnTo>
                  <a:lnTo>
                    <a:pt x="3704599" y="678636"/>
                  </a:lnTo>
                  <a:lnTo>
                    <a:pt x="4110999" y="339318"/>
                  </a:lnTo>
                  <a:close/>
                </a:path>
              </a:pathLst>
            </a:custGeom>
            <a:solidFill>
              <a:srgbClr val="A4E473"/>
            </a:solidFill>
          </p:spPr>
        </p:sp>
        <p:sp>
          <p:nvSpPr>
            <p:cNvPr id="36" name="TextBox 36"/>
            <p:cNvSpPr txBox="1"/>
            <p:nvPr/>
          </p:nvSpPr>
          <p:spPr>
            <a:xfrm>
              <a:off x="0" y="174625"/>
              <a:ext cx="711200" cy="434975"/>
            </a:xfrm>
            <a:prstGeom prst="rect">
              <a:avLst/>
            </a:prstGeom>
          </p:spPr>
          <p:txBody>
            <a:bodyPr lIns="50800" tIns="50800" rIns="50800" bIns="50800" rtlCol="0" anchor="ctr"/>
            <a:lstStyle/>
            <a:p>
              <a:pPr algn="ctr">
                <a:lnSpc>
                  <a:spcPts val="3096"/>
                </a:lnSpc>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500" fill="hold"/>
                                        <p:tgtEl>
                                          <p:spTgt spid="21"/>
                                        </p:tgtEl>
                                        <p:attrNameLst>
                                          <p:attrName>ppt_x</p:attrName>
                                        </p:attrNameLst>
                                      </p:cBhvr>
                                      <p:tavLst>
                                        <p:tav tm="0">
                                          <p:val>
                                            <p:strVal val="#ppt_x"/>
                                          </p:val>
                                        </p:tav>
                                        <p:tav tm="100000">
                                          <p:val>
                                            <p:strVal val="#ppt_x"/>
                                          </p:val>
                                        </p:tav>
                                      </p:tavLst>
                                    </p:anim>
                                    <p:anim calcmode="lin" valueType="num">
                                      <p:cBhvr additive="base">
                                        <p:cTn id="25"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 calcmode="lin" valueType="num">
                                      <p:cBhvr additive="base">
                                        <p:cTn id="36" dur="500" fill="hold"/>
                                        <p:tgtEl>
                                          <p:spTgt spid="25"/>
                                        </p:tgtEl>
                                        <p:attrNameLst>
                                          <p:attrName>ppt_x</p:attrName>
                                        </p:attrNameLst>
                                      </p:cBhvr>
                                      <p:tavLst>
                                        <p:tav tm="0">
                                          <p:val>
                                            <p:strVal val="#ppt_x"/>
                                          </p:val>
                                        </p:tav>
                                        <p:tav tm="100000">
                                          <p:val>
                                            <p:strVal val="#ppt_x"/>
                                          </p:val>
                                        </p:tav>
                                      </p:tavLst>
                                    </p:anim>
                                    <p:anim calcmode="lin" valueType="num">
                                      <p:cBhvr additive="base">
                                        <p:cTn id="3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ppt_x"/>
                                          </p:val>
                                        </p:tav>
                                        <p:tav tm="100000">
                                          <p:val>
                                            <p:strVal val="#ppt_x"/>
                                          </p:val>
                                        </p:tav>
                                      </p:tavLst>
                                    </p:anim>
                                    <p:anim calcmode="lin" valueType="num">
                                      <p:cBhvr additive="base">
                                        <p:cTn id="4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additive="base">
                                        <p:cTn id="48" dur="500" fill="hold"/>
                                        <p:tgtEl>
                                          <p:spTgt spid="28"/>
                                        </p:tgtEl>
                                        <p:attrNameLst>
                                          <p:attrName>ppt_x</p:attrName>
                                        </p:attrNameLst>
                                      </p:cBhvr>
                                      <p:tavLst>
                                        <p:tav tm="0">
                                          <p:val>
                                            <p:strVal val="#ppt_x"/>
                                          </p:val>
                                        </p:tav>
                                        <p:tav tm="100000">
                                          <p:val>
                                            <p:strVal val="#ppt_x"/>
                                          </p:val>
                                        </p:tav>
                                      </p:tavLst>
                                    </p:anim>
                                    <p:anim calcmode="lin" valueType="num">
                                      <p:cBhvr additive="base">
                                        <p:cTn id="49"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additive="base">
                                        <p:cTn id="54" dur="500" fill="hold"/>
                                        <p:tgtEl>
                                          <p:spTgt spid="15"/>
                                        </p:tgtEl>
                                        <p:attrNameLst>
                                          <p:attrName>ppt_x</p:attrName>
                                        </p:attrNameLst>
                                      </p:cBhvr>
                                      <p:tavLst>
                                        <p:tav tm="0">
                                          <p:val>
                                            <p:strVal val="#ppt_x"/>
                                          </p:val>
                                        </p:tav>
                                        <p:tav tm="100000">
                                          <p:val>
                                            <p:strVal val="#ppt_x"/>
                                          </p:val>
                                        </p:tav>
                                      </p:tavLst>
                                    </p:anim>
                                    <p:anim calcmode="lin" valueType="num">
                                      <p:cBhvr additive="base">
                                        <p:cTn id="5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31"/>
                                        </p:tgtEl>
                                        <p:attrNameLst>
                                          <p:attrName>style.visibility</p:attrName>
                                        </p:attrNameLst>
                                      </p:cBhvr>
                                      <p:to>
                                        <p:strVal val="visible"/>
                                      </p:to>
                                    </p:set>
                                    <p:anim calcmode="lin" valueType="num">
                                      <p:cBhvr additive="base">
                                        <p:cTn id="60" dur="500" fill="hold"/>
                                        <p:tgtEl>
                                          <p:spTgt spid="31"/>
                                        </p:tgtEl>
                                        <p:attrNameLst>
                                          <p:attrName>ppt_x</p:attrName>
                                        </p:attrNameLst>
                                      </p:cBhvr>
                                      <p:tavLst>
                                        <p:tav tm="0">
                                          <p:val>
                                            <p:strVal val="#ppt_x"/>
                                          </p:val>
                                        </p:tav>
                                        <p:tav tm="100000">
                                          <p:val>
                                            <p:strVal val="#ppt_x"/>
                                          </p:val>
                                        </p:tav>
                                      </p:tavLst>
                                    </p:anim>
                                    <p:anim calcmode="lin" valueType="num">
                                      <p:cBhvr additive="base">
                                        <p:cTn id="61"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18"/>
                                        </p:tgtEl>
                                        <p:attrNameLst>
                                          <p:attrName>style.visibility</p:attrName>
                                        </p:attrNameLst>
                                      </p:cBhvr>
                                      <p:to>
                                        <p:strVal val="visible"/>
                                      </p:to>
                                    </p:set>
                                    <p:anim calcmode="lin" valueType="num">
                                      <p:cBhvr additive="base">
                                        <p:cTn id="66" dur="500" fill="hold"/>
                                        <p:tgtEl>
                                          <p:spTgt spid="18"/>
                                        </p:tgtEl>
                                        <p:attrNameLst>
                                          <p:attrName>ppt_x</p:attrName>
                                        </p:attrNameLst>
                                      </p:cBhvr>
                                      <p:tavLst>
                                        <p:tav tm="0">
                                          <p:val>
                                            <p:strVal val="#ppt_x"/>
                                          </p:val>
                                        </p:tav>
                                        <p:tav tm="100000">
                                          <p:val>
                                            <p:strVal val="#ppt_x"/>
                                          </p:val>
                                        </p:tav>
                                      </p:tavLst>
                                    </p:anim>
                                    <p:anim calcmode="lin" valueType="num">
                                      <p:cBhvr additive="base">
                                        <p:cTn id="6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822814" y="2782674"/>
            <a:ext cx="2977778" cy="257877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a:off x="13683793" y="-40471"/>
            <a:ext cx="4201515" cy="3638531"/>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p:nvPr/>
        </p:nvGrpSpPr>
        <p:grpSpPr>
          <a:xfrm>
            <a:off x="13267641" y="-861341"/>
            <a:ext cx="2481390" cy="2148895"/>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8" name="TextBox 8"/>
          <p:cNvSpPr txBox="1"/>
          <p:nvPr/>
        </p:nvSpPr>
        <p:spPr>
          <a:xfrm>
            <a:off x="1238688" y="2364508"/>
            <a:ext cx="12028953" cy="1619250"/>
          </a:xfrm>
          <a:prstGeom prst="rect">
            <a:avLst/>
          </a:prstGeom>
        </p:spPr>
        <p:txBody>
          <a:bodyPr lIns="0" tIns="0" rIns="0" bIns="0" rtlCol="0" anchor="t">
            <a:spAutoFit/>
          </a:bodyPr>
          <a:lstStyle/>
          <a:p>
            <a:pPr>
              <a:lnSpc>
                <a:spcPts val="4320"/>
              </a:lnSpc>
              <a:spcBef>
                <a:spcPct val="0"/>
              </a:spcBef>
            </a:pPr>
            <a:r>
              <a:rPr lang="en-US" sz="3600" spc="-36">
                <a:solidFill>
                  <a:srgbClr val="000000"/>
                </a:solidFill>
                <a:latin typeface="Muli Bold"/>
              </a:rPr>
              <a:t>Katalon Studio là công cụ kiểm thử tự động, được xây dựng dựa trên các khung tự động mã nguồn mở selenium, Appium. </a:t>
            </a:r>
          </a:p>
        </p:txBody>
      </p:sp>
      <p:sp>
        <p:nvSpPr>
          <p:cNvPr id="9" name="TextBox 9"/>
          <p:cNvSpPr txBox="1"/>
          <p:nvPr/>
        </p:nvSpPr>
        <p:spPr>
          <a:xfrm>
            <a:off x="1028700" y="1038225"/>
            <a:ext cx="9301102" cy="533400"/>
          </a:xfrm>
          <a:prstGeom prst="rect">
            <a:avLst/>
          </a:prstGeom>
        </p:spPr>
        <p:txBody>
          <a:bodyPr lIns="0" tIns="0" rIns="0" bIns="0" rtlCol="0" anchor="t">
            <a:spAutoFit/>
          </a:bodyPr>
          <a:lstStyle/>
          <a:p>
            <a:pPr>
              <a:lnSpc>
                <a:spcPts val="4320"/>
              </a:lnSpc>
              <a:spcBef>
                <a:spcPct val="0"/>
              </a:spcBef>
            </a:pPr>
            <a:r>
              <a:rPr lang="en-US" sz="3600">
                <a:solidFill>
                  <a:srgbClr val="000000"/>
                </a:solidFill>
                <a:latin typeface="Muli Bold Bold"/>
              </a:rPr>
              <a:t>3. Kiểm thử website bằng Katalon Studio</a:t>
            </a:r>
          </a:p>
        </p:txBody>
      </p:sp>
      <p:sp>
        <p:nvSpPr>
          <p:cNvPr id="10" name="TextBox 10"/>
          <p:cNvSpPr txBox="1"/>
          <p:nvPr/>
        </p:nvSpPr>
        <p:spPr>
          <a:xfrm>
            <a:off x="1238688" y="4776642"/>
            <a:ext cx="13269648" cy="3790950"/>
          </a:xfrm>
          <a:prstGeom prst="rect">
            <a:avLst/>
          </a:prstGeom>
        </p:spPr>
        <p:txBody>
          <a:bodyPr lIns="0" tIns="0" rIns="0" bIns="0" rtlCol="0" anchor="t">
            <a:spAutoFit/>
          </a:bodyPr>
          <a:lstStyle/>
          <a:p>
            <a:pPr>
              <a:lnSpc>
                <a:spcPts val="4320"/>
              </a:lnSpc>
            </a:pPr>
            <a:r>
              <a:rPr lang="en-US" sz="3600" spc="-36">
                <a:solidFill>
                  <a:srgbClr val="000000"/>
                </a:solidFill>
                <a:latin typeface="Muli Bold"/>
              </a:rPr>
              <a:t>Lý do nên sử dụng Katalon Studio:</a:t>
            </a:r>
          </a:p>
          <a:p>
            <a:pPr marL="777240" lvl="1" indent="-388620">
              <a:lnSpc>
                <a:spcPts val="4320"/>
              </a:lnSpc>
              <a:buFont typeface="Arial"/>
              <a:buChar char="•"/>
            </a:pPr>
            <a:r>
              <a:rPr lang="en-US" sz="3600" spc="-36">
                <a:solidFill>
                  <a:srgbClr val="000000"/>
                </a:solidFill>
                <a:latin typeface="Muli Bold"/>
              </a:rPr>
              <a:t>Hỗ trợ viết test case nhanh chóng và đơn giản</a:t>
            </a:r>
          </a:p>
          <a:p>
            <a:pPr marL="777240" lvl="1" indent="-388620">
              <a:lnSpc>
                <a:spcPts val="4320"/>
              </a:lnSpc>
              <a:buFont typeface="Arial"/>
              <a:buChar char="•"/>
            </a:pPr>
            <a:r>
              <a:rPr lang="en-US" sz="3600" spc="-36">
                <a:solidFill>
                  <a:srgbClr val="000000"/>
                </a:solidFill>
                <a:latin typeface="Muli Bold"/>
              </a:rPr>
              <a:t>Hỗ trợ test các ứng dụng trên Mobile, Desktop, Web, Api,...</a:t>
            </a:r>
          </a:p>
          <a:p>
            <a:pPr marL="777240" lvl="1" indent="-388620">
              <a:lnSpc>
                <a:spcPts val="4320"/>
              </a:lnSpc>
              <a:buFont typeface="Arial"/>
              <a:buChar char="•"/>
            </a:pPr>
            <a:r>
              <a:rPr lang="en-US" sz="3600" spc="-36">
                <a:solidFill>
                  <a:srgbClr val="000000"/>
                </a:solidFill>
                <a:latin typeface="Muli Bold"/>
              </a:rPr>
              <a:t>Sử dụng được trên đa nền tảng</a:t>
            </a:r>
          </a:p>
          <a:p>
            <a:pPr marL="777240" lvl="1" indent="-388620">
              <a:lnSpc>
                <a:spcPts val="4320"/>
              </a:lnSpc>
              <a:buFont typeface="Arial"/>
              <a:buChar char="•"/>
            </a:pPr>
            <a:r>
              <a:rPr lang="en-US" sz="3600" spc="-36">
                <a:solidFill>
                  <a:srgbClr val="000000"/>
                </a:solidFill>
                <a:latin typeface="Muli Bold"/>
              </a:rPr>
              <a:t>Hỗ trợ tạo test case mà không phải viết code</a:t>
            </a:r>
          </a:p>
          <a:p>
            <a:pPr>
              <a:lnSpc>
                <a:spcPts val="4320"/>
              </a:lnSpc>
            </a:pPr>
            <a:endParaRPr lang="en-US" sz="3600" spc="-36">
              <a:solidFill>
                <a:srgbClr val="000000"/>
              </a:solidFill>
              <a:latin typeface="Muli Bold"/>
            </a:endParaRPr>
          </a:p>
          <a:p>
            <a:pPr>
              <a:lnSpc>
                <a:spcPts val="4320"/>
              </a:lnSpc>
              <a:spcBef>
                <a:spcPct val="0"/>
              </a:spcBef>
            </a:pPr>
            <a:endParaRPr lang="en-US" sz="3600" spc="-36">
              <a:solidFill>
                <a:srgbClr val="000000"/>
              </a:solidFill>
              <a:latin typeface="Muli 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328862" y="1224613"/>
            <a:ext cx="5441636" cy="2286000"/>
          </a:xfrm>
          <a:prstGeom prst="rect">
            <a:avLst/>
          </a:prstGeom>
        </p:spPr>
        <p:txBody>
          <a:bodyPr lIns="0" tIns="0" rIns="0" bIns="0" rtlCol="0" anchor="t">
            <a:spAutoFit/>
          </a:bodyPr>
          <a:lstStyle/>
          <a:p>
            <a:pPr algn="ctr">
              <a:lnSpc>
                <a:spcPts val="6000"/>
              </a:lnSpc>
              <a:spcBef>
                <a:spcPct val="0"/>
              </a:spcBef>
            </a:pPr>
            <a:r>
              <a:rPr lang="en-US" sz="5000" spc="-50">
                <a:solidFill>
                  <a:srgbClr val="000000"/>
                </a:solidFill>
                <a:latin typeface="Muli Bold"/>
              </a:rPr>
              <a:t>Áp dụng Katalon vào kiểm thử website</a:t>
            </a:r>
          </a:p>
        </p:txBody>
      </p:sp>
      <p:grpSp>
        <p:nvGrpSpPr>
          <p:cNvPr id="3" name="Group 3"/>
          <p:cNvGrpSpPr/>
          <p:nvPr/>
        </p:nvGrpSpPr>
        <p:grpSpPr>
          <a:xfrm rot="-10800000">
            <a:off x="-1306086" y="4784384"/>
            <a:ext cx="4985461" cy="4317433"/>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rot="-10800000">
            <a:off x="3061137" y="7468788"/>
            <a:ext cx="3480308" cy="3013963"/>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7" name="Group 7"/>
          <p:cNvGrpSpPr/>
          <p:nvPr/>
        </p:nvGrpSpPr>
        <p:grpSpPr>
          <a:xfrm rot="-10800000">
            <a:off x="2780085" y="4005595"/>
            <a:ext cx="1798578" cy="15575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rot="-10800000">
            <a:off x="300983" y="7795449"/>
            <a:ext cx="3378391" cy="2925703"/>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11" name="TextBox 11"/>
          <p:cNvSpPr txBox="1"/>
          <p:nvPr/>
        </p:nvSpPr>
        <p:spPr>
          <a:xfrm>
            <a:off x="8583948" y="1109391"/>
            <a:ext cx="8272402" cy="1102866"/>
          </a:xfrm>
          <a:prstGeom prst="rect">
            <a:avLst/>
          </a:prstGeom>
        </p:spPr>
        <p:txBody>
          <a:bodyPr lIns="0" tIns="0" rIns="0" bIns="0" rtlCol="0" anchor="t">
            <a:spAutoFit/>
          </a:bodyPr>
          <a:lstStyle/>
          <a:p>
            <a:pPr marL="388620" lvl="1">
              <a:lnSpc>
                <a:spcPts val="4320"/>
              </a:lnSpc>
              <a:spcBef>
                <a:spcPct val="0"/>
              </a:spcBef>
            </a:pPr>
            <a:r>
              <a:rPr lang="en-US" sz="3600" dirty="0">
                <a:solidFill>
                  <a:srgbClr val="000000"/>
                </a:solidFill>
                <a:latin typeface="Muli Bold"/>
              </a:rPr>
              <a:t>1. </a:t>
            </a:r>
            <a:r>
              <a:rPr lang="en-US" sz="3600" dirty="0" err="1">
                <a:solidFill>
                  <a:srgbClr val="000000"/>
                </a:solidFill>
                <a:latin typeface="Muli Bold"/>
              </a:rPr>
              <a:t>Kiểm</a:t>
            </a:r>
            <a:r>
              <a:rPr lang="en-US" sz="3600" dirty="0">
                <a:solidFill>
                  <a:srgbClr val="000000"/>
                </a:solidFill>
                <a:latin typeface="Muli Bold"/>
              </a:rPr>
              <a:t> </a:t>
            </a:r>
            <a:r>
              <a:rPr lang="en-US" sz="3600" dirty="0" err="1">
                <a:solidFill>
                  <a:srgbClr val="000000"/>
                </a:solidFill>
                <a:latin typeface="Muli Bold"/>
              </a:rPr>
              <a:t>thử</a:t>
            </a:r>
            <a:r>
              <a:rPr lang="en-US" sz="3600" dirty="0">
                <a:solidFill>
                  <a:srgbClr val="000000"/>
                </a:solidFill>
                <a:latin typeface="Muli Bold"/>
              </a:rPr>
              <a:t> </a:t>
            </a:r>
            <a:r>
              <a:rPr lang="en-US" sz="3600" dirty="0" err="1">
                <a:solidFill>
                  <a:srgbClr val="000000"/>
                </a:solidFill>
                <a:latin typeface="Muli Bold"/>
              </a:rPr>
              <a:t>chức</a:t>
            </a:r>
            <a:r>
              <a:rPr lang="en-US" sz="3600" dirty="0">
                <a:solidFill>
                  <a:srgbClr val="000000"/>
                </a:solidFill>
                <a:latin typeface="Muli Bold"/>
              </a:rPr>
              <a:t> </a:t>
            </a:r>
            <a:r>
              <a:rPr lang="en-US" sz="3600" dirty="0" err="1">
                <a:solidFill>
                  <a:srgbClr val="000000"/>
                </a:solidFill>
                <a:latin typeface="Muli Bold"/>
              </a:rPr>
              <a:t>năng</a:t>
            </a:r>
            <a:r>
              <a:rPr lang="en-US" sz="3600" dirty="0">
                <a:solidFill>
                  <a:srgbClr val="000000"/>
                </a:solidFill>
                <a:latin typeface="Muli Bold"/>
              </a:rPr>
              <a:t> </a:t>
            </a:r>
            <a:r>
              <a:rPr lang="en-US" sz="3600" dirty="0" err="1">
                <a:solidFill>
                  <a:srgbClr val="000000"/>
                </a:solidFill>
                <a:latin typeface="Muli Bold"/>
              </a:rPr>
              <a:t>đăng</a:t>
            </a:r>
            <a:r>
              <a:rPr lang="en-US" sz="3600" dirty="0">
                <a:solidFill>
                  <a:srgbClr val="000000"/>
                </a:solidFill>
                <a:latin typeface="Muli Bold"/>
              </a:rPr>
              <a:t> </a:t>
            </a:r>
            <a:r>
              <a:rPr lang="en-US" sz="3600" dirty="0" err="1">
                <a:solidFill>
                  <a:srgbClr val="000000"/>
                </a:solidFill>
                <a:latin typeface="Muli Bold"/>
              </a:rPr>
              <a:t>ký</a:t>
            </a:r>
            <a:r>
              <a:rPr lang="en-US" sz="3600" dirty="0">
                <a:solidFill>
                  <a:srgbClr val="000000"/>
                </a:solidFill>
                <a:latin typeface="Muli Bold"/>
              </a:rPr>
              <a:t> </a:t>
            </a:r>
            <a:r>
              <a:rPr lang="en-US" sz="3600" dirty="0" err="1">
                <a:solidFill>
                  <a:srgbClr val="000000"/>
                </a:solidFill>
                <a:latin typeface="Muli Bold"/>
              </a:rPr>
              <a:t>công</a:t>
            </a:r>
            <a:r>
              <a:rPr lang="en-US" sz="3600" dirty="0">
                <a:solidFill>
                  <a:srgbClr val="000000"/>
                </a:solidFill>
                <a:latin typeface="Muli Bold"/>
              </a:rPr>
              <a:t> y Website </a:t>
            </a:r>
            <a:r>
              <a:rPr lang="en-US" sz="3600" dirty="0" err="1">
                <a:solidFill>
                  <a:srgbClr val="000000"/>
                </a:solidFill>
                <a:latin typeface="Muli Bold"/>
              </a:rPr>
              <a:t>Wisami</a:t>
            </a:r>
            <a:r>
              <a:rPr lang="en-US" sz="3600" dirty="0">
                <a:solidFill>
                  <a:srgbClr val="000000"/>
                </a:solidFill>
                <a:latin typeface="Muli Bold"/>
              </a:rPr>
              <a:t> Go</a:t>
            </a:r>
          </a:p>
        </p:txBody>
      </p:sp>
      <p:sp>
        <p:nvSpPr>
          <p:cNvPr id="12" name="TextBox 12"/>
          <p:cNvSpPr txBox="1"/>
          <p:nvPr/>
        </p:nvSpPr>
        <p:spPr>
          <a:xfrm>
            <a:off x="8986898" y="3520138"/>
            <a:ext cx="8272402" cy="1076325"/>
          </a:xfrm>
          <a:prstGeom prst="rect">
            <a:avLst/>
          </a:prstGeom>
        </p:spPr>
        <p:txBody>
          <a:bodyPr lIns="0" tIns="0" rIns="0" bIns="0" rtlCol="0" anchor="t">
            <a:spAutoFit/>
          </a:bodyPr>
          <a:lstStyle/>
          <a:p>
            <a:pPr>
              <a:lnSpc>
                <a:spcPts val="4320"/>
              </a:lnSpc>
              <a:spcBef>
                <a:spcPct val="0"/>
              </a:spcBef>
            </a:pPr>
            <a:r>
              <a:rPr lang="en-US" sz="3600" dirty="0">
                <a:solidFill>
                  <a:srgbClr val="000000"/>
                </a:solidFill>
                <a:latin typeface="Muli Bold"/>
              </a:rPr>
              <a:t>2. </a:t>
            </a:r>
            <a:r>
              <a:rPr lang="en-US" sz="3600" dirty="0" err="1">
                <a:solidFill>
                  <a:srgbClr val="000000"/>
                </a:solidFill>
                <a:latin typeface="Muli Bold"/>
              </a:rPr>
              <a:t>Kiểm</a:t>
            </a:r>
            <a:r>
              <a:rPr lang="en-US" sz="3600" dirty="0">
                <a:solidFill>
                  <a:srgbClr val="000000"/>
                </a:solidFill>
                <a:latin typeface="Muli Bold"/>
              </a:rPr>
              <a:t> </a:t>
            </a:r>
            <a:r>
              <a:rPr lang="en-US" sz="3600" dirty="0" err="1">
                <a:solidFill>
                  <a:srgbClr val="000000"/>
                </a:solidFill>
                <a:latin typeface="Muli Bold"/>
              </a:rPr>
              <a:t>thử</a:t>
            </a:r>
            <a:r>
              <a:rPr lang="en-US" sz="3600" dirty="0">
                <a:solidFill>
                  <a:srgbClr val="000000"/>
                </a:solidFill>
                <a:latin typeface="Muli Bold"/>
              </a:rPr>
              <a:t> </a:t>
            </a:r>
            <a:r>
              <a:rPr lang="en-US" sz="3600" dirty="0" err="1">
                <a:solidFill>
                  <a:srgbClr val="000000"/>
                </a:solidFill>
                <a:latin typeface="Muli Bold"/>
              </a:rPr>
              <a:t>chức</a:t>
            </a:r>
            <a:r>
              <a:rPr lang="en-US" sz="3600" dirty="0">
                <a:solidFill>
                  <a:srgbClr val="000000"/>
                </a:solidFill>
                <a:latin typeface="Muli Bold"/>
              </a:rPr>
              <a:t> </a:t>
            </a:r>
            <a:r>
              <a:rPr lang="en-US" sz="3600" dirty="0" err="1">
                <a:solidFill>
                  <a:srgbClr val="000000"/>
                </a:solidFill>
                <a:latin typeface="Muli Bold"/>
              </a:rPr>
              <a:t>năng</a:t>
            </a:r>
            <a:r>
              <a:rPr lang="en-US" sz="3600" dirty="0">
                <a:solidFill>
                  <a:srgbClr val="000000"/>
                </a:solidFill>
                <a:latin typeface="Muli Bold"/>
              </a:rPr>
              <a:t> </a:t>
            </a:r>
            <a:r>
              <a:rPr lang="en-US" sz="3600" dirty="0" err="1">
                <a:solidFill>
                  <a:srgbClr val="000000"/>
                </a:solidFill>
                <a:latin typeface="Muli Bold"/>
              </a:rPr>
              <a:t>đăng</a:t>
            </a:r>
            <a:r>
              <a:rPr lang="en-US" sz="3600" dirty="0">
                <a:solidFill>
                  <a:srgbClr val="000000"/>
                </a:solidFill>
                <a:latin typeface="Muli Bold"/>
              </a:rPr>
              <a:t> </a:t>
            </a:r>
            <a:r>
              <a:rPr lang="en-US" sz="3600" dirty="0" err="1">
                <a:solidFill>
                  <a:srgbClr val="000000"/>
                </a:solidFill>
                <a:latin typeface="Muli Bold"/>
              </a:rPr>
              <a:t>nhập</a:t>
            </a:r>
            <a:r>
              <a:rPr lang="en-US" sz="3600" dirty="0">
                <a:solidFill>
                  <a:srgbClr val="000000"/>
                </a:solidFill>
                <a:latin typeface="Muli Bold"/>
              </a:rPr>
              <a:t> </a:t>
            </a:r>
            <a:r>
              <a:rPr lang="en-US" sz="3600" dirty="0" err="1">
                <a:solidFill>
                  <a:srgbClr val="000000"/>
                </a:solidFill>
                <a:latin typeface="Muli Bold"/>
              </a:rPr>
              <a:t>tài</a:t>
            </a:r>
            <a:r>
              <a:rPr lang="en-US" sz="3600" dirty="0">
                <a:solidFill>
                  <a:srgbClr val="000000"/>
                </a:solidFill>
                <a:latin typeface="Muli Bold"/>
              </a:rPr>
              <a:t> </a:t>
            </a:r>
            <a:r>
              <a:rPr lang="en-US" sz="3600" dirty="0" err="1">
                <a:solidFill>
                  <a:srgbClr val="000000"/>
                </a:solidFill>
                <a:latin typeface="Muli Bold"/>
              </a:rPr>
              <a:t>khoản</a:t>
            </a:r>
            <a:r>
              <a:rPr lang="en-US" sz="3600" dirty="0">
                <a:solidFill>
                  <a:srgbClr val="000000"/>
                </a:solidFill>
                <a:latin typeface="Muli Bold"/>
              </a:rPr>
              <a:t> Website </a:t>
            </a:r>
            <a:r>
              <a:rPr lang="en-US" sz="3600" dirty="0" err="1">
                <a:solidFill>
                  <a:srgbClr val="000000"/>
                </a:solidFill>
                <a:latin typeface="Muli Bold"/>
              </a:rPr>
              <a:t>Wisami</a:t>
            </a:r>
            <a:r>
              <a:rPr lang="en-US" sz="3600" dirty="0">
                <a:solidFill>
                  <a:srgbClr val="000000"/>
                </a:solidFill>
                <a:latin typeface="Muli Bold"/>
              </a:rPr>
              <a:t> Go</a:t>
            </a:r>
          </a:p>
        </p:txBody>
      </p:sp>
      <p:sp>
        <p:nvSpPr>
          <p:cNvPr id="13" name="TextBox 13"/>
          <p:cNvSpPr txBox="1"/>
          <p:nvPr/>
        </p:nvSpPr>
        <p:spPr>
          <a:xfrm>
            <a:off x="8986898" y="5929421"/>
            <a:ext cx="9301102" cy="1619250"/>
          </a:xfrm>
          <a:prstGeom prst="rect">
            <a:avLst/>
          </a:prstGeom>
        </p:spPr>
        <p:txBody>
          <a:bodyPr lIns="0" tIns="0" rIns="0" bIns="0" rtlCol="0" anchor="t">
            <a:spAutoFit/>
          </a:bodyPr>
          <a:lstStyle/>
          <a:p>
            <a:pPr>
              <a:lnSpc>
                <a:spcPts val="4320"/>
              </a:lnSpc>
              <a:spcBef>
                <a:spcPct val="0"/>
              </a:spcBef>
            </a:pPr>
            <a:r>
              <a:rPr lang="en-US" sz="3600">
                <a:solidFill>
                  <a:srgbClr val="000000"/>
                </a:solidFill>
                <a:latin typeface="Muli Bold"/>
              </a:rPr>
              <a:t>3. Kiểm thử chức năng thêm học sinh cho website quản lý điểm của trường THPT Liên Hà</a:t>
            </a:r>
          </a:p>
        </p:txBody>
      </p:sp>
      <p:sp>
        <p:nvSpPr>
          <p:cNvPr id="14" name="TextBox 14"/>
          <p:cNvSpPr txBox="1"/>
          <p:nvPr/>
        </p:nvSpPr>
        <p:spPr>
          <a:xfrm>
            <a:off x="1029067" y="8956719"/>
            <a:ext cx="5231327" cy="271144"/>
          </a:xfrm>
          <a:prstGeom prst="rect">
            <a:avLst/>
          </a:prstGeom>
        </p:spPr>
        <p:txBody>
          <a:bodyPr lIns="0" tIns="0" rIns="0" bIns="0" rtlCol="0" anchor="t">
            <a:spAutoFit/>
          </a:bodyPr>
          <a:lstStyle/>
          <a:p>
            <a:pPr>
              <a:lnSpc>
                <a:spcPts val="2380"/>
              </a:lnSpc>
              <a:spcBef>
                <a:spcPct val="0"/>
              </a:spcBef>
            </a:pPr>
            <a:r>
              <a:rPr lang="en-US" sz="1700" u="sng">
                <a:solidFill>
                  <a:srgbClr val="F4F4F4"/>
                </a:solidFill>
                <a:latin typeface="Muli Regular Bold"/>
              </a:rPr>
              <a:t>Quay lại Trang Chương trình</a:t>
            </a:r>
          </a:p>
        </p:txBody>
      </p:sp>
      <p:sp>
        <p:nvSpPr>
          <p:cNvPr id="15" name="AutoShape 15"/>
          <p:cNvSpPr/>
          <p:nvPr/>
        </p:nvSpPr>
        <p:spPr>
          <a:xfrm>
            <a:off x="8986898" y="2871516"/>
            <a:ext cx="8272402" cy="0"/>
          </a:xfrm>
          <a:prstGeom prst="line">
            <a:avLst/>
          </a:prstGeom>
          <a:ln w="9525" cap="flat">
            <a:solidFill>
              <a:srgbClr val="000000"/>
            </a:solidFill>
            <a:prstDash val="solid"/>
            <a:headEnd type="none" w="sm" len="sm"/>
            <a:tailEnd type="none" w="sm" len="sm"/>
          </a:ln>
        </p:spPr>
      </p:sp>
      <p:sp>
        <p:nvSpPr>
          <p:cNvPr id="16" name="AutoShape 16"/>
          <p:cNvSpPr/>
          <p:nvPr/>
        </p:nvSpPr>
        <p:spPr>
          <a:xfrm>
            <a:off x="8986898" y="5280798"/>
            <a:ext cx="8272402" cy="0"/>
          </a:xfrm>
          <a:prstGeom prst="line">
            <a:avLst/>
          </a:prstGeom>
          <a:ln w="9525" cap="flat">
            <a:solidFill>
              <a:srgbClr val="000000"/>
            </a:solidFill>
            <a:prstDash val="solid"/>
            <a:headEnd type="none" w="sm" len="sm"/>
            <a:tailEnd type="none" w="sm" len="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988</Words>
  <Application>Microsoft Office PowerPoint</Application>
  <PresentationFormat>Custom</PresentationFormat>
  <Paragraphs>92</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Muli Bold Bold</vt:lpstr>
      <vt:lpstr>Calibri</vt:lpstr>
      <vt:lpstr>Muli Regular</vt:lpstr>
      <vt:lpstr>Arimo</vt:lpstr>
      <vt:lpstr>Clear Sans Bold</vt:lpstr>
      <vt:lpstr>Arimo Bold</vt:lpstr>
      <vt:lpstr>Muli Bold</vt:lpstr>
      <vt:lpstr>Arial</vt:lpstr>
      <vt:lpstr>Muli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dc:title>
  <cp:lastModifiedBy>nguyên đặng</cp:lastModifiedBy>
  <cp:revision>3</cp:revision>
  <dcterms:created xsi:type="dcterms:W3CDTF">2006-08-16T00:00:00Z</dcterms:created>
  <dcterms:modified xsi:type="dcterms:W3CDTF">2023-05-07T09:51:06Z</dcterms:modified>
  <dc:identifier>DAFiJzjhl_w</dc:identifier>
</cp:coreProperties>
</file>