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Default Extension="wav" ContentType="audio/wav"/>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36"/>
  </p:notesMasterIdLst>
  <p:sldIdLst>
    <p:sldId id="256" r:id="rId2"/>
    <p:sldId id="257" r:id="rId3"/>
    <p:sldId id="258" r:id="rId4"/>
    <p:sldId id="259" r:id="rId5"/>
    <p:sldId id="260" r:id="rId6"/>
    <p:sldId id="273" r:id="rId7"/>
    <p:sldId id="261" r:id="rId8"/>
    <p:sldId id="262" r:id="rId9"/>
    <p:sldId id="263" r:id="rId10"/>
    <p:sldId id="264" r:id="rId11"/>
    <p:sldId id="265" r:id="rId12"/>
    <p:sldId id="274" r:id="rId13"/>
    <p:sldId id="267" r:id="rId14"/>
    <p:sldId id="266" r:id="rId15"/>
    <p:sldId id="268"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283" r:id="rId29"/>
    <p:sldId id="284" r:id="rId30"/>
    <p:sldId id="285" r:id="rId31"/>
    <p:sldId id="289" r:id="rId32"/>
    <p:sldId id="286" r:id="rId33"/>
    <p:sldId id="287" r:id="rId34"/>
    <p:sldId id="288"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9500"/>
    <a:srgbClr val="FF8989"/>
    <a:srgbClr val="D3675F"/>
    <a:srgbClr val="DAA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77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C9FA153C-7F14-40E8-AEC8-9DD10A5E6FDA}" type="slidenum">
              <a:rPr lang="en-US" altLang="zh-CN"/>
              <a:pPr/>
              <a:t>‹#›</a:t>
            </a:fld>
            <a:endParaRPr lang="en-US" altLang="zh-CN"/>
          </a:p>
        </p:txBody>
      </p:sp>
    </p:spTree>
    <p:extLst>
      <p:ext uri="{BB962C8B-B14F-4D97-AF65-F5344CB8AC3E}">
        <p14:creationId xmlns="" xmlns:p14="http://schemas.microsoft.com/office/powerpoint/2010/main" val="1411011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1A7C2-6C37-4ED2-B4AB-43B13BA58DA3}" type="slidenum">
              <a:rPr lang="en-US" altLang="zh-CN"/>
              <a:pPr/>
              <a:t>1</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00354" name="Group 2"/>
          <p:cNvGrpSpPr>
            <a:grpSpLocks/>
          </p:cNvGrpSpPr>
          <p:nvPr/>
        </p:nvGrpSpPr>
        <p:grpSpPr bwMode="auto">
          <a:xfrm>
            <a:off x="0" y="0"/>
            <a:ext cx="9144000" cy="6858000"/>
            <a:chOff x="0" y="0"/>
            <a:chExt cx="5760" cy="4320"/>
          </a:xfrm>
        </p:grpSpPr>
        <p:grpSp>
          <p:nvGrpSpPr>
            <p:cNvPr id="100355" name="Group 3"/>
            <p:cNvGrpSpPr>
              <a:grpSpLocks/>
            </p:cNvGrpSpPr>
            <p:nvPr userDrawn="1"/>
          </p:nvGrpSpPr>
          <p:grpSpPr bwMode="auto">
            <a:xfrm>
              <a:off x="696" y="1979"/>
              <a:ext cx="3132" cy="324"/>
              <a:chOff x="696" y="894"/>
              <a:chExt cx="3132" cy="324"/>
            </a:xfrm>
          </p:grpSpPr>
          <p:sp>
            <p:nvSpPr>
              <p:cNvPr id="100356" name="Rectangle 4"/>
              <p:cNvSpPr>
                <a:spLocks noChangeArrowheads="1"/>
              </p:cNvSpPr>
              <p:nvPr userDrawn="1"/>
            </p:nvSpPr>
            <p:spPr bwMode="ltGray">
              <a:xfrm>
                <a:off x="696" y="894"/>
                <a:ext cx="1104" cy="288"/>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57" name="Rectangle 5"/>
              <p:cNvSpPr>
                <a:spLocks noChangeArrowheads="1"/>
              </p:cNvSpPr>
              <p:nvPr userDrawn="1"/>
            </p:nvSpPr>
            <p:spPr bwMode="ltGray">
              <a:xfrm>
                <a:off x="696" y="1122"/>
                <a:ext cx="1440" cy="96"/>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58" name="Rectangle 6"/>
              <p:cNvSpPr>
                <a:spLocks noChangeArrowheads="1"/>
              </p:cNvSpPr>
              <p:nvPr userDrawn="1"/>
            </p:nvSpPr>
            <p:spPr bwMode="ltGray">
              <a:xfrm>
                <a:off x="1716" y="1068"/>
                <a:ext cx="2112" cy="108"/>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59" name="Rectangle 7"/>
              <p:cNvSpPr>
                <a:spLocks noChangeArrowheads="1"/>
              </p:cNvSpPr>
              <p:nvPr userDrawn="1"/>
            </p:nvSpPr>
            <p:spPr bwMode="ltGray">
              <a:xfrm>
                <a:off x="1713" y="954"/>
                <a:ext cx="1872" cy="144"/>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0360" name="Rectangle 8"/>
            <p:cNvSpPr>
              <a:spLocks noChangeArrowheads="1"/>
            </p:cNvSpPr>
            <p:nvPr userDrawn="1"/>
          </p:nvSpPr>
          <p:spPr bwMode="ltGray">
            <a:xfrm>
              <a:off x="2112" y="0"/>
              <a:ext cx="3648" cy="96"/>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0361" name="Group 9"/>
            <p:cNvGrpSpPr>
              <a:grpSpLocks/>
            </p:cNvGrpSpPr>
            <p:nvPr userDrawn="1"/>
          </p:nvGrpSpPr>
          <p:grpSpPr bwMode="auto">
            <a:xfrm>
              <a:off x="0" y="0"/>
              <a:ext cx="5760" cy="4320"/>
              <a:chOff x="0" y="0"/>
              <a:chExt cx="5760" cy="4320"/>
            </a:xfrm>
          </p:grpSpPr>
          <p:grpSp>
            <p:nvGrpSpPr>
              <p:cNvPr id="100362" name="Group 10"/>
              <p:cNvGrpSpPr>
                <a:grpSpLocks/>
              </p:cNvGrpSpPr>
              <p:nvPr/>
            </p:nvGrpSpPr>
            <p:grpSpPr bwMode="auto">
              <a:xfrm>
                <a:off x="0" y="192"/>
                <a:ext cx="5760" cy="4032"/>
                <a:chOff x="0" y="192"/>
                <a:chExt cx="5760" cy="4032"/>
              </a:xfrm>
            </p:grpSpPr>
            <p:sp>
              <p:nvSpPr>
                <p:cNvPr id="100363"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4"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5"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6"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7"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8"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9"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0"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1"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2"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3"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4"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5"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6"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7"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8"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9"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0"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1"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2"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3"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4"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385" name="Group 33"/>
              <p:cNvGrpSpPr>
                <a:grpSpLocks/>
              </p:cNvGrpSpPr>
              <p:nvPr/>
            </p:nvGrpSpPr>
            <p:grpSpPr bwMode="auto">
              <a:xfrm>
                <a:off x="192" y="0"/>
                <a:ext cx="5376" cy="4320"/>
                <a:chOff x="192" y="0"/>
                <a:chExt cx="5376" cy="4320"/>
              </a:xfrm>
            </p:grpSpPr>
            <p:sp>
              <p:nvSpPr>
                <p:cNvPr id="10038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0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0415" name="Group 63"/>
            <p:cNvGrpSpPr>
              <a:grpSpLocks/>
            </p:cNvGrpSpPr>
            <p:nvPr userDrawn="1"/>
          </p:nvGrpSpPr>
          <p:grpSpPr bwMode="auto">
            <a:xfrm>
              <a:off x="4512" y="3984"/>
              <a:ext cx="912" cy="288"/>
              <a:chOff x="4512" y="3984"/>
              <a:chExt cx="912" cy="288"/>
            </a:xfrm>
          </p:grpSpPr>
          <p:sp>
            <p:nvSpPr>
              <p:cNvPr id="100416"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1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0421" name="Line 69"/>
            <p:cNvSpPr>
              <a:spLocks noChangeShapeType="1"/>
            </p:cNvSpPr>
            <p:nvPr userDrawn="1"/>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0422" name="Group 70"/>
            <p:cNvGrpSpPr>
              <a:grpSpLocks/>
            </p:cNvGrpSpPr>
            <p:nvPr userDrawn="1"/>
          </p:nvGrpSpPr>
          <p:grpSpPr bwMode="auto">
            <a:xfrm>
              <a:off x="261" y="1962"/>
              <a:ext cx="3567" cy="1494"/>
              <a:chOff x="261" y="877"/>
              <a:chExt cx="3567" cy="1494"/>
            </a:xfrm>
          </p:grpSpPr>
          <p:sp>
            <p:nvSpPr>
              <p:cNvPr id="100423" name="Line 71"/>
              <p:cNvSpPr>
                <a:spLocks noChangeShapeType="1"/>
              </p:cNvSpPr>
              <p:nvPr/>
            </p:nvSpPr>
            <p:spPr bwMode="ltGray">
              <a:xfrm flipH="1">
                <a:off x="261" y="951"/>
                <a:ext cx="1533" cy="3"/>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4" name="Line 72"/>
              <p:cNvSpPr>
                <a:spLocks noChangeShapeType="1"/>
              </p:cNvSpPr>
              <p:nvPr/>
            </p:nvSpPr>
            <p:spPr bwMode="ltGray">
              <a:xfrm>
                <a:off x="383" y="879"/>
                <a:ext cx="0" cy="149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5" name="Arc 73"/>
              <p:cNvSpPr>
                <a:spLocks/>
              </p:cNvSpPr>
              <p:nvPr/>
            </p:nvSpPr>
            <p:spPr bwMode="ltGray">
              <a:xfrm rot="16200000" flipH="1">
                <a:off x="303" y="87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6" name="Arc 74"/>
              <p:cNvSpPr>
                <a:spLocks/>
              </p:cNvSpPr>
              <p:nvPr userDrawn="1"/>
            </p:nvSpPr>
            <p:spPr bwMode="ltGray">
              <a:xfrm>
                <a:off x="692" y="895"/>
                <a:ext cx="267" cy="209"/>
              </a:xfrm>
              <a:custGeom>
                <a:avLst/>
                <a:gdLst>
                  <a:gd name="G0" fmla="+- 16787 0 0"/>
                  <a:gd name="G1" fmla="+- 8563 0 0"/>
                  <a:gd name="G2" fmla="+- 21600 0 0"/>
                  <a:gd name="T0" fmla="*/ 36617 w 38387"/>
                  <a:gd name="T1" fmla="*/ 0 h 30163"/>
                  <a:gd name="T2" fmla="*/ 0 w 38387"/>
                  <a:gd name="T3" fmla="*/ 22156 h 30163"/>
                  <a:gd name="T4" fmla="*/ 16787 w 38387"/>
                  <a:gd name="T5" fmla="*/ 8563 h 30163"/>
                </a:gdLst>
                <a:ahLst/>
                <a:cxnLst>
                  <a:cxn ang="0">
                    <a:pos x="T0" y="T1"/>
                  </a:cxn>
                  <a:cxn ang="0">
                    <a:pos x="T2" y="T3"/>
                  </a:cxn>
                  <a:cxn ang="0">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7" name="Arc 75"/>
              <p:cNvSpPr>
                <a:spLocks/>
              </p:cNvSpPr>
              <p:nvPr userDrawn="1"/>
            </p:nvSpPr>
            <p:spPr bwMode="ltGray">
              <a:xfrm flipV="1">
                <a:off x="834" y="893"/>
                <a:ext cx="288" cy="322"/>
              </a:xfrm>
              <a:custGeom>
                <a:avLst/>
                <a:gdLst>
                  <a:gd name="G0" fmla="+- 21600 0 0"/>
                  <a:gd name="G1" fmla="+- 5361 0 0"/>
                  <a:gd name="G2" fmla="+- 21600 0 0"/>
                  <a:gd name="T0" fmla="*/ 10995 w 21600"/>
                  <a:gd name="T1" fmla="*/ 24179 h 24179"/>
                  <a:gd name="T2" fmla="*/ 676 w 21600"/>
                  <a:gd name="T3" fmla="*/ 0 h 24179"/>
                  <a:gd name="T4" fmla="*/ 21600 w 21600"/>
                  <a:gd name="T5" fmla="*/ 5361 h 24179"/>
                </a:gdLst>
                <a:ahLst/>
                <a:cxnLst>
                  <a:cxn ang="0">
                    <a:pos x="T0" y="T1"/>
                  </a:cxn>
                  <a:cxn ang="0">
                    <a:pos x="T2" y="T3"/>
                  </a:cxn>
                  <a:cxn ang="0">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8" name="Arc 76"/>
              <p:cNvSpPr>
                <a:spLocks/>
              </p:cNvSpPr>
              <p:nvPr userDrawn="1"/>
            </p:nvSpPr>
            <p:spPr bwMode="ltGray">
              <a:xfrm flipV="1">
                <a:off x="1124" y="888"/>
                <a:ext cx="288" cy="329"/>
              </a:xfrm>
              <a:custGeom>
                <a:avLst/>
                <a:gdLst>
                  <a:gd name="G0" fmla="+- 0 0 0"/>
                  <a:gd name="G1" fmla="+- 4933 0 0"/>
                  <a:gd name="G2" fmla="+- 21600 0 0"/>
                  <a:gd name="T0" fmla="*/ 21029 w 21600"/>
                  <a:gd name="T1" fmla="*/ 0 h 24653"/>
                  <a:gd name="T2" fmla="*/ 8813 w 21600"/>
                  <a:gd name="T3" fmla="*/ 24653 h 24653"/>
                  <a:gd name="T4" fmla="*/ 0 w 21600"/>
                  <a:gd name="T5" fmla="*/ 4933 h 24653"/>
                </a:gdLst>
                <a:ahLst/>
                <a:cxnLst>
                  <a:cxn ang="0">
                    <a:pos x="T0" y="T1"/>
                  </a:cxn>
                  <a:cxn ang="0">
                    <a:pos x="T2" y="T3"/>
                  </a:cxn>
                  <a:cxn ang="0">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29" name="Line 77"/>
              <p:cNvSpPr>
                <a:spLocks noChangeShapeType="1"/>
              </p:cNvSpPr>
              <p:nvPr userDrawn="1"/>
            </p:nvSpPr>
            <p:spPr bwMode="ltGray">
              <a:xfrm flipV="1">
                <a:off x="720" y="891"/>
                <a:ext cx="417" cy="327"/>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0" name="Line 78"/>
              <p:cNvSpPr>
                <a:spLocks noChangeShapeType="1"/>
              </p:cNvSpPr>
              <p:nvPr userDrawn="1"/>
            </p:nvSpPr>
            <p:spPr bwMode="ltGray">
              <a:xfrm>
                <a:off x="771" y="891"/>
                <a:ext cx="300" cy="324"/>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1" name="Arc 79"/>
              <p:cNvSpPr>
                <a:spLocks/>
              </p:cNvSpPr>
              <p:nvPr userDrawn="1"/>
            </p:nvSpPr>
            <p:spPr bwMode="ltGray">
              <a:xfrm flipV="1">
                <a:off x="2708" y="954"/>
                <a:ext cx="727" cy="619"/>
              </a:xfrm>
              <a:custGeom>
                <a:avLst/>
                <a:gdLst>
                  <a:gd name="G0" fmla="+- 18917 0 0"/>
                  <a:gd name="G1" fmla="+- 0 0 0"/>
                  <a:gd name="G2" fmla="+- 21600 0 0"/>
                  <a:gd name="T0" fmla="*/ 4536 w 18917"/>
                  <a:gd name="T1" fmla="*/ 16117 h 16117"/>
                  <a:gd name="T2" fmla="*/ 0 w 18917"/>
                  <a:gd name="T3" fmla="*/ 10426 h 16117"/>
                  <a:gd name="T4" fmla="*/ 18917 w 18917"/>
                  <a:gd name="T5" fmla="*/ 0 h 16117"/>
                </a:gdLst>
                <a:ahLst/>
                <a:cxnLst>
                  <a:cxn ang="0">
                    <a:pos x="T0" y="T1"/>
                  </a:cxn>
                  <a:cxn ang="0">
                    <a:pos x="T2" y="T3"/>
                  </a:cxn>
                  <a:cxn ang="0">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2" name="Arc 80"/>
              <p:cNvSpPr>
                <a:spLocks/>
              </p:cNvSpPr>
              <p:nvPr userDrawn="1"/>
            </p:nvSpPr>
            <p:spPr bwMode="ltGray">
              <a:xfrm>
                <a:off x="3076" y="922"/>
                <a:ext cx="425" cy="215"/>
              </a:xfrm>
              <a:custGeom>
                <a:avLst/>
                <a:gdLst>
                  <a:gd name="G0" fmla="+- 21430 0 0"/>
                  <a:gd name="G1" fmla="+- 0 0 0"/>
                  <a:gd name="G2" fmla="+- 21600 0 0"/>
                  <a:gd name="T0" fmla="*/ 42771 w 42771"/>
                  <a:gd name="T1" fmla="*/ 3334 h 21600"/>
                  <a:gd name="T2" fmla="*/ 0 w 42771"/>
                  <a:gd name="T3" fmla="*/ 2703 h 21600"/>
                  <a:gd name="T4" fmla="*/ 21430 w 42771"/>
                  <a:gd name="T5" fmla="*/ 0 h 21600"/>
                </a:gdLst>
                <a:ahLst/>
                <a:cxnLst>
                  <a:cxn ang="0">
                    <a:pos x="T0" y="T1"/>
                  </a:cxn>
                  <a:cxn ang="0">
                    <a:pos x="T2" y="T3"/>
                  </a:cxn>
                  <a:cxn ang="0">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3" name="Arc 81"/>
              <p:cNvSpPr>
                <a:spLocks/>
              </p:cNvSpPr>
              <p:nvPr userDrawn="1"/>
            </p:nvSpPr>
            <p:spPr bwMode="ltGray">
              <a:xfrm flipH="1" flipV="1">
                <a:off x="3441" y="1037"/>
                <a:ext cx="288" cy="144"/>
              </a:xfrm>
              <a:custGeom>
                <a:avLst/>
                <a:gdLst>
                  <a:gd name="G0" fmla="+- 21571 0 0"/>
                  <a:gd name="G1" fmla="+- 0 0 0"/>
                  <a:gd name="G2" fmla="+- 21600 0 0"/>
                  <a:gd name="T0" fmla="*/ 43129 w 43129"/>
                  <a:gd name="T1" fmla="*/ 1348 h 21600"/>
                  <a:gd name="T2" fmla="*/ 0 w 43129"/>
                  <a:gd name="T3" fmla="*/ 1115 h 21600"/>
                  <a:gd name="T4" fmla="*/ 21571 w 43129"/>
                  <a:gd name="T5" fmla="*/ 0 h 21600"/>
                </a:gdLst>
                <a:ahLst/>
                <a:cxnLst>
                  <a:cxn ang="0">
                    <a:pos x="T0" y="T1"/>
                  </a:cxn>
                  <a:cxn ang="0">
                    <a:pos x="T2" y="T3"/>
                  </a:cxn>
                  <a:cxn ang="0">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4" name="Arc 82"/>
              <p:cNvSpPr>
                <a:spLocks/>
              </p:cNvSpPr>
              <p:nvPr userDrawn="1"/>
            </p:nvSpPr>
            <p:spPr bwMode="ltGray">
              <a:xfrm flipH="1" flipV="1">
                <a:off x="2745" y="1045"/>
                <a:ext cx="201" cy="130"/>
              </a:xfrm>
              <a:custGeom>
                <a:avLst/>
                <a:gdLst>
                  <a:gd name="G0" fmla="+- 21600 0 0"/>
                  <a:gd name="G1" fmla="+- 6405 0 0"/>
                  <a:gd name="G2" fmla="+- 21600 0 0"/>
                  <a:gd name="T0" fmla="*/ 42229 w 43200"/>
                  <a:gd name="T1" fmla="*/ 0 h 28005"/>
                  <a:gd name="T2" fmla="*/ 764 w 43200"/>
                  <a:gd name="T3" fmla="*/ 710 h 28005"/>
                  <a:gd name="T4" fmla="*/ 21600 w 43200"/>
                  <a:gd name="T5" fmla="*/ 6405 h 28005"/>
                </a:gdLst>
                <a:ahLst/>
                <a:cxnLst>
                  <a:cxn ang="0">
                    <a:pos x="T0" y="T1"/>
                  </a:cxn>
                  <a:cxn ang="0">
                    <a:pos x="T2" y="T3"/>
                  </a:cxn>
                  <a:cxn ang="0">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5" name="Line 83"/>
              <p:cNvSpPr>
                <a:spLocks noChangeShapeType="1"/>
              </p:cNvSpPr>
              <p:nvPr userDrawn="1"/>
            </p:nvSpPr>
            <p:spPr bwMode="ltGray">
              <a:xfrm>
                <a:off x="2784" y="960"/>
                <a:ext cx="219" cy="216"/>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6" name="Line 84"/>
              <p:cNvSpPr>
                <a:spLocks noChangeShapeType="1"/>
              </p:cNvSpPr>
              <p:nvPr userDrawn="1"/>
            </p:nvSpPr>
            <p:spPr bwMode="ltGray">
              <a:xfrm>
                <a:off x="3282" y="951"/>
                <a:ext cx="300" cy="22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7" name="Line 85"/>
              <p:cNvSpPr>
                <a:spLocks noChangeShapeType="1"/>
              </p:cNvSpPr>
              <p:nvPr userDrawn="1"/>
            </p:nvSpPr>
            <p:spPr bwMode="ltGray">
              <a:xfrm flipH="1">
                <a:off x="2976" y="951"/>
                <a:ext cx="300" cy="22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8" name="Line 86"/>
              <p:cNvSpPr>
                <a:spLocks noChangeShapeType="1"/>
              </p:cNvSpPr>
              <p:nvPr userDrawn="1"/>
            </p:nvSpPr>
            <p:spPr bwMode="ltGray">
              <a:xfrm>
                <a:off x="3279" y="951"/>
                <a:ext cx="0" cy="225"/>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39" name="Line 87"/>
              <p:cNvSpPr>
                <a:spLocks noChangeShapeType="1"/>
              </p:cNvSpPr>
              <p:nvPr userDrawn="1"/>
            </p:nvSpPr>
            <p:spPr bwMode="ltGray">
              <a:xfrm>
                <a:off x="3579" y="951"/>
                <a:ext cx="0" cy="297"/>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440" name="Line 88"/>
              <p:cNvSpPr>
                <a:spLocks noChangeShapeType="1"/>
              </p:cNvSpPr>
              <p:nvPr userDrawn="1"/>
            </p:nvSpPr>
            <p:spPr bwMode="ltGray">
              <a:xfrm>
                <a:off x="288" y="1176"/>
                <a:ext cx="3540"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0441" name="Rectangle 89"/>
          <p:cNvSpPr>
            <a:spLocks noGrp="1" noChangeArrowheads="1"/>
          </p:cNvSpPr>
          <p:nvPr>
            <p:ph type="ctrTitle"/>
          </p:nvPr>
        </p:nvSpPr>
        <p:spPr>
          <a:xfrm>
            <a:off x="990600" y="1752600"/>
            <a:ext cx="7772400" cy="1143000"/>
          </a:xfrm>
        </p:spPr>
        <p:txBody>
          <a:bodyPr/>
          <a:lstStyle>
            <a:lvl1pPr>
              <a:defRPr/>
            </a:lvl1pPr>
          </a:lstStyle>
          <a:p>
            <a:pPr lvl="0"/>
            <a:r>
              <a:rPr lang="zh-CN" altLang="en-US" noProof="0" smtClean="0"/>
              <a:t>单击此处编辑母版标题样式</a:t>
            </a:r>
          </a:p>
        </p:txBody>
      </p:sp>
      <p:sp>
        <p:nvSpPr>
          <p:cNvPr id="100442"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pPr lvl="0"/>
            <a:r>
              <a:rPr lang="zh-CN" altLang="en-US" noProof="0" smtClean="0"/>
              <a:t>单击此处编辑母版副标题样式</a:t>
            </a:r>
          </a:p>
        </p:txBody>
      </p:sp>
      <p:sp>
        <p:nvSpPr>
          <p:cNvPr id="100443" name="Rectangle 91"/>
          <p:cNvSpPr>
            <a:spLocks noGrp="1" noChangeArrowheads="1"/>
          </p:cNvSpPr>
          <p:nvPr>
            <p:ph type="dt" sz="half" idx="2"/>
          </p:nvPr>
        </p:nvSpPr>
        <p:spPr>
          <a:xfrm>
            <a:off x="7239000" y="6248400"/>
            <a:ext cx="1339850" cy="457200"/>
          </a:xfrm>
        </p:spPr>
        <p:txBody>
          <a:bodyPr/>
          <a:lstStyle>
            <a:lvl1pPr algn="ctr">
              <a:defRPr/>
            </a:lvl1pPr>
          </a:lstStyle>
          <a:p>
            <a:endParaRPr lang="en-US" altLang="zh-CN"/>
          </a:p>
        </p:txBody>
      </p:sp>
      <p:sp>
        <p:nvSpPr>
          <p:cNvPr id="100444" name="Rectangle 92"/>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100445" name="Rectangle 93"/>
          <p:cNvSpPr>
            <a:spLocks noGrp="1" noChangeArrowheads="1"/>
          </p:cNvSpPr>
          <p:nvPr>
            <p:ph type="sldNum" sz="quarter" idx="4"/>
          </p:nvPr>
        </p:nvSpPr>
        <p:spPr>
          <a:xfrm>
            <a:off x="685800" y="6248400"/>
            <a:ext cx="1905000" cy="457200"/>
          </a:xfrm>
        </p:spPr>
        <p:txBody>
          <a:bodyPr/>
          <a:lstStyle>
            <a:lvl1pPr>
              <a:defRPr/>
            </a:lvl1pPr>
          </a:lstStyle>
          <a:p>
            <a:r>
              <a:rPr lang="en-US" altLang="zh-CN"/>
              <a:t>Page </a:t>
            </a:r>
            <a:fld id="{4F925AEA-C487-4139-9A94-099060CA0A0E}" type="slidenum">
              <a:rPr lang="en-US" altLang="zh-CN"/>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r>
              <a:rPr lang="en-US" altLang="zh-CN"/>
              <a:t>Page </a:t>
            </a:r>
            <a:fld id="{7A652824-7314-4F5E-9793-1ED9BAC61F24}" type="slidenum">
              <a:rPr lang="en-US" altLang="zh-CN"/>
              <a:pPr/>
              <a:t>‹#›</a:t>
            </a:fld>
            <a:endParaRPr lang="en-US" altLang="zh-CN"/>
          </a:p>
        </p:txBody>
      </p:sp>
    </p:spTree>
    <p:extLst>
      <p:ext uri="{BB962C8B-B14F-4D97-AF65-F5344CB8AC3E}">
        <p14:creationId xmlns="" xmlns:p14="http://schemas.microsoft.com/office/powerpoint/2010/main" val="438051975"/>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r>
              <a:rPr lang="en-US" altLang="zh-CN"/>
              <a:t>Page </a:t>
            </a:r>
            <a:fld id="{F33784EF-FD72-4551-9E56-B6C1DC067446}" type="slidenum">
              <a:rPr lang="en-US" altLang="zh-CN"/>
              <a:pPr/>
              <a:t>‹#›</a:t>
            </a:fld>
            <a:endParaRPr lang="en-US" altLang="zh-CN"/>
          </a:p>
        </p:txBody>
      </p:sp>
    </p:spTree>
    <p:extLst>
      <p:ext uri="{BB962C8B-B14F-4D97-AF65-F5344CB8AC3E}">
        <p14:creationId xmlns="" xmlns:p14="http://schemas.microsoft.com/office/powerpoint/2010/main" val="760459373"/>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r>
              <a:rPr lang="en-US" altLang="zh-CN"/>
              <a:t>Page </a:t>
            </a:r>
            <a:fld id="{CC66C5CB-64E0-4387-8579-C2AC00A7F841}" type="slidenum">
              <a:rPr lang="en-US" altLang="zh-CN"/>
              <a:pPr/>
              <a:t>‹#›</a:t>
            </a:fld>
            <a:endParaRPr lang="en-US" altLang="zh-CN"/>
          </a:p>
        </p:txBody>
      </p:sp>
    </p:spTree>
    <p:extLst>
      <p:ext uri="{BB962C8B-B14F-4D97-AF65-F5344CB8AC3E}">
        <p14:creationId xmlns="" xmlns:p14="http://schemas.microsoft.com/office/powerpoint/2010/main" val="936222030"/>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r>
              <a:rPr lang="en-US" altLang="zh-CN"/>
              <a:t>Page </a:t>
            </a:r>
            <a:fld id="{C6673CAB-3542-4335-B884-FFFCB394EC0A}" type="slidenum">
              <a:rPr lang="en-US" altLang="zh-CN"/>
              <a:pPr/>
              <a:t>‹#›</a:t>
            </a:fld>
            <a:endParaRPr lang="en-US" altLang="zh-CN"/>
          </a:p>
        </p:txBody>
      </p:sp>
    </p:spTree>
    <p:extLst>
      <p:ext uri="{BB962C8B-B14F-4D97-AF65-F5344CB8AC3E}">
        <p14:creationId xmlns="" xmlns:p14="http://schemas.microsoft.com/office/powerpoint/2010/main" val="320634988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r>
              <a:rPr lang="en-US" altLang="zh-CN"/>
              <a:t>Page </a:t>
            </a:r>
            <a:fld id="{130AA19C-70FA-49B2-93B5-05070FAE00C4}" type="slidenum">
              <a:rPr lang="en-US" altLang="zh-CN"/>
              <a:pPr/>
              <a:t>‹#›</a:t>
            </a:fld>
            <a:endParaRPr lang="en-US" altLang="zh-CN"/>
          </a:p>
        </p:txBody>
      </p:sp>
    </p:spTree>
    <p:extLst>
      <p:ext uri="{BB962C8B-B14F-4D97-AF65-F5344CB8AC3E}">
        <p14:creationId xmlns="" xmlns:p14="http://schemas.microsoft.com/office/powerpoint/2010/main" val="1667809733"/>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r>
              <a:rPr lang="en-US" altLang="zh-CN"/>
              <a:t>Page </a:t>
            </a:r>
            <a:fld id="{7AF50821-B32F-4FDC-95BB-E3001E762BF5}" type="slidenum">
              <a:rPr lang="en-US" altLang="zh-CN"/>
              <a:pPr/>
              <a:t>‹#›</a:t>
            </a:fld>
            <a:endParaRPr lang="en-US" altLang="zh-CN"/>
          </a:p>
        </p:txBody>
      </p:sp>
    </p:spTree>
    <p:extLst>
      <p:ext uri="{BB962C8B-B14F-4D97-AF65-F5344CB8AC3E}">
        <p14:creationId xmlns="" xmlns:p14="http://schemas.microsoft.com/office/powerpoint/2010/main" val="63718094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r>
              <a:rPr lang="en-US" altLang="zh-CN"/>
              <a:t>Page </a:t>
            </a:r>
            <a:fld id="{3B740812-EFAD-4804-A8B8-FB08142E9AEB}" type="slidenum">
              <a:rPr lang="en-US" altLang="zh-CN"/>
              <a:pPr/>
              <a:t>‹#›</a:t>
            </a:fld>
            <a:endParaRPr lang="en-US" altLang="zh-CN"/>
          </a:p>
        </p:txBody>
      </p:sp>
    </p:spTree>
    <p:extLst>
      <p:ext uri="{BB962C8B-B14F-4D97-AF65-F5344CB8AC3E}">
        <p14:creationId xmlns="" xmlns:p14="http://schemas.microsoft.com/office/powerpoint/2010/main" val="61734806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r>
              <a:rPr lang="en-US" altLang="zh-CN"/>
              <a:t>Page </a:t>
            </a:r>
            <a:fld id="{7A855110-A19C-426D-ADD6-908AE43095F5}" type="slidenum">
              <a:rPr lang="en-US" altLang="zh-CN"/>
              <a:pPr/>
              <a:t>‹#›</a:t>
            </a:fld>
            <a:endParaRPr lang="en-US" altLang="zh-CN"/>
          </a:p>
        </p:txBody>
      </p:sp>
    </p:spTree>
    <p:extLst>
      <p:ext uri="{BB962C8B-B14F-4D97-AF65-F5344CB8AC3E}">
        <p14:creationId xmlns="" xmlns:p14="http://schemas.microsoft.com/office/powerpoint/2010/main" val="719874390"/>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r>
              <a:rPr lang="en-US" altLang="zh-CN"/>
              <a:t>Page </a:t>
            </a:r>
            <a:fld id="{97D7615B-BD1B-4584-8625-70B347A525CB}" type="slidenum">
              <a:rPr lang="en-US" altLang="zh-CN"/>
              <a:pPr/>
              <a:t>‹#›</a:t>
            </a:fld>
            <a:endParaRPr lang="en-US" altLang="zh-CN"/>
          </a:p>
        </p:txBody>
      </p:sp>
    </p:spTree>
    <p:extLst>
      <p:ext uri="{BB962C8B-B14F-4D97-AF65-F5344CB8AC3E}">
        <p14:creationId xmlns="" xmlns:p14="http://schemas.microsoft.com/office/powerpoint/2010/main" val="2290432800"/>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r>
              <a:rPr lang="en-US" altLang="zh-CN"/>
              <a:t>Page </a:t>
            </a:r>
            <a:fld id="{019AB0A6-82A0-44CD-8A3B-75EAF787ACAD}" type="slidenum">
              <a:rPr lang="en-US" altLang="zh-CN"/>
              <a:pPr/>
              <a:t>‹#›</a:t>
            </a:fld>
            <a:endParaRPr lang="en-US" altLang="zh-CN"/>
          </a:p>
        </p:txBody>
      </p:sp>
    </p:spTree>
    <p:extLst>
      <p:ext uri="{BB962C8B-B14F-4D97-AF65-F5344CB8AC3E}">
        <p14:creationId xmlns="" xmlns:p14="http://schemas.microsoft.com/office/powerpoint/2010/main" val="732053621"/>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9330" name="Group 2"/>
          <p:cNvGrpSpPr>
            <a:grpSpLocks/>
          </p:cNvGrpSpPr>
          <p:nvPr/>
        </p:nvGrpSpPr>
        <p:grpSpPr bwMode="auto">
          <a:xfrm>
            <a:off x="0" y="0"/>
            <a:ext cx="9144000" cy="6858000"/>
            <a:chOff x="0" y="0"/>
            <a:chExt cx="5760" cy="4320"/>
          </a:xfrm>
        </p:grpSpPr>
        <p:grpSp>
          <p:nvGrpSpPr>
            <p:cNvPr id="99331" name="Group 3"/>
            <p:cNvGrpSpPr>
              <a:grpSpLocks/>
            </p:cNvGrpSpPr>
            <p:nvPr/>
          </p:nvGrpSpPr>
          <p:grpSpPr bwMode="auto">
            <a:xfrm>
              <a:off x="0" y="0"/>
              <a:ext cx="5760" cy="4320"/>
              <a:chOff x="0" y="0"/>
              <a:chExt cx="5760" cy="4320"/>
            </a:xfrm>
          </p:grpSpPr>
          <p:grpSp>
            <p:nvGrpSpPr>
              <p:cNvPr id="99332" name="Group 4"/>
              <p:cNvGrpSpPr>
                <a:grpSpLocks/>
              </p:cNvGrpSpPr>
              <p:nvPr/>
            </p:nvGrpSpPr>
            <p:grpSpPr bwMode="auto">
              <a:xfrm>
                <a:off x="0" y="192"/>
                <a:ext cx="5760" cy="4032"/>
                <a:chOff x="0" y="192"/>
                <a:chExt cx="5760" cy="4032"/>
              </a:xfrm>
            </p:grpSpPr>
            <p:sp>
              <p:nvSpPr>
                <p:cNvPr id="99333"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4"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5"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6"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7"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8"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9"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0"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1"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2"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3"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4"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5"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6"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7"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8"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9"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0"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1"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2"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3"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4"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355" name="Group 27"/>
              <p:cNvGrpSpPr>
                <a:grpSpLocks/>
              </p:cNvGrpSpPr>
              <p:nvPr/>
            </p:nvGrpSpPr>
            <p:grpSpPr bwMode="auto">
              <a:xfrm>
                <a:off x="192" y="0"/>
                <a:ext cx="5376" cy="4320"/>
                <a:chOff x="192" y="0"/>
                <a:chExt cx="5376" cy="4320"/>
              </a:xfrm>
            </p:grpSpPr>
            <p:sp>
              <p:nvSpPr>
                <p:cNvPr id="99356"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7"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8"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59"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0"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1"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2"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3"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4"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5"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6"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7"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8"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69"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0"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1"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2"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3"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4"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5"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6"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7"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8"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79"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0"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1"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2"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3"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4"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9385"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9386" name="Group 58"/>
            <p:cNvGrpSpPr>
              <a:grpSpLocks/>
            </p:cNvGrpSpPr>
            <p:nvPr/>
          </p:nvGrpSpPr>
          <p:grpSpPr bwMode="auto">
            <a:xfrm>
              <a:off x="2064" y="3984"/>
              <a:ext cx="1920" cy="288"/>
              <a:chOff x="2064" y="3984"/>
              <a:chExt cx="1920" cy="288"/>
            </a:xfrm>
          </p:grpSpPr>
          <p:sp>
            <p:nvSpPr>
              <p:cNvPr id="99387" name="Rectangle 59" descr="60%"/>
              <p:cNvSpPr>
                <a:spLocks noChangeArrowheads="1"/>
              </p:cNvSpPr>
              <p:nvPr userDrawn="1"/>
            </p:nvSpPr>
            <p:spPr bwMode="ltGray">
              <a:xfrm>
                <a:off x="2112" y="4032"/>
                <a:ext cx="1824" cy="192"/>
              </a:xfrm>
              <a:prstGeom prst="rect">
                <a:avLst/>
              </a:prstGeom>
              <a:pattFill prst="pct60">
                <a:fgClr>
                  <a:schemeClr val="folHlink"/>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8" name="Line 60"/>
              <p:cNvSpPr>
                <a:spLocks noChangeShapeType="1"/>
              </p:cNvSpPr>
              <p:nvPr userDrawn="1"/>
            </p:nvSpPr>
            <p:spPr bwMode="ltGray">
              <a:xfrm>
                <a:off x="2064" y="4032"/>
                <a:ext cx="1920"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89" name="Line 61"/>
              <p:cNvSpPr>
                <a:spLocks noChangeShapeType="1"/>
              </p:cNvSpPr>
              <p:nvPr userDrawn="1"/>
            </p:nvSpPr>
            <p:spPr bwMode="ltGray">
              <a:xfrm>
                <a:off x="2064" y="4224"/>
                <a:ext cx="1920"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0" name="Line 62"/>
              <p:cNvSpPr>
                <a:spLocks noChangeShapeType="1"/>
              </p:cNvSpPr>
              <p:nvPr userDrawn="1"/>
            </p:nvSpPr>
            <p:spPr bwMode="ltGray">
              <a:xfrm>
                <a:off x="2112" y="3984"/>
                <a:ext cx="0" cy="2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1" name="Line 63"/>
              <p:cNvSpPr>
                <a:spLocks noChangeShapeType="1"/>
              </p:cNvSpPr>
              <p:nvPr userDrawn="1"/>
            </p:nvSpPr>
            <p:spPr bwMode="ltGray">
              <a:xfrm>
                <a:off x="3936" y="3984"/>
                <a:ext cx="0" cy="2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392" name="Group 64"/>
            <p:cNvGrpSpPr>
              <a:grpSpLocks/>
            </p:cNvGrpSpPr>
            <p:nvPr/>
          </p:nvGrpSpPr>
          <p:grpSpPr bwMode="auto">
            <a:xfrm>
              <a:off x="4512" y="3984"/>
              <a:ext cx="912" cy="288"/>
              <a:chOff x="4512" y="3984"/>
              <a:chExt cx="912" cy="288"/>
            </a:xfrm>
          </p:grpSpPr>
          <p:sp>
            <p:nvSpPr>
              <p:cNvPr id="99393" name="Rectangle 65"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4" name="Line 66"/>
              <p:cNvSpPr>
                <a:spLocks noChangeShapeType="1"/>
              </p:cNvSpPr>
              <p:nvPr userDrawn="1"/>
            </p:nvSpPr>
            <p:spPr bwMode="ltGray">
              <a:xfrm>
                <a:off x="4512" y="4032"/>
                <a:ext cx="912"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5" name="Line 67"/>
              <p:cNvSpPr>
                <a:spLocks noChangeShapeType="1"/>
              </p:cNvSpPr>
              <p:nvPr userDrawn="1"/>
            </p:nvSpPr>
            <p:spPr bwMode="ltGray">
              <a:xfrm>
                <a:off x="4512" y="4224"/>
                <a:ext cx="912"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6" name="Line 68"/>
              <p:cNvSpPr>
                <a:spLocks noChangeShapeType="1"/>
              </p:cNvSpPr>
              <p:nvPr userDrawn="1"/>
            </p:nvSpPr>
            <p:spPr bwMode="ltGray">
              <a:xfrm>
                <a:off x="4560" y="3984"/>
                <a:ext cx="0" cy="2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97" name="Line 69"/>
              <p:cNvSpPr>
                <a:spLocks noChangeShapeType="1"/>
              </p:cNvSpPr>
              <p:nvPr userDrawn="1"/>
            </p:nvSpPr>
            <p:spPr bwMode="ltGray">
              <a:xfrm>
                <a:off x="5376" y="3984"/>
                <a:ext cx="0" cy="2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398" name="Group 70"/>
            <p:cNvGrpSpPr>
              <a:grpSpLocks/>
            </p:cNvGrpSpPr>
            <p:nvPr/>
          </p:nvGrpSpPr>
          <p:grpSpPr bwMode="auto">
            <a:xfrm>
              <a:off x="624" y="3984"/>
              <a:ext cx="912" cy="288"/>
              <a:chOff x="624" y="3984"/>
              <a:chExt cx="912" cy="288"/>
            </a:xfrm>
          </p:grpSpPr>
          <p:sp>
            <p:nvSpPr>
              <p:cNvPr id="99399" name="Rectangle 71" descr="60%"/>
              <p:cNvSpPr>
                <a:spLocks noChangeArrowheads="1"/>
              </p:cNvSpPr>
              <p:nvPr userDrawn="1"/>
            </p:nvSpPr>
            <p:spPr bwMode="ltGray">
              <a:xfrm>
                <a:off x="672" y="4032"/>
                <a:ext cx="816" cy="192"/>
              </a:xfrm>
              <a:prstGeom prst="rect">
                <a:avLst/>
              </a:prstGeom>
              <a:pattFill prst="pct60">
                <a:fgClr>
                  <a:schemeClr val="folHlink"/>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0" name="Line 72"/>
              <p:cNvSpPr>
                <a:spLocks noChangeShapeType="1"/>
              </p:cNvSpPr>
              <p:nvPr userDrawn="1"/>
            </p:nvSpPr>
            <p:spPr bwMode="ltGray">
              <a:xfrm>
                <a:off x="624" y="4032"/>
                <a:ext cx="912"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1" name="Line 73"/>
              <p:cNvSpPr>
                <a:spLocks noChangeShapeType="1"/>
              </p:cNvSpPr>
              <p:nvPr userDrawn="1"/>
            </p:nvSpPr>
            <p:spPr bwMode="ltGray">
              <a:xfrm>
                <a:off x="624" y="4224"/>
                <a:ext cx="912"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2" name="Line 74"/>
              <p:cNvSpPr>
                <a:spLocks noChangeShapeType="1"/>
              </p:cNvSpPr>
              <p:nvPr userDrawn="1"/>
            </p:nvSpPr>
            <p:spPr bwMode="ltGray">
              <a:xfrm>
                <a:off x="672" y="3984"/>
                <a:ext cx="0" cy="2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3" name="Line 75"/>
              <p:cNvSpPr>
                <a:spLocks noChangeShapeType="1"/>
              </p:cNvSpPr>
              <p:nvPr userDrawn="1"/>
            </p:nvSpPr>
            <p:spPr bwMode="ltGray">
              <a:xfrm>
                <a:off x="1488" y="3984"/>
                <a:ext cx="0" cy="2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404" name="Line 76"/>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9405" name="Group 77"/>
            <p:cNvGrpSpPr>
              <a:grpSpLocks/>
            </p:cNvGrpSpPr>
            <p:nvPr/>
          </p:nvGrpSpPr>
          <p:grpSpPr bwMode="auto">
            <a:xfrm>
              <a:off x="261" y="892"/>
              <a:ext cx="1124" cy="1464"/>
              <a:chOff x="96" y="916"/>
              <a:chExt cx="2208" cy="2876"/>
            </a:xfrm>
          </p:grpSpPr>
          <p:sp>
            <p:nvSpPr>
              <p:cNvPr id="99406" name="Line 78"/>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7" name="Line 79"/>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408" name="Arc 80"/>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9409" name="Rectangle 81"/>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99410" name="Rectangle 82"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9411" name="Rectangle 83"/>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defRPr>
            </a:lvl1pPr>
          </a:lstStyle>
          <a:p>
            <a:endParaRPr lang="en-US" altLang="zh-CN"/>
          </a:p>
        </p:txBody>
      </p:sp>
      <p:sp>
        <p:nvSpPr>
          <p:cNvPr id="99412" name="Rectangle 84"/>
          <p:cNvSpPr>
            <a:spLocks noGrp="1" noChangeArrowheads="1"/>
          </p:cNvSpPr>
          <p:nvPr>
            <p:ph type="ftr" sz="quarter" idx="3"/>
          </p:nvPr>
        </p:nvSpPr>
        <p:spPr bwMode="auto">
          <a:xfrm>
            <a:off x="33528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defRPr>
            </a:lvl1pPr>
          </a:lstStyle>
          <a:p>
            <a:endParaRPr lang="en-US" altLang="zh-CN"/>
          </a:p>
        </p:txBody>
      </p:sp>
      <p:sp>
        <p:nvSpPr>
          <p:cNvPr id="99413" name="Rectangle 85"/>
          <p:cNvSpPr>
            <a:spLocks noGrp="1" noChangeArrowheads="1"/>
          </p:cNvSpPr>
          <p:nvPr>
            <p:ph type="sldNum" sz="quarter" idx="4"/>
          </p:nvPr>
        </p:nvSpPr>
        <p:spPr bwMode="auto">
          <a:xfrm>
            <a:off x="1066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defRPr>
            </a:lvl1pPr>
          </a:lstStyle>
          <a:p>
            <a:r>
              <a:rPr lang="en-US" altLang="zh-CN"/>
              <a:t>Page </a:t>
            </a:r>
            <a:fld id="{FBF954AC-EFE4-4233-AF41-EC050BB4B8DB}"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ransition spd="slow">
    <p:randomBar dir="vert"/>
  </p:transition>
  <p:timing>
    <p:tnLst>
      <p:par>
        <p:cTn id="1" dur="indefinite" restart="never" nodeType="tmRoot"/>
      </p:par>
    </p:tnLst>
  </p:timing>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charset="-122"/>
          <a:cs typeface="Tahoma" pitchFamily="34" charset="0"/>
        </a:defRPr>
      </a:lvl2pPr>
      <a:lvl3pPr algn="l" rtl="0" fontAlgn="base">
        <a:spcBef>
          <a:spcPct val="0"/>
        </a:spcBef>
        <a:spcAft>
          <a:spcPct val="0"/>
        </a:spcAft>
        <a:defRPr sz="4400">
          <a:solidFill>
            <a:schemeClr val="tx2"/>
          </a:solidFill>
          <a:latin typeface="Tahoma" pitchFamily="34" charset="0"/>
          <a:ea typeface="宋体" charset="-122"/>
          <a:cs typeface="Tahoma" pitchFamily="34" charset="0"/>
        </a:defRPr>
      </a:lvl3pPr>
      <a:lvl4pPr algn="l" rtl="0" fontAlgn="base">
        <a:spcBef>
          <a:spcPct val="0"/>
        </a:spcBef>
        <a:spcAft>
          <a:spcPct val="0"/>
        </a:spcAft>
        <a:defRPr sz="4400">
          <a:solidFill>
            <a:schemeClr val="tx2"/>
          </a:solidFill>
          <a:latin typeface="Tahoma" pitchFamily="34" charset="0"/>
          <a:ea typeface="宋体" charset="-122"/>
          <a:cs typeface="Tahoma" pitchFamily="34" charset="0"/>
        </a:defRPr>
      </a:lvl4pPr>
      <a:lvl5pPr algn="l" rtl="0" fontAlgn="base">
        <a:spcBef>
          <a:spcPct val="0"/>
        </a:spcBef>
        <a:spcAft>
          <a:spcPct val="0"/>
        </a:spcAft>
        <a:defRPr sz="4400">
          <a:solidFill>
            <a:schemeClr val="tx2"/>
          </a:solidFill>
          <a:latin typeface="Tahoma" pitchFamily="34" charset="0"/>
          <a:ea typeface="宋体" charset="-122"/>
          <a:cs typeface="Tahoma" pitchFamily="34" charset="0"/>
        </a:defRPr>
      </a:lvl5pPr>
      <a:lvl6pPr marL="457200" algn="l" rtl="0" fontAlgn="base">
        <a:spcBef>
          <a:spcPct val="0"/>
        </a:spcBef>
        <a:spcAft>
          <a:spcPct val="0"/>
        </a:spcAft>
        <a:defRPr sz="4400">
          <a:solidFill>
            <a:schemeClr val="tx2"/>
          </a:solidFill>
          <a:latin typeface="Tahoma" pitchFamily="34" charset="0"/>
          <a:ea typeface="宋体" charset="-122"/>
          <a:cs typeface="Tahoma" pitchFamily="34" charset="0"/>
        </a:defRPr>
      </a:lvl6pPr>
      <a:lvl7pPr marL="914400" algn="l" rtl="0" fontAlgn="base">
        <a:spcBef>
          <a:spcPct val="0"/>
        </a:spcBef>
        <a:spcAft>
          <a:spcPct val="0"/>
        </a:spcAft>
        <a:defRPr sz="4400">
          <a:solidFill>
            <a:schemeClr val="tx2"/>
          </a:solidFill>
          <a:latin typeface="Tahoma" pitchFamily="34" charset="0"/>
          <a:ea typeface="宋体" charset="-122"/>
          <a:cs typeface="Tahoma" pitchFamily="34" charset="0"/>
        </a:defRPr>
      </a:lvl7pPr>
      <a:lvl8pPr marL="1371600" algn="l" rtl="0" fontAlgn="base">
        <a:spcBef>
          <a:spcPct val="0"/>
        </a:spcBef>
        <a:spcAft>
          <a:spcPct val="0"/>
        </a:spcAft>
        <a:defRPr sz="4400">
          <a:solidFill>
            <a:schemeClr val="tx2"/>
          </a:solidFill>
          <a:latin typeface="Tahoma" pitchFamily="34" charset="0"/>
          <a:ea typeface="宋体" charset="-122"/>
          <a:cs typeface="Tahoma" pitchFamily="34" charset="0"/>
        </a:defRPr>
      </a:lvl8pPr>
      <a:lvl9pPr marL="1828800" algn="l" rtl="0" fontAlgn="base">
        <a:spcBef>
          <a:spcPct val="0"/>
        </a:spcBef>
        <a:spcAft>
          <a:spcPct val="0"/>
        </a:spcAft>
        <a:defRPr sz="4400">
          <a:solidFill>
            <a:schemeClr val="tx2"/>
          </a:solidFill>
          <a:latin typeface="Tahoma" pitchFamily="34" charset="0"/>
          <a:ea typeface="宋体" charset="-122"/>
          <a:cs typeface="Tahoma" pitchFamily="34" charset="0"/>
        </a:defRPr>
      </a:lvl9pPr>
    </p:titleStyle>
    <p:bodyStyle>
      <a:lvl1pPr marL="342900" indent="-342900" algn="l" rtl="0" fontAlgn="base">
        <a:spcBef>
          <a:spcPct val="20000"/>
        </a:spcBef>
        <a:spcAft>
          <a:spcPct val="0"/>
        </a:spcAft>
        <a:buClr>
          <a:schemeClr val="hlink"/>
        </a:buClr>
        <a:buSzPct val="90000"/>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Char char="–"/>
        <a:defRPr sz="2800">
          <a:solidFill>
            <a:schemeClr val="tx1"/>
          </a:solidFill>
          <a:latin typeface="+mn-lt"/>
          <a:ea typeface="+mn-ea"/>
          <a:cs typeface="+mn-cs"/>
        </a:defRPr>
      </a:lvl2pPr>
      <a:lvl3pPr marL="1143000" indent="-228600" algn="l" rtl="0" fontAlgn="base">
        <a:spcBef>
          <a:spcPct val="20000"/>
        </a:spcBef>
        <a:spcAft>
          <a:spcPct val="0"/>
        </a:spcAft>
        <a:buClr>
          <a:schemeClr val="accent1"/>
        </a:buClr>
        <a:buChar char="•"/>
        <a:defRPr sz="2400">
          <a:solidFill>
            <a:schemeClr val="tx1"/>
          </a:solidFill>
          <a:latin typeface="+mn-lt"/>
          <a:ea typeface="+mn-ea"/>
          <a:cs typeface="+mn-cs"/>
        </a:defRPr>
      </a:lvl3pPr>
      <a:lvl4pPr marL="1600200" indent="-228600" algn="l" rtl="0" fontAlgn="base">
        <a:spcBef>
          <a:spcPct val="20000"/>
        </a:spcBef>
        <a:spcAft>
          <a:spcPct val="0"/>
        </a:spcAft>
        <a:buClr>
          <a:schemeClr val="hlink"/>
        </a:buClr>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22.xml"/><Relationship Id="rId18" Type="http://schemas.openxmlformats.org/officeDocument/2006/relationships/slide" Target="slide28.xml"/><Relationship Id="rId3" Type="http://schemas.openxmlformats.org/officeDocument/2006/relationships/notesSlide" Target="../notesSlides/notesSlide1.xml"/><Relationship Id="rId21" Type="http://schemas.openxmlformats.org/officeDocument/2006/relationships/slide" Target="slide32.xml"/><Relationship Id="rId7" Type="http://schemas.openxmlformats.org/officeDocument/2006/relationships/slide" Target="slide9.xml"/><Relationship Id="rId12" Type="http://schemas.openxmlformats.org/officeDocument/2006/relationships/slide" Target="slide16.xml"/><Relationship Id="rId17" Type="http://schemas.openxmlformats.org/officeDocument/2006/relationships/slide" Target="slide26.xml"/><Relationship Id="rId2" Type="http://schemas.openxmlformats.org/officeDocument/2006/relationships/slideLayout" Target="../slideLayouts/slideLayout1.xml"/><Relationship Id="rId16" Type="http://schemas.openxmlformats.org/officeDocument/2006/relationships/slide" Target="slide24.xml"/><Relationship Id="rId20" Type="http://schemas.openxmlformats.org/officeDocument/2006/relationships/slide" Target="slide33.xml"/><Relationship Id="rId1" Type="http://schemas.openxmlformats.org/officeDocument/2006/relationships/audio" Target="../media/media1.wav"/><Relationship Id="rId6" Type="http://schemas.openxmlformats.org/officeDocument/2006/relationships/slide" Target="slide4.xml"/><Relationship Id="rId11" Type="http://schemas.openxmlformats.org/officeDocument/2006/relationships/slide" Target="slide14.xml"/><Relationship Id="rId5" Type="http://schemas.openxmlformats.org/officeDocument/2006/relationships/slide" Target="slide3.xml"/><Relationship Id="rId15" Type="http://schemas.openxmlformats.org/officeDocument/2006/relationships/slide" Target="slide18.xml"/><Relationship Id="rId23" Type="http://schemas.openxmlformats.org/officeDocument/2006/relationships/image" Target="../media/image1.png"/><Relationship Id="rId10" Type="http://schemas.openxmlformats.org/officeDocument/2006/relationships/slide" Target="slide10.xml"/><Relationship Id="rId19" Type="http://schemas.openxmlformats.org/officeDocument/2006/relationships/slide" Target="slide34.xml"/><Relationship Id="rId4" Type="http://schemas.openxmlformats.org/officeDocument/2006/relationships/slide" Target="slide2.xml"/><Relationship Id="rId9" Type="http://schemas.openxmlformats.org/officeDocument/2006/relationships/slide" Target="slide5.xml"/><Relationship Id="rId14" Type="http://schemas.openxmlformats.org/officeDocument/2006/relationships/slide" Target="slide20.xml"/><Relationship Id="rId22" Type="http://schemas.microsoft.com/office/2007/relationships/media" Target="../media/media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动作按钮: 开始 2052">
            <a:hlinkClick r:id="" action="ppaction://hlinkshowjump?jump=lastslideviewed" highlightClick="1"/>
          </p:cNvPr>
          <p:cNvSpPr/>
          <p:nvPr/>
        </p:nvSpPr>
        <p:spPr>
          <a:xfrm>
            <a:off x="3419872"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054" name="动作按钮: 后退或前一项 2053">
            <a:hlinkClick r:id="" action="ppaction://hlinkshowjump?jump=previousslide" highlightClick="1"/>
          </p:cNvPr>
          <p:cNvSpPr/>
          <p:nvPr/>
        </p:nvSpPr>
        <p:spPr>
          <a:xfrm>
            <a:off x="3707904"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055" name="动作按钮: 前进或下一项 2054">
            <a:hlinkClick r:id="" action="ppaction://hlinkshowjump?jump=nextslide" highlightClick="1"/>
          </p:cNvPr>
          <p:cNvSpPr/>
          <p:nvPr/>
        </p:nvSpPr>
        <p:spPr>
          <a:xfrm>
            <a:off x="3995936"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056" name="动作按钮: 结束 2055">
            <a:hlinkClick r:id="" action="ppaction://hlinkshowjump?jump=lastslide" highlightClick="1"/>
          </p:cNvPr>
          <p:cNvSpPr/>
          <p:nvPr/>
        </p:nvSpPr>
        <p:spPr>
          <a:xfrm>
            <a:off x="4283968"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057" name="动作按钮: 第一张 2056">
            <a:hlinkClick r:id="" action="ppaction://hlinkshowjump?jump=firstslide" highlightClick="1"/>
          </p:cNvPr>
          <p:cNvSpPr/>
          <p:nvPr/>
        </p:nvSpPr>
        <p:spPr>
          <a:xfrm>
            <a:off x="4572000"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058" name="动作按钮: 上一张 2057">
            <a:hlinkClick r:id="" action="ppaction://hlinkshowjump?jump=endshow" highlightClick="1"/>
          </p:cNvPr>
          <p:cNvSpPr/>
          <p:nvPr/>
        </p:nvSpPr>
        <p:spPr>
          <a:xfrm>
            <a:off x="4860032"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050" name="Rectangle 2"/>
          <p:cNvSpPr>
            <a:spLocks noGrp="1" noChangeArrowheads="1"/>
          </p:cNvSpPr>
          <p:nvPr>
            <p:ph type="ctrTitle"/>
          </p:nvPr>
        </p:nvSpPr>
        <p:spPr>
          <a:xfrm>
            <a:off x="541784" y="2060848"/>
            <a:ext cx="7772400" cy="826841"/>
          </a:xfrm>
          <a:effectLst>
            <a:outerShdw blurRad="50800" dist="38100" dir="2700000" algn="tl" rotWithShape="0">
              <a:prstClr val="black">
                <a:alpha val="40000"/>
              </a:prstClr>
            </a:outerShdw>
          </a:effectLst>
        </p:spPr>
        <p:txBody>
          <a:bodyPr/>
          <a:lstStyle/>
          <a:p>
            <a:r>
              <a:rPr lang="zh-CN" altLang="en-US" sz="3200" b="1">
                <a:effectLst>
                  <a:outerShdw blurRad="38100" dist="38100" dir="2700000" algn="tl">
                    <a:srgbClr val="000000">
                      <a:alpha val="43137"/>
                    </a:srgbClr>
                  </a:outerShdw>
                </a:effectLst>
              </a:rPr>
              <a:t>缠中说禅教你炒股</a:t>
            </a:r>
            <a:r>
              <a:rPr lang="en-US" altLang="zh-CN" sz="3200" b="1" smtClean="0">
                <a:effectLst>
                  <a:outerShdw blurRad="38100" dist="38100" dir="2700000" algn="tl">
                    <a:srgbClr val="000000">
                      <a:alpha val="43137"/>
                    </a:srgbClr>
                  </a:outerShdw>
                </a:effectLst>
              </a:rPr>
              <a:t>5 - </a:t>
            </a:r>
            <a:r>
              <a:rPr lang="zh-CN" altLang="en-US" sz="3200" b="1" smtClean="0">
                <a:solidFill>
                  <a:schemeClr val="tx2"/>
                </a:solidFill>
                <a:effectLst>
                  <a:outerShdw blurRad="38100" dist="38100" dir="2700000" algn="tl">
                    <a:srgbClr val="000000">
                      <a:alpha val="43137"/>
                    </a:srgbClr>
                  </a:outerShdw>
                </a:effectLst>
              </a:rPr>
              <a:t>实战操作策略篇</a:t>
            </a:r>
            <a:endParaRPr lang="zh-CN" altLang="zh-CN" sz="3200">
              <a:effectLst>
                <a:outerShdw blurRad="38100" dist="38100" dir="2700000" algn="tl">
                  <a:srgbClr val="000000">
                    <a:alpha val="43137"/>
                  </a:srgbClr>
                </a:outerShdw>
              </a:effectLst>
            </a:endParaRPr>
          </a:p>
        </p:txBody>
      </p:sp>
      <p:sp>
        <p:nvSpPr>
          <p:cNvPr id="2" name="矩形 1"/>
          <p:cNvSpPr/>
          <p:nvPr/>
        </p:nvSpPr>
        <p:spPr>
          <a:xfrm>
            <a:off x="7164288" y="6381328"/>
            <a:ext cx="1440160" cy="36004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solidFill>
                  <a:schemeClr val="bg1">
                    <a:lumMod val="50000"/>
                    <a:lumOff val="50000"/>
                  </a:schemeClr>
                </a:solidFill>
                <a:effectLst>
                  <a:outerShdw blurRad="38100" dist="38100" dir="2700000" algn="tl">
                    <a:srgbClr val="000000">
                      <a:alpha val="43137"/>
                    </a:srgbClr>
                  </a:outerShdw>
                </a:effectLst>
              </a:rPr>
              <a:t>制作：红炉火</a:t>
            </a:r>
            <a:endParaRPr lang="zh-CN" altLang="en-US" sz="1400">
              <a:solidFill>
                <a:schemeClr val="bg1">
                  <a:lumMod val="50000"/>
                  <a:lumOff val="50000"/>
                </a:schemeClr>
              </a:solidFill>
              <a:effectLst>
                <a:outerShdw blurRad="38100" dist="38100" dir="2700000" algn="tl">
                  <a:srgbClr val="000000">
                    <a:alpha val="43137"/>
                  </a:srgbClr>
                </a:outerShdw>
              </a:effectLst>
            </a:endParaRPr>
          </a:p>
        </p:txBody>
      </p:sp>
      <p:sp>
        <p:nvSpPr>
          <p:cNvPr id="3" name="矩形 2">
            <a:hlinkClick r:id="rId4" action="ppaction://hlinksldjump"/>
          </p:cNvPr>
          <p:cNvSpPr/>
          <p:nvPr/>
        </p:nvSpPr>
        <p:spPr>
          <a:xfrm>
            <a:off x="611560" y="3717032"/>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市场风险如何回避</a:t>
            </a:r>
          </a:p>
        </p:txBody>
      </p:sp>
      <p:sp>
        <p:nvSpPr>
          <p:cNvPr id="5" name="矩形 4">
            <a:hlinkClick r:id="rId5" action="ppaction://hlinksldjump"/>
          </p:cNvPr>
          <p:cNvSpPr/>
          <p:nvPr/>
        </p:nvSpPr>
        <p:spPr>
          <a:xfrm>
            <a:off x="611560" y="4005064"/>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资金管理的最稳固基础 </a:t>
            </a:r>
          </a:p>
        </p:txBody>
      </p:sp>
      <p:sp>
        <p:nvSpPr>
          <p:cNvPr id="8" name="矩形 7">
            <a:hlinkClick r:id="rId6" action="ppaction://hlinksldjump"/>
          </p:cNvPr>
          <p:cNvSpPr/>
          <p:nvPr/>
        </p:nvSpPr>
        <p:spPr>
          <a:xfrm>
            <a:off x="611560" y="4331838"/>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a:solidFill>
                  <a:schemeClr val="bg1">
                    <a:lumMod val="75000"/>
                    <a:lumOff val="25000"/>
                  </a:schemeClr>
                </a:solidFill>
                <a:effectLst>
                  <a:outerShdw blurRad="38100" dist="38100" dir="2700000" algn="tl">
                    <a:srgbClr val="000000">
                      <a:alpha val="43137"/>
                    </a:srgbClr>
                  </a:outerShdw>
                </a:effectLst>
              </a:rPr>
              <a:t>走势的当下与投资者的思维方式</a:t>
            </a:r>
          </a:p>
        </p:txBody>
      </p:sp>
      <p:sp>
        <p:nvSpPr>
          <p:cNvPr id="9" name="矩形 8">
            <a:hlinkClick r:id="rId7" action="ppaction://hlinksldjump"/>
          </p:cNvPr>
          <p:cNvSpPr/>
          <p:nvPr/>
        </p:nvSpPr>
        <p:spPr>
          <a:xfrm>
            <a:off x="611560" y="5229200"/>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每日走势的分类</a:t>
            </a:r>
          </a:p>
        </p:txBody>
      </p:sp>
      <p:sp>
        <p:nvSpPr>
          <p:cNvPr id="11" name="矩形 10">
            <a:hlinkClick r:id="rId8" action="ppaction://hlinksldjump"/>
          </p:cNvPr>
          <p:cNvSpPr/>
          <p:nvPr/>
        </p:nvSpPr>
        <p:spPr>
          <a:xfrm>
            <a:off x="618064" y="4941168"/>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a:solidFill>
                  <a:schemeClr val="bg1">
                    <a:lumMod val="75000"/>
                    <a:lumOff val="25000"/>
                  </a:schemeClr>
                </a:solidFill>
                <a:effectLst>
                  <a:outerShdw blurRad="38100" dist="38100" dir="2700000" algn="tl">
                    <a:srgbClr val="000000">
                      <a:alpha val="43137"/>
                    </a:srgbClr>
                  </a:outerShdw>
                </a:effectLst>
              </a:rPr>
              <a:t>持股与持币，两种最基本的操作 </a:t>
            </a:r>
          </a:p>
        </p:txBody>
      </p:sp>
      <p:sp>
        <p:nvSpPr>
          <p:cNvPr id="13" name="矩形 12">
            <a:hlinkClick r:id="rId9" action="ppaction://hlinksldjump"/>
          </p:cNvPr>
          <p:cNvSpPr/>
          <p:nvPr/>
        </p:nvSpPr>
        <p:spPr>
          <a:xfrm>
            <a:off x="611560" y="4628173"/>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没有节奏，只有死 </a:t>
            </a:r>
          </a:p>
        </p:txBody>
      </p:sp>
      <p:sp>
        <p:nvSpPr>
          <p:cNvPr id="20" name="矩形 19">
            <a:hlinkClick r:id="rId10" action="ppaction://hlinksldjump"/>
          </p:cNvPr>
          <p:cNvSpPr/>
          <p:nvPr/>
        </p:nvSpPr>
        <p:spPr>
          <a:xfrm>
            <a:off x="3275856" y="3717032"/>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一夜情行情分析</a:t>
            </a:r>
          </a:p>
        </p:txBody>
      </p:sp>
      <p:sp>
        <p:nvSpPr>
          <p:cNvPr id="21" name="矩形 20">
            <a:hlinkClick r:id="rId11" action="ppaction://hlinksldjump"/>
          </p:cNvPr>
          <p:cNvSpPr/>
          <p:nvPr/>
        </p:nvSpPr>
        <p:spPr>
          <a:xfrm>
            <a:off x="3275856" y="4005064"/>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暴跌，牛市行情的一夜情</a:t>
            </a:r>
          </a:p>
        </p:txBody>
      </p:sp>
      <p:sp>
        <p:nvSpPr>
          <p:cNvPr id="22" name="矩形 21">
            <a:hlinkClick r:id="rId12" action="ppaction://hlinksldjump"/>
          </p:cNvPr>
          <p:cNvSpPr/>
          <p:nvPr/>
        </p:nvSpPr>
        <p:spPr>
          <a:xfrm>
            <a:off x="3275856" y="4324238"/>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利润率最大的操作模式</a:t>
            </a:r>
          </a:p>
        </p:txBody>
      </p:sp>
      <p:sp>
        <p:nvSpPr>
          <p:cNvPr id="23" name="矩形 22">
            <a:hlinkClick r:id="rId13" action="ppaction://hlinksldjump"/>
          </p:cNvPr>
          <p:cNvSpPr/>
          <p:nvPr/>
        </p:nvSpPr>
        <p:spPr>
          <a:xfrm>
            <a:off x="3275856" y="5229200"/>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走势预测的精确意义</a:t>
            </a:r>
          </a:p>
        </p:txBody>
      </p:sp>
      <p:sp>
        <p:nvSpPr>
          <p:cNvPr id="24" name="矩形 23">
            <a:hlinkClick r:id="rId14" action="ppaction://hlinksldjump"/>
          </p:cNvPr>
          <p:cNvSpPr/>
          <p:nvPr/>
        </p:nvSpPr>
        <p:spPr>
          <a:xfrm>
            <a:off x="3282360" y="4927159"/>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买之前戏，卖之高潮</a:t>
            </a:r>
          </a:p>
        </p:txBody>
      </p:sp>
      <p:sp>
        <p:nvSpPr>
          <p:cNvPr id="25" name="矩形 24">
            <a:hlinkClick r:id="rId15" action="ppaction://hlinksldjump"/>
          </p:cNvPr>
          <p:cNvSpPr/>
          <p:nvPr/>
        </p:nvSpPr>
        <p:spPr>
          <a:xfrm>
            <a:off x="3282360" y="4613082"/>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操作中的一些细节问题</a:t>
            </a:r>
          </a:p>
        </p:txBody>
      </p:sp>
      <p:sp>
        <p:nvSpPr>
          <p:cNvPr id="26" name="矩形 25">
            <a:hlinkClick r:id="rId16" action="ppaction://hlinksldjump"/>
          </p:cNvPr>
          <p:cNvSpPr/>
          <p:nvPr/>
        </p:nvSpPr>
        <p:spPr>
          <a:xfrm>
            <a:off x="6012160" y="3717032"/>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市场获利机会的绝对分类</a:t>
            </a:r>
          </a:p>
        </p:txBody>
      </p:sp>
      <p:sp>
        <p:nvSpPr>
          <p:cNvPr id="27" name="矩形 26">
            <a:hlinkClick r:id="rId17" action="ppaction://hlinksldjump"/>
          </p:cNvPr>
          <p:cNvSpPr/>
          <p:nvPr/>
        </p:nvSpPr>
        <p:spPr>
          <a:xfrm>
            <a:off x="6012160" y="4005064"/>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如何躲避政策性风险</a:t>
            </a:r>
          </a:p>
        </p:txBody>
      </p:sp>
      <p:sp>
        <p:nvSpPr>
          <p:cNvPr id="28" name="矩形 27">
            <a:hlinkClick r:id="rId18" action="ppaction://hlinksldjump"/>
          </p:cNvPr>
          <p:cNvSpPr/>
          <p:nvPr/>
        </p:nvSpPr>
        <p:spPr>
          <a:xfrm>
            <a:off x="6018664" y="4324237"/>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中枢震荡的监视器</a:t>
            </a:r>
          </a:p>
        </p:txBody>
      </p:sp>
      <p:sp>
        <p:nvSpPr>
          <p:cNvPr id="29" name="矩形 28">
            <a:hlinkClick r:id="rId19" action="ppaction://hlinksldjump"/>
          </p:cNvPr>
          <p:cNvSpPr/>
          <p:nvPr/>
        </p:nvSpPr>
        <p:spPr>
          <a:xfrm>
            <a:off x="6012160" y="5229200"/>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a:solidFill>
                  <a:schemeClr val="bg1">
                    <a:lumMod val="75000"/>
                    <a:lumOff val="25000"/>
                  </a:schemeClr>
                </a:solidFill>
                <a:effectLst>
                  <a:outerShdw blurRad="38100" dist="38100" dir="2700000" algn="tl">
                    <a:srgbClr val="000000">
                      <a:alpha val="43137"/>
                    </a:srgbClr>
                  </a:outerShdw>
                </a:effectLst>
              </a:rPr>
              <a:t>何谓底部？从月线看中期走势演化</a:t>
            </a:r>
          </a:p>
        </p:txBody>
      </p:sp>
      <p:sp>
        <p:nvSpPr>
          <p:cNvPr id="30" name="矩形 29">
            <a:hlinkClick r:id="rId20" action="ppaction://hlinksldjump"/>
          </p:cNvPr>
          <p:cNvSpPr/>
          <p:nvPr/>
        </p:nvSpPr>
        <p:spPr>
          <a:xfrm>
            <a:off x="6012160" y="4927158"/>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chemeClr val="bg1">
                    <a:lumMod val="75000"/>
                    <a:lumOff val="25000"/>
                  </a:schemeClr>
                </a:solidFill>
                <a:effectLst>
                  <a:outerShdw blurRad="38100" dist="38100" dir="2700000" algn="tl">
                    <a:srgbClr val="000000">
                      <a:alpha val="43137"/>
                    </a:srgbClr>
                  </a:outerShdw>
                </a:effectLst>
              </a:rPr>
              <a:t>如何操作短线反弹</a:t>
            </a:r>
          </a:p>
        </p:txBody>
      </p:sp>
      <p:sp>
        <p:nvSpPr>
          <p:cNvPr id="31" name="矩形 30">
            <a:hlinkClick r:id="rId21" action="ppaction://hlinksldjump"/>
          </p:cNvPr>
          <p:cNvSpPr/>
          <p:nvPr/>
        </p:nvSpPr>
        <p:spPr>
          <a:xfrm>
            <a:off x="6018664" y="4613081"/>
            <a:ext cx="2664296" cy="28124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a:solidFill>
                  <a:schemeClr val="bg1">
                    <a:lumMod val="75000"/>
                    <a:lumOff val="25000"/>
                  </a:schemeClr>
                </a:solidFill>
                <a:effectLst>
                  <a:outerShdw blurRad="38100" dist="38100" dir="2700000" algn="tl">
                    <a:srgbClr val="000000">
                      <a:alpha val="43137"/>
                    </a:srgbClr>
                  </a:outerShdw>
                </a:effectLst>
              </a:rPr>
              <a:t>均线、轮动与缠中说禅板块强弱指标</a:t>
            </a:r>
          </a:p>
        </p:txBody>
      </p:sp>
      <p:pic>
        <p:nvPicPr>
          <p:cNvPr id="4" name="片片枫叶红.wav">
            <a:hlinkClick r:id="" action="ppaction://media"/>
          </p:cNvPr>
          <p:cNvPicPr>
            <a:picLocks noChangeAspect="1"/>
          </p:cNvPicPr>
          <p:nvPr>
            <a:audioFile r:link="rId1"/>
            <p:extLst>
              <p:ext uri="{DAA4B4D4-6D71-4841-9C94-3DE7FCFB9230}">
                <p14:media xmlns="" xmlns:p14="http://schemas.microsoft.com/office/powerpoint/2010/main" r:embed="rId22"/>
              </p:ext>
            </p:extLst>
          </p:nvPr>
        </p:nvPicPr>
        <p:blipFill>
          <a:blip r:embed="rId23" cstate="print"/>
          <a:stretch>
            <a:fillRect/>
          </a:stretch>
        </p:blipFill>
        <p:spPr>
          <a:xfrm>
            <a:off x="7933658" y="2420888"/>
            <a:ext cx="609600" cy="609600"/>
          </a:xfrm>
          <a:prstGeom prst="rect">
            <a:avLst/>
          </a:prstGeom>
        </p:spPr>
      </p:pic>
      <p:sp>
        <p:nvSpPr>
          <p:cNvPr id="32" name="矩形 31"/>
          <p:cNvSpPr/>
          <p:nvPr/>
        </p:nvSpPr>
        <p:spPr>
          <a:xfrm>
            <a:off x="1432519" y="3212976"/>
            <a:ext cx="2753072" cy="36004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bg1">
                    <a:lumMod val="50000"/>
                    <a:lumOff val="50000"/>
                  </a:schemeClr>
                </a:solidFill>
                <a:effectLst>
                  <a:outerShdw blurRad="38100" dist="38100" dir="2700000" algn="tl">
                    <a:srgbClr val="000000">
                      <a:alpha val="43137"/>
                    </a:srgbClr>
                  </a:outerShdw>
                </a:effectLst>
              </a:rPr>
              <a:t>缠中说禅：教你炒股票</a:t>
            </a:r>
            <a:endParaRPr lang="zh-CN" altLang="en-US">
              <a:solidFill>
                <a:schemeClr val="bg1">
                  <a:lumMod val="50000"/>
                  <a:lumOff val="50000"/>
                </a:schemeClr>
              </a:solidFill>
              <a:effectLst>
                <a:outerShdw blurRad="38100" dist="38100" dir="2700000" algn="tl">
                  <a:srgbClr val="000000">
                    <a:alpha val="43137"/>
                  </a:srgbClr>
                </a:outerShdw>
              </a:effectLs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20000" numSld="999" showWhenStopped="0">
                <p:cTn id="7" repeatCount="indefinite" fill="remove"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548680"/>
            <a:ext cx="8136904" cy="926976"/>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一夜情行情</a:t>
            </a:r>
            <a:r>
              <a:rPr lang="zh-CN" altLang="en-US" sz="1800" b="1" smtClean="0">
                <a:solidFill>
                  <a:schemeClr val="bg1">
                    <a:lumMod val="25000"/>
                    <a:lumOff val="75000"/>
                  </a:schemeClr>
                </a:solidFill>
                <a:effectLst>
                  <a:outerShdw blurRad="38100" dist="38100" dir="2700000" algn="tl">
                    <a:srgbClr val="000000">
                      <a:alpha val="43137"/>
                    </a:srgbClr>
                  </a:outerShdw>
                </a:effectLst>
              </a:rPr>
              <a:t>分析  </a:t>
            </a:r>
            <a:r>
              <a:rPr lang="zh-CN" altLang="en-US" sz="1100" smtClean="0">
                <a:effectLst>
                  <a:outerShdw blurRad="38100" dist="38100" dir="2700000" algn="tl">
                    <a:srgbClr val="000000">
                      <a:alpha val="43137"/>
                    </a:srgbClr>
                  </a:outerShdw>
                </a:effectLst>
              </a:rPr>
              <a:t>一</a:t>
            </a:r>
            <a:r>
              <a:rPr lang="zh-CN" altLang="en-US" sz="1100">
                <a:effectLst>
                  <a:outerShdw blurRad="38100" dist="38100" dir="2700000" algn="tl">
                    <a:srgbClr val="000000">
                      <a:alpha val="43137"/>
                    </a:srgbClr>
                  </a:outerShdw>
                </a:effectLst>
              </a:rPr>
              <a:t>个很显然的道理，对市场了解越多，对走势的把握越精确。例如，昨天</a:t>
            </a:r>
            <a:r>
              <a:rPr lang="en-US" altLang="zh-CN" sz="1100">
                <a:effectLst>
                  <a:outerShdw blurRad="38100" dist="38100" dir="2700000" algn="tl">
                    <a:srgbClr val="000000">
                      <a:alpha val="43137"/>
                    </a:srgbClr>
                  </a:outerShdw>
                </a:effectLst>
              </a:rPr>
              <a:t>20070419</a:t>
            </a:r>
            <a:r>
              <a:rPr lang="zh-CN" altLang="en-US" sz="1100">
                <a:effectLst>
                  <a:outerShdw blurRad="38100" dist="38100" dir="2700000" algn="tl">
                    <a:srgbClr val="000000">
                      <a:alpha val="43137"/>
                    </a:srgbClr>
                  </a:outerShdw>
                </a:effectLst>
              </a:rPr>
              <a:t>的</a:t>
            </a:r>
            <a:r>
              <a:rPr lang="en-US" altLang="zh-CN" sz="1100">
                <a:effectLst>
                  <a:outerShdw blurRad="38100" dist="38100" dir="2700000" algn="tl">
                    <a:srgbClr val="000000">
                      <a:alpha val="43137"/>
                    </a:srgbClr>
                  </a:outerShdw>
                </a:effectLst>
              </a:rPr>
              <a:t>2007</a:t>
            </a:r>
            <a:r>
              <a:rPr lang="zh-CN" altLang="en-US" sz="1100">
                <a:effectLst>
                  <a:outerShdw blurRad="38100" dist="38100" dir="2700000" algn="tl">
                    <a:srgbClr val="000000">
                      <a:alpha val="43137"/>
                    </a:srgbClr>
                  </a:outerShdw>
                </a:effectLst>
              </a:rPr>
              <a:t>年一夜情行情，跌破</a:t>
            </a:r>
            <a:r>
              <a:rPr lang="en-US" altLang="zh-CN" sz="1100">
                <a:effectLst>
                  <a:outerShdw blurRad="38100" dist="38100" dir="2700000" algn="tl">
                    <a:srgbClr val="000000">
                      <a:alpha val="43137"/>
                    </a:srgbClr>
                  </a:outerShdw>
                </a:effectLst>
              </a:rPr>
              <a:t>5</a:t>
            </a:r>
            <a:r>
              <a:rPr lang="zh-CN" altLang="en-US" sz="1100">
                <a:effectLst>
                  <a:outerShdw blurRad="38100" dist="38100" dir="2700000" algn="tl">
                    <a:srgbClr val="000000">
                      <a:alpha val="43137"/>
                    </a:srgbClr>
                  </a:outerShdw>
                </a:effectLst>
              </a:rPr>
              <a:t>日线后有一个反抽，在</a:t>
            </a:r>
            <a:r>
              <a:rPr lang="en-US" altLang="zh-CN" sz="1100">
                <a:effectLst>
                  <a:outerShdw blurRad="38100" dist="38100" dir="2700000" algn="tl">
                    <a:srgbClr val="000000">
                      <a:alpha val="43137"/>
                    </a:srgbClr>
                  </a:outerShdw>
                </a:effectLst>
              </a:rPr>
              <a:t>11</a:t>
            </a:r>
            <a:r>
              <a:rPr lang="zh-CN" altLang="en-US" sz="1100">
                <a:effectLst>
                  <a:outerShdw blurRad="38100" dist="38100" dir="2700000" algn="tl">
                    <a:srgbClr val="000000">
                      <a:alpha val="43137"/>
                    </a:srgbClr>
                  </a:outerShdw>
                </a:effectLst>
              </a:rPr>
              <a:t>点</a:t>
            </a:r>
            <a:r>
              <a:rPr lang="en-US" altLang="zh-CN" sz="1100">
                <a:effectLst>
                  <a:outerShdw blurRad="38100" dist="38100" dir="2700000" algn="tl">
                    <a:srgbClr val="000000">
                      <a:alpha val="43137"/>
                    </a:srgbClr>
                  </a:outerShdw>
                </a:effectLst>
              </a:rPr>
              <a:t>08</a:t>
            </a:r>
            <a:r>
              <a:rPr lang="zh-CN" altLang="en-US" sz="1100">
                <a:effectLst>
                  <a:outerShdw blurRad="38100" dist="38100" dir="2700000" algn="tl">
                    <a:srgbClr val="000000">
                      <a:alpha val="43137"/>
                    </a:srgbClr>
                  </a:outerShdw>
                </a:effectLst>
              </a:rPr>
              <a:t>刚好构成对前一天中枢的第三类卖点，这就是最后的、被本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理论所保障的离开机会。那么，后面去走，就完全与本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的理论无关了，在一个下跌里，除了最后那一个位置，所有的卖出都是对的，但这和本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的理论无关，这类似赌博，就赌不是最后的位置。当然，赌博也是一种方法，但这种把握，不在本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的讨论范围内</a:t>
            </a:r>
            <a:r>
              <a:rPr lang="zh-CN" altLang="en-US" sz="1100" smtClean="0">
                <a:effectLst>
                  <a:outerShdw blurRad="38100" dist="38100" dir="2700000" algn="tl">
                    <a:srgbClr val="000000">
                      <a:alpha val="43137"/>
                    </a:srgbClr>
                  </a:outerShdw>
                </a:effectLst>
              </a:rPr>
              <a:t>。</a:t>
            </a:r>
            <a:endParaRPr lang="zh-CN" altLang="en-US" sz="1100">
              <a:effectLst>
                <a:outerShdw blurRad="38100" dist="38100" dir="2700000" algn="tl">
                  <a:srgbClr val="000000">
                    <a:alpha val="43137"/>
                  </a:srgbClr>
                </a:outerShdw>
              </a:effectLst>
            </a:endParaRPr>
          </a:p>
        </p:txBody>
      </p:sp>
      <p:sp>
        <p:nvSpPr>
          <p:cNvPr id="4" name="矩形 3"/>
          <p:cNvSpPr/>
          <p:nvPr/>
        </p:nvSpPr>
        <p:spPr>
          <a:xfrm>
            <a:off x="611560" y="1484784"/>
            <a:ext cx="8208912"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有人可能要问，就算跌破</a:t>
            </a:r>
            <a:r>
              <a:rPr lang="en-US" altLang="zh-CN" sz="1000" b="1">
                <a:solidFill>
                  <a:schemeClr val="bg1">
                    <a:lumMod val="25000"/>
                    <a:lumOff val="75000"/>
                  </a:schemeClr>
                </a:solidFill>
                <a:effectLst>
                  <a:outerShdw blurRad="38100" dist="38100" dir="2700000" algn="tl">
                    <a:srgbClr val="000000">
                      <a:alpha val="43137"/>
                    </a:srgbClr>
                  </a:outerShdw>
                </a:effectLst>
              </a:rPr>
              <a:t>5</a:t>
            </a:r>
            <a:r>
              <a:rPr lang="zh-CN" altLang="en-US" sz="1000" b="1">
                <a:solidFill>
                  <a:schemeClr val="bg1">
                    <a:lumMod val="25000"/>
                    <a:lumOff val="75000"/>
                  </a:schemeClr>
                </a:solidFill>
                <a:effectLst>
                  <a:outerShdw blurRad="38100" dist="38100" dir="2700000" algn="tl">
                    <a:srgbClr val="000000">
                      <a:alpha val="43137"/>
                    </a:srgbClr>
                  </a:outerShdw>
                </a:effectLst>
              </a:rPr>
              <a:t>日线，也可能很快就拉起来</a:t>
            </a:r>
            <a:r>
              <a:rPr lang="zh-CN" altLang="en-US" sz="1000">
                <a:effectLst>
                  <a:outerShdw blurRad="38100" dist="38100" dir="2700000" algn="tl">
                    <a:srgbClr val="000000">
                      <a:alpha val="43137"/>
                    </a:srgbClr>
                  </a:outerShdw>
                </a:effectLst>
              </a:rPr>
              <a:t>，确实，存在这种可能性，但市场是否选择这种可能性，就是当下的。如果很快拉起来，那自然会有一个符合本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理论的买点出现，这只要市场自己去选择，既然已经卖出，就耐心等待。而其中，当然与分析的精确度有关，有些人分析不到位，会回补早了，那这很正常，技术更熟练的，当然应该享受更精确的买点。但节奏是重要的，站在小级别操作的角度，就算你补早了，也比没走傻看着强。补早了，就以后多总结经验，使自己的技术精度更高。</a:t>
            </a:r>
          </a:p>
        </p:txBody>
      </p:sp>
      <p:sp>
        <p:nvSpPr>
          <p:cNvPr id="5" name="矩形 4"/>
          <p:cNvSpPr/>
          <p:nvPr/>
        </p:nvSpPr>
        <p:spPr>
          <a:xfrm>
            <a:off x="611560" y="2132856"/>
            <a:ext cx="8208912"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solidFill>
                  <a:srgbClr val="DAA600"/>
                </a:solidFill>
                <a:effectLst>
                  <a:outerShdw blurRad="38100" dist="38100" dir="2700000" algn="tl">
                    <a:srgbClr val="000000">
                      <a:alpha val="43137"/>
                    </a:srgbClr>
                  </a:outerShdw>
                </a:effectLst>
              </a:rPr>
              <a:t>不过，必须</a:t>
            </a:r>
            <a:r>
              <a:rPr lang="zh-CN" altLang="en-US" sz="1000" b="1">
                <a:solidFill>
                  <a:srgbClr val="FF0000"/>
                </a:solidFill>
                <a:effectLst>
                  <a:outerShdw blurRad="38100" dist="38100" dir="2700000" algn="tl">
                    <a:srgbClr val="000000">
                      <a:alpha val="43137"/>
                    </a:srgbClr>
                  </a:outerShdw>
                </a:effectLst>
              </a:rPr>
              <a:t>强调</a:t>
            </a:r>
            <a:r>
              <a:rPr lang="zh-CN" altLang="en-US" sz="1000">
                <a:solidFill>
                  <a:srgbClr val="DAA600"/>
                </a:solidFill>
                <a:effectLst>
                  <a:outerShdw blurRad="38100" dist="38100" dir="2700000" algn="tl">
                    <a:srgbClr val="000000">
                      <a:alpha val="43137"/>
                    </a:srgbClr>
                  </a:outerShdw>
                </a:effectLst>
              </a:rPr>
              <a:t>的是，</a:t>
            </a:r>
            <a:r>
              <a:rPr lang="zh-CN" altLang="en-US" sz="1000" b="1">
                <a:solidFill>
                  <a:srgbClr val="DAA600"/>
                </a:solidFill>
                <a:effectLst>
                  <a:outerShdw blurRad="38100" dist="38100" dir="2700000" algn="tl">
                    <a:srgbClr val="000000">
                      <a:alpha val="43137"/>
                    </a:srgbClr>
                  </a:outerShdw>
                </a:effectLst>
              </a:rPr>
              <a:t>上面说的，都是针对资金比较小，操作级别比较小的说的</a:t>
            </a:r>
            <a:r>
              <a:rPr lang="zh-CN" altLang="en-US" sz="1000">
                <a:solidFill>
                  <a:srgbClr val="DAA600"/>
                </a:solidFill>
                <a:effectLst>
                  <a:outerShdw blurRad="38100" dist="38100" dir="2700000" algn="tl">
                    <a:srgbClr val="000000">
                      <a:alpha val="43137"/>
                    </a:srgbClr>
                  </a:outerShdw>
                </a:effectLst>
              </a:rPr>
              <a:t>。如果是按日线级别操作，那这些震荡根本无须理会。如果真按日线操作的，就应该从</a:t>
            </a:r>
            <a:r>
              <a:rPr lang="en-US" altLang="zh-CN" sz="1000">
                <a:solidFill>
                  <a:srgbClr val="DAA600"/>
                </a:solidFill>
                <a:effectLst>
                  <a:outerShdw blurRad="38100" dist="38100" dir="2700000" algn="tl">
                    <a:srgbClr val="000000">
                      <a:alpha val="43137"/>
                    </a:srgbClr>
                  </a:outerShdw>
                </a:effectLst>
              </a:rPr>
              <a:t>1000</a:t>
            </a:r>
            <a:r>
              <a:rPr lang="zh-CN" altLang="en-US" sz="1000">
                <a:solidFill>
                  <a:srgbClr val="DAA600"/>
                </a:solidFill>
                <a:effectLst>
                  <a:outerShdw blurRad="38100" dist="38100" dir="2700000" algn="tl">
                    <a:srgbClr val="000000">
                      <a:alpha val="43137"/>
                    </a:srgbClr>
                  </a:outerShdw>
                </a:effectLst>
              </a:rPr>
              <a:t>多点一直拿到现在，因为日线级别的卖点并没有出现，等出现再说。而用周线级别操作的大资金，那就更无所谓了。此外，这里只是以指数为代表来说一种方法，个股在自己的图上是一样分析的。</a:t>
            </a:r>
          </a:p>
        </p:txBody>
      </p:sp>
      <p:sp>
        <p:nvSpPr>
          <p:cNvPr id="6" name="矩形 5"/>
          <p:cNvSpPr/>
          <p:nvPr/>
        </p:nvSpPr>
        <p:spPr>
          <a:xfrm>
            <a:off x="611560" y="2636912"/>
            <a:ext cx="8280920" cy="1015663"/>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其实，如果你对市场理解更多点，就知道，这一夜情走势的当天低点，其实是很容易把握的。</a:t>
            </a:r>
            <a:r>
              <a:rPr lang="zh-CN" altLang="en-US" sz="1000">
                <a:effectLst>
                  <a:outerShdw blurRad="38100" dist="38100" dir="2700000" algn="tl">
                    <a:srgbClr val="000000">
                      <a:alpha val="43137"/>
                    </a:srgbClr>
                  </a:outerShdw>
                </a:effectLst>
              </a:rPr>
              <a:t>这就和上节所说的当日走势分类有关。最后一个第三类卖点对</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日线进行反抽出现在</a:t>
            </a:r>
            <a:r>
              <a:rPr lang="en-US" altLang="zh-CN" sz="1000">
                <a:effectLst>
                  <a:outerShdw blurRad="38100" dist="38100" dir="2700000" algn="tl">
                    <a:srgbClr val="000000">
                      <a:alpha val="43137"/>
                    </a:srgbClr>
                  </a:outerShdw>
                </a:effectLst>
              </a:rPr>
              <a:t>11</a:t>
            </a:r>
            <a:r>
              <a:rPr lang="zh-CN" altLang="en-US" sz="1000">
                <a:effectLst>
                  <a:outerShdw blurRad="38100" dist="38100" dir="2700000" algn="tl">
                    <a:srgbClr val="000000">
                      <a:alpha val="43137"/>
                    </a:srgbClr>
                  </a:outerShdw>
                </a:effectLst>
              </a:rPr>
              <a:t>点</a:t>
            </a:r>
            <a:r>
              <a:rPr lang="en-US" altLang="zh-CN" sz="1000">
                <a:effectLst>
                  <a:outerShdw blurRad="38100" dist="38100" dir="2700000" algn="tl">
                    <a:srgbClr val="000000">
                      <a:alpha val="43137"/>
                    </a:srgbClr>
                  </a:outerShdw>
                </a:effectLst>
              </a:rPr>
              <a:t>08</a:t>
            </a:r>
            <a:r>
              <a:rPr lang="zh-CN" altLang="en-US" sz="1000">
                <a:effectLst>
                  <a:outerShdw blurRad="38100" dist="38100" dir="2700000" algn="tl">
                    <a:srgbClr val="000000">
                      <a:alpha val="43137"/>
                    </a:srgbClr>
                  </a:outerShdw>
                </a:effectLst>
              </a:rPr>
              <a:t>。前面</a:t>
            </a:r>
            <a:r>
              <a:rPr lang="en-US" altLang="zh-CN" sz="1000">
                <a:effectLst>
                  <a:outerShdw blurRad="38100" dist="38100" dir="2700000" algn="tl">
                    <a:srgbClr val="000000">
                      <a:alpha val="43137"/>
                    </a:srgbClr>
                  </a:outerShdw>
                </a:effectLst>
              </a:rPr>
              <a:t>3</a:t>
            </a:r>
            <a:r>
              <a:rPr lang="zh-CN" altLang="en-US" sz="1000">
                <a:effectLst>
                  <a:outerShdw blurRad="38100" dist="38100" dir="2700000" algn="tl">
                    <a:srgbClr val="000000">
                      <a:alpha val="43137"/>
                    </a:srgbClr>
                  </a:outerShdw>
                </a:effectLst>
              </a:rPr>
              <a:t>个</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a:t>
            </a:r>
            <a:r>
              <a:rPr lang="en-US" altLang="zh-CN" sz="1000">
                <a:effectLst>
                  <a:outerShdw blurRad="38100" dist="38100" dir="2700000" algn="tl">
                    <a:srgbClr val="000000">
                      <a:alpha val="43137"/>
                    </a:srgbClr>
                  </a:outerShdw>
                </a:effectLst>
              </a:rPr>
              <a:t>K</a:t>
            </a:r>
            <a:r>
              <a:rPr lang="zh-CN" altLang="en-US" sz="1000">
                <a:effectLst>
                  <a:outerShdw blurRad="38100" dist="38100" dir="2700000" algn="tl">
                    <a:srgbClr val="000000">
                      <a:alpha val="43137"/>
                    </a:srgbClr>
                  </a:outerShdw>
                </a:effectLst>
              </a:rPr>
              <a:t>线，没有重叠。也就是说，下面走势显然不可能出现存在两个中枢的单边走势，三大类里，第二类是不可能出现了。对于第一类，平衡市的走势，最好的情况，也只能是当日中枢在</a:t>
            </a:r>
            <a:r>
              <a:rPr lang="en-US" altLang="zh-CN" sz="1000">
                <a:effectLst>
                  <a:outerShdw blurRad="38100" dist="38100" dir="2700000" algn="tl">
                    <a:srgbClr val="000000">
                      <a:alpha val="43137"/>
                    </a:srgbClr>
                  </a:outerShdw>
                </a:effectLst>
              </a:rPr>
              <a:t>11</a:t>
            </a:r>
            <a:r>
              <a:rPr lang="zh-CN" altLang="en-US" sz="1000">
                <a:effectLst>
                  <a:outerShdw blurRad="38100" dist="38100" dir="2700000" algn="tl">
                    <a:srgbClr val="000000">
                      <a:alpha val="43137"/>
                    </a:srgbClr>
                  </a:outerShdw>
                </a:effectLst>
              </a:rPr>
              <a:t>点后那个</a:t>
            </a:r>
            <a:r>
              <a:rPr lang="en-US" altLang="zh-CN" sz="1000">
                <a:effectLst>
                  <a:outerShdw blurRad="38100" dist="38100" dir="2700000" algn="tl">
                    <a:srgbClr val="000000">
                      <a:alpha val="43137"/>
                    </a:srgbClr>
                  </a:outerShdw>
                </a:effectLst>
              </a:rPr>
              <a:t>K</a:t>
            </a:r>
            <a:r>
              <a:rPr lang="zh-CN" altLang="en-US" sz="1000">
                <a:effectLst>
                  <a:outerShdw blurRad="38100" dist="38100" dir="2700000" algn="tl">
                    <a:srgbClr val="000000">
                      <a:alpha val="43137"/>
                    </a:srgbClr>
                  </a:outerShdw>
                </a:effectLst>
              </a:rPr>
              <a:t>线范围内。至于出现第三类，也是就没中枢的走势，那意味着后面有巨大跌幅。而第三类卖点后面，至少都会出现一个次级别的跌势，也就是一个</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分钟以下级别的向下走势是必须完美的。所以，站在纯理论推理的角度，可以</a:t>
            </a:r>
            <a:r>
              <a:rPr lang="en-US" altLang="zh-CN" sz="1000">
                <a:effectLst>
                  <a:outerShdw blurRad="38100" dist="38100" dir="2700000" algn="tl">
                    <a:srgbClr val="000000">
                      <a:alpha val="43137"/>
                    </a:srgbClr>
                  </a:outerShdw>
                </a:effectLst>
              </a:rPr>
              <a:t>100%</a:t>
            </a:r>
            <a:r>
              <a:rPr lang="zh-CN" altLang="en-US" sz="1000">
                <a:effectLst>
                  <a:outerShdw blurRad="38100" dist="38100" dir="2700000" algn="tl">
                    <a:srgbClr val="000000">
                      <a:alpha val="43137"/>
                    </a:srgbClr>
                  </a:outerShdw>
                </a:effectLst>
              </a:rPr>
              <a:t>确定地安排后面可能的回补，也就是，从</a:t>
            </a:r>
            <a:r>
              <a:rPr lang="en-US" altLang="zh-CN" sz="1000">
                <a:effectLst>
                  <a:outerShdw blurRad="38100" dist="38100" dir="2700000" algn="tl">
                    <a:srgbClr val="000000">
                      <a:alpha val="43137"/>
                    </a:srgbClr>
                  </a:outerShdw>
                </a:effectLst>
              </a:rPr>
              <a:t>11</a:t>
            </a:r>
            <a:r>
              <a:rPr lang="zh-CN" altLang="en-US" sz="1000">
                <a:effectLst>
                  <a:outerShdw blurRad="38100" dist="38100" dir="2700000" algn="tl">
                    <a:srgbClr val="000000">
                      <a:alpha val="43137"/>
                    </a:srgbClr>
                  </a:outerShdw>
                </a:effectLst>
              </a:rPr>
              <a:t>点</a:t>
            </a:r>
            <a:r>
              <a:rPr lang="en-US" altLang="zh-CN" sz="1000">
                <a:effectLst>
                  <a:outerShdw blurRad="38100" dist="38100" dir="2700000" algn="tl">
                    <a:srgbClr val="000000">
                      <a:alpha val="43137"/>
                    </a:srgbClr>
                  </a:outerShdw>
                </a:effectLst>
              </a:rPr>
              <a:t>08</a:t>
            </a:r>
            <a:r>
              <a:rPr lang="zh-CN" altLang="en-US" sz="1000">
                <a:effectLst>
                  <a:outerShdw blurRad="38100" dist="38100" dir="2700000" algn="tl">
                    <a:srgbClr val="000000">
                      <a:alpha val="43137"/>
                    </a:srgbClr>
                  </a:outerShdw>
                </a:effectLst>
              </a:rPr>
              <a:t>开始的向下走势至少要出现走势的完美。注意，这些分析，在</a:t>
            </a:r>
            <a:r>
              <a:rPr lang="en-US" altLang="zh-CN" sz="1000">
                <a:effectLst>
                  <a:outerShdw blurRad="38100" dist="38100" dir="2700000" algn="tl">
                    <a:srgbClr val="000000">
                      <a:alpha val="43137"/>
                    </a:srgbClr>
                  </a:outerShdw>
                </a:effectLst>
              </a:rPr>
              <a:t>1108</a:t>
            </a:r>
            <a:r>
              <a:rPr lang="zh-CN" altLang="en-US" sz="1000">
                <a:effectLst>
                  <a:outerShdw blurRad="38100" dist="38100" dir="2700000" algn="tl">
                    <a:srgbClr val="000000">
                      <a:alpha val="43137"/>
                    </a:srgbClr>
                  </a:outerShdw>
                </a:effectLst>
              </a:rPr>
              <a:t>后就马上可以给出，并不需要预测或事后编排，都是根据可以根据本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理论严格分析出来的。</a:t>
            </a:r>
          </a:p>
        </p:txBody>
      </p:sp>
      <p:sp>
        <p:nvSpPr>
          <p:cNvPr id="7" name="矩形 6"/>
          <p:cNvSpPr/>
          <p:nvPr/>
        </p:nvSpPr>
        <p:spPr>
          <a:xfrm>
            <a:off x="611560" y="3645024"/>
            <a:ext cx="8280920" cy="1323439"/>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下午开盘后，到</a:t>
            </a:r>
            <a:r>
              <a:rPr lang="en-US" altLang="zh-CN" sz="1000">
                <a:effectLst>
                  <a:outerShdw blurRad="38100" dist="38100" dir="2700000" algn="tl">
                    <a:srgbClr val="000000">
                      <a:alpha val="43137"/>
                    </a:srgbClr>
                  </a:outerShdw>
                </a:effectLst>
              </a:rPr>
              <a:t>1330</a:t>
            </a:r>
            <a:r>
              <a:rPr lang="zh-CN" altLang="en-US" sz="1000">
                <a:effectLst>
                  <a:outerShdw blurRad="38100" dist="38100" dir="2700000" algn="tl">
                    <a:srgbClr val="000000">
                      <a:alpha val="43137"/>
                    </a:srgbClr>
                  </a:outerShdw>
                </a:effectLst>
              </a:rPr>
              <a:t>点，就知道，</a:t>
            </a:r>
            <a:r>
              <a:rPr lang="zh-CN" altLang="en-US" sz="1000" b="1">
                <a:solidFill>
                  <a:schemeClr val="bg1">
                    <a:lumMod val="25000"/>
                    <a:lumOff val="75000"/>
                  </a:schemeClr>
                </a:solidFill>
                <a:effectLst>
                  <a:outerShdw blurRad="38100" dist="38100" dir="2700000" algn="tl">
                    <a:srgbClr val="000000">
                      <a:alpha val="43137"/>
                    </a:srgbClr>
                  </a:outerShdw>
                </a:effectLst>
              </a:rPr>
              <a:t>第三类可能不存在了</a:t>
            </a:r>
            <a:r>
              <a:rPr lang="zh-CN" altLang="en-US" sz="1000">
                <a:effectLst>
                  <a:outerShdw blurRad="38100" dist="38100" dir="2700000" algn="tl">
                    <a:srgbClr val="000000">
                      <a:alpha val="43137"/>
                    </a:srgbClr>
                  </a:outerShdw>
                </a:effectLst>
              </a:rPr>
              <a:t>，因为当日一个连续</a:t>
            </a:r>
            <a:r>
              <a:rPr lang="en-US" altLang="zh-CN" sz="1000">
                <a:effectLst>
                  <a:outerShdw blurRad="38100" dist="38100" dir="2700000" algn="tl">
                    <a:srgbClr val="000000">
                      <a:alpha val="43137"/>
                    </a:srgbClr>
                  </a:outerShdw>
                </a:effectLst>
              </a:rPr>
              <a:t>3</a:t>
            </a:r>
            <a:r>
              <a:rPr lang="zh-CN" altLang="en-US" sz="1000">
                <a:effectLst>
                  <a:outerShdw blurRad="38100" dist="38100" dir="2700000" algn="tl">
                    <a:srgbClr val="000000">
                      <a:alpha val="43137"/>
                    </a:srgbClr>
                  </a:outerShdw>
                </a:effectLst>
              </a:rPr>
              <a:t>个</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a:t>
            </a:r>
            <a:r>
              <a:rPr lang="en-US" altLang="zh-CN" sz="1000">
                <a:effectLst>
                  <a:outerShdw blurRad="38100" dist="38100" dir="2700000" algn="tl">
                    <a:srgbClr val="000000">
                      <a:alpha val="43137"/>
                    </a:srgbClr>
                  </a:outerShdw>
                </a:effectLst>
              </a:rPr>
              <a:t>K</a:t>
            </a:r>
            <a:r>
              <a:rPr lang="zh-CN" altLang="en-US" sz="1000">
                <a:effectLst>
                  <a:outerShdw blurRad="38100" dist="38100" dir="2700000" algn="tl">
                    <a:srgbClr val="000000">
                      <a:alpha val="43137"/>
                    </a:srgbClr>
                  </a:outerShdw>
                </a:effectLst>
              </a:rPr>
              <a:t>线的重合已经出现，也就是当日的中枢出现了，也就是说，到</a:t>
            </a:r>
            <a:r>
              <a:rPr lang="en-US" altLang="zh-CN" sz="1000">
                <a:effectLst>
                  <a:outerShdw blurRad="38100" dist="38100" dir="2700000" algn="tl">
                    <a:srgbClr val="000000">
                      <a:alpha val="43137"/>
                    </a:srgbClr>
                  </a:outerShdw>
                </a:effectLst>
              </a:rPr>
              <a:t>1330</a:t>
            </a:r>
            <a:r>
              <a:rPr lang="zh-CN" altLang="en-US" sz="1000">
                <a:effectLst>
                  <a:outerShdw blurRad="38100" dist="38100" dir="2700000" algn="tl">
                    <a:srgbClr val="000000">
                      <a:alpha val="43137"/>
                    </a:srgbClr>
                  </a:outerShdw>
                </a:effectLst>
              </a:rPr>
              <a:t>分钟，市场已经自己给出了选择，市场不可能出现</a:t>
            </a:r>
            <a:r>
              <a:rPr lang="en-US" altLang="zh-CN" sz="1000">
                <a:effectLst>
                  <a:outerShdw blurRad="38100" dist="38100" dir="2700000" algn="tl">
                    <a:srgbClr val="000000">
                      <a:alpha val="43137"/>
                    </a:srgbClr>
                  </a:outerShdw>
                </a:effectLst>
              </a:rPr>
              <a:t>227</a:t>
            </a:r>
            <a:r>
              <a:rPr lang="zh-CN" altLang="en-US" sz="1000">
                <a:effectLst>
                  <a:outerShdw blurRad="38100" dist="38100" dir="2700000" algn="tl">
                    <a:srgbClr val="000000">
                      <a:alpha val="43137"/>
                    </a:srgbClr>
                  </a:outerShdw>
                </a:effectLst>
              </a:rPr>
              <a:t>那天的无中枢下跌，最多就是一个弱的平衡市，因此，</a:t>
            </a:r>
            <a:r>
              <a:rPr lang="en-US" altLang="zh-CN" sz="1000">
                <a:effectLst>
                  <a:outerShdw blurRad="38100" dist="38100" dir="2700000" algn="tl">
                    <a:srgbClr val="000000">
                      <a:alpha val="43137"/>
                    </a:srgbClr>
                  </a:outerShdw>
                </a:effectLst>
              </a:rPr>
              <a:t>1030</a:t>
            </a:r>
            <a:r>
              <a:rPr lang="zh-CN" altLang="en-US" sz="1000">
                <a:effectLst>
                  <a:outerShdw blurRad="38100" dist="38100" dir="2700000" algn="tl">
                    <a:srgbClr val="000000">
                      <a:alpha val="43137"/>
                    </a:srgbClr>
                  </a:outerShdw>
                </a:effectLst>
              </a:rPr>
              <a:t>到</a:t>
            </a:r>
            <a:r>
              <a:rPr lang="en-US" altLang="zh-CN" sz="1000">
                <a:effectLst>
                  <a:outerShdw blurRad="38100" dist="38100" dir="2700000" algn="tl">
                    <a:srgbClr val="000000">
                      <a:alpha val="43137"/>
                    </a:srgbClr>
                  </a:outerShdw>
                </a:effectLst>
              </a:rPr>
              <a:t>1330</a:t>
            </a:r>
            <a:r>
              <a:rPr lang="zh-CN" altLang="en-US" sz="1000">
                <a:effectLst>
                  <a:outerShdw blurRad="38100" dist="38100" dir="2700000" algn="tl">
                    <a:srgbClr val="000000">
                      <a:alpha val="43137"/>
                    </a:srgbClr>
                  </a:outerShdw>
                </a:effectLst>
              </a:rPr>
              <a:t>这个中枢，就是最值得关注的。用中枢震荡的观点，需要比较的就是</a:t>
            </a:r>
            <a:r>
              <a:rPr lang="en-US" altLang="zh-CN" sz="1000">
                <a:effectLst>
                  <a:outerShdw blurRad="38100" dist="38100" dir="2700000" algn="tl">
                    <a:srgbClr val="000000">
                      <a:alpha val="43137"/>
                    </a:srgbClr>
                  </a:outerShdw>
                </a:effectLst>
              </a:rPr>
              <a:t>1030</a:t>
            </a:r>
            <a:r>
              <a:rPr lang="zh-CN" altLang="en-US" sz="1000">
                <a:effectLst>
                  <a:outerShdw blurRad="38100" dist="38100" dir="2700000" algn="tl">
                    <a:srgbClr val="000000">
                      <a:alpha val="43137"/>
                    </a:srgbClr>
                  </a:outerShdw>
                </a:effectLst>
              </a:rPr>
              <a:t>前的下跌与</a:t>
            </a:r>
            <a:r>
              <a:rPr lang="en-US" altLang="zh-CN" sz="1000">
                <a:effectLst>
                  <a:outerShdw blurRad="38100" dist="38100" dir="2700000" algn="tl">
                    <a:srgbClr val="000000">
                      <a:alpha val="43137"/>
                    </a:srgbClr>
                  </a:outerShdw>
                </a:effectLst>
              </a:rPr>
              <a:t>1330</a:t>
            </a:r>
            <a:r>
              <a:rPr lang="zh-CN" altLang="en-US" sz="1000">
                <a:effectLst>
                  <a:outerShdw blurRad="38100" dist="38100" dir="2700000" algn="tl">
                    <a:srgbClr val="000000">
                      <a:alpha val="43137"/>
                    </a:srgbClr>
                  </a:outerShdw>
                </a:effectLst>
              </a:rPr>
              <a:t>点后的下跌。这时候，大盘还没有真正对该中枢破位，但已经可以</a:t>
            </a:r>
            <a:r>
              <a:rPr lang="en-US" altLang="zh-CN" sz="1000">
                <a:effectLst>
                  <a:outerShdw blurRad="38100" dist="38100" dir="2700000" algn="tl">
                    <a:srgbClr val="000000">
                      <a:alpha val="43137"/>
                    </a:srgbClr>
                  </a:outerShdw>
                </a:effectLst>
              </a:rPr>
              <a:t>100%</a:t>
            </a:r>
            <a:r>
              <a:rPr lang="zh-CN" altLang="en-US" sz="1000">
                <a:effectLst>
                  <a:outerShdw blurRad="38100" dist="38100" dir="2700000" algn="tl">
                    <a:srgbClr val="000000">
                      <a:alpha val="43137"/>
                    </a:srgbClr>
                  </a:outerShdw>
                </a:effectLst>
              </a:rPr>
              <a:t>肯定地知道一旦破位，需要去看什么来决定买卖点。用</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辅助，显然</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分钟图并不适合看，因为</a:t>
            </a:r>
            <a:r>
              <a:rPr lang="en-US" altLang="zh-CN" sz="1000">
                <a:effectLst>
                  <a:outerShdw blurRad="38100" dist="38100" dir="2700000" algn="tl">
                    <a:srgbClr val="000000">
                      <a:alpha val="43137"/>
                    </a:srgbClr>
                  </a:outerShdw>
                </a:effectLst>
              </a:rPr>
              <a:t>1030</a:t>
            </a:r>
            <a:r>
              <a:rPr lang="zh-CN" altLang="en-US" sz="1000">
                <a:effectLst>
                  <a:outerShdw blurRad="38100" dist="38100" dir="2700000" algn="tl">
                    <a:srgbClr val="000000">
                      <a:alpha val="43137"/>
                    </a:srgbClr>
                  </a:outerShdw>
                </a:effectLst>
              </a:rPr>
              <a:t>到</a:t>
            </a:r>
            <a:r>
              <a:rPr lang="en-US" altLang="zh-CN" sz="1000">
                <a:effectLst>
                  <a:outerShdw blurRad="38100" dist="38100" dir="2700000" algn="tl">
                    <a:srgbClr val="000000">
                      <a:alpha val="43137"/>
                    </a:srgbClr>
                  </a:outerShdw>
                </a:effectLst>
              </a:rPr>
              <a:t>1330</a:t>
            </a:r>
            <a:r>
              <a:rPr lang="zh-CN" altLang="en-US" sz="1000">
                <a:effectLst>
                  <a:outerShdw blurRad="38100" dist="38100" dir="2700000" algn="tl">
                    <a:srgbClr val="000000">
                      <a:alpha val="43137"/>
                    </a:srgbClr>
                  </a:outerShdw>
                </a:effectLst>
              </a:rPr>
              <a:t>分钟前，这个</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已经有绿柱子了，这样看起来费劲，可以选择更大级别的图，</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分钟的。在</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分钟图上，</a:t>
            </a:r>
            <a:r>
              <a:rPr lang="en-US" altLang="zh-CN" sz="1000">
                <a:effectLst>
                  <a:outerShdw blurRad="38100" dist="38100" dir="2700000" algn="tl">
                    <a:srgbClr val="000000">
                      <a:alpha val="43137"/>
                    </a:srgbClr>
                  </a:outerShdw>
                </a:effectLst>
              </a:rPr>
              <a:t>1030</a:t>
            </a:r>
            <a:r>
              <a:rPr lang="zh-CN" altLang="en-US" sz="1000">
                <a:effectLst>
                  <a:outerShdw blurRad="38100" dist="38100" dir="2700000" algn="tl">
                    <a:srgbClr val="000000">
                      <a:alpha val="43137"/>
                    </a:srgbClr>
                  </a:outerShdw>
                </a:effectLst>
              </a:rPr>
              <a:t>前的下跌刚好构成一个绿柱子面积，而</a:t>
            </a:r>
            <a:r>
              <a:rPr lang="en-US" altLang="zh-CN" sz="1000">
                <a:effectLst>
                  <a:outerShdw blurRad="38100" dist="38100" dir="2700000" algn="tl">
                    <a:srgbClr val="000000">
                      <a:alpha val="43137"/>
                    </a:srgbClr>
                  </a:outerShdw>
                </a:effectLst>
              </a:rPr>
              <a:t>1030</a:t>
            </a:r>
            <a:r>
              <a:rPr lang="zh-CN" altLang="en-US" sz="1000">
                <a:effectLst>
                  <a:outerShdw blurRad="38100" dist="38100" dir="2700000" algn="tl">
                    <a:srgbClr val="000000">
                      <a:alpha val="43137"/>
                    </a:srgbClr>
                  </a:outerShdw>
                </a:effectLst>
              </a:rPr>
              <a:t>到</a:t>
            </a:r>
            <a:r>
              <a:rPr lang="en-US" altLang="zh-CN" sz="1000">
                <a:effectLst>
                  <a:outerShdw blurRad="38100" dist="38100" dir="2700000" algn="tl">
                    <a:srgbClr val="000000">
                      <a:alpha val="43137"/>
                    </a:srgbClr>
                  </a:outerShdw>
                </a:effectLst>
              </a:rPr>
              <a:t>1330</a:t>
            </a:r>
            <a:r>
              <a:rPr lang="zh-CN" altLang="en-US" sz="1000">
                <a:effectLst>
                  <a:outerShdw blurRad="38100" dist="38100" dir="2700000" algn="tl">
                    <a:srgbClr val="000000">
                      <a:alpha val="43137"/>
                    </a:srgbClr>
                  </a:outerShdw>
                </a:effectLst>
              </a:rPr>
              <a:t>刚好出现回拉，所以黄白线没有明显到</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轴，但红柱子是有了，所以，用中枢震荡的看法，后面的下跌，出现的背驰不会是</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分钟级别的，只能是</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分钟以下级别的，甚至就是分笔级别的最小背驰，然后引发大幅度回拉该中枢附近。当然，如果是特小级别的背驰，并不一定有足够力度决定其一定能拉回该中枢，但由于这中枢的存在，其力度是可预期的。</a:t>
            </a:r>
          </a:p>
        </p:txBody>
      </p:sp>
      <p:sp>
        <p:nvSpPr>
          <p:cNvPr id="8" name="矩形 7"/>
          <p:cNvSpPr/>
          <p:nvPr/>
        </p:nvSpPr>
        <p:spPr>
          <a:xfrm>
            <a:off x="611560" y="4941168"/>
            <a:ext cx="8280920"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上面的分析，在大盘</a:t>
            </a:r>
            <a:r>
              <a:rPr lang="en-US" altLang="zh-CN" sz="1000">
                <a:effectLst>
                  <a:outerShdw blurRad="38100" dist="38100" dir="2700000" algn="tl">
                    <a:srgbClr val="000000">
                      <a:alpha val="43137"/>
                    </a:srgbClr>
                  </a:outerShdw>
                </a:effectLst>
              </a:rPr>
              <a:t>1330</a:t>
            </a:r>
            <a:r>
              <a:rPr lang="zh-CN" altLang="en-US" sz="1000">
                <a:effectLst>
                  <a:outerShdw blurRad="38100" dist="38100" dir="2700000" algn="tl">
                    <a:srgbClr val="000000">
                      <a:alpha val="43137"/>
                    </a:srgbClr>
                  </a:outerShdw>
                </a:effectLst>
              </a:rPr>
              <a:t>没真正继续破位前，就可以</a:t>
            </a:r>
            <a:r>
              <a:rPr lang="en-US" altLang="zh-CN" sz="1000">
                <a:effectLst>
                  <a:outerShdw blurRad="38100" dist="38100" dir="2700000" algn="tl">
                    <a:srgbClr val="000000">
                      <a:alpha val="43137"/>
                    </a:srgbClr>
                  </a:outerShdw>
                </a:effectLst>
              </a:rPr>
              <a:t>100%</a:t>
            </a:r>
            <a:r>
              <a:rPr lang="zh-CN" altLang="en-US" sz="1000">
                <a:effectLst>
                  <a:outerShdw blurRad="38100" dist="38100" dir="2700000" algn="tl">
                    <a:srgbClr val="000000">
                      <a:alpha val="43137"/>
                    </a:srgbClr>
                  </a:outerShdw>
                </a:effectLst>
              </a:rPr>
              <a:t>明确地给出，</a:t>
            </a:r>
            <a:r>
              <a:rPr lang="zh-CN" altLang="en-US" sz="1000" b="1">
                <a:solidFill>
                  <a:schemeClr val="bg1">
                    <a:lumMod val="25000"/>
                    <a:lumOff val="75000"/>
                  </a:schemeClr>
                </a:solidFill>
                <a:effectLst>
                  <a:outerShdw blurRad="38100" dist="38100" dir="2700000" algn="tl">
                    <a:srgbClr val="000000">
                      <a:alpha val="43137"/>
                    </a:srgbClr>
                  </a:outerShdw>
                </a:effectLst>
              </a:rPr>
              <a:t>里面都是纯逻辑的推理，和任何预测无关。</a:t>
            </a:r>
            <a:r>
              <a:rPr lang="zh-CN" altLang="en-US" sz="1000">
                <a:effectLst>
                  <a:outerShdw blurRad="38100" dist="38100" dir="2700000" algn="tl">
                    <a:srgbClr val="000000">
                      <a:alpha val="43137"/>
                    </a:srgbClr>
                  </a:outerShdw>
                </a:effectLst>
              </a:rPr>
              <a:t>假设你已经在</a:t>
            </a:r>
            <a:r>
              <a:rPr lang="en-US" altLang="zh-CN" sz="1000">
                <a:effectLst>
                  <a:outerShdw blurRad="38100" dist="38100" dir="2700000" algn="tl">
                    <a:srgbClr val="000000">
                      <a:alpha val="43137"/>
                    </a:srgbClr>
                  </a:outerShdw>
                </a:effectLst>
              </a:rPr>
              <a:t>1108</a:t>
            </a:r>
            <a:r>
              <a:rPr lang="zh-CN" altLang="en-US" sz="1000">
                <a:effectLst>
                  <a:outerShdw blurRad="38100" dist="38100" dir="2700000" algn="tl">
                    <a:srgbClr val="000000">
                      <a:alpha val="43137"/>
                    </a:srgbClr>
                  </a:outerShdw>
                </a:effectLst>
              </a:rPr>
              <a:t>的第三类卖点出去了，而且你又是小级别操作者，那你需要的就是回补，所以有了如上分析，你就可以耐心等待，看</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分钟图去比较其力度了。而且，你应该知道，强力回拉，并不一定需要一个</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分钟的背驰，在大幅度下跌后，一个分笔的背驰就足以引发盘中大幅回拉该中枢，特别，由于</a:t>
            </a:r>
            <a:r>
              <a:rPr lang="en-US" altLang="zh-CN" sz="1000">
                <a:effectLst>
                  <a:outerShdw blurRad="38100" dist="38100" dir="2700000" algn="tl">
                    <a:srgbClr val="000000">
                      <a:alpha val="43137"/>
                    </a:srgbClr>
                  </a:outerShdw>
                </a:effectLst>
              </a:rPr>
              <a:t>1030</a:t>
            </a:r>
            <a:r>
              <a:rPr lang="zh-CN" altLang="en-US" sz="1000">
                <a:effectLst>
                  <a:outerShdw blurRad="38100" dist="38100" dir="2700000" algn="tl">
                    <a:srgbClr val="000000">
                      <a:alpha val="43137"/>
                    </a:srgbClr>
                  </a:outerShdw>
                </a:effectLst>
              </a:rPr>
              <a:t>前下跌引发的反抽也是一个分笔的背驰造成，一般来说，中枢震荡都有对称性，虽然不是绝对，但已经足以让你不会忽视分笔背驰引发小级别转大级别的极大可能。（分笔背驰，一般可以用</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分钟</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柱子的长度来辅助）</a:t>
            </a:r>
          </a:p>
        </p:txBody>
      </p:sp>
      <p:sp>
        <p:nvSpPr>
          <p:cNvPr id="9" name="矩形 8"/>
          <p:cNvSpPr/>
          <p:nvPr/>
        </p:nvSpPr>
        <p:spPr>
          <a:xfrm>
            <a:off x="611560" y="5805264"/>
            <a:ext cx="8280920"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在大盘进入再次下跌时，你已经有足够的准备去等待。</a:t>
            </a:r>
            <a:r>
              <a:rPr lang="zh-CN" altLang="en-US" sz="1000">
                <a:effectLst>
                  <a:outerShdw blurRad="38100" dist="38100" dir="2700000" algn="tl">
                    <a:srgbClr val="000000">
                      <a:alpha val="43137"/>
                    </a:srgbClr>
                  </a:outerShdw>
                </a:effectLst>
              </a:rPr>
              <a:t>而且，你可以很明确地知道，在跌破</a:t>
            </a:r>
            <a:r>
              <a:rPr lang="en-US" altLang="zh-CN" sz="1000">
                <a:effectLst>
                  <a:outerShdw blurRad="38100" dist="38100" dir="2700000" algn="tl">
                    <a:srgbClr val="000000">
                      <a:alpha val="43137"/>
                    </a:srgbClr>
                  </a:outerShdw>
                </a:effectLst>
              </a:rPr>
              <a:t>1030</a:t>
            </a:r>
            <a:r>
              <a:rPr lang="zh-CN" altLang="en-US" sz="1000">
                <a:effectLst>
                  <a:outerShdw blurRad="38100" dist="38100" dir="2700000" algn="tl">
                    <a:srgbClr val="000000">
                      <a:alpha val="43137"/>
                    </a:srgbClr>
                  </a:outerShdw>
                </a:effectLst>
              </a:rPr>
              <a:t>到</a:t>
            </a:r>
            <a:r>
              <a:rPr lang="en-US" altLang="zh-CN" sz="1000">
                <a:effectLst>
                  <a:outerShdw blurRad="38100" dist="38100" dir="2700000" algn="tl">
                    <a:srgbClr val="000000">
                      <a:alpha val="43137"/>
                    </a:srgbClr>
                  </a:outerShdw>
                </a:effectLst>
              </a:rPr>
              <a:t>1330</a:t>
            </a:r>
            <a:r>
              <a:rPr lang="zh-CN" altLang="en-US" sz="1000">
                <a:effectLst>
                  <a:outerShdw blurRad="38100" dist="38100" dir="2700000" algn="tl">
                    <a:srgbClr val="000000">
                      <a:alpha val="43137"/>
                    </a:srgbClr>
                  </a:outerShdw>
                </a:effectLst>
              </a:rPr>
              <a:t>的中枢后，首先会有一个小的第三类卖点，小的第三类卖点后，有两种演化的可能，一是变成一个大一点级别的盘整，一个是形成下跌，至少再有两段向下。对第一种情况，在这盘整出现后，有足够的时间去选择介入，所以不用着急。而后面市场的真实选择，现在都很清楚了，就是第二种，在一个小的第三类卖点后，再出现两波下跌。</a:t>
            </a:r>
          </a:p>
        </p:txBody>
      </p:sp>
      <p:sp>
        <p:nvSpPr>
          <p:cNvPr id="10" name="动作按钮: 开始 9">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1" name="动作按钮: 后退或前一项 10">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2" name="动作按钮: 前进或下一项 11">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结束 12">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第一张 13">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上一张 14">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276653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一夜情行情</a:t>
            </a:r>
            <a:r>
              <a:rPr lang="zh-CN" altLang="en-US" sz="1800" b="1" smtClean="0">
                <a:solidFill>
                  <a:schemeClr val="bg1">
                    <a:lumMod val="25000"/>
                    <a:lumOff val="75000"/>
                  </a:schemeClr>
                </a:solidFill>
                <a:effectLst>
                  <a:outerShdw blurRad="38100" dist="38100" dir="2700000" algn="tl">
                    <a:srgbClr val="000000">
                      <a:alpha val="43137"/>
                    </a:srgbClr>
                  </a:outerShdw>
                </a:effectLst>
              </a:rPr>
              <a:t>分析（续）  </a:t>
            </a:r>
            <a:r>
              <a:rPr lang="zh-CN" altLang="en-US" sz="1100" smtClean="0">
                <a:effectLst>
                  <a:outerShdw blurRad="38100" dist="38100" dir="2700000" algn="tl">
                    <a:srgbClr val="000000">
                      <a:alpha val="43137"/>
                    </a:srgbClr>
                  </a:outerShdw>
                </a:effectLst>
              </a:rPr>
              <a:t>对于</a:t>
            </a:r>
            <a:r>
              <a:rPr lang="zh-CN" altLang="en-US" sz="1100">
                <a:effectLst>
                  <a:outerShdw blurRad="38100" dist="38100" dir="2700000" algn="tl">
                    <a:srgbClr val="000000">
                      <a:alpha val="43137"/>
                    </a:srgbClr>
                  </a:outerShdw>
                </a:effectLst>
              </a:rPr>
              <a:t>一个跌破中枢的下跌来说，第三类卖点后再来两波就可以随时完美。这个完美，由于该下跌是</a:t>
            </a:r>
            <a:r>
              <a:rPr lang="en-US" altLang="zh-CN" sz="1100">
                <a:effectLst>
                  <a:outerShdw blurRad="38100" dist="38100" dir="2700000" algn="tl">
                    <a:srgbClr val="000000">
                      <a:alpha val="43137"/>
                    </a:srgbClr>
                  </a:outerShdw>
                </a:effectLst>
              </a:rPr>
              <a:t>1</a:t>
            </a:r>
            <a:r>
              <a:rPr lang="zh-CN" altLang="en-US" sz="1100">
                <a:effectLst>
                  <a:outerShdw blurRad="38100" dist="38100" dir="2700000" algn="tl">
                    <a:srgbClr val="000000">
                      <a:alpha val="43137"/>
                    </a:srgbClr>
                  </a:outerShdw>
                </a:effectLst>
              </a:rPr>
              <a:t>分钟以下级别的，因此从该下跌的细部，是找不到根据</a:t>
            </a:r>
            <a:r>
              <a:rPr lang="en-US" altLang="zh-CN" sz="1100">
                <a:effectLst>
                  <a:outerShdw blurRad="38100" dist="38100" dir="2700000" algn="tl">
                    <a:srgbClr val="000000">
                      <a:alpha val="43137"/>
                    </a:srgbClr>
                  </a:outerShdw>
                </a:effectLst>
              </a:rPr>
              <a:t>1</a:t>
            </a:r>
            <a:r>
              <a:rPr lang="zh-CN" altLang="en-US" sz="1100">
                <a:effectLst>
                  <a:outerShdw blurRad="38100" dist="38100" dir="2700000" algn="tl">
                    <a:srgbClr val="000000">
                      <a:alpha val="43137"/>
                    </a:srgbClr>
                  </a:outerShdw>
                </a:effectLst>
              </a:rPr>
              <a:t>分钟背弛去确认的买点的，只可能根据分笔背驰。而根据预先知道的中枢震荡看法，唯一需要确认的是，</a:t>
            </a:r>
            <a:r>
              <a:rPr lang="en-US" altLang="zh-CN" sz="1100">
                <a:effectLst>
                  <a:outerShdw blurRad="38100" dist="38100" dir="2700000" algn="tl">
                    <a:srgbClr val="000000">
                      <a:alpha val="43137"/>
                    </a:srgbClr>
                  </a:outerShdw>
                </a:effectLst>
              </a:rPr>
              <a:t>1330</a:t>
            </a:r>
            <a:r>
              <a:rPr lang="zh-CN" altLang="en-US" sz="1100">
                <a:effectLst>
                  <a:outerShdw blurRad="38100" dist="38100" dir="2700000" algn="tl">
                    <a:srgbClr val="000000">
                      <a:alpha val="43137"/>
                    </a:srgbClr>
                  </a:outerShdw>
                </a:effectLst>
              </a:rPr>
              <a:t>后的下跌与</a:t>
            </a:r>
            <a:r>
              <a:rPr lang="en-US" altLang="zh-CN" sz="1100">
                <a:effectLst>
                  <a:outerShdw blurRad="38100" dist="38100" dir="2700000" algn="tl">
                    <a:srgbClr val="000000">
                      <a:alpha val="43137"/>
                    </a:srgbClr>
                  </a:outerShdw>
                </a:effectLst>
              </a:rPr>
              <a:t>1030</a:t>
            </a:r>
            <a:r>
              <a:rPr lang="zh-CN" altLang="en-US" sz="1100">
                <a:effectLst>
                  <a:outerShdw blurRad="38100" dist="38100" dir="2700000" algn="tl">
                    <a:srgbClr val="000000">
                      <a:alpha val="43137"/>
                    </a:srgbClr>
                  </a:outerShdw>
                </a:effectLst>
              </a:rPr>
              <a:t>前下跌的力度比较。从</a:t>
            </a:r>
            <a:r>
              <a:rPr lang="en-US" altLang="zh-CN" sz="1100">
                <a:effectLst>
                  <a:outerShdw blurRad="38100" dist="38100" dir="2700000" algn="tl">
                    <a:srgbClr val="000000">
                      <a:alpha val="43137"/>
                    </a:srgbClr>
                  </a:outerShdw>
                </a:effectLst>
              </a:rPr>
              <a:t>5</a:t>
            </a:r>
            <a:r>
              <a:rPr lang="zh-CN" altLang="en-US" sz="1100">
                <a:effectLst>
                  <a:outerShdw blurRad="38100" dist="38100" dir="2700000" algn="tl">
                    <a:srgbClr val="000000">
                      <a:alpha val="43137"/>
                    </a:srgbClr>
                  </a:outerShdw>
                </a:effectLst>
              </a:rPr>
              <a:t>分钟</a:t>
            </a:r>
            <a:r>
              <a:rPr lang="en-US" altLang="zh-CN" sz="1100">
                <a:effectLst>
                  <a:outerShdw blurRad="38100" dist="38100" dir="2700000" algn="tl">
                    <a:srgbClr val="000000">
                      <a:alpha val="43137"/>
                    </a:srgbClr>
                  </a:outerShdw>
                </a:effectLst>
              </a:rPr>
              <a:t>MACD</a:t>
            </a:r>
            <a:r>
              <a:rPr lang="zh-CN" altLang="en-US" sz="1100">
                <a:effectLst>
                  <a:outerShdw blurRad="38100" dist="38100" dir="2700000" algn="tl">
                    <a:srgbClr val="000000">
                      <a:alpha val="43137"/>
                    </a:srgbClr>
                  </a:outerShdw>
                </a:effectLst>
              </a:rPr>
              <a:t>两柱子面积的比较可以看到，前者并不比后者的力度大，这一点，参考看深圳成指的图就更明显了（请看下图）。所以，可以断言，这</a:t>
            </a:r>
            <a:r>
              <a:rPr lang="en-US" altLang="zh-CN" sz="1100">
                <a:effectLst>
                  <a:outerShdw blurRad="38100" dist="38100" dir="2700000" algn="tl">
                    <a:srgbClr val="000000">
                      <a:alpha val="43137"/>
                    </a:srgbClr>
                  </a:outerShdw>
                </a:effectLst>
              </a:rPr>
              <a:t>1330</a:t>
            </a:r>
            <a:r>
              <a:rPr lang="zh-CN" altLang="en-US" sz="1100">
                <a:effectLst>
                  <a:outerShdw blurRad="38100" dist="38100" dir="2700000" algn="tl">
                    <a:srgbClr val="000000">
                      <a:alpha val="43137"/>
                    </a:srgbClr>
                  </a:outerShdw>
                </a:effectLst>
              </a:rPr>
              <a:t>开始的下跌，一定会有强力回拉。</a:t>
            </a:r>
          </a:p>
        </p:txBody>
      </p:sp>
      <p:pic>
        <p:nvPicPr>
          <p:cNvPr id="1026" name="Picture 2" descr="教你炒股票47：一夜情行情分析"/>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96838" y="1556791"/>
            <a:ext cx="4667250" cy="2971801"/>
          </a:xfrm>
          <a:prstGeom prst="rect">
            <a:avLst/>
          </a:prstGeom>
          <a:noFill/>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4" name="矩形 3"/>
          <p:cNvSpPr/>
          <p:nvPr/>
        </p:nvSpPr>
        <p:spPr>
          <a:xfrm>
            <a:off x="611560" y="4581128"/>
            <a:ext cx="4248472" cy="1015663"/>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实际走势，在该第二波的分笔背驰（看</a:t>
            </a:r>
            <a:r>
              <a:rPr lang="en-US" altLang="zh-CN" sz="1000" b="1">
                <a:solidFill>
                  <a:schemeClr val="bg1">
                    <a:lumMod val="25000"/>
                    <a:lumOff val="75000"/>
                  </a:schemeClr>
                </a:solidFill>
                <a:effectLst>
                  <a:outerShdw blurRad="38100" dist="38100" dir="2700000" algn="tl">
                    <a:srgbClr val="000000">
                      <a:alpha val="43137"/>
                    </a:srgbClr>
                  </a:outerShdw>
                </a:effectLst>
              </a:rPr>
              <a:t>1</a:t>
            </a:r>
            <a:r>
              <a:rPr lang="zh-CN" altLang="en-US" sz="1000" b="1">
                <a:solidFill>
                  <a:schemeClr val="bg1">
                    <a:lumMod val="25000"/>
                    <a:lumOff val="75000"/>
                  </a:schemeClr>
                </a:solidFill>
                <a:effectLst>
                  <a:outerShdw blurRad="38100" dist="38100" dir="2700000" algn="tl">
                    <a:srgbClr val="000000">
                      <a:alpha val="43137"/>
                    </a:srgbClr>
                  </a:outerShdw>
                </a:effectLst>
              </a:rPr>
              <a:t>分钟图</a:t>
            </a:r>
            <a:r>
              <a:rPr lang="en-US" altLang="zh-CN" sz="1000" b="1">
                <a:solidFill>
                  <a:schemeClr val="bg1">
                    <a:lumMod val="25000"/>
                    <a:lumOff val="75000"/>
                  </a:schemeClr>
                </a:solidFill>
                <a:effectLst>
                  <a:outerShdw blurRad="38100" dist="38100" dir="2700000" algn="tl">
                    <a:srgbClr val="000000">
                      <a:alpha val="43137"/>
                    </a:srgbClr>
                  </a:outerShdw>
                </a:effectLst>
              </a:rPr>
              <a:t>1443</a:t>
            </a:r>
            <a:r>
              <a:rPr lang="zh-CN" altLang="en-US" sz="1000" b="1">
                <a:solidFill>
                  <a:schemeClr val="bg1">
                    <a:lumMod val="25000"/>
                    <a:lumOff val="75000"/>
                  </a:schemeClr>
                </a:solidFill>
                <a:effectLst>
                  <a:outerShdw blurRad="38100" dist="38100" dir="2700000" algn="tl">
                    <a:srgbClr val="000000">
                      <a:alpha val="43137"/>
                    </a:srgbClr>
                  </a:outerShdw>
                </a:effectLst>
              </a:rPr>
              <a:t>的</a:t>
            </a:r>
            <a:r>
              <a:rPr lang="en-US" altLang="zh-CN" sz="1000" b="1">
                <a:solidFill>
                  <a:schemeClr val="bg1">
                    <a:lumMod val="25000"/>
                    <a:lumOff val="75000"/>
                  </a:schemeClr>
                </a:solidFill>
                <a:effectLst>
                  <a:outerShdw blurRad="38100" dist="38100" dir="2700000" algn="tl">
                    <a:srgbClr val="000000">
                      <a:alpha val="43137"/>
                    </a:srgbClr>
                  </a:outerShdw>
                </a:effectLst>
              </a:rPr>
              <a:t>MACD</a:t>
            </a:r>
            <a:r>
              <a:rPr lang="zh-CN" altLang="en-US" sz="1000" b="1">
                <a:solidFill>
                  <a:schemeClr val="bg1">
                    <a:lumMod val="25000"/>
                    <a:lumOff val="75000"/>
                  </a:schemeClr>
                </a:solidFill>
                <a:effectLst>
                  <a:outerShdw blurRad="38100" dist="38100" dir="2700000" algn="tl">
                    <a:srgbClr val="000000">
                      <a:alpha val="43137"/>
                    </a:srgbClr>
                  </a:outerShdw>
                </a:effectLst>
              </a:rPr>
              <a:t>柱子，该</a:t>
            </a:r>
            <a:r>
              <a:rPr lang="en-US" altLang="zh-CN" sz="1000" b="1">
                <a:solidFill>
                  <a:schemeClr val="bg1">
                    <a:lumMod val="25000"/>
                    <a:lumOff val="75000"/>
                  </a:schemeClr>
                </a:solidFill>
                <a:effectLst>
                  <a:outerShdw blurRad="38100" dist="38100" dir="2700000" algn="tl">
                    <a:srgbClr val="000000">
                      <a:alpha val="43137"/>
                    </a:srgbClr>
                  </a:outerShdw>
                </a:effectLst>
              </a:rPr>
              <a:t>K</a:t>
            </a:r>
            <a:r>
              <a:rPr lang="zh-CN" altLang="en-US" sz="1000" b="1">
                <a:solidFill>
                  <a:schemeClr val="bg1">
                    <a:lumMod val="25000"/>
                    <a:lumOff val="75000"/>
                  </a:schemeClr>
                </a:solidFill>
                <a:effectLst>
                  <a:outerShdw blurRad="38100" dist="38100" dir="2700000" algn="tl">
                    <a:srgbClr val="000000">
                      <a:alpha val="43137"/>
                    </a:srgbClr>
                  </a:outerShdw>
                </a:effectLst>
              </a:rPr>
              <a:t>线还是所谓的早晨之星）后，大盘出现大幅度回拉，这其实是理论</a:t>
            </a:r>
            <a:r>
              <a:rPr lang="en-US" altLang="zh-CN" sz="1000" b="1">
                <a:solidFill>
                  <a:schemeClr val="bg1">
                    <a:lumMod val="25000"/>
                    <a:lumOff val="75000"/>
                  </a:schemeClr>
                </a:solidFill>
                <a:effectLst>
                  <a:outerShdw blurRad="38100" dist="38100" dir="2700000" algn="tl">
                    <a:srgbClr val="000000">
                      <a:alpha val="43137"/>
                    </a:srgbClr>
                  </a:outerShdw>
                </a:effectLst>
              </a:rPr>
              <a:t>100%</a:t>
            </a:r>
            <a:r>
              <a:rPr lang="zh-CN" altLang="en-US" sz="1000" b="1">
                <a:solidFill>
                  <a:schemeClr val="bg1">
                    <a:lumMod val="25000"/>
                    <a:lumOff val="75000"/>
                  </a:schemeClr>
                </a:solidFill>
                <a:effectLst>
                  <a:outerShdw blurRad="38100" dist="38100" dir="2700000" algn="tl">
                    <a:srgbClr val="000000">
                      <a:alpha val="43137"/>
                    </a:srgbClr>
                  </a:outerShdw>
                </a:effectLst>
              </a:rPr>
              <a:t>保证的事情。</a:t>
            </a:r>
            <a:r>
              <a:rPr lang="zh-CN" altLang="en-US" sz="1000">
                <a:effectLst>
                  <a:outerShdw blurRad="38100" dist="38100" dir="2700000" algn="tl">
                    <a:srgbClr val="000000">
                      <a:alpha val="43137"/>
                    </a:srgbClr>
                  </a:outerShdw>
                </a:effectLst>
              </a:rPr>
              <a:t>注意，并不是下跌的分笔背驰就一定存在大幅回拉，而是这天的当日平衡市的走势类型的中枢位置与时间决定的。而且，反抽的最低位置也很清楚，就是这下跌最后一个反弹处，结果收盘也真的是在该位置，这其实也是理论所保证的。</a:t>
            </a:r>
          </a:p>
        </p:txBody>
      </p:sp>
      <p:sp>
        <p:nvSpPr>
          <p:cNvPr id="5" name="矩形 4"/>
          <p:cNvSpPr/>
          <p:nvPr/>
        </p:nvSpPr>
        <p:spPr>
          <a:xfrm>
            <a:off x="611560" y="5589240"/>
            <a:ext cx="4248472"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当然，如果你懂的东西更多点，对该最后位置的确定是可以很精确的。</a:t>
            </a:r>
            <a:r>
              <a:rPr lang="zh-CN" altLang="en-US" sz="1000">
                <a:effectLst>
                  <a:outerShdw blurRad="38100" dist="38100" dir="2700000" algn="tl">
                    <a:srgbClr val="000000">
                      <a:alpha val="43137"/>
                    </a:srgbClr>
                  </a:outerShdw>
                </a:effectLst>
              </a:rPr>
              <a:t>首先，日线的布林通道中轨和</a:t>
            </a:r>
            <a:r>
              <a:rPr lang="en-US" altLang="zh-CN" sz="1000">
                <a:effectLst>
                  <a:outerShdw blurRad="38100" dist="38100" dir="2700000" algn="tl">
                    <a:srgbClr val="000000">
                      <a:alpha val="43137"/>
                    </a:srgbClr>
                  </a:outerShdw>
                </a:effectLst>
              </a:rPr>
              <a:t>20</a:t>
            </a:r>
            <a:r>
              <a:rPr lang="zh-CN" altLang="en-US" sz="1000">
                <a:effectLst>
                  <a:outerShdw blurRad="38100" dist="38100" dir="2700000" algn="tl">
                    <a:srgbClr val="000000">
                      <a:alpha val="43137"/>
                    </a:srgbClr>
                  </a:outerShdw>
                </a:effectLst>
              </a:rPr>
              <a:t>天线都在</a:t>
            </a:r>
            <a:r>
              <a:rPr lang="en-US" altLang="zh-CN" sz="1000">
                <a:effectLst>
                  <a:outerShdw blurRad="38100" dist="38100" dir="2700000" algn="tl">
                    <a:srgbClr val="000000">
                      <a:alpha val="43137"/>
                    </a:srgbClr>
                  </a:outerShdw>
                </a:effectLst>
              </a:rPr>
              <a:t>3351</a:t>
            </a:r>
            <a:r>
              <a:rPr lang="zh-CN" altLang="en-US" sz="1000">
                <a:effectLst>
                  <a:outerShdw blurRad="38100" dist="38100" dir="2700000" algn="tl">
                    <a:srgbClr val="000000">
                      <a:alpha val="43137"/>
                    </a:srgbClr>
                  </a:outerShdw>
                </a:effectLst>
              </a:rPr>
              <a:t>点，按一般的技术分析，这是一个强力支持位置，而实际低点在</a:t>
            </a:r>
            <a:r>
              <a:rPr lang="en-US" altLang="zh-CN" sz="1000">
                <a:effectLst>
                  <a:outerShdw blurRad="38100" dist="38100" dir="2700000" algn="tl">
                    <a:srgbClr val="000000">
                      <a:alpha val="43137"/>
                    </a:srgbClr>
                  </a:outerShdw>
                </a:effectLst>
              </a:rPr>
              <a:t>3358</a:t>
            </a:r>
            <a:r>
              <a:rPr lang="zh-CN" altLang="en-US" sz="1000">
                <a:effectLst>
                  <a:outerShdw blurRad="38100" dist="38100" dir="2700000" algn="tl">
                    <a:srgbClr val="000000">
                      <a:alpha val="43137"/>
                    </a:srgbClr>
                  </a:outerShdw>
                </a:effectLst>
              </a:rPr>
              <a:t>点。另外，在</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分钟图上的下降通道下轨，也在该位置，几个因数相配合，该位置出现反抽就完全在把握中了。</a:t>
            </a:r>
          </a:p>
        </p:txBody>
      </p:sp>
      <p:sp>
        <p:nvSpPr>
          <p:cNvPr id="6" name="矩形 5"/>
          <p:cNvSpPr/>
          <p:nvPr/>
        </p:nvSpPr>
        <p:spPr>
          <a:xfrm>
            <a:off x="5364088" y="1484784"/>
            <a:ext cx="3600400" cy="144655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a:effectLst>
                  <a:outerShdw blurRad="38100" dist="38100" dir="2700000" algn="tl">
                    <a:srgbClr val="000000">
                      <a:alpha val="43137"/>
                    </a:srgbClr>
                  </a:outerShdw>
                </a:effectLst>
              </a:rPr>
              <a:t>后面的走势很简单，关键是那中枢，由于分笔背驰只保证回抽到下跌最后一个反弹处，收盘已达到，而分笔背驰并不</a:t>
            </a:r>
            <a:r>
              <a:rPr lang="en-US" altLang="zh-CN" sz="1100">
                <a:effectLst>
                  <a:outerShdw blurRad="38100" dist="38100" dir="2700000" algn="tl">
                    <a:srgbClr val="000000">
                      <a:alpha val="43137"/>
                    </a:srgbClr>
                  </a:outerShdw>
                </a:effectLst>
              </a:rPr>
              <a:t>100%</a:t>
            </a:r>
            <a:r>
              <a:rPr lang="zh-CN" altLang="en-US" sz="1100">
                <a:effectLst>
                  <a:outerShdw blurRad="38100" dist="38100" dir="2700000" algn="tl">
                    <a:srgbClr val="000000">
                      <a:alpha val="43137"/>
                    </a:srgbClr>
                  </a:outerShdw>
                </a:effectLst>
              </a:rPr>
              <a:t>支持对该中枢的完全回拉，所以理论上，依然完全存在继续跌出一个更大级别的背驰再回拉的可能，当然，也可以直接上去，这必须由市场来选择。但无论哪种情况，该中枢都是一个新的中枢形成前的判断关键。而</a:t>
            </a:r>
            <a:r>
              <a:rPr lang="en-US" altLang="zh-CN" sz="1100">
                <a:effectLst>
                  <a:outerShdw blurRad="38100" dist="38100" dir="2700000" algn="tl">
                    <a:srgbClr val="000000">
                      <a:alpha val="43137"/>
                    </a:srgbClr>
                  </a:outerShdw>
                </a:effectLst>
              </a:rPr>
              <a:t>420</a:t>
            </a:r>
            <a:r>
              <a:rPr lang="zh-CN" altLang="en-US" sz="1100">
                <a:effectLst>
                  <a:outerShdw blurRad="38100" dist="38100" dir="2700000" algn="tl">
                    <a:srgbClr val="000000">
                      <a:alpha val="43137"/>
                    </a:srgbClr>
                  </a:outerShdw>
                </a:effectLst>
              </a:rPr>
              <a:t>当天中枢的位置，就决定了今后走势可能的演化。</a:t>
            </a:r>
          </a:p>
        </p:txBody>
      </p:sp>
      <p:sp>
        <p:nvSpPr>
          <p:cNvPr id="7" name="矩形 6"/>
          <p:cNvSpPr/>
          <p:nvPr/>
        </p:nvSpPr>
        <p:spPr>
          <a:xfrm>
            <a:off x="5364088" y="2852936"/>
            <a:ext cx="3672408" cy="209288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以上，是一个分析的范本，这些分析，都是可以当下进行的，里面不涉及任何预测，市场当下的每一步走势，都相应给出分析的选择。</a:t>
            </a:r>
            <a:r>
              <a:rPr lang="zh-CN" altLang="en-US" sz="1000">
                <a:effectLst>
                  <a:outerShdw blurRad="38100" dist="38100" dir="2700000" algn="tl">
                    <a:srgbClr val="000000">
                      <a:alpha val="43137"/>
                    </a:srgbClr>
                  </a:outerShdw>
                </a:effectLst>
              </a:rPr>
              <a:t>对本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理论熟悉的，其实</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秒就可以把当下情况分析清楚，然后采取最正确的操作。但必须强调，这只是为了说明如何去分析，并不是鼓励所有人都去弄这种超级短线。当然，如果你连这么精确的分析都能当下完成并指导自己的操作，那么那些大级别的操作，就更没问题了。如果有</a:t>
            </a:r>
            <a:r>
              <a:rPr lang="en-US" altLang="zh-CN" sz="1000">
                <a:effectLst>
                  <a:outerShdw blurRad="38100" dist="38100" dir="2700000" algn="tl">
                    <a:srgbClr val="000000">
                      <a:alpha val="43137"/>
                    </a:srgbClr>
                  </a:outerShdw>
                </a:effectLst>
              </a:rPr>
              <a:t>T+0</a:t>
            </a:r>
            <a:r>
              <a:rPr lang="zh-CN" altLang="en-US" sz="1000">
                <a:effectLst>
                  <a:outerShdw blurRad="38100" dist="38100" dir="2700000" algn="tl">
                    <a:srgbClr val="000000">
                      <a:alpha val="43137"/>
                    </a:srgbClr>
                  </a:outerShdw>
                </a:effectLst>
              </a:rPr>
              <a:t>，对于小资金来说，这些就是有绝对实战意义的事情，当然，在</a:t>
            </a:r>
            <a:r>
              <a:rPr lang="en-US" altLang="zh-CN" sz="1000">
                <a:effectLst>
                  <a:outerShdw blurRad="38100" dist="38100" dir="2700000" algn="tl">
                    <a:srgbClr val="000000">
                      <a:alpha val="43137"/>
                    </a:srgbClr>
                  </a:outerShdw>
                </a:effectLst>
              </a:rPr>
              <a:t>T+1</a:t>
            </a:r>
            <a:r>
              <a:rPr lang="zh-CN" altLang="en-US" sz="1000">
                <a:effectLst>
                  <a:outerShdw blurRad="38100" dist="38100" dir="2700000" algn="tl">
                    <a:srgbClr val="000000">
                      <a:alpha val="43137"/>
                    </a:srgbClr>
                  </a:outerShdw>
                </a:effectLst>
              </a:rPr>
              <a:t>的环境下，就算</a:t>
            </a:r>
            <a:r>
              <a:rPr lang="en-US" altLang="zh-CN" sz="1000">
                <a:effectLst>
                  <a:outerShdw blurRad="38100" dist="38100" dir="2700000" algn="tl">
                    <a:srgbClr val="000000">
                      <a:alpha val="43137"/>
                    </a:srgbClr>
                  </a:outerShdw>
                </a:effectLst>
              </a:rPr>
              <a:t>3358</a:t>
            </a:r>
            <a:r>
              <a:rPr lang="zh-CN" altLang="en-US" sz="1000">
                <a:effectLst>
                  <a:outerShdw blurRad="38100" dist="38100" dir="2700000" algn="tl">
                    <a:srgbClr val="000000">
                      <a:alpha val="43137"/>
                    </a:srgbClr>
                  </a:outerShdw>
                </a:effectLst>
              </a:rPr>
              <a:t>买的，在第二天，还有出不掉的风险。而如果是</a:t>
            </a:r>
            <a:r>
              <a:rPr lang="en-US" altLang="zh-CN" sz="1000">
                <a:effectLst>
                  <a:outerShdw blurRad="38100" dist="38100" dir="2700000" algn="tl">
                    <a:srgbClr val="000000">
                      <a:alpha val="43137"/>
                    </a:srgbClr>
                  </a:outerShdw>
                </a:effectLst>
              </a:rPr>
              <a:t>T+0</a:t>
            </a:r>
            <a:r>
              <a:rPr lang="zh-CN" altLang="en-US" sz="1000">
                <a:effectLst>
                  <a:outerShdw blurRad="38100" dist="38100" dir="2700000" algn="tl">
                    <a:srgbClr val="000000">
                      <a:alpha val="43137"/>
                    </a:srgbClr>
                  </a:outerShdw>
                </a:effectLst>
              </a:rPr>
              <a:t>，那就不存在了，因为对于超级短线来说，回拉最后反弹位置就可以出来，然后看市场下一步的选择再选择下一买点。再次强调，这只是为了说明理论，并不说都要按这么小级别去操作，只不过大级别的分析是一样的，切记。</a:t>
            </a:r>
          </a:p>
        </p:txBody>
      </p:sp>
      <p:sp>
        <p:nvSpPr>
          <p:cNvPr id="8" name="矩形 7"/>
          <p:cNvSpPr/>
          <p:nvPr/>
        </p:nvSpPr>
        <p:spPr>
          <a:xfrm>
            <a:off x="4860032" y="4904000"/>
            <a:ext cx="4032449" cy="147732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当然，如果你对当日走势的辅助判断有更深的了解，那么用当日对冲等方法来降低成本，也是可以做到的，但这只能在下节继续了。</a:t>
            </a:r>
            <a:r>
              <a:rPr lang="zh-CN" altLang="en-US" sz="1000">
                <a:effectLst>
                  <a:outerShdw blurRad="38100" dist="38100" dir="2700000" algn="tl">
                    <a:srgbClr val="000000">
                      <a:alpha val="43137"/>
                    </a:srgbClr>
                  </a:outerShdw>
                </a:effectLst>
              </a:rPr>
              <a:t>有时间，</a:t>
            </a:r>
            <a:r>
              <a:rPr lang="zh-CN" altLang="en-US" sz="1000" b="1">
                <a:solidFill>
                  <a:srgbClr val="D3675F"/>
                </a:solidFill>
                <a:effectLst>
                  <a:outerShdw blurRad="38100" dist="38100" dir="2700000" algn="tl">
                    <a:srgbClr val="000000">
                      <a:alpha val="43137"/>
                    </a:srgbClr>
                  </a:outerShdw>
                </a:effectLst>
              </a:rPr>
              <a:t>可以去研究一下与大盘节奏不同个股的走势，感受一下大盘这外在因数对个股的影响是如何首先必须有个股的内在原因的，例如，大盘的下跌反而使得某些股票构造出第二、三类买点，而在中枢上移强力延伸的股票，甚至不搭理大盘。也可以去参考一下，那些随大盘下跌的股票，是本来就存在卖点，大盘只是加大了卖点后向买点运动的幅度，但并不会改变卖点与买点的内在逻辑结构，明白了这一点，对本</a:t>
            </a:r>
            <a:r>
              <a:rPr lang="en-US" altLang="zh-CN" sz="1000" b="1">
                <a:solidFill>
                  <a:srgbClr val="D3675F"/>
                </a:solidFill>
                <a:effectLst>
                  <a:outerShdw blurRad="38100" dist="38100" dir="2700000" algn="tl">
                    <a:srgbClr val="000000">
                      <a:alpha val="43137"/>
                    </a:srgbClr>
                  </a:outerShdw>
                </a:effectLst>
              </a:rPr>
              <a:t>ID</a:t>
            </a:r>
            <a:r>
              <a:rPr lang="zh-CN" altLang="en-US" sz="1000" b="1">
                <a:solidFill>
                  <a:srgbClr val="D3675F"/>
                </a:solidFill>
                <a:effectLst>
                  <a:outerShdw blurRad="38100" dist="38100" dir="2700000" algn="tl">
                    <a:srgbClr val="000000">
                      <a:alpha val="43137"/>
                    </a:srgbClr>
                  </a:outerShdw>
                </a:effectLst>
              </a:rPr>
              <a:t>理论的理解会更深点。</a:t>
            </a:r>
          </a:p>
        </p:txBody>
      </p:sp>
      <p:sp>
        <p:nvSpPr>
          <p:cNvPr id="9" name="动作按钮: 开始 8">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0" name="动作按钮: 后退或前一项 9">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1" name="动作按钮: 前进或下一项 10">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2" name="动作按钮: 结束 11">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第一张 12">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上一张 13">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7100119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1000" fill="hold"/>
                                        <p:tgtEl>
                                          <p:spTgt spid="1026"/>
                                        </p:tgtEl>
                                        <p:attrNameLst>
                                          <p:attrName>ppt_w</p:attrName>
                                        </p:attrNameLst>
                                      </p:cBhvr>
                                      <p:tavLst>
                                        <p:tav tm="0">
                                          <p:val>
                                            <p:fltVal val="0"/>
                                          </p:val>
                                        </p:tav>
                                        <p:tav tm="100000">
                                          <p:val>
                                            <p:strVal val="#ppt_w"/>
                                          </p:val>
                                        </p:tav>
                                      </p:tavLst>
                                    </p:anim>
                                    <p:anim calcmode="lin" valueType="num">
                                      <p:cBhvr>
                                        <p:cTn id="15" dur="1000" fill="hold"/>
                                        <p:tgtEl>
                                          <p:spTgt spid="1026"/>
                                        </p:tgtEl>
                                        <p:attrNameLst>
                                          <p:attrName>ppt_h</p:attrName>
                                        </p:attrNameLst>
                                      </p:cBhvr>
                                      <p:tavLst>
                                        <p:tav tm="0">
                                          <p:val>
                                            <p:fltVal val="0"/>
                                          </p:val>
                                        </p:tav>
                                        <p:tav tm="100000">
                                          <p:val>
                                            <p:strVal val="#ppt_h"/>
                                          </p:val>
                                        </p:tav>
                                      </p:tavLst>
                                    </p:anim>
                                    <p:anim calcmode="lin" valueType="num">
                                      <p:cBhvr>
                                        <p:cTn id="16" dur="1000" fill="hold"/>
                                        <p:tgtEl>
                                          <p:spTgt spid="1026"/>
                                        </p:tgtEl>
                                        <p:attrNameLst>
                                          <p:attrName>style.rotation</p:attrName>
                                        </p:attrNameLst>
                                      </p:cBhvr>
                                      <p:tavLst>
                                        <p:tav tm="0">
                                          <p:val>
                                            <p:fltVal val="90"/>
                                          </p:val>
                                        </p:tav>
                                        <p:tav tm="100000">
                                          <p:val>
                                            <p:fltVal val="0"/>
                                          </p:val>
                                        </p:tav>
                                      </p:tavLst>
                                    </p:anim>
                                    <p:animEffect transition="in" filter="fade">
                                      <p:cBhvr>
                                        <p:cTn id="17" dur="1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500" fill="hold"/>
                                        <p:tgtEl>
                                          <p:spTgt spid="8"/>
                                        </p:tgtEl>
                                        <p:attrNameLst>
                                          <p:attrName>ppt_w</p:attrName>
                                        </p:attrNameLst>
                                      </p:cBhvr>
                                      <p:tavLst>
                                        <p:tav tm="0">
                                          <p:val>
                                            <p:fltVal val="0"/>
                                          </p:val>
                                        </p:tav>
                                        <p:tav tm="100000">
                                          <p:val>
                                            <p:strVal val="#ppt_w"/>
                                          </p:val>
                                        </p:tav>
                                      </p:tavLst>
                                    </p:anim>
                                    <p:anim calcmode="lin" valueType="num">
                                      <p:cBhvr>
                                        <p:cTn id="51" dur="500" fill="hold"/>
                                        <p:tgtEl>
                                          <p:spTgt spid="8"/>
                                        </p:tgtEl>
                                        <p:attrNameLst>
                                          <p:attrName>ppt_h</p:attrName>
                                        </p:attrNameLst>
                                      </p:cBhvr>
                                      <p:tavLst>
                                        <p:tav tm="0">
                                          <p:val>
                                            <p:fltVal val="0"/>
                                          </p:val>
                                        </p:tav>
                                        <p:tav tm="100000">
                                          <p:val>
                                            <p:strVal val="#ppt_h"/>
                                          </p:val>
                                        </p:tav>
                                      </p:tavLst>
                                    </p:anim>
                                    <p:animEffect transition="in" filter="fad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980728"/>
            <a:ext cx="7772400" cy="467072"/>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一夜情行情分析</a:t>
            </a:r>
            <a:r>
              <a:rPr lang="zh-CN" altLang="en-US" sz="1800" b="1" smtClean="0">
                <a:solidFill>
                  <a:schemeClr val="bg1">
                    <a:lumMod val="25000"/>
                    <a:lumOff val="75000"/>
                  </a:schemeClr>
                </a:solidFill>
                <a:effectLst>
                  <a:outerShdw blurRad="38100" dist="38100" dir="2700000" algn="tl">
                    <a:srgbClr val="000000">
                      <a:alpha val="43137"/>
                    </a:srgbClr>
                  </a:outerShdw>
                </a:effectLst>
              </a:rPr>
              <a:t>（课文图解）</a:t>
            </a:r>
            <a:endParaRPr lang="zh-CN" altLang="en-US" sz="1800"/>
          </a:p>
        </p:txBody>
      </p:sp>
      <p:pic>
        <p:nvPicPr>
          <p:cNvPr id="6146" name="Picture 2" descr="E:\证券\学习资料\缠论\108篇文章图例\20070416-0420.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556792"/>
            <a:ext cx="8136904" cy="4824536"/>
          </a:xfrm>
          <a:prstGeom prst="rect">
            <a:avLst/>
          </a:prstGeom>
          <a:noFill/>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4" name="动作按钮: 开始 3">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5" name="动作按钮: 后退或前一项 4">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 name="动作按钮: 前进或下一项 5">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7" name="动作按钮: 结束 6">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8" name="动作按钮: 第一张 7">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9" name="动作按钮: 上一张 8">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0089858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 calcmode="lin" valueType="num">
                                      <p:cBhvr>
                                        <p:cTn id="14" dur="1000" fill="hold"/>
                                        <p:tgtEl>
                                          <p:spTgt spid="6146"/>
                                        </p:tgtEl>
                                        <p:attrNameLst>
                                          <p:attrName>ppt_w</p:attrName>
                                        </p:attrNameLst>
                                      </p:cBhvr>
                                      <p:tavLst>
                                        <p:tav tm="0">
                                          <p:val>
                                            <p:fltVal val="0"/>
                                          </p:val>
                                        </p:tav>
                                        <p:tav tm="100000">
                                          <p:val>
                                            <p:strVal val="#ppt_w"/>
                                          </p:val>
                                        </p:tav>
                                      </p:tavLst>
                                    </p:anim>
                                    <p:anim calcmode="lin" valueType="num">
                                      <p:cBhvr>
                                        <p:cTn id="15" dur="1000" fill="hold"/>
                                        <p:tgtEl>
                                          <p:spTgt spid="6146"/>
                                        </p:tgtEl>
                                        <p:attrNameLst>
                                          <p:attrName>ppt_h</p:attrName>
                                        </p:attrNameLst>
                                      </p:cBhvr>
                                      <p:tavLst>
                                        <p:tav tm="0">
                                          <p:val>
                                            <p:fltVal val="0"/>
                                          </p:val>
                                        </p:tav>
                                        <p:tav tm="100000">
                                          <p:val>
                                            <p:strVal val="#ppt_h"/>
                                          </p:val>
                                        </p:tav>
                                      </p:tavLst>
                                    </p:anim>
                                    <p:anim calcmode="lin" valueType="num">
                                      <p:cBhvr>
                                        <p:cTn id="16" dur="1000" fill="hold"/>
                                        <p:tgtEl>
                                          <p:spTgt spid="6146"/>
                                        </p:tgtEl>
                                        <p:attrNameLst>
                                          <p:attrName>style.rotation</p:attrName>
                                        </p:attrNameLst>
                                      </p:cBhvr>
                                      <p:tavLst>
                                        <p:tav tm="0">
                                          <p:val>
                                            <p:fltVal val="90"/>
                                          </p:val>
                                        </p:tav>
                                        <p:tav tm="100000">
                                          <p:val>
                                            <p:fltVal val="0"/>
                                          </p:val>
                                        </p:tav>
                                      </p:tavLst>
                                    </p:anim>
                                    <p:animEffect transition="in" filter="fade">
                                      <p:cBhvr>
                                        <p:cTn id="17"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584" y="764704"/>
            <a:ext cx="8138864" cy="611088"/>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一夜情行情分析</a:t>
            </a:r>
            <a:r>
              <a:rPr lang="zh-CN" altLang="en-US" sz="1800" b="1" smtClean="0">
                <a:solidFill>
                  <a:schemeClr val="bg1">
                    <a:lumMod val="25000"/>
                    <a:lumOff val="75000"/>
                  </a:schemeClr>
                </a:solidFill>
                <a:effectLst>
                  <a:outerShdw blurRad="38100" dist="38100" dir="2700000" algn="tl">
                    <a:srgbClr val="000000">
                      <a:alpha val="43137"/>
                    </a:srgbClr>
                  </a:outerShdw>
                </a:effectLst>
              </a:rPr>
              <a:t>（</a:t>
            </a:r>
            <a:r>
              <a:rPr lang="zh-CN" altLang="en-US" sz="1800" b="1">
                <a:solidFill>
                  <a:schemeClr val="bg1">
                    <a:lumMod val="25000"/>
                    <a:lumOff val="75000"/>
                  </a:schemeClr>
                </a:solidFill>
                <a:effectLst>
                  <a:outerShdw blurRad="38100" dist="38100" dir="2700000" algn="tl">
                    <a:srgbClr val="000000">
                      <a:alpha val="43137"/>
                    </a:srgbClr>
                  </a:outerShdw>
                </a:effectLst>
              </a:rPr>
              <a:t>附录图解</a:t>
            </a:r>
            <a:r>
              <a:rPr lang="zh-CN" altLang="en-US" sz="1800" b="1" smtClean="0">
                <a:solidFill>
                  <a:schemeClr val="bg1">
                    <a:lumMod val="25000"/>
                    <a:lumOff val="75000"/>
                  </a:schemeClr>
                </a:solidFill>
                <a:effectLst>
                  <a:outerShdw blurRad="38100" dist="38100" dir="2700000" algn="tl">
                    <a:srgbClr val="000000">
                      <a:alpha val="43137"/>
                    </a:srgbClr>
                  </a:outerShdw>
                </a:effectLst>
              </a:rPr>
              <a:t>）</a:t>
            </a:r>
            <a:endParaRPr lang="zh-CN" altLang="en-US" sz="1800"/>
          </a:p>
        </p:txBody>
      </p:sp>
      <p:pic>
        <p:nvPicPr>
          <p:cNvPr id="2050" name="Picture 2" descr="E:\证券\学习资料\缠论\108篇文章图例\20070417-0420.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556792"/>
            <a:ext cx="8136904" cy="4752528"/>
          </a:xfrm>
          <a:prstGeom prst="rect">
            <a:avLst/>
          </a:prstGeom>
          <a:noFill/>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4" name="动作按钮: 开始 3">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5" name="动作按钮: 后退或前一项 4">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 name="动作按钮: 前进或下一项 5">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7" name="动作按钮: 结束 6">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8" name="动作按钮: 第一张 7">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9" name="动作按钮: 上一张 8">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0447933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 calcmode="lin" valueType="num">
                                      <p:cBhvr>
                                        <p:cTn id="14" dur="1000" fill="hold"/>
                                        <p:tgtEl>
                                          <p:spTgt spid="2050"/>
                                        </p:tgtEl>
                                        <p:attrNameLst>
                                          <p:attrName>ppt_w</p:attrName>
                                        </p:attrNameLst>
                                      </p:cBhvr>
                                      <p:tavLst>
                                        <p:tav tm="0">
                                          <p:val>
                                            <p:fltVal val="0"/>
                                          </p:val>
                                        </p:tav>
                                        <p:tav tm="100000">
                                          <p:val>
                                            <p:strVal val="#ppt_w"/>
                                          </p:val>
                                        </p:tav>
                                      </p:tavLst>
                                    </p:anim>
                                    <p:anim calcmode="lin" valueType="num">
                                      <p:cBhvr>
                                        <p:cTn id="15" dur="1000" fill="hold"/>
                                        <p:tgtEl>
                                          <p:spTgt spid="2050"/>
                                        </p:tgtEl>
                                        <p:attrNameLst>
                                          <p:attrName>ppt_h</p:attrName>
                                        </p:attrNameLst>
                                      </p:cBhvr>
                                      <p:tavLst>
                                        <p:tav tm="0">
                                          <p:val>
                                            <p:fltVal val="0"/>
                                          </p:val>
                                        </p:tav>
                                        <p:tav tm="100000">
                                          <p:val>
                                            <p:strVal val="#ppt_h"/>
                                          </p:val>
                                        </p:tav>
                                      </p:tavLst>
                                    </p:anim>
                                    <p:anim calcmode="lin" valueType="num">
                                      <p:cBhvr>
                                        <p:cTn id="16" dur="1000" fill="hold"/>
                                        <p:tgtEl>
                                          <p:spTgt spid="2050"/>
                                        </p:tgtEl>
                                        <p:attrNameLst>
                                          <p:attrName>style.rotation</p:attrName>
                                        </p:attrNameLst>
                                      </p:cBhvr>
                                      <p:tavLst>
                                        <p:tav tm="0">
                                          <p:val>
                                            <p:fltVal val="90"/>
                                          </p:val>
                                        </p:tav>
                                        <p:tav tm="100000">
                                          <p:val>
                                            <p:fltVal val="0"/>
                                          </p:val>
                                        </p:tav>
                                      </p:tavLst>
                                    </p:anim>
                                    <p:animEffect transition="in" filter="fade">
                                      <p:cBhvr>
                                        <p:cTn id="1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1" y="620688"/>
            <a:ext cx="8280919" cy="854968"/>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暴跌，牛市行情的一夜</a:t>
            </a:r>
            <a:r>
              <a:rPr lang="zh-CN" altLang="en-US" sz="1800" b="1" smtClean="0">
                <a:solidFill>
                  <a:schemeClr val="bg1">
                    <a:lumMod val="25000"/>
                    <a:lumOff val="75000"/>
                  </a:schemeClr>
                </a:solidFill>
                <a:effectLst>
                  <a:outerShdw blurRad="38100" dist="38100" dir="2700000" algn="tl">
                    <a:srgbClr val="000000">
                      <a:alpha val="43137"/>
                    </a:srgbClr>
                  </a:outerShdw>
                </a:effectLst>
              </a:rPr>
              <a:t>情  </a:t>
            </a:r>
            <a:r>
              <a:rPr lang="zh-CN" altLang="en-US" sz="1100" smtClean="0">
                <a:effectLst>
                  <a:outerShdw blurRad="38100" dist="38100" dir="2700000" algn="tl">
                    <a:srgbClr val="000000">
                      <a:alpha val="43137"/>
                    </a:srgbClr>
                  </a:outerShdw>
                </a:effectLst>
              </a:rPr>
              <a:t>前面</a:t>
            </a:r>
            <a:r>
              <a:rPr lang="zh-CN" altLang="en-US" sz="1100">
                <a:effectLst>
                  <a:outerShdw blurRad="38100" dist="38100" dir="2700000" algn="tl">
                    <a:srgbClr val="000000">
                      <a:alpha val="43137"/>
                    </a:srgbClr>
                  </a:outerShdw>
                </a:effectLst>
              </a:rPr>
              <a:t>在每天的行情分析中，曾不客气地说到，对于空头日夜盼望的暴跌，其实永远与空头无关，因为真跌了，空头就只会口头上快感一下，心理上满足一下，但人的思维惯性，使得空头永远没机会在他们满意的地方获得满意的筹码。暴跌，对于牛市行情来说，就如同一夜情，猛烈而刺激，但实质上，一夜情就是一夜情，</a:t>
            </a:r>
            <a:r>
              <a:rPr lang="en-US" altLang="zh-CN" sz="1100">
                <a:effectLst>
                  <a:outerShdw blurRad="38100" dist="38100" dir="2700000" algn="tl">
                    <a:srgbClr val="000000">
                      <a:alpha val="43137"/>
                    </a:srgbClr>
                  </a:outerShdw>
                </a:effectLst>
              </a:rPr>
              <a:t>419</a:t>
            </a:r>
            <a:r>
              <a:rPr lang="zh-CN" altLang="en-US" sz="1100">
                <a:effectLst>
                  <a:outerShdw blurRad="38100" dist="38100" dir="2700000" algn="tl">
                    <a:srgbClr val="000000">
                      <a:alpha val="43137"/>
                    </a:srgbClr>
                  </a:outerShdw>
                </a:effectLst>
              </a:rPr>
              <a:t>后，该干什么还是什么。 </a:t>
            </a:r>
            <a:endParaRPr lang="zh-CN" altLang="en-US" sz="1100">
              <a:solidFill>
                <a:schemeClr val="bg1">
                  <a:lumMod val="25000"/>
                  <a:lumOff val="75000"/>
                </a:schemeClr>
              </a:solidFill>
              <a:effectLst>
                <a:outerShdw blurRad="38100" dist="38100" dir="2700000" algn="tl">
                  <a:srgbClr val="000000">
                    <a:alpha val="43137"/>
                  </a:srgbClr>
                </a:outerShdw>
              </a:effectLst>
            </a:endParaRPr>
          </a:p>
        </p:txBody>
      </p:sp>
      <p:sp>
        <p:nvSpPr>
          <p:cNvPr id="4" name="矩形 3"/>
          <p:cNvSpPr/>
          <p:nvPr/>
        </p:nvSpPr>
        <p:spPr>
          <a:xfrm>
            <a:off x="611560" y="1484784"/>
            <a:ext cx="8280920" cy="1015663"/>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就如同性能量的积聚，牛市调整能力的积聚，也需要宣泄。</a:t>
            </a:r>
            <a:r>
              <a:rPr lang="zh-CN" altLang="en-US" sz="1000">
                <a:effectLst>
                  <a:outerShdw blurRad="38100" dist="38100" dir="2700000" algn="tl">
                    <a:srgbClr val="000000">
                      <a:alpha val="43137"/>
                    </a:srgbClr>
                  </a:outerShdw>
                </a:effectLst>
              </a:rPr>
              <a:t>这种宣泄，与熊市最大的不同，就是</a:t>
            </a:r>
            <a:r>
              <a:rPr lang="en-US" altLang="zh-CN" sz="1000">
                <a:effectLst>
                  <a:outerShdw blurRad="38100" dist="38100" dir="2700000" algn="tl">
                    <a:srgbClr val="000000">
                      <a:alpha val="43137"/>
                    </a:srgbClr>
                  </a:outerShdw>
                </a:effectLst>
              </a:rPr>
              <a:t>419</a:t>
            </a:r>
            <a:r>
              <a:rPr lang="zh-CN" altLang="en-US" sz="1000">
                <a:effectLst>
                  <a:outerShdw blurRad="38100" dist="38100" dir="2700000" algn="tl">
                    <a:srgbClr val="000000">
                      <a:alpha val="43137"/>
                    </a:srgbClr>
                  </a:outerShdw>
                </a:effectLst>
              </a:rPr>
              <a:t>化。</a:t>
            </a:r>
            <a:r>
              <a:rPr lang="en-US" altLang="zh-CN" sz="1000">
                <a:effectLst>
                  <a:outerShdw blurRad="38100" dist="38100" dir="2700000" algn="tl">
                    <a:srgbClr val="000000">
                      <a:alpha val="43137"/>
                    </a:srgbClr>
                  </a:outerShdw>
                </a:effectLst>
              </a:rPr>
              <a:t>419</a:t>
            </a:r>
            <a:r>
              <a:rPr lang="zh-CN" altLang="en-US" sz="1000">
                <a:effectLst>
                  <a:outerShdw blurRad="38100" dist="38100" dir="2700000" algn="tl">
                    <a:srgbClr val="000000">
                      <a:alpha val="43137"/>
                    </a:srgbClr>
                  </a:outerShdw>
                </a:effectLst>
              </a:rPr>
              <a:t>，总是猛烈而疯狂，否则就没必要</a:t>
            </a:r>
            <a:r>
              <a:rPr lang="en-US" altLang="zh-CN" sz="1000">
                <a:effectLst>
                  <a:outerShdw blurRad="38100" dist="38100" dir="2700000" algn="tl">
                    <a:srgbClr val="000000">
                      <a:alpha val="43137"/>
                    </a:srgbClr>
                  </a:outerShdw>
                </a:effectLst>
              </a:rPr>
              <a:t>419</a:t>
            </a:r>
            <a:r>
              <a:rPr lang="zh-CN" altLang="en-US" sz="1000">
                <a:effectLst>
                  <a:outerShdw blurRad="38100" dist="38100" dir="2700000" algn="tl">
                    <a:srgbClr val="000000">
                      <a:alpha val="43137"/>
                    </a:srgbClr>
                  </a:outerShdw>
                </a:effectLst>
              </a:rPr>
              <a:t>了。牛市中的调整也一样，来就狂风暴月，这和熊市中的大反弹是一样的。最出名的熊市大反弹，大概就是停国债期货那次，三天，指数从</a:t>
            </a:r>
            <a:r>
              <a:rPr lang="en-US" altLang="zh-CN" sz="1000">
                <a:effectLst>
                  <a:outerShdw blurRad="38100" dist="38100" dir="2700000" algn="tl">
                    <a:srgbClr val="000000">
                      <a:alpha val="43137"/>
                    </a:srgbClr>
                  </a:outerShdw>
                </a:effectLst>
              </a:rPr>
              <a:t>550</a:t>
            </a:r>
            <a:r>
              <a:rPr lang="zh-CN" altLang="en-US" sz="1000">
                <a:effectLst>
                  <a:outerShdw blurRad="38100" dist="38100" dir="2700000" algn="tl">
                    <a:srgbClr val="000000">
                      <a:alpha val="43137"/>
                    </a:srgbClr>
                  </a:outerShdw>
                </a:effectLst>
              </a:rPr>
              <a:t>不到翻上</a:t>
            </a:r>
            <a:r>
              <a:rPr lang="en-US" altLang="zh-CN" sz="1000">
                <a:effectLst>
                  <a:outerShdw blurRad="38100" dist="38100" dir="2700000" algn="tl">
                    <a:srgbClr val="000000">
                      <a:alpha val="43137"/>
                    </a:srgbClr>
                  </a:outerShdw>
                </a:effectLst>
              </a:rPr>
              <a:t>920</a:t>
            </a:r>
            <a:r>
              <a:rPr lang="zh-CN" altLang="en-US" sz="1000">
                <a:effectLst>
                  <a:outerShdw blurRad="38100" dist="38100" dir="2700000" algn="tl">
                    <a:srgbClr val="000000">
                      <a:alpha val="43137"/>
                    </a:srgbClr>
                  </a:outerShdw>
                </a:effectLst>
              </a:rPr>
              <a:t>上，结果，后面依然继续下跌回来。而牛市中的暴跌，最出名的算是</a:t>
            </a:r>
            <a:r>
              <a:rPr lang="en-US" altLang="zh-CN" sz="1000">
                <a:effectLst>
                  <a:outerShdw blurRad="38100" dist="38100" dir="2700000" algn="tl">
                    <a:srgbClr val="000000">
                      <a:alpha val="43137"/>
                    </a:srgbClr>
                  </a:outerShdw>
                </a:effectLst>
              </a:rPr>
              <a:t>96</a:t>
            </a:r>
            <a:r>
              <a:rPr lang="zh-CN" altLang="en-US" sz="1000">
                <a:effectLst>
                  <a:outerShdw blurRad="38100" dist="38100" dir="2700000" algn="tl">
                    <a:srgbClr val="000000">
                      <a:alpha val="43137"/>
                    </a:srgbClr>
                  </a:outerShdw>
                </a:effectLst>
              </a:rPr>
              <a:t>年</a:t>
            </a:r>
            <a:r>
              <a:rPr lang="en-US" altLang="zh-CN" sz="1000">
                <a:effectLst>
                  <a:outerShdw blurRad="38100" dist="38100" dir="2700000" algn="tl">
                    <a:srgbClr val="000000">
                      <a:alpha val="43137"/>
                    </a:srgbClr>
                  </a:outerShdw>
                </a:effectLst>
              </a:rPr>
              <a:t>12</a:t>
            </a:r>
            <a:r>
              <a:rPr lang="zh-CN" altLang="en-US" sz="1000">
                <a:effectLst>
                  <a:outerShdw blurRad="38100" dist="38100" dir="2700000" algn="tl">
                    <a:srgbClr val="000000">
                      <a:alpha val="43137"/>
                    </a:srgbClr>
                  </a:outerShdw>
                </a:effectLst>
              </a:rPr>
              <a:t>月那次，由于政策打击，连续跌停下来，</a:t>
            </a:r>
            <a:r>
              <a:rPr lang="en-US" altLang="zh-CN" sz="1000">
                <a:effectLst>
                  <a:outerShdw blurRad="38100" dist="38100" dir="2700000" algn="tl">
                    <a:srgbClr val="000000">
                      <a:alpha val="43137"/>
                    </a:srgbClr>
                  </a:outerShdw>
                </a:effectLst>
              </a:rPr>
              <a:t>1250</a:t>
            </a:r>
            <a:r>
              <a:rPr lang="zh-CN" altLang="en-US" sz="1000">
                <a:effectLst>
                  <a:outerShdw blurRad="38100" dist="38100" dir="2700000" algn="tl">
                    <a:srgbClr val="000000">
                      <a:alpha val="43137"/>
                    </a:srgbClr>
                  </a:outerShdw>
                </a:effectLst>
              </a:rPr>
              <a:t>点上几天跌到</a:t>
            </a:r>
            <a:r>
              <a:rPr lang="en-US" altLang="zh-CN" sz="1000">
                <a:effectLst>
                  <a:outerShdw blurRad="38100" dist="38100" dir="2700000" algn="tl">
                    <a:srgbClr val="000000">
                      <a:alpha val="43137"/>
                    </a:srgbClr>
                  </a:outerShdw>
                </a:effectLst>
              </a:rPr>
              <a:t>850</a:t>
            </a:r>
            <a:r>
              <a:rPr lang="zh-CN" altLang="en-US" sz="1000">
                <a:effectLst>
                  <a:outerShdw blurRad="38100" dist="38100" dir="2700000" algn="tl">
                    <a:srgbClr val="000000">
                      <a:alpha val="43137"/>
                    </a:srgbClr>
                  </a:outerShdw>
                </a:effectLst>
              </a:rPr>
              <a:t>点附近，结果依然继续上涨。所有真正的大顶，都是反复冲击出来的，有足够的时间让你去反应判断，那种</a:t>
            </a:r>
            <a:r>
              <a:rPr lang="en-US" altLang="zh-CN" sz="1000">
                <a:effectLst>
                  <a:outerShdw blurRad="38100" dist="38100" dir="2700000" algn="tl">
                    <a:srgbClr val="000000">
                      <a:alpha val="43137"/>
                    </a:srgbClr>
                  </a:outerShdw>
                </a:effectLst>
              </a:rPr>
              <a:t>V</a:t>
            </a:r>
            <a:r>
              <a:rPr lang="zh-CN" altLang="en-US" sz="1000">
                <a:effectLst>
                  <a:outerShdw blurRad="38100" dist="38100" dir="2700000" algn="tl">
                    <a:srgbClr val="000000">
                      <a:alpha val="43137"/>
                    </a:srgbClr>
                  </a:outerShdw>
                </a:effectLst>
              </a:rPr>
              <a:t>型顶，在大型走势中基本不会构成真正的顶部，就如同一夜情最后天长地久的机会基本为</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。所以，那些天天希望暴跌的人，就如同天天期望一夜情的人一样，都有着滥交的潜意识倾向，滥交之人，最终都会给废掉，不会有好结果的。</a:t>
            </a:r>
          </a:p>
        </p:txBody>
      </p:sp>
      <p:sp>
        <p:nvSpPr>
          <p:cNvPr id="5" name="矩形 4"/>
          <p:cNvSpPr/>
          <p:nvPr/>
        </p:nvSpPr>
        <p:spPr>
          <a:xfrm>
            <a:off x="611560" y="2433082"/>
            <a:ext cx="8280920"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有一种对风险的错误观点，仿佛股价、市赢率高了才风险大，股价、市赢率低了就风险小了，却不知道股价、市赢率都是些变动的因数，并没有任何绝对的意义。</a:t>
            </a:r>
            <a:r>
              <a:rPr lang="zh-CN" altLang="en-US" sz="1000">
                <a:effectLst>
                  <a:outerShdw blurRad="38100" dist="38100" dir="2700000" algn="tl">
                    <a:srgbClr val="000000">
                      <a:alpha val="43137"/>
                    </a:srgbClr>
                  </a:outerShdw>
                </a:effectLst>
              </a:rPr>
              <a:t>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曾多次强调，风险对于市场是绝对的，任何时候都在风险之中，如果你对本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的理论能有所理解，那么，不仅能让风险在操作级别的绝对控制之中，而且还能利用风险达到降低成本。无风险是可以创造出来的，</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成本就是绝对的无风险。如果不理解，那么最简单均线系统就可以控制住风险。</a:t>
            </a:r>
          </a:p>
        </p:txBody>
      </p:sp>
      <p:sp>
        <p:nvSpPr>
          <p:cNvPr id="6" name="矩形 5"/>
          <p:cNvSpPr/>
          <p:nvPr/>
        </p:nvSpPr>
        <p:spPr>
          <a:xfrm>
            <a:off x="611560" y="3068960"/>
            <a:ext cx="8280920"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但站在社会财富增长的绝对性上，最大的风险就是你的财富增长赶不上社会平均财富的增长，站在资本市场这个子系统，道理是一样的。</a:t>
            </a:r>
            <a:r>
              <a:rPr lang="zh-CN" altLang="en-US" sz="1000">
                <a:effectLst>
                  <a:outerShdw blurRad="38100" dist="38100" dir="2700000" algn="tl">
                    <a:srgbClr val="000000">
                      <a:alpha val="43137"/>
                    </a:srgbClr>
                  </a:outerShdw>
                </a:effectLst>
              </a:rPr>
              <a:t>因此，在一个大牛市中，筹码的积累甚至更重要。一个大的上涨，</a:t>
            </a:r>
            <a:r>
              <a:rPr lang="en-US" altLang="zh-CN" sz="1000">
                <a:effectLst>
                  <a:outerShdw blurRad="38100" dist="38100" dir="2700000" algn="tl">
                    <a:srgbClr val="000000">
                      <a:alpha val="43137"/>
                    </a:srgbClr>
                  </a:outerShdw>
                </a:effectLst>
              </a:rPr>
              <a:t>3</a:t>
            </a:r>
            <a:r>
              <a:rPr lang="zh-CN" altLang="en-US" sz="1000">
                <a:effectLst>
                  <a:outerShdw blurRad="38100" dist="38100" dir="2700000" algn="tl">
                    <a:srgbClr val="000000">
                      <a:alpha val="43137"/>
                    </a:srgbClr>
                  </a:outerShdw>
                </a:effectLst>
              </a:rPr>
              <a:t>元有</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万股，到</a:t>
            </a:r>
            <a:r>
              <a:rPr lang="en-US" altLang="zh-CN" sz="1000">
                <a:effectLst>
                  <a:outerShdw blurRad="38100" dist="38100" dir="2700000" algn="tl">
                    <a:srgbClr val="000000">
                      <a:alpha val="43137"/>
                    </a:srgbClr>
                  </a:outerShdw>
                </a:effectLst>
              </a:rPr>
              <a:t>4</a:t>
            </a:r>
            <a:r>
              <a:rPr lang="zh-CN" altLang="en-US" sz="1000">
                <a:effectLst>
                  <a:outerShdw blurRad="38100" dist="38100" dir="2700000" algn="tl">
                    <a:srgbClr val="000000">
                      <a:alpha val="43137"/>
                    </a:srgbClr>
                  </a:outerShdw>
                </a:effectLst>
              </a:rPr>
              <a:t>元只有</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千股，后来到了</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一股没有，这就是最大的风险，因为市场的上涨并没有为你制造应该的总体利润，你的筹码丧失了，没有筹码，在市场中就没有赢利的准入证，在没有做空机制的市场中，做空最后还是为了做多，除非你永远退出市场，特别在牛市行情依然的情况下，这点更重要了。没有筹码，用嘴是赢利不了的。</a:t>
            </a:r>
          </a:p>
        </p:txBody>
      </p:sp>
      <p:sp>
        <p:nvSpPr>
          <p:cNvPr id="7" name="矩形 6"/>
          <p:cNvSpPr/>
          <p:nvPr/>
        </p:nvSpPr>
        <p:spPr>
          <a:xfrm>
            <a:off x="611560" y="3776846"/>
            <a:ext cx="8280920"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最好的情况，当然就是前面所说的，在成本为</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前不断降低成本，在成本为</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后不断挣筹码，这样股价越上涨，你的筹码越多，你的真正市值才会越来越大。有人问本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，你以后怎么出货，本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反问，为什么要出货？每一次震荡，都成了本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降低成本、增加筹码的机会，知道最高的境界是什么吗？就是等大牛市真正结束那天，你拥有股票的数量最多而成本是</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，然后，（后面删去</a:t>
            </a:r>
            <a:r>
              <a:rPr lang="en-US" altLang="zh-CN" sz="1000">
                <a:effectLst>
                  <a:outerShdw blurRad="38100" dist="38100" dir="2700000" algn="tl">
                    <a:srgbClr val="000000">
                      <a:alpha val="43137"/>
                    </a:srgbClr>
                  </a:outerShdw>
                </a:effectLst>
              </a:rPr>
              <a:t>419</a:t>
            </a:r>
            <a:r>
              <a:rPr lang="zh-CN" altLang="en-US" sz="1000">
                <a:effectLst>
                  <a:outerShdw blurRad="38100" dist="38100" dir="2700000" algn="tl">
                    <a:srgbClr val="000000">
                      <a:alpha val="43137"/>
                    </a:srgbClr>
                  </a:outerShdw>
                </a:effectLst>
              </a:rPr>
              <a:t>字）。</a:t>
            </a:r>
            <a:r>
              <a:rPr lang="zh-CN" altLang="en-US" sz="1000" b="1">
                <a:solidFill>
                  <a:schemeClr val="bg1">
                    <a:lumMod val="25000"/>
                    <a:lumOff val="75000"/>
                  </a:schemeClr>
                </a:solidFill>
                <a:effectLst>
                  <a:outerShdw blurRad="38100" dist="38100" dir="2700000" algn="tl">
                    <a:srgbClr val="000000">
                      <a:alpha val="43137"/>
                    </a:srgbClr>
                  </a:outerShdw>
                </a:effectLst>
              </a:rPr>
              <a:t>市场从来不是慈善场所，要战胜市场，必须有正确的大思路与总体的方法。</a:t>
            </a:r>
          </a:p>
        </p:txBody>
      </p:sp>
      <p:sp>
        <p:nvSpPr>
          <p:cNvPr id="8" name="矩形 7"/>
          <p:cNvSpPr/>
          <p:nvPr/>
        </p:nvSpPr>
        <p:spPr>
          <a:xfrm>
            <a:off x="624622" y="4437112"/>
            <a:ext cx="8267857"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正确去对待震荡、调整，显然，在大盘中短线能量耗尽后，大盘会出现大规模的调整，</a:t>
            </a:r>
            <a:r>
              <a:rPr lang="zh-CN" altLang="en-US" sz="1000">
                <a:effectLst>
                  <a:outerShdw blurRad="38100" dist="38100" dir="2700000" algn="tl">
                    <a:srgbClr val="000000">
                      <a:alpha val="43137"/>
                    </a:srgbClr>
                  </a:outerShdw>
                </a:effectLst>
              </a:rPr>
              <a:t>如果说</a:t>
            </a:r>
            <a:r>
              <a:rPr lang="en-US" altLang="zh-CN" sz="1000">
                <a:effectLst>
                  <a:outerShdw blurRad="38100" dist="38100" dir="2700000" algn="tl">
                    <a:srgbClr val="000000">
                      <a:alpha val="43137"/>
                    </a:srgbClr>
                  </a:outerShdw>
                </a:effectLst>
              </a:rPr>
              <a:t>227</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419</a:t>
            </a:r>
            <a:r>
              <a:rPr lang="zh-CN" altLang="en-US" sz="1000">
                <a:effectLst>
                  <a:outerShdw blurRad="38100" dist="38100" dir="2700000" algn="tl">
                    <a:srgbClr val="000000">
                      <a:alpha val="43137"/>
                    </a:srgbClr>
                  </a:outerShdw>
                </a:effectLst>
              </a:rPr>
              <a:t>都是在日线上一夜情，那么在周线上、月线上、季线上、甚至年线上出现一夜情的可能性在这长达至少</a:t>
            </a:r>
            <a:r>
              <a:rPr lang="en-US" altLang="zh-CN" sz="1000">
                <a:effectLst>
                  <a:outerShdw blurRad="38100" dist="38100" dir="2700000" algn="tl">
                    <a:srgbClr val="000000">
                      <a:alpha val="43137"/>
                    </a:srgbClr>
                  </a:outerShdw>
                </a:effectLst>
              </a:rPr>
              <a:t>20</a:t>
            </a:r>
            <a:r>
              <a:rPr lang="zh-CN" altLang="en-US" sz="1000">
                <a:effectLst>
                  <a:outerShdw blurRad="38100" dist="38100" dir="2700000" algn="tl">
                    <a:srgbClr val="000000">
                      <a:alpha val="43137"/>
                    </a:srgbClr>
                  </a:outerShdw>
                </a:effectLst>
              </a:rPr>
              <a:t>年以上的大牛市中，都是绝对存在的。但这决不是空头用嘴欢呼的借口，而是真正操作者减低成本、增加筹码的大好时机。当然，操作的精确度是一个技术问题，技术高的，就能把成本降更低，筹码增得更多，这是绝对正常的事情，技术高的就该有更好的收益，这是天经地义的。但精确度是可以用市场磨练来达到的，而思路、方法的错误，则是不可救药的，这才是问题的根源。</a:t>
            </a:r>
          </a:p>
        </p:txBody>
      </p:sp>
      <p:sp>
        <p:nvSpPr>
          <p:cNvPr id="9" name="矩形 8"/>
          <p:cNvSpPr/>
          <p:nvPr/>
        </p:nvSpPr>
        <p:spPr>
          <a:xfrm>
            <a:off x="642308" y="5229200"/>
            <a:ext cx="8178163"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站在纯技术的角度，把握一夜情的级别很重要。</a:t>
            </a:r>
            <a:r>
              <a:rPr lang="zh-CN" altLang="en-US" sz="1000">
                <a:effectLst>
                  <a:outerShdw blurRad="38100" dist="38100" dir="2700000" algn="tl">
                    <a:srgbClr val="000000">
                      <a:alpha val="43137"/>
                    </a:srgbClr>
                  </a:outerShdw>
                </a:effectLst>
              </a:rPr>
              <a:t>一个日线上的一夜情与一个年线上的一夜情，显然力度上不一样。在这次从</a:t>
            </a:r>
            <a:r>
              <a:rPr lang="en-US" altLang="zh-CN" sz="1000">
                <a:effectLst>
                  <a:outerShdw blurRad="38100" dist="38100" dir="2700000" algn="tl">
                    <a:srgbClr val="000000">
                      <a:alpha val="43137"/>
                    </a:srgbClr>
                  </a:outerShdw>
                </a:effectLst>
              </a:rPr>
              <a:t>2005</a:t>
            </a:r>
            <a:r>
              <a:rPr lang="zh-CN" altLang="en-US" sz="1000">
                <a:effectLst>
                  <a:outerShdw blurRad="38100" dist="38100" dir="2700000" algn="tl">
                    <a:srgbClr val="000000">
                      <a:alpha val="43137"/>
                    </a:srgbClr>
                  </a:outerShdw>
                </a:effectLst>
              </a:rPr>
              <a:t>年中开始的大牛市行情中，至今为止，本质上，在周线上都没有出现过一夜情的暴跌，周线上两次大的调整，周跌幅都是</a:t>
            </a:r>
            <a:r>
              <a:rPr lang="en-US" altLang="zh-CN" sz="1000">
                <a:effectLst>
                  <a:outerShdw blurRad="38100" dist="38100" dir="2700000" algn="tl">
                    <a:srgbClr val="000000">
                      <a:alpha val="43137"/>
                    </a:srgbClr>
                  </a:outerShdw>
                </a:effectLst>
              </a:rPr>
              <a:t>7%</a:t>
            </a:r>
            <a:r>
              <a:rPr lang="zh-CN" altLang="en-US" sz="1000">
                <a:effectLst>
                  <a:outerShdw blurRad="38100" dist="38100" dir="2700000" algn="tl">
                    <a:srgbClr val="000000">
                      <a:alpha val="43137"/>
                    </a:srgbClr>
                  </a:outerShdw>
                </a:effectLst>
              </a:rPr>
              <a:t>，还赶不上</a:t>
            </a:r>
            <a:r>
              <a:rPr lang="en-US" altLang="zh-CN" sz="1000">
                <a:effectLst>
                  <a:outerShdw blurRad="38100" dist="38100" dir="2700000" algn="tl">
                    <a:srgbClr val="000000">
                      <a:alpha val="43137"/>
                    </a:srgbClr>
                  </a:outerShdw>
                </a:effectLst>
              </a:rPr>
              <a:t>227</a:t>
            </a:r>
            <a:r>
              <a:rPr lang="zh-CN" altLang="en-US" sz="1000">
                <a:effectLst>
                  <a:outerShdw blurRad="38100" dist="38100" dir="2700000" algn="tl">
                    <a:srgbClr val="000000">
                      <a:alpha val="43137"/>
                    </a:srgbClr>
                  </a:outerShdw>
                </a:effectLst>
              </a:rPr>
              <a:t>的日一夜情，月线上更是连一次真正有意义的下跌都没有。但为什么这么多人，天天依然如惊弓之鸟一般？</a:t>
            </a:r>
          </a:p>
        </p:txBody>
      </p:sp>
      <p:sp>
        <p:nvSpPr>
          <p:cNvPr id="10" name="矩形 9"/>
          <p:cNvSpPr/>
          <p:nvPr/>
        </p:nvSpPr>
        <p:spPr>
          <a:xfrm>
            <a:off x="611561" y="5797086"/>
            <a:ext cx="8208910"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D3675F"/>
                </a:solidFill>
                <a:effectLst>
                  <a:outerShdw blurRad="38100" dist="38100" dir="2700000" algn="tl">
                    <a:srgbClr val="000000">
                      <a:alpha val="43137"/>
                    </a:srgbClr>
                  </a:outerShdw>
                </a:effectLst>
              </a:rPr>
              <a:t>如果你把握不住日线的一夜情，证明你的技术程度达不到把握日线一夜情的程度，那么就去把握周线、月线的，那对技术精确的要求要低。给自己安排一些力所能及的活动，一夜情也是有级别的，能否在各级别的一夜情中游刃有余，是对你技术把握度的考验。</a:t>
            </a:r>
          </a:p>
        </p:txBody>
      </p:sp>
      <p:sp>
        <p:nvSpPr>
          <p:cNvPr id="11" name="动作按钮: 开始 10">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2" name="动作按钮: 后退或前一项 11">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前进或下一项 12">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结束 13">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第一张 14">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6" name="动作按钮: 上一张 15">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778674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052736"/>
            <a:ext cx="3962400" cy="395064"/>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暴跌，牛市行情的一夜情 </a:t>
            </a:r>
            <a:r>
              <a:rPr lang="zh-CN" altLang="en-US" sz="1800" b="1" smtClean="0">
                <a:solidFill>
                  <a:schemeClr val="bg1">
                    <a:lumMod val="25000"/>
                    <a:lumOff val="75000"/>
                  </a:schemeClr>
                </a:solidFill>
                <a:effectLst>
                  <a:outerShdw blurRad="38100" dist="38100" dir="2700000" algn="tl">
                    <a:srgbClr val="000000">
                      <a:alpha val="43137"/>
                    </a:srgbClr>
                  </a:outerShdw>
                </a:effectLst>
              </a:rPr>
              <a:t>（</a:t>
            </a:r>
            <a:r>
              <a:rPr lang="zh-CN" altLang="en-US" sz="1800" b="1">
                <a:solidFill>
                  <a:schemeClr val="bg1">
                    <a:lumMod val="25000"/>
                    <a:lumOff val="75000"/>
                  </a:schemeClr>
                </a:solidFill>
                <a:effectLst>
                  <a:outerShdw blurRad="38100" dist="38100" dir="2700000" algn="tl">
                    <a:srgbClr val="000000">
                      <a:alpha val="43137"/>
                    </a:srgbClr>
                  </a:outerShdw>
                </a:effectLst>
              </a:rPr>
              <a:t>附录图解</a:t>
            </a:r>
            <a:r>
              <a:rPr lang="zh-CN" altLang="en-US" sz="1800" b="1" smtClean="0">
                <a:solidFill>
                  <a:schemeClr val="bg1">
                    <a:lumMod val="25000"/>
                    <a:lumOff val="75000"/>
                  </a:schemeClr>
                </a:solidFill>
                <a:effectLst>
                  <a:outerShdw blurRad="38100" dist="38100" dir="2700000" algn="tl">
                    <a:srgbClr val="000000">
                      <a:alpha val="43137"/>
                    </a:srgbClr>
                  </a:outerShdw>
                </a:effectLst>
              </a:rPr>
              <a:t>）</a:t>
            </a:r>
            <a:endParaRPr lang="zh-CN" altLang="en-US" sz="1800"/>
          </a:p>
        </p:txBody>
      </p:sp>
      <p:pic>
        <p:nvPicPr>
          <p:cNvPr id="3075" name="Picture 3" descr="E:\证券\学习资料\缠论\108篇文章图例\20070419-0430.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556792"/>
            <a:ext cx="8136904" cy="4752528"/>
          </a:xfrm>
          <a:prstGeom prst="rect">
            <a:avLst/>
          </a:prstGeom>
          <a:noFill/>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4" name="动作按钮: 开始 3">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5" name="动作按钮: 后退或前一项 4">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 name="动作按钮: 前进或下一项 5">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7" name="动作按钮: 结束 6">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8" name="动作按钮: 第一张 7">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9" name="动作按钮: 上一张 8">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3218263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 calcmode="lin" valueType="num">
                                      <p:cBhvr>
                                        <p:cTn id="14" dur="1000" fill="hold"/>
                                        <p:tgtEl>
                                          <p:spTgt spid="3075"/>
                                        </p:tgtEl>
                                        <p:attrNameLst>
                                          <p:attrName>ppt_w</p:attrName>
                                        </p:attrNameLst>
                                      </p:cBhvr>
                                      <p:tavLst>
                                        <p:tav tm="0">
                                          <p:val>
                                            <p:fltVal val="0"/>
                                          </p:val>
                                        </p:tav>
                                        <p:tav tm="100000">
                                          <p:val>
                                            <p:strVal val="#ppt_w"/>
                                          </p:val>
                                        </p:tav>
                                      </p:tavLst>
                                    </p:anim>
                                    <p:anim calcmode="lin" valueType="num">
                                      <p:cBhvr>
                                        <p:cTn id="15" dur="1000" fill="hold"/>
                                        <p:tgtEl>
                                          <p:spTgt spid="3075"/>
                                        </p:tgtEl>
                                        <p:attrNameLst>
                                          <p:attrName>ppt_h</p:attrName>
                                        </p:attrNameLst>
                                      </p:cBhvr>
                                      <p:tavLst>
                                        <p:tav tm="0">
                                          <p:val>
                                            <p:fltVal val="0"/>
                                          </p:val>
                                        </p:tav>
                                        <p:tav tm="100000">
                                          <p:val>
                                            <p:strVal val="#ppt_h"/>
                                          </p:val>
                                        </p:tav>
                                      </p:tavLst>
                                    </p:anim>
                                    <p:anim calcmode="lin" valueType="num">
                                      <p:cBhvr>
                                        <p:cTn id="16" dur="1000" fill="hold"/>
                                        <p:tgtEl>
                                          <p:spTgt spid="3075"/>
                                        </p:tgtEl>
                                        <p:attrNameLst>
                                          <p:attrName>style.rotation</p:attrName>
                                        </p:attrNameLst>
                                      </p:cBhvr>
                                      <p:tavLst>
                                        <p:tav tm="0">
                                          <p:val>
                                            <p:fltVal val="90"/>
                                          </p:val>
                                        </p:tav>
                                        <p:tav tm="100000">
                                          <p:val>
                                            <p:fltVal val="0"/>
                                          </p:val>
                                        </p:tav>
                                      </p:tavLst>
                                    </p:anim>
                                    <p:animEffect transition="in" filter="fade">
                                      <p:cBhvr>
                                        <p:cTn id="17" dur="1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20688"/>
            <a:ext cx="8208912" cy="854968"/>
          </a:xfrm>
        </p:spPr>
        <p:txBody>
          <a:bodyPr/>
          <a:lstStyle/>
          <a:p>
            <a:r>
              <a:rPr lang="zh-CN" altLang="en-US" sz="1800" b="1">
                <a:solidFill>
                  <a:schemeClr val="bg1">
                    <a:lumMod val="25000"/>
                    <a:lumOff val="75000"/>
                  </a:schemeClr>
                </a:solidFill>
              </a:rPr>
              <a:t>利润率最大的操作</a:t>
            </a:r>
            <a:r>
              <a:rPr lang="zh-CN" altLang="en-US" sz="1800" b="1" smtClean="0">
                <a:solidFill>
                  <a:schemeClr val="bg1">
                    <a:lumMod val="25000"/>
                    <a:lumOff val="75000"/>
                  </a:schemeClr>
                </a:solidFill>
              </a:rPr>
              <a:t>模式  </a:t>
            </a:r>
            <a:r>
              <a:rPr lang="zh-CN" altLang="en-US" sz="1100" smtClean="0"/>
              <a:t>一个人</a:t>
            </a:r>
            <a:r>
              <a:rPr lang="zh-CN" altLang="en-US" sz="1100"/>
              <a:t>，拿着本来想去</a:t>
            </a:r>
            <a:r>
              <a:rPr lang="en-US" altLang="zh-CN" sz="1100"/>
              <a:t>419</a:t>
            </a:r>
            <a:r>
              <a:rPr lang="zh-CN" altLang="en-US" sz="1100"/>
              <a:t>的钱准备入市，那么，首先要明确，自己要按什么级别来操作，这个问题，前面已经反复说过了，不妨假设这级别是</a:t>
            </a:r>
            <a:r>
              <a:rPr lang="en-US" altLang="zh-CN" sz="1100"/>
              <a:t>30</a:t>
            </a:r>
            <a:r>
              <a:rPr lang="zh-CN" altLang="en-US" sz="1100"/>
              <a:t>分钟。那么，进到市场，打开走势图，首先要找什么？就是找当下之前最后一个</a:t>
            </a:r>
            <a:r>
              <a:rPr lang="en-US" altLang="zh-CN" sz="1100"/>
              <a:t>30</a:t>
            </a:r>
            <a:r>
              <a:rPr lang="zh-CN" altLang="en-US" sz="1100"/>
              <a:t>分钟中枢。这其实对任何新进的股票，道理是一样的。例如，你出了某股票，重新选择一只新的，那就会面对相同的情况。</a:t>
            </a:r>
          </a:p>
        </p:txBody>
      </p:sp>
      <p:sp>
        <p:nvSpPr>
          <p:cNvPr id="4" name="矩形 3"/>
          <p:cNvSpPr/>
          <p:nvPr/>
        </p:nvSpPr>
        <p:spPr>
          <a:xfrm>
            <a:off x="539552" y="2060848"/>
            <a:ext cx="1008112" cy="2246769"/>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显然，这将会出现三种情况</a:t>
            </a:r>
            <a:r>
              <a:rPr lang="zh-CN" altLang="en-US" sz="1000" b="1" smtClean="0">
                <a:solidFill>
                  <a:schemeClr val="bg1">
                    <a:lumMod val="25000"/>
                    <a:lumOff val="75000"/>
                  </a:schemeClr>
                </a:solidFill>
                <a:effectLst>
                  <a:outerShdw blurRad="38100" dist="38100" dir="2700000" algn="tl">
                    <a:srgbClr val="000000">
                      <a:alpha val="43137"/>
                    </a:srgbClr>
                  </a:outerShdw>
                </a:effectLst>
              </a:rPr>
              <a:t>：</a:t>
            </a:r>
            <a:r>
              <a:rPr lang="zh-CN" altLang="en-US" sz="1000" smtClean="0">
                <a:effectLst>
                  <a:outerShdw blurRad="38100" dist="38100" dir="2700000" algn="tl">
                    <a:srgbClr val="000000">
                      <a:alpha val="43137"/>
                    </a:srgbClr>
                  </a:outerShdw>
                </a:effectLst>
              </a:rPr>
              <a:t>注意</a:t>
            </a:r>
            <a:r>
              <a:rPr lang="zh-CN" altLang="en-US" sz="1000">
                <a:effectLst>
                  <a:outerShdw blurRad="38100" dist="38100" dir="2700000" algn="tl">
                    <a:srgbClr val="000000">
                      <a:alpha val="43137"/>
                    </a:srgbClr>
                  </a:outerShdw>
                </a:effectLst>
              </a:rPr>
              <a:t>，这最后的</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分钟中枢，是一定可以马上确认的，无须任何预测，当然，前提是你首先要把本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前面说的理论学好，如果连中枢都分不清楚，那就没办法了。</a:t>
            </a:r>
          </a:p>
        </p:txBody>
      </p:sp>
      <p:sp>
        <p:nvSpPr>
          <p:cNvPr id="5" name="矩形 4"/>
          <p:cNvSpPr/>
          <p:nvPr/>
        </p:nvSpPr>
        <p:spPr>
          <a:xfrm>
            <a:off x="1630469" y="1628800"/>
            <a:ext cx="936104"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solidFill>
                  <a:srgbClr val="FFC000"/>
                </a:solidFill>
                <a:effectLst>
                  <a:outerShdw blurRad="38100" dist="38100" dir="2700000" algn="tl">
                    <a:srgbClr val="000000">
                      <a:alpha val="43137"/>
                    </a:srgbClr>
                  </a:outerShdw>
                </a:effectLst>
              </a:rPr>
              <a:t>一、当下在该中枢之中。</a:t>
            </a:r>
          </a:p>
        </p:txBody>
      </p:sp>
      <p:sp>
        <p:nvSpPr>
          <p:cNvPr id="6" name="矩形 5"/>
          <p:cNvSpPr/>
          <p:nvPr/>
        </p:nvSpPr>
        <p:spPr>
          <a:xfrm>
            <a:off x="1630468" y="3035245"/>
            <a:ext cx="936105"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solidFill>
                  <a:schemeClr val="bg1">
                    <a:lumMod val="25000"/>
                    <a:lumOff val="75000"/>
                  </a:schemeClr>
                </a:solidFill>
                <a:effectLst>
                  <a:outerShdw blurRad="38100" dist="38100" dir="2700000" algn="tl">
                    <a:srgbClr val="000000">
                      <a:alpha val="43137"/>
                    </a:srgbClr>
                  </a:outerShdw>
                </a:effectLst>
              </a:rPr>
              <a:t>二、当下在该中枢之下。</a:t>
            </a:r>
          </a:p>
        </p:txBody>
      </p:sp>
      <p:sp>
        <p:nvSpPr>
          <p:cNvPr id="7" name="矩形 6"/>
          <p:cNvSpPr/>
          <p:nvPr/>
        </p:nvSpPr>
        <p:spPr>
          <a:xfrm>
            <a:off x="1619672" y="5013176"/>
            <a:ext cx="936105"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solidFill>
                  <a:srgbClr val="FF0000"/>
                </a:solidFill>
                <a:effectLst>
                  <a:outerShdw blurRad="38100" dist="38100" dir="2700000" algn="tl">
                    <a:srgbClr val="000000">
                      <a:alpha val="43137"/>
                    </a:srgbClr>
                  </a:outerShdw>
                </a:effectLst>
              </a:rPr>
              <a:t>三、当下在该中枢之上。</a:t>
            </a:r>
          </a:p>
        </p:txBody>
      </p:sp>
      <p:sp>
        <p:nvSpPr>
          <p:cNvPr id="8" name="矩形 7"/>
          <p:cNvSpPr/>
          <p:nvPr/>
        </p:nvSpPr>
        <p:spPr>
          <a:xfrm>
            <a:off x="2627784" y="1485364"/>
            <a:ext cx="1440160"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solidFill>
                  <a:srgbClr val="FFC000"/>
                </a:solidFill>
                <a:effectLst>
                  <a:outerShdw blurRad="38100" dist="38100" dir="2700000" algn="tl">
                    <a:srgbClr val="000000">
                      <a:alpha val="43137"/>
                    </a:srgbClr>
                  </a:outerShdw>
                </a:effectLst>
              </a:rPr>
              <a:t>第一种情况，显然，这中枢在延伸中，而后两种情况，分别可以用第三类买卖点分为两小类。</a:t>
            </a:r>
          </a:p>
        </p:txBody>
      </p:sp>
      <p:sp>
        <p:nvSpPr>
          <p:cNvPr id="9" name="矩形 8"/>
          <p:cNvSpPr/>
          <p:nvPr/>
        </p:nvSpPr>
        <p:spPr>
          <a:xfrm>
            <a:off x="2627784" y="2494057"/>
            <a:ext cx="1440160" cy="430887"/>
          </a:xfrm>
          <a:prstGeom prst="rect">
            <a:avLst/>
          </a:prstGeom>
          <a:effectLst>
            <a:outerShdw blurRad="50800" dist="38100" dir="2700000" algn="tl" rotWithShape="0">
              <a:prstClr val="black">
                <a:alpha val="40000"/>
              </a:prstClr>
            </a:outerShdw>
          </a:effectLst>
        </p:spPr>
        <p:txBody>
          <a:bodyPr wrap="square">
            <a:spAutoFit/>
          </a:bodyPr>
          <a:lstStyle/>
          <a:p>
            <a:r>
              <a:rPr lang="en-US" altLang="zh-CN" sz="1100">
                <a:solidFill>
                  <a:schemeClr val="bg1">
                    <a:lumMod val="25000"/>
                    <a:lumOff val="75000"/>
                  </a:schemeClr>
                </a:solidFill>
                <a:effectLst>
                  <a:outerShdw blurRad="38100" dist="38100" dir="2700000" algn="tl">
                    <a:srgbClr val="000000">
                      <a:alpha val="43137"/>
                    </a:srgbClr>
                  </a:outerShdw>
                </a:effectLst>
              </a:rPr>
              <a:t>1</a:t>
            </a:r>
            <a:r>
              <a:rPr lang="zh-CN" altLang="en-US" sz="1100">
                <a:solidFill>
                  <a:schemeClr val="bg1">
                    <a:lumMod val="25000"/>
                    <a:lumOff val="75000"/>
                  </a:schemeClr>
                </a:solidFill>
                <a:effectLst>
                  <a:outerShdw blurRad="38100" dist="38100" dir="2700000" algn="tl">
                    <a:srgbClr val="000000">
                      <a:alpha val="43137"/>
                    </a:srgbClr>
                  </a:outerShdw>
                </a:effectLst>
              </a:rPr>
              <a:t>、当下之前未出现该中枢第三类卖点。</a:t>
            </a:r>
          </a:p>
        </p:txBody>
      </p:sp>
      <p:sp>
        <p:nvSpPr>
          <p:cNvPr id="10" name="矩形 9"/>
          <p:cNvSpPr/>
          <p:nvPr/>
        </p:nvSpPr>
        <p:spPr>
          <a:xfrm>
            <a:off x="2627784" y="3093928"/>
            <a:ext cx="1440160" cy="1631216"/>
          </a:xfrm>
          <a:prstGeom prst="rect">
            <a:avLst/>
          </a:prstGeom>
          <a:effectLst>
            <a:outerShdw blurRad="50800" dist="38100" dir="2700000" algn="tl" rotWithShape="0">
              <a:prstClr val="black">
                <a:alpha val="40000"/>
              </a:prstClr>
            </a:outerShdw>
          </a:effectLst>
        </p:spPr>
        <p:txBody>
          <a:bodyPr wrap="square">
            <a:spAutoFit/>
          </a:bodyPr>
          <a:lstStyle/>
          <a:p>
            <a:r>
              <a:rPr lang="en-US" altLang="zh-CN" sz="1000">
                <a:solidFill>
                  <a:schemeClr val="accent6">
                    <a:lumMod val="60000"/>
                    <a:lumOff val="40000"/>
                  </a:schemeClr>
                </a:solidFill>
                <a:effectLst>
                  <a:outerShdw blurRad="38100" dist="38100" dir="2700000" algn="tl">
                    <a:srgbClr val="000000">
                      <a:alpha val="43137"/>
                    </a:srgbClr>
                  </a:outerShdw>
                </a:effectLst>
              </a:rPr>
              <a:t>2</a:t>
            </a:r>
            <a:r>
              <a:rPr lang="zh-CN" altLang="en-US" sz="1000">
                <a:solidFill>
                  <a:schemeClr val="accent6">
                    <a:lumMod val="60000"/>
                    <a:lumOff val="40000"/>
                  </a:schemeClr>
                </a:solidFill>
                <a:effectLst>
                  <a:outerShdw blurRad="38100" dist="38100" dir="2700000" algn="tl">
                    <a:srgbClr val="000000">
                      <a:alpha val="43137"/>
                    </a:srgbClr>
                  </a:outerShdw>
                </a:effectLst>
              </a:rPr>
              <a:t>、当下之前已出现该中枢第三类卖点（正出现也包括在这种情况下，按最严格的定义，这最精确的卖点，是瞬间完成的，而具有操作意义的第三类卖点，其实是一个包含该最精确卖点的足够小区间）</a:t>
            </a:r>
          </a:p>
        </p:txBody>
      </p:sp>
      <p:sp>
        <p:nvSpPr>
          <p:cNvPr id="11" name="矩形 10"/>
          <p:cNvSpPr/>
          <p:nvPr/>
        </p:nvSpPr>
        <p:spPr>
          <a:xfrm>
            <a:off x="2627784" y="4725144"/>
            <a:ext cx="1368152" cy="400110"/>
          </a:xfrm>
          <a:prstGeom prst="rect">
            <a:avLst/>
          </a:prstGeom>
          <a:effectLst>
            <a:outerShdw blurRad="50800" dist="38100" dir="2700000" algn="tl" rotWithShape="0">
              <a:prstClr val="black">
                <a:alpha val="40000"/>
              </a:prstClr>
            </a:outerShdw>
          </a:effectLst>
        </p:spPr>
        <p:txBody>
          <a:bodyPr wrap="square">
            <a:spAutoFit/>
          </a:bodyPr>
          <a:lstStyle/>
          <a:p>
            <a:r>
              <a:rPr lang="en-US" altLang="zh-CN" sz="1000">
                <a:solidFill>
                  <a:srgbClr val="FF8989"/>
                </a:solidFill>
                <a:effectLst>
                  <a:outerShdw blurRad="38100" dist="38100" dir="2700000" algn="tl">
                    <a:srgbClr val="000000">
                      <a:alpha val="43137"/>
                    </a:srgbClr>
                  </a:outerShdw>
                </a:effectLst>
              </a:rPr>
              <a:t>1</a:t>
            </a:r>
            <a:r>
              <a:rPr lang="zh-CN" altLang="en-US" sz="1000">
                <a:solidFill>
                  <a:srgbClr val="FF8989"/>
                </a:solidFill>
                <a:effectLst>
                  <a:outerShdw blurRad="38100" dist="38100" dir="2700000" algn="tl">
                    <a:srgbClr val="000000">
                      <a:alpha val="43137"/>
                    </a:srgbClr>
                  </a:outerShdw>
                </a:effectLst>
              </a:rPr>
              <a:t>、当下之前未出现该中枢第三类买点。</a:t>
            </a:r>
          </a:p>
        </p:txBody>
      </p:sp>
      <p:sp>
        <p:nvSpPr>
          <p:cNvPr id="12" name="矩形 11"/>
          <p:cNvSpPr/>
          <p:nvPr/>
        </p:nvSpPr>
        <p:spPr>
          <a:xfrm>
            <a:off x="2627784" y="5301208"/>
            <a:ext cx="1368152" cy="400110"/>
          </a:xfrm>
          <a:prstGeom prst="rect">
            <a:avLst/>
          </a:prstGeom>
          <a:effectLst>
            <a:outerShdw blurRad="50800" dist="38100" dir="2700000" algn="tl" rotWithShape="0">
              <a:prstClr val="black">
                <a:alpha val="40000"/>
              </a:prstClr>
            </a:outerShdw>
          </a:effectLst>
        </p:spPr>
        <p:txBody>
          <a:bodyPr wrap="square">
            <a:spAutoFit/>
          </a:bodyPr>
          <a:lstStyle/>
          <a:p>
            <a:r>
              <a:rPr lang="en-US" altLang="zh-CN" sz="1000">
                <a:solidFill>
                  <a:srgbClr val="FF0000"/>
                </a:solidFill>
                <a:effectLst>
                  <a:outerShdw blurRad="38100" dist="38100" dir="2700000" algn="tl">
                    <a:srgbClr val="000000">
                      <a:alpha val="43137"/>
                    </a:srgbClr>
                  </a:outerShdw>
                </a:effectLst>
              </a:rPr>
              <a:t>2</a:t>
            </a:r>
            <a:r>
              <a:rPr lang="zh-CN" altLang="en-US" sz="1000">
                <a:solidFill>
                  <a:srgbClr val="FF0000"/>
                </a:solidFill>
                <a:effectLst>
                  <a:outerShdw blurRad="38100" dist="38100" dir="2700000" algn="tl">
                    <a:srgbClr val="000000">
                      <a:alpha val="43137"/>
                    </a:srgbClr>
                  </a:outerShdw>
                </a:effectLst>
              </a:rPr>
              <a:t>、当下之前已出现该中枢第三类买点。</a:t>
            </a:r>
          </a:p>
        </p:txBody>
      </p:sp>
      <p:sp>
        <p:nvSpPr>
          <p:cNvPr id="13" name="矩形 12"/>
          <p:cNvSpPr/>
          <p:nvPr/>
        </p:nvSpPr>
        <p:spPr>
          <a:xfrm>
            <a:off x="4211960" y="1412776"/>
            <a:ext cx="4693123"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dirty="0">
                <a:solidFill>
                  <a:srgbClr val="C49500"/>
                </a:solidFill>
                <a:effectLst>
                  <a:outerShdw blurRad="38100" dist="38100" dir="2700000" algn="tl">
                    <a:srgbClr val="000000">
                      <a:alpha val="43137"/>
                    </a:srgbClr>
                  </a:outerShdw>
                </a:effectLst>
              </a:rPr>
              <a:t>对于第一大类，因为在中枢里，由于这时候怎么演化都是对的，不操作是最好的操作，等待其演化成第二、</a:t>
            </a:r>
            <a:r>
              <a:rPr lang="zh-CN" altLang="en-US" sz="1000" dirty="0" smtClean="0">
                <a:solidFill>
                  <a:srgbClr val="C49500"/>
                </a:solidFill>
                <a:effectLst>
                  <a:outerShdw blurRad="38100" dist="38100" dir="2700000" algn="tl">
                    <a:srgbClr val="000000">
                      <a:alpha val="43137"/>
                    </a:srgbClr>
                  </a:outerShdw>
                </a:effectLst>
              </a:rPr>
              <a:t>三种情况，</a:t>
            </a:r>
            <a:r>
              <a:rPr lang="zh-CN" altLang="en-US" sz="1000" dirty="0">
                <a:solidFill>
                  <a:srgbClr val="C49500"/>
                </a:solidFill>
                <a:effectLst>
                  <a:outerShdw blurRad="38100" dist="38100" dir="2700000" algn="tl">
                    <a:srgbClr val="000000">
                      <a:alpha val="43137"/>
                    </a:srgbClr>
                  </a:outerShdw>
                </a:effectLst>
              </a:rPr>
              <a:t>当然，如果你技术好点，可以判断出次级别的第二类买点，这些买点很多情况下都是在中枢中出现的，那当然也是可以参与的。但如果没有这种技术，那就有了再说了。只把握你自己当下技术水平能把握的机会，这才是最重要的。</a:t>
            </a:r>
          </a:p>
        </p:txBody>
      </p:sp>
      <p:sp>
        <p:nvSpPr>
          <p:cNvPr id="14" name="Rectangle 45"/>
          <p:cNvSpPr>
            <a:spLocks noChangeArrowheads="1"/>
          </p:cNvSpPr>
          <p:nvPr/>
        </p:nvSpPr>
        <p:spPr bwMode="auto">
          <a:xfrm>
            <a:off x="4211960" y="2276872"/>
            <a:ext cx="4824536" cy="1477328"/>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nchor="ctr">
            <a:spAutoFit/>
          </a:bodyPr>
          <a:lstStyle/>
          <a:p>
            <a:r>
              <a:rPr lang="zh-CN" altLang="en-US" sz="1000">
                <a:solidFill>
                  <a:schemeClr val="bg1">
                    <a:lumMod val="25000"/>
                    <a:lumOff val="75000"/>
                  </a:schemeClr>
                </a:solidFill>
                <a:effectLst>
                  <a:outerShdw blurRad="38100" dist="38100" dir="2700000" algn="tl">
                    <a:srgbClr val="000000">
                      <a:alpha val="43137"/>
                    </a:srgbClr>
                  </a:outerShdw>
                </a:effectLst>
              </a:rPr>
              <a:t>由于中枢震荡依旧，因此，先找出该中枢前面震荡的某段，与之用类似背驰比较力度的方法，用</a:t>
            </a:r>
            <a:r>
              <a:rPr lang="en-US" altLang="zh-CN" sz="1000">
                <a:solidFill>
                  <a:schemeClr val="bg1">
                    <a:lumMod val="25000"/>
                    <a:lumOff val="75000"/>
                  </a:schemeClr>
                </a:solidFill>
                <a:effectLst>
                  <a:outerShdw blurRad="38100" dist="38100" dir="2700000" algn="tl">
                    <a:srgbClr val="000000">
                      <a:alpha val="43137"/>
                    </a:srgbClr>
                  </a:outerShdw>
                </a:effectLst>
              </a:rPr>
              <a:t>MACD</a:t>
            </a:r>
            <a:r>
              <a:rPr lang="zh-CN" altLang="en-US" sz="1000">
                <a:solidFill>
                  <a:schemeClr val="bg1">
                    <a:lumMod val="25000"/>
                    <a:lumOff val="75000"/>
                  </a:schemeClr>
                </a:solidFill>
                <a:effectLst>
                  <a:outerShdw blurRad="38100" dist="38100" dir="2700000" algn="tl">
                    <a:srgbClr val="000000">
                      <a:alpha val="43137"/>
                    </a:srgbClr>
                  </a:outerShdw>
                </a:effectLst>
              </a:rPr>
              <a:t>辅助判断，找出向下离开中枢的当下该段走势，看成背驰判断里的背驰段，然后再根据该段走势的次级别走势逐步按区间套的办法去确定尽量精确的买点。注意，用来比较的某段，最标准的情况，当然是前面最近向下的，一般情况下，中枢震荡都是逐步收敛的，这样，如果继续是中枢震荡，后面的向下离开力度一定比前一个小。当然，还有些特殊的中枢震荡，会出现扩张的情况，就是比前一个的力度还要大，但这并不必然就一定会破坏中枢震荡，最终形成第三类卖点，这个问题比较复杂，在后面谈论中枢的各种图形形态时，才能详细说到。一般来说，这种情况，用各种图形分解与盘整背驰的方法就可以完全解决。</a:t>
            </a:r>
          </a:p>
        </p:txBody>
      </p:sp>
      <p:sp>
        <p:nvSpPr>
          <p:cNvPr id="15" name="Rectangle 47"/>
          <p:cNvSpPr>
            <a:spLocks noChangeArrowheads="1"/>
          </p:cNvSpPr>
          <p:nvPr/>
        </p:nvSpPr>
        <p:spPr bwMode="auto">
          <a:xfrm>
            <a:off x="4211960" y="3789040"/>
            <a:ext cx="4824536" cy="1015663"/>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nchor="ctr">
            <a:spAutoFit/>
          </a:bodyPr>
          <a:lstStyle/>
          <a:p>
            <a:r>
              <a:rPr lang="zh-CN" altLang="en-US" sz="1000">
                <a:solidFill>
                  <a:schemeClr val="accent6">
                    <a:lumMod val="60000"/>
                    <a:lumOff val="40000"/>
                  </a:schemeClr>
                </a:solidFill>
                <a:effectLst>
                  <a:outerShdw blurRad="38100" dist="38100" dir="2700000" algn="tl">
                    <a:srgbClr val="000000">
                      <a:alpha val="43137"/>
                    </a:srgbClr>
                  </a:outerShdw>
                </a:effectLst>
              </a:rPr>
              <a:t>由于该中枢已经结束，那就去分析包含该第三类卖点的次级别走势类型的完成，用背驰的方法确定买点。当然，还有更干脆的办法，就是不参与这种走势，因为此后只能是形成一个新的下跌中枢或者演化成一个更大级别的中枢，那完全可以等待这些完成后，再根据那时的走势来决定介入时机。这样，可能会错过一些大的反弹，但没必要参与操作级别及以上级别的下跌与超过操作级别的盘整，这种习惯，必须养成。</a:t>
            </a:r>
          </a:p>
        </p:txBody>
      </p:sp>
      <p:sp>
        <p:nvSpPr>
          <p:cNvPr id="16" name="Rectangle 49"/>
          <p:cNvSpPr>
            <a:spLocks noChangeArrowheads="1"/>
          </p:cNvSpPr>
          <p:nvPr/>
        </p:nvSpPr>
        <p:spPr bwMode="auto">
          <a:xfrm>
            <a:off x="4211960" y="4725144"/>
            <a:ext cx="2232248" cy="24622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nchor="ctr">
            <a:spAutoFit/>
          </a:bodyPr>
          <a:lstStyle/>
          <a:p>
            <a:r>
              <a:rPr lang="zh-CN" altLang="en-US" sz="1000">
                <a:solidFill>
                  <a:srgbClr val="FF8989"/>
                </a:solidFill>
                <a:effectLst>
                  <a:outerShdw blurRad="38100" dist="38100" dir="2700000" algn="tl">
                    <a:srgbClr val="000000">
                      <a:alpha val="43137"/>
                    </a:srgbClr>
                  </a:outerShdw>
                </a:effectLst>
                <a:latin typeface="微软雅黑" pitchFamily="34" charset="-122"/>
                <a:ea typeface="微软雅黑" pitchFamily="34" charset="-122"/>
              </a:rPr>
              <a:t>这时候不存在合适的买点，等待。 </a:t>
            </a:r>
          </a:p>
        </p:txBody>
      </p:sp>
      <p:sp>
        <p:nvSpPr>
          <p:cNvPr id="17" name="Rectangle 50"/>
          <p:cNvSpPr>
            <a:spLocks noChangeArrowheads="1"/>
          </p:cNvSpPr>
          <p:nvPr/>
        </p:nvSpPr>
        <p:spPr bwMode="auto">
          <a:xfrm>
            <a:off x="4211960" y="4941168"/>
            <a:ext cx="4824536" cy="861774"/>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nchor="ctr">
            <a:spAutoFit/>
          </a:bodyPr>
          <a:lstStyle/>
          <a:p>
            <a:r>
              <a:rPr lang="zh-CN" altLang="en-US" sz="1000">
                <a:solidFill>
                  <a:srgbClr val="FF0000"/>
                </a:solidFill>
                <a:effectLst>
                  <a:outerShdw blurRad="38100" dist="38100" dir="2700000" algn="tl">
                    <a:srgbClr val="000000">
                      <a:alpha val="43137"/>
                    </a:srgbClr>
                  </a:outerShdw>
                </a:effectLst>
              </a:rPr>
              <a:t>如果离该买点的形成与位置不远，可以介入，但最好就是刚形成时介入，若一旦从该买点开始已出现次级别走势的完成并形成盘整顶背驰，后面就必须等待，因为后面将是一个大级别盘整的形成，按照上面的习惯，可以不参与的，等待该盘整结束再说。当然，如果整个市场都找不到值得介入的，而又希望操作，那么就可以根据这些大点级别的中枢震荡来操作，这样，也可以获得安全的收益。</a:t>
            </a:r>
          </a:p>
        </p:txBody>
      </p:sp>
      <p:sp>
        <p:nvSpPr>
          <p:cNvPr id="18" name="Rectangle 53"/>
          <p:cNvSpPr>
            <a:spLocks noChangeArrowheads="1"/>
          </p:cNvSpPr>
          <p:nvPr/>
        </p:nvSpPr>
        <p:spPr bwMode="auto">
          <a:xfrm>
            <a:off x="467544" y="5805264"/>
            <a:ext cx="8568952" cy="553998"/>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nchor="ctr">
            <a:spAutoFit/>
          </a:bodyPr>
          <a:lstStyle/>
          <a:p>
            <a:pPr>
              <a:defRPr/>
            </a:pPr>
            <a:r>
              <a:rPr lang="zh-CN" altLang="en-US" sz="1000">
                <a:solidFill>
                  <a:srgbClr val="FF8989"/>
                </a:solidFill>
                <a:effectLst>
                  <a:outerShdw blurRad="38100" dist="38100" dir="2700000" algn="tl">
                    <a:srgbClr val="000000">
                      <a:alpha val="43137"/>
                    </a:srgbClr>
                  </a:outerShdw>
                </a:effectLst>
              </a:rPr>
              <a:t>上面已经把一个固定操作级别的可能操作情况进行了完全分类与相应分析，显然，对于一个中枢来说，最有价值的买点就是其第三类买点以及中枢向下震荡力度出现背驰的买点。前者，最坏的情况就是出现更大级别的中枢，这可以用其后走势是否出现盘整背驰来决定是否卖出，一旦不出现这种情况，就意味着一个向上走势去形成新中枢的过程，这种过程当然是最能获利的。至于后面一种，就是围绕中枢震荡差价的过程，这是降低成本、增加筹码的。</a:t>
            </a:r>
          </a:p>
        </p:txBody>
      </p:sp>
      <p:sp>
        <p:nvSpPr>
          <p:cNvPr id="19" name="Line 19"/>
          <p:cNvSpPr>
            <a:spLocks noChangeShapeType="1"/>
          </p:cNvSpPr>
          <p:nvPr/>
        </p:nvSpPr>
        <p:spPr bwMode="auto">
          <a:xfrm>
            <a:off x="1475656" y="3248087"/>
            <a:ext cx="144463" cy="0"/>
          </a:xfrm>
          <a:prstGeom prst="line">
            <a:avLst/>
          </a:prstGeom>
          <a:noFill/>
          <a:ln w="9525">
            <a:solidFill>
              <a:schemeClr val="tx1"/>
            </a:solidFill>
            <a:round/>
            <a:headEnd/>
            <a:tailEnd type="triangle" w="sm" len="lg"/>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0" name="Line 19"/>
          <p:cNvSpPr>
            <a:spLocks noChangeShapeType="1"/>
          </p:cNvSpPr>
          <p:nvPr/>
        </p:nvSpPr>
        <p:spPr bwMode="auto">
          <a:xfrm>
            <a:off x="2483768" y="1844824"/>
            <a:ext cx="144463" cy="0"/>
          </a:xfrm>
          <a:prstGeom prst="line">
            <a:avLst/>
          </a:prstGeom>
          <a:noFill/>
          <a:ln w="9525">
            <a:solidFill>
              <a:schemeClr val="tx1"/>
            </a:solidFill>
            <a:round/>
            <a:headEnd/>
            <a:tailEnd type="triangle" w="sm" len="lg"/>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1" name="Line 19"/>
          <p:cNvSpPr>
            <a:spLocks noChangeShapeType="1"/>
          </p:cNvSpPr>
          <p:nvPr/>
        </p:nvSpPr>
        <p:spPr bwMode="auto">
          <a:xfrm>
            <a:off x="2483768" y="3195901"/>
            <a:ext cx="144463" cy="0"/>
          </a:xfrm>
          <a:prstGeom prst="line">
            <a:avLst/>
          </a:prstGeom>
          <a:noFill/>
          <a:ln w="9525">
            <a:solidFill>
              <a:schemeClr val="tx1"/>
            </a:solidFill>
            <a:round/>
            <a:headEnd/>
            <a:tailEnd type="triangle" w="sm" len="lg"/>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2" name="Line 19"/>
          <p:cNvSpPr>
            <a:spLocks noChangeShapeType="1"/>
          </p:cNvSpPr>
          <p:nvPr/>
        </p:nvSpPr>
        <p:spPr bwMode="auto">
          <a:xfrm>
            <a:off x="2470868" y="5213231"/>
            <a:ext cx="144463" cy="0"/>
          </a:xfrm>
          <a:prstGeom prst="line">
            <a:avLst/>
          </a:prstGeom>
          <a:noFill/>
          <a:ln w="9525">
            <a:solidFill>
              <a:schemeClr val="tx1"/>
            </a:solidFill>
            <a:round/>
            <a:headEnd/>
            <a:tailEnd type="triangle" w="sm" len="lg"/>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3" name="Line 19"/>
          <p:cNvSpPr>
            <a:spLocks noChangeShapeType="1"/>
          </p:cNvSpPr>
          <p:nvPr/>
        </p:nvSpPr>
        <p:spPr bwMode="auto">
          <a:xfrm>
            <a:off x="3995712" y="1830390"/>
            <a:ext cx="144463" cy="0"/>
          </a:xfrm>
          <a:prstGeom prst="line">
            <a:avLst/>
          </a:prstGeom>
          <a:noFill/>
          <a:ln w="9525">
            <a:solidFill>
              <a:schemeClr val="tx1"/>
            </a:solidFill>
            <a:round/>
            <a:headEnd/>
            <a:tailEnd type="triangle" w="sm" len="lg"/>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4" name="Line 19"/>
          <p:cNvSpPr>
            <a:spLocks noChangeShapeType="1"/>
          </p:cNvSpPr>
          <p:nvPr/>
        </p:nvSpPr>
        <p:spPr bwMode="auto">
          <a:xfrm>
            <a:off x="4067944" y="2708920"/>
            <a:ext cx="144463" cy="0"/>
          </a:xfrm>
          <a:prstGeom prst="line">
            <a:avLst/>
          </a:prstGeom>
          <a:noFill/>
          <a:ln w="9525">
            <a:solidFill>
              <a:schemeClr val="tx1"/>
            </a:solidFill>
            <a:round/>
            <a:headEnd/>
            <a:tailEnd type="triangle" w="sm" len="lg"/>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5" name="Line 19"/>
          <p:cNvSpPr>
            <a:spLocks noChangeShapeType="1"/>
          </p:cNvSpPr>
          <p:nvPr/>
        </p:nvSpPr>
        <p:spPr bwMode="auto">
          <a:xfrm>
            <a:off x="3995711" y="4077072"/>
            <a:ext cx="144463" cy="0"/>
          </a:xfrm>
          <a:prstGeom prst="line">
            <a:avLst/>
          </a:prstGeom>
          <a:noFill/>
          <a:ln w="9525">
            <a:solidFill>
              <a:schemeClr val="tx1"/>
            </a:solidFill>
            <a:round/>
            <a:headEnd/>
            <a:tailEnd type="triangle" w="sm" len="lg"/>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6" name="Line 19"/>
          <p:cNvSpPr>
            <a:spLocks noChangeShapeType="1"/>
          </p:cNvSpPr>
          <p:nvPr/>
        </p:nvSpPr>
        <p:spPr bwMode="auto">
          <a:xfrm>
            <a:off x="3995710" y="4848254"/>
            <a:ext cx="144463" cy="0"/>
          </a:xfrm>
          <a:prstGeom prst="line">
            <a:avLst/>
          </a:prstGeom>
          <a:noFill/>
          <a:ln w="9525">
            <a:solidFill>
              <a:schemeClr val="tx1"/>
            </a:solidFill>
            <a:round/>
            <a:headEnd/>
            <a:tailEnd type="triangle" w="sm" len="lg"/>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7" name="Line 19"/>
          <p:cNvSpPr>
            <a:spLocks noChangeShapeType="1"/>
          </p:cNvSpPr>
          <p:nvPr/>
        </p:nvSpPr>
        <p:spPr bwMode="auto">
          <a:xfrm>
            <a:off x="3995709" y="5501263"/>
            <a:ext cx="144463" cy="0"/>
          </a:xfrm>
          <a:prstGeom prst="line">
            <a:avLst/>
          </a:prstGeom>
          <a:noFill/>
          <a:ln w="9525">
            <a:solidFill>
              <a:schemeClr val="tx1"/>
            </a:solidFill>
            <a:round/>
            <a:headEnd/>
            <a:tailEnd type="triangle" w="sm" len="lg"/>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8" name="动作按钮: 开始 27">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9" name="动作按钮: 后退或前一项 28">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0" name="动作按钮: 前进或下一项 29">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1" name="动作按钮: 结束 30">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2" name="动作按钮: 第一张 31">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3" name="动作按钮: 上一张 32">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9715822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randombar(horizont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randombar(horizontal)">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randombar(horizontal)">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fill="hold"/>
                                        <p:tgtEl>
                                          <p:spTgt spid="6"/>
                                        </p:tgtEl>
                                        <p:attrNameLst>
                                          <p:attrName>ppt_w</p:attrName>
                                        </p:attrNameLst>
                                      </p:cBhvr>
                                      <p:tavLst>
                                        <p:tav tm="0">
                                          <p:val>
                                            <p:fltVal val="0"/>
                                          </p:val>
                                        </p:tav>
                                        <p:tav tm="100000">
                                          <p:val>
                                            <p:strVal val="#ppt_w"/>
                                          </p:val>
                                        </p:tav>
                                      </p:tavLst>
                                    </p:anim>
                                    <p:anim calcmode="lin" valueType="num">
                                      <p:cBhvr>
                                        <p:cTn id="58" dur="500" fill="hold"/>
                                        <p:tgtEl>
                                          <p:spTgt spid="6"/>
                                        </p:tgtEl>
                                        <p:attrNameLst>
                                          <p:attrName>ppt_h</p:attrName>
                                        </p:attrNameLst>
                                      </p:cBhvr>
                                      <p:tavLst>
                                        <p:tav tm="0">
                                          <p:val>
                                            <p:fltVal val="0"/>
                                          </p:val>
                                        </p:tav>
                                        <p:tav tm="100000">
                                          <p:val>
                                            <p:strVal val="#ppt_h"/>
                                          </p:val>
                                        </p:tav>
                                      </p:tavLst>
                                    </p:anim>
                                    <p:animEffect transition="in" filter="fad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randombar(horizontal)">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p:cTn id="69" dur="500" fill="hold"/>
                                        <p:tgtEl>
                                          <p:spTgt spid="9"/>
                                        </p:tgtEl>
                                        <p:attrNameLst>
                                          <p:attrName>ppt_w</p:attrName>
                                        </p:attrNameLst>
                                      </p:cBhvr>
                                      <p:tavLst>
                                        <p:tav tm="0">
                                          <p:val>
                                            <p:fltVal val="0"/>
                                          </p:val>
                                        </p:tav>
                                        <p:tav tm="100000">
                                          <p:val>
                                            <p:strVal val="#ppt_w"/>
                                          </p:val>
                                        </p:tav>
                                      </p:tavLst>
                                    </p:anim>
                                    <p:anim calcmode="lin" valueType="num">
                                      <p:cBhvr>
                                        <p:cTn id="70" dur="500" fill="hold"/>
                                        <p:tgtEl>
                                          <p:spTgt spid="9"/>
                                        </p:tgtEl>
                                        <p:attrNameLst>
                                          <p:attrName>ppt_h</p:attrName>
                                        </p:attrNameLst>
                                      </p:cBhvr>
                                      <p:tavLst>
                                        <p:tav tm="0">
                                          <p:val>
                                            <p:fltVal val="0"/>
                                          </p:val>
                                        </p:tav>
                                        <p:tav tm="100000">
                                          <p:val>
                                            <p:strVal val="#ppt_h"/>
                                          </p:val>
                                        </p:tav>
                                      </p:tavLst>
                                    </p:anim>
                                    <p:animEffect transition="in" filter="fad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randombar(horizontal)">
                                      <p:cBhvr>
                                        <p:cTn id="76" dur="5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fltVal val="0"/>
                                          </p:val>
                                        </p:tav>
                                        <p:tav tm="100000">
                                          <p:val>
                                            <p:strVal val="#ppt_h"/>
                                          </p:val>
                                        </p:tav>
                                      </p:tavLst>
                                    </p:anim>
                                    <p:animEffect transition="in" filter="fade">
                                      <p:cBhvr>
                                        <p:cTn id="83" dur="500"/>
                                        <p:tgtEl>
                                          <p:spTgt spid="14"/>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10"/>
                                        </p:tgtEl>
                                        <p:attrNameLst>
                                          <p:attrName>style.visibility</p:attrName>
                                        </p:attrNameLst>
                                      </p:cBhvr>
                                      <p:to>
                                        <p:strVal val="visible"/>
                                      </p:to>
                                    </p:set>
                                    <p:anim calcmode="lin" valueType="num">
                                      <p:cBhvr>
                                        <p:cTn id="88" dur="500" fill="hold"/>
                                        <p:tgtEl>
                                          <p:spTgt spid="10"/>
                                        </p:tgtEl>
                                        <p:attrNameLst>
                                          <p:attrName>ppt_w</p:attrName>
                                        </p:attrNameLst>
                                      </p:cBhvr>
                                      <p:tavLst>
                                        <p:tav tm="0">
                                          <p:val>
                                            <p:fltVal val="0"/>
                                          </p:val>
                                        </p:tav>
                                        <p:tav tm="100000">
                                          <p:val>
                                            <p:strVal val="#ppt_w"/>
                                          </p:val>
                                        </p:tav>
                                      </p:tavLst>
                                    </p:anim>
                                    <p:anim calcmode="lin" valueType="num">
                                      <p:cBhvr>
                                        <p:cTn id="89" dur="500" fill="hold"/>
                                        <p:tgtEl>
                                          <p:spTgt spid="10"/>
                                        </p:tgtEl>
                                        <p:attrNameLst>
                                          <p:attrName>ppt_h</p:attrName>
                                        </p:attrNameLst>
                                      </p:cBhvr>
                                      <p:tavLst>
                                        <p:tav tm="0">
                                          <p:val>
                                            <p:fltVal val="0"/>
                                          </p:val>
                                        </p:tav>
                                        <p:tav tm="100000">
                                          <p:val>
                                            <p:strVal val="#ppt_h"/>
                                          </p:val>
                                        </p:tav>
                                      </p:tavLst>
                                    </p:anim>
                                    <p:animEffect transition="in" filter="fade">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randombar(horizontal)">
                                      <p:cBhvr>
                                        <p:cTn id="95" dur="500"/>
                                        <p:tgtEl>
                                          <p:spTgt spid="25"/>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15"/>
                                        </p:tgtEl>
                                        <p:attrNameLst>
                                          <p:attrName>style.visibility</p:attrName>
                                        </p:attrNameLst>
                                      </p:cBhvr>
                                      <p:to>
                                        <p:strVal val="visible"/>
                                      </p:to>
                                    </p:set>
                                    <p:anim calcmode="lin" valueType="num">
                                      <p:cBhvr>
                                        <p:cTn id="100" dur="500" fill="hold"/>
                                        <p:tgtEl>
                                          <p:spTgt spid="15"/>
                                        </p:tgtEl>
                                        <p:attrNameLst>
                                          <p:attrName>ppt_w</p:attrName>
                                        </p:attrNameLst>
                                      </p:cBhvr>
                                      <p:tavLst>
                                        <p:tav tm="0">
                                          <p:val>
                                            <p:fltVal val="0"/>
                                          </p:val>
                                        </p:tav>
                                        <p:tav tm="100000">
                                          <p:val>
                                            <p:strVal val="#ppt_w"/>
                                          </p:val>
                                        </p:tav>
                                      </p:tavLst>
                                    </p:anim>
                                    <p:anim calcmode="lin" valueType="num">
                                      <p:cBhvr>
                                        <p:cTn id="101" dur="500" fill="hold"/>
                                        <p:tgtEl>
                                          <p:spTgt spid="15"/>
                                        </p:tgtEl>
                                        <p:attrNameLst>
                                          <p:attrName>ppt_h</p:attrName>
                                        </p:attrNameLst>
                                      </p:cBhvr>
                                      <p:tavLst>
                                        <p:tav tm="0">
                                          <p:val>
                                            <p:fltVal val="0"/>
                                          </p:val>
                                        </p:tav>
                                        <p:tav tm="100000">
                                          <p:val>
                                            <p:strVal val="#ppt_h"/>
                                          </p:val>
                                        </p:tav>
                                      </p:tavLst>
                                    </p:anim>
                                    <p:animEffect transition="in" filter="fade">
                                      <p:cBhvr>
                                        <p:cTn id="102" dur="500"/>
                                        <p:tgtEl>
                                          <p:spTgt spid="15"/>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anim calcmode="lin" valueType="num">
                                      <p:cBhvr>
                                        <p:cTn id="107" dur="500" fill="hold"/>
                                        <p:tgtEl>
                                          <p:spTgt spid="7"/>
                                        </p:tgtEl>
                                        <p:attrNameLst>
                                          <p:attrName>ppt_w</p:attrName>
                                        </p:attrNameLst>
                                      </p:cBhvr>
                                      <p:tavLst>
                                        <p:tav tm="0">
                                          <p:val>
                                            <p:fltVal val="0"/>
                                          </p:val>
                                        </p:tav>
                                        <p:tav tm="100000">
                                          <p:val>
                                            <p:strVal val="#ppt_w"/>
                                          </p:val>
                                        </p:tav>
                                      </p:tavLst>
                                    </p:anim>
                                    <p:anim calcmode="lin" valueType="num">
                                      <p:cBhvr>
                                        <p:cTn id="108" dur="500" fill="hold"/>
                                        <p:tgtEl>
                                          <p:spTgt spid="7"/>
                                        </p:tgtEl>
                                        <p:attrNameLst>
                                          <p:attrName>ppt_h</p:attrName>
                                        </p:attrNameLst>
                                      </p:cBhvr>
                                      <p:tavLst>
                                        <p:tav tm="0">
                                          <p:val>
                                            <p:fltVal val="0"/>
                                          </p:val>
                                        </p:tav>
                                        <p:tav tm="100000">
                                          <p:val>
                                            <p:strVal val="#ppt_h"/>
                                          </p:val>
                                        </p:tav>
                                      </p:tavLst>
                                    </p:anim>
                                    <p:animEffect transition="in" filter="fade">
                                      <p:cBhvr>
                                        <p:cTn id="109" dur="500"/>
                                        <p:tgtEl>
                                          <p:spTgt spid="7"/>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22"/>
                                        </p:tgtEl>
                                        <p:attrNameLst>
                                          <p:attrName>style.visibility</p:attrName>
                                        </p:attrNameLst>
                                      </p:cBhvr>
                                      <p:to>
                                        <p:strVal val="visible"/>
                                      </p:to>
                                    </p:set>
                                    <p:animEffect transition="in" filter="randombar(horizontal)">
                                      <p:cBhvr>
                                        <p:cTn id="114" dur="500"/>
                                        <p:tgtEl>
                                          <p:spTgt spid="22"/>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p:cTn id="119" dur="500" fill="hold"/>
                                        <p:tgtEl>
                                          <p:spTgt spid="11"/>
                                        </p:tgtEl>
                                        <p:attrNameLst>
                                          <p:attrName>ppt_w</p:attrName>
                                        </p:attrNameLst>
                                      </p:cBhvr>
                                      <p:tavLst>
                                        <p:tav tm="0">
                                          <p:val>
                                            <p:fltVal val="0"/>
                                          </p:val>
                                        </p:tav>
                                        <p:tav tm="100000">
                                          <p:val>
                                            <p:strVal val="#ppt_w"/>
                                          </p:val>
                                        </p:tav>
                                      </p:tavLst>
                                    </p:anim>
                                    <p:anim calcmode="lin" valueType="num">
                                      <p:cBhvr>
                                        <p:cTn id="120" dur="500" fill="hold"/>
                                        <p:tgtEl>
                                          <p:spTgt spid="11"/>
                                        </p:tgtEl>
                                        <p:attrNameLst>
                                          <p:attrName>ppt_h</p:attrName>
                                        </p:attrNameLst>
                                      </p:cBhvr>
                                      <p:tavLst>
                                        <p:tav tm="0">
                                          <p:val>
                                            <p:fltVal val="0"/>
                                          </p:val>
                                        </p:tav>
                                        <p:tav tm="100000">
                                          <p:val>
                                            <p:strVal val="#ppt_h"/>
                                          </p:val>
                                        </p:tav>
                                      </p:tavLst>
                                    </p:anim>
                                    <p:animEffect transition="in" filter="fade">
                                      <p:cBhvr>
                                        <p:cTn id="121" dur="500"/>
                                        <p:tgtEl>
                                          <p:spTgt spid="11"/>
                                        </p:tgtEl>
                                      </p:cBhvr>
                                    </p:animEffect>
                                  </p:childTnLst>
                                </p:cTn>
                              </p:par>
                            </p:childTnLst>
                          </p:cTn>
                        </p:par>
                      </p:childTnLst>
                    </p:cTn>
                  </p:par>
                  <p:par>
                    <p:cTn id="122" fill="hold">
                      <p:stCondLst>
                        <p:cond delay="indefinite"/>
                      </p:stCondLst>
                      <p:childTnLst>
                        <p:par>
                          <p:cTn id="123" fill="hold">
                            <p:stCondLst>
                              <p:cond delay="0"/>
                            </p:stCondLst>
                            <p:childTnLst>
                              <p:par>
                                <p:cTn id="124" presetID="14" presetClass="entr" presetSubtype="10" fill="hold" grpId="0" nodeType="clickEffect">
                                  <p:stCondLst>
                                    <p:cond delay="0"/>
                                  </p:stCondLst>
                                  <p:childTnLst>
                                    <p:set>
                                      <p:cBhvr>
                                        <p:cTn id="125" dur="1" fill="hold">
                                          <p:stCondLst>
                                            <p:cond delay="0"/>
                                          </p:stCondLst>
                                        </p:cTn>
                                        <p:tgtEl>
                                          <p:spTgt spid="26"/>
                                        </p:tgtEl>
                                        <p:attrNameLst>
                                          <p:attrName>style.visibility</p:attrName>
                                        </p:attrNameLst>
                                      </p:cBhvr>
                                      <p:to>
                                        <p:strVal val="visible"/>
                                      </p:to>
                                    </p:set>
                                    <p:animEffect transition="in" filter="randombar(horizontal)">
                                      <p:cBhvr>
                                        <p:cTn id="126" dur="500"/>
                                        <p:tgtEl>
                                          <p:spTgt spid="26"/>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16"/>
                                        </p:tgtEl>
                                        <p:attrNameLst>
                                          <p:attrName>style.visibility</p:attrName>
                                        </p:attrNameLst>
                                      </p:cBhvr>
                                      <p:to>
                                        <p:strVal val="visible"/>
                                      </p:to>
                                    </p:set>
                                    <p:anim calcmode="lin" valueType="num">
                                      <p:cBhvr>
                                        <p:cTn id="131" dur="500" fill="hold"/>
                                        <p:tgtEl>
                                          <p:spTgt spid="16"/>
                                        </p:tgtEl>
                                        <p:attrNameLst>
                                          <p:attrName>ppt_w</p:attrName>
                                        </p:attrNameLst>
                                      </p:cBhvr>
                                      <p:tavLst>
                                        <p:tav tm="0">
                                          <p:val>
                                            <p:fltVal val="0"/>
                                          </p:val>
                                        </p:tav>
                                        <p:tav tm="100000">
                                          <p:val>
                                            <p:strVal val="#ppt_w"/>
                                          </p:val>
                                        </p:tav>
                                      </p:tavLst>
                                    </p:anim>
                                    <p:anim calcmode="lin" valueType="num">
                                      <p:cBhvr>
                                        <p:cTn id="132" dur="500" fill="hold"/>
                                        <p:tgtEl>
                                          <p:spTgt spid="16"/>
                                        </p:tgtEl>
                                        <p:attrNameLst>
                                          <p:attrName>ppt_h</p:attrName>
                                        </p:attrNameLst>
                                      </p:cBhvr>
                                      <p:tavLst>
                                        <p:tav tm="0">
                                          <p:val>
                                            <p:fltVal val="0"/>
                                          </p:val>
                                        </p:tav>
                                        <p:tav tm="100000">
                                          <p:val>
                                            <p:strVal val="#ppt_h"/>
                                          </p:val>
                                        </p:tav>
                                      </p:tavLst>
                                    </p:anim>
                                    <p:animEffect transition="in" filter="fade">
                                      <p:cBhvr>
                                        <p:cTn id="133" dur="500"/>
                                        <p:tgtEl>
                                          <p:spTgt spid="16"/>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12"/>
                                        </p:tgtEl>
                                        <p:attrNameLst>
                                          <p:attrName>style.visibility</p:attrName>
                                        </p:attrNameLst>
                                      </p:cBhvr>
                                      <p:to>
                                        <p:strVal val="visible"/>
                                      </p:to>
                                    </p:set>
                                    <p:anim calcmode="lin" valueType="num">
                                      <p:cBhvr>
                                        <p:cTn id="138" dur="500" fill="hold"/>
                                        <p:tgtEl>
                                          <p:spTgt spid="12"/>
                                        </p:tgtEl>
                                        <p:attrNameLst>
                                          <p:attrName>ppt_w</p:attrName>
                                        </p:attrNameLst>
                                      </p:cBhvr>
                                      <p:tavLst>
                                        <p:tav tm="0">
                                          <p:val>
                                            <p:fltVal val="0"/>
                                          </p:val>
                                        </p:tav>
                                        <p:tav tm="100000">
                                          <p:val>
                                            <p:strVal val="#ppt_w"/>
                                          </p:val>
                                        </p:tav>
                                      </p:tavLst>
                                    </p:anim>
                                    <p:anim calcmode="lin" valueType="num">
                                      <p:cBhvr>
                                        <p:cTn id="139" dur="500" fill="hold"/>
                                        <p:tgtEl>
                                          <p:spTgt spid="12"/>
                                        </p:tgtEl>
                                        <p:attrNameLst>
                                          <p:attrName>ppt_h</p:attrName>
                                        </p:attrNameLst>
                                      </p:cBhvr>
                                      <p:tavLst>
                                        <p:tav tm="0">
                                          <p:val>
                                            <p:fltVal val="0"/>
                                          </p:val>
                                        </p:tav>
                                        <p:tav tm="100000">
                                          <p:val>
                                            <p:strVal val="#ppt_h"/>
                                          </p:val>
                                        </p:tav>
                                      </p:tavLst>
                                    </p:anim>
                                    <p:animEffect transition="in" filter="fade">
                                      <p:cBhvr>
                                        <p:cTn id="140" dur="500"/>
                                        <p:tgtEl>
                                          <p:spTgt spid="12"/>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27"/>
                                        </p:tgtEl>
                                        <p:attrNameLst>
                                          <p:attrName>style.visibility</p:attrName>
                                        </p:attrNameLst>
                                      </p:cBhvr>
                                      <p:to>
                                        <p:strVal val="visible"/>
                                      </p:to>
                                    </p:set>
                                    <p:animEffect transition="in" filter="randombar(horizontal)">
                                      <p:cBhvr>
                                        <p:cTn id="145" dur="500"/>
                                        <p:tgtEl>
                                          <p:spTgt spid="27"/>
                                        </p:tgtEl>
                                      </p:cBhvr>
                                    </p:animEffect>
                                  </p:childTnLst>
                                </p:cTn>
                              </p:par>
                            </p:childTnLst>
                          </p:cTn>
                        </p:par>
                      </p:childTnLst>
                    </p:cTn>
                  </p:par>
                  <p:par>
                    <p:cTn id="146" fill="hold">
                      <p:stCondLst>
                        <p:cond delay="indefinite"/>
                      </p:stCondLst>
                      <p:childTnLst>
                        <p:par>
                          <p:cTn id="147" fill="hold">
                            <p:stCondLst>
                              <p:cond delay="0"/>
                            </p:stCondLst>
                            <p:childTnLst>
                              <p:par>
                                <p:cTn id="148" presetID="53" presetClass="entr" presetSubtype="16" fill="hold" grpId="0" nodeType="clickEffect">
                                  <p:stCondLst>
                                    <p:cond delay="0"/>
                                  </p:stCondLst>
                                  <p:childTnLst>
                                    <p:set>
                                      <p:cBhvr>
                                        <p:cTn id="149" dur="1" fill="hold">
                                          <p:stCondLst>
                                            <p:cond delay="0"/>
                                          </p:stCondLst>
                                        </p:cTn>
                                        <p:tgtEl>
                                          <p:spTgt spid="17"/>
                                        </p:tgtEl>
                                        <p:attrNameLst>
                                          <p:attrName>style.visibility</p:attrName>
                                        </p:attrNameLst>
                                      </p:cBhvr>
                                      <p:to>
                                        <p:strVal val="visible"/>
                                      </p:to>
                                    </p:set>
                                    <p:anim calcmode="lin" valueType="num">
                                      <p:cBhvr>
                                        <p:cTn id="150" dur="500" fill="hold"/>
                                        <p:tgtEl>
                                          <p:spTgt spid="17"/>
                                        </p:tgtEl>
                                        <p:attrNameLst>
                                          <p:attrName>ppt_w</p:attrName>
                                        </p:attrNameLst>
                                      </p:cBhvr>
                                      <p:tavLst>
                                        <p:tav tm="0">
                                          <p:val>
                                            <p:fltVal val="0"/>
                                          </p:val>
                                        </p:tav>
                                        <p:tav tm="100000">
                                          <p:val>
                                            <p:strVal val="#ppt_w"/>
                                          </p:val>
                                        </p:tav>
                                      </p:tavLst>
                                    </p:anim>
                                    <p:anim calcmode="lin" valueType="num">
                                      <p:cBhvr>
                                        <p:cTn id="151" dur="500" fill="hold"/>
                                        <p:tgtEl>
                                          <p:spTgt spid="17"/>
                                        </p:tgtEl>
                                        <p:attrNameLst>
                                          <p:attrName>ppt_h</p:attrName>
                                        </p:attrNameLst>
                                      </p:cBhvr>
                                      <p:tavLst>
                                        <p:tav tm="0">
                                          <p:val>
                                            <p:fltVal val="0"/>
                                          </p:val>
                                        </p:tav>
                                        <p:tav tm="100000">
                                          <p:val>
                                            <p:strVal val="#ppt_h"/>
                                          </p:val>
                                        </p:tav>
                                      </p:tavLst>
                                    </p:anim>
                                    <p:animEffect transition="in" filter="fade">
                                      <p:cBhvr>
                                        <p:cTn id="152" dur="500"/>
                                        <p:tgtEl>
                                          <p:spTgt spid="17"/>
                                        </p:tgtEl>
                                      </p:cBhvr>
                                    </p:animEffect>
                                  </p:childTnLst>
                                </p:cTn>
                              </p:par>
                            </p:childTnLst>
                          </p:cTn>
                        </p:par>
                      </p:childTnLst>
                    </p:cTn>
                  </p:par>
                  <p:par>
                    <p:cTn id="153" fill="hold">
                      <p:stCondLst>
                        <p:cond delay="indefinite"/>
                      </p:stCondLst>
                      <p:childTnLst>
                        <p:par>
                          <p:cTn id="154" fill="hold">
                            <p:stCondLst>
                              <p:cond delay="0"/>
                            </p:stCondLst>
                            <p:childTnLst>
                              <p:par>
                                <p:cTn id="155" presetID="53" presetClass="entr" presetSubtype="16" fill="hold" grpId="0" nodeType="clickEffect">
                                  <p:stCondLst>
                                    <p:cond delay="0"/>
                                  </p:stCondLst>
                                  <p:childTnLst>
                                    <p:set>
                                      <p:cBhvr>
                                        <p:cTn id="156" dur="1" fill="hold">
                                          <p:stCondLst>
                                            <p:cond delay="0"/>
                                          </p:stCondLst>
                                        </p:cTn>
                                        <p:tgtEl>
                                          <p:spTgt spid="18"/>
                                        </p:tgtEl>
                                        <p:attrNameLst>
                                          <p:attrName>style.visibility</p:attrName>
                                        </p:attrNameLst>
                                      </p:cBhvr>
                                      <p:to>
                                        <p:strVal val="visible"/>
                                      </p:to>
                                    </p:set>
                                    <p:anim calcmode="lin" valueType="num">
                                      <p:cBhvr>
                                        <p:cTn id="157" dur="500" fill="hold"/>
                                        <p:tgtEl>
                                          <p:spTgt spid="18"/>
                                        </p:tgtEl>
                                        <p:attrNameLst>
                                          <p:attrName>ppt_w</p:attrName>
                                        </p:attrNameLst>
                                      </p:cBhvr>
                                      <p:tavLst>
                                        <p:tav tm="0">
                                          <p:val>
                                            <p:fltVal val="0"/>
                                          </p:val>
                                        </p:tav>
                                        <p:tav tm="100000">
                                          <p:val>
                                            <p:strVal val="#ppt_w"/>
                                          </p:val>
                                        </p:tav>
                                      </p:tavLst>
                                    </p:anim>
                                    <p:anim calcmode="lin" valueType="num">
                                      <p:cBhvr>
                                        <p:cTn id="158" dur="500" fill="hold"/>
                                        <p:tgtEl>
                                          <p:spTgt spid="18"/>
                                        </p:tgtEl>
                                        <p:attrNameLst>
                                          <p:attrName>ppt_h</p:attrName>
                                        </p:attrNameLst>
                                      </p:cBhvr>
                                      <p:tavLst>
                                        <p:tav tm="0">
                                          <p:val>
                                            <p:fltVal val="0"/>
                                          </p:val>
                                        </p:tav>
                                        <p:tav tm="100000">
                                          <p:val>
                                            <p:strVal val="#ppt_h"/>
                                          </p:val>
                                        </p:tav>
                                      </p:tavLst>
                                    </p:anim>
                                    <p:animEffect transition="in" filter="fade">
                                      <p:cBhvr>
                                        <p:cTn id="1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352928" cy="1475656"/>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rPr>
              <a:t>利润率最大的操作</a:t>
            </a:r>
            <a:r>
              <a:rPr lang="zh-CN" altLang="en-US" sz="1800" b="1" smtClean="0">
                <a:solidFill>
                  <a:schemeClr val="bg1">
                    <a:lumMod val="25000"/>
                    <a:lumOff val="75000"/>
                  </a:schemeClr>
                </a:solidFill>
              </a:rPr>
              <a:t>模式（续）  </a:t>
            </a:r>
            <a:r>
              <a:rPr lang="zh-CN" altLang="en-US" sz="1100" smtClean="0">
                <a:solidFill>
                  <a:srgbClr val="FF0000"/>
                </a:solidFill>
              </a:rPr>
              <a:t>注意</a:t>
            </a:r>
            <a:r>
              <a:rPr lang="zh-CN" altLang="en-US" sz="1100">
                <a:solidFill>
                  <a:srgbClr val="FF0000"/>
                </a:solidFill>
              </a:rPr>
              <a:t>，一定要注意，</a:t>
            </a:r>
            <a:r>
              <a:rPr lang="zh-CN" altLang="en-US" sz="1000"/>
              <a:t>很多人不知道怎么去弄差价，似乎所有机会都可以去弄。但如果从最严格的机械化操作意义上说，那么只有围绕操作级别中枢震荡的差价才是最安全的，因为肯定能做出来，而且绝对不会丢失筹码。在成本为</a:t>
            </a:r>
            <a:r>
              <a:rPr lang="en-US" altLang="zh-CN" sz="1000"/>
              <a:t>0</a:t>
            </a:r>
            <a:r>
              <a:rPr lang="zh-CN" altLang="en-US" sz="1000"/>
              <a:t>后的挣筹码操作中道理是一样的。也就是说，在确定了买卖级别后，那种中枢完成后的向上移动时的差价是不能做的，中枢向上移动时，就应该满仓，这才是最正确的仓位。而在围绕中枢差价时，在中枢上方仓位减少，在中枢下方仓位增加，注意，前提是中枢震荡依旧，一旦出现第三类卖点，就不能回补了，用中枢震荡力度判断的方法，完全可以避开其后可能出现第三类卖点的震荡</a:t>
            </a:r>
            <a:r>
              <a:rPr lang="zh-CN" altLang="en-US" sz="1000" smtClean="0"/>
              <a:t>。</a:t>
            </a:r>
            <a:r>
              <a:rPr lang="zh-CN" altLang="en-US" sz="1000">
                <a:solidFill>
                  <a:schemeClr val="bg1">
                    <a:lumMod val="25000"/>
                    <a:lumOff val="75000"/>
                  </a:schemeClr>
                </a:solidFill>
              </a:rPr>
              <a:t>如果这个中枢完成的向上移动出现背驰，就要把所有筹码抛出，因为这个级别的走势类型完成，要等待下一个买点了。如果不背驰，就意味着有一个新中枢的形成，注意，小级别转大级别其实并不复杂，一样可以看成一个新中枢，只是该中枢有可能和前面的重合，而趋势中是不可能出现的。该中枢，就可以继续用中枢震荡的方法短差，然后再继续中枢完成向上移动，直到移动出现背驰。 </a:t>
            </a:r>
            <a:endParaRPr lang="zh-CN" altLang="en-US" sz="1000"/>
          </a:p>
        </p:txBody>
      </p:sp>
      <p:sp>
        <p:nvSpPr>
          <p:cNvPr id="49" name="Rectangle 15"/>
          <p:cNvSpPr>
            <a:spLocks noChangeArrowheads="1"/>
          </p:cNvSpPr>
          <p:nvPr/>
        </p:nvSpPr>
        <p:spPr bwMode="auto">
          <a:xfrm>
            <a:off x="611373" y="1858118"/>
            <a:ext cx="2160427" cy="738664"/>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nchor="ctr">
            <a:spAutoFit/>
          </a:bodyPr>
          <a:lstStyle/>
          <a:p>
            <a:pPr fontAlgn="ctr">
              <a:lnSpc>
                <a:spcPct val="105000"/>
              </a:lnSpc>
            </a:pPr>
            <a:r>
              <a:rPr lang="zh-CN" altLang="en-US" sz="1000">
                <a:solidFill>
                  <a:srgbClr val="FF0000"/>
                </a:solidFill>
                <a:ea typeface="微软雅黑" pitchFamily="34" charset="-122"/>
              </a:rPr>
              <a:t>缠中说禅第一利润最大定理：对于任何固定交易品种，在确定的操作级别下，以上缠中说禅操作模式的利润率最大。</a:t>
            </a:r>
          </a:p>
        </p:txBody>
      </p:sp>
      <p:sp>
        <p:nvSpPr>
          <p:cNvPr id="50" name="Rectangle 16"/>
          <p:cNvSpPr>
            <a:spLocks noChangeArrowheads="1"/>
          </p:cNvSpPr>
          <p:nvPr/>
        </p:nvSpPr>
        <p:spPr bwMode="auto">
          <a:xfrm>
            <a:off x="3563764" y="1412776"/>
            <a:ext cx="5257800" cy="854075"/>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spAutoFit/>
          </a:bodyPr>
          <a:lstStyle/>
          <a:p>
            <a:r>
              <a:rPr lang="zh-CN" altLang="en-US" sz="1000">
                <a:solidFill>
                  <a:schemeClr val="bg1">
                    <a:lumMod val="10000"/>
                    <a:lumOff val="90000"/>
                  </a:schemeClr>
                </a:solidFill>
              </a:rPr>
              <a:t>该模式的关键只参与确定操作级别的盘整与上涨，对盘整用中枢震荡方法处理，保证成本降低以及筹码不丢失（成本为</a:t>
            </a:r>
            <a:r>
              <a:rPr lang="en-US" altLang="zh-CN" sz="1000">
                <a:solidFill>
                  <a:schemeClr val="bg1">
                    <a:lumMod val="10000"/>
                    <a:lumOff val="90000"/>
                  </a:schemeClr>
                </a:solidFill>
              </a:rPr>
              <a:t>0</a:t>
            </a:r>
            <a:r>
              <a:rPr lang="zh-CN" altLang="en-US" sz="1000">
                <a:solidFill>
                  <a:schemeClr val="bg1">
                    <a:lumMod val="10000"/>
                    <a:lumOff val="90000"/>
                  </a:schemeClr>
                </a:solidFill>
              </a:rPr>
              <a:t>后是筹码增加，当然，对于小级别的操作，不会出现成本为</a:t>
            </a:r>
            <a:r>
              <a:rPr lang="en-US" altLang="zh-CN" sz="1000">
                <a:solidFill>
                  <a:schemeClr val="bg1">
                    <a:lumMod val="10000"/>
                    <a:lumOff val="90000"/>
                  </a:schemeClr>
                </a:solidFill>
              </a:rPr>
              <a:t>0</a:t>
            </a:r>
            <a:r>
              <a:rPr lang="zh-CN" altLang="en-US" sz="1000">
                <a:solidFill>
                  <a:schemeClr val="bg1">
                    <a:lumMod val="10000"/>
                    <a:lumOff val="90000"/>
                  </a:schemeClr>
                </a:solidFill>
              </a:rPr>
              <a:t>的情况），在中枢第三类买点后持股直到新中枢出现继续中枢震荡操作，中途不参与短差。最后，在中枢完成的向上移动出现背驰后抛出所有筹码，完成一次该级别的买卖操作，等待下一个买点出现。</a:t>
            </a:r>
          </a:p>
        </p:txBody>
      </p:sp>
      <p:sp>
        <p:nvSpPr>
          <p:cNvPr id="51" name="Rectangle 17"/>
          <p:cNvSpPr>
            <a:spLocks noChangeArrowheads="1"/>
          </p:cNvSpPr>
          <p:nvPr/>
        </p:nvSpPr>
        <p:spPr bwMode="auto">
          <a:xfrm>
            <a:off x="3563764" y="2276376"/>
            <a:ext cx="5329238" cy="701675"/>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spAutoFit/>
          </a:bodyPr>
          <a:lstStyle/>
          <a:p>
            <a:r>
              <a:rPr lang="zh-CN" altLang="en-US" sz="1000">
                <a:solidFill>
                  <a:schemeClr val="bg1">
                    <a:lumMod val="10000"/>
                    <a:lumOff val="90000"/>
                  </a:schemeClr>
                </a:solidFill>
              </a:rPr>
              <a:t>这里必须注意，中枢震荡中出现的类似盘整背驰的走势段，与中枢完成的向上移动出现的背驰段是不同的，两者分别在第三类买点的前后，在出现第三类买点之前，中枢未被破坏，当然有所谓的中枢震荡，其后，中枢已经完成就无所谓中枢震荡了，所以这问题必须清楚，这是有严格区分的，不能搞糊涂了。</a:t>
            </a:r>
          </a:p>
        </p:txBody>
      </p:sp>
      <p:sp>
        <p:nvSpPr>
          <p:cNvPr id="52" name="Rectangle 18"/>
          <p:cNvSpPr>
            <a:spLocks noChangeArrowheads="1"/>
          </p:cNvSpPr>
          <p:nvPr/>
        </p:nvSpPr>
        <p:spPr bwMode="auto">
          <a:xfrm>
            <a:off x="3563764" y="2997101"/>
            <a:ext cx="5329238" cy="1158875"/>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spAutoFit/>
          </a:bodyPr>
          <a:lstStyle/>
          <a:p>
            <a:r>
              <a:rPr lang="zh-CN" altLang="en-US" sz="1000">
                <a:solidFill>
                  <a:schemeClr val="bg1">
                    <a:lumMod val="10000"/>
                    <a:lumOff val="90000"/>
                  </a:schemeClr>
                </a:solidFill>
              </a:rPr>
              <a:t>还有，在中枢震荡中，本质上是应该全仓操作的，也就是在中枢上方全部抛出筹码，在下方如数接回，当然，这需要高的技术精度，如果对中枢震荡判断错误了，就有可能抛错了。所以对不熟练的，可以不全仓操作。但这有一个风险，就是中枢震荡后，不一定就能出现第三类买点，可以直接出现第三类卖点就下跌，这在理论与实际中都是完全允许的。这样，如果在中枢震荡上方没完全走掉，那有部分筹码就可能需要在第三类卖点处走，从而影响总体利润。如果完全按照以上缠中说禅操作模式，就不存在这个问题了。至于能否达到这缠中说禅操作模式的要求，是技术精度的问题，需要在实际中磨练的问题。</a:t>
            </a:r>
          </a:p>
        </p:txBody>
      </p:sp>
      <p:sp>
        <p:nvSpPr>
          <p:cNvPr id="53" name="Rectangle 19"/>
          <p:cNvSpPr>
            <a:spLocks noChangeArrowheads="1"/>
          </p:cNvSpPr>
          <p:nvPr/>
        </p:nvSpPr>
        <p:spPr bwMode="auto">
          <a:xfrm>
            <a:off x="3563764" y="4221063"/>
            <a:ext cx="5256213" cy="701675"/>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spAutoFit/>
          </a:bodyPr>
          <a:lstStyle/>
          <a:p>
            <a:r>
              <a:rPr lang="zh-CN" altLang="en-US" sz="1000">
                <a:solidFill>
                  <a:schemeClr val="bg1">
                    <a:lumMod val="10000"/>
                    <a:lumOff val="90000"/>
                  </a:schemeClr>
                </a:solidFill>
              </a:rPr>
              <a:t>当然，有一种磨练方式是可行的，就是宁愿抛错了，也要严格按方法来，毕竟就算你的技术判断能力为</a:t>
            </a:r>
            <a:r>
              <a:rPr lang="en-US" altLang="zh-CN" sz="1000">
                <a:solidFill>
                  <a:schemeClr val="bg1">
                    <a:lumMod val="10000"/>
                    <a:lumOff val="90000"/>
                  </a:schemeClr>
                </a:solidFill>
              </a:rPr>
              <a:t>0</a:t>
            </a:r>
            <a:r>
              <a:rPr lang="zh-CN" altLang="en-US" sz="1000">
                <a:solidFill>
                  <a:schemeClr val="bg1">
                    <a:lumMod val="10000"/>
                    <a:lumOff val="90000"/>
                  </a:schemeClr>
                </a:solidFill>
              </a:rPr>
              <a:t>，抛错的几率也就是</a:t>
            </a:r>
            <a:r>
              <a:rPr lang="en-US" altLang="zh-CN" sz="1000">
                <a:solidFill>
                  <a:schemeClr val="bg1">
                    <a:lumMod val="10000"/>
                    <a:lumOff val="90000"/>
                  </a:schemeClr>
                </a:solidFill>
              </a:rPr>
              <a:t>50%</a:t>
            </a:r>
            <a:r>
              <a:rPr lang="zh-CN" altLang="en-US" sz="1000">
                <a:solidFill>
                  <a:schemeClr val="bg1">
                    <a:lumMod val="10000"/>
                    <a:lumOff val="90000"/>
                  </a:schemeClr>
                </a:solidFill>
              </a:rPr>
              <a:t>，后面还有一个第三类买点可以让你重新买入，如果抛对了，那可能每次的差价就是</a:t>
            </a:r>
            <a:r>
              <a:rPr lang="en-US" altLang="zh-CN" sz="1000">
                <a:solidFill>
                  <a:schemeClr val="bg1">
                    <a:lumMod val="10000"/>
                    <a:lumOff val="90000"/>
                  </a:schemeClr>
                </a:solidFill>
              </a:rPr>
              <a:t>10%</a:t>
            </a:r>
            <a:r>
              <a:rPr lang="zh-CN" altLang="en-US" sz="1000">
                <a:solidFill>
                  <a:schemeClr val="bg1">
                    <a:lumMod val="10000"/>
                    <a:lumOff val="90000"/>
                  </a:schemeClr>
                </a:solidFill>
              </a:rPr>
              <a:t>以上，别小看这中枢震荡的力量，中枢震荡弄好了，比所谓的黑马来钱快而且安全，可操作的频率高多了，实际能产生的利润更大。</a:t>
            </a:r>
          </a:p>
        </p:txBody>
      </p:sp>
      <p:sp>
        <p:nvSpPr>
          <p:cNvPr id="54" name="Rectangle 20"/>
          <p:cNvSpPr>
            <a:spLocks noChangeArrowheads="1"/>
          </p:cNvSpPr>
          <p:nvPr/>
        </p:nvSpPr>
        <p:spPr bwMode="auto">
          <a:xfrm>
            <a:off x="628613" y="2831294"/>
            <a:ext cx="2287203" cy="2246769"/>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nchor="ctr">
            <a:spAutoFit/>
          </a:bodyPr>
          <a:lstStyle/>
          <a:p>
            <a:r>
              <a:rPr lang="zh-CN" altLang="en-US" sz="1000">
                <a:solidFill>
                  <a:schemeClr val="tx1">
                    <a:lumMod val="85000"/>
                  </a:schemeClr>
                </a:solidFill>
              </a:rPr>
              <a:t>以上的方法是对固定操作品种来说的，也就是不换股。还有一种更激进的操作方法，就是不断换股，也就是不参与中枢震荡，只在第三类买点买入，一旦形成新中枢就退出。例如操作级别是</a:t>
            </a:r>
            <a:r>
              <a:rPr lang="en-US" altLang="zh-CN" sz="1000">
                <a:solidFill>
                  <a:schemeClr val="tx1">
                    <a:lumMod val="85000"/>
                  </a:schemeClr>
                </a:solidFill>
              </a:rPr>
              <a:t>30</a:t>
            </a:r>
            <a:r>
              <a:rPr lang="zh-CN" altLang="en-US" sz="1000">
                <a:solidFill>
                  <a:schemeClr val="tx1">
                    <a:lumMod val="85000"/>
                  </a:schemeClr>
                </a:solidFill>
              </a:rPr>
              <a:t>分钟，那么中枢完成向上时一旦出现一个</a:t>
            </a:r>
            <a:r>
              <a:rPr lang="en-US" altLang="zh-CN" sz="1000">
                <a:solidFill>
                  <a:schemeClr val="tx1">
                    <a:lumMod val="85000"/>
                  </a:schemeClr>
                </a:solidFill>
              </a:rPr>
              <a:t>5</a:t>
            </a:r>
            <a:r>
              <a:rPr lang="zh-CN" altLang="en-US" sz="1000">
                <a:solidFill>
                  <a:schemeClr val="tx1">
                    <a:lumMod val="85000"/>
                  </a:schemeClr>
                </a:solidFill>
              </a:rPr>
              <a:t>分钟向下级别后下一个向上的</a:t>
            </a:r>
            <a:r>
              <a:rPr lang="en-US" altLang="zh-CN" sz="1000">
                <a:solidFill>
                  <a:schemeClr val="tx1">
                    <a:lumMod val="85000"/>
                  </a:schemeClr>
                </a:solidFill>
              </a:rPr>
              <a:t>5</a:t>
            </a:r>
            <a:r>
              <a:rPr lang="zh-CN" altLang="en-US" sz="1000">
                <a:solidFill>
                  <a:schemeClr val="tx1">
                    <a:lumMod val="85000"/>
                  </a:schemeClr>
                </a:solidFill>
              </a:rPr>
              <a:t>分钟级别走势不能创新高或出现背驰或盘整背驰，那么一定要抛出，为什么？因为后面一定会出现一个新的</a:t>
            </a:r>
            <a:r>
              <a:rPr lang="en-US" altLang="zh-CN" sz="1000">
                <a:solidFill>
                  <a:schemeClr val="tx1">
                    <a:lumMod val="85000"/>
                  </a:schemeClr>
                </a:solidFill>
              </a:rPr>
              <a:t>30</a:t>
            </a:r>
            <a:r>
              <a:rPr lang="zh-CN" altLang="en-US" sz="1000">
                <a:solidFill>
                  <a:schemeClr val="tx1">
                    <a:lumMod val="85000"/>
                  </a:schemeClr>
                </a:solidFill>
              </a:rPr>
              <a:t>分钟中枢，用这种方法，往往会抛在该级别向上走势的最高点区间。当然，实际上能否达到，那是技术精度的问题，是需要干多了才能干好的。</a:t>
            </a:r>
          </a:p>
        </p:txBody>
      </p:sp>
      <p:sp>
        <p:nvSpPr>
          <p:cNvPr id="55" name="Rectangle 21"/>
          <p:cNvSpPr>
            <a:spLocks noChangeArrowheads="1"/>
          </p:cNvSpPr>
          <p:nvPr/>
        </p:nvSpPr>
        <p:spPr bwMode="auto">
          <a:xfrm>
            <a:off x="663235" y="5380231"/>
            <a:ext cx="2448446" cy="738664"/>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nchor="ctr">
            <a:spAutoFit/>
          </a:bodyPr>
          <a:lstStyle/>
          <a:p>
            <a:pPr fontAlgn="ctr">
              <a:lnSpc>
                <a:spcPct val="105000"/>
              </a:lnSpc>
            </a:pPr>
            <a:r>
              <a:rPr lang="zh-CN" altLang="en-US" sz="1000">
                <a:solidFill>
                  <a:srgbClr val="FF0000"/>
                </a:solidFill>
                <a:ea typeface="微软雅黑" pitchFamily="34" charset="-122"/>
              </a:rPr>
              <a:t>缠中说禅第二利润最大定理：对于不同交易品种交易中，在确定的操作级别下，以上激进的缠中说禅操作模式的利润率最大。</a:t>
            </a:r>
          </a:p>
        </p:txBody>
      </p:sp>
      <p:sp>
        <p:nvSpPr>
          <p:cNvPr id="56" name="Rectangle 22"/>
          <p:cNvSpPr>
            <a:spLocks noChangeArrowheads="1"/>
          </p:cNvSpPr>
          <p:nvPr/>
        </p:nvSpPr>
        <p:spPr bwMode="auto">
          <a:xfrm>
            <a:off x="3537246" y="5249500"/>
            <a:ext cx="5184775" cy="854075"/>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spAutoFit/>
          </a:bodyPr>
          <a:lstStyle/>
          <a:p>
            <a:r>
              <a:rPr lang="zh-CN" altLang="en-US" sz="1000">
                <a:solidFill>
                  <a:srgbClr val="FFFF00"/>
                </a:solidFill>
              </a:rPr>
              <a:t>注意，并不是说第二定理就比第一定理更牛更有意义，这里所说的利润率，是指每次操作的平均利润</a:t>
            </a:r>
            <a:r>
              <a:rPr lang="en-US" altLang="zh-CN" sz="1000">
                <a:solidFill>
                  <a:srgbClr val="FFFF00"/>
                </a:solidFill>
              </a:rPr>
              <a:t>/</a:t>
            </a:r>
            <a:r>
              <a:rPr lang="zh-CN" altLang="en-US" sz="1000">
                <a:solidFill>
                  <a:srgbClr val="FFFF00"/>
                </a:solidFill>
              </a:rPr>
              <a:t>需要占用资金的平均时间，但，真正能产生总体利润的，还与操作的频率有关，第二虽然激进，但也需要有激进的市场机会，如果这市场就没有可操作级别的第三类买点，那也只能干等，而第一不需要这么强的市场条件，基本上，除了最恶劣的连续单边下跌、连大点的中枢都没有的，都可操作，所以在实际操作中，两者不能偏废。</a:t>
            </a:r>
          </a:p>
        </p:txBody>
      </p:sp>
      <p:sp>
        <p:nvSpPr>
          <p:cNvPr id="58" name="AutoShape 24"/>
          <p:cNvSpPr>
            <a:spLocks noChangeArrowheads="1"/>
          </p:cNvSpPr>
          <p:nvPr/>
        </p:nvSpPr>
        <p:spPr bwMode="auto">
          <a:xfrm>
            <a:off x="1722981" y="2590917"/>
            <a:ext cx="71438" cy="144462"/>
          </a:xfrm>
          <a:prstGeom prst="downArrow">
            <a:avLst>
              <a:gd name="adj1" fmla="val 50000"/>
              <a:gd name="adj2" fmla="val 50555"/>
            </a:avLst>
          </a:prstGeom>
          <a:solidFill>
            <a:srgbClr val="00B0F0"/>
          </a:solidFill>
          <a:ln w="9525">
            <a:noFill/>
            <a:miter lim="800000"/>
            <a:headEnd/>
            <a:tailEnd/>
          </a:ln>
          <a:effectLst>
            <a:outerShdw blurRad="50800" dist="38100" dir="2700000" algn="tl" rotWithShape="0">
              <a:prstClr val="black">
                <a:alpha val="40000"/>
              </a:prstClr>
            </a:outerShdw>
          </a:effectLst>
        </p:spPr>
        <p:txBody>
          <a:bodyPr vert="eaVert" wrap="none" anchor="ctr"/>
          <a:lstStyle/>
          <a:p>
            <a:endParaRPr lang="zh-CN" altLang="en-US">
              <a:solidFill>
                <a:schemeClr val="bg1">
                  <a:lumMod val="10000"/>
                  <a:lumOff val="90000"/>
                </a:schemeClr>
              </a:solidFill>
            </a:endParaRPr>
          </a:p>
        </p:txBody>
      </p:sp>
      <p:sp>
        <p:nvSpPr>
          <p:cNvPr id="59" name="AutoShape 25"/>
          <p:cNvSpPr>
            <a:spLocks noChangeArrowheads="1"/>
          </p:cNvSpPr>
          <p:nvPr/>
        </p:nvSpPr>
        <p:spPr bwMode="auto">
          <a:xfrm>
            <a:off x="1709054" y="5078063"/>
            <a:ext cx="71437" cy="216496"/>
          </a:xfrm>
          <a:prstGeom prst="downArrow">
            <a:avLst>
              <a:gd name="adj1" fmla="val 50000"/>
              <a:gd name="adj2" fmla="val 101112"/>
            </a:avLst>
          </a:prstGeom>
          <a:solidFill>
            <a:srgbClr val="00B0F0"/>
          </a:solidFill>
          <a:ln w="9525">
            <a:noFill/>
            <a:miter lim="800000"/>
            <a:headEnd/>
            <a:tailEnd/>
          </a:ln>
          <a:effectLst>
            <a:outerShdw blurRad="50800" dist="38100" dir="2700000" algn="tl" rotWithShape="0">
              <a:prstClr val="black">
                <a:alpha val="40000"/>
              </a:prstClr>
            </a:outerShdw>
          </a:effectLst>
        </p:spPr>
        <p:txBody>
          <a:bodyPr vert="eaVert" wrap="none" anchor="ctr"/>
          <a:lstStyle/>
          <a:p>
            <a:endParaRPr lang="zh-CN" altLang="en-US">
              <a:solidFill>
                <a:schemeClr val="bg1">
                  <a:lumMod val="10000"/>
                  <a:lumOff val="90000"/>
                </a:schemeClr>
              </a:solidFill>
            </a:endParaRPr>
          </a:p>
        </p:txBody>
      </p:sp>
      <p:sp>
        <p:nvSpPr>
          <p:cNvPr id="60" name="AutoShape 26"/>
          <p:cNvSpPr>
            <a:spLocks noChangeArrowheads="1"/>
          </p:cNvSpPr>
          <p:nvPr/>
        </p:nvSpPr>
        <p:spPr bwMode="auto">
          <a:xfrm>
            <a:off x="3143560" y="5605419"/>
            <a:ext cx="215900" cy="73025"/>
          </a:xfrm>
          <a:prstGeom prst="rightArrow">
            <a:avLst>
              <a:gd name="adj1" fmla="val 50000"/>
              <a:gd name="adj2" fmla="val 73913"/>
            </a:avLst>
          </a:prstGeom>
          <a:solidFill>
            <a:srgbClr val="00B0F0"/>
          </a:solidFill>
          <a:ln w="9525">
            <a:noFill/>
            <a:miter lim="800000"/>
            <a:headEnd/>
            <a:tailEnd/>
          </a:ln>
          <a:effectLst>
            <a:outerShdw blurRad="50800" dist="38100" dir="2700000" algn="tl" rotWithShape="0">
              <a:prstClr val="black">
                <a:alpha val="40000"/>
              </a:prstClr>
            </a:outerShdw>
          </a:effectLst>
        </p:spPr>
        <p:txBody>
          <a:bodyPr wrap="none" anchor="ctr"/>
          <a:lstStyle/>
          <a:p>
            <a:endParaRPr lang="zh-CN" altLang="en-US">
              <a:solidFill>
                <a:schemeClr val="bg1">
                  <a:lumMod val="10000"/>
                  <a:lumOff val="90000"/>
                </a:schemeClr>
              </a:solidFill>
            </a:endParaRPr>
          </a:p>
        </p:txBody>
      </p:sp>
      <p:sp>
        <p:nvSpPr>
          <p:cNvPr id="61" name="Line 28"/>
          <p:cNvSpPr>
            <a:spLocks noChangeShapeType="1"/>
          </p:cNvSpPr>
          <p:nvPr/>
        </p:nvSpPr>
        <p:spPr bwMode="auto">
          <a:xfrm>
            <a:off x="3347864" y="1700113"/>
            <a:ext cx="0" cy="2879725"/>
          </a:xfrm>
          <a:prstGeom prst="line">
            <a:avLst/>
          </a:prstGeom>
          <a:noFill/>
          <a:ln w="9525">
            <a:solidFill>
              <a:schemeClr val="tx1"/>
            </a:solidFill>
            <a:round/>
            <a:headEnd/>
            <a:tailEnd/>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ndParaRPr>
          </a:p>
        </p:txBody>
      </p:sp>
      <p:sp>
        <p:nvSpPr>
          <p:cNvPr id="62" name="Line 29"/>
          <p:cNvSpPr>
            <a:spLocks noChangeShapeType="1"/>
          </p:cNvSpPr>
          <p:nvPr/>
        </p:nvSpPr>
        <p:spPr bwMode="auto">
          <a:xfrm>
            <a:off x="3347864" y="1700113"/>
            <a:ext cx="144463" cy="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ndParaRPr>
          </a:p>
        </p:txBody>
      </p:sp>
      <p:sp>
        <p:nvSpPr>
          <p:cNvPr id="63" name="Line 30"/>
          <p:cNvSpPr>
            <a:spLocks noChangeShapeType="1"/>
          </p:cNvSpPr>
          <p:nvPr/>
        </p:nvSpPr>
        <p:spPr bwMode="auto">
          <a:xfrm>
            <a:off x="3347864" y="2636738"/>
            <a:ext cx="144463" cy="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ndParaRPr>
          </a:p>
        </p:txBody>
      </p:sp>
      <p:sp>
        <p:nvSpPr>
          <p:cNvPr id="64" name="Line 31"/>
          <p:cNvSpPr>
            <a:spLocks noChangeShapeType="1"/>
          </p:cNvSpPr>
          <p:nvPr/>
        </p:nvSpPr>
        <p:spPr bwMode="auto">
          <a:xfrm>
            <a:off x="3347864" y="3500338"/>
            <a:ext cx="144463" cy="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ndParaRPr>
          </a:p>
        </p:txBody>
      </p:sp>
      <p:sp>
        <p:nvSpPr>
          <p:cNvPr id="65" name="Line 32"/>
          <p:cNvSpPr>
            <a:spLocks noChangeShapeType="1"/>
          </p:cNvSpPr>
          <p:nvPr/>
        </p:nvSpPr>
        <p:spPr bwMode="auto">
          <a:xfrm>
            <a:off x="3347864" y="4579838"/>
            <a:ext cx="144463" cy="0"/>
          </a:xfrm>
          <a:prstGeom prst="line">
            <a:avLst/>
          </a:prstGeom>
          <a:noFill/>
          <a:ln w="9525">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zh-CN" altLang="en-US">
              <a:solidFill>
                <a:schemeClr val="bg1">
                  <a:lumMod val="10000"/>
                  <a:lumOff val="90000"/>
                </a:schemeClr>
              </a:solidFill>
            </a:endParaRPr>
          </a:p>
        </p:txBody>
      </p:sp>
      <p:sp>
        <p:nvSpPr>
          <p:cNvPr id="66" name="AutoShape 33"/>
          <p:cNvSpPr>
            <a:spLocks noChangeArrowheads="1"/>
          </p:cNvSpPr>
          <p:nvPr/>
        </p:nvSpPr>
        <p:spPr bwMode="auto">
          <a:xfrm>
            <a:off x="2967219" y="2153806"/>
            <a:ext cx="288925" cy="73025"/>
          </a:xfrm>
          <a:prstGeom prst="rightArrow">
            <a:avLst>
              <a:gd name="adj1" fmla="val 50000"/>
              <a:gd name="adj2" fmla="val 98913"/>
            </a:avLst>
          </a:prstGeom>
          <a:solidFill>
            <a:srgbClr val="00B0F0"/>
          </a:solidFill>
          <a:ln w="9525">
            <a:noFill/>
            <a:miter lim="800000"/>
            <a:headEnd/>
            <a:tailEnd/>
          </a:ln>
          <a:effectLst>
            <a:outerShdw blurRad="50800" dist="38100" dir="2700000" algn="tl" rotWithShape="0">
              <a:prstClr val="black">
                <a:alpha val="40000"/>
              </a:prstClr>
            </a:outerShdw>
          </a:effectLst>
        </p:spPr>
        <p:txBody>
          <a:bodyPr wrap="none" anchor="ctr"/>
          <a:lstStyle/>
          <a:p>
            <a:endParaRPr lang="zh-CN" altLang="en-US">
              <a:solidFill>
                <a:schemeClr val="bg1">
                  <a:lumMod val="10000"/>
                  <a:lumOff val="90000"/>
                </a:schemeClr>
              </a:solidFill>
            </a:endParaRPr>
          </a:p>
        </p:txBody>
      </p:sp>
      <p:sp>
        <p:nvSpPr>
          <p:cNvPr id="20" name="动作按钮: 开始 19">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1" name="动作按钮: 后退或前一项 20">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2" name="动作按钮: 前进或下一项 21">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3" name="动作按钮: 结束 22">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4" name="动作按钮: 第一张 23">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5" name="动作按钮: 上一张 24">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058315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p:cTn id="14" dur="500" fill="hold"/>
                                        <p:tgtEl>
                                          <p:spTgt spid="49"/>
                                        </p:tgtEl>
                                        <p:attrNameLst>
                                          <p:attrName>ppt_w</p:attrName>
                                        </p:attrNameLst>
                                      </p:cBhvr>
                                      <p:tavLst>
                                        <p:tav tm="0">
                                          <p:val>
                                            <p:fltVal val="0"/>
                                          </p:val>
                                        </p:tav>
                                        <p:tav tm="100000">
                                          <p:val>
                                            <p:strVal val="#ppt_w"/>
                                          </p:val>
                                        </p:tav>
                                      </p:tavLst>
                                    </p:anim>
                                    <p:anim calcmode="lin" valueType="num">
                                      <p:cBhvr>
                                        <p:cTn id="15" dur="500" fill="hold"/>
                                        <p:tgtEl>
                                          <p:spTgt spid="49"/>
                                        </p:tgtEl>
                                        <p:attrNameLst>
                                          <p:attrName>ppt_h</p:attrName>
                                        </p:attrNameLst>
                                      </p:cBhvr>
                                      <p:tavLst>
                                        <p:tav tm="0">
                                          <p:val>
                                            <p:fltVal val="0"/>
                                          </p:val>
                                        </p:tav>
                                        <p:tav tm="100000">
                                          <p:val>
                                            <p:strVal val="#ppt_h"/>
                                          </p:val>
                                        </p:tav>
                                      </p:tavLst>
                                    </p:anim>
                                    <p:animEffect transition="in" filter="fade">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strips(upRight)">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strips(downLeft)">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3"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strips(upRight)">
                                      <p:cBhvr>
                                        <p:cTn id="31" dur="5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Scale>
                                      <p:cBhvr>
                                        <p:cTn id="36"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50"/>
                                        </p:tgtEl>
                                        <p:attrNameLst>
                                          <p:attrName>ppt_x</p:attrName>
                                          <p:attrName>ppt_y</p:attrName>
                                        </p:attrNameLst>
                                      </p:cBhvr>
                                    </p:animMotion>
                                    <p:animEffect transition="in" filter="fade">
                                      <p:cBhvr>
                                        <p:cTn id="38" dur="10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strips(upRight)">
                                      <p:cBhvr>
                                        <p:cTn id="43" dur="5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52" presetClass="entr" presetSubtype="0"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animScale>
                                      <p:cBhvr>
                                        <p:cTn id="48"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51"/>
                                        </p:tgtEl>
                                        <p:attrNameLst>
                                          <p:attrName>ppt_x</p:attrName>
                                          <p:attrName>ppt_y</p:attrName>
                                        </p:attrNameLst>
                                      </p:cBhvr>
                                    </p:animMotion>
                                    <p:animEffect transition="in" filter="fade">
                                      <p:cBhvr>
                                        <p:cTn id="50" dur="10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3" fill="hold" grpId="0" nodeType="click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strips(upRight)">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52" presetClass="entr" presetSubtype="0"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Scale>
                                      <p:cBhvr>
                                        <p:cTn id="60"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52"/>
                                        </p:tgtEl>
                                        <p:attrNameLst>
                                          <p:attrName>ppt_x</p:attrName>
                                          <p:attrName>ppt_y</p:attrName>
                                        </p:attrNameLst>
                                      </p:cBhvr>
                                    </p:animMotion>
                                    <p:animEffect transition="in" filter="fade">
                                      <p:cBhvr>
                                        <p:cTn id="62" dur="10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3" fill="hold" grpId="0" nodeType="click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strips(upRight)">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52" presetClass="entr" presetSubtype="0"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animScale>
                                      <p:cBhvr>
                                        <p:cTn id="72"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3" dur="1000" decel="50000" fill="hold">
                                          <p:stCondLst>
                                            <p:cond delay="0"/>
                                          </p:stCondLst>
                                        </p:cTn>
                                        <p:tgtEl>
                                          <p:spTgt spid="53"/>
                                        </p:tgtEl>
                                        <p:attrNameLst>
                                          <p:attrName>ppt_x</p:attrName>
                                          <p:attrName>ppt_y</p:attrName>
                                        </p:attrNameLst>
                                      </p:cBhvr>
                                    </p:animMotion>
                                    <p:animEffect transition="in" filter="fade">
                                      <p:cBhvr>
                                        <p:cTn id="74" dur="10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12"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strips(downLeft)">
                                      <p:cBhvr>
                                        <p:cTn id="79" dur="500"/>
                                        <p:tgtEl>
                                          <p:spTgt spid="58"/>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dissolve">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18" presetClass="entr" presetSubtype="12" fill="hold" grpId="0" nodeType="click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strips(downLeft)">
                                      <p:cBhvr>
                                        <p:cTn id="89" dur="500"/>
                                        <p:tgtEl>
                                          <p:spTgt spid="59"/>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anim calcmode="lin" valueType="num">
                                      <p:cBhvr>
                                        <p:cTn id="94" dur="500" fill="hold"/>
                                        <p:tgtEl>
                                          <p:spTgt spid="55"/>
                                        </p:tgtEl>
                                        <p:attrNameLst>
                                          <p:attrName>ppt_w</p:attrName>
                                        </p:attrNameLst>
                                      </p:cBhvr>
                                      <p:tavLst>
                                        <p:tav tm="0">
                                          <p:val>
                                            <p:fltVal val="0"/>
                                          </p:val>
                                        </p:tav>
                                        <p:tav tm="100000">
                                          <p:val>
                                            <p:strVal val="#ppt_w"/>
                                          </p:val>
                                        </p:tav>
                                      </p:tavLst>
                                    </p:anim>
                                    <p:anim calcmode="lin" valueType="num">
                                      <p:cBhvr>
                                        <p:cTn id="95" dur="500" fill="hold"/>
                                        <p:tgtEl>
                                          <p:spTgt spid="55"/>
                                        </p:tgtEl>
                                        <p:attrNameLst>
                                          <p:attrName>ppt_h</p:attrName>
                                        </p:attrNameLst>
                                      </p:cBhvr>
                                      <p:tavLst>
                                        <p:tav tm="0">
                                          <p:val>
                                            <p:fltVal val="0"/>
                                          </p:val>
                                        </p:tav>
                                        <p:tav tm="100000">
                                          <p:val>
                                            <p:strVal val="#ppt_h"/>
                                          </p:val>
                                        </p:tav>
                                      </p:tavLst>
                                    </p:anim>
                                    <p:animEffect transition="in" filter="fade">
                                      <p:cBhvr>
                                        <p:cTn id="96" dur="500"/>
                                        <p:tgtEl>
                                          <p:spTgt spid="55"/>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3"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strips(upRight)">
                                      <p:cBhvr>
                                        <p:cTn id="101" dur="500"/>
                                        <p:tgtEl>
                                          <p:spTgt spid="60"/>
                                        </p:tgtEl>
                                      </p:cBhvr>
                                    </p:animEffect>
                                  </p:childTnLst>
                                </p:cTn>
                              </p:par>
                            </p:childTnLst>
                          </p:cTn>
                        </p:par>
                      </p:childTnLst>
                    </p:cTn>
                  </p:par>
                  <p:par>
                    <p:cTn id="102" fill="hold">
                      <p:stCondLst>
                        <p:cond delay="indefinite"/>
                      </p:stCondLst>
                      <p:childTnLst>
                        <p:par>
                          <p:cTn id="103" fill="hold">
                            <p:stCondLst>
                              <p:cond delay="0"/>
                            </p:stCondLst>
                            <p:childTnLst>
                              <p:par>
                                <p:cTn id="104" presetID="48" presetClass="entr" presetSubtype="0" accel="50000" fill="hold" grpId="0" nodeType="clickEffect">
                                  <p:stCondLst>
                                    <p:cond delay="0"/>
                                  </p:stCondLst>
                                  <p:childTnLst>
                                    <p:set>
                                      <p:cBhvr>
                                        <p:cTn id="105" dur="1" fill="hold">
                                          <p:stCondLst>
                                            <p:cond delay="0"/>
                                          </p:stCondLst>
                                        </p:cTn>
                                        <p:tgtEl>
                                          <p:spTgt spid="56"/>
                                        </p:tgtEl>
                                        <p:attrNameLst>
                                          <p:attrName>style.visibility</p:attrName>
                                        </p:attrNameLst>
                                      </p:cBhvr>
                                      <p:to>
                                        <p:strVal val="visible"/>
                                      </p:to>
                                    </p:set>
                                    <p:anim calcmode="lin" valueType="num">
                                      <p:cBhvr>
                                        <p:cTn id="106" dur="1000" fill="hold"/>
                                        <p:tgtEl>
                                          <p:spTgt spid="5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07" dur="1000" fill="hold"/>
                                        <p:tgtEl>
                                          <p:spTgt spid="56"/>
                                        </p:tgtEl>
                                        <p:attrNameLst>
                                          <p:attrName>ppt_x</p:attrName>
                                        </p:attrNameLst>
                                      </p:cBhvr>
                                      <p:tavLst>
                                        <p:tav tm="0">
                                          <p:val>
                                            <p:fltVal val="-1"/>
                                          </p:val>
                                        </p:tav>
                                        <p:tav tm="50000">
                                          <p:val>
                                            <p:fltVal val="0.95"/>
                                          </p:val>
                                        </p:tav>
                                        <p:tav tm="100000">
                                          <p:val>
                                            <p:strVal val="#ppt_x"/>
                                          </p:val>
                                        </p:tav>
                                      </p:tavLst>
                                    </p:anim>
                                    <p:anim calcmode="lin" valueType="num">
                                      <p:cBhvr>
                                        <p:cTn id="108" dur="1000" fill="hold"/>
                                        <p:tgtEl>
                                          <p:spTgt spid="56"/>
                                        </p:tgtEl>
                                        <p:attrNameLst>
                                          <p:attrName>ppt_y</p:attrName>
                                        </p:attrNameLst>
                                      </p:cBhvr>
                                      <p:tavLst>
                                        <p:tav tm="0">
                                          <p:val>
                                            <p:strVal val="#ppt_y"/>
                                          </p:val>
                                        </p:tav>
                                        <p:tav tm="100000">
                                          <p:val>
                                            <p:strVal val="#ppt_y"/>
                                          </p:val>
                                        </p:tav>
                                      </p:tavLst>
                                    </p:anim>
                                    <p:animEffect transition="in" filter="fade">
                                      <p:cBhvr>
                                        <p:cTn id="109"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p:bldP spid="51" grpId="0"/>
      <p:bldP spid="52" grpId="0"/>
      <p:bldP spid="53" grpId="0"/>
      <p:bldP spid="54" grpId="0"/>
      <p:bldP spid="55" grpId="0"/>
      <p:bldP spid="56" grpId="0"/>
      <p:bldP spid="58"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210870" cy="1143000"/>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操作中的一些细节</a:t>
            </a:r>
            <a:r>
              <a:rPr lang="zh-CN" altLang="en-US" sz="1800" b="1" smtClean="0">
                <a:solidFill>
                  <a:schemeClr val="bg1">
                    <a:lumMod val="25000"/>
                    <a:lumOff val="75000"/>
                  </a:schemeClr>
                </a:solidFill>
                <a:effectLst>
                  <a:outerShdw blurRad="38100" dist="38100" dir="2700000" algn="tl">
                    <a:srgbClr val="000000">
                      <a:alpha val="43137"/>
                    </a:srgbClr>
                  </a:outerShdw>
                </a:effectLst>
              </a:rPr>
              <a:t>问题  </a:t>
            </a:r>
            <a:r>
              <a:rPr lang="zh-CN" altLang="en-US" sz="1100" smtClean="0">
                <a:effectLst>
                  <a:outerShdw blurRad="38100" dist="38100" dir="2700000" algn="tl">
                    <a:srgbClr val="000000">
                      <a:alpha val="43137"/>
                    </a:srgbClr>
                  </a:outerShdw>
                </a:effectLst>
              </a:rPr>
              <a:t>什么</a:t>
            </a:r>
            <a:r>
              <a:rPr lang="zh-CN" altLang="en-US" sz="1100">
                <a:effectLst>
                  <a:outerShdw blurRad="38100" dist="38100" dir="2700000" algn="tl">
                    <a:srgbClr val="000000">
                      <a:alpha val="43137"/>
                    </a:srgbClr>
                  </a:outerShdw>
                </a:effectLst>
              </a:rPr>
              <a:t>理论，最终都要落实到操作。而操作中一些细节问题，是必须要搞清楚的</a:t>
            </a:r>
            <a:r>
              <a:rPr lang="zh-CN" altLang="en-US" sz="1100" smtClean="0">
                <a:effectLst>
                  <a:outerShdw blurRad="38100" dist="38100" dir="2700000" algn="tl">
                    <a:srgbClr val="000000">
                      <a:alpha val="43137"/>
                    </a:srgbClr>
                  </a:outerShdw>
                </a:effectLst>
              </a:rPr>
              <a:t>。</a:t>
            </a:r>
            <a:r>
              <a:rPr lang="zh-CN" altLang="en-US" sz="1100">
                <a:solidFill>
                  <a:srgbClr val="FF8989"/>
                </a:solidFill>
                <a:effectLst>
                  <a:outerShdw blurRad="38100" dist="38100" dir="2700000" algn="tl">
                    <a:srgbClr val="000000">
                      <a:alpha val="43137"/>
                    </a:srgbClr>
                  </a:outerShdw>
                </a:effectLst>
              </a:rPr>
              <a:t>另外，学本</a:t>
            </a:r>
            <a:r>
              <a:rPr lang="en-US" altLang="zh-CN" sz="1100">
                <a:solidFill>
                  <a:srgbClr val="FF8989"/>
                </a:solidFill>
                <a:effectLst>
                  <a:outerShdw blurRad="38100" dist="38100" dir="2700000" algn="tl">
                    <a:srgbClr val="000000">
                      <a:alpha val="43137"/>
                    </a:srgbClr>
                  </a:outerShdw>
                </a:effectLst>
              </a:rPr>
              <a:t>ID</a:t>
            </a:r>
            <a:r>
              <a:rPr lang="zh-CN" altLang="en-US" sz="1100">
                <a:solidFill>
                  <a:srgbClr val="FF8989"/>
                </a:solidFill>
                <a:effectLst>
                  <a:outerShdw blurRad="38100" dist="38100" dir="2700000" algn="tl">
                    <a:srgbClr val="000000">
                      <a:alpha val="43137"/>
                    </a:srgbClr>
                  </a:outerShdw>
                </a:effectLst>
              </a:rPr>
              <a:t>的理论，并不荒废任何其他的东西，但那些东西都只能是辅助，甚至，你可以去听消息，去追炒概念，怎么都可以，但必须不能违反本</a:t>
            </a:r>
            <a:r>
              <a:rPr lang="en-US" altLang="zh-CN" sz="1100">
                <a:solidFill>
                  <a:srgbClr val="FF8989"/>
                </a:solidFill>
                <a:effectLst>
                  <a:outerShdw blurRad="38100" dist="38100" dir="2700000" algn="tl">
                    <a:srgbClr val="000000">
                      <a:alpha val="43137"/>
                    </a:srgbClr>
                  </a:outerShdw>
                </a:effectLst>
              </a:rPr>
              <a:t>ID</a:t>
            </a:r>
            <a:r>
              <a:rPr lang="zh-CN" altLang="en-US" sz="1100">
                <a:solidFill>
                  <a:srgbClr val="FF8989"/>
                </a:solidFill>
                <a:effectLst>
                  <a:outerShdw blurRad="38100" dist="38100" dir="2700000" algn="tl">
                    <a:srgbClr val="000000">
                      <a:alpha val="43137"/>
                    </a:srgbClr>
                  </a:outerShdw>
                </a:effectLst>
              </a:rPr>
              <a:t>的理论。为什么？因为本</a:t>
            </a:r>
            <a:r>
              <a:rPr lang="en-US" altLang="zh-CN" sz="1100">
                <a:solidFill>
                  <a:srgbClr val="FF8989"/>
                </a:solidFill>
                <a:effectLst>
                  <a:outerShdw blurRad="38100" dist="38100" dir="2700000" algn="tl">
                    <a:srgbClr val="000000">
                      <a:alpha val="43137"/>
                    </a:srgbClr>
                  </a:outerShdw>
                </a:effectLst>
              </a:rPr>
              <a:t>ID</a:t>
            </a:r>
            <a:r>
              <a:rPr lang="zh-CN" altLang="en-US" sz="1100">
                <a:solidFill>
                  <a:srgbClr val="FF8989"/>
                </a:solidFill>
                <a:effectLst>
                  <a:outerShdw blurRad="38100" dist="38100" dir="2700000" algn="tl">
                    <a:srgbClr val="000000">
                      <a:alpha val="43137"/>
                    </a:srgbClr>
                  </a:outerShdw>
                </a:effectLst>
              </a:rPr>
              <a:t>的理论是这市场真实的直接反映，违反本</a:t>
            </a:r>
            <a:r>
              <a:rPr lang="en-US" altLang="zh-CN" sz="1100">
                <a:solidFill>
                  <a:srgbClr val="FF8989"/>
                </a:solidFill>
                <a:effectLst>
                  <a:outerShdw blurRad="38100" dist="38100" dir="2700000" algn="tl">
                    <a:srgbClr val="000000">
                      <a:alpha val="43137"/>
                    </a:srgbClr>
                  </a:outerShdw>
                </a:effectLst>
              </a:rPr>
              <a:t>ID</a:t>
            </a:r>
            <a:r>
              <a:rPr lang="zh-CN" altLang="en-US" sz="1100">
                <a:solidFill>
                  <a:srgbClr val="FF8989"/>
                </a:solidFill>
                <a:effectLst>
                  <a:outerShdw blurRad="38100" dist="38100" dir="2700000" algn="tl">
                    <a:srgbClr val="000000">
                      <a:alpha val="43137"/>
                    </a:srgbClr>
                  </a:outerShdw>
                </a:effectLst>
              </a:rPr>
              <a:t>的理论，最终都会被市场教训。如果不相信，那你就在本</a:t>
            </a:r>
            <a:r>
              <a:rPr lang="en-US" altLang="zh-CN" sz="1100">
                <a:solidFill>
                  <a:srgbClr val="FF8989"/>
                </a:solidFill>
                <a:effectLst>
                  <a:outerShdw blurRad="38100" dist="38100" dir="2700000" algn="tl">
                    <a:srgbClr val="000000">
                      <a:alpha val="43137"/>
                    </a:srgbClr>
                  </a:outerShdw>
                </a:effectLst>
              </a:rPr>
              <a:t>ID</a:t>
            </a:r>
            <a:r>
              <a:rPr lang="zh-CN" altLang="en-US" sz="1100">
                <a:solidFill>
                  <a:srgbClr val="FF8989"/>
                </a:solidFill>
                <a:effectLst>
                  <a:outerShdw blurRad="38100" dist="38100" dir="2700000" algn="tl">
                    <a:srgbClr val="000000">
                      <a:alpha val="43137"/>
                    </a:srgbClr>
                  </a:outerShdw>
                </a:effectLst>
              </a:rPr>
              <a:t>理论的第一买点卖，第一卖点买，来回坚持，如果按一个较大级别去操作，一般来说，</a:t>
            </a:r>
            <a:r>
              <a:rPr lang="en-US" altLang="zh-CN" sz="1100">
                <a:solidFill>
                  <a:srgbClr val="FF8989"/>
                </a:solidFill>
                <a:effectLst>
                  <a:outerShdw blurRad="38100" dist="38100" dir="2700000" algn="tl">
                    <a:srgbClr val="000000">
                      <a:alpha val="43137"/>
                    </a:srgbClr>
                  </a:outerShdw>
                </a:effectLst>
              </a:rPr>
              <a:t>N</a:t>
            </a:r>
            <a:r>
              <a:rPr lang="zh-CN" altLang="en-US" sz="1100">
                <a:solidFill>
                  <a:srgbClr val="FF8989"/>
                </a:solidFill>
                <a:effectLst>
                  <a:outerShdw blurRad="38100" dist="38100" dir="2700000" algn="tl">
                    <a:srgbClr val="000000">
                      <a:alpha val="43137"/>
                    </a:srgbClr>
                  </a:outerShdw>
                </a:effectLst>
              </a:rPr>
              <a:t>次以后你就可以离开市场了。有了本</a:t>
            </a:r>
            <a:r>
              <a:rPr lang="en-US" altLang="zh-CN" sz="1100">
                <a:solidFill>
                  <a:srgbClr val="FF8989"/>
                </a:solidFill>
                <a:effectLst>
                  <a:outerShdw blurRad="38100" dist="38100" dir="2700000" algn="tl">
                    <a:srgbClr val="000000">
                      <a:alpha val="43137"/>
                    </a:srgbClr>
                  </a:outerShdw>
                </a:effectLst>
              </a:rPr>
              <a:t>ID</a:t>
            </a:r>
            <a:r>
              <a:rPr lang="zh-CN" altLang="en-US" sz="1100">
                <a:solidFill>
                  <a:srgbClr val="FF8989"/>
                </a:solidFill>
                <a:effectLst>
                  <a:outerShdw blurRad="38100" dist="38100" dir="2700000" algn="tl">
                    <a:srgbClr val="000000">
                      <a:alpha val="43137"/>
                    </a:srgbClr>
                  </a:outerShdw>
                </a:effectLst>
              </a:rPr>
              <a:t>的理论，就算去跟风，追炒，都会有章法，都会进退自如。</a:t>
            </a:r>
          </a:p>
        </p:txBody>
      </p:sp>
      <p:sp>
        <p:nvSpPr>
          <p:cNvPr id="4" name="矩形 3"/>
          <p:cNvSpPr/>
          <p:nvPr/>
        </p:nvSpPr>
        <p:spPr>
          <a:xfrm>
            <a:off x="611560" y="1556792"/>
            <a:ext cx="8208912" cy="116955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首先</a:t>
            </a:r>
            <a:r>
              <a:rPr lang="zh-CN" altLang="en-US" sz="1000">
                <a:effectLst>
                  <a:outerShdw blurRad="38100" dist="38100" dir="2700000" algn="tl">
                    <a:srgbClr val="000000">
                      <a:alpha val="43137"/>
                    </a:srgbClr>
                  </a:outerShdw>
                </a:effectLst>
              </a:rPr>
              <a:t>，你无论如何都应该能看到走势图，至于最小只能看到</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分钟还是分笔图，甚至连</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分钟都看不到，这问题都不是太大。</a:t>
            </a:r>
            <a:r>
              <a:rPr lang="zh-CN" altLang="en-US" sz="1000" b="1">
                <a:solidFill>
                  <a:schemeClr val="bg1">
                    <a:lumMod val="25000"/>
                    <a:lumOff val="75000"/>
                  </a:schemeClr>
                </a:solidFill>
                <a:effectLst>
                  <a:outerShdw blurRad="38100" dist="38100" dir="2700000" algn="tl">
                    <a:srgbClr val="000000">
                      <a:alpha val="43137"/>
                    </a:srgbClr>
                  </a:outerShdw>
                </a:effectLst>
              </a:rPr>
              <a:t>其次</a:t>
            </a:r>
            <a:r>
              <a:rPr lang="zh-CN" altLang="en-US" sz="1000">
                <a:effectLst>
                  <a:outerShdw blurRad="38100" dist="38100" dir="2700000" algn="tl">
                    <a:srgbClr val="000000">
                      <a:alpha val="43137"/>
                    </a:srgbClr>
                  </a:outerShdw>
                </a:effectLst>
              </a:rPr>
              <a:t>，只要是正常的软件，没有不能看</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的，有一个很重要的问题，很多人搞不清楚，就是怎么选择看几分钟的</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a:t>
            </a:r>
            <a:r>
              <a:rPr lang="zh-CN" altLang="en-US" sz="1000" b="1">
                <a:solidFill>
                  <a:schemeClr val="bg1">
                    <a:lumMod val="25000"/>
                    <a:lumOff val="75000"/>
                  </a:schemeClr>
                </a:solidFill>
                <a:effectLst>
                  <a:outerShdw blurRad="38100" dist="38100" dir="2700000" algn="tl">
                    <a:srgbClr val="000000">
                      <a:alpha val="43137"/>
                    </a:srgbClr>
                  </a:outerShdw>
                </a:effectLst>
              </a:rPr>
              <a:t>必须明白一个道理</a:t>
            </a:r>
            <a:r>
              <a:rPr lang="zh-CN" altLang="en-US" sz="1000">
                <a:effectLst>
                  <a:outerShdw blurRad="38100" dist="38100" dir="2700000" algn="tl">
                    <a:srgbClr val="000000">
                      <a:alpha val="43137"/>
                    </a:srgbClr>
                  </a:outerShdw>
                </a:effectLst>
              </a:rPr>
              <a:t>，就是</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的计算方法决定了，</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分钟和</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之间并没有实质的区别，只是计算的周期不同而已，而相应的计算是线性的，只是稍微灵敏与迟钝的区别，没有太大的区别。问题的关键是，</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只是力度比较的辅助，因此，是先定好比较哪两段走势，然后才去选择看是</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分钟的还是</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分钟的更适宜辅助判断（关系到灵敏度），例如，两段走势，在</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分钟上形成很复杂的</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柱子和黄白线变化，而在</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分钟上是很明显的两个柱子面积以及标准的黄白线变化，那当然就选择用</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分钟看。虽然由于</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与</a:t>
            </a:r>
            <a:r>
              <a:rPr lang="en-US" altLang="zh-CN" sz="1000">
                <a:effectLst>
                  <a:outerShdw blurRad="38100" dist="38100" dir="2700000" algn="tl">
                    <a:srgbClr val="000000">
                      <a:alpha val="43137"/>
                    </a:srgbClr>
                  </a:outerShdw>
                </a:effectLst>
              </a:rPr>
              <a:t>K</a:t>
            </a:r>
            <a:r>
              <a:rPr lang="zh-CN" altLang="en-US" sz="1000">
                <a:effectLst>
                  <a:outerShdw blurRad="38100" dist="38100" dir="2700000" algn="tl">
                    <a:srgbClr val="000000">
                      <a:alpha val="43137"/>
                    </a:srgbClr>
                  </a:outerShdw>
                </a:effectLst>
              </a:rPr>
              <a:t>线价格相关，所以一般情况下，</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分钟级别的走势变化，经常对应在</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分钟的</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上，但这不能因此而改变先根据中枢与走势运动的分析，然后选出需要比较力度的走势段，最后才用</a:t>
            </a:r>
            <a:r>
              <a:rPr lang="en-US" altLang="zh-CN" sz="1000">
                <a:effectLst>
                  <a:outerShdw blurRad="38100" dist="38100" dir="2700000" algn="tl">
                    <a:srgbClr val="000000">
                      <a:alpha val="43137"/>
                    </a:srgbClr>
                  </a:outerShdw>
                </a:effectLst>
              </a:rPr>
              <a:t>MACD</a:t>
            </a:r>
            <a:r>
              <a:rPr lang="zh-CN" altLang="en-US" sz="1000">
                <a:effectLst>
                  <a:outerShdw blurRad="38100" dist="38100" dir="2700000" algn="tl">
                    <a:srgbClr val="000000">
                      <a:alpha val="43137"/>
                    </a:srgbClr>
                  </a:outerShdw>
                </a:effectLst>
              </a:rPr>
              <a:t>辅助判断的顺序原则。</a:t>
            </a:r>
          </a:p>
        </p:txBody>
      </p:sp>
      <p:sp>
        <p:nvSpPr>
          <p:cNvPr id="5" name="矩形 4"/>
          <p:cNvSpPr/>
          <p:nvPr/>
        </p:nvSpPr>
        <p:spPr>
          <a:xfrm>
            <a:off x="607206" y="2708920"/>
            <a:ext cx="8213266"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以上是些小的技术细节，但更重要的，是一些操作心理上的细节。</a:t>
            </a:r>
            <a:r>
              <a:rPr lang="zh-CN" altLang="en-US" sz="1000">
                <a:effectLst>
                  <a:outerShdw blurRad="38100" dist="38100" dir="2700000" algn="tl">
                    <a:srgbClr val="000000">
                      <a:alpha val="43137"/>
                    </a:srgbClr>
                  </a:outerShdw>
                </a:effectLst>
              </a:rPr>
              <a:t>操作上，最开始，一定都是患得患失的。为什么一定要把理论搞清楚？就是先从根子上解开自己的疑惑，知道为什么本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的理论是如几何般严格精确的，否则，例如你对平面三角形内角之和为</a:t>
            </a:r>
            <a:r>
              <a:rPr lang="en-US" altLang="zh-CN" sz="1000">
                <a:effectLst>
                  <a:outerShdw blurRad="38100" dist="38100" dir="2700000" algn="tl">
                    <a:srgbClr val="000000">
                      <a:alpha val="43137"/>
                    </a:srgbClr>
                  </a:outerShdw>
                </a:effectLst>
              </a:rPr>
              <a:t>180</a:t>
            </a:r>
            <a:r>
              <a:rPr lang="zh-CN" altLang="en-US" sz="1000">
                <a:effectLst>
                  <a:outerShdw blurRad="38100" dist="38100" dir="2700000" algn="tl">
                    <a:srgbClr val="000000">
                      <a:alpha val="43137"/>
                    </a:srgbClr>
                  </a:outerShdw>
                </a:effectLst>
              </a:rPr>
              <a:t>度的证明有疑惑，一定要去丈量每一个平面三角形去证明才舒服，这样，就永远有心理阴影，是无法去进行正常操作的。理论的探讨，是为了树立操作的信心，当然，还为了对走势有一个精确的分析去指导操作，但其心理层面的意义也是极为重要的。这绝对不能迷信，因为相信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而相信本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的理论，那就是绝对的脑子进水了。而是要从道理、逻辑等方法彻底搞清楚，这样才能无疑地去操作，而不用瞻前顾后。</a:t>
            </a:r>
          </a:p>
        </p:txBody>
      </p:sp>
      <p:sp>
        <p:nvSpPr>
          <p:cNvPr id="6" name="矩形 5"/>
          <p:cNvSpPr/>
          <p:nvPr/>
        </p:nvSpPr>
        <p:spPr>
          <a:xfrm>
            <a:off x="607206" y="3573016"/>
            <a:ext cx="8213266"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对本</a:t>
            </a:r>
            <a:r>
              <a:rPr lang="en-US" altLang="zh-CN" sz="1000" b="1">
                <a:solidFill>
                  <a:schemeClr val="bg1">
                    <a:lumMod val="25000"/>
                    <a:lumOff val="75000"/>
                  </a:schemeClr>
                </a:solidFill>
                <a:effectLst>
                  <a:outerShdw blurRad="38100" dist="38100" dir="2700000" algn="tl">
                    <a:srgbClr val="000000">
                      <a:alpha val="43137"/>
                    </a:srgbClr>
                  </a:outerShdw>
                </a:effectLst>
              </a:rPr>
              <a:t>ID</a:t>
            </a:r>
            <a:r>
              <a:rPr lang="zh-CN" altLang="en-US" sz="1000" b="1">
                <a:solidFill>
                  <a:schemeClr val="bg1">
                    <a:lumMod val="25000"/>
                    <a:lumOff val="75000"/>
                  </a:schemeClr>
                </a:solidFill>
                <a:effectLst>
                  <a:outerShdw blurRad="38100" dist="38100" dir="2700000" algn="tl">
                    <a:srgbClr val="000000">
                      <a:alpha val="43137"/>
                    </a:srgbClr>
                  </a:outerShdw>
                </a:effectLst>
              </a:rPr>
              <a:t>理论对走势分析以及操作的绝对性有把握后，以后解决的都是一个操作精确度的问题。</a:t>
            </a:r>
            <a:r>
              <a:rPr lang="zh-CN" altLang="en-US" sz="1000">
                <a:effectLst>
                  <a:outerShdw blurRad="38100" dist="38100" dir="2700000" algn="tl">
                    <a:srgbClr val="000000">
                      <a:alpha val="43137"/>
                    </a:srgbClr>
                  </a:outerShdw>
                </a:effectLst>
              </a:rPr>
              <a:t>一个正确的理论，应用到实践中，特别是面对瞬息万变的市场，因为应用的人的经验与心理状态，其结果自然有很大差异。如何提高操作的精确度，就是一个长期实践的问题。但无论如何，只有在操作中才能解决这个问题，否则永远都在纸上谈论，那是毫无意义的。</a:t>
            </a:r>
          </a:p>
        </p:txBody>
      </p:sp>
      <p:sp>
        <p:nvSpPr>
          <p:cNvPr id="7" name="矩形 6"/>
          <p:cNvSpPr/>
          <p:nvPr/>
        </p:nvSpPr>
        <p:spPr>
          <a:xfrm>
            <a:off x="597198" y="4077072"/>
            <a:ext cx="8223273"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一个最常见的心理就是，看到是买点或卖点了，但买了还跌、卖了还涨，所以下次就不敢尝试了。</a:t>
            </a:r>
            <a:r>
              <a:rPr lang="zh-CN" altLang="en-US" sz="1000">
                <a:effectLst>
                  <a:outerShdw blurRad="38100" dist="38100" dir="2700000" algn="tl">
                    <a:srgbClr val="000000">
                      <a:alpha val="43137"/>
                    </a:srgbClr>
                  </a:outerShdw>
                </a:effectLst>
              </a:rPr>
              <a:t>这在操作不熟练的人中，太正常了。因为，对买卖点的判断，开始时，一定都达不到理论所确立的精确度。毕竟是人，人总有盲点与惯性。例如对于习惯性多头来说，经常就是买早卖晚；而习惯性空头，就是买晚卖早。就算对理论在认识上没问题了，这种习惯性因数也会导致真正的操作与理论所要求的操作时间有偏差。要改变这种习惯性力量，不可能是一天两天的事情。</a:t>
            </a:r>
          </a:p>
        </p:txBody>
      </p:sp>
      <p:sp>
        <p:nvSpPr>
          <p:cNvPr id="8" name="矩形 7"/>
          <p:cNvSpPr/>
          <p:nvPr/>
        </p:nvSpPr>
        <p:spPr>
          <a:xfrm>
            <a:off x="626473" y="4725144"/>
            <a:ext cx="8193997"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一般来说，应用理论开始实际操作前，要先看懂所有曾有的走势，能用理论对已有的走势进行分析，如果这都达不到，那当下去操作一定乱。</a:t>
            </a:r>
            <a:r>
              <a:rPr lang="zh-CN" altLang="en-US" sz="1000">
                <a:effectLst>
                  <a:outerShdw blurRad="38100" dist="38100" dir="2700000" algn="tl">
                    <a:srgbClr val="000000">
                      <a:alpha val="43137"/>
                    </a:srgbClr>
                  </a:outerShdw>
                </a:effectLst>
              </a:rPr>
              <a:t>这一步基础达到后，可以先不用真正买卖，可以进行一定的模拟，市场一周</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天开着，当下去模拟操作，每次的操作都记录下来，然后不断根据后面的走势来总结，然后发现自己对理论当下理解上的问题，不断修正。当模拟操作有足够把握后，才开始真正的买卖操作。如果一开始就真正买卖，由于绝大多数人，在真的钱上都会方寸大乱，无论操作成功、失败，都会迷失上输赢上，而忽略了操作上的问题。</a:t>
            </a:r>
          </a:p>
        </p:txBody>
      </p:sp>
      <p:sp>
        <p:nvSpPr>
          <p:cNvPr id="9" name="矩形 8"/>
          <p:cNvSpPr/>
          <p:nvPr/>
        </p:nvSpPr>
        <p:spPr>
          <a:xfrm>
            <a:off x="611560" y="5439332"/>
            <a:ext cx="1800200"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FF0000"/>
                </a:solidFill>
              </a:rPr>
              <a:t>所以，首先要把静态的、已有的图形分析清楚，然后在进行动态的、当下的分析把握，最后才是实际的操作，这样就比较稳妥了。</a:t>
            </a:r>
          </a:p>
        </p:txBody>
      </p:sp>
      <p:sp>
        <p:nvSpPr>
          <p:cNvPr id="10" name="矩形 9"/>
          <p:cNvSpPr/>
          <p:nvPr/>
        </p:nvSpPr>
        <p:spPr>
          <a:xfrm>
            <a:off x="2483768" y="5439332"/>
            <a:ext cx="6336702"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FF0000"/>
                </a:solidFill>
              </a:rPr>
              <a:t>所以心态要平稳点，不要整天去计算今天少挣多少诸如此类的问题，说白了，如果你没有一套有效的方法，只要你在市场里，你赚的钱从本质上就不是你的，只是暂时存在你那里。而要把自己培养成一个赚钱机器，就如同前锋把自己培养成射门机器一样，方法学了都会，但神射手却不一定都是，这需要更多的努力。市场的技术，是需要磨练的。关键是真正掌握技术，只要掌握了，赚钱就成了自然的事情，只要有足够的时间，就自然产生足够的钱，为什么？因为这已经被本</a:t>
            </a:r>
            <a:r>
              <a:rPr lang="en-US" altLang="zh-CN" sz="1000" b="1">
                <a:solidFill>
                  <a:srgbClr val="FF0000"/>
                </a:solidFill>
              </a:rPr>
              <a:t>ID</a:t>
            </a:r>
            <a:r>
              <a:rPr lang="zh-CN" altLang="en-US" sz="1000" b="1">
                <a:solidFill>
                  <a:srgbClr val="FF0000"/>
                </a:solidFill>
              </a:rPr>
              <a:t>的理论如几何般严密地保证了。</a:t>
            </a:r>
          </a:p>
        </p:txBody>
      </p:sp>
      <p:sp>
        <p:nvSpPr>
          <p:cNvPr id="11" name="动作按钮: 开始 10">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2" name="动作按钮: 后退或前一项 11">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前进或下一项 12">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结束 13">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第一张 14">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6" name="动作按钮: 上一张 15">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6678951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980728"/>
            <a:ext cx="7772400" cy="467072"/>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操作中的一些细节</a:t>
            </a:r>
            <a:r>
              <a:rPr lang="zh-CN" altLang="en-US" sz="1800" b="1" smtClean="0">
                <a:solidFill>
                  <a:schemeClr val="bg1">
                    <a:lumMod val="25000"/>
                    <a:lumOff val="75000"/>
                  </a:schemeClr>
                </a:solidFill>
                <a:effectLst>
                  <a:outerShdw blurRad="38100" dist="38100" dir="2700000" algn="tl">
                    <a:srgbClr val="000000">
                      <a:alpha val="43137"/>
                    </a:srgbClr>
                  </a:outerShdw>
                </a:effectLst>
              </a:rPr>
              <a:t>问题</a:t>
            </a:r>
            <a:r>
              <a:rPr lang="en-US" altLang="zh-CN" sz="1800" b="1" smtClean="0">
                <a:solidFill>
                  <a:schemeClr val="bg1">
                    <a:lumMod val="25000"/>
                    <a:lumOff val="75000"/>
                  </a:schemeClr>
                </a:solidFill>
                <a:effectLst>
                  <a:outerShdw blurRad="38100" dist="38100" dir="2700000" algn="tl">
                    <a:srgbClr val="000000">
                      <a:alpha val="43137"/>
                    </a:srgbClr>
                  </a:outerShdw>
                </a:effectLst>
              </a:rPr>
              <a:t>(</a:t>
            </a:r>
            <a:r>
              <a:rPr lang="zh-CN" altLang="en-US" sz="1800" b="1" smtClean="0">
                <a:solidFill>
                  <a:schemeClr val="bg1">
                    <a:lumMod val="25000"/>
                    <a:lumOff val="75000"/>
                  </a:schemeClr>
                </a:solidFill>
                <a:effectLst>
                  <a:outerShdw blurRad="38100" dist="38100" dir="2700000" algn="tl">
                    <a:srgbClr val="000000">
                      <a:alpha val="43137"/>
                    </a:srgbClr>
                  </a:outerShdw>
                </a:effectLst>
              </a:rPr>
              <a:t>附录图解</a:t>
            </a:r>
            <a:r>
              <a:rPr lang="en-US" altLang="zh-CN" sz="1800" b="1" smtClean="0">
                <a:solidFill>
                  <a:schemeClr val="bg1">
                    <a:lumMod val="25000"/>
                    <a:lumOff val="75000"/>
                  </a:schemeClr>
                </a:solidFill>
                <a:effectLst>
                  <a:outerShdw blurRad="38100" dist="38100" dir="2700000" algn="tl">
                    <a:srgbClr val="000000">
                      <a:alpha val="43137"/>
                    </a:srgbClr>
                  </a:outerShdw>
                </a:effectLst>
              </a:rPr>
              <a:t>)</a:t>
            </a:r>
            <a:endParaRPr lang="zh-CN" altLang="en-US" sz="1800" b="1">
              <a:effectLst>
                <a:outerShdw blurRad="38100" dist="38100" dir="2700000" algn="tl">
                  <a:srgbClr val="000000">
                    <a:alpha val="43137"/>
                  </a:srgbClr>
                </a:outerShdw>
              </a:effectLst>
            </a:endParaRPr>
          </a:p>
        </p:txBody>
      </p:sp>
      <p:pic>
        <p:nvPicPr>
          <p:cNvPr id="4098" name="Picture 2" descr="E:\证券\学习资料\缠论\108篇文章图例\20070423-0430.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556792"/>
            <a:ext cx="8064896" cy="4752528"/>
          </a:xfrm>
          <a:prstGeom prst="rect">
            <a:avLst/>
          </a:prstGeom>
          <a:noFill/>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4" name="动作按钮: 开始 3">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5" name="动作按钮: 后退或前一项 4">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 name="动作按钮: 前进或下一项 5">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7" name="动作按钮: 结束 6">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8" name="动作按钮: 第一张 7">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9" name="动作按钮: 上一张 8">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3127123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 calcmode="lin" valueType="num">
                                      <p:cBhvr>
                                        <p:cTn id="14" dur="1000" fill="hold"/>
                                        <p:tgtEl>
                                          <p:spTgt spid="4098"/>
                                        </p:tgtEl>
                                        <p:attrNameLst>
                                          <p:attrName>ppt_w</p:attrName>
                                        </p:attrNameLst>
                                      </p:cBhvr>
                                      <p:tavLst>
                                        <p:tav tm="0">
                                          <p:val>
                                            <p:fltVal val="0"/>
                                          </p:val>
                                        </p:tav>
                                        <p:tav tm="100000">
                                          <p:val>
                                            <p:strVal val="#ppt_w"/>
                                          </p:val>
                                        </p:tav>
                                      </p:tavLst>
                                    </p:anim>
                                    <p:anim calcmode="lin" valueType="num">
                                      <p:cBhvr>
                                        <p:cTn id="15" dur="1000" fill="hold"/>
                                        <p:tgtEl>
                                          <p:spTgt spid="4098"/>
                                        </p:tgtEl>
                                        <p:attrNameLst>
                                          <p:attrName>ppt_h</p:attrName>
                                        </p:attrNameLst>
                                      </p:cBhvr>
                                      <p:tavLst>
                                        <p:tav tm="0">
                                          <p:val>
                                            <p:fltVal val="0"/>
                                          </p:val>
                                        </p:tav>
                                        <p:tav tm="100000">
                                          <p:val>
                                            <p:strVal val="#ppt_h"/>
                                          </p:val>
                                        </p:tav>
                                      </p:tavLst>
                                    </p:anim>
                                    <p:anim calcmode="lin" valueType="num">
                                      <p:cBhvr>
                                        <p:cTn id="16" dur="1000" fill="hold"/>
                                        <p:tgtEl>
                                          <p:spTgt spid="4098"/>
                                        </p:tgtEl>
                                        <p:attrNameLst>
                                          <p:attrName>style.rotation</p:attrName>
                                        </p:attrNameLst>
                                      </p:cBhvr>
                                      <p:tavLst>
                                        <p:tav tm="0">
                                          <p:val>
                                            <p:fltVal val="90"/>
                                          </p:val>
                                        </p:tav>
                                        <p:tav tm="100000">
                                          <p:val>
                                            <p:fltVal val="0"/>
                                          </p:val>
                                        </p:tav>
                                      </p:tavLst>
                                    </p:anim>
                                    <p:animEffect transition="in" filter="fade">
                                      <p:cBhvr>
                                        <p:cTn id="17"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548680"/>
            <a:ext cx="8208912" cy="926976"/>
          </a:xfrm>
          <a:effectLst>
            <a:outerShdw blurRad="50800" dist="38100" dir="2700000" algn="tl" rotWithShape="0">
              <a:prstClr val="black">
                <a:alpha val="40000"/>
              </a:prstClr>
            </a:outerShdw>
          </a:effectLst>
        </p:spPr>
        <p:txBody>
          <a:bodyPr/>
          <a:lstStyle/>
          <a:p>
            <a:r>
              <a:rPr lang="zh-CN" altLang="en-US" sz="1800" b="1">
                <a:solidFill>
                  <a:schemeClr val="accent6">
                    <a:lumMod val="20000"/>
                    <a:lumOff val="80000"/>
                  </a:schemeClr>
                </a:solidFill>
                <a:effectLst>
                  <a:outerShdw blurRad="38100" dist="38100" dir="2700000" algn="tl">
                    <a:srgbClr val="000000">
                      <a:alpha val="43137"/>
                    </a:srgbClr>
                  </a:outerShdw>
                </a:effectLst>
              </a:rPr>
              <a:t>市场风险如何</a:t>
            </a:r>
            <a:r>
              <a:rPr lang="zh-CN" altLang="en-US" sz="1800" b="1" smtClean="0">
                <a:solidFill>
                  <a:schemeClr val="accent6">
                    <a:lumMod val="20000"/>
                    <a:lumOff val="80000"/>
                  </a:schemeClr>
                </a:solidFill>
                <a:effectLst>
                  <a:outerShdw blurRad="38100" dist="38100" dir="2700000" algn="tl">
                    <a:srgbClr val="000000">
                      <a:alpha val="43137"/>
                    </a:srgbClr>
                  </a:outerShdw>
                </a:effectLst>
              </a:rPr>
              <a:t>回避  </a:t>
            </a:r>
            <a:r>
              <a:rPr lang="zh-CN" altLang="en-US" sz="1100" smtClean="0">
                <a:solidFill>
                  <a:schemeClr val="tx2"/>
                </a:solidFill>
                <a:effectLst>
                  <a:outerShdw blurRad="38100" dist="38100" dir="2700000" algn="tl">
                    <a:srgbClr val="000000">
                      <a:alpha val="43137"/>
                    </a:srgbClr>
                  </a:outerShdw>
                </a:effectLst>
              </a:rPr>
              <a:t>首先</a:t>
            </a:r>
            <a:r>
              <a:rPr lang="zh-CN" altLang="en-US" sz="1100">
                <a:solidFill>
                  <a:schemeClr val="tx2"/>
                </a:solidFill>
                <a:effectLst>
                  <a:outerShdw blurRad="38100" dist="38100" dir="2700000" algn="tl">
                    <a:srgbClr val="000000">
                      <a:alpha val="43137"/>
                    </a:srgbClr>
                  </a:outerShdw>
                </a:effectLst>
              </a:rPr>
              <a:t>要搞清楚的，什么是市场的风险。有关风险，前面可以带上不同的定性，政策风险、系统风险、交易风险、流通风险、经营风险等等，但站在纯技术的角度，一切风险都必然体现在价格的走势上，所有的风险，归根结底，最终都反映为价格波动的风险。例如，某些股票市赢率很高，但其股价就是涨个不停，站在纯技术的角度，只能在技术上衡量其风险，而不用考虑市赢率之类的东西</a:t>
            </a:r>
            <a:r>
              <a:rPr lang="zh-CN" altLang="en-US" sz="1100" smtClean="0">
                <a:solidFill>
                  <a:schemeClr val="tx2"/>
                </a:solidFill>
                <a:effectLst>
                  <a:outerShdw blurRad="38100" dist="38100" dir="2700000" algn="tl">
                    <a:srgbClr val="000000">
                      <a:alpha val="43137"/>
                    </a:srgbClr>
                  </a:outerShdw>
                </a:effectLst>
              </a:rPr>
              <a:t>。</a:t>
            </a:r>
            <a:endParaRPr lang="zh-CN" altLang="en-US" sz="1100">
              <a:effectLst>
                <a:outerShdw blurRad="38100" dist="38100" dir="2700000" algn="tl">
                  <a:srgbClr val="000000">
                    <a:alpha val="43137"/>
                  </a:srgbClr>
                </a:outerShdw>
              </a:effectLst>
            </a:endParaRPr>
          </a:p>
        </p:txBody>
      </p:sp>
      <p:sp>
        <p:nvSpPr>
          <p:cNvPr id="4" name="矩形 3"/>
          <p:cNvSpPr/>
          <p:nvPr/>
        </p:nvSpPr>
        <p:spPr>
          <a:xfrm>
            <a:off x="611560" y="1556792"/>
            <a:ext cx="8208912" cy="76944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accent6">
                    <a:lumMod val="20000"/>
                    <a:lumOff val="80000"/>
                  </a:schemeClr>
                </a:solidFill>
                <a:effectLst>
                  <a:outerShdw blurRad="38100" dist="38100" dir="2700000" algn="tl">
                    <a:srgbClr val="000000">
                      <a:alpha val="43137"/>
                    </a:srgbClr>
                  </a:outerShdw>
                </a:effectLst>
              </a:rPr>
              <a:t>本</a:t>
            </a:r>
            <a:r>
              <a:rPr lang="en-US" altLang="zh-CN" sz="1100" b="1">
                <a:solidFill>
                  <a:schemeClr val="accent6">
                    <a:lumMod val="20000"/>
                    <a:lumOff val="80000"/>
                  </a:schemeClr>
                </a:solidFill>
                <a:effectLst>
                  <a:outerShdw blurRad="38100" dist="38100" dir="2700000" algn="tl">
                    <a:srgbClr val="000000">
                      <a:alpha val="43137"/>
                    </a:srgbClr>
                  </a:outerShdw>
                </a:effectLst>
              </a:rPr>
              <a:t>ID</a:t>
            </a:r>
            <a:r>
              <a:rPr lang="zh-CN" altLang="en-US" sz="1100" b="1">
                <a:solidFill>
                  <a:schemeClr val="accent6">
                    <a:lumMod val="20000"/>
                    <a:lumOff val="80000"/>
                  </a:schemeClr>
                </a:solidFill>
                <a:effectLst>
                  <a:outerShdw blurRad="38100" dist="38100" dir="2700000" algn="tl">
                    <a:srgbClr val="000000">
                      <a:alpha val="43137"/>
                    </a:srgbClr>
                  </a:outerShdw>
                </a:effectLst>
              </a:rPr>
              <a:t>理论成立的一个最重要前提，就是被理论所分析的交易品种必须是在可预见的时间内能继续交易的</a:t>
            </a:r>
            <a:r>
              <a:rPr lang="zh-CN" altLang="en-US" sz="1100">
                <a:solidFill>
                  <a:schemeClr val="accent6">
                    <a:lumMod val="20000"/>
                    <a:lumOff val="80000"/>
                  </a:schemeClr>
                </a:solidFill>
                <a:effectLst>
                  <a:outerShdw blurRad="38100" dist="38100" dir="2700000" algn="tl">
                    <a:srgbClr val="000000">
                      <a:alpha val="43137"/>
                    </a:srgbClr>
                  </a:outerShdw>
                </a:effectLst>
              </a:rPr>
              <a:t>。</a:t>
            </a:r>
            <a:r>
              <a:rPr lang="zh-CN" altLang="en-US" sz="1100">
                <a:effectLst>
                  <a:outerShdw blurRad="38100" dist="38100" dir="2700000" algn="tl">
                    <a:srgbClr val="000000">
                      <a:alpha val="43137"/>
                    </a:srgbClr>
                  </a:outerShdw>
                </a:effectLst>
              </a:rPr>
              <a:t>例如，一个按日线级别操作的股票，如果一周后就停止交易，那就没意义了，因为这连最基本的前提都没有了。当然，如果你是按</a:t>
            </a:r>
            <a:r>
              <a:rPr lang="en-US" altLang="zh-CN" sz="1100">
                <a:effectLst>
                  <a:outerShdw blurRad="38100" dist="38100" dir="2700000" algn="tl">
                    <a:srgbClr val="000000">
                      <a:alpha val="43137"/>
                    </a:srgbClr>
                  </a:outerShdw>
                </a:effectLst>
              </a:rPr>
              <a:t>1</a:t>
            </a:r>
            <a:r>
              <a:rPr lang="zh-CN" altLang="en-US" sz="1100">
                <a:effectLst>
                  <a:outerShdw blurRad="38100" dist="38100" dir="2700000" algn="tl">
                    <a:srgbClr val="000000">
                      <a:alpha val="43137"/>
                    </a:srgbClr>
                  </a:outerShdw>
                </a:effectLst>
              </a:rPr>
              <a:t>分钟级别去交易，那一周后停止交易的股票即使有风险，也是技术上可以控制的。唯一不能控制的就是，不知道交易什么时候被突然停止，这种事情是技术上的最大死穴，因此本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的理论也不是万能的，唯一不能的地方，就是突然会被停止交易，理论成立的前提没有了。</a:t>
            </a:r>
          </a:p>
        </p:txBody>
      </p:sp>
      <p:sp>
        <p:nvSpPr>
          <p:cNvPr id="5" name="矩形 4"/>
          <p:cNvSpPr/>
          <p:nvPr/>
        </p:nvSpPr>
        <p:spPr>
          <a:xfrm>
            <a:off x="611560" y="2358537"/>
            <a:ext cx="8208912" cy="769441"/>
          </a:xfrm>
          <a:prstGeom prst="rect">
            <a:avLst/>
          </a:prstGeom>
          <a:effectLst>
            <a:outerShdw blurRad="50800" dist="38100" dir="2700000" algn="tl" rotWithShape="0">
              <a:prstClr val="black">
                <a:alpha val="40000"/>
              </a:prstClr>
            </a:outerShdw>
          </a:effectLst>
        </p:spPr>
        <p:txBody>
          <a:bodyPr wrap="square">
            <a:spAutoFit/>
          </a:bodyPr>
          <a:lstStyle/>
          <a:p>
            <a:r>
              <a:rPr lang="en-US" altLang="zh-CN" sz="1100" b="1">
                <a:solidFill>
                  <a:schemeClr val="accent6">
                    <a:lumMod val="20000"/>
                    <a:lumOff val="80000"/>
                  </a:schemeClr>
                </a:solidFill>
                <a:effectLst>
                  <a:outerShdw blurRad="38100" dist="38100" dir="2700000" algn="tl">
                    <a:srgbClr val="000000">
                      <a:alpha val="43137"/>
                    </a:srgbClr>
                  </a:outerShdw>
                </a:effectLst>
              </a:rPr>
              <a:t>但更重要的是，停止交易不是因为市场的原因，而是因为自身。</a:t>
            </a:r>
            <a:r>
              <a:rPr lang="en-US" altLang="zh-CN" sz="1100">
                <a:effectLst>
                  <a:outerShdw blurRad="38100" dist="38100" dir="2700000" algn="tl">
                    <a:srgbClr val="000000">
                      <a:alpha val="43137"/>
                    </a:srgbClr>
                  </a:outerShdw>
                </a:effectLst>
              </a:rPr>
              <a:t>任何的交易都必须有钱，也就是交易的前提是先有钱，一旦钱是有限期的，那么等于自动设置了一个停止交易的时限，这样的交易，是所有失败交易中最常见的一种，以前很多人死在透支上，其实就是这种情况。任何交易的钱，最好是无限期的，如果真有什么限期，也是足够长的，这是投资中极为关键的一点。一个有限期的钱，唯一可能就是把操作的级别降到足够低，这样才能把这个限期的风险尽量控制，但这只是一个没有办法的办法，最好别出现。</a:t>
            </a:r>
            <a:endParaRPr lang="zh-CN" altLang="en-US" sz="1100">
              <a:effectLst>
                <a:outerShdw blurRad="38100" dist="38100" dir="2700000" algn="tl">
                  <a:srgbClr val="000000">
                    <a:alpha val="43137"/>
                  </a:srgbClr>
                </a:outerShdw>
              </a:effectLst>
            </a:endParaRPr>
          </a:p>
        </p:txBody>
      </p:sp>
      <p:sp>
        <p:nvSpPr>
          <p:cNvPr id="6" name="矩形 5"/>
          <p:cNvSpPr/>
          <p:nvPr/>
        </p:nvSpPr>
        <p:spPr>
          <a:xfrm>
            <a:off x="611560" y="3149075"/>
            <a:ext cx="8208912" cy="60016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accent6">
                    <a:lumMod val="20000"/>
                    <a:lumOff val="80000"/>
                  </a:schemeClr>
                </a:solidFill>
                <a:effectLst>
                  <a:outerShdw blurRad="38100" dist="38100" dir="2700000" algn="tl">
                    <a:srgbClr val="000000">
                      <a:alpha val="43137"/>
                    </a:srgbClr>
                  </a:outerShdw>
                </a:effectLst>
              </a:rPr>
              <a:t>有人可能要问，如果业绩突然不好或有什么坏消息怎么办？</a:t>
            </a:r>
            <a:r>
              <a:rPr lang="zh-CN" altLang="en-US" sz="1100">
                <a:effectLst>
                  <a:outerShdw blurRad="38100" dist="38100" dir="2700000" algn="tl">
                    <a:srgbClr val="000000">
                      <a:alpha val="43137"/>
                    </a:srgbClr>
                  </a:outerShdw>
                </a:effectLst>
              </a:rPr>
              <a:t>其实这种问题没什么意义，即使在成熟市场里，这类的影响都会事先反应在走势上，更不用说在中国社会里，什么消息可以没有任何人事先知道</a:t>
            </a:r>
            <a:r>
              <a:rPr lang="zh-CN" altLang="en-US" sz="1100" smtClean="0">
                <a:effectLst>
                  <a:outerShdw blurRad="38100" dist="38100" dir="2700000" algn="tl">
                    <a:srgbClr val="000000">
                      <a:alpha val="43137"/>
                    </a:srgbClr>
                  </a:outerShdw>
                </a:effectLst>
              </a:rPr>
              <a:t>？</a:t>
            </a:r>
            <a:r>
              <a:rPr lang="zh-CN" altLang="en-US" sz="1100">
                <a:effectLst>
                  <a:outerShdw blurRad="38100" dist="38100" dir="2700000" algn="tl">
                    <a:srgbClr val="000000">
                      <a:alpha val="43137"/>
                    </a:srgbClr>
                  </a:outerShdw>
                </a:effectLst>
              </a:rPr>
              <a:t>一切基本面、消息面等的分析，最终都要落实到走势上，要让实在的钱来说话，否则都是自渎而已。只要有钱的运动，就必然留下轨迹，必然在走势上反映出来。</a:t>
            </a:r>
          </a:p>
        </p:txBody>
      </p:sp>
      <p:sp>
        <p:nvSpPr>
          <p:cNvPr id="7" name="矩形 6"/>
          <p:cNvSpPr/>
          <p:nvPr/>
        </p:nvSpPr>
        <p:spPr>
          <a:xfrm>
            <a:off x="611560" y="3768557"/>
            <a:ext cx="8208912" cy="60016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a:effectLst>
                  <a:outerShdw blurRad="38100" dist="38100" dir="2700000" algn="tl">
                    <a:srgbClr val="000000">
                      <a:alpha val="43137"/>
                    </a:srgbClr>
                  </a:outerShdw>
                </a:effectLst>
              </a:rPr>
              <a:t>任何的市场波动，都可以为这种让凭证最终变成负数的活动提供正面的支持，无论是先买后卖与先卖后买，效果是一样的，但很多人就只会单边运动，不会来回动，这都是坏习惯。</a:t>
            </a:r>
            <a:r>
              <a:rPr lang="zh-CN" altLang="en-US" sz="1100" b="1">
                <a:solidFill>
                  <a:schemeClr val="accent6">
                    <a:lumMod val="20000"/>
                    <a:lumOff val="80000"/>
                  </a:schemeClr>
                </a:solidFill>
                <a:effectLst>
                  <a:outerShdw blurRad="38100" dist="38100" dir="2700000" algn="tl">
                    <a:srgbClr val="000000">
                      <a:alpha val="43137"/>
                    </a:srgbClr>
                  </a:outerShdw>
                </a:effectLst>
              </a:rPr>
              <a:t>市场的无论涨还是跌，对于你来说永远是机会，你永远可以在买卖之中，只要有卖点，就要卖出，只要有买点就要买入，唯一需要控制的，就是量。</a:t>
            </a:r>
          </a:p>
        </p:txBody>
      </p:sp>
      <p:sp>
        <p:nvSpPr>
          <p:cNvPr id="16" name="矩形 15"/>
          <p:cNvSpPr/>
          <p:nvPr/>
        </p:nvSpPr>
        <p:spPr>
          <a:xfrm>
            <a:off x="611560" y="4373641"/>
            <a:ext cx="8208912" cy="144655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a:effectLst>
                  <a:outerShdw blurRad="38100" dist="38100" dir="2700000" algn="tl">
                    <a:srgbClr val="000000">
                      <a:alpha val="43137"/>
                    </a:srgbClr>
                  </a:outerShdw>
                </a:effectLst>
              </a:rPr>
              <a:t>因此，站在这个角度，</a:t>
            </a:r>
            <a:r>
              <a:rPr lang="zh-CN" altLang="en-US" sz="1100" b="1">
                <a:solidFill>
                  <a:schemeClr val="accent6">
                    <a:lumMod val="20000"/>
                    <a:lumOff val="80000"/>
                  </a:schemeClr>
                </a:solidFill>
                <a:effectLst>
                  <a:outerShdw blurRad="38100" dist="38100" dir="2700000" algn="tl">
                    <a:srgbClr val="000000">
                      <a:alpha val="43137"/>
                    </a:srgbClr>
                  </a:outerShdw>
                </a:effectLst>
              </a:rPr>
              <a:t>股票是无须选择的，唯一值得选择的，就是波动大的股票</a:t>
            </a:r>
            <a:r>
              <a:rPr lang="zh-CN" altLang="en-US" sz="1100">
                <a:effectLst>
                  <a:outerShdw blurRad="38100" dist="38100" dir="2700000" algn="tl">
                    <a:srgbClr val="000000">
                      <a:alpha val="43137"/>
                    </a:srgbClr>
                  </a:outerShdw>
                </a:effectLst>
              </a:rPr>
              <a:t>，而这个是不能完全预测的，就像面首的行与不行，谁知道下一次怎么样？对于本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来说，市场从来没有任何的风险，除非市场永远一条直线。当然，</a:t>
            </a:r>
            <a:r>
              <a:rPr lang="zh-CN" altLang="en-US" sz="1100" b="1">
                <a:solidFill>
                  <a:schemeClr val="accent6">
                    <a:lumMod val="20000"/>
                    <a:lumOff val="80000"/>
                  </a:schemeClr>
                </a:solidFill>
                <a:effectLst>
                  <a:outerShdw blurRad="38100" dist="38100" dir="2700000" algn="tl">
                    <a:srgbClr val="000000">
                      <a:alpha val="43137"/>
                    </a:srgbClr>
                  </a:outerShdw>
                </a:effectLst>
              </a:rPr>
              <a:t>对于资金量小的投资者，完全可以全仓进出，游走在不同的凭证之间。</a:t>
            </a:r>
            <a:r>
              <a:rPr lang="zh-CN" altLang="en-US" sz="1100">
                <a:effectLst>
                  <a:outerShdw blurRad="38100" dist="38100" dir="2700000" algn="tl">
                    <a:srgbClr val="000000">
                      <a:alpha val="43137"/>
                    </a:srgbClr>
                  </a:outerShdw>
                </a:effectLst>
              </a:rPr>
              <a:t>这样的效率当然是最高的，不过这不适用于大资金。大资金不可能随时买到足够的量，一般来说，本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只在月线、最低是周线的买点位置进去，追高是不可能的，这样会让变负数的过程变得太长，而且都是在庄家吸得差不多时进去，一般都是二类或三类买点，这样可以骗庄家打压给点货，从散户手里买东西太累，一般不在月线的第一类买点进去，这样容易自己变庄家了。对于庄家来说，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是最可怕的敌人，本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就像一个吸血的机器，无论庄家是向上向下都只能为本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制造把成本摊成负数的机会，他无论干什么都没用，庄家这种活，本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早不干了，本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只当庄家的祖宗，庄家，无论是谁，只要本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看上了，就要给本</a:t>
            </a:r>
            <a:r>
              <a:rPr lang="en-US" altLang="zh-CN" sz="1100">
                <a:effectLst>
                  <a:outerShdw blurRad="38100" dist="38100" dir="2700000" algn="tl">
                    <a:srgbClr val="000000">
                      <a:alpha val="43137"/>
                    </a:srgbClr>
                  </a:outerShdw>
                </a:effectLst>
              </a:rPr>
              <a:t>ID</a:t>
            </a:r>
            <a:r>
              <a:rPr lang="zh-CN" altLang="en-US" sz="1100">
                <a:effectLst>
                  <a:outerShdw blurRad="38100" dist="38100" dir="2700000" algn="tl">
                    <a:srgbClr val="000000">
                      <a:alpha val="43137"/>
                    </a:srgbClr>
                  </a:outerShdw>
                </a:effectLst>
              </a:rPr>
              <a:t>进贡。</a:t>
            </a:r>
          </a:p>
        </p:txBody>
      </p:sp>
      <p:sp>
        <p:nvSpPr>
          <p:cNvPr id="17" name="矩形 16"/>
          <p:cNvSpPr/>
          <p:nvPr/>
        </p:nvSpPr>
        <p:spPr>
          <a:xfrm>
            <a:off x="683568" y="5847507"/>
            <a:ext cx="5760640" cy="276999"/>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200" b="1">
                <a:solidFill>
                  <a:srgbClr val="FFC000"/>
                </a:solidFill>
                <a:effectLst>
                  <a:outerShdw blurRad="38100" dist="38100" dir="2700000" algn="tl">
                    <a:srgbClr val="000000">
                      <a:alpha val="43137"/>
                    </a:srgbClr>
                  </a:outerShdw>
                </a:effectLst>
              </a:rPr>
              <a:t>一笔足够长的钱</a:t>
            </a:r>
            <a:r>
              <a:rPr lang="en-US" altLang="zh-CN" sz="1200" b="1">
                <a:solidFill>
                  <a:srgbClr val="FFC000"/>
                </a:solidFill>
                <a:effectLst>
                  <a:outerShdw blurRad="38100" dist="38100" dir="2700000" algn="tl">
                    <a:srgbClr val="000000">
                      <a:alpha val="43137"/>
                    </a:srgbClr>
                  </a:outerShdw>
                </a:effectLst>
              </a:rPr>
              <a:t>+</a:t>
            </a:r>
            <a:r>
              <a:rPr lang="zh-CN" altLang="en-US" sz="1200" b="1">
                <a:solidFill>
                  <a:srgbClr val="FFC000"/>
                </a:solidFill>
                <a:effectLst>
                  <a:outerShdw blurRad="38100" dist="38100" dir="2700000" algn="tl">
                    <a:srgbClr val="000000">
                      <a:alpha val="43137"/>
                    </a:srgbClr>
                  </a:outerShdw>
                </a:effectLst>
              </a:rPr>
              <a:t>加上本</a:t>
            </a:r>
            <a:r>
              <a:rPr lang="en-US" altLang="zh-CN" sz="1200" b="1">
                <a:solidFill>
                  <a:srgbClr val="FFC000"/>
                </a:solidFill>
                <a:effectLst>
                  <a:outerShdw blurRad="38100" dist="38100" dir="2700000" algn="tl">
                    <a:srgbClr val="000000">
                      <a:alpha val="43137"/>
                    </a:srgbClr>
                  </a:outerShdw>
                </a:effectLst>
              </a:rPr>
              <a:t>ID</a:t>
            </a:r>
            <a:r>
              <a:rPr lang="zh-CN" altLang="en-US" sz="1200" b="1">
                <a:solidFill>
                  <a:srgbClr val="FFC000"/>
                </a:solidFill>
                <a:effectLst>
                  <a:outerShdw blurRad="38100" dist="38100" dir="2700000" algn="tl">
                    <a:srgbClr val="000000">
                      <a:alpha val="43137"/>
                    </a:srgbClr>
                  </a:outerShdw>
                </a:effectLst>
              </a:rPr>
              <a:t>理论的熟练运用</a:t>
            </a:r>
            <a:r>
              <a:rPr lang="en-US" altLang="zh-CN" sz="1200" b="1">
                <a:solidFill>
                  <a:srgbClr val="FFC000"/>
                </a:solidFill>
                <a:effectLst>
                  <a:outerShdw blurRad="38100" dist="38100" dir="2700000" algn="tl">
                    <a:srgbClr val="000000">
                      <a:alpha val="43137"/>
                    </a:srgbClr>
                  </a:outerShdw>
                </a:effectLst>
              </a:rPr>
              <a:t>=</a:t>
            </a:r>
            <a:r>
              <a:rPr lang="zh-CN" altLang="en-US" sz="1200" b="1">
                <a:solidFill>
                  <a:srgbClr val="FFC000"/>
                </a:solidFill>
                <a:effectLst>
                  <a:outerShdw blurRad="38100" dist="38100" dir="2700000" algn="tl">
                    <a:srgbClr val="000000">
                      <a:alpha val="43137"/>
                    </a:srgbClr>
                  </a:outerShdw>
                </a:effectLst>
              </a:rPr>
              <a:t>战无不胜。市场，哪里有什么风险？</a:t>
            </a:r>
          </a:p>
        </p:txBody>
      </p:sp>
      <p:sp>
        <p:nvSpPr>
          <p:cNvPr id="9" name="动作按钮: 开始 8">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0" name="动作按钮: 后退或前一项 9">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1" name="动作按钮: 前进或下一项 10">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2" name="动作按钮: 结束 11">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第一张 12">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上一张 13">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8275994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210872" cy="1143000"/>
          </a:xfrm>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买之前戏，卖之</a:t>
            </a:r>
            <a:r>
              <a:rPr lang="zh-CN" altLang="en-US" sz="1800" b="1" smtClean="0">
                <a:solidFill>
                  <a:schemeClr val="bg1">
                    <a:lumMod val="25000"/>
                    <a:lumOff val="75000"/>
                  </a:schemeClr>
                </a:solidFill>
                <a:effectLst>
                  <a:outerShdw blurRad="38100" dist="38100" dir="2700000" algn="tl">
                    <a:srgbClr val="000000">
                      <a:alpha val="43137"/>
                    </a:srgbClr>
                  </a:outerShdw>
                </a:effectLst>
              </a:rPr>
              <a:t>高潮  </a:t>
            </a:r>
            <a:r>
              <a:rPr lang="zh-CN" altLang="en-US" sz="1100" smtClean="0"/>
              <a:t>人</a:t>
            </a:r>
            <a:r>
              <a:rPr lang="zh-CN" altLang="en-US" sz="1100"/>
              <a:t>的行为同构性，把性研究清楚，人的行为也就略知一二了。股票买卖，不过是人的行为之一，当然也不例外。这里极为严肃地讨论这个问题</a:t>
            </a:r>
            <a:r>
              <a:rPr lang="zh-CN" altLang="en-US" sz="1100" smtClean="0"/>
              <a:t>。</a:t>
            </a:r>
            <a:r>
              <a:rPr lang="zh-CN" altLang="en-US" sz="1100"/>
              <a:t>投资之道，就是驾御面首之道，就是御男之术，就是采阳补阴之方。采阳，要讲究其火候，火候太嫩，采之难以成丹，太老，同样是废物，如果是阳气外泄，化为污浊之精，则更是大煞风景。股票也一样，太早买入，一阳未生，则纯粹折腾，毫无趣味；待到高潮之刻不能及时采补，则阳气尽去，污精尽泄，烂蛇死鳝，反受其困。由于男“性”之不持续，则女“性”采补之关键，就是要取其精华，何谓其精华？一阳复始采之，阳极阴生弃之。用更通俗的话说，就是买之前戏，卖之高潮。</a:t>
            </a:r>
            <a:r>
              <a:rPr lang="zh-CN" altLang="en-US" sz="1100" smtClean="0"/>
              <a:t> </a:t>
            </a:r>
            <a:endParaRPr lang="zh-CN" altLang="en-US" sz="1100">
              <a:effectLst>
                <a:outerShdw blurRad="38100" dist="38100" dir="2700000" algn="tl">
                  <a:srgbClr val="000000">
                    <a:alpha val="43137"/>
                  </a:srgbClr>
                </a:outerShdw>
              </a:effectLst>
            </a:endParaRPr>
          </a:p>
        </p:txBody>
      </p:sp>
      <p:sp>
        <p:nvSpPr>
          <p:cNvPr id="4" name="矩形 3"/>
          <p:cNvSpPr/>
          <p:nvPr/>
        </p:nvSpPr>
        <p:spPr>
          <a:xfrm>
            <a:off x="611560" y="1556792"/>
            <a:ext cx="8136904"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rPr>
              <a:t>买和卖，是不对等的，相应的策略也是不一样的，为什么？</a:t>
            </a:r>
            <a:r>
              <a:rPr lang="zh-CN" altLang="en-US" sz="1000"/>
              <a:t>因为买卖的前后状态是不同构的。在市场里，买是钱换筹码，卖是筹码换钱，钱是与时间无关的，</a:t>
            </a:r>
            <a:r>
              <a:rPr lang="en-US" altLang="zh-CN" sz="1000"/>
              <a:t>1</a:t>
            </a:r>
            <a:r>
              <a:rPr lang="zh-CN" altLang="en-US" sz="1000"/>
              <a:t>元，今天是，明天还是，只要还是钱，就是不变的。而筹码不是，今天的筹码价值与明天的就不同，而筹码的数量不变是没意义的，因为最终算的还是钱。而由于时间的不可逆转，因此（钱</a:t>
            </a:r>
            <a:r>
              <a:rPr lang="en-US" altLang="zh-CN" sz="1000"/>
              <a:t>-</a:t>
            </a:r>
            <a:r>
              <a:rPr lang="zh-CN" altLang="en-US" sz="1000"/>
              <a:t>筹码）与（筹码</a:t>
            </a:r>
            <a:r>
              <a:rPr lang="en-US" altLang="zh-CN" sz="1000"/>
              <a:t>-</a:t>
            </a:r>
            <a:r>
              <a:rPr lang="zh-CN" altLang="en-US" sz="1000"/>
              <a:t>钱）这两个结构，就不是同构的。这道理十分简单，谁都明白，但却是操作逻辑的基础，最基础的往往最简单。</a:t>
            </a:r>
          </a:p>
        </p:txBody>
      </p:sp>
      <p:sp>
        <p:nvSpPr>
          <p:cNvPr id="5" name="矩形 4"/>
          <p:cNvSpPr/>
          <p:nvPr/>
        </p:nvSpPr>
        <p:spPr>
          <a:xfrm>
            <a:off x="611560" y="2264678"/>
            <a:ext cx="8208912" cy="110799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a:t>因此，对于一个大级别的买的过程，或者说一个大的建仓过程，买必然是反复的，买中有卖，不断灵活地根据当下的走势去调整建仓的成本与数量，底部区域可以进行最复杂的中枢延伸与扩展，唯一的目的只有一个，取得足够的、成本不断降低的筹码。这不一定和坐庄有关，当然也可以相关。一个大级别的买的过程，某种程度上还兼备着改造这股票股性的任务，而且这也是一条底线，也就是能顺利退出的底线，在这个底部区域的股性改造中，也就是一个前戏的过程，没有好的前戏，不会有好的高潮。</a:t>
            </a:r>
            <a:r>
              <a:rPr lang="zh-CN" altLang="en-US" sz="1100">
                <a:solidFill>
                  <a:schemeClr val="bg1">
                    <a:lumMod val="25000"/>
                    <a:lumOff val="75000"/>
                  </a:schemeClr>
                </a:solidFill>
              </a:rPr>
              <a:t>注意，底部不一定就是在一个平衡的水平线上中枢震荡，还可以是比较复杂的通道式上升，当然，一般来说，这种通道都是斜率很小的，充满激烈的震荡，具体的以后再说。</a:t>
            </a:r>
          </a:p>
        </p:txBody>
      </p:sp>
      <p:sp>
        <p:nvSpPr>
          <p:cNvPr id="6" name="矩形 5"/>
          <p:cNvSpPr/>
          <p:nvPr/>
        </p:nvSpPr>
        <p:spPr>
          <a:xfrm>
            <a:off x="611560" y="3339569"/>
            <a:ext cx="8208912" cy="116955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rPr>
              <a:t>一个好的、具有诱人前戏的买，当脱离底部区域时，其成本应该早在该区域之下。</a:t>
            </a:r>
            <a:r>
              <a:rPr lang="zh-CN" altLang="en-US" sz="1000"/>
              <a:t>而在大级别中枢上移中，只会减少成本，只有最愚蠢的拉抬，才会增加其成本。其后的活动，本质上只是股“性”不断激发，如同蜂王散发那诱惑引发那群雄蜂的追逐，这更如同一个壮观的</a:t>
            </a:r>
            <a:r>
              <a:rPr lang="en-US" altLang="zh-CN" sz="1000"/>
              <a:t>NP</a:t>
            </a:r>
            <a:r>
              <a:rPr lang="zh-CN" altLang="en-US" sz="1000"/>
              <a:t>过程，</a:t>
            </a:r>
            <a:r>
              <a:rPr lang="en-US" altLang="zh-CN" sz="1000"/>
              <a:t>N</a:t>
            </a:r>
            <a:r>
              <a:rPr lang="zh-CN" altLang="en-US" sz="1000"/>
              <a:t>不断增大，各种裂口、长阳，将这</a:t>
            </a:r>
            <a:r>
              <a:rPr lang="en-US" altLang="zh-CN" sz="1000"/>
              <a:t>NP</a:t>
            </a:r>
            <a:r>
              <a:rPr lang="zh-CN" altLang="en-US" sz="1000"/>
              <a:t>活动推向高潮。对于刚脱离底部的股票，第一次的高潮就如同一个淫乱狂欢夜的序幕，只不过是为第二、第三、第四、第五、第六、甚至第</a:t>
            </a:r>
            <a:r>
              <a:rPr lang="en-US" altLang="zh-CN" sz="1000"/>
              <a:t>10</a:t>
            </a:r>
            <a:r>
              <a:rPr lang="zh-CN" altLang="en-US" sz="1000"/>
              <a:t>次高潮进行铺垫。第一次高潮后的不应期往往不长，但可能很猛烈，震荡很激烈，不应期中还有继续高潮的冲力。这种股票，就如同刚被开发的面首，只有第二、三次，甚至第四、五次的高潮才会渐入佳境。而一个出色的卖，就是在那大级别高潮的后继乏力、背驰中退出，一个好的庄家或大资金操作者，最好的状态就是在那大级别的最后疯狂中被疯狂的雄蜂把货给抢光了，那种所谓筑平台出货的傻瓜，死去吧。</a:t>
            </a:r>
          </a:p>
        </p:txBody>
      </p:sp>
      <p:sp>
        <p:nvSpPr>
          <p:cNvPr id="7" name="矩形 6"/>
          <p:cNvSpPr/>
          <p:nvPr/>
        </p:nvSpPr>
        <p:spPr>
          <a:xfrm>
            <a:off x="611560" y="4437112"/>
            <a:ext cx="8208912"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rPr>
              <a:t>对于一般的散户投资者，在一些较大级别的介入中，例如日线以上的介入中，并不一定都要在第一类买点介入</a:t>
            </a:r>
            <a:r>
              <a:rPr lang="zh-CN" altLang="en-US" sz="1000"/>
              <a:t>，因为，其后的前戏过程，并不一定是一般的散户可以忍受的，一般地，可以在第二类买点出现后才考虑介入，或者更干脆的，是第三类买点出现再介入。但如果资金有一定规模，需要一定数量的筹码，或者要为以后的猎鲸活动储备经验，一个至少从第二类买点开始利用部分前戏的介入是必须的，其中也要如大资金一样，有利用前戏的震荡降低成本、增加筹码的必要。这有什么好处？最重要的一个好处，就是熟悉其股性，一个前戏都不参与的，怎么可能在后面的</a:t>
            </a:r>
            <a:r>
              <a:rPr lang="en-US" altLang="zh-CN" sz="1000"/>
              <a:t>N</a:t>
            </a:r>
            <a:r>
              <a:rPr lang="zh-CN" altLang="en-US" sz="1000"/>
              <a:t>次高潮与不应中得心应手？</a:t>
            </a:r>
          </a:p>
        </p:txBody>
      </p:sp>
      <p:sp>
        <p:nvSpPr>
          <p:cNvPr id="8" name="矩形 7"/>
          <p:cNvSpPr/>
          <p:nvPr/>
        </p:nvSpPr>
        <p:spPr>
          <a:xfrm>
            <a:off x="683568" y="5298886"/>
            <a:ext cx="8136904" cy="60016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rgbClr val="FF8989"/>
                </a:solidFill>
              </a:rPr>
              <a:t>股票也一样，其运转的模式，归根结底，就是不同级别的中枢震荡与移动的组合最终构成相应的前戏</a:t>
            </a:r>
            <a:r>
              <a:rPr lang="en-US" altLang="zh-CN" sz="1100" b="1">
                <a:solidFill>
                  <a:srgbClr val="FF8989"/>
                </a:solidFill>
              </a:rPr>
              <a:t>-</a:t>
            </a:r>
            <a:r>
              <a:rPr lang="zh-CN" altLang="en-US" sz="1100" b="1">
                <a:solidFill>
                  <a:srgbClr val="FF8989"/>
                </a:solidFill>
              </a:rPr>
              <a:t>高潮模式，都一样，但在一样之中，每个股票都有其股性，涉及频率、幅度、形态复杂度等等，这些，对于每只股票都是独特的，这也就是为什么，依据同一模式展开的走势，却呈现千差万别的最终图形。</a:t>
            </a:r>
          </a:p>
        </p:txBody>
      </p:sp>
      <p:sp>
        <p:nvSpPr>
          <p:cNvPr id="9" name="动作按钮: 开始 8">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0" name="动作按钮: 后退或前一项 9">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1" name="动作按钮: 前进或下一项 10">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2" name="动作按钮: 结束 11">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第一张 12">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上一张 13">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6715446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052736"/>
            <a:ext cx="3530352" cy="395064"/>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买之前戏，卖之</a:t>
            </a:r>
            <a:r>
              <a:rPr lang="zh-CN" altLang="en-US" sz="1800" b="1" smtClean="0">
                <a:solidFill>
                  <a:schemeClr val="bg1">
                    <a:lumMod val="25000"/>
                    <a:lumOff val="75000"/>
                  </a:schemeClr>
                </a:solidFill>
                <a:effectLst>
                  <a:outerShdw blurRad="38100" dist="38100" dir="2700000" algn="tl">
                    <a:srgbClr val="000000">
                      <a:alpha val="43137"/>
                    </a:srgbClr>
                  </a:outerShdw>
                </a:effectLst>
              </a:rPr>
              <a:t>高潮</a:t>
            </a:r>
            <a:r>
              <a:rPr lang="en-US" altLang="zh-CN" sz="1800" b="1">
                <a:solidFill>
                  <a:schemeClr val="bg1">
                    <a:lumMod val="25000"/>
                    <a:lumOff val="75000"/>
                  </a:schemeClr>
                </a:solidFill>
                <a:effectLst>
                  <a:outerShdw blurRad="38100" dist="38100" dir="2700000" algn="tl">
                    <a:srgbClr val="000000">
                      <a:alpha val="43137"/>
                    </a:srgbClr>
                  </a:outerShdw>
                </a:effectLst>
              </a:rPr>
              <a:t>(</a:t>
            </a:r>
            <a:r>
              <a:rPr lang="zh-CN" altLang="en-US" sz="1800" b="1">
                <a:solidFill>
                  <a:schemeClr val="bg1">
                    <a:lumMod val="25000"/>
                    <a:lumOff val="75000"/>
                  </a:schemeClr>
                </a:solidFill>
                <a:effectLst>
                  <a:outerShdw blurRad="38100" dist="38100" dir="2700000" algn="tl">
                    <a:srgbClr val="000000">
                      <a:alpha val="43137"/>
                    </a:srgbClr>
                  </a:outerShdw>
                </a:effectLst>
              </a:rPr>
              <a:t>附录图解</a:t>
            </a:r>
            <a:r>
              <a:rPr lang="en-US" altLang="zh-CN" sz="1800" b="1">
                <a:solidFill>
                  <a:schemeClr val="bg1">
                    <a:lumMod val="25000"/>
                    <a:lumOff val="75000"/>
                  </a:schemeClr>
                </a:solidFill>
                <a:effectLst>
                  <a:outerShdw blurRad="38100" dist="38100" dir="2700000" algn="tl">
                    <a:srgbClr val="000000">
                      <a:alpha val="43137"/>
                    </a:srgbClr>
                  </a:outerShdw>
                </a:effectLst>
              </a:rPr>
              <a:t>)</a:t>
            </a:r>
            <a:endParaRPr lang="zh-CN" altLang="en-US" sz="1800"/>
          </a:p>
        </p:txBody>
      </p:sp>
      <p:pic>
        <p:nvPicPr>
          <p:cNvPr id="7170" name="Picture 2" descr="E:\证券\学习资料\缠论\108篇文章图例\20070522-0529.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556792"/>
            <a:ext cx="8136904" cy="4752528"/>
          </a:xfrm>
          <a:prstGeom prst="rect">
            <a:avLst/>
          </a:prstGeom>
          <a:noFill/>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4" name="动作按钮: 开始 3">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5" name="动作按钮: 后退或前一项 4">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 name="动作按钮: 前进或下一项 5">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7" name="动作按钮: 结束 6">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8" name="动作按钮: 第一张 7">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9" name="动作按钮: 上一张 8">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1591217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 calcmode="lin" valueType="num">
                                      <p:cBhvr>
                                        <p:cTn id="14" dur="1000" fill="hold"/>
                                        <p:tgtEl>
                                          <p:spTgt spid="7170"/>
                                        </p:tgtEl>
                                        <p:attrNameLst>
                                          <p:attrName>ppt_w</p:attrName>
                                        </p:attrNameLst>
                                      </p:cBhvr>
                                      <p:tavLst>
                                        <p:tav tm="0">
                                          <p:val>
                                            <p:fltVal val="0"/>
                                          </p:val>
                                        </p:tav>
                                        <p:tav tm="100000">
                                          <p:val>
                                            <p:strVal val="#ppt_w"/>
                                          </p:val>
                                        </p:tav>
                                      </p:tavLst>
                                    </p:anim>
                                    <p:anim calcmode="lin" valueType="num">
                                      <p:cBhvr>
                                        <p:cTn id="15" dur="1000" fill="hold"/>
                                        <p:tgtEl>
                                          <p:spTgt spid="7170"/>
                                        </p:tgtEl>
                                        <p:attrNameLst>
                                          <p:attrName>ppt_h</p:attrName>
                                        </p:attrNameLst>
                                      </p:cBhvr>
                                      <p:tavLst>
                                        <p:tav tm="0">
                                          <p:val>
                                            <p:fltVal val="0"/>
                                          </p:val>
                                        </p:tav>
                                        <p:tav tm="100000">
                                          <p:val>
                                            <p:strVal val="#ppt_h"/>
                                          </p:val>
                                        </p:tav>
                                      </p:tavLst>
                                    </p:anim>
                                    <p:anim calcmode="lin" valueType="num">
                                      <p:cBhvr>
                                        <p:cTn id="16" dur="1000" fill="hold"/>
                                        <p:tgtEl>
                                          <p:spTgt spid="7170"/>
                                        </p:tgtEl>
                                        <p:attrNameLst>
                                          <p:attrName>style.rotation</p:attrName>
                                        </p:attrNameLst>
                                      </p:cBhvr>
                                      <p:tavLst>
                                        <p:tav tm="0">
                                          <p:val>
                                            <p:fltVal val="90"/>
                                          </p:val>
                                        </p:tav>
                                        <p:tav tm="100000">
                                          <p:val>
                                            <p:fltVal val="0"/>
                                          </p:val>
                                        </p:tav>
                                      </p:tavLst>
                                    </p:anim>
                                    <p:animEffect transition="in" filter="fade">
                                      <p:cBhvr>
                                        <p:cTn id="17"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138864" cy="1143000"/>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rPr>
              <a:t>走势预测的精确</a:t>
            </a:r>
            <a:r>
              <a:rPr lang="zh-CN" altLang="en-US" sz="1800" b="1" smtClean="0">
                <a:solidFill>
                  <a:schemeClr val="bg1">
                    <a:lumMod val="25000"/>
                    <a:lumOff val="75000"/>
                  </a:schemeClr>
                </a:solidFill>
              </a:rPr>
              <a:t>意义  </a:t>
            </a:r>
            <a:r>
              <a:rPr lang="zh-CN" altLang="en-US" sz="1100" smtClean="0"/>
              <a:t>真正</a:t>
            </a:r>
            <a:r>
              <a:rPr lang="zh-CN" altLang="en-US" sz="1100"/>
              <a:t>的预测，就是不测而测。当然，这和一般通常的预测不是一个概念。在通常预测概念的忽悠、毒害下，很多人那根爱预测之筋总爱不时不自主地晃动几下，这里也算给那些被预测毒害的人治疗治疗，也算死马当活马治一治了。</a:t>
            </a:r>
          </a:p>
        </p:txBody>
      </p:sp>
      <p:sp>
        <p:nvSpPr>
          <p:cNvPr id="4" name="矩形 3"/>
          <p:cNvSpPr/>
          <p:nvPr/>
        </p:nvSpPr>
        <p:spPr>
          <a:xfrm>
            <a:off x="611560" y="1556792"/>
            <a:ext cx="8208912"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rPr>
              <a:t>市场的所有走势，都是当下合力构成。</a:t>
            </a:r>
            <a:r>
              <a:rPr lang="zh-CN" altLang="en-US" sz="1000"/>
              <a:t>例如，前几天，认沽权证突然停牌导致的走势，就是由于规则分力有了突发性改变当下构成的。由于一般情况下，政策或规则的分力，至少在一个时间段内保持常量，所以，一般人就忘记、忽视其存在。但无论是常量还是随着每笔成交变化的变量，合力都是当下构成的，常量的分力，用</a:t>
            </a:r>
            <a:r>
              <a:rPr lang="en-US" altLang="zh-CN" sz="1000"/>
              <a:t>F(t)</a:t>
            </a:r>
            <a:r>
              <a:rPr lang="zh-CN" altLang="en-US" sz="1000"/>
              <a:t>表示，只是表示其值是一个常量或者是一个分段式常量。对于任何一个具体的</a:t>
            </a:r>
            <a:r>
              <a:rPr lang="en-US" altLang="zh-CN" sz="1000"/>
              <a:t>t</a:t>
            </a:r>
            <a:r>
              <a:rPr lang="zh-CN" altLang="en-US" sz="1000"/>
              <a:t>来说，这和变化的分量在合成规则与合成的结果来说，没有任何的区别。</a:t>
            </a:r>
          </a:p>
        </p:txBody>
      </p:sp>
      <p:sp>
        <p:nvSpPr>
          <p:cNvPr id="5" name="矩形 4"/>
          <p:cNvSpPr/>
          <p:nvPr/>
        </p:nvSpPr>
        <p:spPr>
          <a:xfrm>
            <a:off x="611560" y="2264678"/>
            <a:ext cx="8208912"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t>但这些常量的分力，并不是永恒的常量，往往是分段式的，其变化是有断裂点的，很多基本面上的分力，都有这个特点，这些断裂点，构成预测上的盲点。当然，进行基本面分析，对宏观面进行大面积的考察，可以尽量减少这些盲点，但不可能完全消除。这因素的存在，已使得所有一般意义上的精确预测可能变成一个笑话。</a:t>
            </a:r>
          </a:p>
        </p:txBody>
      </p:sp>
      <p:sp>
        <p:nvSpPr>
          <p:cNvPr id="6" name="矩形 5"/>
          <p:cNvSpPr/>
          <p:nvPr/>
        </p:nvSpPr>
        <p:spPr>
          <a:xfrm>
            <a:off x="579456" y="2818676"/>
            <a:ext cx="8241015"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rPr>
              <a:t>更重要的是</a:t>
            </a:r>
            <a:r>
              <a:rPr lang="zh-CN" altLang="en-US" sz="1000"/>
              <a:t>，基本面上的因素，也是合力的结果。政治、经济等等方面，哪个不是合力的结果？现在的世界政治、经济格局，就是众多合力的结果，一个国家里的就更是这样了。很多人一根筋思维，总是假设政策是一个上帝，是不需要合力的，里面没有各种利益的斗争，所有结果都如同一个预设的机器给出的。所有一般意义上精确预测的理论，实质上都是以类似的一根筋思维为前提的。</a:t>
            </a:r>
          </a:p>
        </p:txBody>
      </p:sp>
      <p:sp>
        <p:nvSpPr>
          <p:cNvPr id="7" name="矩形 6"/>
          <p:cNvSpPr/>
          <p:nvPr/>
        </p:nvSpPr>
        <p:spPr>
          <a:xfrm>
            <a:off x="611559" y="3358548"/>
            <a:ext cx="8208911"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rPr>
              <a:t>比前面这些更深刻的，站在哲学的角度，预测也是一个分力</a:t>
            </a:r>
            <a:r>
              <a:rPr lang="zh-CN" altLang="en-US" sz="1000"/>
              <a:t>，就如同观察者本来就被假定在观察之中，所有观察的结果都和观察者相关、被观察者所干预，以观察者为前提，预测也是同样的方式介入到被预测的结果之中。正如同量子力学的测不准原理，</a:t>
            </a:r>
            <a:r>
              <a:rPr lang="zh-CN" altLang="en-US" sz="1000" b="1">
                <a:solidFill>
                  <a:srgbClr val="FF8989"/>
                </a:solidFill>
              </a:rPr>
              <a:t>任何关于预测的理论，其最大的原理就是测不准。</a:t>
            </a:r>
          </a:p>
        </p:txBody>
      </p:sp>
      <p:sp>
        <p:nvSpPr>
          <p:cNvPr id="8" name="矩形 7"/>
          <p:cNvSpPr/>
          <p:nvPr/>
        </p:nvSpPr>
        <p:spPr>
          <a:xfrm>
            <a:off x="611558" y="3861048"/>
            <a:ext cx="8208911"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rPr>
              <a:t>有人可能在说，很多人都有预测准确的经历，这是为什么？</a:t>
            </a:r>
            <a:r>
              <a:rPr lang="zh-CN" altLang="en-US" sz="1000"/>
              <a:t>其实，这不过是一个概率事件。因为走势可以发生的情况，按任何标准来分类，其可能情况都是有限的。一般来说，就是三、四种情况。而喜欢预测游戏，到处宣布自己预测如何如何准的人比全世界正在被面首的人都多，瞎猫还能碰到死耗子，就算有人连续碰对了，也依然在概率的范围内，有什么大惊小怪的。而所有号称自己预测如何如何的人，不过都是玩如此的招数或被如此的招数玩而不自知，至于那些把烂的藏起来，只把忽悠对的到处晃悠，那就更等而下之了。</a:t>
            </a:r>
          </a:p>
        </p:txBody>
      </p:sp>
      <p:sp>
        <p:nvSpPr>
          <p:cNvPr id="9" name="矩形 8"/>
          <p:cNvSpPr/>
          <p:nvPr/>
        </p:nvSpPr>
        <p:spPr>
          <a:xfrm>
            <a:off x="583809" y="4552071"/>
            <a:ext cx="8236659"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rPr>
              <a:t>不仅股票是废纸，本质上货币也是废纸，其所谓的价值区间和股票是一样的，</a:t>
            </a:r>
            <a:r>
              <a:rPr lang="en-US" altLang="zh-CN" sz="1000" b="1">
                <a:solidFill>
                  <a:schemeClr val="bg1">
                    <a:lumMod val="25000"/>
                    <a:lumOff val="75000"/>
                  </a:schemeClr>
                </a:solidFill>
              </a:rPr>
              <a:t>0</a:t>
            </a:r>
            <a:r>
              <a:rPr lang="zh-CN" altLang="en-US" sz="1000" b="1">
                <a:solidFill>
                  <a:schemeClr val="bg1">
                    <a:lumMod val="25000"/>
                    <a:lumOff val="75000"/>
                  </a:schemeClr>
                </a:solidFill>
              </a:rPr>
              <a:t>同样是可能的取值。</a:t>
            </a:r>
            <a:r>
              <a:rPr lang="zh-CN" altLang="en-US" sz="1000"/>
              <a:t>甚至按最精确的理论来说，还可以取负值，例如，如果有某朝或某国政府规定，私藏前朝或别国钱钞股票的一律死罪，那你说这钱钞或股票是不是负值？至于具体股票变</a:t>
            </a:r>
            <a:r>
              <a:rPr lang="en-US" altLang="zh-CN" sz="1000"/>
              <a:t>0</a:t>
            </a:r>
            <a:r>
              <a:rPr lang="zh-CN" altLang="en-US" sz="1000"/>
              <a:t>的情况，在权证上就经常发生。</a:t>
            </a:r>
          </a:p>
        </p:txBody>
      </p:sp>
      <p:sp>
        <p:nvSpPr>
          <p:cNvPr id="10" name="矩形 9"/>
          <p:cNvSpPr/>
          <p:nvPr/>
        </p:nvSpPr>
        <p:spPr>
          <a:xfrm>
            <a:off x="624622" y="5079199"/>
            <a:ext cx="8195845"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rPr>
              <a:t>边界条件分段后，就要确定一旦发生哪种情况就如何操作，也就是把操作也同样给分段化了。</a:t>
            </a:r>
            <a:r>
              <a:rPr lang="zh-CN" altLang="en-US" sz="1000"/>
              <a:t>然后，把所有情况交给市场本身，让市场自己去当下选择。例如，前几天，本</a:t>
            </a:r>
            <a:r>
              <a:rPr lang="en-US" altLang="zh-CN" sz="1000"/>
              <a:t>ID</a:t>
            </a:r>
            <a:r>
              <a:rPr lang="zh-CN" altLang="en-US" sz="1000"/>
              <a:t>用前期两高点和</a:t>
            </a:r>
            <a:r>
              <a:rPr lang="en-US" altLang="zh-CN" sz="1000"/>
              <a:t>10</a:t>
            </a:r>
            <a:r>
              <a:rPr lang="zh-CN" altLang="en-US" sz="1000"/>
              <a:t>日线进行分类，那自然就把走势区间分类成跌破与不跌破两种。然后预先设定跌破该怎么干，不跌破该怎么干，如此而已。这就是最本质的预测，不测而测，让市场自己去选择。最后市场选择了不跌破，那就继续持有。</a:t>
            </a:r>
          </a:p>
        </p:txBody>
      </p:sp>
      <p:sp>
        <p:nvSpPr>
          <p:cNvPr id="11" name="矩形 10"/>
          <p:cNvSpPr/>
          <p:nvPr/>
        </p:nvSpPr>
        <p:spPr>
          <a:xfrm>
            <a:off x="624621" y="5633197"/>
            <a:ext cx="8195845"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rPr>
              <a:t>有人说，万一他上去后又跌破怎么办？</a:t>
            </a:r>
            <a:r>
              <a:rPr lang="zh-CN" altLang="en-US" sz="1000"/>
              <a:t>这是典型的脑子水多瞎预测思维。任何一个市场的操作者，一定不能陷入这种无聊思维之中。市场不跌破是一个事实，你的操作只能根据已经发生的事实来，如果跌破，那就等跌破成为事实再说，因此在本</a:t>
            </a:r>
            <a:r>
              <a:rPr lang="en-US" altLang="zh-CN" sz="1000"/>
              <a:t>ID</a:t>
            </a:r>
            <a:r>
              <a:rPr lang="zh-CN" altLang="en-US" sz="1000"/>
              <a:t>意义下的预测里，你已经把如果跌破的情况该干什么预设好了，这种情况没成为事实，就是另一种情况成为事实，那就该干什么干什么。</a:t>
            </a:r>
          </a:p>
        </p:txBody>
      </p:sp>
      <p:sp>
        <p:nvSpPr>
          <p:cNvPr id="12" name="动作按钮: 开始 11">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后退或前一项 12">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前进或下一项 13">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结束 14">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6" name="动作按钮: 第一张 15">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7" name="动作按钮: 上一张 16">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5809388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走势预测的精确</a:t>
            </a:r>
            <a:r>
              <a:rPr lang="zh-CN" altLang="en-US" sz="1800" b="1" smtClean="0">
                <a:solidFill>
                  <a:schemeClr val="bg1">
                    <a:lumMod val="25000"/>
                    <a:lumOff val="75000"/>
                  </a:schemeClr>
                </a:solidFill>
                <a:effectLst>
                  <a:outerShdw blurRad="38100" dist="38100" dir="2700000" algn="tl">
                    <a:srgbClr val="000000">
                      <a:alpha val="43137"/>
                    </a:srgbClr>
                  </a:outerShdw>
                </a:effectLst>
              </a:rPr>
              <a:t>意义（续）</a:t>
            </a:r>
            <a:endParaRPr lang="zh-CN" altLang="en-US" sz="1800">
              <a:effectLst>
                <a:outerShdw blurRad="38100" dist="38100" dir="2700000" algn="tl">
                  <a:srgbClr val="000000">
                    <a:alpha val="43137"/>
                  </a:srgbClr>
                </a:outerShdw>
              </a:effectLst>
            </a:endParaRPr>
          </a:p>
        </p:txBody>
      </p:sp>
      <p:sp>
        <p:nvSpPr>
          <p:cNvPr id="4" name="矩形 3"/>
          <p:cNvSpPr/>
          <p:nvPr/>
        </p:nvSpPr>
        <p:spPr>
          <a:xfrm>
            <a:off x="611560" y="1556792"/>
            <a:ext cx="8208912"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一般来说，喜欢预测的人，通常都是神经过敏，脑子水多，操作低下，喜欢忽悠之辈。</a:t>
            </a:r>
            <a:r>
              <a:rPr lang="zh-CN" altLang="en-US" sz="1000">
                <a:effectLst>
                  <a:outerShdw blurRad="38100" dist="38100" dir="2700000" algn="tl">
                    <a:srgbClr val="000000">
                      <a:alpha val="43137"/>
                    </a:srgbClr>
                  </a:outerShdw>
                </a:effectLst>
              </a:rPr>
              <a:t>那些从</a:t>
            </a:r>
            <a:r>
              <a:rPr lang="en-US" altLang="zh-CN" sz="1000">
                <a:effectLst>
                  <a:outerShdw blurRad="38100" dist="38100" dir="2700000" algn="tl">
                    <a:srgbClr val="000000">
                      <a:alpha val="43137"/>
                    </a:srgbClr>
                  </a:outerShdw>
                </a:effectLst>
              </a:rPr>
              <a:t>2000</a:t>
            </a:r>
            <a:r>
              <a:rPr lang="zh-CN" altLang="en-US" sz="1000">
                <a:effectLst>
                  <a:outerShdw blurRad="38100" dist="38100" dir="2700000" algn="tl">
                    <a:srgbClr val="000000">
                      <a:alpha val="43137"/>
                    </a:srgbClr>
                  </a:outerShdw>
                </a:effectLst>
              </a:rPr>
              <a:t>点就开始测顶的，如果说错一次割一块肉，现在都可以去当假冒羊蝎子了。股票是用来面首的，不面首股票，就被股票面首。面首股票，可不能光是忽悠，而是要实际操作。所有的操作，其实都是根据不同分段边界的一个结果，只是每个人的分段边界不同而已。</a:t>
            </a:r>
          </a:p>
        </p:txBody>
      </p:sp>
      <p:sp>
        <p:nvSpPr>
          <p:cNvPr id="5" name="矩形 4"/>
          <p:cNvSpPr/>
          <p:nvPr/>
        </p:nvSpPr>
        <p:spPr>
          <a:xfrm>
            <a:off x="611560" y="2094437"/>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因此，问题不是去预测什么，而是确定分段边界。</a:t>
            </a:r>
            <a:r>
              <a:rPr lang="zh-CN" altLang="en-US" sz="1000">
                <a:effectLst>
                  <a:outerShdw blurRad="38100" dist="38100" dir="2700000" algn="tl">
                    <a:srgbClr val="000000">
                      <a:alpha val="43137"/>
                    </a:srgbClr>
                  </a:outerShdw>
                </a:effectLst>
              </a:rPr>
              <a:t>例如，前两天用前期两高点分类有意义，现在再用，就没什么意义了，现在就可以完全用均线系统来分类，所以本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就接着强调</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日、</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周、</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月的原则。有了分段的边界原则，按着操作就可以，还需要预测什么？又有什么可预测的？</a:t>
            </a:r>
          </a:p>
        </p:txBody>
      </p:sp>
      <p:sp>
        <p:nvSpPr>
          <p:cNvPr id="6" name="矩形 5"/>
          <p:cNvSpPr/>
          <p:nvPr/>
        </p:nvSpPr>
        <p:spPr>
          <a:xfrm>
            <a:off x="611560" y="2482097"/>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FF8989"/>
                </a:solidFill>
                <a:effectLst>
                  <a:outerShdw blurRad="38100" dist="38100" dir="2700000" algn="tl">
                    <a:srgbClr val="000000">
                      <a:alpha val="43137"/>
                    </a:srgbClr>
                  </a:outerShdw>
                </a:effectLst>
              </a:rPr>
              <a:t>世界金融市场的历史一直在证明，真正成功的操作者，从来都不预测什么，即使在媒体上忽悠一下，也就是为了利用媒体。真正的操作者，都有一套操作的原则，按照原则来，就是最好的预测。</a:t>
            </a:r>
          </a:p>
        </p:txBody>
      </p:sp>
      <p:sp>
        <p:nvSpPr>
          <p:cNvPr id="7" name="矩形 6"/>
          <p:cNvSpPr/>
          <p:nvPr/>
        </p:nvSpPr>
        <p:spPr>
          <a:xfrm>
            <a:off x="611560" y="2882207"/>
            <a:ext cx="8208912"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那么，本</a:t>
            </a:r>
            <a:r>
              <a:rPr lang="en-US" altLang="zh-CN" sz="1000" b="1">
                <a:solidFill>
                  <a:schemeClr val="bg1">
                    <a:lumMod val="25000"/>
                    <a:lumOff val="75000"/>
                  </a:schemeClr>
                </a:solidFill>
                <a:effectLst>
                  <a:outerShdw blurRad="38100" dist="38100" dir="2700000" algn="tl">
                    <a:srgbClr val="000000">
                      <a:alpha val="43137"/>
                    </a:srgbClr>
                  </a:outerShdw>
                </a:effectLst>
              </a:rPr>
              <a:t>ID</a:t>
            </a:r>
            <a:r>
              <a:rPr lang="zh-CN" altLang="en-US" sz="1000" b="1">
                <a:solidFill>
                  <a:schemeClr val="bg1">
                    <a:lumMod val="25000"/>
                    <a:lumOff val="75000"/>
                  </a:schemeClr>
                </a:solidFill>
                <a:effectLst>
                  <a:outerShdw blurRad="38100" dist="38100" dir="2700000" algn="tl">
                    <a:srgbClr val="000000">
                      <a:alpha val="43137"/>
                    </a:srgbClr>
                  </a:outerShdw>
                </a:effectLst>
              </a:rPr>
              <a:t>理论中的分型、笔、线段、中枢、走势类型、买卖点等等，是不是预测呢？</a:t>
            </a:r>
            <a:r>
              <a:rPr lang="zh-CN" altLang="en-US" sz="1000">
                <a:effectLst>
                  <a:outerShdw blurRad="38100" dist="38100" dir="2700000" algn="tl">
                    <a:srgbClr val="000000">
                      <a:alpha val="43137"/>
                    </a:srgbClr>
                  </a:outerShdw>
                </a:effectLst>
              </a:rPr>
              <a:t>是也不是。因为本质上本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的理论，是最好的一套分段原则，这一套原则，可以随着市场的当下变化，随时给出分段的信号。按照本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理论来的，其实在任何级别都有一个永远的分段： </a:t>
            </a:r>
            <a:r>
              <a:rPr lang="en-US" altLang="zh-CN" sz="1000">
                <a:effectLst>
                  <a:outerShdw blurRad="38100" dist="38100" dir="2700000" algn="tl">
                    <a:srgbClr val="000000">
                      <a:alpha val="43137"/>
                    </a:srgbClr>
                  </a:outerShdw>
                </a:effectLst>
              </a:rPr>
              <a:t>X=</a:t>
            </a:r>
            <a:r>
              <a:rPr lang="zh-CN" altLang="en-US" sz="1000">
                <a:effectLst>
                  <a:outerShdw blurRad="38100" dist="38100" dir="2700000" algn="tl">
                    <a:srgbClr val="000000">
                      <a:alpha val="43137"/>
                    </a:srgbClr>
                  </a:outerShdw>
                </a:effectLst>
              </a:rPr>
              <a:t>买点，买入；</a:t>
            </a:r>
            <a:r>
              <a:rPr lang="en-US" altLang="zh-CN" sz="1000">
                <a:effectLst>
                  <a:outerShdw blurRad="38100" dist="38100" dir="2700000" algn="tl">
                    <a:srgbClr val="000000">
                      <a:alpha val="43137"/>
                    </a:srgbClr>
                  </a:outerShdw>
                </a:effectLst>
              </a:rPr>
              <a:t>X=</a:t>
            </a:r>
            <a:r>
              <a:rPr lang="zh-CN" altLang="en-US" sz="1000">
                <a:effectLst>
                  <a:outerShdw blurRad="38100" dist="38100" dir="2700000" algn="tl">
                    <a:srgbClr val="000000">
                      <a:alpha val="43137"/>
                    </a:srgbClr>
                  </a:outerShdw>
                </a:effectLst>
              </a:rPr>
              <a:t>卖点，卖出；</a:t>
            </a:r>
            <a:r>
              <a:rPr lang="en-US" altLang="zh-CN" sz="1000">
                <a:effectLst>
                  <a:outerShdw blurRad="38100" dist="38100" dir="2700000" algn="tl">
                    <a:srgbClr val="000000">
                      <a:alpha val="43137"/>
                    </a:srgbClr>
                  </a:outerShdw>
                </a:effectLst>
              </a:rPr>
              <a:t>X</a:t>
            </a:r>
            <a:r>
              <a:rPr lang="zh-CN" altLang="en-US" sz="1000">
                <a:effectLst>
                  <a:outerShdw blurRad="38100" dist="38100" dir="2700000" algn="tl">
                    <a:srgbClr val="000000">
                      <a:alpha val="43137"/>
                    </a:srgbClr>
                  </a:outerShdw>
                </a:effectLst>
              </a:rPr>
              <a:t>属于买卖点之间，就持有，而这持有的种类，如果前面买点，卖点没出现，就是股票，反之就是钱。按照分段函数的方法，本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的理论就有这样一个分段操作的最基本原则。</a:t>
            </a:r>
          </a:p>
        </p:txBody>
      </p:sp>
      <p:sp>
        <p:nvSpPr>
          <p:cNvPr id="8" name="矩形 7"/>
          <p:cNvSpPr/>
          <p:nvPr/>
        </p:nvSpPr>
        <p:spPr>
          <a:xfrm>
            <a:off x="611560" y="3590093"/>
            <a:ext cx="8208912"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因此，如果你真学习和按本</a:t>
            </a:r>
            <a:r>
              <a:rPr lang="en-US" altLang="zh-CN" sz="1000" b="1">
                <a:solidFill>
                  <a:schemeClr val="bg1">
                    <a:lumMod val="25000"/>
                    <a:lumOff val="75000"/>
                  </a:schemeClr>
                </a:solidFill>
                <a:effectLst>
                  <a:outerShdw blurRad="38100" dist="38100" dir="2700000" algn="tl">
                    <a:srgbClr val="000000">
                      <a:alpha val="43137"/>
                    </a:srgbClr>
                  </a:outerShdw>
                </a:effectLst>
              </a:rPr>
              <a:t>ID</a:t>
            </a:r>
            <a:r>
              <a:rPr lang="zh-CN" altLang="en-US" sz="1000" b="1">
                <a:solidFill>
                  <a:schemeClr val="bg1">
                    <a:lumMod val="25000"/>
                    <a:lumOff val="75000"/>
                  </a:schemeClr>
                </a:solidFill>
                <a:effectLst>
                  <a:outerShdw blurRad="38100" dist="38100" dir="2700000" algn="tl">
                    <a:srgbClr val="000000">
                      <a:alpha val="43137"/>
                    </a:srgbClr>
                  </a:outerShdw>
                </a:effectLst>
              </a:rPr>
              <a:t>的理论来操作，就无须考虑其他系统，或者说其他系统都只能是参考。</a:t>
            </a:r>
            <a:r>
              <a:rPr lang="zh-CN" altLang="en-US" sz="1000">
                <a:effectLst>
                  <a:outerShdw blurRad="38100" dist="38100" dir="2700000" algn="tl">
                    <a:srgbClr val="000000">
                      <a:alpha val="43137"/>
                    </a:srgbClr>
                  </a:outerShdw>
                </a:effectLst>
              </a:rPr>
              <a:t>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解盘的时候，之所以经常说均线，高点连线之类的，只是为了照顾没开始学本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理论的人，并不是本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觉得那种分类有什么特殊的意义。本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的理论，任何时候都自然给出当下操作的分段函数，而且这种给出都是按级别来的，所以本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反复强调，你先选择好自己的操作级别，否则，本来是大级别操作的，看到小级别的晃动也晃动起来，那是有毛病。</a:t>
            </a:r>
          </a:p>
        </p:txBody>
      </p:sp>
      <p:sp>
        <p:nvSpPr>
          <p:cNvPr id="9" name="矩形 8"/>
          <p:cNvSpPr/>
          <p:nvPr/>
        </p:nvSpPr>
        <p:spPr>
          <a:xfrm>
            <a:off x="611560" y="4315162"/>
            <a:ext cx="8208912"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D3675F"/>
                </a:solidFill>
                <a:effectLst>
                  <a:outerShdw blurRad="38100" dist="38100" dir="2700000" algn="tl">
                    <a:srgbClr val="000000">
                      <a:alpha val="43137"/>
                    </a:srgbClr>
                  </a:outerShdw>
                </a:effectLst>
              </a:rPr>
              <a:t>给出分段函数，就是给出最精确的预测，所有的预测都是当下给出的，这才是真正的预测。这种预测，不需要任何概率化的无聊玩意，也没有所谓预测成功的忽悠或兴奋。这种预测的成功每一当下都发生着，每一下都要忽悠兴奋一下，这人脑子早锈掉了。所谓碧空过雁、绿水回风，哪个是尔本来面目？参！</a:t>
            </a:r>
          </a:p>
        </p:txBody>
      </p:sp>
      <p:sp>
        <p:nvSpPr>
          <p:cNvPr id="10" name="动作按钮: 开始 9">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1" name="动作按钮: 后退或前一项 10">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2" name="动作按钮: 前进或下一项 11">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结束 12">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第一张 13">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上一张 14">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9839096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836712"/>
            <a:ext cx="8210872" cy="611088"/>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市场获利机会的绝对</a:t>
            </a:r>
            <a:r>
              <a:rPr lang="zh-CN" altLang="en-US" sz="1800" b="1" smtClean="0">
                <a:solidFill>
                  <a:schemeClr val="bg1">
                    <a:lumMod val="25000"/>
                    <a:lumOff val="75000"/>
                  </a:schemeClr>
                </a:solidFill>
                <a:effectLst>
                  <a:outerShdw blurRad="38100" dist="38100" dir="2700000" algn="tl">
                    <a:srgbClr val="000000">
                      <a:alpha val="43137"/>
                    </a:srgbClr>
                  </a:outerShdw>
                </a:effectLst>
              </a:rPr>
              <a:t>分类  </a:t>
            </a:r>
            <a:r>
              <a:rPr lang="zh-CN" altLang="en-US" sz="1000" smtClean="0">
                <a:effectLst>
                  <a:outerShdw blurRad="38100" dist="38100" dir="2700000" algn="tl">
                    <a:srgbClr val="000000">
                      <a:alpha val="43137"/>
                    </a:srgbClr>
                  </a:outerShdw>
                </a:effectLst>
              </a:rPr>
              <a:t>说</a:t>
            </a:r>
            <a:r>
              <a:rPr lang="zh-CN" altLang="en-US" sz="1000">
                <a:effectLst>
                  <a:outerShdw blurRad="38100" dist="38100" dir="2700000" algn="tl">
                    <a:srgbClr val="000000">
                      <a:alpha val="43137"/>
                    </a:srgbClr>
                  </a:outerShdw>
                </a:effectLst>
              </a:rPr>
              <a:t>起获利，最一般的想法就是低买高卖就获利，但这是一种很笼统的看法，没什么操作和指导意义。任何市场的获利机会，在本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理论下，都有一个最明确的分类，用本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理论的语言来说，只有两种：中枢上移与中枢震荡。</a:t>
            </a:r>
            <a:endParaRPr lang="zh-CN" altLang="en-US" sz="1000">
              <a:solidFill>
                <a:schemeClr val="bg1">
                  <a:lumMod val="25000"/>
                  <a:lumOff val="75000"/>
                </a:schemeClr>
              </a:solidFill>
              <a:effectLst>
                <a:outerShdw blurRad="38100" dist="38100" dir="2700000" algn="tl">
                  <a:srgbClr val="000000">
                    <a:alpha val="43137"/>
                  </a:srgbClr>
                </a:outerShdw>
              </a:effectLst>
            </a:endParaRPr>
          </a:p>
        </p:txBody>
      </p:sp>
      <p:sp>
        <p:nvSpPr>
          <p:cNvPr id="4" name="矩形 3"/>
          <p:cNvSpPr/>
          <p:nvPr/>
        </p:nvSpPr>
        <p:spPr>
          <a:xfrm>
            <a:off x="611560" y="1556792"/>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显然，站在走势类型同级别的角度，中枢上移就是意味着该级别的上涨走势，而中枢震荡，有可能是该级别的盘整，或者是该级别上涨中的新中枢形成后的延续过程。</a:t>
            </a:r>
            <a:r>
              <a:rPr lang="zh-CN" altLang="en-US" sz="1000" b="1">
                <a:solidFill>
                  <a:schemeClr val="bg1">
                    <a:lumMod val="25000"/>
                    <a:lumOff val="75000"/>
                  </a:schemeClr>
                </a:solidFill>
                <a:effectLst>
                  <a:outerShdw blurRad="38100" dist="38100" dir="2700000" algn="tl">
                    <a:srgbClr val="000000">
                      <a:alpha val="43137"/>
                    </a:srgbClr>
                  </a:outerShdw>
                </a:effectLst>
              </a:rPr>
              <a:t>任何市场的获利机会，都逃脱不了这两种模式</a:t>
            </a:r>
            <a:r>
              <a:rPr lang="zh-CN" altLang="en-US" sz="1000">
                <a:effectLst>
                  <a:outerShdw blurRad="38100" dist="38100" dir="2700000" algn="tl">
                    <a:srgbClr val="000000">
                      <a:alpha val="43137"/>
                    </a:srgbClr>
                  </a:outerShdw>
                </a:effectLst>
              </a:rPr>
              <a:t>，只是百姓日用而不知，本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理论而知。</a:t>
            </a:r>
          </a:p>
        </p:txBody>
      </p:sp>
      <p:sp>
        <p:nvSpPr>
          <p:cNvPr id="5" name="矩形 4"/>
          <p:cNvSpPr/>
          <p:nvPr/>
        </p:nvSpPr>
        <p:spPr>
          <a:xfrm>
            <a:off x="611560" y="1956902"/>
            <a:ext cx="8280920"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在你的操作级别下，</a:t>
            </a:r>
            <a:r>
              <a:rPr lang="zh-CN" altLang="en-US" sz="1000" b="1">
                <a:solidFill>
                  <a:schemeClr val="bg1">
                    <a:lumMod val="25000"/>
                    <a:lumOff val="75000"/>
                  </a:schemeClr>
                </a:solidFill>
                <a:effectLst>
                  <a:outerShdw blurRad="38100" dist="38100" dir="2700000" algn="tl">
                    <a:srgbClr val="000000">
                      <a:alpha val="43137"/>
                    </a:srgbClr>
                  </a:outerShdw>
                </a:effectLst>
              </a:rPr>
              <a:t>中枢上移中，是不存在着任何理论上短差机会的，除非这种上移结束进入新中枢的形成与震荡。</a:t>
            </a:r>
            <a:r>
              <a:rPr lang="zh-CN" altLang="en-US" sz="1000" b="1">
                <a:solidFill>
                  <a:srgbClr val="D3675F"/>
                </a:solidFill>
                <a:effectLst>
                  <a:outerShdw blurRad="38100" dist="38100" dir="2700000" algn="tl">
                    <a:srgbClr val="000000">
                      <a:alpha val="43137"/>
                    </a:srgbClr>
                  </a:outerShdw>
                </a:effectLst>
              </a:rPr>
              <a:t>而中枢震荡，就是短差的理论天堂。</a:t>
            </a:r>
            <a:r>
              <a:rPr lang="zh-CN" altLang="en-US" sz="1000">
                <a:effectLst>
                  <a:outerShdw blurRad="38100" dist="38100" dir="2700000" algn="tl">
                    <a:srgbClr val="000000">
                      <a:alpha val="43137"/>
                    </a:srgbClr>
                  </a:outerShdw>
                </a:effectLst>
              </a:rPr>
              <a:t>只要在任何的中枢震荡向上的离开段卖点区域走掉，必然有机会在其后的中枢震荡中回补回来，唯一需要一定技术要求的，就是对第三类买点的判断，如果出现第三买点你不回补回来，那么就有可能错过一次新的中枢上移，当然，还有相当的机会，是进入一个更大的中枢震荡，那样，你回补回来的机会还是绝对的。</a:t>
            </a:r>
          </a:p>
        </p:txBody>
      </p:sp>
      <p:sp>
        <p:nvSpPr>
          <p:cNvPr id="6" name="矩形 5"/>
          <p:cNvSpPr/>
          <p:nvPr/>
        </p:nvSpPr>
        <p:spPr>
          <a:xfrm>
            <a:off x="611560" y="2664788"/>
            <a:ext cx="8280920"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很多人，经常说自己按本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的理论做短差买不回来，这没什么奇怪的。如果你连中枢都没分清楚，级别也没搞懂，中枢上移与中枢震荡也分不清楚，第三类买点就更糊涂，那也能短差成功，只能说你刚好运气好，死耗子摔到瞎猫爪子上了，天上哪能天天掉死耗子？</a:t>
            </a:r>
          </a:p>
        </p:txBody>
      </p:sp>
      <p:sp>
        <p:nvSpPr>
          <p:cNvPr id="7" name="矩形 6"/>
          <p:cNvSpPr/>
          <p:nvPr/>
        </p:nvSpPr>
        <p:spPr>
          <a:xfrm>
            <a:off x="611560" y="3096829"/>
            <a:ext cx="8208911"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FF8989"/>
                </a:solidFill>
                <a:effectLst>
                  <a:outerShdw blurRad="38100" dist="38100" dir="2700000" algn="tl">
                    <a:srgbClr val="000000">
                      <a:alpha val="43137"/>
                    </a:srgbClr>
                  </a:outerShdw>
                </a:effectLst>
              </a:rPr>
              <a:t>以上，只是在某一级别上的应用。用同一级别的视角去看走势，就如同用一个横切面去考察，而当把不同的级别进行纵向的比较，对走势就有了一个纵向的视野。</a:t>
            </a:r>
          </a:p>
        </p:txBody>
      </p:sp>
      <p:sp>
        <p:nvSpPr>
          <p:cNvPr id="8" name="矩形 7"/>
          <p:cNvSpPr/>
          <p:nvPr/>
        </p:nvSpPr>
        <p:spPr>
          <a:xfrm>
            <a:off x="611559" y="3477843"/>
            <a:ext cx="8208911"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一个月线级别的上涨，在年线级别上，可能就是一个中枢震荡中的一个小段。</a:t>
            </a:r>
            <a:r>
              <a:rPr lang="zh-CN" altLang="en-US" sz="1000">
                <a:effectLst>
                  <a:outerShdw blurRad="38100" dist="38100" dir="2700000" algn="tl">
                    <a:srgbClr val="000000">
                      <a:alpha val="43137"/>
                    </a:srgbClr>
                  </a:outerShdw>
                </a:effectLst>
              </a:rPr>
              <a:t>站在年中枢的角度，如果这上涨是从年中枢之下向中枢的回拉，那么，中枢的位置，显然就构成需要消化的阻力；如果是年中枢之上对中枢的离开，那么中枢就有反拉作用。这都是一个最简单的问题。</a:t>
            </a:r>
          </a:p>
        </p:txBody>
      </p:sp>
      <p:sp>
        <p:nvSpPr>
          <p:cNvPr id="9" name="矩形 8"/>
          <p:cNvSpPr/>
          <p:nvPr/>
        </p:nvSpPr>
        <p:spPr>
          <a:xfrm>
            <a:off x="611560" y="3881245"/>
            <a:ext cx="8208910"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人生有限，一个年中枢的上移，就构成了人生可能参与的最大投资机会。</a:t>
            </a:r>
            <a:r>
              <a:rPr lang="zh-CN" altLang="en-US" sz="1000">
                <a:effectLst>
                  <a:outerShdw blurRad="38100" dist="38100" dir="2700000" algn="tl">
                    <a:srgbClr val="000000">
                      <a:alpha val="43137"/>
                    </a:srgbClr>
                  </a:outerShdw>
                </a:effectLst>
              </a:rPr>
              <a:t>一个年的中枢震荡，很有可能就要搞</a:t>
            </a:r>
            <a:r>
              <a:rPr lang="en-US" altLang="zh-CN" sz="1000">
                <a:effectLst>
                  <a:outerShdw blurRad="38100" dist="38100" dir="2700000" algn="tl">
                    <a:srgbClr val="000000">
                      <a:alpha val="43137"/>
                    </a:srgbClr>
                  </a:outerShdw>
                </a:effectLst>
              </a:rPr>
              <a:t>100</a:t>
            </a:r>
            <a:r>
              <a:rPr lang="zh-CN" altLang="en-US" sz="1000">
                <a:effectLst>
                  <a:outerShdw blurRad="38100" dist="38100" dir="2700000" algn="tl">
                    <a:srgbClr val="000000">
                      <a:alpha val="43137"/>
                    </a:srgbClr>
                  </a:outerShdw>
                </a:effectLst>
              </a:rPr>
              <a:t>年，如果你刚好落在这样的世界里，简直是灾难。而能遇到一个年中枢的上移机会，那就是最牛的长线投资了。最牛的长线投资，就是把一个年中枢的上移机会给拿住了。</a:t>
            </a:r>
          </a:p>
        </p:txBody>
      </p:sp>
      <p:sp>
        <p:nvSpPr>
          <p:cNvPr id="10" name="矩形 9"/>
          <p:cNvSpPr/>
          <p:nvPr/>
        </p:nvSpPr>
        <p:spPr>
          <a:xfrm>
            <a:off x="611558" y="4284647"/>
            <a:ext cx="8208911"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当然，对于大多数人的生命来说，可能最现实的机会，只是一个季线级别的上涨过程，这个过程没结束，没见到那新的年中枢，人已经没了。这个年中枢的上移过程，有时候需要</a:t>
            </a:r>
            <a:r>
              <a:rPr lang="en-US" altLang="zh-CN" sz="1000">
                <a:effectLst>
                  <a:outerShdw blurRad="38100" dist="38100" dir="2700000" algn="tl">
                    <a:srgbClr val="000000">
                      <a:alpha val="43137"/>
                    </a:srgbClr>
                  </a:outerShdw>
                </a:effectLst>
              </a:rPr>
              <a:t>N</a:t>
            </a:r>
            <a:r>
              <a:rPr lang="zh-CN" altLang="en-US" sz="1000">
                <a:effectLst>
                  <a:outerShdw blurRad="38100" dist="38100" dir="2700000" algn="tl">
                    <a:srgbClr val="000000">
                      <a:alpha val="43137"/>
                    </a:srgbClr>
                  </a:outerShdw>
                </a:effectLst>
              </a:rPr>
              <a:t>代人的见证。看看美国股市的图，现在还没看到那新的年中枢，依然在年中枢的上移中，想想美国股市有多少年了？</a:t>
            </a:r>
          </a:p>
        </p:txBody>
      </p:sp>
      <p:sp>
        <p:nvSpPr>
          <p:cNvPr id="11" name="矩形 10"/>
          <p:cNvSpPr/>
          <p:nvPr/>
        </p:nvSpPr>
        <p:spPr>
          <a:xfrm>
            <a:off x="611559" y="4838645"/>
            <a:ext cx="8208909" cy="24622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所以，对于一个最现实的获利来说，一个季度甚至月线的中枢上移，已经是足够好的一生最大的，在单个品种上的长线获利机会。</a:t>
            </a:r>
          </a:p>
        </p:txBody>
      </p:sp>
      <p:sp>
        <p:nvSpPr>
          <p:cNvPr id="12" name="矩形 11"/>
          <p:cNvSpPr/>
          <p:nvPr/>
        </p:nvSpPr>
        <p:spPr>
          <a:xfrm>
            <a:off x="611560" y="5157192"/>
            <a:ext cx="8208912"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一个季度中枢的上移，可能就是一个十年甚至更长的月线上涨，能有如此动力的企业，需要怎么样的素质？即使在全球化的环境下，单个企业的规模是有其极限的。而一个能获取超级上涨的公司，也不可能突破那个极限。因此，顶已经是现实存在了，根据企业的行业，其相应的极限还有所不同。对于操作来说，</a:t>
            </a:r>
            <a:r>
              <a:rPr lang="zh-CN" altLang="en-US" sz="1000" b="1">
                <a:solidFill>
                  <a:schemeClr val="bg1">
                    <a:lumMod val="25000"/>
                    <a:lumOff val="75000"/>
                  </a:schemeClr>
                </a:solidFill>
                <a:effectLst>
                  <a:outerShdw blurRad="38100" dist="38100" dir="2700000" algn="tl">
                    <a:srgbClr val="000000">
                      <a:alpha val="43137"/>
                    </a:srgbClr>
                  </a:outerShdw>
                </a:effectLst>
              </a:rPr>
              <a:t>唯一需要知道的，就是哪些企业能向自己行业的极限冲击。</a:t>
            </a:r>
          </a:p>
        </p:txBody>
      </p:sp>
      <p:sp>
        <p:nvSpPr>
          <p:cNvPr id="13" name="动作按钮: 开始 12">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后退或前一项 13">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前进或下一项 14">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6" name="动作按钮: 结束 15">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7" name="动作按钮: 第一张 16">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8" name="动作按钮: 上一张 17">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8293528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052736"/>
            <a:ext cx="7772400" cy="395064"/>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市场获利机会的绝对</a:t>
            </a:r>
            <a:r>
              <a:rPr lang="zh-CN" altLang="en-US" sz="1800" b="1" smtClean="0">
                <a:solidFill>
                  <a:schemeClr val="bg1">
                    <a:lumMod val="25000"/>
                    <a:lumOff val="75000"/>
                  </a:schemeClr>
                </a:solidFill>
                <a:effectLst>
                  <a:outerShdw blurRad="38100" dist="38100" dir="2700000" algn="tl">
                    <a:srgbClr val="000000">
                      <a:alpha val="43137"/>
                    </a:srgbClr>
                  </a:outerShdw>
                </a:effectLst>
              </a:rPr>
              <a:t>分类（续）</a:t>
            </a:r>
            <a:endParaRPr lang="zh-CN" altLang="en-US" sz="1800">
              <a:effectLst>
                <a:outerShdw blurRad="38100" dist="38100" dir="2700000" algn="tl">
                  <a:srgbClr val="000000">
                    <a:alpha val="43137"/>
                  </a:srgbClr>
                </a:outerShdw>
              </a:effectLst>
            </a:endParaRPr>
          </a:p>
        </p:txBody>
      </p:sp>
      <p:sp>
        <p:nvSpPr>
          <p:cNvPr id="4" name="矩形 3"/>
          <p:cNvSpPr/>
          <p:nvPr/>
        </p:nvSpPr>
        <p:spPr>
          <a:xfrm>
            <a:off x="611560" y="1556792"/>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但针对中国的企业、上市公司，我们还可以给出一个判断，就是几乎所有的行业，都必然有至少一个中国的上市公司会去冲击全球的行业理论极限。这就是中国资本市场的现实魅力所在。因为，几乎有多少个行业，就至少有多少只真正的牛股。</a:t>
            </a:r>
          </a:p>
        </p:txBody>
      </p:sp>
      <p:sp>
        <p:nvSpPr>
          <p:cNvPr id="5" name="矩形 4"/>
          <p:cNvSpPr/>
          <p:nvPr/>
        </p:nvSpPr>
        <p:spPr>
          <a:xfrm>
            <a:off x="611560" y="1956902"/>
            <a:ext cx="8208912"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不过，有些行业，其空间是有限的，因此可以筛选出去。</a:t>
            </a:r>
            <a:r>
              <a:rPr lang="zh-CN" altLang="en-US" sz="1000">
                <a:effectLst>
                  <a:outerShdw blurRad="38100" dist="38100" dir="2700000" algn="tl">
                    <a:srgbClr val="000000">
                      <a:alpha val="43137"/>
                    </a:srgbClr>
                  </a:outerShdw>
                </a:effectLst>
              </a:rPr>
              <a:t>这种行业的企业，注定了，是没有季线甚至月线以上级别中枢上移的，除非他转型。因此，远离那些注定没有季线甚至月线以上级别中枢上移的行业，这些行业的企业，最终都是某级别的中枢震荡。这里，就涉及基本面的分析与整个世界经济的综合判断，谁说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的理论只管技术的？</a:t>
            </a:r>
            <a:r>
              <a:rPr lang="zh-CN" altLang="en-US" sz="1000">
                <a:solidFill>
                  <a:srgbClr val="FF8989"/>
                </a:solidFill>
                <a:effectLst>
                  <a:outerShdw blurRad="38100" dist="38100" dir="2700000" algn="tl">
                    <a:srgbClr val="000000">
                      <a:alpha val="43137"/>
                    </a:srgbClr>
                  </a:outerShdw>
                </a:effectLst>
              </a:rPr>
              <a:t>但任何的基本面，必须在本</a:t>
            </a:r>
            <a:r>
              <a:rPr lang="en-US" altLang="zh-CN" sz="1000">
                <a:solidFill>
                  <a:srgbClr val="FF8989"/>
                </a:solidFill>
                <a:effectLst>
                  <a:outerShdw blurRad="38100" dist="38100" dir="2700000" algn="tl">
                    <a:srgbClr val="000000">
                      <a:alpha val="43137"/>
                    </a:srgbClr>
                  </a:outerShdw>
                </a:effectLst>
              </a:rPr>
              <a:t>ID</a:t>
            </a:r>
            <a:r>
              <a:rPr lang="zh-CN" altLang="en-US" sz="1000">
                <a:solidFill>
                  <a:srgbClr val="FF8989"/>
                </a:solidFill>
                <a:effectLst>
                  <a:outerShdw blurRad="38100" dist="38100" dir="2700000" algn="tl">
                    <a:srgbClr val="000000">
                      <a:alpha val="43137"/>
                    </a:srgbClr>
                  </a:outerShdw>
                </a:effectLst>
              </a:rPr>
              <a:t>的几何理论的关照下才有意义，在这个视角的关照下，你才知道，究竟这基本面对应的是什么级别、什么类型的获利机会。</a:t>
            </a:r>
          </a:p>
        </p:txBody>
      </p:sp>
      <p:sp>
        <p:nvSpPr>
          <p:cNvPr id="6" name="矩形 5"/>
          <p:cNvSpPr/>
          <p:nvPr/>
        </p:nvSpPr>
        <p:spPr>
          <a:xfrm>
            <a:off x="611560" y="2664788"/>
            <a:ext cx="8208912"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找到了行业，就到了具体企业的寻找。对于长线投资来说，</a:t>
            </a:r>
            <a:r>
              <a:rPr lang="zh-CN" altLang="en-US" sz="1000" b="1">
                <a:solidFill>
                  <a:schemeClr val="bg1">
                    <a:lumMod val="25000"/>
                    <a:lumOff val="75000"/>
                  </a:schemeClr>
                </a:solidFill>
                <a:effectLst>
                  <a:outerShdw blurRad="38100" dist="38100" dir="2700000" algn="tl">
                    <a:srgbClr val="000000">
                      <a:alpha val="43137"/>
                    </a:srgbClr>
                  </a:outerShdw>
                </a:effectLst>
              </a:rPr>
              <a:t>最牛的股票与最牛的企业，最终是必然对应的</a:t>
            </a:r>
            <a:r>
              <a:rPr lang="zh-CN" altLang="en-US" sz="1000">
                <a:effectLst>
                  <a:outerShdw blurRad="38100" dist="38100" dir="2700000" algn="tl">
                    <a:srgbClr val="000000">
                      <a:alpha val="43137"/>
                    </a:srgbClr>
                  </a:outerShdw>
                </a:effectLst>
              </a:rPr>
              <a:t>。没有人是神仙，谁都不知道哪个是最后的获胜者。但谁都知道，最终的获胜者最终必然要到，例如</a:t>
            </a:r>
            <a:r>
              <a:rPr lang="en-US" altLang="zh-CN" sz="1000">
                <a:effectLst>
                  <a:outerShdw blurRad="38100" dist="38100" dir="2700000" algn="tl">
                    <a:srgbClr val="000000">
                      <a:alpha val="43137"/>
                    </a:srgbClr>
                  </a:outerShdw>
                </a:effectLst>
              </a:rPr>
              <a:t>10</a:t>
            </a:r>
            <a:r>
              <a:rPr lang="zh-CN" altLang="en-US" sz="1000">
                <a:effectLst>
                  <a:outerShdw blurRad="38100" dist="38100" dir="2700000" algn="tl">
                    <a:srgbClr val="000000">
                      <a:alpha val="43137"/>
                    </a:srgbClr>
                  </a:outerShdw>
                </a:effectLst>
              </a:rPr>
              <a:t>万亿人民币的市值，那么，他的市值必然要经过任何一个低于</a:t>
            </a:r>
            <a:r>
              <a:rPr lang="en-US" altLang="zh-CN" sz="1000">
                <a:effectLst>
                  <a:outerShdw blurRad="38100" dist="38100" dir="2700000" algn="tl">
                    <a:srgbClr val="000000">
                      <a:alpha val="43137"/>
                    </a:srgbClr>
                  </a:outerShdw>
                </a:effectLst>
              </a:rPr>
              <a:t>10</a:t>
            </a:r>
            <a:r>
              <a:rPr lang="zh-CN" altLang="en-US" sz="1000">
                <a:effectLst>
                  <a:outerShdw blurRad="38100" dist="38100" dir="2700000" algn="tl">
                    <a:srgbClr val="000000">
                      <a:alpha val="43137"/>
                    </a:srgbClr>
                  </a:outerShdw>
                </a:effectLst>
              </a:rPr>
              <a:t>万亿人民币的数。</a:t>
            </a:r>
          </a:p>
        </p:txBody>
      </p:sp>
      <p:sp>
        <p:nvSpPr>
          <p:cNvPr id="7" name="矩形 6"/>
          <p:cNvSpPr/>
          <p:nvPr/>
        </p:nvSpPr>
        <p:spPr>
          <a:xfrm>
            <a:off x="611560" y="3218786"/>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这就足够了，这就马上可以百分百推理出，这个企业，或者是当下的龙头，或者是在今后某一时刻超越当下龙头的企业。有这样一个推论，</a:t>
            </a:r>
            <a:r>
              <a:rPr lang="zh-CN" altLang="en-US" sz="1000" b="1">
                <a:solidFill>
                  <a:schemeClr val="bg1">
                    <a:lumMod val="25000"/>
                    <a:lumOff val="75000"/>
                  </a:schemeClr>
                </a:solidFill>
                <a:effectLst>
                  <a:outerShdw blurRad="38100" dist="38100" dir="2700000" algn="tl">
                    <a:srgbClr val="000000">
                      <a:alpha val="43137"/>
                    </a:srgbClr>
                  </a:outerShdw>
                </a:effectLst>
              </a:rPr>
              <a:t>本</a:t>
            </a:r>
            <a:r>
              <a:rPr lang="en-US" altLang="zh-CN" sz="1000" b="1">
                <a:solidFill>
                  <a:schemeClr val="bg1">
                    <a:lumMod val="25000"/>
                    <a:lumOff val="75000"/>
                  </a:schemeClr>
                </a:solidFill>
                <a:effectLst>
                  <a:outerShdw blurRad="38100" dist="38100" dir="2700000" algn="tl">
                    <a:srgbClr val="000000">
                      <a:alpha val="43137"/>
                    </a:srgbClr>
                  </a:outerShdw>
                </a:effectLst>
              </a:rPr>
              <a:t>ID</a:t>
            </a:r>
            <a:r>
              <a:rPr lang="zh-CN" altLang="en-US" sz="1000" b="1">
                <a:solidFill>
                  <a:schemeClr val="bg1">
                    <a:lumMod val="25000"/>
                    <a:lumOff val="75000"/>
                  </a:schemeClr>
                </a:solidFill>
                <a:effectLst>
                  <a:outerShdw blurRad="38100" dist="38100" dir="2700000" algn="tl">
                    <a:srgbClr val="000000">
                      <a:alpha val="43137"/>
                    </a:srgbClr>
                  </a:outerShdw>
                </a:effectLst>
              </a:rPr>
              <a:t>就可以构建出一个最合理的投资方案。</a:t>
            </a:r>
          </a:p>
        </p:txBody>
      </p:sp>
      <p:sp>
        <p:nvSpPr>
          <p:cNvPr id="8" name="矩形 7"/>
          <p:cNvSpPr/>
          <p:nvPr/>
        </p:nvSpPr>
        <p:spPr>
          <a:xfrm>
            <a:off x="611560" y="3623025"/>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一、用最大的比例，例如</a:t>
            </a:r>
            <a:r>
              <a:rPr lang="en-US" altLang="zh-CN" sz="1000">
                <a:effectLst>
                  <a:outerShdw blurRad="38100" dist="38100" dir="2700000" algn="tl">
                    <a:srgbClr val="000000">
                      <a:alpha val="43137"/>
                    </a:srgbClr>
                  </a:outerShdw>
                </a:effectLst>
              </a:rPr>
              <a:t>70%</a:t>
            </a:r>
            <a:r>
              <a:rPr lang="zh-CN" altLang="en-US" sz="1000">
                <a:effectLst>
                  <a:outerShdw blurRad="38100" dist="38100" dir="2700000" algn="tl">
                    <a:srgbClr val="000000">
                      <a:alpha val="43137"/>
                    </a:srgbClr>
                  </a:outerShdw>
                </a:effectLst>
              </a:rPr>
              <a:t>，投在龙头企业（可能是两家）中，然后把其他</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分在最有成长性（可能是两三家）的企业中。注意，在实际操作中，如果龙头企业已经在基本面上显示必然的败落，那当然就选择最好的替代者，如此类推。</a:t>
            </a:r>
          </a:p>
        </p:txBody>
      </p:sp>
      <p:sp>
        <p:nvSpPr>
          <p:cNvPr id="9" name="矩形 8"/>
          <p:cNvSpPr/>
          <p:nvPr/>
        </p:nvSpPr>
        <p:spPr>
          <a:xfrm>
            <a:off x="590504" y="4023135"/>
            <a:ext cx="8229967"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二、只要这个行业顺序不变，那么这个投资比例就不变，除非基本面上出现明显的行业地位改变的迹象，一旦如此，就按等市值换股。当然，如果技术面把握好，完全可以在较大级别卖掉被超越的企业，在其后的买点再介入新的龙头已经成长企业。</a:t>
            </a:r>
          </a:p>
        </p:txBody>
      </p:sp>
      <p:sp>
        <p:nvSpPr>
          <p:cNvPr id="10" name="矩形 9"/>
          <p:cNvSpPr/>
          <p:nvPr/>
        </p:nvSpPr>
        <p:spPr>
          <a:xfrm>
            <a:off x="615915" y="4443164"/>
            <a:ext cx="8204557"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三、这就是本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理论的独门武器了，充分利用可操作的中枢震荡（例如日线、周线等），把所有投资成本变为</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，然后不断增加可持有筹码。注意，这些筹码，可能是新的有成长或低估价值的公司。</a:t>
            </a:r>
          </a:p>
        </p:txBody>
      </p:sp>
      <p:sp>
        <p:nvSpPr>
          <p:cNvPr id="11" name="矩形 10"/>
          <p:cNvSpPr/>
          <p:nvPr/>
        </p:nvSpPr>
        <p:spPr>
          <a:xfrm>
            <a:off x="611560" y="4843274"/>
            <a:ext cx="8191496" cy="24622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四、没有第四，如果一定要说，就是密切关注比价关系，这里的比价关系，就是市值与行业地位的关系，发现其中低估的品种。</a:t>
            </a:r>
          </a:p>
        </p:txBody>
      </p:sp>
      <p:sp>
        <p:nvSpPr>
          <p:cNvPr id="12" name="矩形 11"/>
          <p:cNvSpPr/>
          <p:nvPr/>
        </p:nvSpPr>
        <p:spPr>
          <a:xfrm>
            <a:off x="971600" y="5178097"/>
            <a:ext cx="3168352" cy="24622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FF0000"/>
                </a:solidFill>
                <a:effectLst>
                  <a:outerShdw blurRad="38100" dist="38100" dir="2700000" algn="tl">
                    <a:srgbClr val="000000">
                      <a:alpha val="43137"/>
                    </a:srgbClr>
                  </a:outerShdw>
                </a:effectLst>
              </a:rPr>
              <a:t>注意，任何的投资，必须是</a:t>
            </a:r>
            <a:r>
              <a:rPr lang="en-US" altLang="zh-CN" sz="1000" b="1">
                <a:solidFill>
                  <a:srgbClr val="FF0000"/>
                </a:solidFill>
                <a:effectLst>
                  <a:outerShdw blurRad="38100" dist="38100" dir="2700000" algn="tl">
                    <a:srgbClr val="000000">
                      <a:alpha val="43137"/>
                    </a:srgbClr>
                  </a:outerShdw>
                </a:effectLst>
              </a:rPr>
              <a:t>0</a:t>
            </a:r>
            <a:r>
              <a:rPr lang="zh-CN" altLang="en-US" sz="1000" b="1">
                <a:solidFill>
                  <a:srgbClr val="FF0000"/>
                </a:solidFill>
                <a:effectLst>
                  <a:outerShdw blurRad="38100" dist="38100" dir="2700000" algn="tl">
                    <a:srgbClr val="000000">
                      <a:alpha val="43137"/>
                    </a:srgbClr>
                  </a:outerShdw>
                </a:effectLst>
              </a:rPr>
              <a:t>成本才是真正有意义的。</a:t>
            </a:r>
          </a:p>
        </p:txBody>
      </p:sp>
      <p:sp>
        <p:nvSpPr>
          <p:cNvPr id="13" name="矩形 12"/>
          <p:cNvSpPr/>
          <p:nvPr/>
        </p:nvSpPr>
        <p:spPr>
          <a:xfrm>
            <a:off x="628976" y="5517232"/>
            <a:ext cx="1998808"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FFC000"/>
                </a:solidFill>
                <a:effectLst>
                  <a:outerShdw blurRad="38100" dist="38100" dir="2700000" algn="tl">
                    <a:srgbClr val="000000">
                      <a:alpha val="43137"/>
                    </a:srgbClr>
                  </a:outerShdw>
                </a:effectLst>
              </a:rPr>
              <a:t>以上这个策略，就是基本面、比价关系，与技术面三个独立系统完美的组合，能这样操作股票，才有点按本</a:t>
            </a:r>
            <a:r>
              <a:rPr lang="en-US" altLang="zh-CN" sz="1000" b="1">
                <a:solidFill>
                  <a:srgbClr val="FFC000"/>
                </a:solidFill>
                <a:effectLst>
                  <a:outerShdw blurRad="38100" dist="38100" dir="2700000" algn="tl">
                    <a:srgbClr val="000000">
                      <a:alpha val="43137"/>
                    </a:srgbClr>
                  </a:outerShdw>
                </a:effectLst>
              </a:rPr>
              <a:t>ID</a:t>
            </a:r>
            <a:r>
              <a:rPr lang="zh-CN" altLang="en-US" sz="1000" b="1">
                <a:solidFill>
                  <a:srgbClr val="FFC000"/>
                </a:solidFill>
                <a:effectLst>
                  <a:outerShdw blurRad="38100" dist="38100" dir="2700000" algn="tl">
                    <a:srgbClr val="000000">
                      <a:alpha val="43137"/>
                    </a:srgbClr>
                  </a:outerShdw>
                </a:effectLst>
              </a:rPr>
              <a:t>理论操作的味道。</a:t>
            </a:r>
          </a:p>
        </p:txBody>
      </p:sp>
      <p:sp>
        <p:nvSpPr>
          <p:cNvPr id="14" name="矩形 13"/>
          <p:cNvSpPr/>
          <p:nvPr/>
        </p:nvSpPr>
        <p:spPr>
          <a:xfrm>
            <a:off x="2771800" y="5438350"/>
            <a:ext cx="2190720"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C49500"/>
                </a:solidFill>
                <a:effectLst>
                  <a:outerShdw blurRad="38100" dist="38100" dir="2700000" algn="tl">
                    <a:srgbClr val="000000">
                      <a:alpha val="43137"/>
                    </a:srgbClr>
                  </a:outerShdw>
                </a:effectLst>
              </a:rPr>
              <a:t>当然，以上，只适合大资金的操作，对于小资金，其实依然可以按照类似思路，只是只能用简略版，例如，就跟踪龙头企业，或者就跟踪最有成长性的那家。</a:t>
            </a:r>
          </a:p>
        </p:txBody>
      </p:sp>
      <p:sp>
        <p:nvSpPr>
          <p:cNvPr id="15" name="矩形 14"/>
          <p:cNvSpPr/>
          <p:nvPr/>
        </p:nvSpPr>
        <p:spPr>
          <a:xfrm>
            <a:off x="4932040" y="5440288"/>
            <a:ext cx="1957279"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FF8989"/>
                </a:solidFill>
                <a:effectLst>
                  <a:outerShdw blurRad="38100" dist="38100" dir="2700000" algn="tl">
                    <a:srgbClr val="000000">
                      <a:alpha val="43137"/>
                    </a:srgbClr>
                  </a:outerShdw>
                </a:effectLst>
              </a:rPr>
              <a:t>当然，对于原始资本积累的小资金，利用小级别去快速积累，这是更快速的方法，但资金到一定规模后，小级别就没有太大意义了。</a:t>
            </a:r>
          </a:p>
        </p:txBody>
      </p:sp>
      <p:sp>
        <p:nvSpPr>
          <p:cNvPr id="16" name="矩形 15"/>
          <p:cNvSpPr/>
          <p:nvPr/>
        </p:nvSpPr>
        <p:spPr>
          <a:xfrm>
            <a:off x="6876256" y="5178097"/>
            <a:ext cx="2016224" cy="116955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有人可能说，你怎么不说政策面？</a:t>
            </a:r>
            <a:r>
              <a:rPr lang="zh-CN" altLang="en-US" sz="1000">
                <a:effectLst>
                  <a:outerShdw blurRad="38100" dist="38100" dir="2700000" algn="tl">
                    <a:srgbClr val="000000">
                      <a:alpha val="43137"/>
                    </a:srgbClr>
                  </a:outerShdw>
                </a:effectLst>
              </a:rPr>
              <a:t>政策面那种玩意，不过是制造最多是周线级别的震荡，这正是提供技术上降低成本、增加筹码的机会。</a:t>
            </a:r>
            <a:r>
              <a:rPr lang="en-US" altLang="zh-CN" sz="1000">
                <a:effectLst>
                  <a:outerShdw blurRad="38100" dist="38100" dir="2700000" algn="tl">
                    <a:srgbClr val="000000">
                      <a:alpha val="43137"/>
                    </a:srgbClr>
                  </a:outerShdw>
                </a:effectLst>
              </a:rPr>
              <a:t>1929</a:t>
            </a:r>
            <a:r>
              <a:rPr lang="zh-CN" altLang="en-US" sz="1000">
                <a:effectLst>
                  <a:outerShdw blurRad="38100" dist="38100" dir="2700000" algn="tl">
                    <a:srgbClr val="000000">
                      <a:alpha val="43137"/>
                    </a:srgbClr>
                  </a:outerShdw>
                </a:effectLst>
              </a:rPr>
              <a:t>年、二次世界大战，都没改变美国股市年线级别的中枢移动，政策面又算得了什么？</a:t>
            </a:r>
          </a:p>
        </p:txBody>
      </p:sp>
      <p:sp>
        <p:nvSpPr>
          <p:cNvPr id="17" name="动作按钮: 开始 16">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8" name="动作按钮: 后退或前一项 17">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9" name="动作按钮: 前进或下一项 18">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0" name="动作按钮: 结束 19">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1" name="动作按钮: 第一张 20">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2" name="动作按钮: 上一张 21">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3166659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p:cTn id="77" dur="500" fill="hold"/>
                                        <p:tgtEl>
                                          <p:spTgt spid="13"/>
                                        </p:tgtEl>
                                        <p:attrNameLst>
                                          <p:attrName>ppt_w</p:attrName>
                                        </p:attrNameLst>
                                      </p:cBhvr>
                                      <p:tavLst>
                                        <p:tav tm="0">
                                          <p:val>
                                            <p:fltVal val="0"/>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animEffect transition="in" filter="fade">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500" fill="hold"/>
                                        <p:tgtEl>
                                          <p:spTgt spid="15"/>
                                        </p:tgtEl>
                                        <p:attrNameLst>
                                          <p:attrName>ppt_w</p:attrName>
                                        </p:attrNameLst>
                                      </p:cBhvr>
                                      <p:tavLst>
                                        <p:tav tm="0">
                                          <p:val>
                                            <p:fltVal val="0"/>
                                          </p:val>
                                        </p:tav>
                                        <p:tav tm="100000">
                                          <p:val>
                                            <p:strVal val="#ppt_w"/>
                                          </p:val>
                                        </p:tav>
                                      </p:tavLst>
                                    </p:anim>
                                    <p:anim calcmode="lin" valueType="num">
                                      <p:cBhvr>
                                        <p:cTn id="92" dur="500" fill="hold"/>
                                        <p:tgtEl>
                                          <p:spTgt spid="15"/>
                                        </p:tgtEl>
                                        <p:attrNameLst>
                                          <p:attrName>ppt_h</p:attrName>
                                        </p:attrNameLst>
                                      </p:cBhvr>
                                      <p:tavLst>
                                        <p:tav tm="0">
                                          <p:val>
                                            <p:fltVal val="0"/>
                                          </p:val>
                                        </p:tav>
                                        <p:tav tm="100000">
                                          <p:val>
                                            <p:strVal val="#ppt_h"/>
                                          </p:val>
                                        </p:tav>
                                      </p:tavLst>
                                    </p:anim>
                                    <p:animEffect transition="in" filter="fade">
                                      <p:cBhvr>
                                        <p:cTn id="93" dur="500"/>
                                        <p:tgtEl>
                                          <p:spTgt spid="15"/>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6"/>
                                        </p:tgtEl>
                                        <p:attrNameLst>
                                          <p:attrName>style.visibility</p:attrName>
                                        </p:attrNameLst>
                                      </p:cBhvr>
                                      <p:to>
                                        <p:strVal val="visible"/>
                                      </p:to>
                                    </p:set>
                                    <p:anim calcmode="lin" valueType="num">
                                      <p:cBhvr>
                                        <p:cTn id="98" dur="500" fill="hold"/>
                                        <p:tgtEl>
                                          <p:spTgt spid="16"/>
                                        </p:tgtEl>
                                        <p:attrNameLst>
                                          <p:attrName>ppt_w</p:attrName>
                                        </p:attrNameLst>
                                      </p:cBhvr>
                                      <p:tavLst>
                                        <p:tav tm="0">
                                          <p:val>
                                            <p:fltVal val="0"/>
                                          </p:val>
                                        </p:tav>
                                        <p:tav tm="100000">
                                          <p:val>
                                            <p:strVal val="#ppt_w"/>
                                          </p:val>
                                        </p:tav>
                                      </p:tavLst>
                                    </p:anim>
                                    <p:anim calcmode="lin" valueType="num">
                                      <p:cBhvr>
                                        <p:cTn id="99" dur="500" fill="hold"/>
                                        <p:tgtEl>
                                          <p:spTgt spid="16"/>
                                        </p:tgtEl>
                                        <p:attrNameLst>
                                          <p:attrName>ppt_h</p:attrName>
                                        </p:attrNameLst>
                                      </p:cBhvr>
                                      <p:tavLst>
                                        <p:tav tm="0">
                                          <p:val>
                                            <p:fltVal val="0"/>
                                          </p:val>
                                        </p:tav>
                                        <p:tav tm="100000">
                                          <p:val>
                                            <p:strVal val="#ppt_h"/>
                                          </p:val>
                                        </p:tav>
                                      </p:tavLst>
                                    </p:anim>
                                    <p:animEffect transition="in" filter="fade">
                                      <p:cBhvr>
                                        <p:cTn id="10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980728"/>
            <a:ext cx="7772400" cy="467072"/>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如何躲避政策性</a:t>
            </a:r>
            <a:r>
              <a:rPr lang="zh-CN" altLang="en-US" sz="1800" b="1" smtClean="0">
                <a:solidFill>
                  <a:schemeClr val="bg1">
                    <a:lumMod val="25000"/>
                    <a:lumOff val="75000"/>
                  </a:schemeClr>
                </a:solidFill>
                <a:effectLst>
                  <a:outerShdw blurRad="38100" dist="38100" dir="2700000" algn="tl">
                    <a:srgbClr val="000000">
                      <a:alpha val="43137"/>
                    </a:srgbClr>
                  </a:outerShdw>
                </a:effectLst>
              </a:rPr>
              <a:t>风险  </a:t>
            </a:r>
            <a:r>
              <a:rPr lang="zh-CN" altLang="en-US" sz="1100" smtClean="0">
                <a:effectLst>
                  <a:outerShdw blurRad="38100" dist="38100" dir="2700000" algn="tl">
                    <a:srgbClr val="000000">
                      <a:alpha val="43137"/>
                    </a:srgbClr>
                  </a:outerShdw>
                </a:effectLst>
              </a:rPr>
              <a:t>政策性</a:t>
            </a:r>
            <a:r>
              <a:rPr lang="zh-CN" altLang="en-US" sz="1100">
                <a:effectLst>
                  <a:outerShdw blurRad="38100" dist="38100" dir="2700000" algn="tl">
                    <a:srgbClr val="000000">
                      <a:alpha val="43137"/>
                    </a:srgbClr>
                  </a:outerShdw>
                </a:effectLst>
              </a:rPr>
              <a:t>风险，属于非系统风险，本质上是不可准确预测的，只能进行有效的相应防范。</a:t>
            </a:r>
          </a:p>
        </p:txBody>
      </p:sp>
      <p:sp>
        <p:nvSpPr>
          <p:cNvPr id="4" name="矩形 3"/>
          <p:cNvSpPr/>
          <p:nvPr/>
        </p:nvSpPr>
        <p:spPr>
          <a:xfrm>
            <a:off x="611560" y="1556792"/>
            <a:ext cx="8208912" cy="76944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bg1">
                    <a:lumMod val="25000"/>
                    <a:lumOff val="75000"/>
                  </a:schemeClr>
                </a:solidFill>
                <a:effectLst>
                  <a:outerShdw blurRad="38100" dist="38100" dir="2700000" algn="tl">
                    <a:srgbClr val="000000">
                      <a:alpha val="43137"/>
                    </a:srgbClr>
                  </a:outerShdw>
                </a:effectLst>
              </a:rPr>
              <a:t>首先，中国政策性风险将在长时间内存在，这是由目前中国资本市场的现实环境所决定的。</a:t>
            </a:r>
            <a:r>
              <a:rPr lang="zh-CN" altLang="en-US" sz="1100">
                <a:solidFill>
                  <a:srgbClr val="FF8989"/>
                </a:solidFill>
                <a:effectLst>
                  <a:outerShdw blurRad="38100" dist="38100" dir="2700000" algn="tl">
                    <a:srgbClr val="000000">
                      <a:alpha val="43137"/>
                    </a:srgbClr>
                  </a:outerShdw>
                </a:effectLst>
              </a:rPr>
              <a:t>一个成熟的资本市场，应该是重监管、轻调控</a:t>
            </a:r>
            <a:r>
              <a:rPr lang="zh-CN" altLang="en-US" sz="1100">
                <a:effectLst>
                  <a:outerShdw blurRad="38100" dist="38100" dir="2700000" algn="tl">
                    <a:srgbClr val="000000">
                      <a:alpha val="43137"/>
                    </a:srgbClr>
                  </a:outerShdw>
                </a:effectLst>
              </a:rPr>
              <a:t>，而目前中国的资本市场，至少将在很长时间内，监管和调控都至少是同等重的，甚至，在一些特定的时期，调控将成为最重要的方向。这是客观现实，是由中国经济目前的发展阶段所决定的，其实并不是任何人故意要这样的，所以，任何对这的指责，其实都是有毛病的。</a:t>
            </a:r>
          </a:p>
        </p:txBody>
      </p:sp>
      <p:sp>
        <p:nvSpPr>
          <p:cNvPr id="5" name="矩形 4"/>
          <p:cNvSpPr/>
          <p:nvPr/>
        </p:nvSpPr>
        <p:spPr>
          <a:xfrm>
            <a:off x="611560" y="2276872"/>
            <a:ext cx="8208912"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solidFill>
                  <a:schemeClr val="bg1">
                    <a:lumMod val="25000"/>
                    <a:lumOff val="75000"/>
                  </a:schemeClr>
                </a:solidFill>
                <a:effectLst>
                  <a:outerShdw blurRad="38100" dist="38100" dir="2700000" algn="tl">
                    <a:srgbClr val="000000">
                      <a:alpha val="43137"/>
                    </a:srgbClr>
                  </a:outerShdw>
                </a:effectLst>
              </a:rPr>
              <a:t>调控，有硬调控与软调控两种</a:t>
            </a:r>
            <a:r>
              <a:rPr lang="zh-CN" altLang="en-US" sz="1000">
                <a:solidFill>
                  <a:schemeClr val="tx1">
                    <a:lumMod val="75000"/>
                  </a:schemeClr>
                </a:solidFill>
                <a:effectLst>
                  <a:outerShdw blurRad="38100" dist="38100" dir="2700000" algn="tl">
                    <a:srgbClr val="000000">
                      <a:alpha val="43137"/>
                    </a:srgbClr>
                  </a:outerShdw>
                </a:effectLst>
              </a:rPr>
              <a:t>。像发社论、讲话、严查之类的，就是明显的硬调控，这种调控方式是否永远不再发生，这谁都不敢保证；至于软调控，就是调控中不直接以资本价格为最直接的目的，而是结合着更多大的方面考虑，政策上有着温和和连续的特征</a:t>
            </a:r>
            <a:r>
              <a:rPr lang="zh-CN" altLang="en-US" sz="1000" smtClean="0">
                <a:solidFill>
                  <a:schemeClr val="tx1">
                    <a:lumMod val="75000"/>
                  </a:schemeClr>
                </a:solidFill>
                <a:effectLst>
                  <a:outerShdw blurRad="38100" dist="38100" dir="2700000" algn="tl">
                    <a:srgbClr val="000000">
                      <a:alpha val="43137"/>
                    </a:srgbClr>
                  </a:outerShdw>
                </a:effectLst>
              </a:rPr>
              <a:t>。</a:t>
            </a:r>
            <a:r>
              <a:rPr lang="zh-CN" altLang="en-US" sz="1000">
                <a:solidFill>
                  <a:schemeClr val="tx1">
                    <a:lumMod val="75000"/>
                  </a:schemeClr>
                </a:solidFill>
                <a:effectLst>
                  <a:outerShdw blurRad="38100" dist="38100" dir="2700000" algn="tl">
                    <a:srgbClr val="000000">
                      <a:alpha val="43137"/>
                    </a:srgbClr>
                  </a:outerShdw>
                </a:effectLst>
              </a:rPr>
              <a:t>当然，站在调控的角度，如果软调控不得力，那么硬调控成为唯一选择的时候，这其实不是调控者的悲哀，而是市场的悲哀，当市场的疯狂足以毁掉市场时，硬调控也是不得以为之。这方面，也要对调控者有足够的理解。</a:t>
            </a:r>
          </a:p>
        </p:txBody>
      </p:sp>
      <p:sp>
        <p:nvSpPr>
          <p:cNvPr id="6" name="矩形 5"/>
          <p:cNvSpPr/>
          <p:nvPr/>
        </p:nvSpPr>
        <p:spPr>
          <a:xfrm>
            <a:off x="611560" y="2996952"/>
            <a:ext cx="8208912"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solidFill>
                  <a:schemeClr val="bg1">
                    <a:lumMod val="25000"/>
                    <a:lumOff val="75000"/>
                  </a:schemeClr>
                </a:solidFill>
                <a:effectLst>
                  <a:outerShdw blurRad="38100" dist="38100" dir="2700000" algn="tl">
                    <a:srgbClr val="000000">
                      <a:alpha val="43137"/>
                    </a:srgbClr>
                  </a:outerShdw>
                </a:effectLst>
              </a:rPr>
              <a:t>有一种很错误的说法，就是中国的调控只调控上涨，不调控下跌，</a:t>
            </a:r>
            <a:r>
              <a:rPr lang="zh-CN" altLang="en-US" sz="1000">
                <a:solidFill>
                  <a:schemeClr val="tx1">
                    <a:lumMod val="75000"/>
                  </a:schemeClr>
                </a:solidFill>
                <a:effectLst>
                  <a:outerShdw blurRad="38100" dist="38100" dir="2700000" algn="tl">
                    <a:srgbClr val="000000">
                      <a:alpha val="43137"/>
                    </a:srgbClr>
                  </a:outerShdw>
                </a:effectLst>
              </a:rPr>
              <a:t>其实，站在历史实证的角度，这种说法是没有事实根据的。因为，实际上，调控下跌的情况一点都不少，最著名的，就是</a:t>
            </a:r>
            <a:r>
              <a:rPr lang="en-US" altLang="zh-CN" sz="1000">
                <a:solidFill>
                  <a:schemeClr val="tx1">
                    <a:lumMod val="75000"/>
                  </a:schemeClr>
                </a:solidFill>
                <a:effectLst>
                  <a:outerShdw blurRad="38100" dist="38100" dir="2700000" algn="tl">
                    <a:srgbClr val="000000">
                      <a:alpha val="43137"/>
                    </a:srgbClr>
                  </a:outerShdw>
                </a:effectLst>
              </a:rPr>
              <a:t>1994</a:t>
            </a:r>
            <a:r>
              <a:rPr lang="zh-CN" altLang="en-US" sz="1000">
                <a:solidFill>
                  <a:schemeClr val="tx1">
                    <a:lumMod val="75000"/>
                  </a:schemeClr>
                </a:solidFill>
                <a:effectLst>
                  <a:outerShdw blurRad="38100" dist="38100" dir="2700000" algn="tl">
                    <a:srgbClr val="000000">
                      <a:alpha val="43137"/>
                    </a:srgbClr>
                  </a:outerShdw>
                </a:effectLst>
              </a:rPr>
              <a:t>年的</a:t>
            </a:r>
            <a:r>
              <a:rPr lang="en-US" altLang="zh-CN" sz="1000">
                <a:solidFill>
                  <a:schemeClr val="tx1">
                    <a:lumMod val="75000"/>
                  </a:schemeClr>
                </a:solidFill>
                <a:effectLst>
                  <a:outerShdw blurRad="38100" dist="38100" dir="2700000" algn="tl">
                    <a:srgbClr val="000000">
                      <a:alpha val="43137"/>
                    </a:srgbClr>
                  </a:outerShdw>
                </a:effectLst>
              </a:rPr>
              <a:t>325</a:t>
            </a:r>
            <a:r>
              <a:rPr lang="zh-CN" altLang="en-US" sz="1000">
                <a:solidFill>
                  <a:schemeClr val="tx1">
                    <a:lumMod val="75000"/>
                  </a:schemeClr>
                </a:solidFill>
                <a:effectLst>
                  <a:outerShdw blurRad="38100" dist="38100" dir="2700000" algn="tl">
                    <a:srgbClr val="000000">
                      <a:alpha val="43137"/>
                    </a:srgbClr>
                  </a:outerShdw>
                </a:effectLst>
              </a:rPr>
              <a:t>点，那三大政策的缺口，现在还在那里，这难道不是对过分下跌的调控吗？只不过，那是一次最成功的调控，而对下跌的调控，或者说是救市，经常都很失败，这只能说明调控的水平需要在实践中不断提高。</a:t>
            </a:r>
          </a:p>
        </p:txBody>
      </p:sp>
      <p:sp>
        <p:nvSpPr>
          <p:cNvPr id="7" name="矩形 6"/>
          <p:cNvSpPr/>
          <p:nvPr/>
        </p:nvSpPr>
        <p:spPr>
          <a:xfrm>
            <a:off x="611560" y="3645024"/>
            <a:ext cx="8208912"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solidFill>
                  <a:schemeClr val="bg1">
                    <a:lumMod val="25000"/>
                    <a:lumOff val="75000"/>
                  </a:schemeClr>
                </a:solidFill>
                <a:effectLst>
                  <a:outerShdw blurRad="38100" dist="38100" dir="2700000" algn="tl">
                    <a:srgbClr val="000000">
                      <a:alpha val="43137"/>
                    </a:srgbClr>
                  </a:outerShdw>
                </a:effectLst>
              </a:rPr>
              <a:t>必须旗帜鲜明地反对这样的观点，就是调控者都是坏蛋，散户都是受害者，机构都是串在一起和调控者一起算计散户的。</a:t>
            </a:r>
            <a:r>
              <a:rPr lang="zh-CN" altLang="en-US" sz="1000">
                <a:solidFill>
                  <a:schemeClr val="tx1">
                    <a:lumMod val="75000"/>
                  </a:schemeClr>
                </a:solidFill>
                <a:effectLst>
                  <a:outerShdw blurRad="38100" dist="38100" dir="2700000" algn="tl">
                    <a:srgbClr val="000000">
                      <a:alpha val="43137"/>
                    </a:srgbClr>
                  </a:outerShdw>
                </a:effectLst>
              </a:rPr>
              <a:t>这不过是一些市场的失败者或别有用心者的无耻谰言，根本没有任何事实的根据，纯粹出于自我想象</a:t>
            </a:r>
            <a:r>
              <a:rPr lang="zh-CN" altLang="en-US" sz="1000" smtClean="0">
                <a:solidFill>
                  <a:schemeClr val="tx1">
                    <a:lumMod val="75000"/>
                  </a:schemeClr>
                </a:solidFill>
                <a:effectLst>
                  <a:outerShdw blurRad="38100" dist="38100" dir="2700000" algn="tl">
                    <a:srgbClr val="000000">
                      <a:alpha val="43137"/>
                    </a:srgbClr>
                  </a:outerShdw>
                </a:effectLst>
              </a:rPr>
              <a:t>。</a:t>
            </a:r>
            <a:r>
              <a:rPr lang="zh-CN" altLang="en-US" sz="1000">
                <a:solidFill>
                  <a:schemeClr val="tx1">
                    <a:lumMod val="75000"/>
                  </a:schemeClr>
                </a:solidFill>
                <a:effectLst>
                  <a:outerShdw blurRad="38100" dist="38100" dir="2700000" algn="tl">
                    <a:srgbClr val="000000">
                      <a:alpha val="43137"/>
                    </a:srgbClr>
                  </a:outerShdw>
                </a:effectLst>
              </a:rPr>
              <a:t>一个政策的出台，决不是任何一个人拍脑袋就可以决定的。任何一个体制下，只要是一个体制，就有均衡，那种个人任意超越体制的事情，已经越来越没有发生的可能。而且，散户、机构都不是一个抽象的名词，企图用抽象的名词掩盖一个个现实的实体而达到互相斗的结果，不过是某些运动逻辑的僵尸版</a:t>
            </a:r>
            <a:r>
              <a:rPr lang="zh-CN" altLang="en-US" sz="1000" smtClean="0">
                <a:solidFill>
                  <a:schemeClr val="tx1">
                    <a:lumMod val="75000"/>
                  </a:schemeClr>
                </a:solidFill>
                <a:effectLst>
                  <a:outerShdw blurRad="38100" dist="38100" dir="2700000" algn="tl">
                    <a:srgbClr val="000000">
                      <a:alpha val="43137"/>
                    </a:srgbClr>
                  </a:outerShdw>
                </a:effectLst>
              </a:rPr>
              <a:t>。</a:t>
            </a:r>
            <a:endParaRPr lang="zh-CN" altLang="en-US" sz="1000">
              <a:solidFill>
                <a:schemeClr val="tx1">
                  <a:lumMod val="75000"/>
                </a:schemeClr>
              </a:solidFill>
              <a:effectLst>
                <a:outerShdw blurRad="38100" dist="38100" dir="2700000" algn="tl">
                  <a:srgbClr val="000000">
                    <a:alpha val="43137"/>
                  </a:srgbClr>
                </a:outerShdw>
              </a:effectLst>
            </a:endParaRPr>
          </a:p>
        </p:txBody>
      </p:sp>
      <p:sp>
        <p:nvSpPr>
          <p:cNvPr id="9" name="矩形 8"/>
          <p:cNvSpPr/>
          <p:nvPr/>
        </p:nvSpPr>
        <p:spPr>
          <a:xfrm>
            <a:off x="611560" y="4437112"/>
            <a:ext cx="8208912" cy="938719"/>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bg1">
                    <a:lumMod val="25000"/>
                    <a:lumOff val="75000"/>
                  </a:schemeClr>
                </a:solidFill>
                <a:effectLst>
                  <a:outerShdw blurRad="38100" dist="38100" dir="2700000" algn="tl">
                    <a:srgbClr val="000000">
                      <a:alpha val="43137"/>
                    </a:srgbClr>
                  </a:outerShdw>
                </a:effectLst>
              </a:rPr>
              <a:t>其次，必须要明确，政策只是一个分力，政策不可能单独去改变一个长期性的走势</a:t>
            </a:r>
            <a:r>
              <a:rPr lang="zh-CN" altLang="en-US" sz="1100">
                <a:effectLst>
                  <a:outerShdw blurRad="38100" dist="38100" dir="2700000" algn="tl">
                    <a:srgbClr val="000000">
                      <a:alpha val="43137"/>
                    </a:srgbClr>
                  </a:outerShdw>
                </a:effectLst>
              </a:rPr>
              <a:t>。例如，就算现在有一个硬调控使得中短期走势出现大的转折，但最终也改变不了大牛市的最终方向。政策只有中短期的力量，而没有长期的力量，这点，即使对经济也是一样的。经济的发展，由经济的历史趋势所决定。中国经济之所以有如此表现，归根结底，就是因为中国经济处于这样的历史发展阶段，任何国家在这样的阶段，都会有类似的发展。但并不是说政策一无所用，一个好的政策，是促进、延长相应的历史发展进程，是一个好的分力。</a:t>
            </a:r>
          </a:p>
        </p:txBody>
      </p:sp>
      <p:sp>
        <p:nvSpPr>
          <p:cNvPr id="10" name="矩形 9"/>
          <p:cNvSpPr/>
          <p:nvPr/>
        </p:nvSpPr>
        <p:spPr>
          <a:xfrm>
            <a:off x="611560" y="5517232"/>
            <a:ext cx="8208912"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solidFill>
                  <a:schemeClr val="tx1">
                    <a:lumMod val="75000"/>
                  </a:schemeClr>
                </a:solidFill>
                <a:effectLst>
                  <a:outerShdw blurRad="38100" dist="38100" dir="2700000" algn="tl">
                    <a:srgbClr val="000000">
                      <a:alpha val="43137"/>
                    </a:srgbClr>
                  </a:outerShdw>
                </a:effectLst>
              </a:rPr>
              <a:t>所以，政策是一个分力，是作用时间和能量不是无限的，而且，政策也是根据现实情况而来的，任何政策，都有其边界，一旦超越其边界，新的政策就要产生，就会有新的分力产生。而且政策分力，即使在同一政策维持中，也有着实际作用的变化。一个政策，</a:t>
            </a:r>
            <a:r>
              <a:rPr lang="en-US" altLang="zh-CN" sz="1000">
                <a:solidFill>
                  <a:schemeClr val="tx1">
                    <a:lumMod val="75000"/>
                  </a:schemeClr>
                </a:solidFill>
                <a:effectLst>
                  <a:outerShdw blurRad="38100" dist="38100" dir="2700000" algn="tl">
                    <a:srgbClr val="000000">
                      <a:alpha val="43137"/>
                    </a:srgbClr>
                  </a:outerShdw>
                </a:effectLst>
              </a:rPr>
              <a:t>5000</a:t>
            </a:r>
            <a:r>
              <a:rPr lang="zh-CN" altLang="en-US" sz="1000">
                <a:solidFill>
                  <a:schemeClr val="tx1">
                    <a:lumMod val="75000"/>
                  </a:schemeClr>
                </a:solidFill>
                <a:effectLst>
                  <a:outerShdw blurRad="38100" dist="38100" dir="2700000" algn="tl">
                    <a:srgbClr val="000000">
                      <a:alpha val="43137"/>
                    </a:srgbClr>
                  </a:outerShdw>
                </a:effectLst>
              </a:rPr>
              <a:t>点和</a:t>
            </a:r>
            <a:r>
              <a:rPr lang="en-US" altLang="zh-CN" sz="1000">
                <a:solidFill>
                  <a:schemeClr val="tx1">
                    <a:lumMod val="75000"/>
                  </a:schemeClr>
                </a:solidFill>
                <a:effectLst>
                  <a:outerShdw blurRad="38100" dist="38100" dir="2700000" algn="tl">
                    <a:srgbClr val="000000">
                      <a:alpha val="43137"/>
                    </a:srgbClr>
                  </a:outerShdw>
                </a:effectLst>
              </a:rPr>
              <a:t>1000</a:t>
            </a:r>
            <a:r>
              <a:rPr lang="zh-CN" altLang="en-US" sz="1000">
                <a:solidFill>
                  <a:schemeClr val="tx1">
                    <a:lumMod val="75000"/>
                  </a:schemeClr>
                </a:solidFill>
                <a:effectLst>
                  <a:outerShdw blurRad="38100" dist="38100" dir="2700000" algn="tl">
                    <a:srgbClr val="000000">
                      <a:alpha val="43137"/>
                    </a:srgbClr>
                  </a:outerShdw>
                </a:effectLst>
              </a:rPr>
              <a:t>点，效果显示不可能一样。</a:t>
            </a:r>
          </a:p>
        </p:txBody>
      </p:sp>
      <p:sp>
        <p:nvSpPr>
          <p:cNvPr id="11" name="动作按钮: 开始 10">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2" name="动作按钮: 后退或前一项 11">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前进或下一项 12">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结束 13">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第一张 14">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6" name="动作按钮: 上一张 15">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6046819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09600" y="980728"/>
            <a:ext cx="8066856" cy="467072"/>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rPr>
              <a:t>如何躲避政策性</a:t>
            </a:r>
            <a:r>
              <a:rPr lang="zh-CN" altLang="en-US" sz="1800" b="1" smtClean="0">
                <a:solidFill>
                  <a:schemeClr val="bg1">
                    <a:lumMod val="25000"/>
                    <a:lumOff val="75000"/>
                  </a:schemeClr>
                </a:solidFill>
              </a:rPr>
              <a:t>风险（续）  </a:t>
            </a:r>
            <a:r>
              <a:rPr lang="zh-CN" altLang="en-US" sz="1100" smtClean="0"/>
              <a:t>明白</a:t>
            </a:r>
            <a:r>
              <a:rPr lang="zh-CN" altLang="en-US" sz="1100"/>
              <a:t>了政策的特点，对政策，就没必要如洪水猛兽，</a:t>
            </a:r>
            <a:r>
              <a:rPr lang="zh-CN" altLang="en-US" sz="1100">
                <a:solidFill>
                  <a:srgbClr val="FF0000"/>
                </a:solidFill>
              </a:rPr>
              <a:t>以下几点是可以注意的</a:t>
            </a:r>
            <a:r>
              <a:rPr lang="zh-CN" altLang="en-US" sz="1100" smtClean="0">
                <a:solidFill>
                  <a:srgbClr val="FF0000"/>
                </a:solidFill>
              </a:rPr>
              <a:t>：</a:t>
            </a:r>
            <a:endParaRPr lang="zh-CN" altLang="en-US" sz="1100">
              <a:solidFill>
                <a:srgbClr val="FF0000"/>
              </a:solidFill>
            </a:endParaRPr>
          </a:p>
        </p:txBody>
      </p:sp>
      <p:sp>
        <p:nvSpPr>
          <p:cNvPr id="5" name="矩形 4"/>
          <p:cNvSpPr/>
          <p:nvPr/>
        </p:nvSpPr>
        <p:spPr>
          <a:xfrm>
            <a:off x="611560" y="1628800"/>
            <a:ext cx="8208912" cy="43088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bg1">
                    <a:lumMod val="25000"/>
                    <a:lumOff val="75000"/>
                  </a:schemeClr>
                </a:solidFill>
              </a:rPr>
              <a:t>一、一个最终结果决定于价格与价值的相关关系。</a:t>
            </a:r>
            <a:r>
              <a:rPr lang="zh-CN" altLang="en-US" sz="1100"/>
              <a:t>当市场进入低估阶段，就要更注意向多政策的影响，反之，在市场的泡沫阶段，就要更注意向空调控的影响。</a:t>
            </a:r>
          </a:p>
        </p:txBody>
      </p:sp>
      <p:sp>
        <p:nvSpPr>
          <p:cNvPr id="6" name="矩形 5"/>
          <p:cNvSpPr/>
          <p:nvPr/>
        </p:nvSpPr>
        <p:spPr>
          <a:xfrm>
            <a:off x="605582" y="2104527"/>
            <a:ext cx="8214889" cy="43088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bg1">
                    <a:lumMod val="25000"/>
                    <a:lumOff val="75000"/>
                  </a:schemeClr>
                </a:solidFill>
              </a:rPr>
              <a:t>二、最终的赢利，都在于个股，一个具有长线价值的个股，是抵御一切中短分力的最终基础</a:t>
            </a:r>
            <a:r>
              <a:rPr lang="zh-CN" altLang="en-US" sz="1100"/>
              <a:t>，因此，个股对应企业的好坏与成长性等，是一个基本的底线，只要这底线能不被破坏，那么，一切都不过是过眼云烟，而且，中短的波动，反而提供了长期介入的买点。</a:t>
            </a:r>
          </a:p>
        </p:txBody>
      </p:sp>
      <p:sp>
        <p:nvSpPr>
          <p:cNvPr id="7" name="矩形 6"/>
          <p:cNvSpPr/>
          <p:nvPr/>
        </p:nvSpPr>
        <p:spPr>
          <a:xfrm>
            <a:off x="611560" y="2612812"/>
            <a:ext cx="8208912" cy="60016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bg1">
                    <a:lumMod val="25000"/>
                    <a:lumOff val="75000"/>
                  </a:schemeClr>
                </a:solidFill>
              </a:rPr>
              <a:t>三、注意仓位的控制。</a:t>
            </a:r>
            <a:r>
              <a:rPr lang="zh-CN" altLang="en-US" sz="1100"/>
              <a:t>现在透支已经不流行，但借贷炒股还是不少见。这是绝对不允许的，把资本市场当赌场的，永远也入不了资本市场的门。在进入泡沫化阶段后，应该坚持只战略性持有，不再战略性买入的根本原则，这样，任何的中短波动，都有足够的区间去反应。</a:t>
            </a:r>
          </a:p>
        </p:txBody>
      </p:sp>
      <p:sp>
        <p:nvSpPr>
          <p:cNvPr id="8" name="矩形 7"/>
          <p:cNvSpPr/>
          <p:nvPr/>
        </p:nvSpPr>
        <p:spPr>
          <a:xfrm>
            <a:off x="605581" y="3311406"/>
            <a:ext cx="8214889" cy="2616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bg1">
                    <a:lumMod val="25000"/>
                    <a:lumOff val="75000"/>
                  </a:schemeClr>
                </a:solidFill>
              </a:rPr>
              <a:t>四、养成好的操作习惯。</a:t>
            </a:r>
            <a:r>
              <a:rPr lang="zh-CN" altLang="en-US" sz="1100"/>
              <a:t>本</a:t>
            </a:r>
            <a:r>
              <a:rPr lang="en-US" altLang="zh-CN" sz="1100"/>
              <a:t>ID</a:t>
            </a:r>
            <a:r>
              <a:rPr lang="zh-CN" altLang="en-US" sz="1100"/>
              <a:t>反复说了，只有成本为</a:t>
            </a:r>
            <a:r>
              <a:rPr lang="en-US" altLang="zh-CN" sz="1100"/>
              <a:t>0</a:t>
            </a:r>
            <a:r>
              <a:rPr lang="zh-CN" altLang="en-US" sz="1100"/>
              <a:t>的，才是安全的，这大概是彻底逃避市场风险的唯一办法。</a:t>
            </a:r>
          </a:p>
        </p:txBody>
      </p:sp>
      <p:sp>
        <p:nvSpPr>
          <p:cNvPr id="9" name="矩形 8"/>
          <p:cNvSpPr/>
          <p:nvPr/>
        </p:nvSpPr>
        <p:spPr>
          <a:xfrm>
            <a:off x="605580" y="3646185"/>
            <a:ext cx="8214891" cy="43088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bg1">
                    <a:lumMod val="25000"/>
                    <a:lumOff val="75000"/>
                  </a:schemeClr>
                </a:solidFill>
              </a:rPr>
              <a:t>五、贪婪与恐惧，同样都是制造失败的祸首，</a:t>
            </a:r>
            <a:r>
              <a:rPr lang="zh-CN" altLang="en-US" sz="1100"/>
              <a:t>如果你保持好的仓位，有足够的应对资金以及低成本，那么，就让市场的风把你送到足够远的地方。你可以对政策保持警觉，但没必要对政策如惊弓之鸟，天天自己吓自己。</a:t>
            </a:r>
          </a:p>
        </p:txBody>
      </p:sp>
      <p:sp>
        <p:nvSpPr>
          <p:cNvPr id="10" name="矩形 9"/>
          <p:cNvSpPr/>
          <p:nvPr/>
        </p:nvSpPr>
        <p:spPr>
          <a:xfrm>
            <a:off x="605580" y="4099719"/>
            <a:ext cx="8214890" cy="76944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bg1">
                    <a:lumMod val="25000"/>
                    <a:lumOff val="75000"/>
                  </a:schemeClr>
                </a:solidFill>
              </a:rPr>
              <a:t>六、不要企望所有人都能在硬调控出台前提早一天跑掉。</a:t>
            </a:r>
            <a:r>
              <a:rPr lang="zh-CN" altLang="en-US" sz="1100"/>
              <a:t>可以明确地说，现在政策的出台的保密程度已经和一切大为不同，很多政策的出台，都是十分高效保密的，当然，一定范围内的预先，那肯定是有的，但这种范围已经越来越小，而且，经常能够反应的时间也越来越小，对于大资金来说，那点时间，基本无效。本</a:t>
            </a:r>
            <a:r>
              <a:rPr lang="en-US" altLang="zh-CN" sz="1100"/>
              <a:t>ID</a:t>
            </a:r>
            <a:r>
              <a:rPr lang="zh-CN" altLang="en-US" sz="1100"/>
              <a:t>可以开诚布公地说，现在政策的公平性已经越来越高，有能力预先知道的，资金量小不了，因而也没足够的时间去全部兑现，这在以前，有长长的时间去组织大规模撤退，那决不是一回事了。</a:t>
            </a:r>
          </a:p>
        </p:txBody>
      </p:sp>
      <p:sp>
        <p:nvSpPr>
          <p:cNvPr id="11" name="矩形 10"/>
          <p:cNvSpPr/>
          <p:nvPr/>
        </p:nvSpPr>
        <p:spPr>
          <a:xfrm>
            <a:off x="572566" y="4895582"/>
            <a:ext cx="8280918" cy="2616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bg1">
                    <a:lumMod val="25000"/>
                    <a:lumOff val="75000"/>
                  </a:schemeClr>
                </a:solidFill>
              </a:rPr>
              <a:t>七、必要的对冲准备</a:t>
            </a:r>
            <a:r>
              <a:rPr lang="zh-CN" altLang="en-US" sz="1100"/>
              <a:t>，例如权证等，最近，认沽热销，也和一些资金的对冲预期有关。</a:t>
            </a:r>
          </a:p>
        </p:txBody>
      </p:sp>
      <p:sp>
        <p:nvSpPr>
          <p:cNvPr id="12" name="矩形 11"/>
          <p:cNvSpPr/>
          <p:nvPr/>
        </p:nvSpPr>
        <p:spPr>
          <a:xfrm>
            <a:off x="611560" y="5255622"/>
            <a:ext cx="8208912" cy="2616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bg1">
                    <a:lumMod val="25000"/>
                    <a:lumOff val="75000"/>
                  </a:schemeClr>
                </a:solidFill>
              </a:rPr>
              <a:t>八、一旦政策硬调控出现，则要在一切可能的机会出逃</a:t>
            </a:r>
            <a:r>
              <a:rPr lang="zh-CN" altLang="en-US" sz="1100">
                <a:solidFill>
                  <a:schemeClr val="bg1">
                    <a:lumMod val="25000"/>
                    <a:lumOff val="75000"/>
                  </a:schemeClr>
                </a:solidFill>
              </a:rPr>
              <a:t>，</a:t>
            </a:r>
            <a:r>
              <a:rPr lang="zh-CN" altLang="en-US" sz="1100"/>
              <a:t>在历史上，任何硬调控的出现，后面即使调整空间不大，时间也少不了。</a:t>
            </a:r>
          </a:p>
        </p:txBody>
      </p:sp>
      <p:sp>
        <p:nvSpPr>
          <p:cNvPr id="13" name="矩形 12"/>
          <p:cNvSpPr/>
          <p:nvPr/>
        </p:nvSpPr>
        <p:spPr>
          <a:xfrm>
            <a:off x="605580" y="5565140"/>
            <a:ext cx="8214892" cy="60016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bg1">
                    <a:lumMod val="25000"/>
                    <a:lumOff val="75000"/>
                  </a:schemeClr>
                </a:solidFill>
              </a:rPr>
              <a:t>九、关键还是要在上涨时赚到足够的利润</a:t>
            </a:r>
            <a:r>
              <a:rPr lang="zh-CN" altLang="en-US" sz="1100">
                <a:solidFill>
                  <a:schemeClr val="bg1">
                    <a:lumMod val="25000"/>
                    <a:lumOff val="75000"/>
                  </a:schemeClr>
                </a:solidFill>
              </a:rPr>
              <a:t>，</a:t>
            </a:r>
            <a:r>
              <a:rPr lang="zh-CN" altLang="en-US" sz="1100"/>
              <a:t>如果你已经</a:t>
            </a:r>
            <a:r>
              <a:rPr lang="en-US" altLang="zh-CN" sz="1100"/>
              <a:t>N</a:t>
            </a:r>
            <a:r>
              <a:rPr lang="zh-CN" altLang="en-US" sz="1100"/>
              <a:t>的平方倍了，即使用一个</a:t>
            </a:r>
            <a:r>
              <a:rPr lang="en-US" altLang="zh-CN" sz="1100"/>
              <a:t>10-20%</a:t>
            </a:r>
            <a:r>
              <a:rPr lang="zh-CN" altLang="en-US" sz="1100"/>
              <a:t>地去留给这飘忽不定、神经叨叨的非系统风险，那还不是天经地义的事情？成为市场的最终赢家，和是否提前一天逃掉毫无关系，资本市场，不是光靠这种奇点游戏就能成的。心态放平稳点，关键是反应，而不是神经叨叨的预测。</a:t>
            </a:r>
          </a:p>
        </p:txBody>
      </p:sp>
      <p:sp>
        <p:nvSpPr>
          <p:cNvPr id="14" name="动作按钮: 开始 13">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后退或前一项 14">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6" name="动作按钮: 前进或下一项 15">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7" name="动作按钮: 结束 16">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8" name="动作按钮: 第一张 17">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9" name="动作按钮: 上一张 18">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5757200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500" fill="hold"/>
                                        <p:tgtEl>
                                          <p:spTgt spid="12"/>
                                        </p:tgtEl>
                                        <p:attrNameLst>
                                          <p:attrName>ppt_w</p:attrName>
                                        </p:attrNameLst>
                                      </p:cBhvr>
                                      <p:tavLst>
                                        <p:tav tm="0">
                                          <p:val>
                                            <p:fltVal val="0"/>
                                          </p:val>
                                        </p:tav>
                                        <p:tav tm="100000">
                                          <p:val>
                                            <p:strVal val="#ppt_w"/>
                                          </p:val>
                                        </p:tav>
                                      </p:tavLst>
                                    </p:anim>
                                    <p:anim calcmode="lin" valueType="num">
                                      <p:cBhvr>
                                        <p:cTn id="64" dur="500" fill="hold"/>
                                        <p:tgtEl>
                                          <p:spTgt spid="12"/>
                                        </p:tgtEl>
                                        <p:attrNameLst>
                                          <p:attrName>ppt_h</p:attrName>
                                        </p:attrNameLst>
                                      </p:cBhvr>
                                      <p:tavLst>
                                        <p:tav tm="0">
                                          <p:val>
                                            <p:fltVal val="0"/>
                                          </p:val>
                                        </p:tav>
                                        <p:tav tm="100000">
                                          <p:val>
                                            <p:strVal val="#ppt_h"/>
                                          </p:val>
                                        </p:tav>
                                      </p:tavLst>
                                    </p:anim>
                                    <p:animEffect transition="in" filter="fade">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500" fill="hold"/>
                                        <p:tgtEl>
                                          <p:spTgt spid="13"/>
                                        </p:tgtEl>
                                        <p:attrNameLst>
                                          <p:attrName>ppt_w</p:attrName>
                                        </p:attrNameLst>
                                      </p:cBhvr>
                                      <p:tavLst>
                                        <p:tav tm="0">
                                          <p:val>
                                            <p:fltVal val="0"/>
                                          </p:val>
                                        </p:tav>
                                        <p:tav tm="100000">
                                          <p:val>
                                            <p:strVal val="#ppt_w"/>
                                          </p:val>
                                        </p:tav>
                                      </p:tavLst>
                                    </p:anim>
                                    <p:anim calcmode="lin" valueType="num">
                                      <p:cBhvr>
                                        <p:cTn id="71" dur="500" fill="hold"/>
                                        <p:tgtEl>
                                          <p:spTgt spid="13"/>
                                        </p:tgtEl>
                                        <p:attrNameLst>
                                          <p:attrName>ppt_h</p:attrName>
                                        </p:attrNameLst>
                                      </p:cBhvr>
                                      <p:tavLst>
                                        <p:tav tm="0">
                                          <p:val>
                                            <p:fltVal val="0"/>
                                          </p:val>
                                        </p:tav>
                                        <p:tav tm="100000">
                                          <p:val>
                                            <p:strVal val="#ppt_h"/>
                                          </p:val>
                                        </p:tav>
                                      </p:tavLst>
                                    </p:anim>
                                    <p:animEffect transition="in" filter="fade">
                                      <p:cBhvr>
                                        <p:cTn id="7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56681" y="2796560"/>
            <a:ext cx="1894439" cy="1080120"/>
          </a:xfrm>
          <a:prstGeom prst="rect">
            <a:avLst/>
          </a:prstGeom>
          <a:solidFill>
            <a:schemeClr val="tx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2" name="标题 1"/>
          <p:cNvSpPr>
            <a:spLocks noGrp="1"/>
          </p:cNvSpPr>
          <p:nvPr>
            <p:ph type="title"/>
          </p:nvPr>
        </p:nvSpPr>
        <p:spPr>
          <a:xfrm>
            <a:off x="609600" y="692696"/>
            <a:ext cx="8210872" cy="755104"/>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中枢震荡的</a:t>
            </a:r>
            <a:r>
              <a:rPr lang="zh-CN" altLang="en-US" sz="1800" b="1" smtClean="0">
                <a:solidFill>
                  <a:schemeClr val="bg1">
                    <a:lumMod val="25000"/>
                    <a:lumOff val="75000"/>
                  </a:schemeClr>
                </a:solidFill>
                <a:effectLst>
                  <a:outerShdw blurRad="38100" dist="38100" dir="2700000" algn="tl">
                    <a:srgbClr val="000000">
                      <a:alpha val="43137"/>
                    </a:srgbClr>
                  </a:outerShdw>
                </a:effectLst>
              </a:rPr>
              <a:t>监视器  </a:t>
            </a:r>
            <a:r>
              <a:rPr lang="zh-CN" altLang="en-US" sz="1100" smtClean="0">
                <a:effectLst>
                  <a:outerShdw blurRad="38100" dist="38100" dir="2700000" algn="tl">
                    <a:srgbClr val="000000">
                      <a:alpha val="43137"/>
                    </a:srgbClr>
                  </a:outerShdw>
                </a:effectLst>
              </a:rPr>
              <a:t>中枢</a:t>
            </a:r>
            <a:r>
              <a:rPr lang="zh-CN" altLang="en-US" sz="1100">
                <a:effectLst>
                  <a:outerShdw blurRad="38100" dist="38100" dir="2700000" algn="tl">
                    <a:srgbClr val="000000">
                      <a:alpha val="43137"/>
                    </a:srgbClr>
                  </a:outerShdw>
                </a:effectLst>
              </a:rPr>
              <a:t>震荡，最终一定以某级别的第三类买卖点结束。但问题是，如何预先给出有参考价值的提示，也就是如何去监控这震荡是在逐步走强，还是逐步走弱，这是一个有操作价值的问题。当然，顺便地，可以为每次的震荡高低点的把握给出一个大致的区间</a:t>
            </a:r>
            <a:r>
              <a:rPr lang="zh-CN" altLang="en-US" sz="1100" smtClean="0">
                <a:effectLst>
                  <a:outerShdw blurRad="38100" dist="38100" dir="2700000" algn="tl">
                    <a:srgbClr val="000000">
                      <a:alpha val="43137"/>
                    </a:srgbClr>
                  </a:outerShdw>
                </a:effectLst>
              </a:rPr>
              <a:t>。</a:t>
            </a:r>
            <a:endParaRPr lang="zh-CN" altLang="en-US" sz="1100">
              <a:solidFill>
                <a:schemeClr val="bg1">
                  <a:lumMod val="25000"/>
                  <a:lumOff val="75000"/>
                </a:schemeClr>
              </a:solidFill>
              <a:effectLst>
                <a:outerShdw blurRad="38100" dist="38100" dir="2700000" algn="tl">
                  <a:srgbClr val="000000">
                    <a:alpha val="43137"/>
                  </a:srgbClr>
                </a:outerShdw>
              </a:effectLst>
            </a:endParaRPr>
          </a:p>
        </p:txBody>
      </p:sp>
      <p:sp>
        <p:nvSpPr>
          <p:cNvPr id="4" name="AutoShape 2" descr="C:\com_caislabs_ebk\92.1.jpg"/>
          <p:cNvSpPr>
            <a:spLocks noChangeAspect="1" noChangeArrowheads="1"/>
          </p:cNvSpPr>
          <p:nvPr/>
        </p:nvSpPr>
        <p:spPr bwMode="auto">
          <a:xfrm>
            <a:off x="96838"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625663" y="1556792"/>
            <a:ext cx="2936142"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一个中枢确立后，中枢区间的一半位置，称为震荡中轴</a:t>
            </a:r>
            <a:r>
              <a:rPr lang="en-US" altLang="zh-CN" sz="1000">
                <a:effectLst>
                  <a:outerShdw blurRad="38100" dist="38100" dir="2700000" algn="tl">
                    <a:srgbClr val="000000">
                      <a:alpha val="43137"/>
                    </a:srgbClr>
                  </a:outerShdw>
                </a:effectLst>
              </a:rPr>
              <a:t>Z</a:t>
            </a:r>
            <a:r>
              <a:rPr lang="zh-CN" altLang="en-US" sz="1000">
                <a:effectLst>
                  <a:outerShdw blurRad="38100" dist="38100" dir="2700000" algn="tl">
                    <a:srgbClr val="000000">
                      <a:alpha val="43137"/>
                    </a:srgbClr>
                  </a:outerShdw>
                </a:effectLst>
              </a:rPr>
              <a:t>。而每一个次级震荡区间的一半位置，依次用</a:t>
            </a:r>
            <a:r>
              <a:rPr lang="en-US" altLang="zh-CN" sz="1000">
                <a:effectLst>
                  <a:outerShdw blurRad="38100" dist="38100" dir="2700000" algn="tl">
                    <a:srgbClr val="000000">
                      <a:alpha val="43137"/>
                    </a:srgbClr>
                  </a:outerShdw>
                </a:effectLst>
              </a:rPr>
              <a:t>Zn</a:t>
            </a:r>
            <a:r>
              <a:rPr lang="zh-CN" altLang="en-US" sz="1000">
                <a:effectLst>
                  <a:outerShdw blurRad="38100" dist="38100" dir="2700000" algn="tl">
                    <a:srgbClr val="000000">
                      <a:alpha val="43137"/>
                    </a:srgbClr>
                  </a:outerShdw>
                </a:effectLst>
              </a:rPr>
              <a:t>表示，当然，最标准的状态，就是</a:t>
            </a:r>
            <a:r>
              <a:rPr lang="en-US" altLang="zh-CN" sz="1000">
                <a:effectLst>
                  <a:outerShdw blurRad="38100" dist="38100" dir="2700000" algn="tl">
                    <a:srgbClr val="000000">
                      <a:alpha val="43137"/>
                    </a:srgbClr>
                  </a:outerShdw>
                </a:effectLst>
              </a:rPr>
              <a:t>Zn</a:t>
            </a:r>
            <a:r>
              <a:rPr lang="zh-CN" altLang="en-US" sz="1000">
                <a:effectLst>
                  <a:outerShdw blurRad="38100" dist="38100" dir="2700000" algn="tl">
                    <a:srgbClr val="000000">
                      <a:alpha val="43137"/>
                    </a:srgbClr>
                  </a:outerShdw>
                </a:effectLst>
              </a:rPr>
              <a:t>刚好就是</a:t>
            </a:r>
            <a:r>
              <a:rPr lang="en-US" altLang="zh-CN" sz="1000">
                <a:effectLst>
                  <a:outerShdw blurRad="38100" dist="38100" dir="2700000" algn="tl">
                    <a:srgbClr val="000000">
                      <a:alpha val="43137"/>
                    </a:srgbClr>
                  </a:outerShdw>
                </a:effectLst>
              </a:rPr>
              <a:t>Z</a:t>
            </a:r>
            <a:r>
              <a:rPr lang="zh-CN" altLang="en-US" sz="1000">
                <a:effectLst>
                  <a:outerShdw blurRad="38100" dist="38100" dir="2700000" algn="tl">
                    <a:srgbClr val="000000">
                      <a:alpha val="43137"/>
                    </a:srgbClr>
                  </a:outerShdw>
                </a:effectLst>
              </a:rPr>
              <a:t>，但这是很特殊的例子。</a:t>
            </a:r>
          </a:p>
        </p:txBody>
      </p:sp>
      <p:sp>
        <p:nvSpPr>
          <p:cNvPr id="6" name="任意多边形 5"/>
          <p:cNvSpPr/>
          <p:nvPr/>
        </p:nvSpPr>
        <p:spPr>
          <a:xfrm>
            <a:off x="1972491" y="2544979"/>
            <a:ext cx="3178629" cy="2053701"/>
          </a:xfrm>
          <a:custGeom>
            <a:avLst/>
            <a:gdLst>
              <a:gd name="connsiteX0" fmla="*/ 0 w 3178629"/>
              <a:gd name="connsiteY0" fmla="*/ 2133600 h 2133600"/>
              <a:gd name="connsiteX1" fmla="*/ 1332412 w 3178629"/>
              <a:gd name="connsiteY1" fmla="*/ 330926 h 2133600"/>
              <a:gd name="connsiteX2" fmla="*/ 1820092 w 3178629"/>
              <a:gd name="connsiteY2" fmla="*/ 1384663 h 2133600"/>
              <a:gd name="connsiteX3" fmla="*/ 2569029 w 3178629"/>
              <a:gd name="connsiteY3" fmla="*/ 0 h 2133600"/>
              <a:gd name="connsiteX4" fmla="*/ 3178629 w 3178629"/>
              <a:gd name="connsiteY4" fmla="*/ 1515291 h 2133600"/>
              <a:gd name="connsiteX0" fmla="*/ 0 w 3178629"/>
              <a:gd name="connsiteY0" fmla="*/ 2053701 h 2053701"/>
              <a:gd name="connsiteX1" fmla="*/ 1332412 w 3178629"/>
              <a:gd name="connsiteY1" fmla="*/ 251027 h 2053701"/>
              <a:gd name="connsiteX2" fmla="*/ 1820092 w 3178629"/>
              <a:gd name="connsiteY2" fmla="*/ 1304764 h 2053701"/>
              <a:gd name="connsiteX3" fmla="*/ 2569029 w 3178629"/>
              <a:gd name="connsiteY3" fmla="*/ 0 h 2053701"/>
              <a:gd name="connsiteX4" fmla="*/ 3178629 w 3178629"/>
              <a:gd name="connsiteY4" fmla="*/ 1435392 h 2053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8629" h="2053701">
                <a:moveTo>
                  <a:pt x="0" y="2053701"/>
                </a:moveTo>
                <a:lnTo>
                  <a:pt x="1332412" y="251027"/>
                </a:lnTo>
                <a:lnTo>
                  <a:pt x="1820092" y="1304764"/>
                </a:lnTo>
                <a:lnTo>
                  <a:pt x="2569029" y="0"/>
                </a:lnTo>
                <a:lnTo>
                  <a:pt x="3178629" y="1435392"/>
                </a:lnTo>
              </a:path>
            </a:pathLst>
          </a:custGeom>
          <a:ln w="19050">
            <a:solidFill>
              <a:schemeClr val="bg1">
                <a:lumMod val="25000"/>
                <a:lumOff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ffectLst>
                <a:outerShdw blurRad="38100" dist="38100" dir="2700000" algn="tl">
                  <a:srgbClr val="000000">
                    <a:alpha val="43137"/>
                  </a:srgbClr>
                </a:outerShdw>
              </a:effectLst>
            </a:endParaRPr>
          </a:p>
        </p:txBody>
      </p:sp>
      <p:cxnSp>
        <p:nvCxnSpPr>
          <p:cNvPr id="9" name="直接连接符 8"/>
          <p:cNvCxnSpPr>
            <a:stCxn id="7" idx="1"/>
          </p:cNvCxnSpPr>
          <p:nvPr/>
        </p:nvCxnSpPr>
        <p:spPr>
          <a:xfrm>
            <a:off x="3256681" y="3336620"/>
            <a:ext cx="4411663" cy="14856"/>
          </a:xfrm>
          <a:prstGeom prst="line">
            <a:avLst/>
          </a:prstGeom>
          <a:ln>
            <a:solidFill>
              <a:schemeClr val="bg1">
                <a:lumMod val="50000"/>
                <a:lumOff val="50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844769" y="3238764"/>
            <a:ext cx="697627" cy="246221"/>
          </a:xfrm>
          <a:prstGeom prst="rect">
            <a:avLst/>
          </a:prstGeom>
          <a:effectLst>
            <a:outerShdw blurRad="50800" dist="38100" dir="2700000" algn="tl" rotWithShape="0">
              <a:prstClr val="black">
                <a:alpha val="40000"/>
              </a:prstClr>
            </a:outerShdw>
          </a:effectLst>
        </p:spPr>
        <p:txBody>
          <a:bodyPr wrap="none">
            <a:spAutoFit/>
          </a:bodyPr>
          <a:lstStyle/>
          <a:p>
            <a:r>
              <a:rPr lang="zh-CN" altLang="en-US" sz="1000">
                <a:solidFill>
                  <a:schemeClr val="bg1">
                    <a:lumMod val="75000"/>
                    <a:lumOff val="25000"/>
                  </a:schemeClr>
                </a:solidFill>
                <a:effectLst>
                  <a:outerShdw blurRad="38100" dist="38100" dir="2700000" algn="tl">
                    <a:srgbClr val="000000">
                      <a:alpha val="43137"/>
                    </a:srgbClr>
                  </a:outerShdw>
                </a:effectLst>
              </a:rPr>
              <a:t>震荡</a:t>
            </a:r>
            <a:r>
              <a:rPr lang="zh-CN" altLang="en-US" sz="1000" smtClean="0">
                <a:solidFill>
                  <a:schemeClr val="bg1">
                    <a:lumMod val="75000"/>
                    <a:lumOff val="25000"/>
                  </a:schemeClr>
                </a:solidFill>
                <a:effectLst>
                  <a:outerShdw blurRad="38100" dist="38100" dir="2700000" algn="tl">
                    <a:srgbClr val="000000">
                      <a:alpha val="43137"/>
                    </a:srgbClr>
                  </a:outerShdw>
                </a:effectLst>
              </a:rPr>
              <a:t>中轴</a:t>
            </a:r>
            <a:endParaRPr lang="zh-CN" altLang="en-US" sz="1000">
              <a:solidFill>
                <a:schemeClr val="bg1">
                  <a:lumMod val="75000"/>
                  <a:lumOff val="25000"/>
                </a:schemeClr>
              </a:solidFill>
              <a:effectLst>
                <a:outerShdw blurRad="38100" dist="38100" dir="2700000" algn="tl">
                  <a:srgbClr val="000000">
                    <a:alpha val="43137"/>
                  </a:srgbClr>
                </a:outerShdw>
              </a:effectLst>
            </a:endParaRPr>
          </a:p>
        </p:txBody>
      </p:sp>
      <p:sp>
        <p:nvSpPr>
          <p:cNvPr id="16" name="矩形 15"/>
          <p:cNvSpPr/>
          <p:nvPr/>
        </p:nvSpPr>
        <p:spPr>
          <a:xfrm>
            <a:off x="7671626" y="3238897"/>
            <a:ext cx="272832" cy="261610"/>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100" b="1">
                <a:solidFill>
                  <a:srgbClr val="C49500"/>
                </a:solidFill>
                <a:effectLst>
                  <a:outerShdw blurRad="38100" dist="38100" dir="2700000" algn="tl">
                    <a:srgbClr val="000000">
                      <a:alpha val="43137"/>
                    </a:srgbClr>
                  </a:outerShdw>
                </a:effectLst>
              </a:rPr>
              <a:t>Z</a:t>
            </a:r>
            <a:endParaRPr lang="zh-CN" altLang="en-US" sz="1100" b="1">
              <a:solidFill>
                <a:srgbClr val="C49500"/>
              </a:solidFill>
              <a:effectLst>
                <a:outerShdw blurRad="38100" dist="38100" dir="2700000" algn="tl">
                  <a:srgbClr val="000000">
                    <a:alpha val="43137"/>
                  </a:srgbClr>
                </a:outerShdw>
              </a:effectLst>
            </a:endParaRPr>
          </a:p>
        </p:txBody>
      </p:sp>
      <p:sp>
        <p:nvSpPr>
          <p:cNvPr id="18" name="矩形 17"/>
          <p:cNvSpPr/>
          <p:nvPr/>
        </p:nvSpPr>
        <p:spPr>
          <a:xfrm>
            <a:off x="5477942" y="3228366"/>
            <a:ext cx="346570"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chemeClr val="accent1">
                    <a:lumMod val="40000"/>
                    <a:lumOff val="60000"/>
                  </a:schemeClr>
                </a:solidFill>
                <a:effectLst>
                  <a:outerShdw blurRad="38100" dist="38100" dir="2700000" algn="tl">
                    <a:srgbClr val="000000">
                      <a:alpha val="43137"/>
                    </a:srgbClr>
                  </a:outerShdw>
                </a:effectLst>
              </a:rPr>
              <a:t>Z1</a:t>
            </a:r>
            <a:endParaRPr lang="zh-CN" altLang="en-US" sz="1000" b="1">
              <a:solidFill>
                <a:schemeClr val="accent1">
                  <a:lumMod val="40000"/>
                  <a:lumOff val="60000"/>
                </a:schemeClr>
              </a:solidFill>
              <a:effectLst>
                <a:outerShdw blurRad="38100" dist="38100" dir="2700000" algn="tl">
                  <a:srgbClr val="000000">
                    <a:alpha val="43137"/>
                  </a:srgbClr>
                </a:outerShdw>
              </a:effectLst>
            </a:endParaRPr>
          </a:p>
        </p:txBody>
      </p:sp>
      <p:sp>
        <p:nvSpPr>
          <p:cNvPr id="19" name="矩形 18"/>
          <p:cNvSpPr/>
          <p:nvPr/>
        </p:nvSpPr>
        <p:spPr>
          <a:xfrm>
            <a:off x="5924353" y="3379608"/>
            <a:ext cx="346570"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chemeClr val="accent1">
                    <a:lumMod val="40000"/>
                    <a:lumOff val="60000"/>
                  </a:schemeClr>
                </a:solidFill>
                <a:effectLst>
                  <a:outerShdw blurRad="38100" dist="38100" dir="2700000" algn="tl">
                    <a:srgbClr val="000000">
                      <a:alpha val="43137"/>
                    </a:srgbClr>
                  </a:outerShdw>
                </a:effectLst>
              </a:rPr>
              <a:t>Z2</a:t>
            </a:r>
            <a:endParaRPr lang="zh-CN" altLang="en-US" sz="1000" b="1">
              <a:solidFill>
                <a:schemeClr val="accent1">
                  <a:lumMod val="40000"/>
                  <a:lumOff val="60000"/>
                </a:schemeClr>
              </a:solidFill>
              <a:effectLst>
                <a:outerShdw blurRad="38100" dist="38100" dir="2700000" algn="tl">
                  <a:srgbClr val="000000">
                    <a:alpha val="43137"/>
                  </a:srgbClr>
                </a:outerShdw>
              </a:effectLst>
            </a:endParaRPr>
          </a:p>
        </p:txBody>
      </p:sp>
      <p:sp>
        <p:nvSpPr>
          <p:cNvPr id="20" name="矩形 19"/>
          <p:cNvSpPr/>
          <p:nvPr/>
        </p:nvSpPr>
        <p:spPr>
          <a:xfrm>
            <a:off x="6399892" y="3502718"/>
            <a:ext cx="346570"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chemeClr val="accent1">
                    <a:lumMod val="40000"/>
                    <a:lumOff val="60000"/>
                  </a:schemeClr>
                </a:solidFill>
                <a:effectLst>
                  <a:outerShdw blurRad="38100" dist="38100" dir="2700000" algn="tl">
                    <a:srgbClr val="000000">
                      <a:alpha val="43137"/>
                    </a:srgbClr>
                  </a:outerShdw>
                </a:effectLst>
              </a:rPr>
              <a:t>Z3</a:t>
            </a:r>
            <a:endParaRPr lang="zh-CN" altLang="en-US" sz="1000" b="1">
              <a:solidFill>
                <a:schemeClr val="accent1">
                  <a:lumMod val="40000"/>
                  <a:lumOff val="60000"/>
                </a:schemeClr>
              </a:solidFill>
              <a:effectLst>
                <a:outerShdw blurRad="38100" dist="38100" dir="2700000" algn="tl">
                  <a:srgbClr val="000000">
                    <a:alpha val="43137"/>
                  </a:srgbClr>
                </a:outerShdw>
              </a:effectLst>
            </a:endParaRPr>
          </a:p>
        </p:txBody>
      </p:sp>
      <p:sp>
        <p:nvSpPr>
          <p:cNvPr id="21" name="矩形 20"/>
          <p:cNvSpPr/>
          <p:nvPr/>
        </p:nvSpPr>
        <p:spPr>
          <a:xfrm>
            <a:off x="6876944" y="3690739"/>
            <a:ext cx="346570"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chemeClr val="accent1">
                    <a:lumMod val="40000"/>
                    <a:lumOff val="60000"/>
                  </a:schemeClr>
                </a:solidFill>
                <a:effectLst>
                  <a:outerShdw blurRad="38100" dist="38100" dir="2700000" algn="tl">
                    <a:srgbClr val="000000">
                      <a:alpha val="43137"/>
                    </a:srgbClr>
                  </a:outerShdw>
                </a:effectLst>
              </a:rPr>
              <a:t>Zn</a:t>
            </a:r>
            <a:endParaRPr lang="zh-CN" altLang="en-US" sz="1000" b="1">
              <a:solidFill>
                <a:schemeClr val="accent1">
                  <a:lumMod val="40000"/>
                  <a:lumOff val="60000"/>
                </a:schemeClr>
              </a:solidFill>
              <a:effectLst>
                <a:outerShdw blurRad="38100" dist="38100" dir="2700000" algn="tl">
                  <a:srgbClr val="000000">
                    <a:alpha val="43137"/>
                  </a:srgbClr>
                </a:outerShdw>
              </a:effectLst>
            </a:endParaRPr>
          </a:p>
        </p:txBody>
      </p:sp>
      <p:sp>
        <p:nvSpPr>
          <p:cNvPr id="12" name="矩形 11"/>
          <p:cNvSpPr/>
          <p:nvPr/>
        </p:nvSpPr>
        <p:spPr>
          <a:xfrm>
            <a:off x="6660232" y="2534707"/>
            <a:ext cx="346570"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a:solidFill>
                  <a:srgbClr val="DAA600"/>
                </a:solidFill>
                <a:effectLst>
                  <a:outerShdw blurRad="38100" dist="38100" dir="2700000" algn="tl">
                    <a:srgbClr val="000000">
                      <a:alpha val="43137"/>
                    </a:srgbClr>
                  </a:outerShdw>
                </a:effectLst>
              </a:rPr>
              <a:t>Zn</a:t>
            </a:r>
            <a:endParaRPr lang="zh-CN" altLang="en-US" sz="1000" b="1">
              <a:solidFill>
                <a:srgbClr val="DAA600"/>
              </a:solidFill>
              <a:effectLst>
                <a:outerShdw blurRad="38100" dist="38100" dir="2700000" algn="tl">
                  <a:srgbClr val="000000">
                    <a:alpha val="43137"/>
                  </a:srgbClr>
                </a:outerShdw>
              </a:effectLst>
            </a:endParaRPr>
          </a:p>
        </p:txBody>
      </p:sp>
      <p:sp>
        <p:nvSpPr>
          <p:cNvPr id="14" name="矩形 13"/>
          <p:cNvSpPr/>
          <p:nvPr/>
        </p:nvSpPr>
        <p:spPr>
          <a:xfrm>
            <a:off x="6097638" y="2750731"/>
            <a:ext cx="346570"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rgbClr val="DAA600"/>
                </a:solidFill>
                <a:effectLst>
                  <a:outerShdw blurRad="38100" dist="38100" dir="2700000" algn="tl">
                    <a:srgbClr val="000000">
                      <a:alpha val="43137"/>
                    </a:srgbClr>
                  </a:outerShdw>
                </a:effectLst>
              </a:rPr>
              <a:t>Z2</a:t>
            </a:r>
            <a:endParaRPr lang="zh-CN" altLang="en-US" sz="1000" b="1">
              <a:solidFill>
                <a:srgbClr val="DAA600"/>
              </a:solidFill>
              <a:effectLst>
                <a:outerShdw blurRad="38100" dist="38100" dir="2700000" algn="tl">
                  <a:srgbClr val="000000">
                    <a:alpha val="43137"/>
                  </a:srgbClr>
                </a:outerShdw>
              </a:effectLst>
            </a:endParaRPr>
          </a:p>
        </p:txBody>
      </p:sp>
      <p:sp>
        <p:nvSpPr>
          <p:cNvPr id="15" name="矩形 14"/>
          <p:cNvSpPr/>
          <p:nvPr/>
        </p:nvSpPr>
        <p:spPr>
          <a:xfrm>
            <a:off x="5623037" y="2966755"/>
            <a:ext cx="346570"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rgbClr val="DAA600"/>
                </a:solidFill>
                <a:effectLst>
                  <a:outerShdw blurRad="38100" dist="38100" dir="2700000" algn="tl">
                    <a:srgbClr val="000000">
                      <a:alpha val="43137"/>
                    </a:srgbClr>
                  </a:outerShdw>
                </a:effectLst>
              </a:rPr>
              <a:t>Z1</a:t>
            </a:r>
            <a:endParaRPr lang="zh-CN" altLang="en-US" sz="1000" b="1">
              <a:solidFill>
                <a:srgbClr val="DAA600"/>
              </a:solidFill>
              <a:effectLst>
                <a:outerShdw blurRad="38100" dist="38100" dir="2700000" algn="tl">
                  <a:srgbClr val="000000">
                    <a:alpha val="43137"/>
                  </a:srgbClr>
                </a:outerShdw>
              </a:effectLst>
            </a:endParaRPr>
          </a:p>
        </p:txBody>
      </p:sp>
      <p:sp>
        <p:nvSpPr>
          <p:cNvPr id="25" name="矩形 24"/>
          <p:cNvSpPr/>
          <p:nvPr/>
        </p:nvSpPr>
        <p:spPr>
          <a:xfrm>
            <a:off x="625663" y="2270595"/>
            <a:ext cx="2290153"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显然，</a:t>
            </a:r>
            <a:r>
              <a:rPr lang="en-US" altLang="zh-CN" sz="1000">
                <a:effectLst>
                  <a:outerShdw blurRad="38100" dist="38100" dir="2700000" algn="tl">
                    <a:srgbClr val="000000">
                      <a:alpha val="43137"/>
                    </a:srgbClr>
                  </a:outerShdw>
                </a:effectLst>
              </a:rPr>
              <a:t>Zn</a:t>
            </a:r>
            <a:r>
              <a:rPr lang="zh-CN" altLang="en-US" sz="1000">
                <a:effectLst>
                  <a:outerShdw blurRad="38100" dist="38100" dir="2700000" algn="tl">
                    <a:srgbClr val="000000">
                      <a:alpha val="43137"/>
                    </a:srgbClr>
                  </a:outerShdw>
                </a:effectLst>
              </a:rPr>
              <a:t>在</a:t>
            </a:r>
            <a:r>
              <a:rPr lang="en-US" altLang="zh-CN" sz="1000">
                <a:effectLst>
                  <a:outerShdw blurRad="38100" dist="38100" dir="2700000" algn="tl">
                    <a:srgbClr val="000000">
                      <a:alpha val="43137"/>
                    </a:srgbClr>
                  </a:outerShdw>
                </a:effectLst>
              </a:rPr>
              <a:t>Z</a:t>
            </a:r>
            <a:r>
              <a:rPr lang="zh-CN" altLang="en-US" sz="1000">
                <a:effectLst>
                  <a:outerShdw blurRad="38100" dist="38100" dir="2700000" algn="tl">
                    <a:srgbClr val="000000">
                      <a:alpha val="43137"/>
                    </a:srgbClr>
                  </a:outerShdw>
                </a:effectLst>
              </a:rPr>
              <a:t>之上，证明这个震荡是偏强的，反之偏弱。震荡的中枢区间是</a:t>
            </a:r>
            <a:r>
              <a:rPr lang="en-US" altLang="zh-CN" sz="1000">
                <a:effectLst>
                  <a:outerShdw blurRad="38100" dist="38100" dir="2700000" algn="tl">
                    <a:srgbClr val="000000">
                      <a:alpha val="43137"/>
                    </a:srgbClr>
                  </a:outerShdw>
                </a:effectLst>
              </a:rPr>
              <a:t>[A</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B]</a:t>
            </a:r>
            <a:r>
              <a:rPr lang="zh-CN" altLang="en-US" sz="1000">
                <a:effectLst>
                  <a:outerShdw blurRad="38100" dist="38100" dir="2700000" algn="tl">
                    <a:srgbClr val="000000">
                      <a:alpha val="43137"/>
                    </a:srgbClr>
                  </a:outerShdw>
                </a:effectLst>
              </a:rPr>
              <a:t>，那么，</a:t>
            </a:r>
            <a:r>
              <a:rPr lang="en-US" altLang="zh-CN" sz="1000">
                <a:effectLst>
                  <a:outerShdw blurRad="38100" dist="38100" dir="2700000" algn="tl">
                    <a:srgbClr val="000000">
                      <a:alpha val="43137"/>
                    </a:srgbClr>
                  </a:outerShdw>
                </a:effectLst>
              </a:rPr>
              <a:t>A</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Z</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B</a:t>
            </a:r>
            <a:r>
              <a:rPr lang="zh-CN" altLang="en-US" sz="1000">
                <a:effectLst>
                  <a:outerShdw blurRad="38100" dist="38100" dir="2700000" algn="tl">
                    <a:srgbClr val="000000">
                      <a:alpha val="43137"/>
                    </a:srgbClr>
                  </a:outerShdw>
                </a:effectLst>
              </a:rPr>
              <a:t>这三条直线刚好是等距的，</a:t>
            </a:r>
            <a:r>
              <a:rPr lang="en-US" altLang="zh-CN" sz="1000">
                <a:effectLst>
                  <a:outerShdw blurRad="38100" dist="38100" dir="2700000" algn="tl">
                    <a:srgbClr val="000000">
                      <a:alpha val="43137"/>
                    </a:srgbClr>
                  </a:outerShdw>
                </a:effectLst>
              </a:rPr>
              <a:t>Zn</a:t>
            </a:r>
            <a:r>
              <a:rPr lang="zh-CN" altLang="en-US" sz="1000">
                <a:effectLst>
                  <a:outerShdw blurRad="38100" dist="38100" dir="2700000" algn="tl">
                    <a:srgbClr val="000000">
                      <a:alpha val="43137"/>
                    </a:srgbClr>
                  </a:outerShdw>
                </a:effectLst>
              </a:rPr>
              <a:t>的波动连成曲线，构成一个监视中枢震荡的技术指标。</a:t>
            </a:r>
          </a:p>
        </p:txBody>
      </p:sp>
      <p:sp>
        <p:nvSpPr>
          <p:cNvPr id="26" name="矩形 25"/>
          <p:cNvSpPr/>
          <p:nvPr/>
        </p:nvSpPr>
        <p:spPr>
          <a:xfrm>
            <a:off x="625663" y="3140043"/>
            <a:ext cx="1642081" cy="116955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当然，只要有波动，就可以用类似中枢、走势类型之类的手段去分析，不过</a:t>
            </a:r>
            <a:r>
              <a:rPr lang="en-US" altLang="zh-CN" sz="1000">
                <a:effectLst>
                  <a:outerShdw blurRad="38100" dist="38100" dir="2700000" algn="tl">
                    <a:srgbClr val="000000">
                      <a:alpha val="43137"/>
                    </a:srgbClr>
                  </a:outerShdw>
                </a:effectLst>
              </a:rPr>
              <a:t>Zn</a:t>
            </a:r>
            <a:r>
              <a:rPr lang="zh-CN" altLang="en-US" sz="1000">
                <a:effectLst>
                  <a:outerShdw blurRad="38100" dist="38100" dir="2700000" algn="tl">
                    <a:srgbClr val="000000">
                      <a:alpha val="43137"/>
                    </a:srgbClr>
                  </a:outerShdw>
                </a:effectLst>
              </a:rPr>
              <a:t>的数量不会过于庞大，不会超过</a:t>
            </a:r>
            <a:r>
              <a:rPr lang="en-US" altLang="zh-CN" sz="1000">
                <a:effectLst>
                  <a:outerShdw blurRad="38100" dist="38100" dir="2700000" algn="tl">
                    <a:srgbClr val="000000">
                      <a:alpha val="43137"/>
                    </a:srgbClr>
                  </a:outerShdw>
                </a:effectLst>
              </a:rPr>
              <a:t>9</a:t>
            </a:r>
            <a:r>
              <a:rPr lang="zh-CN" altLang="en-US" sz="1000">
                <a:effectLst>
                  <a:outerShdw blurRad="38100" dist="38100" dir="2700000" algn="tl">
                    <a:srgbClr val="000000">
                      <a:alpha val="43137"/>
                    </a:srgbClr>
                  </a:outerShdw>
                </a:effectLst>
              </a:rPr>
              <a:t>个数据，超过了，次级别就要升级了，所以这样的分析意义不大。</a:t>
            </a:r>
          </a:p>
        </p:txBody>
      </p:sp>
      <p:sp>
        <p:nvSpPr>
          <p:cNvPr id="27" name="矩形 26"/>
          <p:cNvSpPr/>
          <p:nvPr/>
        </p:nvSpPr>
        <p:spPr>
          <a:xfrm>
            <a:off x="684282" y="4621195"/>
            <a:ext cx="5034385"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D3675F"/>
                </a:solidFill>
                <a:effectLst>
                  <a:outerShdw blurRad="38100" dist="38100" dir="2700000" algn="tl">
                    <a:srgbClr val="000000">
                      <a:alpha val="43137"/>
                    </a:srgbClr>
                  </a:outerShdw>
                </a:effectLst>
              </a:rPr>
              <a:t>一般来说，这个指标是一个监视。这里，存在着一种必然的关系，就是最终，</a:t>
            </a:r>
            <a:r>
              <a:rPr lang="en-US" altLang="zh-CN" sz="1000" b="1">
                <a:solidFill>
                  <a:srgbClr val="D3675F"/>
                </a:solidFill>
                <a:effectLst>
                  <a:outerShdw blurRad="38100" dist="38100" dir="2700000" algn="tl">
                    <a:srgbClr val="000000">
                      <a:alpha val="43137"/>
                    </a:srgbClr>
                  </a:outerShdw>
                </a:effectLst>
              </a:rPr>
              <a:t>Zn</a:t>
            </a:r>
            <a:r>
              <a:rPr lang="zh-CN" altLang="en-US" sz="1000" b="1">
                <a:solidFill>
                  <a:srgbClr val="D3675F"/>
                </a:solidFill>
                <a:effectLst>
                  <a:outerShdw blurRad="38100" dist="38100" dir="2700000" algn="tl">
                    <a:srgbClr val="000000">
                      <a:alpha val="43137"/>
                    </a:srgbClr>
                  </a:outerShdw>
                </a:effectLst>
              </a:rPr>
              <a:t>肯定要超越</a:t>
            </a:r>
            <a:r>
              <a:rPr lang="en-US" altLang="zh-CN" sz="1000" b="1">
                <a:solidFill>
                  <a:srgbClr val="D3675F"/>
                </a:solidFill>
                <a:effectLst>
                  <a:outerShdw blurRad="38100" dist="38100" dir="2700000" algn="tl">
                    <a:srgbClr val="000000">
                      <a:alpha val="43137"/>
                    </a:srgbClr>
                  </a:outerShdw>
                </a:effectLst>
              </a:rPr>
              <a:t>A</a:t>
            </a:r>
            <a:r>
              <a:rPr lang="zh-CN" altLang="en-US" sz="1000" b="1">
                <a:solidFill>
                  <a:srgbClr val="D3675F"/>
                </a:solidFill>
                <a:effectLst>
                  <a:outerShdw blurRad="38100" dist="38100" dir="2700000" algn="tl">
                    <a:srgbClr val="000000">
                      <a:alpha val="43137"/>
                    </a:srgbClr>
                  </a:outerShdw>
                </a:effectLst>
              </a:rPr>
              <a:t>或</a:t>
            </a:r>
            <a:r>
              <a:rPr lang="en-US" altLang="zh-CN" sz="1000" b="1">
                <a:solidFill>
                  <a:srgbClr val="D3675F"/>
                </a:solidFill>
                <a:effectLst>
                  <a:outerShdw blurRad="38100" dist="38100" dir="2700000" algn="tl">
                    <a:srgbClr val="000000">
                      <a:alpha val="43137"/>
                    </a:srgbClr>
                  </a:outerShdw>
                </a:effectLst>
              </a:rPr>
              <a:t>B</a:t>
            </a:r>
            <a:r>
              <a:rPr lang="zh-CN" altLang="en-US" sz="1000" b="1">
                <a:solidFill>
                  <a:srgbClr val="D3675F"/>
                </a:solidFill>
                <a:effectLst>
                  <a:outerShdw blurRad="38100" dist="38100" dir="2700000" algn="tl">
                    <a:srgbClr val="000000">
                      <a:alpha val="43137"/>
                    </a:srgbClr>
                  </a:outerShdw>
                </a:effectLst>
              </a:rPr>
              <a:t>，为什么？如果不这样，就永远不会出现第三类买卖点了，这显然是不可能的。</a:t>
            </a:r>
          </a:p>
        </p:txBody>
      </p:sp>
      <p:sp>
        <p:nvSpPr>
          <p:cNvPr id="28" name="矩形 27"/>
          <p:cNvSpPr/>
          <p:nvPr/>
        </p:nvSpPr>
        <p:spPr>
          <a:xfrm>
            <a:off x="684281" y="5241394"/>
            <a:ext cx="5036221"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但</a:t>
            </a:r>
            <a:r>
              <a:rPr lang="zh-CN" altLang="en-US" sz="1000" b="1">
                <a:solidFill>
                  <a:srgbClr val="D3675F"/>
                </a:solidFill>
                <a:effectLst>
                  <a:outerShdw blurRad="38100" dist="38100" dir="2700000" algn="tl">
                    <a:srgbClr val="000000">
                      <a:alpha val="43137"/>
                    </a:srgbClr>
                  </a:outerShdw>
                </a:effectLst>
              </a:rPr>
              <a:t>必须注意</a:t>
            </a:r>
            <a:r>
              <a:rPr lang="zh-CN" altLang="en-US" sz="1000">
                <a:effectLst>
                  <a:outerShdw blurRad="38100" dist="38100" dir="2700000" algn="tl">
                    <a:srgbClr val="000000">
                      <a:alpha val="43137"/>
                    </a:srgbClr>
                  </a:outerShdw>
                </a:effectLst>
              </a:rPr>
              <a:t>，反过来，</a:t>
            </a:r>
            <a:r>
              <a:rPr lang="en-US" altLang="zh-CN" sz="1000">
                <a:effectLst>
                  <a:outerShdw blurRad="38100" dist="38100" dir="2700000" algn="tl">
                    <a:srgbClr val="000000">
                      <a:alpha val="43137"/>
                    </a:srgbClr>
                  </a:outerShdw>
                </a:effectLst>
              </a:rPr>
              <a:t>Zn</a:t>
            </a:r>
            <a:r>
              <a:rPr lang="zh-CN" altLang="en-US" sz="1000">
                <a:effectLst>
                  <a:outerShdw blurRad="38100" dist="38100" dir="2700000" algn="tl">
                    <a:srgbClr val="000000">
                      <a:alpha val="43137"/>
                    </a:srgbClr>
                  </a:outerShdw>
                </a:effectLst>
              </a:rPr>
              <a:t>超越</a:t>
            </a:r>
            <a:r>
              <a:rPr lang="en-US" altLang="zh-CN" sz="1000">
                <a:effectLst>
                  <a:outerShdw blurRad="38100" dist="38100" dir="2700000" algn="tl">
                    <a:srgbClr val="000000">
                      <a:alpha val="43137"/>
                    </a:srgbClr>
                  </a:outerShdw>
                </a:effectLst>
              </a:rPr>
              <a:t>A</a:t>
            </a:r>
            <a:r>
              <a:rPr lang="zh-CN" altLang="en-US" sz="1000">
                <a:effectLst>
                  <a:outerShdw blurRad="38100" dist="38100" dir="2700000" algn="tl">
                    <a:srgbClr val="000000">
                      <a:alpha val="43137"/>
                    </a:srgbClr>
                  </a:outerShdw>
                </a:effectLst>
              </a:rPr>
              <a:t>或</a:t>
            </a:r>
            <a:r>
              <a:rPr lang="en-US" altLang="zh-CN" sz="1000">
                <a:effectLst>
                  <a:outerShdw blurRad="38100" dist="38100" dir="2700000" algn="tl">
                    <a:srgbClr val="000000">
                      <a:alpha val="43137"/>
                    </a:srgbClr>
                  </a:outerShdw>
                </a:effectLst>
              </a:rPr>
              <a:t>B</a:t>
            </a:r>
            <a:r>
              <a:rPr lang="zh-CN" altLang="en-US" sz="1000">
                <a:effectLst>
                  <a:outerShdw blurRad="38100" dist="38100" dir="2700000" algn="tl">
                    <a:srgbClr val="000000">
                      <a:alpha val="43137"/>
                    </a:srgbClr>
                  </a:outerShdw>
                </a:effectLst>
              </a:rPr>
              <a:t>并不意味着一定要出现第三类买卖点的，也就是，这种超越可以是多次的，只有最后一次才构成第三类买卖点。不过实际上的情况在绝大多数情况下没有这么复杂，一般一旦有这类似的超越，就是一个很大的提醒，也就是这震荡面临变盘了。</a:t>
            </a:r>
          </a:p>
        </p:txBody>
      </p:sp>
      <p:sp>
        <p:nvSpPr>
          <p:cNvPr id="29" name="矩形 28"/>
          <p:cNvSpPr/>
          <p:nvPr/>
        </p:nvSpPr>
        <p:spPr>
          <a:xfrm>
            <a:off x="716643" y="5956418"/>
            <a:ext cx="485202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一般来说，如果这超越没有构成第三类买卖点，那么一般都将构成中枢震荡级别的扩展，这没有</a:t>
            </a:r>
            <a:r>
              <a:rPr lang="en-US" altLang="zh-CN" sz="1000">
                <a:effectLst>
                  <a:outerShdw blurRad="38100" dist="38100" dir="2700000" algn="tl">
                    <a:srgbClr val="000000">
                      <a:alpha val="43137"/>
                    </a:srgbClr>
                  </a:outerShdw>
                </a:effectLst>
              </a:rPr>
              <a:t>100%</a:t>
            </a:r>
            <a:r>
              <a:rPr lang="zh-CN" altLang="en-US" sz="1000">
                <a:effectLst>
                  <a:outerShdw blurRad="38100" dist="38100" dir="2700000" algn="tl">
                    <a:srgbClr val="000000">
                      <a:alpha val="43137"/>
                    </a:srgbClr>
                  </a:outerShdw>
                </a:effectLst>
              </a:rPr>
              <a:t>的绝对性，但概率是极为高的。</a:t>
            </a:r>
          </a:p>
        </p:txBody>
      </p:sp>
      <p:sp>
        <p:nvSpPr>
          <p:cNvPr id="30" name="矩形 29"/>
          <p:cNvSpPr/>
          <p:nvPr/>
        </p:nvSpPr>
        <p:spPr>
          <a:xfrm>
            <a:off x="5793641" y="4727914"/>
            <a:ext cx="1516017" cy="163121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有了这些知识，对于中枢震荡的可介入性，就有了一个大概的范围。对于买来说，</a:t>
            </a:r>
            <a:r>
              <a:rPr lang="zh-CN" altLang="en-US" sz="1000" b="1">
                <a:solidFill>
                  <a:srgbClr val="00B050"/>
                </a:solidFill>
                <a:effectLst>
                  <a:outerShdw blurRad="38100" dist="38100" dir="2700000" algn="tl">
                    <a:srgbClr val="000000">
                      <a:alpha val="43137"/>
                    </a:srgbClr>
                  </a:outerShdw>
                </a:effectLst>
              </a:rPr>
              <a:t>一个</a:t>
            </a:r>
            <a:r>
              <a:rPr lang="en-US" altLang="zh-CN" sz="1000" b="1">
                <a:solidFill>
                  <a:srgbClr val="00B050"/>
                </a:solidFill>
                <a:effectLst>
                  <a:outerShdw blurRad="38100" dist="38100" dir="2700000" algn="tl">
                    <a:srgbClr val="000000">
                      <a:alpha val="43137"/>
                    </a:srgbClr>
                  </a:outerShdw>
                </a:effectLst>
              </a:rPr>
              <a:t>Zn</a:t>
            </a:r>
            <a:r>
              <a:rPr lang="zh-CN" altLang="en-US" sz="1000" b="1">
                <a:solidFill>
                  <a:srgbClr val="00B050"/>
                </a:solidFill>
                <a:effectLst>
                  <a:outerShdw blurRad="38100" dist="38100" dir="2700000" algn="tl">
                    <a:srgbClr val="000000">
                      <a:alpha val="43137"/>
                    </a:srgbClr>
                  </a:outerShdw>
                </a:effectLst>
              </a:rPr>
              <a:t>在</a:t>
            </a:r>
            <a:r>
              <a:rPr lang="en-US" altLang="zh-CN" sz="1000" b="1">
                <a:solidFill>
                  <a:srgbClr val="00B050"/>
                </a:solidFill>
                <a:effectLst>
                  <a:outerShdw blurRad="38100" dist="38100" dir="2700000" algn="tl">
                    <a:srgbClr val="000000">
                      <a:alpha val="43137"/>
                    </a:srgbClr>
                  </a:outerShdw>
                </a:effectLst>
              </a:rPr>
              <a:t>Z</a:t>
            </a:r>
            <a:r>
              <a:rPr lang="zh-CN" altLang="en-US" sz="1000" b="1">
                <a:solidFill>
                  <a:srgbClr val="00B050"/>
                </a:solidFill>
                <a:effectLst>
                  <a:outerShdw blurRad="38100" dist="38100" dir="2700000" algn="tl">
                    <a:srgbClr val="000000">
                      <a:alpha val="43137"/>
                    </a:srgbClr>
                  </a:outerShdw>
                </a:effectLst>
              </a:rPr>
              <a:t>之下甚至在</a:t>
            </a:r>
            <a:r>
              <a:rPr lang="en-US" altLang="zh-CN" sz="1000" b="1">
                <a:solidFill>
                  <a:srgbClr val="00B050"/>
                </a:solidFill>
                <a:effectLst>
                  <a:outerShdw blurRad="38100" dist="38100" dir="2700000" algn="tl">
                    <a:srgbClr val="000000">
                      <a:alpha val="43137"/>
                    </a:srgbClr>
                  </a:outerShdw>
                </a:effectLst>
              </a:rPr>
              <a:t>A</a:t>
            </a:r>
            <a:r>
              <a:rPr lang="zh-CN" altLang="en-US" sz="1000" b="1">
                <a:solidFill>
                  <a:srgbClr val="00B050"/>
                </a:solidFill>
                <a:effectLst>
                  <a:outerShdw blurRad="38100" dist="38100" dir="2700000" algn="tl">
                    <a:srgbClr val="000000">
                      <a:alpha val="43137"/>
                    </a:srgbClr>
                  </a:outerShdw>
                </a:effectLst>
              </a:rPr>
              <a:t>之下的，介入的风险就很大</a:t>
            </a:r>
            <a:r>
              <a:rPr lang="zh-CN" altLang="en-US" sz="1000">
                <a:effectLst>
                  <a:outerShdw blurRad="38100" dist="38100" dir="2700000" algn="tl">
                    <a:srgbClr val="000000">
                      <a:alpha val="43137"/>
                    </a:srgbClr>
                  </a:outerShdw>
                </a:effectLst>
              </a:rPr>
              <a:t>，也就是万一你手脚不够麻利，可能就被堵死在交易通道中而不能顺利完成震荡操作。</a:t>
            </a:r>
          </a:p>
        </p:txBody>
      </p:sp>
      <p:sp>
        <p:nvSpPr>
          <p:cNvPr id="31" name="矩形 30"/>
          <p:cNvSpPr/>
          <p:nvPr/>
        </p:nvSpPr>
        <p:spPr>
          <a:xfrm>
            <a:off x="7409246" y="4761232"/>
            <a:ext cx="1485696" cy="147732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同时，那些</a:t>
            </a:r>
            <a:r>
              <a:rPr lang="en-US" altLang="zh-CN" sz="1000">
                <a:effectLst>
                  <a:outerShdw blurRad="38100" dist="38100" dir="2700000" algn="tl">
                    <a:srgbClr val="000000">
                      <a:alpha val="43137"/>
                    </a:srgbClr>
                  </a:outerShdw>
                </a:effectLst>
              </a:rPr>
              <a:t>Zn</a:t>
            </a:r>
            <a:r>
              <a:rPr lang="zh-CN" altLang="en-US" sz="1000">
                <a:effectLst>
                  <a:outerShdw blurRad="38100" dist="38100" dir="2700000" algn="tl">
                    <a:srgbClr val="000000">
                      <a:alpha val="43137"/>
                    </a:srgbClr>
                  </a:outerShdw>
                </a:effectLst>
              </a:rPr>
              <a:t>缓慢提高，但又没力量突破</a:t>
            </a:r>
            <a:r>
              <a:rPr lang="en-US" altLang="zh-CN" sz="1000">
                <a:effectLst>
                  <a:outerShdw blurRad="38100" dist="38100" dir="2700000" algn="tl">
                    <a:srgbClr val="000000">
                      <a:alpha val="43137"/>
                    </a:srgbClr>
                  </a:outerShdw>
                </a:effectLst>
              </a:rPr>
              <a:t>B</a:t>
            </a:r>
            <a:r>
              <a:rPr lang="zh-CN" altLang="en-US" sz="1000">
                <a:effectLst>
                  <a:outerShdw blurRad="38100" dist="38100" dir="2700000" algn="tl">
                    <a:srgbClr val="000000">
                      <a:alpha val="43137"/>
                    </a:srgbClr>
                  </a:outerShdw>
                </a:effectLst>
              </a:rPr>
              <a:t>的，要小心其中蕴藏的突然变盘风险，一般这种走势，都会构成所谓的上升楔型之类的诱多图形。这种情况，反着，同样存在下降楔型的诱空，道理是一样的。</a:t>
            </a:r>
          </a:p>
        </p:txBody>
      </p:sp>
      <p:sp>
        <p:nvSpPr>
          <p:cNvPr id="36" name="矩形 35"/>
          <p:cNvSpPr/>
          <p:nvPr/>
        </p:nvSpPr>
        <p:spPr>
          <a:xfrm>
            <a:off x="7697531" y="3659961"/>
            <a:ext cx="277640" cy="276999"/>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200">
                <a:effectLst>
                  <a:outerShdw blurRad="38100" dist="38100" dir="2700000" algn="tl">
                    <a:srgbClr val="000000">
                      <a:alpha val="43137"/>
                    </a:srgbClr>
                  </a:outerShdw>
                </a:effectLst>
              </a:rPr>
              <a:t>A</a:t>
            </a:r>
            <a:endParaRPr lang="zh-CN" altLang="en-US" sz="1200">
              <a:effectLst>
                <a:outerShdw blurRad="38100" dist="38100" dir="2700000" algn="tl">
                  <a:srgbClr val="000000">
                    <a:alpha val="43137"/>
                  </a:srgbClr>
                </a:outerShdw>
              </a:effectLst>
            </a:endParaRPr>
          </a:p>
        </p:txBody>
      </p:sp>
      <p:sp>
        <p:nvSpPr>
          <p:cNvPr id="37" name="矩形 36"/>
          <p:cNvSpPr/>
          <p:nvPr/>
        </p:nvSpPr>
        <p:spPr>
          <a:xfrm>
            <a:off x="7706750" y="2602076"/>
            <a:ext cx="276038" cy="276999"/>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200">
                <a:effectLst>
                  <a:outerShdw blurRad="38100" dist="38100" dir="2700000" algn="tl">
                    <a:srgbClr val="000000">
                      <a:alpha val="43137"/>
                    </a:srgbClr>
                  </a:outerShdw>
                </a:effectLst>
              </a:rPr>
              <a:t>B</a:t>
            </a:r>
            <a:endParaRPr lang="zh-CN" altLang="en-US" sz="1200">
              <a:effectLst>
                <a:outerShdw blurRad="38100" dist="38100" dir="2700000" algn="tl">
                  <a:srgbClr val="000000">
                    <a:alpha val="43137"/>
                  </a:srgbClr>
                </a:outerShdw>
              </a:effectLst>
            </a:endParaRPr>
          </a:p>
        </p:txBody>
      </p:sp>
      <p:cxnSp>
        <p:nvCxnSpPr>
          <p:cNvPr id="39" name="直接连接符 38"/>
          <p:cNvCxnSpPr>
            <a:stCxn id="6" idx="4"/>
          </p:cNvCxnSpPr>
          <p:nvPr/>
        </p:nvCxnSpPr>
        <p:spPr>
          <a:xfrm flipV="1">
            <a:off x="5151120" y="2348880"/>
            <a:ext cx="645202" cy="1631491"/>
          </a:xfrm>
          <a:prstGeom prst="line">
            <a:avLst/>
          </a:prstGeom>
          <a:ln w="19050">
            <a:solidFill>
              <a:srgbClr val="FF898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796322" y="2348880"/>
            <a:ext cx="425100" cy="976199"/>
          </a:xfrm>
          <a:prstGeom prst="line">
            <a:avLst/>
          </a:prstGeom>
          <a:ln w="19050">
            <a:solidFill>
              <a:schemeClr val="bg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230037" y="2060848"/>
            <a:ext cx="582879" cy="1274324"/>
          </a:xfrm>
          <a:prstGeom prst="line">
            <a:avLst/>
          </a:prstGeom>
          <a:ln w="19050">
            <a:solidFill>
              <a:srgbClr val="FF898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249168" y="2680028"/>
            <a:ext cx="497294" cy="0"/>
          </a:xfrm>
          <a:prstGeom prst="line">
            <a:avLst/>
          </a:prstGeom>
          <a:ln>
            <a:solidFill>
              <a:srgbClr val="FFFF0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724128" y="2924944"/>
            <a:ext cx="497294" cy="0"/>
          </a:xfrm>
          <a:prstGeom prst="line">
            <a:avLst/>
          </a:prstGeom>
          <a:ln>
            <a:solidFill>
              <a:srgbClr val="FFFF0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220072" y="3140968"/>
            <a:ext cx="497294" cy="0"/>
          </a:xfrm>
          <a:prstGeom prst="line">
            <a:avLst/>
          </a:prstGeom>
          <a:ln>
            <a:solidFill>
              <a:srgbClr val="FFFF0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4716016" y="2698010"/>
            <a:ext cx="2868481" cy="1556698"/>
          </a:xfrm>
          <a:prstGeom prst="line">
            <a:avLst/>
          </a:prstGeom>
          <a:ln>
            <a:solidFill>
              <a:schemeClr val="tx1">
                <a:lumMod val="7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4355976" y="2132856"/>
            <a:ext cx="3228521" cy="412124"/>
          </a:xfrm>
          <a:prstGeom prst="line">
            <a:avLst/>
          </a:prstGeom>
          <a:ln>
            <a:solidFill>
              <a:schemeClr val="tx1">
                <a:lumMod val="7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6221422" y="2264679"/>
            <a:ext cx="300054" cy="1191205"/>
          </a:xfrm>
          <a:prstGeom prst="line">
            <a:avLst/>
          </a:prstGeom>
          <a:ln w="19050">
            <a:solidFill>
              <a:srgbClr val="D3675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6521476" y="2264678"/>
            <a:ext cx="642812" cy="1537084"/>
          </a:xfrm>
          <a:prstGeom prst="straightConnector1">
            <a:avLst/>
          </a:prstGeom>
          <a:ln w="19050">
            <a:solidFill>
              <a:schemeClr val="bg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796322" y="2348880"/>
            <a:ext cx="425100" cy="1107004"/>
          </a:xfrm>
          <a:prstGeom prst="line">
            <a:avLst/>
          </a:prstGeom>
          <a:ln w="19050">
            <a:solidFill>
              <a:schemeClr val="bg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189272" y="2832428"/>
            <a:ext cx="497294" cy="0"/>
          </a:xfrm>
          <a:prstGeom prst="line">
            <a:avLst/>
          </a:prstGeom>
          <a:ln>
            <a:solidFill>
              <a:schemeClr val="bg1">
                <a:lumMod val="25000"/>
                <a:lumOff val="7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6530374" y="2687107"/>
            <a:ext cx="346570"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a:solidFill>
                  <a:schemeClr val="accent1">
                    <a:lumMod val="40000"/>
                    <a:lumOff val="60000"/>
                  </a:schemeClr>
                </a:solidFill>
                <a:effectLst>
                  <a:outerShdw blurRad="38100" dist="38100" dir="2700000" algn="tl">
                    <a:srgbClr val="000000">
                      <a:alpha val="43137"/>
                    </a:srgbClr>
                  </a:outerShdw>
                </a:effectLst>
              </a:rPr>
              <a:t>Zn</a:t>
            </a:r>
            <a:endParaRPr lang="zh-CN" altLang="en-US" sz="1000" b="1">
              <a:solidFill>
                <a:schemeClr val="accent1">
                  <a:lumMod val="40000"/>
                  <a:lumOff val="60000"/>
                </a:schemeClr>
              </a:solidFill>
              <a:effectLst>
                <a:outerShdw blurRad="38100" dist="38100" dir="2700000" algn="tl">
                  <a:srgbClr val="000000">
                    <a:alpha val="43137"/>
                  </a:srgbClr>
                </a:outerShdw>
              </a:effectLst>
            </a:endParaRPr>
          </a:p>
        </p:txBody>
      </p:sp>
      <p:cxnSp>
        <p:nvCxnSpPr>
          <p:cNvPr id="80" name="直接连接符 79"/>
          <p:cNvCxnSpPr>
            <a:stCxn id="6" idx="4"/>
          </p:cNvCxnSpPr>
          <p:nvPr/>
        </p:nvCxnSpPr>
        <p:spPr>
          <a:xfrm flipV="1">
            <a:off x="5151120" y="2852937"/>
            <a:ext cx="417545" cy="1127434"/>
          </a:xfrm>
          <a:prstGeom prst="line">
            <a:avLst/>
          </a:prstGeom>
          <a:ln w="19050">
            <a:solidFill>
              <a:srgbClr val="C495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5568665" y="2873841"/>
            <a:ext cx="581591" cy="1257756"/>
          </a:xfrm>
          <a:prstGeom prst="line">
            <a:avLst/>
          </a:prstGeom>
          <a:ln w="19050">
            <a:solidFill>
              <a:schemeClr val="bg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6150256" y="3186774"/>
            <a:ext cx="380118" cy="944823"/>
          </a:xfrm>
          <a:prstGeom prst="line">
            <a:avLst/>
          </a:prstGeom>
          <a:ln w="19050">
            <a:solidFill>
              <a:srgbClr val="C495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6521476" y="3186774"/>
            <a:ext cx="642812" cy="1276708"/>
          </a:xfrm>
          <a:prstGeom prst="straightConnector1">
            <a:avLst/>
          </a:prstGeom>
          <a:ln w="19050">
            <a:solidFill>
              <a:schemeClr val="bg1">
                <a:lumMod val="75000"/>
                <a:lumOff val="2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071371" y="3398945"/>
            <a:ext cx="497294" cy="0"/>
          </a:xfrm>
          <a:prstGeom prst="line">
            <a:avLst/>
          </a:prstGeom>
          <a:ln>
            <a:solidFill>
              <a:srgbClr val="C4950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5510771" y="3500507"/>
            <a:ext cx="497294" cy="0"/>
          </a:xfrm>
          <a:prstGeom prst="line">
            <a:avLst/>
          </a:prstGeom>
          <a:ln>
            <a:solidFill>
              <a:schemeClr val="bg1">
                <a:lumMod val="25000"/>
                <a:lumOff val="7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002988" y="3665682"/>
            <a:ext cx="497294" cy="0"/>
          </a:xfrm>
          <a:prstGeom prst="line">
            <a:avLst/>
          </a:prstGeom>
          <a:ln>
            <a:solidFill>
              <a:schemeClr val="bg1">
                <a:lumMod val="25000"/>
                <a:lumOff val="7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534352" y="3876680"/>
            <a:ext cx="497294" cy="0"/>
          </a:xfrm>
          <a:prstGeom prst="line">
            <a:avLst/>
          </a:prstGeom>
          <a:ln>
            <a:solidFill>
              <a:schemeClr val="bg1">
                <a:lumMod val="25000"/>
                <a:lumOff val="7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304938" y="2794477"/>
            <a:ext cx="4411663" cy="14856"/>
          </a:xfrm>
          <a:prstGeom prst="line">
            <a:avLst/>
          </a:prstGeom>
          <a:ln>
            <a:solidFill>
              <a:schemeClr val="tx1">
                <a:lumMod val="6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5" name="圆角矩形标注 94"/>
          <p:cNvSpPr/>
          <p:nvPr/>
        </p:nvSpPr>
        <p:spPr>
          <a:xfrm>
            <a:off x="6871938" y="1759854"/>
            <a:ext cx="936104" cy="648072"/>
          </a:xfrm>
          <a:prstGeom prst="wedgeRoundRectCallout">
            <a:avLst>
              <a:gd name="adj1" fmla="val -43160"/>
              <a:gd name="adj2" fmla="val 73250"/>
              <a:gd name="adj3" fmla="val 16667"/>
            </a:avLst>
          </a:prstGeom>
          <a:noFill/>
          <a:ln w="12700">
            <a:solidFill>
              <a:schemeClr val="bg1">
                <a:lumMod val="25000"/>
                <a:lumOff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000">
                <a:solidFill>
                  <a:schemeClr val="bg1">
                    <a:lumMod val="25000"/>
                    <a:lumOff val="75000"/>
                  </a:schemeClr>
                </a:solidFill>
                <a:effectLst>
                  <a:outerShdw blurRad="38100" dist="38100" dir="2700000" algn="tl">
                    <a:srgbClr val="000000">
                      <a:alpha val="43137"/>
                    </a:srgbClr>
                  </a:outerShdw>
                </a:effectLst>
              </a:rPr>
              <a:t>Zn</a:t>
            </a:r>
            <a:r>
              <a:rPr lang="zh-CN" altLang="en-US" sz="1000">
                <a:solidFill>
                  <a:schemeClr val="bg1">
                    <a:lumMod val="25000"/>
                    <a:lumOff val="75000"/>
                  </a:schemeClr>
                </a:solidFill>
                <a:effectLst>
                  <a:outerShdw blurRad="38100" dist="38100" dir="2700000" algn="tl">
                    <a:srgbClr val="000000">
                      <a:alpha val="43137"/>
                    </a:srgbClr>
                  </a:outerShdw>
                </a:effectLst>
              </a:rPr>
              <a:t>在</a:t>
            </a:r>
            <a:r>
              <a:rPr lang="en-US" altLang="zh-CN" sz="1000">
                <a:solidFill>
                  <a:schemeClr val="bg1">
                    <a:lumMod val="25000"/>
                    <a:lumOff val="75000"/>
                  </a:schemeClr>
                </a:solidFill>
                <a:effectLst>
                  <a:outerShdw blurRad="38100" dist="38100" dir="2700000" algn="tl">
                    <a:srgbClr val="000000">
                      <a:alpha val="43137"/>
                    </a:srgbClr>
                  </a:outerShdw>
                </a:effectLst>
              </a:rPr>
              <a:t>Z</a:t>
            </a:r>
            <a:r>
              <a:rPr lang="zh-CN" altLang="en-US" sz="1000">
                <a:solidFill>
                  <a:schemeClr val="bg1">
                    <a:lumMod val="25000"/>
                    <a:lumOff val="75000"/>
                  </a:schemeClr>
                </a:solidFill>
                <a:effectLst>
                  <a:outerShdw blurRad="38100" dist="38100" dir="2700000" algn="tl">
                    <a:srgbClr val="000000">
                      <a:alpha val="43137"/>
                    </a:srgbClr>
                  </a:outerShdw>
                </a:effectLst>
              </a:rPr>
              <a:t>之上，证明这个震荡是偏强的，反之偏弱</a:t>
            </a:r>
          </a:p>
        </p:txBody>
      </p:sp>
      <p:cxnSp>
        <p:nvCxnSpPr>
          <p:cNvPr id="93" name="直接连接符 92"/>
          <p:cNvCxnSpPr/>
          <p:nvPr/>
        </p:nvCxnSpPr>
        <p:spPr>
          <a:xfrm>
            <a:off x="3304939" y="3862293"/>
            <a:ext cx="4411663" cy="14856"/>
          </a:xfrm>
          <a:prstGeom prst="line">
            <a:avLst/>
          </a:prstGeom>
          <a:ln>
            <a:solidFill>
              <a:schemeClr val="tx1">
                <a:lumMod val="6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动作按钮: 开始 49">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51" name="动作按钮: 后退或前一项 50">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52" name="动作按钮: 前进或下一项 51">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54" name="动作按钮: 结束 53">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57" name="动作按钮: 第一张 56">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58" name="动作按钮: 上一张 57">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2766560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93"/>
                                        </p:tgtEl>
                                        <p:attrNameLst>
                                          <p:attrName>style.visibility</p:attrName>
                                        </p:attrNameLst>
                                      </p:cBhvr>
                                      <p:to>
                                        <p:strVal val="visible"/>
                                      </p:to>
                                    </p:set>
                                    <p:anim calcmode="lin" valueType="num">
                                      <p:cBhvr>
                                        <p:cTn id="57" dur="500" fill="hold"/>
                                        <p:tgtEl>
                                          <p:spTgt spid="93"/>
                                        </p:tgtEl>
                                        <p:attrNameLst>
                                          <p:attrName>ppt_w</p:attrName>
                                        </p:attrNameLst>
                                      </p:cBhvr>
                                      <p:tavLst>
                                        <p:tav tm="0">
                                          <p:val>
                                            <p:fltVal val="0"/>
                                          </p:val>
                                        </p:tav>
                                        <p:tav tm="100000">
                                          <p:val>
                                            <p:strVal val="#ppt_w"/>
                                          </p:val>
                                        </p:tav>
                                      </p:tavLst>
                                    </p:anim>
                                    <p:anim calcmode="lin" valueType="num">
                                      <p:cBhvr>
                                        <p:cTn id="58" dur="500" fill="hold"/>
                                        <p:tgtEl>
                                          <p:spTgt spid="93"/>
                                        </p:tgtEl>
                                        <p:attrNameLst>
                                          <p:attrName>ppt_h</p:attrName>
                                        </p:attrNameLst>
                                      </p:cBhvr>
                                      <p:tavLst>
                                        <p:tav tm="0">
                                          <p:val>
                                            <p:fltVal val="0"/>
                                          </p:val>
                                        </p:tav>
                                        <p:tav tm="100000">
                                          <p:val>
                                            <p:strVal val="#ppt_h"/>
                                          </p:val>
                                        </p:tav>
                                      </p:tavLst>
                                    </p:anim>
                                    <p:animEffect transition="in" filter="fade">
                                      <p:cBhvr>
                                        <p:cTn id="59" dur="500"/>
                                        <p:tgtEl>
                                          <p:spTgt spid="93"/>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p:cTn id="64" dur="500" fill="hold"/>
                                        <p:tgtEl>
                                          <p:spTgt spid="36"/>
                                        </p:tgtEl>
                                        <p:attrNameLst>
                                          <p:attrName>ppt_w</p:attrName>
                                        </p:attrNameLst>
                                      </p:cBhvr>
                                      <p:tavLst>
                                        <p:tav tm="0">
                                          <p:val>
                                            <p:fltVal val="0"/>
                                          </p:val>
                                        </p:tav>
                                        <p:tav tm="100000">
                                          <p:val>
                                            <p:strVal val="#ppt_w"/>
                                          </p:val>
                                        </p:tav>
                                      </p:tavLst>
                                    </p:anim>
                                    <p:anim calcmode="lin" valueType="num">
                                      <p:cBhvr>
                                        <p:cTn id="65" dur="500" fill="hold"/>
                                        <p:tgtEl>
                                          <p:spTgt spid="36"/>
                                        </p:tgtEl>
                                        <p:attrNameLst>
                                          <p:attrName>ppt_h</p:attrName>
                                        </p:attrNameLst>
                                      </p:cBhvr>
                                      <p:tavLst>
                                        <p:tav tm="0">
                                          <p:val>
                                            <p:fltVal val="0"/>
                                          </p:val>
                                        </p:tav>
                                        <p:tav tm="100000">
                                          <p:val>
                                            <p:strVal val="#ppt_h"/>
                                          </p:val>
                                        </p:tav>
                                      </p:tavLst>
                                    </p:anim>
                                    <p:animEffect transition="in" filter="fade">
                                      <p:cBhvr>
                                        <p:cTn id="66" dur="500"/>
                                        <p:tgtEl>
                                          <p:spTgt spid="36"/>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94"/>
                                        </p:tgtEl>
                                        <p:attrNameLst>
                                          <p:attrName>style.visibility</p:attrName>
                                        </p:attrNameLst>
                                      </p:cBhvr>
                                      <p:to>
                                        <p:strVal val="visible"/>
                                      </p:to>
                                    </p:set>
                                    <p:anim calcmode="lin" valueType="num">
                                      <p:cBhvr>
                                        <p:cTn id="71" dur="500" fill="hold"/>
                                        <p:tgtEl>
                                          <p:spTgt spid="94"/>
                                        </p:tgtEl>
                                        <p:attrNameLst>
                                          <p:attrName>ppt_w</p:attrName>
                                        </p:attrNameLst>
                                      </p:cBhvr>
                                      <p:tavLst>
                                        <p:tav tm="0">
                                          <p:val>
                                            <p:fltVal val="0"/>
                                          </p:val>
                                        </p:tav>
                                        <p:tav tm="100000">
                                          <p:val>
                                            <p:strVal val="#ppt_w"/>
                                          </p:val>
                                        </p:tav>
                                      </p:tavLst>
                                    </p:anim>
                                    <p:anim calcmode="lin" valueType="num">
                                      <p:cBhvr>
                                        <p:cTn id="72" dur="500" fill="hold"/>
                                        <p:tgtEl>
                                          <p:spTgt spid="94"/>
                                        </p:tgtEl>
                                        <p:attrNameLst>
                                          <p:attrName>ppt_h</p:attrName>
                                        </p:attrNameLst>
                                      </p:cBhvr>
                                      <p:tavLst>
                                        <p:tav tm="0">
                                          <p:val>
                                            <p:fltVal val="0"/>
                                          </p:val>
                                        </p:tav>
                                        <p:tav tm="100000">
                                          <p:val>
                                            <p:strVal val="#ppt_h"/>
                                          </p:val>
                                        </p:tav>
                                      </p:tavLst>
                                    </p:anim>
                                    <p:animEffect transition="in" filter="fade">
                                      <p:cBhvr>
                                        <p:cTn id="73" dur="500"/>
                                        <p:tgtEl>
                                          <p:spTgt spid="94"/>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p:cTn id="78" dur="500" fill="hold"/>
                                        <p:tgtEl>
                                          <p:spTgt spid="37"/>
                                        </p:tgtEl>
                                        <p:attrNameLst>
                                          <p:attrName>ppt_w</p:attrName>
                                        </p:attrNameLst>
                                      </p:cBhvr>
                                      <p:tavLst>
                                        <p:tav tm="0">
                                          <p:val>
                                            <p:fltVal val="0"/>
                                          </p:val>
                                        </p:tav>
                                        <p:tav tm="100000">
                                          <p:val>
                                            <p:strVal val="#ppt_w"/>
                                          </p:val>
                                        </p:tav>
                                      </p:tavLst>
                                    </p:anim>
                                    <p:anim calcmode="lin" valueType="num">
                                      <p:cBhvr>
                                        <p:cTn id="79" dur="500" fill="hold"/>
                                        <p:tgtEl>
                                          <p:spTgt spid="37"/>
                                        </p:tgtEl>
                                        <p:attrNameLst>
                                          <p:attrName>ppt_h</p:attrName>
                                        </p:attrNameLst>
                                      </p:cBhvr>
                                      <p:tavLst>
                                        <p:tav tm="0">
                                          <p:val>
                                            <p:fltVal val="0"/>
                                          </p:val>
                                        </p:tav>
                                        <p:tav tm="100000">
                                          <p:val>
                                            <p:strVal val="#ppt_h"/>
                                          </p:val>
                                        </p:tav>
                                      </p:tavLst>
                                    </p:anim>
                                    <p:animEffect transition="in" filter="fade">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randombar(horizontal)">
                                      <p:cBhvr>
                                        <p:cTn id="85" dur="500"/>
                                        <p:tgtEl>
                                          <p:spTgt spid="39"/>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nodeType="click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p:cTn id="90" dur="500" fill="hold"/>
                                        <p:tgtEl>
                                          <p:spTgt spid="56"/>
                                        </p:tgtEl>
                                        <p:attrNameLst>
                                          <p:attrName>ppt_w</p:attrName>
                                        </p:attrNameLst>
                                      </p:cBhvr>
                                      <p:tavLst>
                                        <p:tav tm="0">
                                          <p:val>
                                            <p:fltVal val="0"/>
                                          </p:val>
                                        </p:tav>
                                        <p:tav tm="100000">
                                          <p:val>
                                            <p:strVal val="#ppt_w"/>
                                          </p:val>
                                        </p:tav>
                                      </p:tavLst>
                                    </p:anim>
                                    <p:anim calcmode="lin" valueType="num">
                                      <p:cBhvr>
                                        <p:cTn id="91" dur="500" fill="hold"/>
                                        <p:tgtEl>
                                          <p:spTgt spid="56"/>
                                        </p:tgtEl>
                                        <p:attrNameLst>
                                          <p:attrName>ppt_h</p:attrName>
                                        </p:attrNameLst>
                                      </p:cBhvr>
                                      <p:tavLst>
                                        <p:tav tm="0">
                                          <p:val>
                                            <p:fltVal val="0"/>
                                          </p:val>
                                        </p:tav>
                                        <p:tav tm="100000">
                                          <p:val>
                                            <p:strVal val="#ppt_h"/>
                                          </p:val>
                                        </p:tav>
                                      </p:tavLst>
                                    </p:anim>
                                    <p:animEffect transition="in" filter="fade">
                                      <p:cBhvr>
                                        <p:cTn id="92" dur="500"/>
                                        <p:tgtEl>
                                          <p:spTgt spid="56"/>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15"/>
                                        </p:tgtEl>
                                        <p:attrNameLst>
                                          <p:attrName>style.visibility</p:attrName>
                                        </p:attrNameLst>
                                      </p:cBhvr>
                                      <p:to>
                                        <p:strVal val="visible"/>
                                      </p:to>
                                    </p:set>
                                    <p:anim calcmode="lin" valueType="num">
                                      <p:cBhvr>
                                        <p:cTn id="95" dur="500" fill="hold"/>
                                        <p:tgtEl>
                                          <p:spTgt spid="15"/>
                                        </p:tgtEl>
                                        <p:attrNameLst>
                                          <p:attrName>ppt_w</p:attrName>
                                        </p:attrNameLst>
                                      </p:cBhvr>
                                      <p:tavLst>
                                        <p:tav tm="0">
                                          <p:val>
                                            <p:fltVal val="0"/>
                                          </p:val>
                                        </p:tav>
                                        <p:tav tm="100000">
                                          <p:val>
                                            <p:strVal val="#ppt_w"/>
                                          </p:val>
                                        </p:tav>
                                      </p:tavLst>
                                    </p:anim>
                                    <p:anim calcmode="lin" valueType="num">
                                      <p:cBhvr>
                                        <p:cTn id="96" dur="500" fill="hold"/>
                                        <p:tgtEl>
                                          <p:spTgt spid="15"/>
                                        </p:tgtEl>
                                        <p:attrNameLst>
                                          <p:attrName>ppt_h</p:attrName>
                                        </p:attrNameLst>
                                      </p:cBhvr>
                                      <p:tavLst>
                                        <p:tav tm="0">
                                          <p:val>
                                            <p:fltVal val="0"/>
                                          </p:val>
                                        </p:tav>
                                        <p:tav tm="100000">
                                          <p:val>
                                            <p:strVal val="#ppt_h"/>
                                          </p:val>
                                        </p:tav>
                                      </p:tavLst>
                                    </p:anim>
                                    <p:animEffect transition="in" filter="fade">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nodeType="click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randombar(horizontal)">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16" fill="hold" nodeType="click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p:cTn id="107" dur="500" fill="hold"/>
                                        <p:tgtEl>
                                          <p:spTgt spid="55"/>
                                        </p:tgtEl>
                                        <p:attrNameLst>
                                          <p:attrName>ppt_w</p:attrName>
                                        </p:attrNameLst>
                                      </p:cBhvr>
                                      <p:tavLst>
                                        <p:tav tm="0">
                                          <p:val>
                                            <p:fltVal val="0"/>
                                          </p:val>
                                        </p:tav>
                                        <p:tav tm="100000">
                                          <p:val>
                                            <p:strVal val="#ppt_w"/>
                                          </p:val>
                                        </p:tav>
                                      </p:tavLst>
                                    </p:anim>
                                    <p:anim calcmode="lin" valueType="num">
                                      <p:cBhvr>
                                        <p:cTn id="108" dur="500" fill="hold"/>
                                        <p:tgtEl>
                                          <p:spTgt spid="55"/>
                                        </p:tgtEl>
                                        <p:attrNameLst>
                                          <p:attrName>ppt_h</p:attrName>
                                        </p:attrNameLst>
                                      </p:cBhvr>
                                      <p:tavLst>
                                        <p:tav tm="0">
                                          <p:val>
                                            <p:fltVal val="0"/>
                                          </p:val>
                                        </p:tav>
                                        <p:tav tm="100000">
                                          <p:val>
                                            <p:strVal val="#ppt_h"/>
                                          </p:val>
                                        </p:tav>
                                      </p:tavLst>
                                    </p:anim>
                                    <p:animEffect transition="in" filter="fade">
                                      <p:cBhvr>
                                        <p:cTn id="109" dur="500"/>
                                        <p:tgtEl>
                                          <p:spTgt spid="55"/>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4"/>
                                        </p:tgtEl>
                                        <p:attrNameLst>
                                          <p:attrName>style.visibility</p:attrName>
                                        </p:attrNameLst>
                                      </p:cBhvr>
                                      <p:to>
                                        <p:strVal val="visible"/>
                                      </p:to>
                                    </p:set>
                                    <p:anim calcmode="lin" valueType="num">
                                      <p:cBhvr>
                                        <p:cTn id="112" dur="500" fill="hold"/>
                                        <p:tgtEl>
                                          <p:spTgt spid="14"/>
                                        </p:tgtEl>
                                        <p:attrNameLst>
                                          <p:attrName>ppt_w</p:attrName>
                                        </p:attrNameLst>
                                      </p:cBhvr>
                                      <p:tavLst>
                                        <p:tav tm="0">
                                          <p:val>
                                            <p:fltVal val="0"/>
                                          </p:val>
                                        </p:tav>
                                        <p:tav tm="100000">
                                          <p:val>
                                            <p:strVal val="#ppt_w"/>
                                          </p:val>
                                        </p:tav>
                                      </p:tavLst>
                                    </p:anim>
                                    <p:anim calcmode="lin" valueType="num">
                                      <p:cBhvr>
                                        <p:cTn id="113" dur="500" fill="hold"/>
                                        <p:tgtEl>
                                          <p:spTgt spid="14"/>
                                        </p:tgtEl>
                                        <p:attrNameLst>
                                          <p:attrName>ppt_h</p:attrName>
                                        </p:attrNameLst>
                                      </p:cBhvr>
                                      <p:tavLst>
                                        <p:tav tm="0">
                                          <p:val>
                                            <p:fltVal val="0"/>
                                          </p:val>
                                        </p:tav>
                                        <p:tav tm="100000">
                                          <p:val>
                                            <p:strVal val="#ppt_h"/>
                                          </p:val>
                                        </p:tav>
                                      </p:tavLst>
                                    </p:anim>
                                    <p:animEffect transition="in" filter="fade">
                                      <p:cBhvr>
                                        <p:cTn id="114" dur="500"/>
                                        <p:tgtEl>
                                          <p:spTgt spid="14"/>
                                        </p:tgtEl>
                                      </p:cBhvr>
                                    </p:animEffec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nodeType="click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randombar(horizontal)">
                                      <p:cBhvr>
                                        <p:cTn id="119" dur="500"/>
                                        <p:tgtEl>
                                          <p:spTgt spid="43"/>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nodeType="clickEffect">
                                  <p:stCondLst>
                                    <p:cond delay="0"/>
                                  </p:stCondLst>
                                  <p:childTnLst>
                                    <p:set>
                                      <p:cBhvr>
                                        <p:cTn id="123" dur="1" fill="hold">
                                          <p:stCondLst>
                                            <p:cond delay="0"/>
                                          </p:stCondLst>
                                        </p:cTn>
                                        <p:tgtEl>
                                          <p:spTgt spid="53"/>
                                        </p:tgtEl>
                                        <p:attrNameLst>
                                          <p:attrName>style.visibility</p:attrName>
                                        </p:attrNameLst>
                                      </p:cBhvr>
                                      <p:to>
                                        <p:strVal val="visible"/>
                                      </p:to>
                                    </p:set>
                                    <p:anim calcmode="lin" valueType="num">
                                      <p:cBhvr>
                                        <p:cTn id="124" dur="500" fill="hold"/>
                                        <p:tgtEl>
                                          <p:spTgt spid="53"/>
                                        </p:tgtEl>
                                        <p:attrNameLst>
                                          <p:attrName>ppt_w</p:attrName>
                                        </p:attrNameLst>
                                      </p:cBhvr>
                                      <p:tavLst>
                                        <p:tav tm="0">
                                          <p:val>
                                            <p:fltVal val="0"/>
                                          </p:val>
                                        </p:tav>
                                        <p:tav tm="100000">
                                          <p:val>
                                            <p:strVal val="#ppt_w"/>
                                          </p:val>
                                        </p:tav>
                                      </p:tavLst>
                                    </p:anim>
                                    <p:anim calcmode="lin" valueType="num">
                                      <p:cBhvr>
                                        <p:cTn id="125" dur="500" fill="hold"/>
                                        <p:tgtEl>
                                          <p:spTgt spid="53"/>
                                        </p:tgtEl>
                                        <p:attrNameLst>
                                          <p:attrName>ppt_h</p:attrName>
                                        </p:attrNameLst>
                                      </p:cBhvr>
                                      <p:tavLst>
                                        <p:tav tm="0">
                                          <p:val>
                                            <p:fltVal val="0"/>
                                          </p:val>
                                        </p:tav>
                                        <p:tav tm="100000">
                                          <p:val>
                                            <p:strVal val="#ppt_h"/>
                                          </p:val>
                                        </p:tav>
                                      </p:tavLst>
                                    </p:anim>
                                    <p:animEffect transition="in" filter="fade">
                                      <p:cBhvr>
                                        <p:cTn id="126" dur="500"/>
                                        <p:tgtEl>
                                          <p:spTgt spid="53"/>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12"/>
                                        </p:tgtEl>
                                        <p:attrNameLst>
                                          <p:attrName>style.visibility</p:attrName>
                                        </p:attrNameLst>
                                      </p:cBhvr>
                                      <p:to>
                                        <p:strVal val="visible"/>
                                      </p:to>
                                    </p:set>
                                    <p:anim calcmode="lin" valueType="num">
                                      <p:cBhvr>
                                        <p:cTn id="129" dur="500" fill="hold"/>
                                        <p:tgtEl>
                                          <p:spTgt spid="12"/>
                                        </p:tgtEl>
                                        <p:attrNameLst>
                                          <p:attrName>ppt_w</p:attrName>
                                        </p:attrNameLst>
                                      </p:cBhvr>
                                      <p:tavLst>
                                        <p:tav tm="0">
                                          <p:val>
                                            <p:fltVal val="0"/>
                                          </p:val>
                                        </p:tav>
                                        <p:tav tm="100000">
                                          <p:val>
                                            <p:strVal val="#ppt_w"/>
                                          </p:val>
                                        </p:tav>
                                      </p:tavLst>
                                    </p:anim>
                                    <p:anim calcmode="lin" valueType="num">
                                      <p:cBhvr>
                                        <p:cTn id="130" dur="500" fill="hold"/>
                                        <p:tgtEl>
                                          <p:spTgt spid="12"/>
                                        </p:tgtEl>
                                        <p:attrNameLst>
                                          <p:attrName>ppt_h</p:attrName>
                                        </p:attrNameLst>
                                      </p:cBhvr>
                                      <p:tavLst>
                                        <p:tav tm="0">
                                          <p:val>
                                            <p:fltVal val="0"/>
                                          </p:val>
                                        </p:tav>
                                        <p:tav tm="100000">
                                          <p:val>
                                            <p:strVal val="#ppt_h"/>
                                          </p:val>
                                        </p:tav>
                                      </p:tavLst>
                                    </p:anim>
                                    <p:animEffect transition="in" filter="fade">
                                      <p:cBhvr>
                                        <p:cTn id="131" dur="500"/>
                                        <p:tgtEl>
                                          <p:spTgt spid="12"/>
                                        </p:tgtEl>
                                      </p:cBhvr>
                                    </p:animEffect>
                                  </p:childTnLst>
                                </p:cTn>
                              </p:par>
                            </p:childTnLst>
                          </p:cTn>
                        </p:par>
                      </p:childTnLst>
                    </p:cTn>
                  </p:par>
                  <p:par>
                    <p:cTn id="132" fill="hold">
                      <p:stCondLst>
                        <p:cond delay="indefinite"/>
                      </p:stCondLst>
                      <p:childTnLst>
                        <p:par>
                          <p:cTn id="133" fill="hold">
                            <p:stCondLst>
                              <p:cond delay="0"/>
                            </p:stCondLst>
                            <p:childTnLst>
                              <p:par>
                                <p:cTn id="134" presetID="53" presetClass="entr" presetSubtype="16" fill="hold" grpId="0" nodeType="clickEffect">
                                  <p:stCondLst>
                                    <p:cond delay="0"/>
                                  </p:stCondLst>
                                  <p:childTnLst>
                                    <p:set>
                                      <p:cBhvr>
                                        <p:cTn id="135" dur="1" fill="hold">
                                          <p:stCondLst>
                                            <p:cond delay="0"/>
                                          </p:stCondLst>
                                        </p:cTn>
                                        <p:tgtEl>
                                          <p:spTgt spid="95"/>
                                        </p:tgtEl>
                                        <p:attrNameLst>
                                          <p:attrName>style.visibility</p:attrName>
                                        </p:attrNameLst>
                                      </p:cBhvr>
                                      <p:to>
                                        <p:strVal val="visible"/>
                                      </p:to>
                                    </p:set>
                                    <p:anim calcmode="lin" valueType="num">
                                      <p:cBhvr>
                                        <p:cTn id="136" dur="500" fill="hold"/>
                                        <p:tgtEl>
                                          <p:spTgt spid="95"/>
                                        </p:tgtEl>
                                        <p:attrNameLst>
                                          <p:attrName>ppt_w</p:attrName>
                                        </p:attrNameLst>
                                      </p:cBhvr>
                                      <p:tavLst>
                                        <p:tav tm="0">
                                          <p:val>
                                            <p:fltVal val="0"/>
                                          </p:val>
                                        </p:tav>
                                        <p:tav tm="100000">
                                          <p:val>
                                            <p:strVal val="#ppt_w"/>
                                          </p:val>
                                        </p:tav>
                                      </p:tavLst>
                                    </p:anim>
                                    <p:anim calcmode="lin" valueType="num">
                                      <p:cBhvr>
                                        <p:cTn id="137" dur="500" fill="hold"/>
                                        <p:tgtEl>
                                          <p:spTgt spid="95"/>
                                        </p:tgtEl>
                                        <p:attrNameLst>
                                          <p:attrName>ppt_h</p:attrName>
                                        </p:attrNameLst>
                                      </p:cBhvr>
                                      <p:tavLst>
                                        <p:tav tm="0">
                                          <p:val>
                                            <p:fltVal val="0"/>
                                          </p:val>
                                        </p:tav>
                                        <p:tav tm="100000">
                                          <p:val>
                                            <p:strVal val="#ppt_h"/>
                                          </p:val>
                                        </p:tav>
                                      </p:tavLst>
                                    </p:anim>
                                    <p:animEffect transition="in" filter="fade">
                                      <p:cBhvr>
                                        <p:cTn id="138" dur="500"/>
                                        <p:tgtEl>
                                          <p:spTgt spid="95"/>
                                        </p:tgtEl>
                                      </p:cBhvr>
                                    </p:animEffect>
                                  </p:childTnLst>
                                </p:cTn>
                              </p:par>
                            </p:childTnLst>
                          </p:cTn>
                        </p:par>
                      </p:childTnLst>
                    </p:cTn>
                  </p:par>
                  <p:par>
                    <p:cTn id="139" fill="hold">
                      <p:stCondLst>
                        <p:cond delay="indefinite"/>
                      </p:stCondLst>
                      <p:childTnLst>
                        <p:par>
                          <p:cTn id="140" fill="hold">
                            <p:stCondLst>
                              <p:cond delay="0"/>
                            </p:stCondLst>
                            <p:childTnLst>
                              <p:par>
                                <p:cTn id="141" presetID="53" presetClass="entr" presetSubtype="16" fill="hold" grpId="0" nodeType="clickEffect">
                                  <p:stCondLst>
                                    <p:cond delay="0"/>
                                  </p:stCondLst>
                                  <p:childTnLst>
                                    <p:set>
                                      <p:cBhvr>
                                        <p:cTn id="142" dur="1" fill="hold">
                                          <p:stCondLst>
                                            <p:cond delay="0"/>
                                          </p:stCondLst>
                                        </p:cTn>
                                        <p:tgtEl>
                                          <p:spTgt spid="26"/>
                                        </p:tgtEl>
                                        <p:attrNameLst>
                                          <p:attrName>style.visibility</p:attrName>
                                        </p:attrNameLst>
                                      </p:cBhvr>
                                      <p:to>
                                        <p:strVal val="visible"/>
                                      </p:to>
                                    </p:set>
                                    <p:anim calcmode="lin" valueType="num">
                                      <p:cBhvr>
                                        <p:cTn id="143" dur="500" fill="hold"/>
                                        <p:tgtEl>
                                          <p:spTgt spid="26"/>
                                        </p:tgtEl>
                                        <p:attrNameLst>
                                          <p:attrName>ppt_w</p:attrName>
                                        </p:attrNameLst>
                                      </p:cBhvr>
                                      <p:tavLst>
                                        <p:tav tm="0">
                                          <p:val>
                                            <p:fltVal val="0"/>
                                          </p:val>
                                        </p:tav>
                                        <p:tav tm="100000">
                                          <p:val>
                                            <p:strVal val="#ppt_w"/>
                                          </p:val>
                                        </p:tav>
                                      </p:tavLst>
                                    </p:anim>
                                    <p:anim calcmode="lin" valueType="num">
                                      <p:cBhvr>
                                        <p:cTn id="144" dur="500" fill="hold"/>
                                        <p:tgtEl>
                                          <p:spTgt spid="26"/>
                                        </p:tgtEl>
                                        <p:attrNameLst>
                                          <p:attrName>ppt_h</p:attrName>
                                        </p:attrNameLst>
                                      </p:cBhvr>
                                      <p:tavLst>
                                        <p:tav tm="0">
                                          <p:val>
                                            <p:fltVal val="0"/>
                                          </p:val>
                                        </p:tav>
                                        <p:tav tm="100000">
                                          <p:val>
                                            <p:strVal val="#ppt_h"/>
                                          </p:val>
                                        </p:tav>
                                      </p:tavLst>
                                    </p:anim>
                                    <p:animEffect transition="in" filter="fade">
                                      <p:cBhvr>
                                        <p:cTn id="145" dur="500"/>
                                        <p:tgtEl>
                                          <p:spTgt spid="26"/>
                                        </p:tgtEl>
                                      </p:cBhvr>
                                    </p:animEffect>
                                  </p:childTnLst>
                                </p:cTn>
                              </p:par>
                            </p:childTnLst>
                          </p:cTn>
                        </p:par>
                      </p:childTnLst>
                    </p:cTn>
                  </p:par>
                  <p:par>
                    <p:cTn id="146" fill="hold">
                      <p:stCondLst>
                        <p:cond delay="indefinite"/>
                      </p:stCondLst>
                      <p:childTnLst>
                        <p:par>
                          <p:cTn id="147" fill="hold">
                            <p:stCondLst>
                              <p:cond delay="0"/>
                            </p:stCondLst>
                            <p:childTnLst>
                              <p:par>
                                <p:cTn id="148" presetID="53" presetClass="entr" presetSubtype="16" fill="hold" grpId="0" nodeType="clickEffect">
                                  <p:stCondLst>
                                    <p:cond delay="0"/>
                                  </p:stCondLst>
                                  <p:childTnLst>
                                    <p:set>
                                      <p:cBhvr>
                                        <p:cTn id="149" dur="1" fill="hold">
                                          <p:stCondLst>
                                            <p:cond delay="0"/>
                                          </p:stCondLst>
                                        </p:cTn>
                                        <p:tgtEl>
                                          <p:spTgt spid="27"/>
                                        </p:tgtEl>
                                        <p:attrNameLst>
                                          <p:attrName>style.visibility</p:attrName>
                                        </p:attrNameLst>
                                      </p:cBhvr>
                                      <p:to>
                                        <p:strVal val="visible"/>
                                      </p:to>
                                    </p:set>
                                    <p:anim calcmode="lin" valueType="num">
                                      <p:cBhvr>
                                        <p:cTn id="150" dur="500" fill="hold"/>
                                        <p:tgtEl>
                                          <p:spTgt spid="27"/>
                                        </p:tgtEl>
                                        <p:attrNameLst>
                                          <p:attrName>ppt_w</p:attrName>
                                        </p:attrNameLst>
                                      </p:cBhvr>
                                      <p:tavLst>
                                        <p:tav tm="0">
                                          <p:val>
                                            <p:fltVal val="0"/>
                                          </p:val>
                                        </p:tav>
                                        <p:tav tm="100000">
                                          <p:val>
                                            <p:strVal val="#ppt_w"/>
                                          </p:val>
                                        </p:tav>
                                      </p:tavLst>
                                    </p:anim>
                                    <p:anim calcmode="lin" valueType="num">
                                      <p:cBhvr>
                                        <p:cTn id="151" dur="500" fill="hold"/>
                                        <p:tgtEl>
                                          <p:spTgt spid="27"/>
                                        </p:tgtEl>
                                        <p:attrNameLst>
                                          <p:attrName>ppt_h</p:attrName>
                                        </p:attrNameLst>
                                      </p:cBhvr>
                                      <p:tavLst>
                                        <p:tav tm="0">
                                          <p:val>
                                            <p:fltVal val="0"/>
                                          </p:val>
                                        </p:tav>
                                        <p:tav tm="100000">
                                          <p:val>
                                            <p:strVal val="#ppt_h"/>
                                          </p:val>
                                        </p:tav>
                                      </p:tavLst>
                                    </p:anim>
                                    <p:animEffect transition="in" filter="fade">
                                      <p:cBhvr>
                                        <p:cTn id="152" dur="500"/>
                                        <p:tgtEl>
                                          <p:spTgt spid="27"/>
                                        </p:tgtEl>
                                      </p:cBhvr>
                                    </p:animEffect>
                                  </p:childTnLst>
                                </p:cTn>
                              </p:par>
                            </p:childTnLst>
                          </p:cTn>
                        </p:par>
                      </p:childTnLst>
                    </p:cTn>
                  </p:par>
                  <p:par>
                    <p:cTn id="153" fill="hold">
                      <p:stCondLst>
                        <p:cond delay="indefinite"/>
                      </p:stCondLst>
                      <p:childTnLst>
                        <p:par>
                          <p:cTn id="154" fill="hold">
                            <p:stCondLst>
                              <p:cond delay="0"/>
                            </p:stCondLst>
                            <p:childTnLst>
                              <p:par>
                                <p:cTn id="155" presetID="53" presetClass="entr" presetSubtype="16" fill="hold" grpId="0" nodeType="clickEffect">
                                  <p:stCondLst>
                                    <p:cond delay="0"/>
                                  </p:stCondLst>
                                  <p:childTnLst>
                                    <p:set>
                                      <p:cBhvr>
                                        <p:cTn id="156" dur="1" fill="hold">
                                          <p:stCondLst>
                                            <p:cond delay="0"/>
                                          </p:stCondLst>
                                        </p:cTn>
                                        <p:tgtEl>
                                          <p:spTgt spid="28"/>
                                        </p:tgtEl>
                                        <p:attrNameLst>
                                          <p:attrName>style.visibility</p:attrName>
                                        </p:attrNameLst>
                                      </p:cBhvr>
                                      <p:to>
                                        <p:strVal val="visible"/>
                                      </p:to>
                                    </p:set>
                                    <p:anim calcmode="lin" valueType="num">
                                      <p:cBhvr>
                                        <p:cTn id="157" dur="500" fill="hold"/>
                                        <p:tgtEl>
                                          <p:spTgt spid="28"/>
                                        </p:tgtEl>
                                        <p:attrNameLst>
                                          <p:attrName>ppt_w</p:attrName>
                                        </p:attrNameLst>
                                      </p:cBhvr>
                                      <p:tavLst>
                                        <p:tav tm="0">
                                          <p:val>
                                            <p:fltVal val="0"/>
                                          </p:val>
                                        </p:tav>
                                        <p:tav tm="100000">
                                          <p:val>
                                            <p:strVal val="#ppt_w"/>
                                          </p:val>
                                        </p:tav>
                                      </p:tavLst>
                                    </p:anim>
                                    <p:anim calcmode="lin" valueType="num">
                                      <p:cBhvr>
                                        <p:cTn id="158" dur="500" fill="hold"/>
                                        <p:tgtEl>
                                          <p:spTgt spid="28"/>
                                        </p:tgtEl>
                                        <p:attrNameLst>
                                          <p:attrName>ppt_h</p:attrName>
                                        </p:attrNameLst>
                                      </p:cBhvr>
                                      <p:tavLst>
                                        <p:tav tm="0">
                                          <p:val>
                                            <p:fltVal val="0"/>
                                          </p:val>
                                        </p:tav>
                                        <p:tav tm="100000">
                                          <p:val>
                                            <p:strVal val="#ppt_h"/>
                                          </p:val>
                                        </p:tav>
                                      </p:tavLst>
                                    </p:anim>
                                    <p:animEffect transition="in" filter="fade">
                                      <p:cBhvr>
                                        <p:cTn id="159" dur="500"/>
                                        <p:tgtEl>
                                          <p:spTgt spid="28"/>
                                        </p:tgtEl>
                                      </p:cBhvr>
                                    </p:animEffect>
                                  </p:childTnLst>
                                </p:cTn>
                              </p:par>
                            </p:childTnLst>
                          </p:cTn>
                        </p:par>
                      </p:childTnLst>
                    </p:cTn>
                  </p:par>
                  <p:par>
                    <p:cTn id="160" fill="hold">
                      <p:stCondLst>
                        <p:cond delay="indefinite"/>
                      </p:stCondLst>
                      <p:childTnLst>
                        <p:par>
                          <p:cTn id="161" fill="hold">
                            <p:stCondLst>
                              <p:cond delay="0"/>
                            </p:stCondLst>
                            <p:childTnLst>
                              <p:par>
                                <p:cTn id="162" presetID="53" presetClass="entr" presetSubtype="16" fill="hold" grpId="0" nodeType="clickEffect">
                                  <p:stCondLst>
                                    <p:cond delay="0"/>
                                  </p:stCondLst>
                                  <p:childTnLst>
                                    <p:set>
                                      <p:cBhvr>
                                        <p:cTn id="163" dur="1" fill="hold">
                                          <p:stCondLst>
                                            <p:cond delay="0"/>
                                          </p:stCondLst>
                                        </p:cTn>
                                        <p:tgtEl>
                                          <p:spTgt spid="29"/>
                                        </p:tgtEl>
                                        <p:attrNameLst>
                                          <p:attrName>style.visibility</p:attrName>
                                        </p:attrNameLst>
                                      </p:cBhvr>
                                      <p:to>
                                        <p:strVal val="visible"/>
                                      </p:to>
                                    </p:set>
                                    <p:anim calcmode="lin" valueType="num">
                                      <p:cBhvr>
                                        <p:cTn id="164" dur="500" fill="hold"/>
                                        <p:tgtEl>
                                          <p:spTgt spid="29"/>
                                        </p:tgtEl>
                                        <p:attrNameLst>
                                          <p:attrName>ppt_w</p:attrName>
                                        </p:attrNameLst>
                                      </p:cBhvr>
                                      <p:tavLst>
                                        <p:tav tm="0">
                                          <p:val>
                                            <p:fltVal val="0"/>
                                          </p:val>
                                        </p:tav>
                                        <p:tav tm="100000">
                                          <p:val>
                                            <p:strVal val="#ppt_w"/>
                                          </p:val>
                                        </p:tav>
                                      </p:tavLst>
                                    </p:anim>
                                    <p:anim calcmode="lin" valueType="num">
                                      <p:cBhvr>
                                        <p:cTn id="165" dur="500" fill="hold"/>
                                        <p:tgtEl>
                                          <p:spTgt spid="29"/>
                                        </p:tgtEl>
                                        <p:attrNameLst>
                                          <p:attrName>ppt_h</p:attrName>
                                        </p:attrNameLst>
                                      </p:cBhvr>
                                      <p:tavLst>
                                        <p:tav tm="0">
                                          <p:val>
                                            <p:fltVal val="0"/>
                                          </p:val>
                                        </p:tav>
                                        <p:tav tm="100000">
                                          <p:val>
                                            <p:strVal val="#ppt_h"/>
                                          </p:val>
                                        </p:tav>
                                      </p:tavLst>
                                    </p:anim>
                                    <p:animEffect transition="in" filter="fade">
                                      <p:cBhvr>
                                        <p:cTn id="166" dur="500"/>
                                        <p:tgtEl>
                                          <p:spTgt spid="29"/>
                                        </p:tgtEl>
                                      </p:cBhvr>
                                    </p:animEffect>
                                  </p:childTnLst>
                                </p:cTn>
                              </p:par>
                            </p:childTnLst>
                          </p:cTn>
                        </p:par>
                      </p:childTnLst>
                    </p:cTn>
                  </p:par>
                  <p:par>
                    <p:cTn id="167" fill="hold">
                      <p:stCondLst>
                        <p:cond delay="indefinite"/>
                      </p:stCondLst>
                      <p:childTnLst>
                        <p:par>
                          <p:cTn id="168" fill="hold">
                            <p:stCondLst>
                              <p:cond delay="0"/>
                            </p:stCondLst>
                            <p:childTnLst>
                              <p:par>
                                <p:cTn id="169" presetID="53" presetClass="entr" presetSubtype="16" fill="hold" grpId="0" nodeType="clickEffect">
                                  <p:stCondLst>
                                    <p:cond delay="0"/>
                                  </p:stCondLst>
                                  <p:childTnLst>
                                    <p:set>
                                      <p:cBhvr>
                                        <p:cTn id="170" dur="1" fill="hold">
                                          <p:stCondLst>
                                            <p:cond delay="0"/>
                                          </p:stCondLst>
                                        </p:cTn>
                                        <p:tgtEl>
                                          <p:spTgt spid="31"/>
                                        </p:tgtEl>
                                        <p:attrNameLst>
                                          <p:attrName>style.visibility</p:attrName>
                                        </p:attrNameLst>
                                      </p:cBhvr>
                                      <p:to>
                                        <p:strVal val="visible"/>
                                      </p:to>
                                    </p:set>
                                    <p:anim calcmode="lin" valueType="num">
                                      <p:cBhvr>
                                        <p:cTn id="171" dur="500" fill="hold"/>
                                        <p:tgtEl>
                                          <p:spTgt spid="31"/>
                                        </p:tgtEl>
                                        <p:attrNameLst>
                                          <p:attrName>ppt_w</p:attrName>
                                        </p:attrNameLst>
                                      </p:cBhvr>
                                      <p:tavLst>
                                        <p:tav tm="0">
                                          <p:val>
                                            <p:fltVal val="0"/>
                                          </p:val>
                                        </p:tav>
                                        <p:tav tm="100000">
                                          <p:val>
                                            <p:strVal val="#ppt_w"/>
                                          </p:val>
                                        </p:tav>
                                      </p:tavLst>
                                    </p:anim>
                                    <p:anim calcmode="lin" valueType="num">
                                      <p:cBhvr>
                                        <p:cTn id="172" dur="500" fill="hold"/>
                                        <p:tgtEl>
                                          <p:spTgt spid="31"/>
                                        </p:tgtEl>
                                        <p:attrNameLst>
                                          <p:attrName>ppt_h</p:attrName>
                                        </p:attrNameLst>
                                      </p:cBhvr>
                                      <p:tavLst>
                                        <p:tav tm="0">
                                          <p:val>
                                            <p:fltVal val="0"/>
                                          </p:val>
                                        </p:tav>
                                        <p:tav tm="100000">
                                          <p:val>
                                            <p:strVal val="#ppt_h"/>
                                          </p:val>
                                        </p:tav>
                                      </p:tavLst>
                                    </p:anim>
                                    <p:animEffect transition="in" filter="fade">
                                      <p:cBhvr>
                                        <p:cTn id="173" dur="500"/>
                                        <p:tgtEl>
                                          <p:spTgt spid="31"/>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xit" presetSubtype="0" fill="hold" nodeType="clickEffect">
                                  <p:stCondLst>
                                    <p:cond delay="0"/>
                                  </p:stCondLst>
                                  <p:childTnLst>
                                    <p:animEffect transition="out" filter="fade">
                                      <p:cBhvr>
                                        <p:cTn id="177" dur="500"/>
                                        <p:tgtEl>
                                          <p:spTgt spid="41"/>
                                        </p:tgtEl>
                                      </p:cBhvr>
                                    </p:animEffect>
                                    <p:set>
                                      <p:cBhvr>
                                        <p:cTn id="178" dur="1" fill="hold">
                                          <p:stCondLst>
                                            <p:cond delay="499"/>
                                          </p:stCondLst>
                                        </p:cTn>
                                        <p:tgtEl>
                                          <p:spTgt spid="41"/>
                                        </p:tgtEl>
                                        <p:attrNameLst>
                                          <p:attrName>style.visibility</p:attrName>
                                        </p:attrNameLst>
                                      </p:cBhvr>
                                      <p:to>
                                        <p:strVal val="hidden"/>
                                      </p:to>
                                    </p:set>
                                  </p:childTnLst>
                                </p:cTn>
                              </p:par>
                              <p:par>
                                <p:cTn id="179" presetID="10" presetClass="exit" presetSubtype="0" fill="hold" nodeType="withEffect">
                                  <p:stCondLst>
                                    <p:cond delay="0"/>
                                  </p:stCondLst>
                                  <p:childTnLst>
                                    <p:animEffect transition="out" filter="fade">
                                      <p:cBhvr>
                                        <p:cTn id="180" dur="500"/>
                                        <p:tgtEl>
                                          <p:spTgt spid="43"/>
                                        </p:tgtEl>
                                      </p:cBhvr>
                                    </p:animEffect>
                                    <p:set>
                                      <p:cBhvr>
                                        <p:cTn id="181" dur="1" fill="hold">
                                          <p:stCondLst>
                                            <p:cond delay="499"/>
                                          </p:stCondLst>
                                        </p:cTn>
                                        <p:tgtEl>
                                          <p:spTgt spid="43"/>
                                        </p:tgtEl>
                                        <p:attrNameLst>
                                          <p:attrName>style.visibility</p:attrName>
                                        </p:attrNameLst>
                                      </p:cBhvr>
                                      <p:to>
                                        <p:strVal val="hidden"/>
                                      </p:to>
                                    </p:set>
                                  </p:childTnLst>
                                </p:cTn>
                              </p:par>
                              <p:par>
                                <p:cTn id="182" presetID="10" presetClass="exit" presetSubtype="0" fill="hold" nodeType="withEffect">
                                  <p:stCondLst>
                                    <p:cond delay="0"/>
                                  </p:stCondLst>
                                  <p:childTnLst>
                                    <p:animEffect transition="out" filter="fade">
                                      <p:cBhvr>
                                        <p:cTn id="183" dur="500"/>
                                        <p:tgtEl>
                                          <p:spTgt spid="53"/>
                                        </p:tgtEl>
                                      </p:cBhvr>
                                    </p:animEffect>
                                    <p:set>
                                      <p:cBhvr>
                                        <p:cTn id="184" dur="1" fill="hold">
                                          <p:stCondLst>
                                            <p:cond delay="499"/>
                                          </p:stCondLst>
                                        </p:cTn>
                                        <p:tgtEl>
                                          <p:spTgt spid="53"/>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12"/>
                                        </p:tgtEl>
                                      </p:cBhvr>
                                    </p:animEffect>
                                    <p:set>
                                      <p:cBhvr>
                                        <p:cTn id="187" dur="1" fill="hold">
                                          <p:stCondLst>
                                            <p:cond delay="499"/>
                                          </p:stCondLst>
                                        </p:cTn>
                                        <p:tgtEl>
                                          <p:spTgt spid="12"/>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95"/>
                                        </p:tgtEl>
                                      </p:cBhvr>
                                    </p:animEffect>
                                    <p:set>
                                      <p:cBhvr>
                                        <p:cTn id="190" dur="1" fill="hold">
                                          <p:stCondLst>
                                            <p:cond delay="499"/>
                                          </p:stCondLst>
                                        </p:cTn>
                                        <p:tgtEl>
                                          <p:spTgt spid="95"/>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4" presetClass="entr" presetSubtype="10" fill="hold" nodeType="clickEffect">
                                  <p:stCondLst>
                                    <p:cond delay="0"/>
                                  </p:stCondLst>
                                  <p:childTnLst>
                                    <p:set>
                                      <p:cBhvr>
                                        <p:cTn id="194" dur="1" fill="hold">
                                          <p:stCondLst>
                                            <p:cond delay="0"/>
                                          </p:stCondLst>
                                        </p:cTn>
                                        <p:tgtEl>
                                          <p:spTgt spid="72"/>
                                        </p:tgtEl>
                                        <p:attrNameLst>
                                          <p:attrName>style.visibility</p:attrName>
                                        </p:attrNameLst>
                                      </p:cBhvr>
                                      <p:to>
                                        <p:strVal val="visible"/>
                                      </p:to>
                                    </p:set>
                                    <p:animEffect transition="in" filter="randombar(horizontal)">
                                      <p:cBhvr>
                                        <p:cTn id="195" dur="500"/>
                                        <p:tgtEl>
                                          <p:spTgt spid="72"/>
                                        </p:tgtEl>
                                      </p:cBhvr>
                                    </p:animEffect>
                                  </p:childTnLst>
                                </p:cTn>
                              </p:par>
                            </p:childTnLst>
                          </p:cTn>
                        </p:par>
                      </p:childTnLst>
                    </p:cTn>
                  </p:par>
                  <p:par>
                    <p:cTn id="196" fill="hold">
                      <p:stCondLst>
                        <p:cond delay="indefinite"/>
                      </p:stCondLst>
                      <p:childTnLst>
                        <p:par>
                          <p:cTn id="197" fill="hold">
                            <p:stCondLst>
                              <p:cond delay="0"/>
                            </p:stCondLst>
                            <p:childTnLst>
                              <p:par>
                                <p:cTn id="198" presetID="14" presetClass="entr" presetSubtype="10" fill="hold" nodeType="clickEffect">
                                  <p:stCondLst>
                                    <p:cond delay="0"/>
                                  </p:stCondLst>
                                  <p:childTnLst>
                                    <p:set>
                                      <p:cBhvr>
                                        <p:cTn id="199" dur="1" fill="hold">
                                          <p:stCondLst>
                                            <p:cond delay="0"/>
                                          </p:stCondLst>
                                        </p:cTn>
                                        <p:tgtEl>
                                          <p:spTgt spid="68"/>
                                        </p:tgtEl>
                                        <p:attrNameLst>
                                          <p:attrName>style.visibility</p:attrName>
                                        </p:attrNameLst>
                                      </p:cBhvr>
                                      <p:to>
                                        <p:strVal val="visible"/>
                                      </p:to>
                                    </p:set>
                                    <p:animEffect transition="in" filter="randombar(horizontal)">
                                      <p:cBhvr>
                                        <p:cTn id="200" dur="500"/>
                                        <p:tgtEl>
                                          <p:spTgt spid="68"/>
                                        </p:tgtEl>
                                      </p:cBhvr>
                                    </p:animEffect>
                                  </p:childTnLst>
                                </p:cTn>
                              </p:par>
                            </p:childTnLst>
                          </p:cTn>
                        </p:par>
                      </p:childTnLst>
                    </p:cTn>
                  </p:par>
                  <p:par>
                    <p:cTn id="201" fill="hold">
                      <p:stCondLst>
                        <p:cond delay="indefinite"/>
                      </p:stCondLst>
                      <p:childTnLst>
                        <p:par>
                          <p:cTn id="202" fill="hold">
                            <p:stCondLst>
                              <p:cond delay="0"/>
                            </p:stCondLst>
                            <p:childTnLst>
                              <p:par>
                                <p:cTn id="203" presetID="53" presetClass="entr" presetSubtype="16" fill="hold" nodeType="clickEffect">
                                  <p:stCondLst>
                                    <p:cond delay="0"/>
                                  </p:stCondLst>
                                  <p:childTnLst>
                                    <p:set>
                                      <p:cBhvr>
                                        <p:cTn id="204" dur="1" fill="hold">
                                          <p:stCondLst>
                                            <p:cond delay="0"/>
                                          </p:stCondLst>
                                        </p:cTn>
                                        <p:tgtEl>
                                          <p:spTgt spid="75"/>
                                        </p:tgtEl>
                                        <p:attrNameLst>
                                          <p:attrName>style.visibility</p:attrName>
                                        </p:attrNameLst>
                                      </p:cBhvr>
                                      <p:to>
                                        <p:strVal val="visible"/>
                                      </p:to>
                                    </p:set>
                                    <p:anim calcmode="lin" valueType="num">
                                      <p:cBhvr>
                                        <p:cTn id="205" dur="500" fill="hold"/>
                                        <p:tgtEl>
                                          <p:spTgt spid="75"/>
                                        </p:tgtEl>
                                        <p:attrNameLst>
                                          <p:attrName>ppt_w</p:attrName>
                                        </p:attrNameLst>
                                      </p:cBhvr>
                                      <p:tavLst>
                                        <p:tav tm="0">
                                          <p:val>
                                            <p:fltVal val="0"/>
                                          </p:val>
                                        </p:tav>
                                        <p:tav tm="100000">
                                          <p:val>
                                            <p:strVal val="#ppt_w"/>
                                          </p:val>
                                        </p:tav>
                                      </p:tavLst>
                                    </p:anim>
                                    <p:anim calcmode="lin" valueType="num">
                                      <p:cBhvr>
                                        <p:cTn id="206" dur="500" fill="hold"/>
                                        <p:tgtEl>
                                          <p:spTgt spid="75"/>
                                        </p:tgtEl>
                                        <p:attrNameLst>
                                          <p:attrName>ppt_h</p:attrName>
                                        </p:attrNameLst>
                                      </p:cBhvr>
                                      <p:tavLst>
                                        <p:tav tm="0">
                                          <p:val>
                                            <p:fltVal val="0"/>
                                          </p:val>
                                        </p:tav>
                                        <p:tav tm="100000">
                                          <p:val>
                                            <p:strVal val="#ppt_h"/>
                                          </p:val>
                                        </p:tav>
                                      </p:tavLst>
                                    </p:anim>
                                    <p:animEffect transition="in" filter="fade">
                                      <p:cBhvr>
                                        <p:cTn id="207" dur="500"/>
                                        <p:tgtEl>
                                          <p:spTgt spid="75"/>
                                        </p:tgtEl>
                                      </p:cBhvr>
                                    </p:animEffect>
                                  </p:childTnLst>
                                </p:cTn>
                              </p:par>
                              <p:par>
                                <p:cTn id="208" presetID="53" presetClass="entr" presetSubtype="16" fill="hold" grpId="0" nodeType="withEffect">
                                  <p:stCondLst>
                                    <p:cond delay="0"/>
                                  </p:stCondLst>
                                  <p:childTnLst>
                                    <p:set>
                                      <p:cBhvr>
                                        <p:cTn id="209" dur="1" fill="hold">
                                          <p:stCondLst>
                                            <p:cond delay="0"/>
                                          </p:stCondLst>
                                        </p:cTn>
                                        <p:tgtEl>
                                          <p:spTgt spid="78"/>
                                        </p:tgtEl>
                                        <p:attrNameLst>
                                          <p:attrName>style.visibility</p:attrName>
                                        </p:attrNameLst>
                                      </p:cBhvr>
                                      <p:to>
                                        <p:strVal val="visible"/>
                                      </p:to>
                                    </p:set>
                                    <p:anim calcmode="lin" valueType="num">
                                      <p:cBhvr>
                                        <p:cTn id="210" dur="500" fill="hold"/>
                                        <p:tgtEl>
                                          <p:spTgt spid="78"/>
                                        </p:tgtEl>
                                        <p:attrNameLst>
                                          <p:attrName>ppt_w</p:attrName>
                                        </p:attrNameLst>
                                      </p:cBhvr>
                                      <p:tavLst>
                                        <p:tav tm="0">
                                          <p:val>
                                            <p:fltVal val="0"/>
                                          </p:val>
                                        </p:tav>
                                        <p:tav tm="100000">
                                          <p:val>
                                            <p:strVal val="#ppt_w"/>
                                          </p:val>
                                        </p:tav>
                                      </p:tavLst>
                                    </p:anim>
                                    <p:anim calcmode="lin" valueType="num">
                                      <p:cBhvr>
                                        <p:cTn id="211" dur="500" fill="hold"/>
                                        <p:tgtEl>
                                          <p:spTgt spid="78"/>
                                        </p:tgtEl>
                                        <p:attrNameLst>
                                          <p:attrName>ppt_h</p:attrName>
                                        </p:attrNameLst>
                                      </p:cBhvr>
                                      <p:tavLst>
                                        <p:tav tm="0">
                                          <p:val>
                                            <p:fltVal val="0"/>
                                          </p:val>
                                        </p:tav>
                                        <p:tav tm="100000">
                                          <p:val>
                                            <p:strVal val="#ppt_h"/>
                                          </p:val>
                                        </p:tav>
                                      </p:tavLst>
                                    </p:anim>
                                    <p:animEffect transition="in" filter="fade">
                                      <p:cBhvr>
                                        <p:cTn id="212" dur="500"/>
                                        <p:tgtEl>
                                          <p:spTgt spid="78"/>
                                        </p:tgtEl>
                                      </p:cBhvr>
                                    </p:animEffect>
                                  </p:childTnLst>
                                </p:cTn>
                              </p:par>
                            </p:childTnLst>
                          </p:cTn>
                        </p:par>
                      </p:childTnLst>
                    </p:cTn>
                  </p:par>
                  <p:par>
                    <p:cTn id="213" fill="hold">
                      <p:stCondLst>
                        <p:cond delay="indefinite"/>
                      </p:stCondLst>
                      <p:childTnLst>
                        <p:par>
                          <p:cTn id="214" fill="hold">
                            <p:stCondLst>
                              <p:cond delay="0"/>
                            </p:stCondLst>
                            <p:childTnLst>
                              <p:par>
                                <p:cTn id="215" presetID="14" presetClass="entr" presetSubtype="10" fill="hold" nodeType="clickEffect">
                                  <p:stCondLst>
                                    <p:cond delay="0"/>
                                  </p:stCondLst>
                                  <p:childTnLst>
                                    <p:set>
                                      <p:cBhvr>
                                        <p:cTn id="216" dur="1" fill="hold">
                                          <p:stCondLst>
                                            <p:cond delay="0"/>
                                          </p:stCondLst>
                                        </p:cTn>
                                        <p:tgtEl>
                                          <p:spTgt spid="63"/>
                                        </p:tgtEl>
                                        <p:attrNameLst>
                                          <p:attrName>style.visibility</p:attrName>
                                        </p:attrNameLst>
                                      </p:cBhvr>
                                      <p:to>
                                        <p:strVal val="visible"/>
                                      </p:to>
                                    </p:set>
                                    <p:animEffect transition="in" filter="randombar(horizontal)">
                                      <p:cBhvr>
                                        <p:cTn id="217" dur="500"/>
                                        <p:tgtEl>
                                          <p:spTgt spid="63"/>
                                        </p:tgtEl>
                                      </p:cBhvr>
                                    </p:animEffect>
                                  </p:childTnLst>
                                </p:cTn>
                              </p:par>
                              <p:par>
                                <p:cTn id="218" presetID="14" presetClass="entr" presetSubtype="10" fill="hold"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randombar(horizontal)">
                                      <p:cBhvr>
                                        <p:cTn id="220" dur="500"/>
                                        <p:tgtEl>
                                          <p:spTgt spid="66"/>
                                        </p:tgtEl>
                                      </p:cBhvr>
                                    </p:animEffect>
                                  </p:childTnLst>
                                </p:cTn>
                              </p:par>
                            </p:childTnLst>
                          </p:cTn>
                        </p:par>
                      </p:childTnLst>
                    </p:cTn>
                  </p:par>
                  <p:par>
                    <p:cTn id="221" fill="hold">
                      <p:stCondLst>
                        <p:cond delay="indefinite"/>
                      </p:stCondLst>
                      <p:childTnLst>
                        <p:par>
                          <p:cTn id="222" fill="hold">
                            <p:stCondLst>
                              <p:cond delay="0"/>
                            </p:stCondLst>
                            <p:childTnLst>
                              <p:par>
                                <p:cTn id="223" presetID="14" presetClass="entr" presetSubtype="10" fill="hold" nodeType="clickEffect">
                                  <p:stCondLst>
                                    <p:cond delay="0"/>
                                  </p:stCondLst>
                                  <p:childTnLst>
                                    <p:set>
                                      <p:cBhvr>
                                        <p:cTn id="224" dur="1" fill="hold">
                                          <p:stCondLst>
                                            <p:cond delay="0"/>
                                          </p:stCondLst>
                                        </p:cTn>
                                        <p:tgtEl>
                                          <p:spTgt spid="70"/>
                                        </p:tgtEl>
                                        <p:attrNameLst>
                                          <p:attrName>style.visibility</p:attrName>
                                        </p:attrNameLst>
                                      </p:cBhvr>
                                      <p:to>
                                        <p:strVal val="visible"/>
                                      </p:to>
                                    </p:set>
                                    <p:animEffect transition="in" filter="randombar(horizontal)">
                                      <p:cBhvr>
                                        <p:cTn id="225" dur="500"/>
                                        <p:tgtEl>
                                          <p:spTgt spid="70"/>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xit" presetSubtype="0" fill="hold" nodeType="clickEffect">
                                  <p:stCondLst>
                                    <p:cond delay="0"/>
                                  </p:stCondLst>
                                  <p:childTnLst>
                                    <p:animEffect transition="out" filter="fade">
                                      <p:cBhvr>
                                        <p:cTn id="229" dur="500"/>
                                        <p:tgtEl>
                                          <p:spTgt spid="39"/>
                                        </p:tgtEl>
                                      </p:cBhvr>
                                    </p:animEffect>
                                    <p:set>
                                      <p:cBhvr>
                                        <p:cTn id="230" dur="1" fill="hold">
                                          <p:stCondLst>
                                            <p:cond delay="499"/>
                                          </p:stCondLst>
                                        </p:cTn>
                                        <p:tgtEl>
                                          <p:spTgt spid="39"/>
                                        </p:tgtEl>
                                        <p:attrNameLst>
                                          <p:attrName>style.visibility</p:attrName>
                                        </p:attrNameLst>
                                      </p:cBhvr>
                                      <p:to>
                                        <p:strVal val="hidden"/>
                                      </p:to>
                                    </p:set>
                                  </p:childTnLst>
                                </p:cTn>
                              </p:par>
                              <p:par>
                                <p:cTn id="231" presetID="10" presetClass="exit" presetSubtype="0" fill="hold" nodeType="withEffect">
                                  <p:stCondLst>
                                    <p:cond delay="0"/>
                                  </p:stCondLst>
                                  <p:childTnLst>
                                    <p:animEffect transition="out" filter="fade">
                                      <p:cBhvr>
                                        <p:cTn id="232" dur="500"/>
                                        <p:tgtEl>
                                          <p:spTgt spid="56"/>
                                        </p:tgtEl>
                                      </p:cBhvr>
                                    </p:animEffect>
                                    <p:set>
                                      <p:cBhvr>
                                        <p:cTn id="233" dur="1" fill="hold">
                                          <p:stCondLst>
                                            <p:cond delay="499"/>
                                          </p:stCondLst>
                                        </p:cTn>
                                        <p:tgtEl>
                                          <p:spTgt spid="56"/>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15"/>
                                        </p:tgtEl>
                                      </p:cBhvr>
                                    </p:animEffect>
                                    <p:set>
                                      <p:cBhvr>
                                        <p:cTn id="236" dur="1" fill="hold">
                                          <p:stCondLst>
                                            <p:cond delay="499"/>
                                          </p:stCondLst>
                                        </p:cTn>
                                        <p:tgtEl>
                                          <p:spTgt spid="15"/>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72"/>
                                        </p:tgtEl>
                                      </p:cBhvr>
                                    </p:animEffect>
                                    <p:set>
                                      <p:cBhvr>
                                        <p:cTn id="239" dur="1" fill="hold">
                                          <p:stCondLst>
                                            <p:cond delay="499"/>
                                          </p:stCondLst>
                                        </p:cTn>
                                        <p:tgtEl>
                                          <p:spTgt spid="72"/>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68"/>
                                        </p:tgtEl>
                                      </p:cBhvr>
                                    </p:animEffect>
                                    <p:set>
                                      <p:cBhvr>
                                        <p:cTn id="242" dur="1" fill="hold">
                                          <p:stCondLst>
                                            <p:cond delay="499"/>
                                          </p:stCondLst>
                                        </p:cTn>
                                        <p:tgtEl>
                                          <p:spTgt spid="68"/>
                                        </p:tgtEl>
                                        <p:attrNameLst>
                                          <p:attrName>style.visibility</p:attrName>
                                        </p:attrNameLst>
                                      </p:cBhvr>
                                      <p:to>
                                        <p:strVal val="hidden"/>
                                      </p:to>
                                    </p:set>
                                  </p:childTnLst>
                                </p:cTn>
                              </p:par>
                              <p:par>
                                <p:cTn id="243" presetID="10" presetClass="exit" presetSubtype="0" fill="hold" nodeType="withEffect">
                                  <p:stCondLst>
                                    <p:cond delay="0"/>
                                  </p:stCondLst>
                                  <p:childTnLst>
                                    <p:animEffect transition="out" filter="fade">
                                      <p:cBhvr>
                                        <p:cTn id="244" dur="500"/>
                                        <p:tgtEl>
                                          <p:spTgt spid="75"/>
                                        </p:tgtEl>
                                      </p:cBhvr>
                                    </p:animEffect>
                                    <p:set>
                                      <p:cBhvr>
                                        <p:cTn id="245" dur="1" fill="hold">
                                          <p:stCondLst>
                                            <p:cond delay="499"/>
                                          </p:stCondLst>
                                        </p:cTn>
                                        <p:tgtEl>
                                          <p:spTgt spid="75"/>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78"/>
                                        </p:tgtEl>
                                      </p:cBhvr>
                                    </p:animEffect>
                                    <p:set>
                                      <p:cBhvr>
                                        <p:cTn id="248" dur="1" fill="hold">
                                          <p:stCondLst>
                                            <p:cond delay="499"/>
                                          </p:stCondLst>
                                        </p:cTn>
                                        <p:tgtEl>
                                          <p:spTgt spid="78"/>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63"/>
                                        </p:tgtEl>
                                      </p:cBhvr>
                                    </p:animEffect>
                                    <p:set>
                                      <p:cBhvr>
                                        <p:cTn id="251" dur="1" fill="hold">
                                          <p:stCondLst>
                                            <p:cond delay="499"/>
                                          </p:stCondLst>
                                        </p:cTn>
                                        <p:tgtEl>
                                          <p:spTgt spid="63"/>
                                        </p:tgtEl>
                                        <p:attrNameLst>
                                          <p:attrName>style.visibility</p:attrName>
                                        </p:attrNameLst>
                                      </p:cBhvr>
                                      <p:to>
                                        <p:strVal val="hidden"/>
                                      </p:to>
                                    </p:set>
                                  </p:childTnLst>
                                </p:cTn>
                              </p:par>
                              <p:par>
                                <p:cTn id="252" presetID="10" presetClass="exit" presetSubtype="0" fill="hold" nodeType="withEffect">
                                  <p:stCondLst>
                                    <p:cond delay="0"/>
                                  </p:stCondLst>
                                  <p:childTnLst>
                                    <p:animEffect transition="out" filter="fade">
                                      <p:cBhvr>
                                        <p:cTn id="253" dur="500"/>
                                        <p:tgtEl>
                                          <p:spTgt spid="66"/>
                                        </p:tgtEl>
                                      </p:cBhvr>
                                    </p:animEffect>
                                    <p:set>
                                      <p:cBhvr>
                                        <p:cTn id="254" dur="1" fill="hold">
                                          <p:stCondLst>
                                            <p:cond delay="499"/>
                                          </p:stCondLst>
                                        </p:cTn>
                                        <p:tgtEl>
                                          <p:spTgt spid="66"/>
                                        </p:tgtEl>
                                        <p:attrNameLst>
                                          <p:attrName>style.visibility</p:attrName>
                                        </p:attrNameLst>
                                      </p:cBhvr>
                                      <p:to>
                                        <p:strVal val="hidden"/>
                                      </p:to>
                                    </p:set>
                                  </p:childTnLst>
                                </p:cTn>
                              </p:par>
                              <p:par>
                                <p:cTn id="255" presetID="10" presetClass="exit" presetSubtype="0" fill="hold" nodeType="withEffect">
                                  <p:stCondLst>
                                    <p:cond delay="0"/>
                                  </p:stCondLst>
                                  <p:childTnLst>
                                    <p:animEffect transition="out" filter="fade">
                                      <p:cBhvr>
                                        <p:cTn id="256" dur="500"/>
                                        <p:tgtEl>
                                          <p:spTgt spid="70"/>
                                        </p:tgtEl>
                                      </p:cBhvr>
                                    </p:animEffect>
                                    <p:set>
                                      <p:cBhvr>
                                        <p:cTn id="257" dur="1" fill="hold">
                                          <p:stCondLst>
                                            <p:cond delay="499"/>
                                          </p:stCondLst>
                                        </p:cTn>
                                        <p:tgtEl>
                                          <p:spTgt spid="70"/>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10" presetClass="exit" presetSubtype="0" fill="hold" nodeType="clickEffect">
                                  <p:stCondLst>
                                    <p:cond delay="0"/>
                                  </p:stCondLst>
                                  <p:childTnLst>
                                    <p:animEffect transition="out" filter="fade">
                                      <p:cBhvr>
                                        <p:cTn id="261" dur="500"/>
                                        <p:tgtEl>
                                          <p:spTgt spid="55"/>
                                        </p:tgtEl>
                                      </p:cBhvr>
                                    </p:animEffect>
                                    <p:set>
                                      <p:cBhvr>
                                        <p:cTn id="262" dur="1" fill="hold">
                                          <p:stCondLst>
                                            <p:cond delay="499"/>
                                          </p:stCondLst>
                                        </p:cTn>
                                        <p:tgtEl>
                                          <p:spTgt spid="55"/>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14"/>
                                        </p:tgtEl>
                                      </p:cBhvr>
                                    </p:animEffect>
                                    <p:set>
                                      <p:cBhvr>
                                        <p:cTn id="265" dur="1" fill="hold">
                                          <p:stCondLst>
                                            <p:cond delay="499"/>
                                          </p:stCondLst>
                                        </p:cTn>
                                        <p:tgtEl>
                                          <p:spTgt spid="1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53" presetClass="entr" presetSubtype="16" fill="hold" grpId="0" nodeType="clickEffect">
                                  <p:stCondLst>
                                    <p:cond delay="0"/>
                                  </p:stCondLst>
                                  <p:childTnLst>
                                    <p:set>
                                      <p:cBhvr>
                                        <p:cTn id="269" dur="1" fill="hold">
                                          <p:stCondLst>
                                            <p:cond delay="0"/>
                                          </p:stCondLst>
                                        </p:cTn>
                                        <p:tgtEl>
                                          <p:spTgt spid="30"/>
                                        </p:tgtEl>
                                        <p:attrNameLst>
                                          <p:attrName>style.visibility</p:attrName>
                                        </p:attrNameLst>
                                      </p:cBhvr>
                                      <p:to>
                                        <p:strVal val="visible"/>
                                      </p:to>
                                    </p:set>
                                    <p:anim calcmode="lin" valueType="num">
                                      <p:cBhvr>
                                        <p:cTn id="270" dur="500" fill="hold"/>
                                        <p:tgtEl>
                                          <p:spTgt spid="30"/>
                                        </p:tgtEl>
                                        <p:attrNameLst>
                                          <p:attrName>ppt_w</p:attrName>
                                        </p:attrNameLst>
                                      </p:cBhvr>
                                      <p:tavLst>
                                        <p:tav tm="0">
                                          <p:val>
                                            <p:fltVal val="0"/>
                                          </p:val>
                                        </p:tav>
                                        <p:tav tm="100000">
                                          <p:val>
                                            <p:strVal val="#ppt_w"/>
                                          </p:val>
                                        </p:tav>
                                      </p:tavLst>
                                    </p:anim>
                                    <p:anim calcmode="lin" valueType="num">
                                      <p:cBhvr>
                                        <p:cTn id="271" dur="500" fill="hold"/>
                                        <p:tgtEl>
                                          <p:spTgt spid="30"/>
                                        </p:tgtEl>
                                        <p:attrNameLst>
                                          <p:attrName>ppt_h</p:attrName>
                                        </p:attrNameLst>
                                      </p:cBhvr>
                                      <p:tavLst>
                                        <p:tav tm="0">
                                          <p:val>
                                            <p:fltVal val="0"/>
                                          </p:val>
                                        </p:tav>
                                        <p:tav tm="100000">
                                          <p:val>
                                            <p:strVal val="#ppt_h"/>
                                          </p:val>
                                        </p:tav>
                                      </p:tavLst>
                                    </p:anim>
                                    <p:animEffect transition="in" filter="fade">
                                      <p:cBhvr>
                                        <p:cTn id="272" dur="500"/>
                                        <p:tgtEl>
                                          <p:spTgt spid="30"/>
                                        </p:tgtEl>
                                      </p:cBhvr>
                                    </p:animEffect>
                                  </p:childTnLst>
                                </p:cTn>
                              </p:par>
                            </p:childTnLst>
                          </p:cTn>
                        </p:par>
                      </p:childTnLst>
                    </p:cTn>
                  </p:par>
                  <p:par>
                    <p:cTn id="273" fill="hold">
                      <p:stCondLst>
                        <p:cond delay="indefinite"/>
                      </p:stCondLst>
                      <p:childTnLst>
                        <p:par>
                          <p:cTn id="274" fill="hold">
                            <p:stCondLst>
                              <p:cond delay="0"/>
                            </p:stCondLst>
                            <p:childTnLst>
                              <p:par>
                                <p:cTn id="275" presetID="14" presetClass="entr" presetSubtype="10" fill="hold" nodeType="clickEffect">
                                  <p:stCondLst>
                                    <p:cond delay="0"/>
                                  </p:stCondLst>
                                  <p:childTnLst>
                                    <p:set>
                                      <p:cBhvr>
                                        <p:cTn id="276" dur="1" fill="hold">
                                          <p:stCondLst>
                                            <p:cond delay="0"/>
                                          </p:stCondLst>
                                        </p:cTn>
                                        <p:tgtEl>
                                          <p:spTgt spid="80"/>
                                        </p:tgtEl>
                                        <p:attrNameLst>
                                          <p:attrName>style.visibility</p:attrName>
                                        </p:attrNameLst>
                                      </p:cBhvr>
                                      <p:to>
                                        <p:strVal val="visible"/>
                                      </p:to>
                                    </p:set>
                                    <p:animEffect transition="in" filter="randombar(horizontal)">
                                      <p:cBhvr>
                                        <p:cTn id="277" dur="500"/>
                                        <p:tgtEl>
                                          <p:spTgt spid="80"/>
                                        </p:tgtEl>
                                      </p:cBhvr>
                                    </p:animEffect>
                                  </p:childTnLst>
                                </p:cTn>
                              </p:par>
                            </p:childTnLst>
                          </p:cTn>
                        </p:par>
                      </p:childTnLst>
                    </p:cTn>
                  </p:par>
                  <p:par>
                    <p:cTn id="278" fill="hold">
                      <p:stCondLst>
                        <p:cond delay="indefinite"/>
                      </p:stCondLst>
                      <p:childTnLst>
                        <p:par>
                          <p:cTn id="279" fill="hold">
                            <p:stCondLst>
                              <p:cond delay="0"/>
                            </p:stCondLst>
                            <p:childTnLst>
                              <p:par>
                                <p:cTn id="280" presetID="53" presetClass="entr" presetSubtype="16" fill="hold" nodeType="clickEffect">
                                  <p:stCondLst>
                                    <p:cond delay="0"/>
                                  </p:stCondLst>
                                  <p:childTnLst>
                                    <p:set>
                                      <p:cBhvr>
                                        <p:cTn id="281" dur="1" fill="hold">
                                          <p:stCondLst>
                                            <p:cond delay="0"/>
                                          </p:stCondLst>
                                        </p:cTn>
                                        <p:tgtEl>
                                          <p:spTgt spid="87"/>
                                        </p:tgtEl>
                                        <p:attrNameLst>
                                          <p:attrName>style.visibility</p:attrName>
                                        </p:attrNameLst>
                                      </p:cBhvr>
                                      <p:to>
                                        <p:strVal val="visible"/>
                                      </p:to>
                                    </p:set>
                                    <p:anim calcmode="lin" valueType="num">
                                      <p:cBhvr>
                                        <p:cTn id="282" dur="500" fill="hold"/>
                                        <p:tgtEl>
                                          <p:spTgt spid="87"/>
                                        </p:tgtEl>
                                        <p:attrNameLst>
                                          <p:attrName>ppt_w</p:attrName>
                                        </p:attrNameLst>
                                      </p:cBhvr>
                                      <p:tavLst>
                                        <p:tav tm="0">
                                          <p:val>
                                            <p:fltVal val="0"/>
                                          </p:val>
                                        </p:tav>
                                        <p:tav tm="100000">
                                          <p:val>
                                            <p:strVal val="#ppt_w"/>
                                          </p:val>
                                        </p:tav>
                                      </p:tavLst>
                                    </p:anim>
                                    <p:anim calcmode="lin" valueType="num">
                                      <p:cBhvr>
                                        <p:cTn id="283" dur="500" fill="hold"/>
                                        <p:tgtEl>
                                          <p:spTgt spid="87"/>
                                        </p:tgtEl>
                                        <p:attrNameLst>
                                          <p:attrName>ppt_h</p:attrName>
                                        </p:attrNameLst>
                                      </p:cBhvr>
                                      <p:tavLst>
                                        <p:tav tm="0">
                                          <p:val>
                                            <p:fltVal val="0"/>
                                          </p:val>
                                        </p:tav>
                                        <p:tav tm="100000">
                                          <p:val>
                                            <p:strVal val="#ppt_h"/>
                                          </p:val>
                                        </p:tav>
                                      </p:tavLst>
                                    </p:anim>
                                    <p:animEffect transition="in" filter="fade">
                                      <p:cBhvr>
                                        <p:cTn id="284" dur="500"/>
                                        <p:tgtEl>
                                          <p:spTgt spid="87"/>
                                        </p:tgtEl>
                                      </p:cBhvr>
                                    </p:animEffect>
                                  </p:childTnLst>
                                </p:cTn>
                              </p:par>
                              <p:par>
                                <p:cTn id="285" presetID="53" presetClass="entr" presetSubtype="16" fill="hold" grpId="0" nodeType="withEffect">
                                  <p:stCondLst>
                                    <p:cond delay="0"/>
                                  </p:stCondLst>
                                  <p:childTnLst>
                                    <p:set>
                                      <p:cBhvr>
                                        <p:cTn id="286" dur="1" fill="hold">
                                          <p:stCondLst>
                                            <p:cond delay="0"/>
                                          </p:stCondLst>
                                        </p:cTn>
                                        <p:tgtEl>
                                          <p:spTgt spid="18"/>
                                        </p:tgtEl>
                                        <p:attrNameLst>
                                          <p:attrName>style.visibility</p:attrName>
                                        </p:attrNameLst>
                                      </p:cBhvr>
                                      <p:to>
                                        <p:strVal val="visible"/>
                                      </p:to>
                                    </p:set>
                                    <p:anim calcmode="lin" valueType="num">
                                      <p:cBhvr>
                                        <p:cTn id="287" dur="500" fill="hold"/>
                                        <p:tgtEl>
                                          <p:spTgt spid="18"/>
                                        </p:tgtEl>
                                        <p:attrNameLst>
                                          <p:attrName>ppt_w</p:attrName>
                                        </p:attrNameLst>
                                      </p:cBhvr>
                                      <p:tavLst>
                                        <p:tav tm="0">
                                          <p:val>
                                            <p:fltVal val="0"/>
                                          </p:val>
                                        </p:tav>
                                        <p:tav tm="100000">
                                          <p:val>
                                            <p:strVal val="#ppt_w"/>
                                          </p:val>
                                        </p:tav>
                                      </p:tavLst>
                                    </p:anim>
                                    <p:anim calcmode="lin" valueType="num">
                                      <p:cBhvr>
                                        <p:cTn id="288" dur="500" fill="hold"/>
                                        <p:tgtEl>
                                          <p:spTgt spid="18"/>
                                        </p:tgtEl>
                                        <p:attrNameLst>
                                          <p:attrName>ppt_h</p:attrName>
                                        </p:attrNameLst>
                                      </p:cBhvr>
                                      <p:tavLst>
                                        <p:tav tm="0">
                                          <p:val>
                                            <p:fltVal val="0"/>
                                          </p:val>
                                        </p:tav>
                                        <p:tav tm="100000">
                                          <p:val>
                                            <p:strVal val="#ppt_h"/>
                                          </p:val>
                                        </p:tav>
                                      </p:tavLst>
                                    </p:anim>
                                    <p:animEffect transition="in" filter="fade">
                                      <p:cBhvr>
                                        <p:cTn id="289" dur="500"/>
                                        <p:tgtEl>
                                          <p:spTgt spid="18"/>
                                        </p:tgtEl>
                                      </p:cBhvr>
                                    </p:animEffect>
                                  </p:childTnLst>
                                </p:cTn>
                              </p:par>
                            </p:childTnLst>
                          </p:cTn>
                        </p:par>
                      </p:childTnLst>
                    </p:cTn>
                  </p:par>
                  <p:par>
                    <p:cTn id="290" fill="hold">
                      <p:stCondLst>
                        <p:cond delay="indefinite"/>
                      </p:stCondLst>
                      <p:childTnLst>
                        <p:par>
                          <p:cTn id="291" fill="hold">
                            <p:stCondLst>
                              <p:cond delay="0"/>
                            </p:stCondLst>
                            <p:childTnLst>
                              <p:par>
                                <p:cTn id="292" presetID="14" presetClass="entr" presetSubtype="10" fill="hold" nodeType="clickEffect">
                                  <p:stCondLst>
                                    <p:cond delay="0"/>
                                  </p:stCondLst>
                                  <p:childTnLst>
                                    <p:set>
                                      <p:cBhvr>
                                        <p:cTn id="293" dur="1" fill="hold">
                                          <p:stCondLst>
                                            <p:cond delay="0"/>
                                          </p:stCondLst>
                                        </p:cTn>
                                        <p:tgtEl>
                                          <p:spTgt spid="82"/>
                                        </p:tgtEl>
                                        <p:attrNameLst>
                                          <p:attrName>style.visibility</p:attrName>
                                        </p:attrNameLst>
                                      </p:cBhvr>
                                      <p:to>
                                        <p:strVal val="visible"/>
                                      </p:to>
                                    </p:set>
                                    <p:animEffect transition="in" filter="randombar(horizontal)">
                                      <p:cBhvr>
                                        <p:cTn id="294" dur="500"/>
                                        <p:tgtEl>
                                          <p:spTgt spid="82"/>
                                        </p:tgtEl>
                                      </p:cBhvr>
                                    </p:animEffect>
                                  </p:childTnLst>
                                </p:cTn>
                              </p:par>
                            </p:childTnLst>
                          </p:cTn>
                        </p:par>
                      </p:childTnLst>
                    </p:cTn>
                  </p:par>
                  <p:par>
                    <p:cTn id="295" fill="hold">
                      <p:stCondLst>
                        <p:cond delay="indefinite"/>
                      </p:stCondLst>
                      <p:childTnLst>
                        <p:par>
                          <p:cTn id="296" fill="hold">
                            <p:stCondLst>
                              <p:cond delay="0"/>
                            </p:stCondLst>
                            <p:childTnLst>
                              <p:par>
                                <p:cTn id="297" presetID="53" presetClass="entr" presetSubtype="16" fill="hold" nodeType="clickEffect">
                                  <p:stCondLst>
                                    <p:cond delay="0"/>
                                  </p:stCondLst>
                                  <p:childTnLst>
                                    <p:set>
                                      <p:cBhvr>
                                        <p:cTn id="298" dur="1" fill="hold">
                                          <p:stCondLst>
                                            <p:cond delay="0"/>
                                          </p:stCondLst>
                                        </p:cTn>
                                        <p:tgtEl>
                                          <p:spTgt spid="88"/>
                                        </p:tgtEl>
                                        <p:attrNameLst>
                                          <p:attrName>style.visibility</p:attrName>
                                        </p:attrNameLst>
                                      </p:cBhvr>
                                      <p:to>
                                        <p:strVal val="visible"/>
                                      </p:to>
                                    </p:set>
                                    <p:anim calcmode="lin" valueType="num">
                                      <p:cBhvr>
                                        <p:cTn id="299" dur="500" fill="hold"/>
                                        <p:tgtEl>
                                          <p:spTgt spid="88"/>
                                        </p:tgtEl>
                                        <p:attrNameLst>
                                          <p:attrName>ppt_w</p:attrName>
                                        </p:attrNameLst>
                                      </p:cBhvr>
                                      <p:tavLst>
                                        <p:tav tm="0">
                                          <p:val>
                                            <p:fltVal val="0"/>
                                          </p:val>
                                        </p:tav>
                                        <p:tav tm="100000">
                                          <p:val>
                                            <p:strVal val="#ppt_w"/>
                                          </p:val>
                                        </p:tav>
                                      </p:tavLst>
                                    </p:anim>
                                    <p:anim calcmode="lin" valueType="num">
                                      <p:cBhvr>
                                        <p:cTn id="300" dur="500" fill="hold"/>
                                        <p:tgtEl>
                                          <p:spTgt spid="88"/>
                                        </p:tgtEl>
                                        <p:attrNameLst>
                                          <p:attrName>ppt_h</p:attrName>
                                        </p:attrNameLst>
                                      </p:cBhvr>
                                      <p:tavLst>
                                        <p:tav tm="0">
                                          <p:val>
                                            <p:fltVal val="0"/>
                                          </p:val>
                                        </p:tav>
                                        <p:tav tm="100000">
                                          <p:val>
                                            <p:strVal val="#ppt_h"/>
                                          </p:val>
                                        </p:tav>
                                      </p:tavLst>
                                    </p:anim>
                                    <p:animEffect transition="in" filter="fade">
                                      <p:cBhvr>
                                        <p:cTn id="301" dur="500"/>
                                        <p:tgtEl>
                                          <p:spTgt spid="88"/>
                                        </p:tgtEl>
                                      </p:cBhvr>
                                    </p:animEffect>
                                  </p:childTnLst>
                                </p:cTn>
                              </p:par>
                              <p:par>
                                <p:cTn id="302" presetID="53" presetClass="entr" presetSubtype="16" fill="hold" grpId="0" nodeType="withEffect">
                                  <p:stCondLst>
                                    <p:cond delay="0"/>
                                  </p:stCondLst>
                                  <p:childTnLst>
                                    <p:set>
                                      <p:cBhvr>
                                        <p:cTn id="303" dur="1" fill="hold">
                                          <p:stCondLst>
                                            <p:cond delay="0"/>
                                          </p:stCondLst>
                                        </p:cTn>
                                        <p:tgtEl>
                                          <p:spTgt spid="19"/>
                                        </p:tgtEl>
                                        <p:attrNameLst>
                                          <p:attrName>style.visibility</p:attrName>
                                        </p:attrNameLst>
                                      </p:cBhvr>
                                      <p:to>
                                        <p:strVal val="visible"/>
                                      </p:to>
                                    </p:set>
                                    <p:anim calcmode="lin" valueType="num">
                                      <p:cBhvr>
                                        <p:cTn id="304" dur="500" fill="hold"/>
                                        <p:tgtEl>
                                          <p:spTgt spid="19"/>
                                        </p:tgtEl>
                                        <p:attrNameLst>
                                          <p:attrName>ppt_w</p:attrName>
                                        </p:attrNameLst>
                                      </p:cBhvr>
                                      <p:tavLst>
                                        <p:tav tm="0">
                                          <p:val>
                                            <p:fltVal val="0"/>
                                          </p:val>
                                        </p:tav>
                                        <p:tav tm="100000">
                                          <p:val>
                                            <p:strVal val="#ppt_w"/>
                                          </p:val>
                                        </p:tav>
                                      </p:tavLst>
                                    </p:anim>
                                    <p:anim calcmode="lin" valueType="num">
                                      <p:cBhvr>
                                        <p:cTn id="305" dur="500" fill="hold"/>
                                        <p:tgtEl>
                                          <p:spTgt spid="19"/>
                                        </p:tgtEl>
                                        <p:attrNameLst>
                                          <p:attrName>ppt_h</p:attrName>
                                        </p:attrNameLst>
                                      </p:cBhvr>
                                      <p:tavLst>
                                        <p:tav tm="0">
                                          <p:val>
                                            <p:fltVal val="0"/>
                                          </p:val>
                                        </p:tav>
                                        <p:tav tm="100000">
                                          <p:val>
                                            <p:strVal val="#ppt_h"/>
                                          </p:val>
                                        </p:tav>
                                      </p:tavLst>
                                    </p:anim>
                                    <p:animEffect transition="in" filter="fade">
                                      <p:cBhvr>
                                        <p:cTn id="306" dur="500"/>
                                        <p:tgtEl>
                                          <p:spTgt spid="19"/>
                                        </p:tgtEl>
                                      </p:cBhvr>
                                    </p:animEffect>
                                  </p:childTnLst>
                                </p:cTn>
                              </p:par>
                            </p:childTnLst>
                          </p:cTn>
                        </p:par>
                      </p:childTnLst>
                    </p:cTn>
                  </p:par>
                  <p:par>
                    <p:cTn id="307" fill="hold">
                      <p:stCondLst>
                        <p:cond delay="indefinite"/>
                      </p:stCondLst>
                      <p:childTnLst>
                        <p:par>
                          <p:cTn id="308" fill="hold">
                            <p:stCondLst>
                              <p:cond delay="0"/>
                            </p:stCondLst>
                            <p:childTnLst>
                              <p:par>
                                <p:cTn id="309" presetID="14" presetClass="entr" presetSubtype="10" fill="hold" nodeType="clickEffect">
                                  <p:stCondLst>
                                    <p:cond delay="0"/>
                                  </p:stCondLst>
                                  <p:childTnLst>
                                    <p:set>
                                      <p:cBhvr>
                                        <p:cTn id="310" dur="1" fill="hold">
                                          <p:stCondLst>
                                            <p:cond delay="0"/>
                                          </p:stCondLst>
                                        </p:cTn>
                                        <p:tgtEl>
                                          <p:spTgt spid="84"/>
                                        </p:tgtEl>
                                        <p:attrNameLst>
                                          <p:attrName>style.visibility</p:attrName>
                                        </p:attrNameLst>
                                      </p:cBhvr>
                                      <p:to>
                                        <p:strVal val="visible"/>
                                      </p:to>
                                    </p:set>
                                    <p:animEffect transition="in" filter="randombar(horizontal)">
                                      <p:cBhvr>
                                        <p:cTn id="311" dur="500"/>
                                        <p:tgtEl>
                                          <p:spTgt spid="84"/>
                                        </p:tgtEl>
                                      </p:cBhvr>
                                    </p:animEffect>
                                  </p:childTnLst>
                                </p:cTn>
                              </p:par>
                            </p:childTnLst>
                          </p:cTn>
                        </p:par>
                      </p:childTnLst>
                    </p:cTn>
                  </p:par>
                  <p:par>
                    <p:cTn id="312" fill="hold">
                      <p:stCondLst>
                        <p:cond delay="indefinite"/>
                      </p:stCondLst>
                      <p:childTnLst>
                        <p:par>
                          <p:cTn id="313" fill="hold">
                            <p:stCondLst>
                              <p:cond delay="0"/>
                            </p:stCondLst>
                            <p:childTnLst>
                              <p:par>
                                <p:cTn id="314" presetID="53" presetClass="entr" presetSubtype="16" fill="hold" nodeType="clickEffect">
                                  <p:stCondLst>
                                    <p:cond delay="0"/>
                                  </p:stCondLst>
                                  <p:childTnLst>
                                    <p:set>
                                      <p:cBhvr>
                                        <p:cTn id="315" dur="1" fill="hold">
                                          <p:stCondLst>
                                            <p:cond delay="0"/>
                                          </p:stCondLst>
                                        </p:cTn>
                                        <p:tgtEl>
                                          <p:spTgt spid="89"/>
                                        </p:tgtEl>
                                        <p:attrNameLst>
                                          <p:attrName>style.visibility</p:attrName>
                                        </p:attrNameLst>
                                      </p:cBhvr>
                                      <p:to>
                                        <p:strVal val="visible"/>
                                      </p:to>
                                    </p:set>
                                    <p:anim calcmode="lin" valueType="num">
                                      <p:cBhvr>
                                        <p:cTn id="316" dur="500" fill="hold"/>
                                        <p:tgtEl>
                                          <p:spTgt spid="89"/>
                                        </p:tgtEl>
                                        <p:attrNameLst>
                                          <p:attrName>ppt_w</p:attrName>
                                        </p:attrNameLst>
                                      </p:cBhvr>
                                      <p:tavLst>
                                        <p:tav tm="0">
                                          <p:val>
                                            <p:fltVal val="0"/>
                                          </p:val>
                                        </p:tav>
                                        <p:tav tm="100000">
                                          <p:val>
                                            <p:strVal val="#ppt_w"/>
                                          </p:val>
                                        </p:tav>
                                      </p:tavLst>
                                    </p:anim>
                                    <p:anim calcmode="lin" valueType="num">
                                      <p:cBhvr>
                                        <p:cTn id="317" dur="500" fill="hold"/>
                                        <p:tgtEl>
                                          <p:spTgt spid="89"/>
                                        </p:tgtEl>
                                        <p:attrNameLst>
                                          <p:attrName>ppt_h</p:attrName>
                                        </p:attrNameLst>
                                      </p:cBhvr>
                                      <p:tavLst>
                                        <p:tav tm="0">
                                          <p:val>
                                            <p:fltVal val="0"/>
                                          </p:val>
                                        </p:tav>
                                        <p:tav tm="100000">
                                          <p:val>
                                            <p:strVal val="#ppt_h"/>
                                          </p:val>
                                        </p:tav>
                                      </p:tavLst>
                                    </p:anim>
                                    <p:animEffect transition="in" filter="fade">
                                      <p:cBhvr>
                                        <p:cTn id="318" dur="500"/>
                                        <p:tgtEl>
                                          <p:spTgt spid="89"/>
                                        </p:tgtEl>
                                      </p:cBhvr>
                                    </p:animEffect>
                                  </p:childTnLst>
                                </p:cTn>
                              </p:par>
                              <p:par>
                                <p:cTn id="319" presetID="53" presetClass="entr" presetSubtype="16" fill="hold" grpId="0" nodeType="withEffect">
                                  <p:stCondLst>
                                    <p:cond delay="0"/>
                                  </p:stCondLst>
                                  <p:childTnLst>
                                    <p:set>
                                      <p:cBhvr>
                                        <p:cTn id="320" dur="1" fill="hold">
                                          <p:stCondLst>
                                            <p:cond delay="0"/>
                                          </p:stCondLst>
                                        </p:cTn>
                                        <p:tgtEl>
                                          <p:spTgt spid="20"/>
                                        </p:tgtEl>
                                        <p:attrNameLst>
                                          <p:attrName>style.visibility</p:attrName>
                                        </p:attrNameLst>
                                      </p:cBhvr>
                                      <p:to>
                                        <p:strVal val="visible"/>
                                      </p:to>
                                    </p:set>
                                    <p:anim calcmode="lin" valueType="num">
                                      <p:cBhvr>
                                        <p:cTn id="321" dur="500" fill="hold"/>
                                        <p:tgtEl>
                                          <p:spTgt spid="20"/>
                                        </p:tgtEl>
                                        <p:attrNameLst>
                                          <p:attrName>ppt_w</p:attrName>
                                        </p:attrNameLst>
                                      </p:cBhvr>
                                      <p:tavLst>
                                        <p:tav tm="0">
                                          <p:val>
                                            <p:fltVal val="0"/>
                                          </p:val>
                                        </p:tav>
                                        <p:tav tm="100000">
                                          <p:val>
                                            <p:strVal val="#ppt_w"/>
                                          </p:val>
                                        </p:tav>
                                      </p:tavLst>
                                    </p:anim>
                                    <p:anim calcmode="lin" valueType="num">
                                      <p:cBhvr>
                                        <p:cTn id="322" dur="500" fill="hold"/>
                                        <p:tgtEl>
                                          <p:spTgt spid="20"/>
                                        </p:tgtEl>
                                        <p:attrNameLst>
                                          <p:attrName>ppt_h</p:attrName>
                                        </p:attrNameLst>
                                      </p:cBhvr>
                                      <p:tavLst>
                                        <p:tav tm="0">
                                          <p:val>
                                            <p:fltVal val="0"/>
                                          </p:val>
                                        </p:tav>
                                        <p:tav tm="100000">
                                          <p:val>
                                            <p:strVal val="#ppt_h"/>
                                          </p:val>
                                        </p:tav>
                                      </p:tavLst>
                                    </p:anim>
                                    <p:animEffect transition="in" filter="fade">
                                      <p:cBhvr>
                                        <p:cTn id="323" dur="500"/>
                                        <p:tgtEl>
                                          <p:spTgt spid="20"/>
                                        </p:tgtEl>
                                      </p:cBhvr>
                                    </p:animEffect>
                                  </p:childTnLst>
                                </p:cTn>
                              </p:par>
                            </p:childTnLst>
                          </p:cTn>
                        </p:par>
                      </p:childTnLst>
                    </p:cTn>
                  </p:par>
                  <p:par>
                    <p:cTn id="324" fill="hold">
                      <p:stCondLst>
                        <p:cond delay="indefinite"/>
                      </p:stCondLst>
                      <p:childTnLst>
                        <p:par>
                          <p:cTn id="325" fill="hold">
                            <p:stCondLst>
                              <p:cond delay="0"/>
                            </p:stCondLst>
                            <p:childTnLst>
                              <p:par>
                                <p:cTn id="326" presetID="14" presetClass="entr" presetSubtype="10" fill="hold" nodeType="clickEffect">
                                  <p:stCondLst>
                                    <p:cond delay="0"/>
                                  </p:stCondLst>
                                  <p:childTnLst>
                                    <p:set>
                                      <p:cBhvr>
                                        <p:cTn id="327" dur="1" fill="hold">
                                          <p:stCondLst>
                                            <p:cond delay="0"/>
                                          </p:stCondLst>
                                        </p:cTn>
                                        <p:tgtEl>
                                          <p:spTgt spid="86"/>
                                        </p:tgtEl>
                                        <p:attrNameLst>
                                          <p:attrName>style.visibility</p:attrName>
                                        </p:attrNameLst>
                                      </p:cBhvr>
                                      <p:to>
                                        <p:strVal val="visible"/>
                                      </p:to>
                                    </p:set>
                                    <p:animEffect transition="in" filter="randombar(horizontal)">
                                      <p:cBhvr>
                                        <p:cTn id="328" dur="500"/>
                                        <p:tgtEl>
                                          <p:spTgt spid="86"/>
                                        </p:tgtEl>
                                      </p:cBhvr>
                                    </p:animEffect>
                                  </p:childTnLst>
                                </p:cTn>
                              </p:par>
                            </p:childTnLst>
                          </p:cTn>
                        </p:par>
                      </p:childTnLst>
                    </p:cTn>
                  </p:par>
                  <p:par>
                    <p:cTn id="329" fill="hold">
                      <p:stCondLst>
                        <p:cond delay="indefinite"/>
                      </p:stCondLst>
                      <p:childTnLst>
                        <p:par>
                          <p:cTn id="330" fill="hold">
                            <p:stCondLst>
                              <p:cond delay="0"/>
                            </p:stCondLst>
                            <p:childTnLst>
                              <p:par>
                                <p:cTn id="331" presetID="53" presetClass="entr" presetSubtype="16" fill="hold" nodeType="clickEffect">
                                  <p:stCondLst>
                                    <p:cond delay="0"/>
                                  </p:stCondLst>
                                  <p:childTnLst>
                                    <p:set>
                                      <p:cBhvr>
                                        <p:cTn id="332" dur="1" fill="hold">
                                          <p:stCondLst>
                                            <p:cond delay="0"/>
                                          </p:stCondLst>
                                        </p:cTn>
                                        <p:tgtEl>
                                          <p:spTgt spid="90"/>
                                        </p:tgtEl>
                                        <p:attrNameLst>
                                          <p:attrName>style.visibility</p:attrName>
                                        </p:attrNameLst>
                                      </p:cBhvr>
                                      <p:to>
                                        <p:strVal val="visible"/>
                                      </p:to>
                                    </p:set>
                                    <p:anim calcmode="lin" valueType="num">
                                      <p:cBhvr>
                                        <p:cTn id="333" dur="500" fill="hold"/>
                                        <p:tgtEl>
                                          <p:spTgt spid="90"/>
                                        </p:tgtEl>
                                        <p:attrNameLst>
                                          <p:attrName>ppt_w</p:attrName>
                                        </p:attrNameLst>
                                      </p:cBhvr>
                                      <p:tavLst>
                                        <p:tav tm="0">
                                          <p:val>
                                            <p:fltVal val="0"/>
                                          </p:val>
                                        </p:tav>
                                        <p:tav tm="100000">
                                          <p:val>
                                            <p:strVal val="#ppt_w"/>
                                          </p:val>
                                        </p:tav>
                                      </p:tavLst>
                                    </p:anim>
                                    <p:anim calcmode="lin" valueType="num">
                                      <p:cBhvr>
                                        <p:cTn id="334" dur="500" fill="hold"/>
                                        <p:tgtEl>
                                          <p:spTgt spid="90"/>
                                        </p:tgtEl>
                                        <p:attrNameLst>
                                          <p:attrName>ppt_h</p:attrName>
                                        </p:attrNameLst>
                                      </p:cBhvr>
                                      <p:tavLst>
                                        <p:tav tm="0">
                                          <p:val>
                                            <p:fltVal val="0"/>
                                          </p:val>
                                        </p:tav>
                                        <p:tav tm="100000">
                                          <p:val>
                                            <p:strVal val="#ppt_h"/>
                                          </p:val>
                                        </p:tav>
                                      </p:tavLst>
                                    </p:anim>
                                    <p:animEffect transition="in" filter="fade">
                                      <p:cBhvr>
                                        <p:cTn id="335" dur="500"/>
                                        <p:tgtEl>
                                          <p:spTgt spid="90"/>
                                        </p:tgtEl>
                                      </p:cBhvr>
                                    </p:animEffect>
                                  </p:childTnLst>
                                </p:cTn>
                              </p:par>
                              <p:par>
                                <p:cTn id="336" presetID="53" presetClass="entr" presetSubtype="16" fill="hold" grpId="0" nodeType="withEffect">
                                  <p:stCondLst>
                                    <p:cond delay="0"/>
                                  </p:stCondLst>
                                  <p:childTnLst>
                                    <p:set>
                                      <p:cBhvr>
                                        <p:cTn id="337" dur="1" fill="hold">
                                          <p:stCondLst>
                                            <p:cond delay="0"/>
                                          </p:stCondLst>
                                        </p:cTn>
                                        <p:tgtEl>
                                          <p:spTgt spid="21"/>
                                        </p:tgtEl>
                                        <p:attrNameLst>
                                          <p:attrName>style.visibility</p:attrName>
                                        </p:attrNameLst>
                                      </p:cBhvr>
                                      <p:to>
                                        <p:strVal val="visible"/>
                                      </p:to>
                                    </p:set>
                                    <p:anim calcmode="lin" valueType="num">
                                      <p:cBhvr>
                                        <p:cTn id="338" dur="500" fill="hold"/>
                                        <p:tgtEl>
                                          <p:spTgt spid="21"/>
                                        </p:tgtEl>
                                        <p:attrNameLst>
                                          <p:attrName>ppt_w</p:attrName>
                                        </p:attrNameLst>
                                      </p:cBhvr>
                                      <p:tavLst>
                                        <p:tav tm="0">
                                          <p:val>
                                            <p:fltVal val="0"/>
                                          </p:val>
                                        </p:tav>
                                        <p:tav tm="100000">
                                          <p:val>
                                            <p:strVal val="#ppt_w"/>
                                          </p:val>
                                        </p:tav>
                                      </p:tavLst>
                                    </p:anim>
                                    <p:anim calcmode="lin" valueType="num">
                                      <p:cBhvr>
                                        <p:cTn id="339" dur="500" fill="hold"/>
                                        <p:tgtEl>
                                          <p:spTgt spid="21"/>
                                        </p:tgtEl>
                                        <p:attrNameLst>
                                          <p:attrName>ppt_h</p:attrName>
                                        </p:attrNameLst>
                                      </p:cBhvr>
                                      <p:tavLst>
                                        <p:tav tm="0">
                                          <p:val>
                                            <p:fltVal val="0"/>
                                          </p:val>
                                        </p:tav>
                                        <p:tav tm="100000">
                                          <p:val>
                                            <p:strVal val="#ppt_h"/>
                                          </p:val>
                                        </p:tav>
                                      </p:tavLst>
                                    </p:anim>
                                    <p:animEffect transition="in" filter="fade">
                                      <p:cBhvr>
                                        <p:cTn id="3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5" grpId="0"/>
      <p:bldP spid="6" grpId="0" animBg="1"/>
      <p:bldP spid="10" grpId="0"/>
      <p:bldP spid="16" grpId="0"/>
      <p:bldP spid="18" grpId="0"/>
      <p:bldP spid="19" grpId="0"/>
      <p:bldP spid="20" grpId="0"/>
      <p:bldP spid="21" grpId="0"/>
      <p:bldP spid="12" grpId="0"/>
      <p:bldP spid="12" grpId="1"/>
      <p:bldP spid="14" grpId="0"/>
      <p:bldP spid="14" grpId="1"/>
      <p:bldP spid="15" grpId="0"/>
      <p:bldP spid="15" grpId="1"/>
      <p:bldP spid="25" grpId="0"/>
      <p:bldP spid="26" grpId="0"/>
      <p:bldP spid="27" grpId="0"/>
      <p:bldP spid="28" grpId="0"/>
      <p:bldP spid="29" grpId="0"/>
      <p:bldP spid="30" grpId="0"/>
      <p:bldP spid="31" grpId="0"/>
      <p:bldP spid="36" grpId="0"/>
      <p:bldP spid="37" grpId="0"/>
      <p:bldP spid="78" grpId="0"/>
      <p:bldP spid="78" grpId="1"/>
      <p:bldP spid="95" grpId="0" animBg="1"/>
      <p:bldP spid="9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2777" y="692696"/>
            <a:ext cx="7772400" cy="755104"/>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中枢震荡的</a:t>
            </a:r>
            <a:r>
              <a:rPr lang="zh-CN" altLang="en-US" sz="1800" b="1" smtClean="0">
                <a:solidFill>
                  <a:schemeClr val="bg1">
                    <a:lumMod val="25000"/>
                    <a:lumOff val="75000"/>
                  </a:schemeClr>
                </a:solidFill>
                <a:effectLst>
                  <a:outerShdw blurRad="38100" dist="38100" dir="2700000" algn="tl">
                    <a:srgbClr val="000000">
                      <a:alpha val="43137"/>
                    </a:srgbClr>
                  </a:outerShdw>
                </a:effectLst>
              </a:rPr>
              <a:t>监视器</a:t>
            </a:r>
            <a:r>
              <a:rPr lang="en-US" altLang="zh-CN" sz="1800" b="1" smtClean="0">
                <a:solidFill>
                  <a:schemeClr val="bg1">
                    <a:lumMod val="25000"/>
                    <a:lumOff val="75000"/>
                  </a:schemeClr>
                </a:solidFill>
                <a:effectLst>
                  <a:outerShdw blurRad="38100" dist="38100" dir="2700000" algn="tl">
                    <a:srgbClr val="000000">
                      <a:alpha val="43137"/>
                    </a:srgbClr>
                  </a:outerShdw>
                </a:effectLst>
              </a:rPr>
              <a:t>(</a:t>
            </a:r>
            <a:r>
              <a:rPr lang="zh-CN" altLang="en-US" sz="1800" b="1" smtClean="0">
                <a:solidFill>
                  <a:schemeClr val="bg1">
                    <a:lumMod val="25000"/>
                    <a:lumOff val="75000"/>
                  </a:schemeClr>
                </a:solidFill>
                <a:effectLst>
                  <a:outerShdw blurRad="38100" dist="38100" dir="2700000" algn="tl">
                    <a:srgbClr val="000000">
                      <a:alpha val="43137"/>
                    </a:srgbClr>
                  </a:outerShdw>
                </a:effectLst>
              </a:rPr>
              <a:t>续</a:t>
            </a:r>
            <a:r>
              <a:rPr lang="en-US" altLang="zh-CN" sz="1800" b="1" smtClean="0">
                <a:solidFill>
                  <a:schemeClr val="bg1">
                    <a:lumMod val="25000"/>
                    <a:lumOff val="75000"/>
                  </a:schemeClr>
                </a:solidFill>
                <a:effectLst>
                  <a:outerShdw blurRad="38100" dist="38100" dir="2700000" algn="tl">
                    <a:srgbClr val="000000">
                      <a:alpha val="43137"/>
                    </a:srgbClr>
                  </a:outerShdw>
                </a:effectLst>
              </a:rPr>
              <a:t>1)</a:t>
            </a:r>
            <a:endParaRPr lang="zh-CN" altLang="en-US" sz="1800">
              <a:effectLst>
                <a:outerShdw blurRad="38100" dist="38100" dir="2700000" algn="tl">
                  <a:srgbClr val="000000">
                    <a:alpha val="43137"/>
                  </a:srgbClr>
                </a:outerShdw>
              </a:effectLst>
            </a:endParaRPr>
          </a:p>
        </p:txBody>
      </p:sp>
      <p:sp>
        <p:nvSpPr>
          <p:cNvPr id="4" name="矩形 3"/>
          <p:cNvSpPr/>
          <p:nvPr/>
        </p:nvSpPr>
        <p:spPr>
          <a:xfrm>
            <a:off x="611560" y="1544541"/>
            <a:ext cx="2448272" cy="116955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另外，中枢震荡中次级别的类型其实是很重要的，如果是一个趋势类型，</a:t>
            </a:r>
            <a:r>
              <a:rPr lang="en-US" altLang="zh-CN" sz="1000">
                <a:effectLst>
                  <a:outerShdw blurRad="38100" dist="38100" dir="2700000" algn="tl">
                    <a:srgbClr val="000000">
                      <a:alpha val="43137"/>
                    </a:srgbClr>
                  </a:outerShdw>
                </a:effectLst>
              </a:rPr>
              <a:t>Zn</a:t>
            </a:r>
            <a:r>
              <a:rPr lang="zh-CN" altLang="en-US" sz="1000">
                <a:effectLst>
                  <a:outerShdw blurRad="38100" dist="38100" dir="2700000" algn="tl">
                    <a:srgbClr val="000000">
                      <a:alpha val="43137"/>
                    </a:srgbClr>
                  </a:outerShdw>
                </a:effectLst>
              </a:rPr>
              <a:t>又出现相应的配合，那么一定要注意变盘的发生，特别那种最后一个次级别中枢在中枢之外的，一旦下一个次级别走势在该次级别中枢区间完成，震荡就会出现变盘。</a:t>
            </a:r>
          </a:p>
        </p:txBody>
      </p:sp>
      <p:sp>
        <p:nvSpPr>
          <p:cNvPr id="5" name="矩形 4"/>
          <p:cNvSpPr/>
          <p:nvPr/>
        </p:nvSpPr>
        <p:spPr>
          <a:xfrm>
            <a:off x="611560" y="2797508"/>
            <a:ext cx="2232248"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结合上布林通道的时间把握，这样对震荡的变盘的把握将有极为高的预见性了。</a:t>
            </a:r>
          </a:p>
        </p:txBody>
      </p:sp>
      <p:cxnSp>
        <p:nvCxnSpPr>
          <p:cNvPr id="14" name="直接连接符 13"/>
          <p:cNvCxnSpPr/>
          <p:nvPr/>
        </p:nvCxnSpPr>
        <p:spPr>
          <a:xfrm>
            <a:off x="4458957" y="2925089"/>
            <a:ext cx="360040" cy="0"/>
          </a:xfrm>
          <a:prstGeom prst="line">
            <a:avLst/>
          </a:prstGeom>
          <a:ln>
            <a:solidFill>
              <a:srgbClr val="00B0F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879720" y="2862844"/>
            <a:ext cx="360040" cy="0"/>
          </a:xfrm>
          <a:prstGeom prst="line">
            <a:avLst/>
          </a:prstGeom>
          <a:ln>
            <a:solidFill>
              <a:srgbClr val="00B0F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24" idx="1"/>
          </p:cNvCxnSpPr>
          <p:nvPr/>
        </p:nvCxnSpPr>
        <p:spPr>
          <a:xfrm>
            <a:off x="5323194" y="2816423"/>
            <a:ext cx="257278" cy="0"/>
          </a:xfrm>
          <a:prstGeom prst="line">
            <a:avLst/>
          </a:prstGeom>
          <a:ln>
            <a:solidFill>
              <a:srgbClr val="00B0F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653727" y="2805442"/>
            <a:ext cx="330540" cy="230832"/>
          </a:xfrm>
          <a:prstGeom prst="rect">
            <a:avLst/>
          </a:prstGeom>
          <a:effectLst>
            <a:outerShdw blurRad="50800" dist="38100" dir="2700000" algn="tl" rotWithShape="0">
              <a:prstClr val="black">
                <a:alpha val="40000"/>
              </a:prstClr>
            </a:outerShdw>
          </a:effectLst>
        </p:spPr>
        <p:txBody>
          <a:bodyPr wrap="none">
            <a:spAutoFit/>
          </a:bodyPr>
          <a:lstStyle/>
          <a:p>
            <a:r>
              <a:rPr lang="en-US" altLang="zh-CN" sz="900" b="1" smtClean="0">
                <a:solidFill>
                  <a:schemeClr val="accent1">
                    <a:lumMod val="60000"/>
                    <a:lumOff val="40000"/>
                  </a:schemeClr>
                </a:solidFill>
                <a:effectLst>
                  <a:outerShdw blurRad="38100" dist="38100" dir="2700000" algn="tl">
                    <a:srgbClr val="000000">
                      <a:alpha val="43137"/>
                    </a:srgbClr>
                  </a:outerShdw>
                </a:effectLst>
              </a:rPr>
              <a:t>Z1</a:t>
            </a:r>
            <a:endParaRPr lang="zh-CN" altLang="en-US" sz="900" b="1">
              <a:solidFill>
                <a:schemeClr val="accent1">
                  <a:lumMod val="60000"/>
                  <a:lumOff val="40000"/>
                </a:schemeClr>
              </a:solidFill>
              <a:effectLst>
                <a:outerShdw blurRad="38100" dist="38100" dir="2700000" algn="tl">
                  <a:srgbClr val="000000">
                    <a:alpha val="43137"/>
                  </a:srgbClr>
                </a:outerShdw>
              </a:effectLst>
            </a:endParaRPr>
          </a:p>
        </p:txBody>
      </p:sp>
      <p:sp>
        <p:nvSpPr>
          <p:cNvPr id="23" name="矩形 22"/>
          <p:cNvSpPr/>
          <p:nvPr/>
        </p:nvSpPr>
        <p:spPr>
          <a:xfrm>
            <a:off x="5125875" y="2747428"/>
            <a:ext cx="330540" cy="230832"/>
          </a:xfrm>
          <a:prstGeom prst="rect">
            <a:avLst/>
          </a:prstGeom>
          <a:effectLst>
            <a:outerShdw blurRad="50800" dist="38100" dir="2700000" algn="tl" rotWithShape="0">
              <a:prstClr val="black">
                <a:alpha val="40000"/>
              </a:prstClr>
            </a:outerShdw>
          </a:effectLst>
        </p:spPr>
        <p:txBody>
          <a:bodyPr wrap="none">
            <a:spAutoFit/>
          </a:bodyPr>
          <a:lstStyle/>
          <a:p>
            <a:r>
              <a:rPr lang="en-US" altLang="zh-CN" sz="900" b="1" smtClean="0">
                <a:solidFill>
                  <a:schemeClr val="accent1">
                    <a:lumMod val="60000"/>
                    <a:lumOff val="40000"/>
                  </a:schemeClr>
                </a:solidFill>
                <a:effectLst>
                  <a:outerShdw blurRad="38100" dist="38100" dir="2700000" algn="tl">
                    <a:srgbClr val="000000">
                      <a:alpha val="43137"/>
                    </a:srgbClr>
                  </a:outerShdw>
                </a:effectLst>
              </a:rPr>
              <a:t>Z2</a:t>
            </a:r>
            <a:endParaRPr lang="zh-CN" altLang="en-US" sz="900" b="1">
              <a:solidFill>
                <a:schemeClr val="accent1">
                  <a:lumMod val="60000"/>
                  <a:lumOff val="40000"/>
                </a:schemeClr>
              </a:solidFill>
              <a:effectLst>
                <a:outerShdw blurRad="38100" dist="38100" dir="2700000" algn="tl">
                  <a:srgbClr val="000000">
                    <a:alpha val="43137"/>
                  </a:srgbClr>
                </a:outerShdw>
              </a:effectLst>
            </a:endParaRPr>
          </a:p>
        </p:txBody>
      </p:sp>
      <p:sp>
        <p:nvSpPr>
          <p:cNvPr id="24" name="矩形 23"/>
          <p:cNvSpPr/>
          <p:nvPr/>
        </p:nvSpPr>
        <p:spPr>
          <a:xfrm>
            <a:off x="5580472" y="2701007"/>
            <a:ext cx="330540" cy="230832"/>
          </a:xfrm>
          <a:prstGeom prst="rect">
            <a:avLst/>
          </a:prstGeom>
          <a:effectLst>
            <a:outerShdw blurRad="50800" dist="38100" dir="2700000" algn="tl" rotWithShape="0">
              <a:prstClr val="black">
                <a:alpha val="40000"/>
              </a:prstClr>
            </a:outerShdw>
          </a:effectLst>
        </p:spPr>
        <p:txBody>
          <a:bodyPr wrap="none">
            <a:spAutoFit/>
          </a:bodyPr>
          <a:lstStyle/>
          <a:p>
            <a:r>
              <a:rPr lang="en-US" altLang="zh-CN" sz="900" b="1" smtClean="0">
                <a:solidFill>
                  <a:schemeClr val="accent1">
                    <a:lumMod val="60000"/>
                    <a:lumOff val="40000"/>
                  </a:schemeClr>
                </a:solidFill>
                <a:effectLst>
                  <a:outerShdw blurRad="38100" dist="38100" dir="2700000" algn="tl">
                    <a:srgbClr val="000000">
                      <a:alpha val="43137"/>
                    </a:srgbClr>
                  </a:outerShdw>
                </a:effectLst>
              </a:rPr>
              <a:t>Zn</a:t>
            </a:r>
            <a:endParaRPr lang="zh-CN" altLang="en-US" sz="900" b="1">
              <a:solidFill>
                <a:schemeClr val="accent1">
                  <a:lumMod val="60000"/>
                  <a:lumOff val="40000"/>
                </a:schemeClr>
              </a:solidFill>
              <a:effectLst>
                <a:outerShdw blurRad="38100" dist="38100" dir="2700000" algn="tl">
                  <a:srgbClr val="000000">
                    <a:alpha val="43137"/>
                  </a:srgbClr>
                </a:outerShdw>
              </a:effectLst>
            </a:endParaRPr>
          </a:p>
        </p:txBody>
      </p:sp>
      <p:sp>
        <p:nvSpPr>
          <p:cNvPr id="27" name="任意多边形 26"/>
          <p:cNvSpPr/>
          <p:nvPr/>
        </p:nvSpPr>
        <p:spPr>
          <a:xfrm>
            <a:off x="5765640" y="2206282"/>
            <a:ext cx="1053737" cy="2081348"/>
          </a:xfrm>
          <a:custGeom>
            <a:avLst/>
            <a:gdLst>
              <a:gd name="connsiteX0" fmla="*/ 0 w 1053737"/>
              <a:gd name="connsiteY0" fmla="*/ 0 h 1288868"/>
              <a:gd name="connsiteX1" fmla="*/ 165463 w 1053737"/>
              <a:gd name="connsiteY1" fmla="*/ 757645 h 1288868"/>
              <a:gd name="connsiteX2" fmla="*/ 278674 w 1053737"/>
              <a:gd name="connsiteY2" fmla="*/ 400594 h 1288868"/>
              <a:gd name="connsiteX3" fmla="*/ 374468 w 1053737"/>
              <a:gd name="connsiteY3" fmla="*/ 687977 h 1288868"/>
              <a:gd name="connsiteX4" fmla="*/ 452846 w 1053737"/>
              <a:gd name="connsiteY4" fmla="*/ 400594 h 1288868"/>
              <a:gd name="connsiteX5" fmla="*/ 574766 w 1053737"/>
              <a:gd name="connsiteY5" fmla="*/ 1071154 h 1288868"/>
              <a:gd name="connsiteX6" fmla="*/ 696686 w 1053737"/>
              <a:gd name="connsiteY6" fmla="*/ 818605 h 1288868"/>
              <a:gd name="connsiteX7" fmla="*/ 818606 w 1053737"/>
              <a:gd name="connsiteY7" fmla="*/ 1097280 h 1288868"/>
              <a:gd name="connsiteX8" fmla="*/ 923108 w 1053737"/>
              <a:gd name="connsiteY8" fmla="*/ 801188 h 1288868"/>
              <a:gd name="connsiteX9" fmla="*/ 1053737 w 1053737"/>
              <a:gd name="connsiteY9" fmla="*/ 1288868 h 1288868"/>
              <a:gd name="connsiteX0" fmla="*/ 0 w 1053737"/>
              <a:gd name="connsiteY0" fmla="*/ 0 h 1288868"/>
              <a:gd name="connsiteX1" fmla="*/ 165463 w 1053737"/>
              <a:gd name="connsiteY1" fmla="*/ 757645 h 1288868"/>
              <a:gd name="connsiteX2" fmla="*/ 278674 w 1053737"/>
              <a:gd name="connsiteY2" fmla="*/ 400594 h 1288868"/>
              <a:gd name="connsiteX3" fmla="*/ 374468 w 1053737"/>
              <a:gd name="connsiteY3" fmla="*/ 687977 h 1288868"/>
              <a:gd name="connsiteX4" fmla="*/ 452846 w 1053737"/>
              <a:gd name="connsiteY4" fmla="*/ 400594 h 1288868"/>
              <a:gd name="connsiteX5" fmla="*/ 574766 w 1053737"/>
              <a:gd name="connsiteY5" fmla="*/ 1071154 h 1288868"/>
              <a:gd name="connsiteX6" fmla="*/ 696686 w 1053737"/>
              <a:gd name="connsiteY6" fmla="*/ 818605 h 1288868"/>
              <a:gd name="connsiteX7" fmla="*/ 818606 w 1053737"/>
              <a:gd name="connsiteY7" fmla="*/ 1097280 h 1288868"/>
              <a:gd name="connsiteX8" fmla="*/ 923108 w 1053737"/>
              <a:gd name="connsiteY8" fmla="*/ 849723 h 1288868"/>
              <a:gd name="connsiteX9" fmla="*/ 1053737 w 1053737"/>
              <a:gd name="connsiteY9" fmla="*/ 1288868 h 1288868"/>
              <a:gd name="connsiteX0" fmla="*/ 0 w 1053737"/>
              <a:gd name="connsiteY0" fmla="*/ 0 h 1288868"/>
              <a:gd name="connsiteX1" fmla="*/ 165463 w 1053737"/>
              <a:gd name="connsiteY1" fmla="*/ 757645 h 1288868"/>
              <a:gd name="connsiteX2" fmla="*/ 278674 w 1053737"/>
              <a:gd name="connsiteY2" fmla="*/ 459914 h 1288868"/>
              <a:gd name="connsiteX3" fmla="*/ 374468 w 1053737"/>
              <a:gd name="connsiteY3" fmla="*/ 687977 h 1288868"/>
              <a:gd name="connsiteX4" fmla="*/ 452846 w 1053737"/>
              <a:gd name="connsiteY4" fmla="*/ 400594 h 1288868"/>
              <a:gd name="connsiteX5" fmla="*/ 574766 w 1053737"/>
              <a:gd name="connsiteY5" fmla="*/ 1071154 h 1288868"/>
              <a:gd name="connsiteX6" fmla="*/ 696686 w 1053737"/>
              <a:gd name="connsiteY6" fmla="*/ 818605 h 1288868"/>
              <a:gd name="connsiteX7" fmla="*/ 818606 w 1053737"/>
              <a:gd name="connsiteY7" fmla="*/ 1097280 h 1288868"/>
              <a:gd name="connsiteX8" fmla="*/ 923108 w 1053737"/>
              <a:gd name="connsiteY8" fmla="*/ 849723 h 1288868"/>
              <a:gd name="connsiteX9" fmla="*/ 1053737 w 1053737"/>
              <a:gd name="connsiteY9" fmla="*/ 1288868 h 12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3737" h="1288868">
                <a:moveTo>
                  <a:pt x="0" y="0"/>
                </a:moveTo>
                <a:lnTo>
                  <a:pt x="165463" y="757645"/>
                </a:lnTo>
                <a:lnTo>
                  <a:pt x="278674" y="459914"/>
                </a:lnTo>
                <a:lnTo>
                  <a:pt x="374468" y="687977"/>
                </a:lnTo>
                <a:lnTo>
                  <a:pt x="452846" y="400594"/>
                </a:lnTo>
                <a:lnTo>
                  <a:pt x="574766" y="1071154"/>
                </a:lnTo>
                <a:lnTo>
                  <a:pt x="696686" y="818605"/>
                </a:lnTo>
                <a:lnTo>
                  <a:pt x="818606" y="1097280"/>
                </a:lnTo>
                <a:lnTo>
                  <a:pt x="923108" y="849723"/>
                </a:lnTo>
                <a:lnTo>
                  <a:pt x="1053737" y="1288868"/>
                </a:lnTo>
              </a:path>
            </a:pathLst>
          </a:custGeom>
          <a:ln>
            <a:solidFill>
              <a:srgbClr val="92D05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ffectLst>
                <a:outerShdw blurRad="38100" dist="38100" dir="2700000" algn="tl">
                  <a:srgbClr val="000000">
                    <a:alpha val="43137"/>
                  </a:srgbClr>
                </a:outerShdw>
              </a:effectLst>
            </a:endParaRPr>
          </a:p>
        </p:txBody>
      </p:sp>
      <p:cxnSp>
        <p:nvCxnSpPr>
          <p:cNvPr id="31" name="直接连接符 30"/>
          <p:cNvCxnSpPr>
            <a:stCxn id="27" idx="0"/>
            <a:endCxn id="27" idx="9"/>
          </p:cNvCxnSpPr>
          <p:nvPr/>
        </p:nvCxnSpPr>
        <p:spPr>
          <a:xfrm>
            <a:off x="5765640" y="2206282"/>
            <a:ext cx="1053737" cy="2081348"/>
          </a:xfrm>
          <a:prstGeom prst="line">
            <a:avLst/>
          </a:prstGeom>
          <a:ln w="19050">
            <a:solidFill>
              <a:schemeClr val="bg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289809" y="2716220"/>
            <a:ext cx="1224136" cy="720080"/>
          </a:xfrm>
          <a:prstGeom prst="rect">
            <a:avLst/>
          </a:prstGeom>
          <a:solidFill>
            <a:schemeClr val="tx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8" name="任意多边形 7"/>
          <p:cNvSpPr/>
          <p:nvPr/>
        </p:nvSpPr>
        <p:spPr>
          <a:xfrm>
            <a:off x="2543469" y="2223698"/>
            <a:ext cx="3222172" cy="2455817"/>
          </a:xfrm>
          <a:custGeom>
            <a:avLst/>
            <a:gdLst>
              <a:gd name="connsiteX0" fmla="*/ 0 w 4040777"/>
              <a:gd name="connsiteY0" fmla="*/ 2081348 h 2081348"/>
              <a:gd name="connsiteX1" fmla="*/ 975360 w 4040777"/>
              <a:gd name="connsiteY1" fmla="*/ 478971 h 2081348"/>
              <a:gd name="connsiteX2" fmla="*/ 1323703 w 4040777"/>
              <a:gd name="connsiteY2" fmla="*/ 1262743 h 2081348"/>
              <a:gd name="connsiteX3" fmla="*/ 1802675 w 4040777"/>
              <a:gd name="connsiteY3" fmla="*/ 374468 h 2081348"/>
              <a:gd name="connsiteX4" fmla="*/ 2081349 w 4040777"/>
              <a:gd name="connsiteY4" fmla="*/ 1280160 h 2081348"/>
              <a:gd name="connsiteX5" fmla="*/ 2551612 w 4040777"/>
              <a:gd name="connsiteY5" fmla="*/ 69668 h 2081348"/>
              <a:gd name="connsiteX6" fmla="*/ 2926080 w 4040777"/>
              <a:gd name="connsiteY6" fmla="*/ 1297577 h 2081348"/>
              <a:gd name="connsiteX7" fmla="*/ 3413760 w 4040777"/>
              <a:gd name="connsiteY7" fmla="*/ 0 h 2081348"/>
              <a:gd name="connsiteX8" fmla="*/ 4040777 w 4040777"/>
              <a:gd name="connsiteY8" fmla="*/ 1410788 h 2081348"/>
              <a:gd name="connsiteX0" fmla="*/ 0 w 3413760"/>
              <a:gd name="connsiteY0" fmla="*/ 2081348 h 2081348"/>
              <a:gd name="connsiteX1" fmla="*/ 975360 w 3413760"/>
              <a:gd name="connsiteY1" fmla="*/ 478971 h 2081348"/>
              <a:gd name="connsiteX2" fmla="*/ 1323703 w 3413760"/>
              <a:gd name="connsiteY2" fmla="*/ 1262743 h 2081348"/>
              <a:gd name="connsiteX3" fmla="*/ 1802675 w 3413760"/>
              <a:gd name="connsiteY3" fmla="*/ 374468 h 2081348"/>
              <a:gd name="connsiteX4" fmla="*/ 2081349 w 3413760"/>
              <a:gd name="connsiteY4" fmla="*/ 1280160 h 2081348"/>
              <a:gd name="connsiteX5" fmla="*/ 2551612 w 3413760"/>
              <a:gd name="connsiteY5" fmla="*/ 69668 h 2081348"/>
              <a:gd name="connsiteX6" fmla="*/ 2926080 w 3413760"/>
              <a:gd name="connsiteY6" fmla="*/ 1297577 h 2081348"/>
              <a:gd name="connsiteX7" fmla="*/ 3413760 w 3413760"/>
              <a:gd name="connsiteY7" fmla="*/ 0 h 2081348"/>
              <a:gd name="connsiteX0" fmla="*/ 0 w 3413760"/>
              <a:gd name="connsiteY0" fmla="*/ 2081348 h 2081348"/>
              <a:gd name="connsiteX1" fmla="*/ 975360 w 3413760"/>
              <a:gd name="connsiteY1" fmla="*/ 531222 h 2081348"/>
              <a:gd name="connsiteX2" fmla="*/ 1323703 w 3413760"/>
              <a:gd name="connsiteY2" fmla="*/ 1262743 h 2081348"/>
              <a:gd name="connsiteX3" fmla="*/ 1802675 w 3413760"/>
              <a:gd name="connsiteY3" fmla="*/ 374468 h 2081348"/>
              <a:gd name="connsiteX4" fmla="*/ 2081349 w 3413760"/>
              <a:gd name="connsiteY4" fmla="*/ 1280160 h 2081348"/>
              <a:gd name="connsiteX5" fmla="*/ 2551612 w 3413760"/>
              <a:gd name="connsiteY5" fmla="*/ 69668 h 2081348"/>
              <a:gd name="connsiteX6" fmla="*/ 2926080 w 3413760"/>
              <a:gd name="connsiteY6" fmla="*/ 1297577 h 2081348"/>
              <a:gd name="connsiteX7" fmla="*/ 3413760 w 3413760"/>
              <a:gd name="connsiteY7" fmla="*/ 0 h 2081348"/>
              <a:gd name="connsiteX0" fmla="*/ 0 w 3413760"/>
              <a:gd name="connsiteY0" fmla="*/ 2081348 h 2081348"/>
              <a:gd name="connsiteX1" fmla="*/ 975360 w 3413760"/>
              <a:gd name="connsiteY1" fmla="*/ 531222 h 2081348"/>
              <a:gd name="connsiteX2" fmla="*/ 1323703 w 3413760"/>
              <a:gd name="connsiteY2" fmla="*/ 1219200 h 2081348"/>
              <a:gd name="connsiteX3" fmla="*/ 1802675 w 3413760"/>
              <a:gd name="connsiteY3" fmla="*/ 374468 h 2081348"/>
              <a:gd name="connsiteX4" fmla="*/ 2081349 w 3413760"/>
              <a:gd name="connsiteY4" fmla="*/ 1280160 h 2081348"/>
              <a:gd name="connsiteX5" fmla="*/ 2551612 w 3413760"/>
              <a:gd name="connsiteY5" fmla="*/ 69668 h 2081348"/>
              <a:gd name="connsiteX6" fmla="*/ 2926080 w 3413760"/>
              <a:gd name="connsiteY6" fmla="*/ 1297577 h 2081348"/>
              <a:gd name="connsiteX7" fmla="*/ 3413760 w 3413760"/>
              <a:gd name="connsiteY7" fmla="*/ 0 h 2081348"/>
              <a:gd name="connsiteX0" fmla="*/ 0 w 3213463"/>
              <a:gd name="connsiteY0" fmla="*/ 2473234 h 2473234"/>
              <a:gd name="connsiteX1" fmla="*/ 775063 w 3213463"/>
              <a:gd name="connsiteY1" fmla="*/ 531222 h 2473234"/>
              <a:gd name="connsiteX2" fmla="*/ 1123406 w 3213463"/>
              <a:gd name="connsiteY2" fmla="*/ 1219200 h 2473234"/>
              <a:gd name="connsiteX3" fmla="*/ 1602378 w 3213463"/>
              <a:gd name="connsiteY3" fmla="*/ 374468 h 2473234"/>
              <a:gd name="connsiteX4" fmla="*/ 1881052 w 3213463"/>
              <a:gd name="connsiteY4" fmla="*/ 1280160 h 2473234"/>
              <a:gd name="connsiteX5" fmla="*/ 2351315 w 3213463"/>
              <a:gd name="connsiteY5" fmla="*/ 69668 h 2473234"/>
              <a:gd name="connsiteX6" fmla="*/ 2725783 w 3213463"/>
              <a:gd name="connsiteY6" fmla="*/ 1297577 h 2473234"/>
              <a:gd name="connsiteX7" fmla="*/ 3213463 w 3213463"/>
              <a:gd name="connsiteY7" fmla="*/ 0 h 2473234"/>
              <a:gd name="connsiteX0" fmla="*/ 0 w 3213463"/>
              <a:gd name="connsiteY0" fmla="*/ 2664824 h 2664824"/>
              <a:gd name="connsiteX1" fmla="*/ 775063 w 3213463"/>
              <a:gd name="connsiteY1" fmla="*/ 722812 h 2664824"/>
              <a:gd name="connsiteX2" fmla="*/ 1123406 w 3213463"/>
              <a:gd name="connsiteY2" fmla="*/ 1410790 h 2664824"/>
              <a:gd name="connsiteX3" fmla="*/ 1602378 w 3213463"/>
              <a:gd name="connsiteY3" fmla="*/ 566058 h 2664824"/>
              <a:gd name="connsiteX4" fmla="*/ 1881052 w 3213463"/>
              <a:gd name="connsiteY4" fmla="*/ 1471750 h 2664824"/>
              <a:gd name="connsiteX5" fmla="*/ 2394858 w 3213463"/>
              <a:gd name="connsiteY5" fmla="*/ 0 h 2664824"/>
              <a:gd name="connsiteX6" fmla="*/ 2725783 w 3213463"/>
              <a:gd name="connsiteY6" fmla="*/ 1489167 h 2664824"/>
              <a:gd name="connsiteX7" fmla="*/ 3213463 w 3213463"/>
              <a:gd name="connsiteY7" fmla="*/ 191590 h 2664824"/>
              <a:gd name="connsiteX0" fmla="*/ 0 w 3213463"/>
              <a:gd name="connsiteY0" fmla="*/ 2473234 h 2473234"/>
              <a:gd name="connsiteX1" fmla="*/ 775063 w 3213463"/>
              <a:gd name="connsiteY1" fmla="*/ 531222 h 2473234"/>
              <a:gd name="connsiteX2" fmla="*/ 1123406 w 3213463"/>
              <a:gd name="connsiteY2" fmla="*/ 1219200 h 2473234"/>
              <a:gd name="connsiteX3" fmla="*/ 1602378 w 3213463"/>
              <a:gd name="connsiteY3" fmla="*/ 374468 h 2473234"/>
              <a:gd name="connsiteX4" fmla="*/ 1881052 w 3213463"/>
              <a:gd name="connsiteY4" fmla="*/ 1280160 h 2473234"/>
              <a:gd name="connsiteX5" fmla="*/ 2386150 w 3213463"/>
              <a:gd name="connsiteY5" fmla="*/ 17415 h 2473234"/>
              <a:gd name="connsiteX6" fmla="*/ 2725783 w 3213463"/>
              <a:gd name="connsiteY6" fmla="*/ 1297577 h 2473234"/>
              <a:gd name="connsiteX7" fmla="*/ 3213463 w 3213463"/>
              <a:gd name="connsiteY7" fmla="*/ 0 h 2473234"/>
              <a:gd name="connsiteX0" fmla="*/ 0 w 3213463"/>
              <a:gd name="connsiteY0" fmla="*/ 2473234 h 2473234"/>
              <a:gd name="connsiteX1" fmla="*/ 775063 w 3213463"/>
              <a:gd name="connsiteY1" fmla="*/ 531222 h 2473234"/>
              <a:gd name="connsiteX2" fmla="*/ 1123406 w 3213463"/>
              <a:gd name="connsiteY2" fmla="*/ 1219200 h 2473234"/>
              <a:gd name="connsiteX3" fmla="*/ 1602378 w 3213463"/>
              <a:gd name="connsiteY3" fmla="*/ 374468 h 2473234"/>
              <a:gd name="connsiteX4" fmla="*/ 1881052 w 3213463"/>
              <a:gd name="connsiteY4" fmla="*/ 1280160 h 2473234"/>
              <a:gd name="connsiteX5" fmla="*/ 2368732 w 3213463"/>
              <a:gd name="connsiteY5" fmla="*/ 69666 h 2473234"/>
              <a:gd name="connsiteX6" fmla="*/ 2725783 w 3213463"/>
              <a:gd name="connsiteY6" fmla="*/ 1297577 h 2473234"/>
              <a:gd name="connsiteX7" fmla="*/ 3213463 w 3213463"/>
              <a:gd name="connsiteY7" fmla="*/ 0 h 2473234"/>
              <a:gd name="connsiteX0" fmla="*/ 0 w 3169921"/>
              <a:gd name="connsiteY0" fmla="*/ 2403568 h 2403568"/>
              <a:gd name="connsiteX1" fmla="*/ 775063 w 3169921"/>
              <a:gd name="connsiteY1" fmla="*/ 461556 h 2403568"/>
              <a:gd name="connsiteX2" fmla="*/ 1123406 w 3169921"/>
              <a:gd name="connsiteY2" fmla="*/ 1149534 h 2403568"/>
              <a:gd name="connsiteX3" fmla="*/ 1602378 w 3169921"/>
              <a:gd name="connsiteY3" fmla="*/ 304802 h 2403568"/>
              <a:gd name="connsiteX4" fmla="*/ 1881052 w 3169921"/>
              <a:gd name="connsiteY4" fmla="*/ 1210494 h 2403568"/>
              <a:gd name="connsiteX5" fmla="*/ 2368732 w 3169921"/>
              <a:gd name="connsiteY5" fmla="*/ 0 h 2403568"/>
              <a:gd name="connsiteX6" fmla="*/ 2725783 w 3169921"/>
              <a:gd name="connsiteY6" fmla="*/ 1227911 h 2403568"/>
              <a:gd name="connsiteX7" fmla="*/ 3169921 w 3169921"/>
              <a:gd name="connsiteY7" fmla="*/ 87088 h 2403568"/>
              <a:gd name="connsiteX0" fmla="*/ 0 w 3169921"/>
              <a:gd name="connsiteY0" fmla="*/ 2403568 h 2403568"/>
              <a:gd name="connsiteX1" fmla="*/ 775063 w 3169921"/>
              <a:gd name="connsiteY1" fmla="*/ 461556 h 2403568"/>
              <a:gd name="connsiteX2" fmla="*/ 1123406 w 3169921"/>
              <a:gd name="connsiteY2" fmla="*/ 1149534 h 2403568"/>
              <a:gd name="connsiteX3" fmla="*/ 1602378 w 3169921"/>
              <a:gd name="connsiteY3" fmla="*/ 304802 h 2403568"/>
              <a:gd name="connsiteX4" fmla="*/ 1881052 w 3169921"/>
              <a:gd name="connsiteY4" fmla="*/ 1210494 h 2403568"/>
              <a:gd name="connsiteX5" fmla="*/ 2368732 w 3169921"/>
              <a:gd name="connsiteY5" fmla="*/ 0 h 2403568"/>
              <a:gd name="connsiteX6" fmla="*/ 2664823 w 3169921"/>
              <a:gd name="connsiteY6" fmla="*/ 1079865 h 2403568"/>
              <a:gd name="connsiteX7" fmla="*/ 3169921 w 3169921"/>
              <a:gd name="connsiteY7" fmla="*/ 87088 h 2403568"/>
              <a:gd name="connsiteX0" fmla="*/ 0 w 3239590"/>
              <a:gd name="connsiteY0" fmla="*/ 2490651 h 2490651"/>
              <a:gd name="connsiteX1" fmla="*/ 775063 w 3239590"/>
              <a:gd name="connsiteY1" fmla="*/ 548639 h 2490651"/>
              <a:gd name="connsiteX2" fmla="*/ 1123406 w 3239590"/>
              <a:gd name="connsiteY2" fmla="*/ 1236617 h 2490651"/>
              <a:gd name="connsiteX3" fmla="*/ 1602378 w 3239590"/>
              <a:gd name="connsiteY3" fmla="*/ 391885 h 2490651"/>
              <a:gd name="connsiteX4" fmla="*/ 1881052 w 3239590"/>
              <a:gd name="connsiteY4" fmla="*/ 1297577 h 2490651"/>
              <a:gd name="connsiteX5" fmla="*/ 2368732 w 3239590"/>
              <a:gd name="connsiteY5" fmla="*/ 87083 h 2490651"/>
              <a:gd name="connsiteX6" fmla="*/ 2664823 w 3239590"/>
              <a:gd name="connsiteY6" fmla="*/ 1166948 h 2490651"/>
              <a:gd name="connsiteX7" fmla="*/ 3239590 w 3239590"/>
              <a:gd name="connsiteY7" fmla="*/ 0 h 2490651"/>
              <a:gd name="connsiteX0" fmla="*/ 0 w 3222172"/>
              <a:gd name="connsiteY0" fmla="*/ 2455817 h 2455817"/>
              <a:gd name="connsiteX1" fmla="*/ 775063 w 3222172"/>
              <a:gd name="connsiteY1" fmla="*/ 513805 h 2455817"/>
              <a:gd name="connsiteX2" fmla="*/ 1123406 w 3222172"/>
              <a:gd name="connsiteY2" fmla="*/ 1201783 h 2455817"/>
              <a:gd name="connsiteX3" fmla="*/ 1602378 w 3222172"/>
              <a:gd name="connsiteY3" fmla="*/ 357051 h 2455817"/>
              <a:gd name="connsiteX4" fmla="*/ 1881052 w 3222172"/>
              <a:gd name="connsiteY4" fmla="*/ 1262743 h 2455817"/>
              <a:gd name="connsiteX5" fmla="*/ 2368732 w 3222172"/>
              <a:gd name="connsiteY5" fmla="*/ 52249 h 2455817"/>
              <a:gd name="connsiteX6" fmla="*/ 2664823 w 3222172"/>
              <a:gd name="connsiteY6" fmla="*/ 1132114 h 2455817"/>
              <a:gd name="connsiteX7" fmla="*/ 3222172 w 3222172"/>
              <a:gd name="connsiteY7" fmla="*/ 0 h 2455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22172" h="2455817">
                <a:moveTo>
                  <a:pt x="0" y="2455817"/>
                </a:moveTo>
                <a:lnTo>
                  <a:pt x="775063" y="513805"/>
                </a:lnTo>
                <a:lnTo>
                  <a:pt x="1123406" y="1201783"/>
                </a:lnTo>
                <a:lnTo>
                  <a:pt x="1602378" y="357051"/>
                </a:lnTo>
                <a:lnTo>
                  <a:pt x="1881052" y="1262743"/>
                </a:lnTo>
                <a:lnTo>
                  <a:pt x="2368732" y="52249"/>
                </a:lnTo>
                <a:lnTo>
                  <a:pt x="2664823" y="1132114"/>
                </a:lnTo>
                <a:lnTo>
                  <a:pt x="3222172" y="0"/>
                </a:lnTo>
              </a:path>
            </a:pathLst>
          </a:custGeom>
          <a:ln w="19050">
            <a:solidFill>
              <a:schemeClr val="bg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2" name="矩形 11"/>
          <p:cNvSpPr/>
          <p:nvPr/>
        </p:nvSpPr>
        <p:spPr>
          <a:xfrm>
            <a:off x="7196788" y="2953149"/>
            <a:ext cx="264816"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a:solidFill>
                  <a:srgbClr val="C49500"/>
                </a:solidFill>
                <a:effectLst>
                  <a:outerShdw blurRad="38100" dist="38100" dir="2700000" algn="tl">
                    <a:srgbClr val="000000">
                      <a:alpha val="43137"/>
                    </a:srgbClr>
                  </a:outerShdw>
                </a:effectLst>
              </a:rPr>
              <a:t>Z</a:t>
            </a:r>
            <a:endParaRPr lang="zh-CN" altLang="en-US" sz="1000" b="1">
              <a:solidFill>
                <a:srgbClr val="C49500"/>
              </a:solidFill>
              <a:effectLst>
                <a:outerShdw blurRad="38100" dist="38100" dir="2700000" algn="tl">
                  <a:srgbClr val="000000">
                    <a:alpha val="43137"/>
                  </a:srgbClr>
                </a:outerShdw>
              </a:effectLst>
            </a:endParaRPr>
          </a:p>
        </p:txBody>
      </p:sp>
      <p:sp>
        <p:nvSpPr>
          <p:cNvPr id="25" name="矩形 24"/>
          <p:cNvSpPr/>
          <p:nvPr/>
        </p:nvSpPr>
        <p:spPr>
          <a:xfrm>
            <a:off x="7196788" y="2513988"/>
            <a:ext cx="263214" cy="230832"/>
          </a:xfrm>
          <a:prstGeom prst="rect">
            <a:avLst/>
          </a:prstGeom>
          <a:effectLst>
            <a:outerShdw blurRad="50800" dist="38100" dir="2700000" algn="tl" rotWithShape="0">
              <a:prstClr val="black">
                <a:alpha val="40000"/>
              </a:prstClr>
            </a:outerShdw>
          </a:effectLst>
        </p:spPr>
        <p:txBody>
          <a:bodyPr wrap="none">
            <a:spAutoFit/>
          </a:bodyPr>
          <a:lstStyle/>
          <a:p>
            <a:r>
              <a:rPr lang="en-US" altLang="zh-CN" sz="900" b="1" smtClean="0">
                <a:solidFill>
                  <a:schemeClr val="accent1">
                    <a:lumMod val="60000"/>
                    <a:lumOff val="40000"/>
                  </a:schemeClr>
                </a:solidFill>
                <a:effectLst>
                  <a:outerShdw blurRad="38100" dist="38100" dir="2700000" algn="tl">
                    <a:srgbClr val="000000">
                      <a:alpha val="43137"/>
                    </a:srgbClr>
                  </a:outerShdw>
                </a:effectLst>
              </a:rPr>
              <a:t>B</a:t>
            </a:r>
            <a:endParaRPr lang="zh-CN" altLang="en-US" sz="900" b="1">
              <a:solidFill>
                <a:schemeClr val="accent1">
                  <a:lumMod val="60000"/>
                  <a:lumOff val="40000"/>
                </a:schemeClr>
              </a:solidFill>
              <a:effectLst>
                <a:outerShdw blurRad="38100" dist="38100" dir="2700000" algn="tl">
                  <a:srgbClr val="000000">
                    <a:alpha val="43137"/>
                  </a:srgbClr>
                </a:outerShdw>
              </a:effectLst>
            </a:endParaRPr>
          </a:p>
        </p:txBody>
      </p:sp>
      <p:sp>
        <p:nvSpPr>
          <p:cNvPr id="26" name="矩形 25"/>
          <p:cNvSpPr/>
          <p:nvPr/>
        </p:nvSpPr>
        <p:spPr>
          <a:xfrm>
            <a:off x="7203059" y="3246956"/>
            <a:ext cx="263214" cy="230832"/>
          </a:xfrm>
          <a:prstGeom prst="rect">
            <a:avLst/>
          </a:prstGeom>
          <a:effectLst>
            <a:outerShdw blurRad="50800" dist="38100" dir="2700000" algn="tl" rotWithShape="0">
              <a:prstClr val="black">
                <a:alpha val="40000"/>
              </a:prstClr>
            </a:outerShdw>
          </a:effectLst>
        </p:spPr>
        <p:txBody>
          <a:bodyPr wrap="none">
            <a:spAutoFit/>
          </a:bodyPr>
          <a:lstStyle/>
          <a:p>
            <a:r>
              <a:rPr lang="en-US" altLang="zh-CN" sz="900" b="1" smtClean="0">
                <a:solidFill>
                  <a:schemeClr val="accent1">
                    <a:lumMod val="60000"/>
                    <a:lumOff val="40000"/>
                  </a:schemeClr>
                </a:solidFill>
                <a:effectLst>
                  <a:outerShdw blurRad="38100" dist="38100" dir="2700000" algn="tl">
                    <a:srgbClr val="000000">
                      <a:alpha val="43137"/>
                    </a:srgbClr>
                  </a:outerShdw>
                </a:effectLst>
              </a:rPr>
              <a:t>A</a:t>
            </a:r>
            <a:endParaRPr lang="zh-CN" altLang="en-US" sz="900" b="1">
              <a:solidFill>
                <a:schemeClr val="accent1">
                  <a:lumMod val="60000"/>
                  <a:lumOff val="40000"/>
                </a:schemeClr>
              </a:solidFill>
              <a:effectLst>
                <a:outerShdw blurRad="38100" dist="38100" dir="2700000" algn="tl">
                  <a:srgbClr val="000000">
                    <a:alpha val="43137"/>
                  </a:srgbClr>
                </a:outerShdw>
              </a:effectLst>
            </a:endParaRPr>
          </a:p>
        </p:txBody>
      </p:sp>
      <p:sp>
        <p:nvSpPr>
          <p:cNvPr id="34" name="任意多边形 33"/>
          <p:cNvSpPr/>
          <p:nvPr/>
        </p:nvSpPr>
        <p:spPr>
          <a:xfrm>
            <a:off x="6819377" y="3573097"/>
            <a:ext cx="1123405" cy="1680754"/>
          </a:xfrm>
          <a:custGeom>
            <a:avLst/>
            <a:gdLst>
              <a:gd name="connsiteX0" fmla="*/ 0 w 1123405"/>
              <a:gd name="connsiteY0" fmla="*/ 731520 h 1680754"/>
              <a:gd name="connsiteX1" fmla="*/ 156754 w 1123405"/>
              <a:gd name="connsiteY1" fmla="*/ 191589 h 1680754"/>
              <a:gd name="connsiteX2" fmla="*/ 304800 w 1123405"/>
              <a:gd name="connsiteY2" fmla="*/ 470263 h 1680754"/>
              <a:gd name="connsiteX3" fmla="*/ 478971 w 1123405"/>
              <a:gd name="connsiteY3" fmla="*/ 0 h 1680754"/>
              <a:gd name="connsiteX4" fmla="*/ 653143 w 1123405"/>
              <a:gd name="connsiteY4" fmla="*/ 496389 h 1680754"/>
              <a:gd name="connsiteX5" fmla="*/ 783771 w 1123405"/>
              <a:gd name="connsiteY5" fmla="*/ 182880 h 1680754"/>
              <a:gd name="connsiteX6" fmla="*/ 1123405 w 1123405"/>
              <a:gd name="connsiteY6" fmla="*/ 1680754 h 1680754"/>
              <a:gd name="connsiteX0" fmla="*/ 0 w 1123405"/>
              <a:gd name="connsiteY0" fmla="*/ 731520 h 1680754"/>
              <a:gd name="connsiteX1" fmla="*/ 156754 w 1123405"/>
              <a:gd name="connsiteY1" fmla="*/ 191589 h 1680754"/>
              <a:gd name="connsiteX2" fmla="*/ 304800 w 1123405"/>
              <a:gd name="connsiteY2" fmla="*/ 470263 h 1680754"/>
              <a:gd name="connsiteX3" fmla="*/ 478971 w 1123405"/>
              <a:gd name="connsiteY3" fmla="*/ 0 h 1680754"/>
              <a:gd name="connsiteX4" fmla="*/ 600891 w 1123405"/>
              <a:gd name="connsiteY4" fmla="*/ 635726 h 1680754"/>
              <a:gd name="connsiteX5" fmla="*/ 783771 w 1123405"/>
              <a:gd name="connsiteY5" fmla="*/ 182880 h 1680754"/>
              <a:gd name="connsiteX6" fmla="*/ 1123405 w 1123405"/>
              <a:gd name="connsiteY6" fmla="*/ 1680754 h 1680754"/>
              <a:gd name="connsiteX0" fmla="*/ 0 w 1123405"/>
              <a:gd name="connsiteY0" fmla="*/ 731520 h 1680754"/>
              <a:gd name="connsiteX1" fmla="*/ 156754 w 1123405"/>
              <a:gd name="connsiteY1" fmla="*/ 191589 h 1680754"/>
              <a:gd name="connsiteX2" fmla="*/ 304800 w 1123405"/>
              <a:gd name="connsiteY2" fmla="*/ 470263 h 1680754"/>
              <a:gd name="connsiteX3" fmla="*/ 478971 w 1123405"/>
              <a:gd name="connsiteY3" fmla="*/ 0 h 1680754"/>
              <a:gd name="connsiteX4" fmla="*/ 600891 w 1123405"/>
              <a:gd name="connsiteY4" fmla="*/ 635726 h 1680754"/>
              <a:gd name="connsiteX5" fmla="*/ 809896 w 1123405"/>
              <a:gd name="connsiteY5" fmla="*/ 374469 h 1680754"/>
              <a:gd name="connsiteX6" fmla="*/ 1123405 w 1123405"/>
              <a:gd name="connsiteY6" fmla="*/ 1680754 h 1680754"/>
              <a:gd name="connsiteX0" fmla="*/ 0 w 1123405"/>
              <a:gd name="connsiteY0" fmla="*/ 731520 h 1680754"/>
              <a:gd name="connsiteX1" fmla="*/ 156754 w 1123405"/>
              <a:gd name="connsiteY1" fmla="*/ 191589 h 1680754"/>
              <a:gd name="connsiteX2" fmla="*/ 304800 w 1123405"/>
              <a:gd name="connsiteY2" fmla="*/ 470263 h 1680754"/>
              <a:gd name="connsiteX3" fmla="*/ 478971 w 1123405"/>
              <a:gd name="connsiteY3" fmla="*/ 0 h 1680754"/>
              <a:gd name="connsiteX4" fmla="*/ 609599 w 1123405"/>
              <a:gd name="connsiteY4" fmla="*/ 801189 h 1680754"/>
              <a:gd name="connsiteX5" fmla="*/ 809896 w 1123405"/>
              <a:gd name="connsiteY5" fmla="*/ 374469 h 1680754"/>
              <a:gd name="connsiteX6" fmla="*/ 1123405 w 1123405"/>
              <a:gd name="connsiteY6" fmla="*/ 1680754 h 1680754"/>
              <a:gd name="connsiteX0" fmla="*/ 0 w 1123405"/>
              <a:gd name="connsiteY0" fmla="*/ 731520 h 1680754"/>
              <a:gd name="connsiteX1" fmla="*/ 156754 w 1123405"/>
              <a:gd name="connsiteY1" fmla="*/ 191589 h 1680754"/>
              <a:gd name="connsiteX2" fmla="*/ 304800 w 1123405"/>
              <a:gd name="connsiteY2" fmla="*/ 470263 h 1680754"/>
              <a:gd name="connsiteX3" fmla="*/ 478971 w 1123405"/>
              <a:gd name="connsiteY3" fmla="*/ 0 h 1680754"/>
              <a:gd name="connsiteX4" fmla="*/ 609599 w 1123405"/>
              <a:gd name="connsiteY4" fmla="*/ 801189 h 1680754"/>
              <a:gd name="connsiteX5" fmla="*/ 818604 w 1123405"/>
              <a:gd name="connsiteY5" fmla="*/ 522515 h 1680754"/>
              <a:gd name="connsiteX6" fmla="*/ 1123405 w 1123405"/>
              <a:gd name="connsiteY6" fmla="*/ 1680754 h 1680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405" h="1680754">
                <a:moveTo>
                  <a:pt x="0" y="731520"/>
                </a:moveTo>
                <a:lnTo>
                  <a:pt x="156754" y="191589"/>
                </a:lnTo>
                <a:lnTo>
                  <a:pt x="304800" y="470263"/>
                </a:lnTo>
                <a:lnTo>
                  <a:pt x="478971" y="0"/>
                </a:lnTo>
                <a:lnTo>
                  <a:pt x="609599" y="801189"/>
                </a:lnTo>
                <a:lnTo>
                  <a:pt x="818604" y="522515"/>
                </a:lnTo>
                <a:lnTo>
                  <a:pt x="1123405" y="1680754"/>
                </a:lnTo>
              </a:path>
            </a:pathLst>
          </a:custGeom>
          <a:ln>
            <a:solidFill>
              <a:srgbClr val="92D05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ffectLst>
                <a:outerShdw blurRad="38100" dist="38100" dir="2700000" algn="tl">
                  <a:srgbClr val="000000">
                    <a:alpha val="43137"/>
                  </a:srgbClr>
                </a:outerShdw>
              </a:effectLst>
            </a:endParaRPr>
          </a:p>
        </p:txBody>
      </p:sp>
      <p:cxnSp>
        <p:nvCxnSpPr>
          <p:cNvPr id="36" name="直接连接符 35"/>
          <p:cNvCxnSpPr>
            <a:stCxn id="34" idx="0"/>
            <a:endCxn id="34" idx="3"/>
          </p:cNvCxnSpPr>
          <p:nvPr/>
        </p:nvCxnSpPr>
        <p:spPr>
          <a:xfrm flipV="1">
            <a:off x="6819377" y="3573097"/>
            <a:ext cx="478971" cy="731520"/>
          </a:xfrm>
          <a:prstGeom prst="line">
            <a:avLst/>
          </a:prstGeom>
          <a:ln w="19050">
            <a:solidFill>
              <a:schemeClr val="bg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4" idx="3"/>
            <a:endCxn id="34" idx="6"/>
          </p:cNvCxnSpPr>
          <p:nvPr/>
        </p:nvCxnSpPr>
        <p:spPr>
          <a:xfrm>
            <a:off x="7298348" y="3573097"/>
            <a:ext cx="644434" cy="1680754"/>
          </a:xfrm>
          <a:prstGeom prst="straightConnector1">
            <a:avLst/>
          </a:prstGeom>
          <a:ln w="19050">
            <a:solidFill>
              <a:schemeClr val="bg1">
                <a:lumMod val="25000"/>
                <a:lumOff val="7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圆角矩形标注 38"/>
          <p:cNvSpPr/>
          <p:nvPr/>
        </p:nvSpPr>
        <p:spPr>
          <a:xfrm>
            <a:off x="4874078" y="3935465"/>
            <a:ext cx="1412788" cy="1284285"/>
          </a:xfrm>
          <a:prstGeom prst="wedgeRoundRectCallout">
            <a:avLst>
              <a:gd name="adj1" fmla="val 98134"/>
              <a:gd name="adj2" fmla="val -49384"/>
              <a:gd name="adj3" fmla="val 16667"/>
            </a:avLst>
          </a:prstGeom>
          <a:noFill/>
          <a:ln w="9525">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a:solidFill>
                  <a:srgbClr val="92D050"/>
                </a:solidFill>
                <a:effectLst>
                  <a:outerShdw blurRad="38100" dist="38100" dir="2700000" algn="tl">
                    <a:srgbClr val="000000">
                      <a:alpha val="43137"/>
                    </a:srgbClr>
                  </a:outerShdw>
                </a:effectLst>
              </a:rPr>
              <a:t>特别那种最后一个次级别中枢在中枢之外的，一旦下一个次级别走势在该次级别中枢区间完成，震荡就会出现变盘。</a:t>
            </a:r>
          </a:p>
        </p:txBody>
      </p:sp>
      <p:sp>
        <p:nvSpPr>
          <p:cNvPr id="41" name="圆角矩形标注 40"/>
          <p:cNvSpPr/>
          <p:nvPr/>
        </p:nvSpPr>
        <p:spPr>
          <a:xfrm>
            <a:off x="6292508" y="1731031"/>
            <a:ext cx="1412788" cy="962662"/>
          </a:xfrm>
          <a:prstGeom prst="wedgeRoundRectCallout">
            <a:avLst>
              <a:gd name="adj1" fmla="val -47955"/>
              <a:gd name="adj2" fmla="val 80883"/>
              <a:gd name="adj3" fmla="val 16667"/>
            </a:avLst>
          </a:prstGeom>
          <a:noFill/>
          <a:ln w="9525">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a:solidFill>
                  <a:srgbClr val="92D050"/>
                </a:solidFill>
                <a:effectLst>
                  <a:outerShdw blurRad="38100" dist="38100" dir="2700000" algn="tl">
                    <a:srgbClr val="000000">
                      <a:alpha val="43137"/>
                    </a:srgbClr>
                  </a:outerShdw>
                </a:effectLst>
              </a:rPr>
              <a:t>如果是一个趋势类型，</a:t>
            </a:r>
            <a:r>
              <a:rPr lang="en-US" altLang="zh-CN" sz="1000">
                <a:solidFill>
                  <a:srgbClr val="92D050"/>
                </a:solidFill>
                <a:effectLst>
                  <a:outerShdw blurRad="38100" dist="38100" dir="2700000" algn="tl">
                    <a:srgbClr val="000000">
                      <a:alpha val="43137"/>
                    </a:srgbClr>
                  </a:outerShdw>
                </a:effectLst>
              </a:rPr>
              <a:t>Zn</a:t>
            </a:r>
            <a:r>
              <a:rPr lang="zh-CN" altLang="en-US" sz="1000">
                <a:solidFill>
                  <a:srgbClr val="92D050"/>
                </a:solidFill>
                <a:effectLst>
                  <a:outerShdw blurRad="38100" dist="38100" dir="2700000" algn="tl">
                    <a:srgbClr val="000000">
                      <a:alpha val="43137"/>
                    </a:srgbClr>
                  </a:outerShdw>
                </a:effectLst>
              </a:rPr>
              <a:t>又出现相应的配合，那么一定要注意变盘的发生</a:t>
            </a:r>
          </a:p>
        </p:txBody>
      </p:sp>
      <p:cxnSp>
        <p:nvCxnSpPr>
          <p:cNvPr id="11" name="直接连接符 10"/>
          <p:cNvCxnSpPr>
            <a:stCxn id="9" idx="1"/>
            <a:endCxn id="12" idx="1"/>
          </p:cNvCxnSpPr>
          <p:nvPr/>
        </p:nvCxnSpPr>
        <p:spPr>
          <a:xfrm>
            <a:off x="3289809" y="3076260"/>
            <a:ext cx="3906979" cy="0"/>
          </a:xfrm>
          <a:prstGeom prst="line">
            <a:avLst/>
          </a:prstGeom>
          <a:ln>
            <a:solidFill>
              <a:srgbClr val="C4950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89809" y="2693693"/>
            <a:ext cx="3906979" cy="27815"/>
          </a:xfrm>
          <a:prstGeom prst="line">
            <a:avLst/>
          </a:prstGeom>
          <a:ln>
            <a:solidFill>
              <a:schemeClr val="tx1">
                <a:lumMod val="6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337706" y="3436300"/>
            <a:ext cx="3859082" cy="0"/>
          </a:xfrm>
          <a:prstGeom prst="line">
            <a:avLst/>
          </a:prstGeom>
          <a:ln>
            <a:solidFill>
              <a:schemeClr val="tx1">
                <a:lumMod val="6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动作按钮: 开始 27">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9" name="动作按钮: 后退或前一项 28">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0" name="动作按钮: 前进或下一项 29">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2" name="动作按钮: 结束 31">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3" name="动作按钮: 第一张 32">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5" name="动作按钮: 上一张 34">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6282742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par>
                                <p:cTn id="28" presetID="14"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Effect transition="in" filter="fade">
                                      <p:cBhvr>
                                        <p:cTn id="57" dur="500"/>
                                        <p:tgtEl>
                                          <p:spTgt spid="22"/>
                                        </p:tgtEl>
                                      </p:cBhvr>
                                    </p:animEffect>
                                  </p:childTnLst>
                                </p:cTn>
                              </p:par>
                              <p:par>
                                <p:cTn id="58" presetID="53" presetClass="entr" presetSubtype="16"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fltVal val="0"/>
                                          </p:val>
                                        </p:tav>
                                        <p:tav tm="100000">
                                          <p:val>
                                            <p:strVal val="#ppt_w"/>
                                          </p:val>
                                        </p:tav>
                                      </p:tavLst>
                                    </p:anim>
                                    <p:anim calcmode="lin" valueType="num">
                                      <p:cBhvr>
                                        <p:cTn id="61" dur="500" fill="hold"/>
                                        <p:tgtEl>
                                          <p:spTgt spid="14"/>
                                        </p:tgtEl>
                                        <p:attrNameLst>
                                          <p:attrName>ppt_h</p:attrName>
                                        </p:attrNameLst>
                                      </p:cBhvr>
                                      <p:tavLst>
                                        <p:tav tm="0">
                                          <p:val>
                                            <p:fltVal val="0"/>
                                          </p:val>
                                        </p:tav>
                                        <p:tav tm="100000">
                                          <p:val>
                                            <p:strVal val="#ppt_h"/>
                                          </p:val>
                                        </p:tav>
                                      </p:tavLst>
                                    </p:anim>
                                    <p:animEffect transition="in" filter="fade">
                                      <p:cBhvr>
                                        <p:cTn id="62" dur="500"/>
                                        <p:tgtEl>
                                          <p:spTgt spid="14"/>
                                        </p:tgtEl>
                                      </p:cBhvr>
                                    </p:animEffect>
                                  </p:childTnLst>
                                </p:cTn>
                              </p:par>
                              <p:par>
                                <p:cTn id="63" presetID="53" presetClass="entr" presetSubtype="16"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p:cTn id="65" dur="500" fill="hold"/>
                                        <p:tgtEl>
                                          <p:spTgt spid="15"/>
                                        </p:tgtEl>
                                        <p:attrNameLst>
                                          <p:attrName>ppt_w</p:attrName>
                                        </p:attrNameLst>
                                      </p:cBhvr>
                                      <p:tavLst>
                                        <p:tav tm="0">
                                          <p:val>
                                            <p:fltVal val="0"/>
                                          </p:val>
                                        </p:tav>
                                        <p:tav tm="100000">
                                          <p:val>
                                            <p:strVal val="#ppt_w"/>
                                          </p:val>
                                        </p:tav>
                                      </p:tavLst>
                                    </p:anim>
                                    <p:anim calcmode="lin" valueType="num">
                                      <p:cBhvr>
                                        <p:cTn id="66" dur="500" fill="hold"/>
                                        <p:tgtEl>
                                          <p:spTgt spid="15"/>
                                        </p:tgtEl>
                                        <p:attrNameLst>
                                          <p:attrName>ppt_h</p:attrName>
                                        </p:attrNameLst>
                                      </p:cBhvr>
                                      <p:tavLst>
                                        <p:tav tm="0">
                                          <p:val>
                                            <p:fltVal val="0"/>
                                          </p:val>
                                        </p:tav>
                                        <p:tav tm="100000">
                                          <p:val>
                                            <p:strVal val="#ppt_h"/>
                                          </p:val>
                                        </p:tav>
                                      </p:tavLst>
                                    </p:anim>
                                    <p:animEffect transition="in" filter="fade">
                                      <p:cBhvr>
                                        <p:cTn id="67" dur="500"/>
                                        <p:tgtEl>
                                          <p:spTgt spid="15"/>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p:cTn id="70" dur="500" fill="hold"/>
                                        <p:tgtEl>
                                          <p:spTgt spid="23"/>
                                        </p:tgtEl>
                                        <p:attrNameLst>
                                          <p:attrName>ppt_w</p:attrName>
                                        </p:attrNameLst>
                                      </p:cBhvr>
                                      <p:tavLst>
                                        <p:tav tm="0">
                                          <p:val>
                                            <p:fltVal val="0"/>
                                          </p:val>
                                        </p:tav>
                                        <p:tav tm="100000">
                                          <p:val>
                                            <p:strVal val="#ppt_w"/>
                                          </p:val>
                                        </p:tav>
                                      </p:tavLst>
                                    </p:anim>
                                    <p:anim calcmode="lin" valueType="num">
                                      <p:cBhvr>
                                        <p:cTn id="71" dur="500" fill="hold"/>
                                        <p:tgtEl>
                                          <p:spTgt spid="23"/>
                                        </p:tgtEl>
                                        <p:attrNameLst>
                                          <p:attrName>ppt_h</p:attrName>
                                        </p:attrNameLst>
                                      </p:cBhvr>
                                      <p:tavLst>
                                        <p:tav tm="0">
                                          <p:val>
                                            <p:fltVal val="0"/>
                                          </p:val>
                                        </p:tav>
                                        <p:tav tm="100000">
                                          <p:val>
                                            <p:strVal val="#ppt_h"/>
                                          </p:val>
                                        </p:tav>
                                      </p:tavLst>
                                    </p:anim>
                                    <p:animEffect transition="in" filter="fade">
                                      <p:cBhvr>
                                        <p:cTn id="72" dur="500"/>
                                        <p:tgtEl>
                                          <p:spTgt spid="23"/>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500" fill="hold"/>
                                        <p:tgtEl>
                                          <p:spTgt spid="24"/>
                                        </p:tgtEl>
                                        <p:attrNameLst>
                                          <p:attrName>ppt_w</p:attrName>
                                        </p:attrNameLst>
                                      </p:cBhvr>
                                      <p:tavLst>
                                        <p:tav tm="0">
                                          <p:val>
                                            <p:fltVal val="0"/>
                                          </p:val>
                                        </p:tav>
                                        <p:tav tm="100000">
                                          <p:val>
                                            <p:strVal val="#ppt_w"/>
                                          </p:val>
                                        </p:tav>
                                      </p:tavLst>
                                    </p:anim>
                                    <p:anim calcmode="lin" valueType="num">
                                      <p:cBhvr>
                                        <p:cTn id="76" dur="500" fill="hold"/>
                                        <p:tgtEl>
                                          <p:spTgt spid="24"/>
                                        </p:tgtEl>
                                        <p:attrNameLst>
                                          <p:attrName>ppt_h</p:attrName>
                                        </p:attrNameLst>
                                      </p:cBhvr>
                                      <p:tavLst>
                                        <p:tav tm="0">
                                          <p:val>
                                            <p:fltVal val="0"/>
                                          </p:val>
                                        </p:tav>
                                        <p:tav tm="100000">
                                          <p:val>
                                            <p:strVal val="#ppt_h"/>
                                          </p:val>
                                        </p:tav>
                                      </p:tavLst>
                                    </p:anim>
                                    <p:animEffect transition="in" filter="fade">
                                      <p:cBhvr>
                                        <p:cTn id="77" dur="500"/>
                                        <p:tgtEl>
                                          <p:spTgt spid="24"/>
                                        </p:tgtEl>
                                      </p:cBhvr>
                                    </p:animEffect>
                                  </p:childTnLst>
                                </p:cTn>
                              </p:par>
                              <p:par>
                                <p:cTn id="78" presetID="53" presetClass="entr" presetSubtype="16" fill="hold" nodeType="with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p:cTn id="80" dur="500" fill="hold"/>
                                        <p:tgtEl>
                                          <p:spTgt spid="20"/>
                                        </p:tgtEl>
                                        <p:attrNameLst>
                                          <p:attrName>ppt_w</p:attrName>
                                        </p:attrNameLst>
                                      </p:cBhvr>
                                      <p:tavLst>
                                        <p:tav tm="0">
                                          <p:val>
                                            <p:fltVal val="0"/>
                                          </p:val>
                                        </p:tav>
                                        <p:tav tm="100000">
                                          <p:val>
                                            <p:strVal val="#ppt_w"/>
                                          </p:val>
                                        </p:tav>
                                      </p:tavLst>
                                    </p:anim>
                                    <p:anim calcmode="lin" valueType="num">
                                      <p:cBhvr>
                                        <p:cTn id="81" dur="500" fill="hold"/>
                                        <p:tgtEl>
                                          <p:spTgt spid="20"/>
                                        </p:tgtEl>
                                        <p:attrNameLst>
                                          <p:attrName>ppt_h</p:attrName>
                                        </p:attrNameLst>
                                      </p:cBhvr>
                                      <p:tavLst>
                                        <p:tav tm="0">
                                          <p:val>
                                            <p:fltVal val="0"/>
                                          </p:val>
                                        </p:tav>
                                        <p:tav tm="100000">
                                          <p:val>
                                            <p:strVal val="#ppt_h"/>
                                          </p:val>
                                        </p:tav>
                                      </p:tavLst>
                                    </p:anim>
                                    <p:animEffect transition="in" filter="fade">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randombar(horizontal)">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randombar(horizontal)">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 calcmode="lin" valueType="num">
                                      <p:cBhvr>
                                        <p:cTn id="97" dur="500" fill="hold"/>
                                        <p:tgtEl>
                                          <p:spTgt spid="41"/>
                                        </p:tgtEl>
                                        <p:attrNameLst>
                                          <p:attrName>ppt_w</p:attrName>
                                        </p:attrNameLst>
                                      </p:cBhvr>
                                      <p:tavLst>
                                        <p:tav tm="0">
                                          <p:val>
                                            <p:fltVal val="0"/>
                                          </p:val>
                                        </p:tav>
                                        <p:tav tm="100000">
                                          <p:val>
                                            <p:strVal val="#ppt_w"/>
                                          </p:val>
                                        </p:tav>
                                      </p:tavLst>
                                    </p:anim>
                                    <p:anim calcmode="lin" valueType="num">
                                      <p:cBhvr>
                                        <p:cTn id="98" dur="500" fill="hold"/>
                                        <p:tgtEl>
                                          <p:spTgt spid="41"/>
                                        </p:tgtEl>
                                        <p:attrNameLst>
                                          <p:attrName>ppt_h</p:attrName>
                                        </p:attrNameLst>
                                      </p:cBhvr>
                                      <p:tavLst>
                                        <p:tav tm="0">
                                          <p:val>
                                            <p:fltVal val="0"/>
                                          </p:val>
                                        </p:tav>
                                        <p:tav tm="100000">
                                          <p:val>
                                            <p:strVal val="#ppt_h"/>
                                          </p:val>
                                        </p:tav>
                                      </p:tavLst>
                                    </p:anim>
                                    <p:animEffect transition="in" filter="fade">
                                      <p:cBhvr>
                                        <p:cTn id="99" dur="500"/>
                                        <p:tgtEl>
                                          <p:spTgt spid="41"/>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randombar(horizontal)">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randombar(horizontal)">
                                      <p:cBhvr>
                                        <p:cTn id="109" dur="500"/>
                                        <p:tgtEl>
                                          <p:spTgt spid="36"/>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randombar(horizontal)">
                                      <p:cBhvr>
                                        <p:cTn id="114" dur="500"/>
                                        <p:tgtEl>
                                          <p:spTgt spid="38"/>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p:cTn id="119" dur="500" fill="hold"/>
                                        <p:tgtEl>
                                          <p:spTgt spid="39"/>
                                        </p:tgtEl>
                                        <p:attrNameLst>
                                          <p:attrName>ppt_w</p:attrName>
                                        </p:attrNameLst>
                                      </p:cBhvr>
                                      <p:tavLst>
                                        <p:tav tm="0">
                                          <p:val>
                                            <p:fltVal val="0"/>
                                          </p:val>
                                        </p:tav>
                                        <p:tav tm="100000">
                                          <p:val>
                                            <p:strVal val="#ppt_w"/>
                                          </p:val>
                                        </p:tav>
                                      </p:tavLst>
                                    </p:anim>
                                    <p:anim calcmode="lin" valueType="num">
                                      <p:cBhvr>
                                        <p:cTn id="120" dur="500" fill="hold"/>
                                        <p:tgtEl>
                                          <p:spTgt spid="39"/>
                                        </p:tgtEl>
                                        <p:attrNameLst>
                                          <p:attrName>ppt_h</p:attrName>
                                        </p:attrNameLst>
                                      </p:cBhvr>
                                      <p:tavLst>
                                        <p:tav tm="0">
                                          <p:val>
                                            <p:fltVal val="0"/>
                                          </p:val>
                                        </p:tav>
                                        <p:tav tm="100000">
                                          <p:val>
                                            <p:strVal val="#ppt_h"/>
                                          </p:val>
                                        </p:tav>
                                      </p:tavLst>
                                    </p:anim>
                                    <p:animEffect transition="in" filter="fade">
                                      <p:cBhvr>
                                        <p:cTn id="121" dur="500"/>
                                        <p:tgtEl>
                                          <p:spTgt spid="39"/>
                                        </p:tgtEl>
                                      </p:cBhvr>
                                    </p:animEffect>
                                  </p:childTnLst>
                                </p:cTn>
                              </p:par>
                            </p:childTnLst>
                          </p:cTn>
                        </p:par>
                      </p:childTnLst>
                    </p:cTn>
                  </p:par>
                  <p:par>
                    <p:cTn id="122" fill="hold">
                      <p:stCondLst>
                        <p:cond delay="indefinite"/>
                      </p:stCondLst>
                      <p:childTnLst>
                        <p:par>
                          <p:cTn id="123" fill="hold">
                            <p:stCondLst>
                              <p:cond delay="0"/>
                            </p:stCondLst>
                            <p:childTnLst>
                              <p:par>
                                <p:cTn id="124" presetID="53" presetClass="entr" presetSubtype="16" fill="hold" grpId="0" nodeType="clickEffect">
                                  <p:stCondLst>
                                    <p:cond delay="0"/>
                                  </p:stCondLst>
                                  <p:childTnLst>
                                    <p:set>
                                      <p:cBhvr>
                                        <p:cTn id="125" dur="1" fill="hold">
                                          <p:stCondLst>
                                            <p:cond delay="0"/>
                                          </p:stCondLst>
                                        </p:cTn>
                                        <p:tgtEl>
                                          <p:spTgt spid="5"/>
                                        </p:tgtEl>
                                        <p:attrNameLst>
                                          <p:attrName>style.visibility</p:attrName>
                                        </p:attrNameLst>
                                      </p:cBhvr>
                                      <p:to>
                                        <p:strVal val="visible"/>
                                      </p:to>
                                    </p:set>
                                    <p:anim calcmode="lin" valueType="num">
                                      <p:cBhvr>
                                        <p:cTn id="126" dur="500" fill="hold"/>
                                        <p:tgtEl>
                                          <p:spTgt spid="5"/>
                                        </p:tgtEl>
                                        <p:attrNameLst>
                                          <p:attrName>ppt_w</p:attrName>
                                        </p:attrNameLst>
                                      </p:cBhvr>
                                      <p:tavLst>
                                        <p:tav tm="0">
                                          <p:val>
                                            <p:fltVal val="0"/>
                                          </p:val>
                                        </p:tav>
                                        <p:tav tm="100000">
                                          <p:val>
                                            <p:strVal val="#ppt_w"/>
                                          </p:val>
                                        </p:tav>
                                      </p:tavLst>
                                    </p:anim>
                                    <p:anim calcmode="lin" valueType="num">
                                      <p:cBhvr>
                                        <p:cTn id="127" dur="500" fill="hold"/>
                                        <p:tgtEl>
                                          <p:spTgt spid="5"/>
                                        </p:tgtEl>
                                        <p:attrNameLst>
                                          <p:attrName>ppt_h</p:attrName>
                                        </p:attrNameLst>
                                      </p:cBhvr>
                                      <p:tavLst>
                                        <p:tav tm="0">
                                          <p:val>
                                            <p:fltVal val="0"/>
                                          </p:val>
                                        </p:tav>
                                        <p:tav tm="100000">
                                          <p:val>
                                            <p:strVal val="#ppt_h"/>
                                          </p:val>
                                        </p:tav>
                                      </p:tavLst>
                                    </p:anim>
                                    <p:animEffect transition="in" filter="fade">
                                      <p:cBhvr>
                                        <p:cTn id="1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22" grpId="0"/>
      <p:bldP spid="23" grpId="0"/>
      <p:bldP spid="24" grpId="0"/>
      <p:bldP spid="27" grpId="0" animBg="1"/>
      <p:bldP spid="9" grpId="0" animBg="1"/>
      <p:bldP spid="8" grpId="0" animBg="1"/>
      <p:bldP spid="12" grpId="0"/>
      <p:bldP spid="25" grpId="0"/>
      <p:bldP spid="26" grpId="0"/>
      <p:bldP spid="34" grpId="0" animBg="1"/>
      <p:bldP spid="39"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564" y="188640"/>
            <a:ext cx="8208912" cy="1224136"/>
          </a:xfrm>
          <a:effectLst>
            <a:outerShdw blurRad="50800" dist="38100" dir="2700000" algn="tl" rotWithShape="0">
              <a:prstClr val="black">
                <a:alpha val="40000"/>
              </a:prstClr>
            </a:outerShdw>
          </a:effectLst>
        </p:spPr>
        <p:txBody>
          <a:bodyPr/>
          <a:lstStyle/>
          <a:p>
            <a:r>
              <a:rPr lang="zh-CN" altLang="en-US" sz="1800" b="1">
                <a:solidFill>
                  <a:schemeClr val="accent2">
                    <a:lumMod val="40000"/>
                    <a:lumOff val="60000"/>
                  </a:schemeClr>
                </a:solidFill>
                <a:effectLst>
                  <a:outerShdw blurRad="38100" dist="38100" dir="2700000" algn="tl">
                    <a:srgbClr val="000000">
                      <a:alpha val="43137"/>
                    </a:srgbClr>
                  </a:outerShdw>
                </a:effectLst>
              </a:rPr>
              <a:t>资金管理的最稳固</a:t>
            </a:r>
            <a:r>
              <a:rPr lang="zh-CN" altLang="en-US" sz="1800" b="1" smtClean="0">
                <a:solidFill>
                  <a:schemeClr val="accent2">
                    <a:lumMod val="40000"/>
                    <a:lumOff val="60000"/>
                  </a:schemeClr>
                </a:solidFill>
                <a:effectLst>
                  <a:outerShdw blurRad="38100" dist="38100" dir="2700000" algn="tl">
                    <a:srgbClr val="000000">
                      <a:alpha val="43137"/>
                    </a:srgbClr>
                  </a:outerShdw>
                </a:effectLst>
              </a:rPr>
              <a:t>基础  </a:t>
            </a:r>
            <a:r>
              <a:rPr lang="zh-CN" altLang="en-US" sz="1100" smtClean="0">
                <a:solidFill>
                  <a:schemeClr val="tx2"/>
                </a:solidFill>
                <a:effectLst>
                  <a:outerShdw blurRad="38100" dist="38100" dir="2700000" algn="tl">
                    <a:srgbClr val="000000">
                      <a:alpha val="43137"/>
                    </a:srgbClr>
                  </a:outerShdw>
                </a:effectLst>
              </a:rPr>
              <a:t>对于</a:t>
            </a:r>
            <a:r>
              <a:rPr lang="zh-CN" altLang="en-US" sz="1100">
                <a:solidFill>
                  <a:schemeClr val="tx2"/>
                </a:solidFill>
                <a:effectLst>
                  <a:outerShdw blurRad="38100" dist="38100" dir="2700000" algn="tl">
                    <a:srgbClr val="000000">
                      <a:alpha val="43137"/>
                    </a:srgbClr>
                  </a:outerShdw>
                </a:effectLst>
              </a:rPr>
              <a:t>小资金来说，资金管理不算一个特别大的问题，但随着赢利的积累，资金越来越大，资金管理就成了最重要的事情。一般来说，只要有好的技术，从万元级到千万元级，都不是什么难事情。但从千万以后，就很少人能稳定地增长上去了。所有的短线客，在资金发展到一定后，就进入滞涨状态，一旦进入大级别的调整，然后就打回原形，这种事情见得太多了。因此，在最开始就养成好的资金管理习惯，是极为重要的。投资，是一生的游戏，被打回原形是很可悲的事情，好的资金管理，才能保证资金积累的长期稳定，在某种程度上，这比任何的技术都重要，而且是越来越重要。对于大资金来说，最后比拼的，其实就是资金管理的水平</a:t>
            </a:r>
            <a:r>
              <a:rPr lang="zh-CN" altLang="en-US" sz="1100" smtClean="0">
                <a:solidFill>
                  <a:schemeClr val="tx2"/>
                </a:solidFill>
                <a:effectLst>
                  <a:outerShdw blurRad="38100" dist="38100" dir="2700000" algn="tl">
                    <a:srgbClr val="000000">
                      <a:alpha val="43137"/>
                    </a:srgbClr>
                  </a:outerShdw>
                </a:effectLst>
              </a:rPr>
              <a:t>。</a:t>
            </a:r>
            <a:endParaRPr lang="zh-CN" altLang="en-US" sz="1100">
              <a:effectLst>
                <a:outerShdw blurRad="38100" dist="38100" dir="2700000" algn="tl">
                  <a:srgbClr val="000000">
                    <a:alpha val="43137"/>
                  </a:srgbClr>
                </a:outerShdw>
              </a:effectLst>
            </a:endParaRPr>
          </a:p>
        </p:txBody>
      </p:sp>
      <p:sp>
        <p:nvSpPr>
          <p:cNvPr id="4" name="矩形 3"/>
          <p:cNvSpPr/>
          <p:nvPr/>
        </p:nvSpPr>
        <p:spPr>
          <a:xfrm>
            <a:off x="611560" y="1484784"/>
            <a:ext cx="8280920" cy="43088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accent6">
                    <a:lumMod val="40000"/>
                    <a:lumOff val="60000"/>
                  </a:schemeClr>
                </a:solidFill>
                <a:effectLst>
                  <a:outerShdw blurRad="38100" dist="38100" dir="2700000" algn="tl">
                    <a:srgbClr val="000000">
                      <a:alpha val="43137"/>
                    </a:srgbClr>
                  </a:outerShdw>
                </a:effectLst>
              </a:rPr>
              <a:t>资金，必须长期无压力，这是最重要的。</a:t>
            </a:r>
            <a:r>
              <a:rPr lang="zh-CN" altLang="en-US" sz="1000">
                <a:effectLst>
                  <a:outerShdw blurRad="38100" dist="38100" dir="2700000" algn="tl">
                    <a:srgbClr val="000000">
                      <a:alpha val="43137"/>
                    </a:srgbClr>
                  </a:outerShdw>
                </a:effectLst>
              </a:rPr>
              <a:t>有人借钱投资，然后赢利后还继续加码，结果都是一场游戏一场梦</a:t>
            </a:r>
            <a:r>
              <a:rPr lang="zh-CN" altLang="en-US" sz="1000" smtClean="0">
                <a:effectLst>
                  <a:outerShdw blurRad="38100" dist="38100" dir="2700000" algn="tl">
                    <a:srgbClr val="000000">
                      <a:alpha val="43137"/>
                    </a:srgbClr>
                  </a:outerShdw>
                </a:effectLst>
              </a:rPr>
              <a:t>。</a:t>
            </a:r>
            <a:r>
              <a:rPr lang="zh-CN" altLang="en-US" sz="1000">
                <a:effectLst>
                  <a:outerShdw blurRad="38100" dist="38100" dir="2700000" algn="tl">
                    <a:srgbClr val="000000">
                      <a:alpha val="43137"/>
                    </a:srgbClr>
                  </a:outerShdw>
                </a:effectLst>
              </a:rPr>
              <a:t>一个无压力的资金，是投资的第一要点，虽然前面反复说过</a:t>
            </a:r>
            <a:r>
              <a:rPr lang="zh-CN" altLang="en-US" sz="1000" smtClean="0">
                <a:effectLst>
                  <a:outerShdw blurRad="38100" dist="38100" dir="2700000" algn="tl">
                    <a:srgbClr val="000000">
                      <a:alpha val="43137"/>
                    </a:srgbClr>
                  </a:outerShdw>
                </a:effectLst>
              </a:rPr>
              <a:t>，要</a:t>
            </a:r>
            <a:r>
              <a:rPr lang="zh-CN" altLang="en-US" sz="1000">
                <a:effectLst>
                  <a:outerShdw blurRad="38100" dist="38100" dir="2700000" algn="tl">
                    <a:srgbClr val="000000">
                      <a:alpha val="43137"/>
                    </a:srgbClr>
                  </a:outerShdw>
                </a:effectLst>
              </a:rPr>
              <a:t>再次强调。</a:t>
            </a:r>
          </a:p>
        </p:txBody>
      </p:sp>
      <p:sp>
        <p:nvSpPr>
          <p:cNvPr id="5" name="矩形 4"/>
          <p:cNvSpPr/>
          <p:nvPr/>
        </p:nvSpPr>
        <p:spPr>
          <a:xfrm>
            <a:off x="611560" y="1844824"/>
            <a:ext cx="8107912" cy="2616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accent6">
                    <a:lumMod val="40000"/>
                    <a:lumOff val="60000"/>
                  </a:schemeClr>
                </a:solidFill>
                <a:effectLst>
                  <a:outerShdw blurRad="38100" dist="38100" dir="2700000" algn="tl">
                    <a:srgbClr val="000000">
                      <a:alpha val="43137"/>
                    </a:srgbClr>
                  </a:outerShdw>
                </a:effectLst>
              </a:rPr>
              <a:t>另外一个重要的，就是自己的资金，一定不能交给别人管理，自己的盘子，一定要自己负责，不能把自己的命运交给别人。</a:t>
            </a:r>
          </a:p>
        </p:txBody>
      </p:sp>
      <p:sp>
        <p:nvSpPr>
          <p:cNvPr id="6" name="矩形 5"/>
          <p:cNvSpPr/>
          <p:nvPr/>
        </p:nvSpPr>
        <p:spPr>
          <a:xfrm>
            <a:off x="611560" y="2132856"/>
            <a:ext cx="8280920" cy="103105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accent6">
                    <a:lumMod val="40000"/>
                    <a:lumOff val="60000"/>
                  </a:schemeClr>
                </a:solidFill>
                <a:effectLst>
                  <a:outerShdw blurRad="38100" dist="38100" dir="2700000" algn="tl">
                    <a:srgbClr val="000000">
                      <a:alpha val="43137"/>
                    </a:srgbClr>
                  </a:outerShdw>
                </a:effectLst>
              </a:rPr>
              <a:t>不能把自己放置在一个危险的境地，所谓背水一战、置之死地而后生，都不是资本市场应该采取的态度。</a:t>
            </a:r>
            <a:r>
              <a:rPr lang="zh-CN" altLang="en-US" sz="1000">
                <a:effectLst>
                  <a:outerShdw blurRad="38100" dist="38100" dir="2700000" algn="tl">
                    <a:srgbClr val="000000">
                      <a:alpha val="43137"/>
                    </a:srgbClr>
                  </a:outerShdw>
                </a:effectLst>
              </a:rPr>
              <a:t>这样的态度，可能一时成功，但最终必然失败。技术分析的最重要意义在于，让你知道市场究竟在干什么，市场在什么位置该干什么，让你知道，一个建立的仓位，如何持有，如何把一个小级别的持有逐步转化为大级别的持有，又如何退出，这一切，最终都是为资金管理服务的，投资最终的目的不是股票本身，而是资金，没收回资金，一切都没意义。股票都是废纸，对资金的任何疏忽，都会造成不可挽回的损失。任何人，必须明确的是，多大的资金，在市场中都不算什么，而且，资金是按比例损失的，一万亿和一万元，按比例损失，变成</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的速度是一样的。无论多大的资金，要被消灭，可以在举手之间，因此，永远保持最大的警觉，这是资金管理最大的、最重要的一点，没有这一点，一切管理都是无用的。</a:t>
            </a:r>
          </a:p>
        </p:txBody>
      </p:sp>
      <p:sp>
        <p:nvSpPr>
          <p:cNvPr id="7" name="矩形 6"/>
          <p:cNvSpPr/>
          <p:nvPr/>
        </p:nvSpPr>
        <p:spPr>
          <a:xfrm>
            <a:off x="611560" y="3157518"/>
            <a:ext cx="8352928" cy="4154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accent6">
                    <a:lumMod val="40000"/>
                    <a:lumOff val="60000"/>
                  </a:schemeClr>
                </a:solidFill>
                <a:effectLst>
                  <a:outerShdw blurRad="38100" dist="38100" dir="2700000" algn="tl">
                    <a:srgbClr val="000000">
                      <a:alpha val="43137"/>
                    </a:srgbClr>
                  </a:outerShdw>
                </a:effectLst>
              </a:rPr>
              <a:t>一个最简单又最有效的管理，就是当成本为</a:t>
            </a:r>
            <a:r>
              <a:rPr lang="en-US" altLang="zh-CN" sz="1100" b="1">
                <a:solidFill>
                  <a:schemeClr val="accent6">
                    <a:lumMod val="40000"/>
                    <a:lumOff val="60000"/>
                  </a:schemeClr>
                </a:solidFill>
                <a:effectLst>
                  <a:outerShdw blurRad="38100" dist="38100" dir="2700000" algn="tl">
                    <a:srgbClr val="000000">
                      <a:alpha val="43137"/>
                    </a:srgbClr>
                  </a:outerShdw>
                </a:effectLst>
              </a:rPr>
              <a:t>0</a:t>
            </a:r>
            <a:r>
              <a:rPr lang="zh-CN" altLang="en-US" sz="1100" b="1">
                <a:solidFill>
                  <a:schemeClr val="accent6">
                    <a:lumMod val="40000"/>
                    <a:lumOff val="60000"/>
                  </a:schemeClr>
                </a:solidFill>
                <a:effectLst>
                  <a:outerShdw blurRad="38100" dist="38100" dir="2700000" algn="tl">
                    <a:srgbClr val="000000">
                      <a:alpha val="43137"/>
                    </a:srgbClr>
                  </a:outerShdw>
                </a:effectLst>
              </a:rPr>
              <a:t>以前，要把成本变为</a:t>
            </a:r>
            <a:r>
              <a:rPr lang="en-US" altLang="zh-CN" sz="1100" b="1">
                <a:solidFill>
                  <a:schemeClr val="accent6">
                    <a:lumMod val="40000"/>
                    <a:lumOff val="60000"/>
                  </a:schemeClr>
                </a:solidFill>
                <a:effectLst>
                  <a:outerShdw blurRad="38100" dist="38100" dir="2700000" algn="tl">
                    <a:srgbClr val="000000">
                      <a:alpha val="43137"/>
                    </a:srgbClr>
                  </a:outerShdw>
                </a:effectLst>
              </a:rPr>
              <a:t>0</a:t>
            </a:r>
            <a:r>
              <a:rPr lang="zh-CN" altLang="en-US" sz="1100">
                <a:effectLst>
                  <a:outerShdw blurRad="38100" dist="38100" dir="2700000" algn="tl">
                    <a:srgbClr val="000000">
                      <a:alpha val="43137"/>
                    </a:srgbClr>
                  </a:outerShdw>
                </a:effectLst>
              </a:rPr>
              <a:t>；</a:t>
            </a:r>
            <a:r>
              <a:rPr lang="zh-CN" altLang="en-US" sz="1000">
                <a:effectLst>
                  <a:outerShdw blurRad="38100" dist="38100" dir="2700000" algn="tl">
                    <a:srgbClr val="000000">
                      <a:alpha val="43137"/>
                    </a:srgbClr>
                  </a:outerShdw>
                </a:effectLst>
              </a:rPr>
              <a:t>当成本变成</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以后，就要挣股票，直到股票见到历史性大顶，也就是至少出现月线以上的卖点。一些最坏的习惯，就是股票不断上涨，就不断加仓，这样一定会出问题。买股票，宁愿不断跌不断买，也绝对不往上加码。</a:t>
            </a:r>
          </a:p>
        </p:txBody>
      </p:sp>
      <p:sp>
        <p:nvSpPr>
          <p:cNvPr id="8" name="矩形 7"/>
          <p:cNvSpPr/>
          <p:nvPr/>
        </p:nvSpPr>
        <p:spPr>
          <a:xfrm>
            <a:off x="611560" y="3559949"/>
            <a:ext cx="8280920" cy="877163"/>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accent6">
                    <a:lumMod val="40000"/>
                    <a:lumOff val="60000"/>
                  </a:schemeClr>
                </a:solidFill>
                <a:effectLst>
                  <a:outerShdw blurRad="38100" dist="38100" dir="2700000" algn="tl">
                    <a:srgbClr val="000000">
                      <a:alpha val="43137"/>
                    </a:srgbClr>
                  </a:outerShdw>
                </a:effectLst>
              </a:rPr>
              <a:t>在基本面、技术面等方面都研究好了，介入就要坚决，一次性买入。</a:t>
            </a:r>
            <a:r>
              <a:rPr lang="zh-CN" altLang="en-US" sz="1000">
                <a:effectLst>
                  <a:outerShdw blurRad="38100" dist="38100" dir="2700000" algn="tl">
                    <a:srgbClr val="000000">
                      <a:alpha val="43137"/>
                    </a:srgbClr>
                  </a:outerShdw>
                </a:effectLst>
              </a:rPr>
              <a:t>如果你连一次性买入的信心都没有，证明你根本没准备好，那就一股都不要买。买入以后，如果你技术过关，马上上涨是很正常的，但如果没这水平，下跌了，除非证明你买入的理由没有了，技术上出现严重的形态，否则都不能抛一股，而且可以用部分机动的资金去弄点短差（注意，针对每只买入的股票，都要留部分机动的资金，例如</a:t>
            </a:r>
            <a:r>
              <a:rPr lang="en-US" altLang="zh-CN" sz="1000">
                <a:effectLst>
                  <a:outerShdw blurRad="38100" dist="38100" dir="2700000" algn="tl">
                    <a:srgbClr val="000000">
                      <a:alpha val="43137"/>
                    </a:srgbClr>
                  </a:outerShdw>
                </a:effectLst>
              </a:rPr>
              <a:t>1/10</a:t>
            </a:r>
            <a:r>
              <a:rPr lang="zh-CN" altLang="en-US" sz="1000">
                <a:effectLst>
                  <a:outerShdw blurRad="38100" dist="38100" dir="2700000" algn="tl">
                    <a:srgbClr val="000000">
                      <a:alpha val="43137"/>
                    </a:srgbClr>
                  </a:outerShdw>
                </a:effectLst>
              </a:rPr>
              <a:t>），让成本降下来，但每次短差，一定不能增加股票的数量，这样，成本才可能真的降下来，有些人喜欢越买越多，其实不是什么好习惯。这股票该买多少，该占总体资金多少，一开始就应该研究好，投入以后就不能再增加。</a:t>
            </a:r>
          </a:p>
        </p:txBody>
      </p:sp>
      <p:sp>
        <p:nvSpPr>
          <p:cNvPr id="9" name="矩形 8"/>
          <p:cNvSpPr/>
          <p:nvPr/>
        </p:nvSpPr>
        <p:spPr>
          <a:xfrm>
            <a:off x="611560" y="4408656"/>
            <a:ext cx="8352928" cy="892552"/>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accent6">
                    <a:lumMod val="40000"/>
                    <a:lumOff val="60000"/>
                  </a:schemeClr>
                </a:solidFill>
                <a:effectLst>
                  <a:outerShdw blurRad="38100" dist="38100" dir="2700000" algn="tl">
                    <a:srgbClr val="000000">
                      <a:alpha val="43137"/>
                    </a:srgbClr>
                  </a:outerShdw>
                </a:effectLst>
              </a:rPr>
              <a:t>股票开始上涨后，一定要找机会把股票的成本变成</a:t>
            </a:r>
            <a:r>
              <a:rPr lang="en-US" altLang="zh-CN" sz="1100" b="1">
                <a:solidFill>
                  <a:schemeClr val="accent6">
                    <a:lumMod val="40000"/>
                    <a:lumOff val="60000"/>
                  </a:schemeClr>
                </a:solidFill>
                <a:effectLst>
                  <a:outerShdw blurRad="38100" dist="38100" dir="2700000" algn="tl">
                    <a:srgbClr val="000000">
                      <a:alpha val="43137"/>
                    </a:srgbClr>
                  </a:outerShdw>
                </a:effectLst>
              </a:rPr>
              <a:t>0</a:t>
            </a:r>
            <a:r>
              <a:rPr lang="zh-CN" altLang="en-US" sz="1100" b="1">
                <a:solidFill>
                  <a:schemeClr val="accent6">
                    <a:lumMod val="40000"/>
                    <a:lumOff val="60000"/>
                  </a:schemeClr>
                </a:solidFill>
                <a:effectLst>
                  <a:outerShdw blurRad="38100" dist="38100" dir="2700000" algn="tl">
                    <a:srgbClr val="000000">
                      <a:alpha val="43137"/>
                    </a:srgbClr>
                  </a:outerShdw>
                </a:effectLst>
              </a:rPr>
              <a:t>，除了途中利用小级别不断弄短差外，还要在股票达到</a:t>
            </a:r>
            <a:r>
              <a:rPr lang="en-US" altLang="zh-CN" sz="1100" b="1">
                <a:solidFill>
                  <a:schemeClr val="accent6">
                    <a:lumMod val="40000"/>
                    <a:lumOff val="60000"/>
                  </a:schemeClr>
                </a:solidFill>
                <a:effectLst>
                  <a:outerShdw blurRad="38100" dist="38100" dir="2700000" algn="tl">
                    <a:srgbClr val="000000">
                      <a:alpha val="43137"/>
                    </a:srgbClr>
                  </a:outerShdw>
                </a:effectLst>
              </a:rPr>
              <a:t>1</a:t>
            </a:r>
            <a:r>
              <a:rPr lang="zh-CN" altLang="en-US" sz="1100" b="1">
                <a:solidFill>
                  <a:schemeClr val="accent6">
                    <a:lumMod val="40000"/>
                    <a:lumOff val="60000"/>
                  </a:schemeClr>
                </a:solidFill>
                <a:effectLst>
                  <a:outerShdw blurRad="38100" dist="38100" dir="2700000" algn="tl">
                    <a:srgbClr val="000000">
                      <a:alpha val="43137"/>
                    </a:srgbClr>
                  </a:outerShdw>
                </a:effectLst>
              </a:rPr>
              <a:t>倍升幅附近找一个大级别的卖点出掉部分，把成本降为</a:t>
            </a:r>
            <a:r>
              <a:rPr lang="en-US" altLang="zh-CN" sz="1100" b="1">
                <a:solidFill>
                  <a:schemeClr val="accent6">
                    <a:lumMod val="40000"/>
                    <a:lumOff val="60000"/>
                  </a:schemeClr>
                </a:solidFill>
                <a:effectLst>
                  <a:outerShdw blurRad="38100" dist="38100" dir="2700000" algn="tl">
                    <a:srgbClr val="000000">
                      <a:alpha val="43137"/>
                    </a:srgbClr>
                  </a:outerShdw>
                </a:effectLst>
              </a:rPr>
              <a:t>0</a:t>
            </a:r>
            <a:r>
              <a:rPr lang="zh-CN" altLang="en-US" sz="1100" b="1">
                <a:solidFill>
                  <a:schemeClr val="accent6">
                    <a:lumMod val="40000"/>
                    <a:lumOff val="60000"/>
                  </a:schemeClr>
                </a:solidFill>
                <a:effectLst>
                  <a:outerShdw blurRad="38100" dist="38100" dir="2700000" algn="tl">
                    <a:srgbClr val="000000">
                      <a:alpha val="43137"/>
                    </a:srgbClr>
                  </a:outerShdw>
                </a:effectLst>
              </a:rPr>
              <a:t>。</a:t>
            </a:r>
            <a:r>
              <a:rPr lang="zh-CN" altLang="en-US" sz="1000">
                <a:effectLst>
                  <a:outerShdw blurRad="38100" dist="38100" dir="2700000" algn="tl">
                    <a:srgbClr val="000000">
                      <a:alpha val="43137"/>
                    </a:srgbClr>
                  </a:outerShdw>
                </a:effectLst>
              </a:rPr>
              <a:t>这样，原来投入的资金就全部收回来了。有人可能要说，如果那股票以后还要上涨</a:t>
            </a:r>
            <a:r>
              <a:rPr lang="en-US" altLang="zh-CN" sz="1000">
                <a:effectLst>
                  <a:outerShdw blurRad="38100" dist="38100" dir="2700000" algn="tl">
                    <a:srgbClr val="000000">
                      <a:alpha val="43137"/>
                    </a:srgbClr>
                  </a:outerShdw>
                </a:effectLst>
              </a:rPr>
              <a:t>10</a:t>
            </a:r>
            <a:r>
              <a:rPr lang="zh-CN" altLang="en-US" sz="1000">
                <a:effectLst>
                  <a:outerShdw blurRad="38100" dist="38100" dir="2700000" algn="tl">
                    <a:srgbClr val="000000">
                      <a:alpha val="43137"/>
                    </a:srgbClr>
                  </a:outerShdw>
                </a:effectLst>
              </a:rPr>
              <a:t>倍呢？这没问题，当股票成本为</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以后，就要开始挣股票。也就是利用每一个短差，上面抛了以后，都全部回补，这样股票就越来越多，而成本还是</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。这样，这股票就算再上涨</a:t>
            </a:r>
            <a:r>
              <a:rPr lang="en-US" altLang="zh-CN" sz="1000">
                <a:effectLst>
                  <a:outerShdw blurRad="38100" dist="38100" dir="2700000" algn="tl">
                    <a:srgbClr val="000000">
                      <a:alpha val="43137"/>
                    </a:srgbClr>
                  </a:outerShdw>
                </a:effectLst>
              </a:rPr>
              <a:t>100</a:t>
            </a:r>
            <a:r>
              <a:rPr lang="zh-CN" altLang="en-US" sz="1000">
                <a:effectLst>
                  <a:outerShdw blurRad="38100" dist="38100" dir="2700000" algn="tl">
                    <a:srgbClr val="000000">
                      <a:alpha val="43137"/>
                    </a:srgbClr>
                  </a:outerShdw>
                </a:effectLst>
              </a:rPr>
              <a:t>倍，越涨你的股票越来越多，而成本永远为</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，这是最可怕的吸血，庄家、基金无论如何洗盘，都使得你的股票越来越多，而你的成本却是</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，然后，等待一个超大级别的卖点，一次性把他砸死，把那庄家、基金给毁了。想想，成本为</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的股票，在历史大顶上砸起来是最爽的。</a:t>
            </a:r>
          </a:p>
        </p:txBody>
      </p:sp>
      <p:sp>
        <p:nvSpPr>
          <p:cNvPr id="10" name="矩形 9"/>
          <p:cNvSpPr/>
          <p:nvPr/>
        </p:nvSpPr>
        <p:spPr>
          <a:xfrm>
            <a:off x="611560" y="5273332"/>
            <a:ext cx="1512168" cy="110799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rgbClr val="DAA600"/>
                </a:solidFill>
                <a:effectLst>
                  <a:outerShdw blurRad="38100" dist="38100" dir="2700000" algn="tl">
                    <a:srgbClr val="000000">
                      <a:alpha val="43137"/>
                    </a:srgbClr>
                  </a:outerShdw>
                </a:effectLst>
              </a:rPr>
              <a:t>这就是资金管理中针对每只股票的最大原则，按照这原则，你不仅可以得到最安全的操作，而且可以赢得最大的利润。</a:t>
            </a:r>
          </a:p>
        </p:txBody>
      </p:sp>
      <p:sp>
        <p:nvSpPr>
          <p:cNvPr id="11" name="矩形 10"/>
          <p:cNvSpPr/>
          <p:nvPr/>
        </p:nvSpPr>
        <p:spPr>
          <a:xfrm>
            <a:off x="2123728" y="5283785"/>
            <a:ext cx="6840760" cy="116955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特别挣股票的阶段，一般一个股票，盘整的时间都占一半以上，如果一个股票在上涨后出现大型盘整，只要超大级别卖点没出现，这个盘整会让你的股票不仅把抛掉的全挣回来，而且比底部的数量还要多，甚至多很多。一旦股票再次启动，你就拥有比底部还多的但成本为</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的股票，这才是最大的黑马，也是最大的利器。一个合理的持仓结构，就是拥有的</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成本股票越来越多，一直游戏到大级别上涨结束以后，例如这轮大牛市，直到牛市结束前，才把所有股票全部清仓。而资金，就可以不断增加参与的股票种类，把这程序不断下去，这样，操作资金不会增加，特别对大资金，不会经常被搞到去当庄家或钱太多买了没人敢进来，这样就不会增加操作的难度，但股票种类越来越多，但成本都是</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。这样，才会有一个最稳固的资金管理基础。</a:t>
            </a:r>
          </a:p>
        </p:txBody>
      </p:sp>
      <p:sp>
        <p:nvSpPr>
          <p:cNvPr id="12" name="动作按钮: 开始 11">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后退或前一项 12">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前进或下一项 13">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结束 14">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6" name="动作按钮: 第一张 15">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7" name="动作按钮: 上一张 16">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2390689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40489" y="3077547"/>
            <a:ext cx="1159403" cy="720080"/>
          </a:xfrm>
          <a:prstGeom prst="rect">
            <a:avLst/>
          </a:prstGeom>
          <a:solidFill>
            <a:schemeClr val="tx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4" name="标题 1"/>
          <p:cNvSpPr>
            <a:spLocks noGrp="1"/>
          </p:cNvSpPr>
          <p:nvPr>
            <p:ph type="title"/>
          </p:nvPr>
        </p:nvSpPr>
        <p:spPr>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中枢震荡的</a:t>
            </a:r>
            <a:r>
              <a:rPr lang="zh-CN" altLang="en-US" sz="1800" b="1" smtClean="0">
                <a:solidFill>
                  <a:schemeClr val="bg1">
                    <a:lumMod val="25000"/>
                    <a:lumOff val="75000"/>
                  </a:schemeClr>
                </a:solidFill>
                <a:effectLst>
                  <a:outerShdw blurRad="38100" dist="38100" dir="2700000" algn="tl">
                    <a:srgbClr val="000000">
                      <a:alpha val="43137"/>
                    </a:srgbClr>
                  </a:outerShdw>
                </a:effectLst>
              </a:rPr>
              <a:t>监视器</a:t>
            </a:r>
            <a:r>
              <a:rPr lang="en-US" altLang="zh-CN" sz="1800" b="1" smtClean="0">
                <a:solidFill>
                  <a:schemeClr val="bg1">
                    <a:lumMod val="25000"/>
                    <a:lumOff val="75000"/>
                  </a:schemeClr>
                </a:solidFill>
                <a:effectLst>
                  <a:outerShdw blurRad="38100" dist="38100" dir="2700000" algn="tl">
                    <a:srgbClr val="000000">
                      <a:alpha val="43137"/>
                    </a:srgbClr>
                  </a:outerShdw>
                </a:effectLst>
              </a:rPr>
              <a:t>(</a:t>
            </a:r>
            <a:r>
              <a:rPr lang="zh-CN" altLang="en-US" sz="1800" b="1" smtClean="0">
                <a:solidFill>
                  <a:schemeClr val="bg1">
                    <a:lumMod val="25000"/>
                    <a:lumOff val="75000"/>
                  </a:schemeClr>
                </a:solidFill>
                <a:effectLst>
                  <a:outerShdw blurRad="38100" dist="38100" dir="2700000" algn="tl">
                    <a:srgbClr val="000000">
                      <a:alpha val="43137"/>
                    </a:srgbClr>
                  </a:outerShdw>
                </a:effectLst>
              </a:rPr>
              <a:t>续</a:t>
            </a:r>
            <a:r>
              <a:rPr lang="en-US" altLang="zh-CN" sz="1800" b="1" smtClean="0">
                <a:solidFill>
                  <a:schemeClr val="bg1">
                    <a:lumMod val="25000"/>
                    <a:lumOff val="75000"/>
                  </a:schemeClr>
                </a:solidFill>
                <a:effectLst>
                  <a:outerShdw blurRad="38100" dist="38100" dir="2700000" algn="tl">
                    <a:srgbClr val="000000">
                      <a:alpha val="43137"/>
                    </a:srgbClr>
                  </a:outerShdw>
                </a:effectLst>
              </a:rPr>
              <a:t>2)  </a:t>
            </a:r>
            <a:r>
              <a:rPr lang="en-US" altLang="zh-CN" sz="1100" b="1" smtClean="0">
                <a:solidFill>
                  <a:schemeClr val="bg1">
                    <a:lumMod val="75000"/>
                    <a:lumOff val="25000"/>
                  </a:schemeClr>
                </a:solidFill>
                <a:effectLst>
                  <a:outerShdw blurRad="38100" dist="38100" dir="2700000" algn="tl">
                    <a:srgbClr val="000000">
                      <a:alpha val="43137"/>
                    </a:srgbClr>
                  </a:outerShdw>
                </a:effectLst>
              </a:rPr>
              <a:t>Zn</a:t>
            </a:r>
            <a:r>
              <a:rPr lang="zh-CN" altLang="en-US" sz="1100" b="1" smtClean="0">
                <a:solidFill>
                  <a:schemeClr val="bg1">
                    <a:lumMod val="75000"/>
                    <a:lumOff val="25000"/>
                  </a:schemeClr>
                </a:solidFill>
                <a:effectLst>
                  <a:outerShdw blurRad="38100" dist="38100" dir="2700000" algn="tl">
                    <a:srgbClr val="000000">
                      <a:alpha val="43137"/>
                    </a:srgbClr>
                  </a:outerShdw>
                </a:effectLst>
              </a:rPr>
              <a:t>高低点测算</a:t>
            </a:r>
            <a:endParaRPr lang="zh-CN" altLang="en-US" sz="1100">
              <a:solidFill>
                <a:schemeClr val="bg1">
                  <a:lumMod val="75000"/>
                  <a:lumOff val="25000"/>
                </a:schemeClr>
              </a:solidFill>
              <a:effectLst>
                <a:outerShdw blurRad="38100" dist="38100" dir="2700000" algn="tl">
                  <a:srgbClr val="000000">
                    <a:alpha val="43137"/>
                  </a:srgbClr>
                </a:outerShdw>
              </a:effectLst>
            </a:endParaRPr>
          </a:p>
        </p:txBody>
      </p:sp>
      <p:sp>
        <p:nvSpPr>
          <p:cNvPr id="5" name="任意多边形 4"/>
          <p:cNvSpPr/>
          <p:nvPr/>
        </p:nvSpPr>
        <p:spPr>
          <a:xfrm>
            <a:off x="1431458" y="2933531"/>
            <a:ext cx="2168434" cy="1402080"/>
          </a:xfrm>
          <a:custGeom>
            <a:avLst/>
            <a:gdLst>
              <a:gd name="connsiteX0" fmla="*/ 0 w 2168434"/>
              <a:gd name="connsiteY0" fmla="*/ 1402080 h 1402080"/>
              <a:gd name="connsiteX1" fmla="*/ 1018903 w 2168434"/>
              <a:gd name="connsiteY1" fmla="*/ 121920 h 1402080"/>
              <a:gd name="connsiteX2" fmla="*/ 1323703 w 2168434"/>
              <a:gd name="connsiteY2" fmla="*/ 862148 h 1402080"/>
              <a:gd name="connsiteX3" fmla="*/ 1733006 w 2168434"/>
              <a:gd name="connsiteY3" fmla="*/ 0 h 1402080"/>
              <a:gd name="connsiteX4" fmla="*/ 2168434 w 2168434"/>
              <a:gd name="connsiteY4" fmla="*/ 940525 h 1402080"/>
              <a:gd name="connsiteX5" fmla="*/ 2168434 w 2168434"/>
              <a:gd name="connsiteY5" fmla="*/ 940525 h 140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8434" h="1402080">
                <a:moveTo>
                  <a:pt x="0" y="1402080"/>
                </a:moveTo>
                <a:lnTo>
                  <a:pt x="1018903" y="121920"/>
                </a:lnTo>
                <a:lnTo>
                  <a:pt x="1323703" y="862148"/>
                </a:lnTo>
                <a:lnTo>
                  <a:pt x="1733006" y="0"/>
                </a:lnTo>
                <a:lnTo>
                  <a:pt x="2168434" y="940525"/>
                </a:lnTo>
                <a:lnTo>
                  <a:pt x="2168434" y="940525"/>
                </a:lnTo>
              </a:path>
            </a:pathLst>
          </a:custGeom>
          <a:ln w="19050">
            <a:solidFill>
              <a:schemeClr val="bg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ffectLst>
                <a:outerShdw blurRad="38100" dist="38100" dir="2700000" algn="tl">
                  <a:srgbClr val="000000">
                    <a:alpha val="43137"/>
                  </a:srgbClr>
                </a:outerShdw>
              </a:effectLst>
            </a:endParaRPr>
          </a:p>
        </p:txBody>
      </p:sp>
      <p:cxnSp>
        <p:nvCxnSpPr>
          <p:cNvPr id="8" name="直接连接符 7"/>
          <p:cNvCxnSpPr>
            <a:stCxn id="6" idx="1"/>
          </p:cNvCxnSpPr>
          <p:nvPr/>
        </p:nvCxnSpPr>
        <p:spPr>
          <a:xfrm>
            <a:off x="2440489" y="3437587"/>
            <a:ext cx="3355647" cy="0"/>
          </a:xfrm>
          <a:prstGeom prst="line">
            <a:avLst/>
          </a:prstGeom>
          <a:ln>
            <a:solidFill>
              <a:schemeClr val="tx1">
                <a:lumMod val="6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440489" y="3071461"/>
            <a:ext cx="3355647" cy="6086"/>
          </a:xfrm>
          <a:prstGeom prst="line">
            <a:avLst/>
          </a:prstGeom>
          <a:ln>
            <a:solidFill>
              <a:schemeClr val="tx1">
                <a:lumMod val="6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40489" y="3797627"/>
            <a:ext cx="3355647" cy="0"/>
          </a:xfrm>
          <a:prstGeom prst="line">
            <a:avLst/>
          </a:prstGeom>
          <a:ln>
            <a:solidFill>
              <a:schemeClr val="tx1">
                <a:lumMod val="65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732144" y="3284984"/>
            <a:ext cx="264816"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a:solidFill>
                  <a:srgbClr val="C49500"/>
                </a:solidFill>
                <a:effectLst>
                  <a:outerShdw blurRad="38100" dist="38100" dir="2700000" algn="tl">
                    <a:srgbClr val="000000">
                      <a:alpha val="43137"/>
                    </a:srgbClr>
                  </a:outerShdw>
                </a:effectLst>
              </a:rPr>
              <a:t>Z</a:t>
            </a:r>
            <a:endParaRPr lang="zh-CN" altLang="en-US" sz="1000">
              <a:solidFill>
                <a:srgbClr val="C49500"/>
              </a:solidFill>
              <a:effectLst>
                <a:outerShdw blurRad="38100" dist="38100" dir="2700000" algn="tl">
                  <a:srgbClr val="000000">
                    <a:alpha val="43137"/>
                  </a:srgbClr>
                </a:outerShdw>
              </a:effectLst>
            </a:endParaRPr>
          </a:p>
        </p:txBody>
      </p:sp>
      <p:sp>
        <p:nvSpPr>
          <p:cNvPr id="12" name="矩形 11"/>
          <p:cNvSpPr/>
          <p:nvPr/>
        </p:nvSpPr>
        <p:spPr>
          <a:xfrm>
            <a:off x="5724128" y="2894747"/>
            <a:ext cx="272832"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chemeClr val="bg1">
                    <a:lumMod val="75000"/>
                    <a:lumOff val="25000"/>
                  </a:schemeClr>
                </a:solidFill>
                <a:effectLst>
                  <a:outerShdw blurRad="38100" dist="38100" dir="2700000" algn="tl">
                    <a:srgbClr val="000000">
                      <a:alpha val="43137"/>
                    </a:srgbClr>
                  </a:outerShdw>
                </a:effectLst>
              </a:rPr>
              <a:t>B</a:t>
            </a:r>
            <a:endParaRPr lang="zh-CN" altLang="en-US" sz="1000">
              <a:effectLst>
                <a:outerShdw blurRad="38100" dist="38100" dir="2700000" algn="tl">
                  <a:srgbClr val="000000">
                    <a:alpha val="43137"/>
                  </a:srgbClr>
                </a:outerShdw>
              </a:effectLst>
            </a:endParaRPr>
          </a:p>
        </p:txBody>
      </p:sp>
      <p:sp>
        <p:nvSpPr>
          <p:cNvPr id="13" name="矩形 12"/>
          <p:cNvSpPr/>
          <p:nvPr/>
        </p:nvSpPr>
        <p:spPr>
          <a:xfrm>
            <a:off x="5724128" y="3634571"/>
            <a:ext cx="272832"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chemeClr val="bg1">
                    <a:lumMod val="75000"/>
                    <a:lumOff val="25000"/>
                  </a:schemeClr>
                </a:solidFill>
                <a:effectLst>
                  <a:outerShdw blurRad="38100" dist="38100" dir="2700000" algn="tl">
                    <a:srgbClr val="000000">
                      <a:alpha val="43137"/>
                    </a:srgbClr>
                  </a:outerShdw>
                </a:effectLst>
              </a:rPr>
              <a:t>A</a:t>
            </a:r>
            <a:endParaRPr lang="zh-CN" altLang="en-US" sz="1000">
              <a:effectLst>
                <a:outerShdw blurRad="38100" dist="38100" dir="2700000" algn="tl">
                  <a:srgbClr val="000000">
                    <a:alpha val="43137"/>
                  </a:srgbClr>
                </a:outerShdw>
              </a:effectLst>
            </a:endParaRPr>
          </a:p>
        </p:txBody>
      </p:sp>
      <p:cxnSp>
        <p:nvCxnSpPr>
          <p:cNvPr id="15" name="直接连接符 14"/>
          <p:cNvCxnSpPr>
            <a:stCxn id="5" idx="4"/>
          </p:cNvCxnSpPr>
          <p:nvPr/>
        </p:nvCxnSpPr>
        <p:spPr>
          <a:xfrm flipV="1">
            <a:off x="3599892" y="2717507"/>
            <a:ext cx="640797" cy="1156549"/>
          </a:xfrm>
          <a:prstGeom prst="line">
            <a:avLst/>
          </a:prstGeom>
          <a:ln w="19050">
            <a:solidFill>
              <a:srgbClr val="D3675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736633" y="3307533"/>
            <a:ext cx="360040" cy="0"/>
          </a:xfrm>
          <a:prstGeom prst="line">
            <a:avLst/>
          </a:prstGeom>
          <a:ln>
            <a:solidFill>
              <a:srgbClr val="C4950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041002" y="3155274"/>
            <a:ext cx="346570"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rgbClr val="C49500"/>
                </a:solidFill>
                <a:effectLst>
                  <a:outerShdw blurRad="38100" dist="38100" dir="2700000" algn="tl">
                    <a:srgbClr val="000000">
                      <a:alpha val="43137"/>
                    </a:srgbClr>
                  </a:outerShdw>
                </a:effectLst>
              </a:rPr>
              <a:t>Z1</a:t>
            </a:r>
            <a:endParaRPr lang="zh-CN" altLang="en-US" sz="1000">
              <a:solidFill>
                <a:srgbClr val="C49500"/>
              </a:solidFill>
              <a:effectLst>
                <a:outerShdw blurRad="38100" dist="38100" dir="2700000" algn="tl">
                  <a:srgbClr val="000000">
                    <a:alpha val="43137"/>
                  </a:srgbClr>
                </a:outerShdw>
              </a:effectLst>
            </a:endParaRPr>
          </a:p>
        </p:txBody>
      </p:sp>
      <p:sp>
        <p:nvSpPr>
          <p:cNvPr id="19" name="矩形 18"/>
          <p:cNvSpPr/>
          <p:nvPr/>
        </p:nvSpPr>
        <p:spPr>
          <a:xfrm>
            <a:off x="4612337" y="3100900"/>
            <a:ext cx="346570"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rgbClr val="92D050"/>
                </a:solidFill>
                <a:effectLst>
                  <a:outerShdw blurRad="38100" dist="38100" dir="2700000" algn="tl">
                    <a:srgbClr val="000000">
                      <a:alpha val="43137"/>
                    </a:srgbClr>
                  </a:outerShdw>
                </a:effectLst>
              </a:rPr>
              <a:t>Z2</a:t>
            </a:r>
            <a:endParaRPr lang="zh-CN" altLang="en-US" sz="1000">
              <a:solidFill>
                <a:srgbClr val="92D050"/>
              </a:solidFill>
              <a:effectLst>
                <a:outerShdw blurRad="38100" dist="38100" dir="2700000" algn="tl">
                  <a:srgbClr val="000000">
                    <a:alpha val="43137"/>
                  </a:srgbClr>
                </a:outerShdw>
              </a:effectLst>
            </a:endParaRPr>
          </a:p>
        </p:txBody>
      </p:sp>
      <p:sp>
        <p:nvSpPr>
          <p:cNvPr id="20" name="矩形 19"/>
          <p:cNvSpPr/>
          <p:nvPr/>
        </p:nvSpPr>
        <p:spPr>
          <a:xfrm>
            <a:off x="6567982" y="2852936"/>
            <a:ext cx="1537600"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rgbClr val="C49500"/>
                </a:solidFill>
                <a:effectLst>
                  <a:outerShdw blurRad="38100" dist="38100" dir="2700000" algn="tl">
                    <a:srgbClr val="000000">
                      <a:alpha val="43137"/>
                    </a:srgbClr>
                  </a:outerShdw>
                </a:effectLst>
              </a:rPr>
              <a:t>Z3 = DX2 + (Z2 - Z1)</a:t>
            </a:r>
            <a:endParaRPr lang="zh-CN" altLang="en-US" sz="1000">
              <a:solidFill>
                <a:srgbClr val="C49500"/>
              </a:solidFill>
              <a:effectLst>
                <a:outerShdw blurRad="38100" dist="38100" dir="2700000" algn="tl">
                  <a:srgbClr val="000000">
                    <a:alpha val="43137"/>
                  </a:srgbClr>
                </a:outerShdw>
              </a:effectLst>
            </a:endParaRPr>
          </a:p>
        </p:txBody>
      </p:sp>
      <p:cxnSp>
        <p:nvCxnSpPr>
          <p:cNvPr id="22" name="直接连接符 21"/>
          <p:cNvCxnSpPr/>
          <p:nvPr/>
        </p:nvCxnSpPr>
        <p:spPr>
          <a:xfrm>
            <a:off x="4240689" y="2717507"/>
            <a:ext cx="504056" cy="917064"/>
          </a:xfrm>
          <a:prstGeom prst="line">
            <a:avLst/>
          </a:prstGeom>
          <a:ln w="19050">
            <a:solidFill>
              <a:srgbClr val="92D05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312697" y="3221563"/>
            <a:ext cx="360040" cy="0"/>
          </a:xfrm>
          <a:prstGeom prst="line">
            <a:avLst/>
          </a:prstGeom>
          <a:ln>
            <a:solidFill>
              <a:srgbClr val="92D05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888761" y="2980182"/>
            <a:ext cx="360040" cy="0"/>
          </a:xfrm>
          <a:prstGeom prst="line">
            <a:avLst/>
          </a:prstGeom>
          <a:ln>
            <a:solidFill>
              <a:srgbClr val="C4950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750540" y="3061312"/>
            <a:ext cx="354584"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rgbClr val="D3675F"/>
                </a:solidFill>
                <a:effectLst>
                  <a:outerShdw blurRad="38100" dist="38100" dir="2700000" algn="tl">
                    <a:srgbClr val="000000">
                      <a:alpha val="43137"/>
                    </a:srgbClr>
                  </a:outerShdw>
                </a:effectLst>
              </a:rPr>
              <a:t>X1</a:t>
            </a:r>
            <a:endParaRPr lang="zh-CN" altLang="en-US" sz="1000">
              <a:solidFill>
                <a:srgbClr val="D3675F"/>
              </a:solidFill>
              <a:effectLst>
                <a:outerShdw blurRad="38100" dist="38100" dir="2700000" algn="tl">
                  <a:srgbClr val="000000">
                    <a:alpha val="43137"/>
                  </a:srgbClr>
                </a:outerShdw>
              </a:effectLst>
            </a:endParaRPr>
          </a:p>
        </p:txBody>
      </p:sp>
      <p:sp>
        <p:nvSpPr>
          <p:cNvPr id="28" name="矩形 27"/>
          <p:cNvSpPr/>
          <p:nvPr/>
        </p:nvSpPr>
        <p:spPr>
          <a:xfrm>
            <a:off x="4265163" y="3008620"/>
            <a:ext cx="354584"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rgbClr val="92D050"/>
                </a:solidFill>
                <a:effectLst>
                  <a:outerShdw blurRad="38100" dist="38100" dir="2700000" algn="tl">
                    <a:srgbClr val="000000">
                      <a:alpha val="43137"/>
                    </a:srgbClr>
                  </a:outerShdw>
                </a:effectLst>
              </a:rPr>
              <a:t>X2</a:t>
            </a:r>
            <a:endParaRPr lang="zh-CN" altLang="en-US" sz="1000">
              <a:solidFill>
                <a:srgbClr val="92D050"/>
              </a:solidFill>
              <a:effectLst>
                <a:outerShdw blurRad="38100" dist="38100" dir="2700000" algn="tl">
                  <a:srgbClr val="000000">
                    <a:alpha val="43137"/>
                  </a:srgbClr>
                </a:outerShdw>
              </a:effectLst>
            </a:endParaRPr>
          </a:p>
        </p:txBody>
      </p:sp>
      <p:sp>
        <p:nvSpPr>
          <p:cNvPr id="29" name="矩形 28"/>
          <p:cNvSpPr/>
          <p:nvPr/>
        </p:nvSpPr>
        <p:spPr>
          <a:xfrm>
            <a:off x="4860032" y="2924944"/>
            <a:ext cx="354584"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rgbClr val="D3675F"/>
                </a:solidFill>
                <a:effectLst>
                  <a:outerShdw blurRad="38100" dist="38100" dir="2700000" algn="tl">
                    <a:srgbClr val="000000">
                      <a:alpha val="43137"/>
                    </a:srgbClr>
                  </a:outerShdw>
                </a:effectLst>
              </a:rPr>
              <a:t>X3</a:t>
            </a:r>
            <a:endParaRPr lang="zh-CN" altLang="en-US" sz="1000">
              <a:solidFill>
                <a:srgbClr val="D3675F"/>
              </a:solidFill>
              <a:effectLst>
                <a:outerShdw blurRad="38100" dist="38100" dir="2700000" algn="tl">
                  <a:srgbClr val="000000">
                    <a:alpha val="43137"/>
                  </a:srgbClr>
                </a:outerShdw>
              </a:effectLst>
            </a:endParaRPr>
          </a:p>
        </p:txBody>
      </p:sp>
      <p:sp>
        <p:nvSpPr>
          <p:cNvPr id="30" name="矩形 29"/>
          <p:cNvSpPr/>
          <p:nvPr/>
        </p:nvSpPr>
        <p:spPr>
          <a:xfrm>
            <a:off x="4567453" y="3640812"/>
            <a:ext cx="452368"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rgbClr val="FF8989"/>
                </a:solidFill>
                <a:effectLst>
                  <a:outerShdw blurRad="38100" dist="38100" dir="2700000" algn="tl">
                    <a:srgbClr val="000000">
                      <a:alpha val="43137"/>
                    </a:srgbClr>
                  </a:outerShdw>
                </a:effectLst>
              </a:rPr>
              <a:t>DX2</a:t>
            </a:r>
            <a:endParaRPr lang="zh-CN" altLang="en-US" sz="1000">
              <a:solidFill>
                <a:srgbClr val="FF8989"/>
              </a:solidFill>
              <a:effectLst>
                <a:outerShdw blurRad="38100" dist="38100" dir="2700000" algn="tl">
                  <a:srgbClr val="000000">
                    <a:alpha val="43137"/>
                  </a:srgbClr>
                </a:outerShdw>
              </a:effectLst>
            </a:endParaRPr>
          </a:p>
        </p:txBody>
      </p:sp>
      <p:sp>
        <p:nvSpPr>
          <p:cNvPr id="32" name="矩形 31"/>
          <p:cNvSpPr/>
          <p:nvPr/>
        </p:nvSpPr>
        <p:spPr>
          <a:xfrm>
            <a:off x="5198761" y="2825240"/>
            <a:ext cx="346570" cy="246221"/>
          </a:xfrm>
          <a:prstGeom prst="rect">
            <a:avLst/>
          </a:prstGeom>
        </p:spPr>
        <p:txBody>
          <a:bodyPr wrap="none">
            <a:spAutoFit/>
          </a:bodyPr>
          <a:lstStyle/>
          <a:p>
            <a:r>
              <a:rPr lang="en-US" altLang="zh-CN" sz="1000" b="1">
                <a:solidFill>
                  <a:srgbClr val="C49500"/>
                </a:solidFill>
                <a:effectLst>
                  <a:outerShdw blurRad="38100" dist="38100" dir="2700000" algn="tl">
                    <a:srgbClr val="000000">
                      <a:alpha val="43137"/>
                    </a:srgbClr>
                  </a:outerShdw>
                </a:effectLst>
              </a:rPr>
              <a:t>Z3</a:t>
            </a:r>
            <a:endParaRPr lang="zh-CN" altLang="en-US" sz="1000"/>
          </a:p>
        </p:txBody>
      </p:sp>
      <p:sp>
        <p:nvSpPr>
          <p:cNvPr id="33" name="矩形 32"/>
          <p:cNvSpPr/>
          <p:nvPr/>
        </p:nvSpPr>
        <p:spPr>
          <a:xfrm>
            <a:off x="5248801" y="2183254"/>
            <a:ext cx="450764" cy="246221"/>
          </a:xfrm>
          <a:prstGeom prst="rect">
            <a:avLst/>
          </a:prstGeom>
        </p:spPr>
        <p:txBody>
          <a:bodyPr wrap="none">
            <a:spAutoFit/>
          </a:bodyPr>
          <a:lstStyle/>
          <a:p>
            <a:r>
              <a:rPr lang="en-US" altLang="zh-CN" sz="1000" b="1">
                <a:solidFill>
                  <a:srgbClr val="00B0F0"/>
                </a:solidFill>
                <a:effectLst>
                  <a:outerShdw blurRad="38100" dist="38100" dir="2700000" algn="tl">
                    <a:srgbClr val="000000">
                      <a:alpha val="43137"/>
                    </a:srgbClr>
                  </a:outerShdw>
                </a:effectLst>
              </a:rPr>
              <a:t>GX3</a:t>
            </a:r>
            <a:endParaRPr lang="zh-CN" altLang="en-US" sz="1000"/>
          </a:p>
        </p:txBody>
      </p:sp>
      <p:grpSp>
        <p:nvGrpSpPr>
          <p:cNvPr id="38" name="组合 37"/>
          <p:cNvGrpSpPr/>
          <p:nvPr/>
        </p:nvGrpSpPr>
        <p:grpSpPr>
          <a:xfrm>
            <a:off x="6567982" y="2212265"/>
            <a:ext cx="1502334" cy="246221"/>
            <a:chOff x="6535898" y="2174598"/>
            <a:chExt cx="1502334" cy="246221"/>
          </a:xfrm>
        </p:grpSpPr>
        <p:sp>
          <p:nvSpPr>
            <p:cNvPr id="31" name="矩形 30"/>
            <p:cNvSpPr/>
            <p:nvPr/>
          </p:nvSpPr>
          <p:spPr>
            <a:xfrm>
              <a:off x="6535898" y="2174598"/>
              <a:ext cx="1502334"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rgbClr val="00B0F0"/>
                  </a:solidFill>
                  <a:effectLst>
                    <a:outerShdw blurRad="38100" dist="38100" dir="2700000" algn="tl">
                      <a:srgbClr val="000000">
                        <a:alpha val="43137"/>
                      </a:srgbClr>
                    </a:outerShdw>
                  </a:effectLst>
                </a:rPr>
                <a:t>GX3 = DX2 + Z3     2</a:t>
              </a:r>
              <a:endParaRPr lang="zh-CN" altLang="en-US" sz="1000">
                <a:solidFill>
                  <a:srgbClr val="00B0F0"/>
                </a:solidFill>
                <a:effectLst>
                  <a:outerShdw blurRad="38100" dist="38100" dir="2700000" algn="tl">
                    <a:srgbClr val="000000">
                      <a:alpha val="43137"/>
                    </a:srgbClr>
                  </a:outerShdw>
                </a:effectLst>
              </a:endParaRPr>
            </a:p>
          </p:txBody>
        </p:sp>
        <p:sp>
          <p:nvSpPr>
            <p:cNvPr id="37" name="乘号 36"/>
            <p:cNvSpPr/>
            <p:nvPr/>
          </p:nvSpPr>
          <p:spPr>
            <a:xfrm flipH="1">
              <a:off x="7708268" y="2260439"/>
              <a:ext cx="104092" cy="80190"/>
            </a:xfrm>
            <a:prstGeom prst="mathMultiply">
              <a:avLst/>
            </a:prstGeom>
            <a:solidFill>
              <a:schemeClr val="accent1">
                <a:lumMod val="60000"/>
                <a:lumOff val="40000"/>
              </a:schemeClr>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grpSp>
      <p:cxnSp>
        <p:nvCxnSpPr>
          <p:cNvPr id="25" name="直接连接符 24"/>
          <p:cNvCxnSpPr/>
          <p:nvPr/>
        </p:nvCxnSpPr>
        <p:spPr>
          <a:xfrm flipV="1">
            <a:off x="4744745" y="2429475"/>
            <a:ext cx="648072" cy="1205096"/>
          </a:xfrm>
          <a:prstGeom prst="line">
            <a:avLst/>
          </a:prstGeom>
          <a:ln w="19050">
            <a:solidFill>
              <a:srgbClr val="D3675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动作按钮: 开始 33">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5" name="动作按钮: 后退或前一项 34">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6" name="动作按钮: 前进或下一项 35">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9" name="动作按钮: 结束 38">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40" name="动作按钮: 第一张 39">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41" name="动作按钮: 上一张 40">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42" name="矩形 41"/>
          <p:cNvSpPr/>
          <p:nvPr/>
        </p:nvSpPr>
        <p:spPr>
          <a:xfrm>
            <a:off x="6582917" y="3284984"/>
            <a:ext cx="1271502" cy="246221"/>
          </a:xfrm>
          <a:prstGeom prst="rect">
            <a:avLst/>
          </a:prstGeom>
          <a:effectLst>
            <a:outerShdw blurRad="50800" dist="38100" dir="2700000" algn="tl" rotWithShape="0">
              <a:prstClr val="black">
                <a:alpha val="40000"/>
              </a:prstClr>
            </a:outerShdw>
          </a:effectLst>
        </p:spPr>
        <p:txBody>
          <a:bodyPr wrap="none">
            <a:spAutoFit/>
          </a:bodyPr>
          <a:lstStyle/>
          <a:p>
            <a:r>
              <a:rPr lang="en-US" altLang="zh-CN" sz="1000" b="1" smtClean="0">
                <a:solidFill>
                  <a:srgbClr val="C49500"/>
                </a:solidFill>
                <a:effectLst>
                  <a:outerShdw blurRad="38100" dist="38100" dir="2700000" algn="tl">
                    <a:srgbClr val="000000">
                      <a:alpha val="43137"/>
                    </a:srgbClr>
                  </a:outerShdw>
                </a:effectLst>
              </a:rPr>
              <a:t>Z= B - (B - A) / 2</a:t>
            </a:r>
            <a:endParaRPr lang="zh-CN" altLang="en-US" sz="1000">
              <a:solidFill>
                <a:srgbClr val="C49500"/>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4697301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randombar(horizontal)">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animEffect transition="in" filter="fade">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p:cTn id="63" dur="500" fill="hold"/>
                                        <p:tgtEl>
                                          <p:spTgt spid="27"/>
                                        </p:tgtEl>
                                        <p:attrNameLst>
                                          <p:attrName>ppt_w</p:attrName>
                                        </p:attrNameLst>
                                      </p:cBhvr>
                                      <p:tavLst>
                                        <p:tav tm="0">
                                          <p:val>
                                            <p:fltVal val="0"/>
                                          </p:val>
                                        </p:tav>
                                        <p:tav tm="100000">
                                          <p:val>
                                            <p:strVal val="#ppt_w"/>
                                          </p:val>
                                        </p:tav>
                                      </p:tavLst>
                                    </p:anim>
                                    <p:anim calcmode="lin" valueType="num">
                                      <p:cBhvr>
                                        <p:cTn id="64" dur="500" fill="hold"/>
                                        <p:tgtEl>
                                          <p:spTgt spid="27"/>
                                        </p:tgtEl>
                                        <p:attrNameLst>
                                          <p:attrName>ppt_h</p:attrName>
                                        </p:attrNameLst>
                                      </p:cBhvr>
                                      <p:tavLst>
                                        <p:tav tm="0">
                                          <p:val>
                                            <p:fltVal val="0"/>
                                          </p:val>
                                        </p:tav>
                                        <p:tav tm="100000">
                                          <p:val>
                                            <p:strVal val="#ppt_h"/>
                                          </p:val>
                                        </p:tav>
                                      </p:tavLst>
                                    </p:anim>
                                    <p:animEffect transition="in" filter="fade">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randombar(horizont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p:cTn id="75" dur="500" fill="hold"/>
                                        <p:tgtEl>
                                          <p:spTgt spid="23"/>
                                        </p:tgtEl>
                                        <p:attrNameLst>
                                          <p:attrName>ppt_w</p:attrName>
                                        </p:attrNameLst>
                                      </p:cBhvr>
                                      <p:tavLst>
                                        <p:tav tm="0">
                                          <p:val>
                                            <p:fltVal val="0"/>
                                          </p:val>
                                        </p:tav>
                                        <p:tav tm="100000">
                                          <p:val>
                                            <p:strVal val="#ppt_w"/>
                                          </p:val>
                                        </p:tav>
                                      </p:tavLst>
                                    </p:anim>
                                    <p:anim calcmode="lin" valueType="num">
                                      <p:cBhvr>
                                        <p:cTn id="76" dur="500" fill="hold"/>
                                        <p:tgtEl>
                                          <p:spTgt spid="23"/>
                                        </p:tgtEl>
                                        <p:attrNameLst>
                                          <p:attrName>ppt_h</p:attrName>
                                        </p:attrNameLst>
                                      </p:cBhvr>
                                      <p:tavLst>
                                        <p:tav tm="0">
                                          <p:val>
                                            <p:fltVal val="0"/>
                                          </p:val>
                                        </p:tav>
                                        <p:tav tm="100000">
                                          <p:val>
                                            <p:strVal val="#ppt_h"/>
                                          </p:val>
                                        </p:tav>
                                      </p:tavLst>
                                    </p:anim>
                                    <p:animEffect transition="in" filter="fade">
                                      <p:cBhvr>
                                        <p:cTn id="77" dur="500"/>
                                        <p:tgtEl>
                                          <p:spTgt spid="23"/>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 calcmode="lin" valueType="num">
                                      <p:cBhvr>
                                        <p:cTn id="80" dur="500" fill="hold"/>
                                        <p:tgtEl>
                                          <p:spTgt spid="19"/>
                                        </p:tgtEl>
                                        <p:attrNameLst>
                                          <p:attrName>ppt_w</p:attrName>
                                        </p:attrNameLst>
                                      </p:cBhvr>
                                      <p:tavLst>
                                        <p:tav tm="0">
                                          <p:val>
                                            <p:fltVal val="0"/>
                                          </p:val>
                                        </p:tav>
                                        <p:tav tm="100000">
                                          <p:val>
                                            <p:strVal val="#ppt_w"/>
                                          </p:val>
                                        </p:tav>
                                      </p:tavLst>
                                    </p:anim>
                                    <p:anim calcmode="lin" valueType="num">
                                      <p:cBhvr>
                                        <p:cTn id="81" dur="500" fill="hold"/>
                                        <p:tgtEl>
                                          <p:spTgt spid="19"/>
                                        </p:tgtEl>
                                        <p:attrNameLst>
                                          <p:attrName>ppt_h</p:attrName>
                                        </p:attrNameLst>
                                      </p:cBhvr>
                                      <p:tavLst>
                                        <p:tav tm="0">
                                          <p:val>
                                            <p:fltVal val="0"/>
                                          </p:val>
                                        </p:tav>
                                        <p:tav tm="100000">
                                          <p:val>
                                            <p:strVal val="#ppt_h"/>
                                          </p:val>
                                        </p:tav>
                                      </p:tavLst>
                                    </p:anim>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p:cTn id="87" dur="500" fill="hold"/>
                                        <p:tgtEl>
                                          <p:spTgt spid="28"/>
                                        </p:tgtEl>
                                        <p:attrNameLst>
                                          <p:attrName>ppt_w</p:attrName>
                                        </p:attrNameLst>
                                      </p:cBhvr>
                                      <p:tavLst>
                                        <p:tav tm="0">
                                          <p:val>
                                            <p:fltVal val="0"/>
                                          </p:val>
                                        </p:tav>
                                        <p:tav tm="100000">
                                          <p:val>
                                            <p:strVal val="#ppt_w"/>
                                          </p:val>
                                        </p:tav>
                                      </p:tavLst>
                                    </p:anim>
                                    <p:anim calcmode="lin" valueType="num">
                                      <p:cBhvr>
                                        <p:cTn id="88" dur="500" fill="hold"/>
                                        <p:tgtEl>
                                          <p:spTgt spid="28"/>
                                        </p:tgtEl>
                                        <p:attrNameLst>
                                          <p:attrName>ppt_h</p:attrName>
                                        </p:attrNameLst>
                                      </p:cBhvr>
                                      <p:tavLst>
                                        <p:tav tm="0">
                                          <p:val>
                                            <p:fltVal val="0"/>
                                          </p:val>
                                        </p:tav>
                                        <p:tav tm="100000">
                                          <p:val>
                                            <p:strVal val="#ppt_h"/>
                                          </p:val>
                                        </p:tav>
                                      </p:tavLst>
                                    </p:anim>
                                    <p:animEffect transition="in" filter="fade">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randombar(horizontal)">
                                      <p:cBhvr>
                                        <p:cTn id="94" dur="500"/>
                                        <p:tgtEl>
                                          <p:spTgt spid="25"/>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p:cTn id="99" dur="500" fill="hold"/>
                                        <p:tgtEl>
                                          <p:spTgt spid="29"/>
                                        </p:tgtEl>
                                        <p:attrNameLst>
                                          <p:attrName>ppt_w</p:attrName>
                                        </p:attrNameLst>
                                      </p:cBhvr>
                                      <p:tavLst>
                                        <p:tav tm="0">
                                          <p:val>
                                            <p:fltVal val="0"/>
                                          </p:val>
                                        </p:tav>
                                        <p:tav tm="100000">
                                          <p:val>
                                            <p:strVal val="#ppt_w"/>
                                          </p:val>
                                        </p:tav>
                                      </p:tavLst>
                                    </p:anim>
                                    <p:anim calcmode="lin" valueType="num">
                                      <p:cBhvr>
                                        <p:cTn id="100" dur="500" fill="hold"/>
                                        <p:tgtEl>
                                          <p:spTgt spid="29"/>
                                        </p:tgtEl>
                                        <p:attrNameLst>
                                          <p:attrName>ppt_h</p:attrName>
                                        </p:attrNameLst>
                                      </p:cBhvr>
                                      <p:tavLst>
                                        <p:tav tm="0">
                                          <p:val>
                                            <p:fltVal val="0"/>
                                          </p:val>
                                        </p:tav>
                                        <p:tav tm="100000">
                                          <p:val>
                                            <p:strVal val="#ppt_h"/>
                                          </p:val>
                                        </p:tav>
                                      </p:tavLst>
                                    </p:anim>
                                    <p:animEffect transition="in" filter="fade">
                                      <p:cBhvr>
                                        <p:cTn id="101" dur="500"/>
                                        <p:tgtEl>
                                          <p:spTgt spid="29"/>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16" fill="hold" nodeType="click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500" fill="hold"/>
                                        <p:tgtEl>
                                          <p:spTgt spid="26"/>
                                        </p:tgtEl>
                                        <p:attrNameLst>
                                          <p:attrName>ppt_w</p:attrName>
                                        </p:attrNameLst>
                                      </p:cBhvr>
                                      <p:tavLst>
                                        <p:tav tm="0">
                                          <p:val>
                                            <p:fltVal val="0"/>
                                          </p:val>
                                        </p:tav>
                                        <p:tav tm="100000">
                                          <p:val>
                                            <p:strVal val="#ppt_w"/>
                                          </p:val>
                                        </p:tav>
                                      </p:tavLst>
                                    </p:anim>
                                    <p:anim calcmode="lin" valueType="num">
                                      <p:cBhvr>
                                        <p:cTn id="107" dur="500" fill="hold"/>
                                        <p:tgtEl>
                                          <p:spTgt spid="26"/>
                                        </p:tgtEl>
                                        <p:attrNameLst>
                                          <p:attrName>ppt_h</p:attrName>
                                        </p:attrNameLst>
                                      </p:cBhvr>
                                      <p:tavLst>
                                        <p:tav tm="0">
                                          <p:val>
                                            <p:fltVal val="0"/>
                                          </p:val>
                                        </p:tav>
                                        <p:tav tm="100000">
                                          <p:val>
                                            <p:strVal val="#ppt_h"/>
                                          </p:val>
                                        </p:tav>
                                      </p:tavLst>
                                    </p:anim>
                                    <p:animEffect transition="in" filter="fade">
                                      <p:cBhvr>
                                        <p:cTn id="108" dur="500"/>
                                        <p:tgtEl>
                                          <p:spTgt spid="26"/>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p:cTn id="111" dur="500" fill="hold"/>
                                        <p:tgtEl>
                                          <p:spTgt spid="32"/>
                                        </p:tgtEl>
                                        <p:attrNameLst>
                                          <p:attrName>ppt_w</p:attrName>
                                        </p:attrNameLst>
                                      </p:cBhvr>
                                      <p:tavLst>
                                        <p:tav tm="0">
                                          <p:val>
                                            <p:fltVal val="0"/>
                                          </p:val>
                                        </p:tav>
                                        <p:tav tm="100000">
                                          <p:val>
                                            <p:strVal val="#ppt_w"/>
                                          </p:val>
                                        </p:tav>
                                      </p:tavLst>
                                    </p:anim>
                                    <p:anim calcmode="lin" valueType="num">
                                      <p:cBhvr>
                                        <p:cTn id="112" dur="500" fill="hold"/>
                                        <p:tgtEl>
                                          <p:spTgt spid="32"/>
                                        </p:tgtEl>
                                        <p:attrNameLst>
                                          <p:attrName>ppt_h</p:attrName>
                                        </p:attrNameLst>
                                      </p:cBhvr>
                                      <p:tavLst>
                                        <p:tav tm="0">
                                          <p:val>
                                            <p:fltVal val="0"/>
                                          </p:val>
                                        </p:tav>
                                        <p:tav tm="100000">
                                          <p:val>
                                            <p:strVal val="#ppt_h"/>
                                          </p:val>
                                        </p:tav>
                                      </p:tavLst>
                                    </p:anim>
                                    <p:animEffect transition="in" filter="fad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53" presetClass="entr" presetSubtype="16" fill="hold" grpId="0" nodeType="clickEffect">
                                  <p:stCondLst>
                                    <p:cond delay="0"/>
                                  </p:stCondLst>
                                  <p:childTnLst>
                                    <p:set>
                                      <p:cBhvr>
                                        <p:cTn id="117" dur="1" fill="hold">
                                          <p:stCondLst>
                                            <p:cond delay="0"/>
                                          </p:stCondLst>
                                        </p:cTn>
                                        <p:tgtEl>
                                          <p:spTgt spid="30"/>
                                        </p:tgtEl>
                                        <p:attrNameLst>
                                          <p:attrName>style.visibility</p:attrName>
                                        </p:attrNameLst>
                                      </p:cBhvr>
                                      <p:to>
                                        <p:strVal val="visible"/>
                                      </p:to>
                                    </p:set>
                                    <p:anim calcmode="lin" valueType="num">
                                      <p:cBhvr>
                                        <p:cTn id="118" dur="500" fill="hold"/>
                                        <p:tgtEl>
                                          <p:spTgt spid="30"/>
                                        </p:tgtEl>
                                        <p:attrNameLst>
                                          <p:attrName>ppt_w</p:attrName>
                                        </p:attrNameLst>
                                      </p:cBhvr>
                                      <p:tavLst>
                                        <p:tav tm="0">
                                          <p:val>
                                            <p:fltVal val="0"/>
                                          </p:val>
                                        </p:tav>
                                        <p:tav tm="100000">
                                          <p:val>
                                            <p:strVal val="#ppt_w"/>
                                          </p:val>
                                        </p:tav>
                                      </p:tavLst>
                                    </p:anim>
                                    <p:anim calcmode="lin" valueType="num">
                                      <p:cBhvr>
                                        <p:cTn id="119" dur="500" fill="hold"/>
                                        <p:tgtEl>
                                          <p:spTgt spid="30"/>
                                        </p:tgtEl>
                                        <p:attrNameLst>
                                          <p:attrName>ppt_h</p:attrName>
                                        </p:attrNameLst>
                                      </p:cBhvr>
                                      <p:tavLst>
                                        <p:tav tm="0">
                                          <p:val>
                                            <p:fltVal val="0"/>
                                          </p:val>
                                        </p:tav>
                                        <p:tav tm="100000">
                                          <p:val>
                                            <p:strVal val="#ppt_h"/>
                                          </p:val>
                                        </p:tav>
                                      </p:tavLst>
                                    </p:anim>
                                    <p:animEffect transition="in" filter="fade">
                                      <p:cBhvr>
                                        <p:cTn id="120" dur="500"/>
                                        <p:tgtEl>
                                          <p:spTgt spid="30"/>
                                        </p:tgtEl>
                                      </p:cBhvr>
                                    </p:animEffect>
                                  </p:childTnLst>
                                </p:cTn>
                              </p:par>
                            </p:childTnLst>
                          </p:cTn>
                        </p:par>
                      </p:childTnLst>
                    </p:cTn>
                  </p:par>
                  <p:par>
                    <p:cTn id="121" fill="hold">
                      <p:stCondLst>
                        <p:cond delay="indefinite"/>
                      </p:stCondLst>
                      <p:childTnLst>
                        <p:par>
                          <p:cTn id="122" fill="hold">
                            <p:stCondLst>
                              <p:cond delay="0"/>
                            </p:stCondLst>
                            <p:childTnLst>
                              <p:par>
                                <p:cTn id="123" presetID="53" presetClass="entr" presetSubtype="16" fill="hold" grpId="0" nodeType="clickEffect">
                                  <p:stCondLst>
                                    <p:cond delay="0"/>
                                  </p:stCondLst>
                                  <p:childTnLst>
                                    <p:set>
                                      <p:cBhvr>
                                        <p:cTn id="124" dur="1" fill="hold">
                                          <p:stCondLst>
                                            <p:cond delay="0"/>
                                          </p:stCondLst>
                                        </p:cTn>
                                        <p:tgtEl>
                                          <p:spTgt spid="33"/>
                                        </p:tgtEl>
                                        <p:attrNameLst>
                                          <p:attrName>style.visibility</p:attrName>
                                        </p:attrNameLst>
                                      </p:cBhvr>
                                      <p:to>
                                        <p:strVal val="visible"/>
                                      </p:to>
                                    </p:set>
                                    <p:anim calcmode="lin" valueType="num">
                                      <p:cBhvr>
                                        <p:cTn id="125" dur="500" fill="hold"/>
                                        <p:tgtEl>
                                          <p:spTgt spid="33"/>
                                        </p:tgtEl>
                                        <p:attrNameLst>
                                          <p:attrName>ppt_w</p:attrName>
                                        </p:attrNameLst>
                                      </p:cBhvr>
                                      <p:tavLst>
                                        <p:tav tm="0">
                                          <p:val>
                                            <p:fltVal val="0"/>
                                          </p:val>
                                        </p:tav>
                                        <p:tav tm="100000">
                                          <p:val>
                                            <p:strVal val="#ppt_w"/>
                                          </p:val>
                                        </p:tav>
                                      </p:tavLst>
                                    </p:anim>
                                    <p:anim calcmode="lin" valueType="num">
                                      <p:cBhvr>
                                        <p:cTn id="126" dur="500" fill="hold"/>
                                        <p:tgtEl>
                                          <p:spTgt spid="33"/>
                                        </p:tgtEl>
                                        <p:attrNameLst>
                                          <p:attrName>ppt_h</p:attrName>
                                        </p:attrNameLst>
                                      </p:cBhvr>
                                      <p:tavLst>
                                        <p:tav tm="0">
                                          <p:val>
                                            <p:fltVal val="0"/>
                                          </p:val>
                                        </p:tav>
                                        <p:tav tm="100000">
                                          <p:val>
                                            <p:strVal val="#ppt_h"/>
                                          </p:val>
                                        </p:tav>
                                      </p:tavLst>
                                    </p:anim>
                                    <p:animEffect transition="in" filter="fade">
                                      <p:cBhvr>
                                        <p:cTn id="127" dur="500"/>
                                        <p:tgtEl>
                                          <p:spTgt spid="33"/>
                                        </p:tgtEl>
                                      </p:cBhvr>
                                    </p:animEffect>
                                  </p:childTnLst>
                                </p:cTn>
                              </p:par>
                            </p:childTnLst>
                          </p:cTn>
                        </p:par>
                      </p:childTnLst>
                    </p:cTn>
                  </p:par>
                  <p:par>
                    <p:cTn id="128" fill="hold">
                      <p:stCondLst>
                        <p:cond delay="indefinite"/>
                      </p:stCondLst>
                      <p:childTnLst>
                        <p:par>
                          <p:cTn id="129" fill="hold">
                            <p:stCondLst>
                              <p:cond delay="0"/>
                            </p:stCondLst>
                            <p:childTnLst>
                              <p:par>
                                <p:cTn id="130" presetID="53" presetClass="entr" presetSubtype="16" fill="hold" grpId="0" nodeType="clickEffect">
                                  <p:stCondLst>
                                    <p:cond delay="0"/>
                                  </p:stCondLst>
                                  <p:childTnLst>
                                    <p:set>
                                      <p:cBhvr>
                                        <p:cTn id="131" dur="1" fill="hold">
                                          <p:stCondLst>
                                            <p:cond delay="0"/>
                                          </p:stCondLst>
                                        </p:cTn>
                                        <p:tgtEl>
                                          <p:spTgt spid="20"/>
                                        </p:tgtEl>
                                        <p:attrNameLst>
                                          <p:attrName>style.visibility</p:attrName>
                                        </p:attrNameLst>
                                      </p:cBhvr>
                                      <p:to>
                                        <p:strVal val="visible"/>
                                      </p:to>
                                    </p:set>
                                    <p:anim calcmode="lin" valueType="num">
                                      <p:cBhvr>
                                        <p:cTn id="132" dur="500" fill="hold"/>
                                        <p:tgtEl>
                                          <p:spTgt spid="20"/>
                                        </p:tgtEl>
                                        <p:attrNameLst>
                                          <p:attrName>ppt_w</p:attrName>
                                        </p:attrNameLst>
                                      </p:cBhvr>
                                      <p:tavLst>
                                        <p:tav tm="0">
                                          <p:val>
                                            <p:fltVal val="0"/>
                                          </p:val>
                                        </p:tav>
                                        <p:tav tm="100000">
                                          <p:val>
                                            <p:strVal val="#ppt_w"/>
                                          </p:val>
                                        </p:tav>
                                      </p:tavLst>
                                    </p:anim>
                                    <p:anim calcmode="lin" valueType="num">
                                      <p:cBhvr>
                                        <p:cTn id="133" dur="500" fill="hold"/>
                                        <p:tgtEl>
                                          <p:spTgt spid="20"/>
                                        </p:tgtEl>
                                        <p:attrNameLst>
                                          <p:attrName>ppt_h</p:attrName>
                                        </p:attrNameLst>
                                      </p:cBhvr>
                                      <p:tavLst>
                                        <p:tav tm="0">
                                          <p:val>
                                            <p:fltVal val="0"/>
                                          </p:val>
                                        </p:tav>
                                        <p:tav tm="100000">
                                          <p:val>
                                            <p:strVal val="#ppt_h"/>
                                          </p:val>
                                        </p:tav>
                                      </p:tavLst>
                                    </p:anim>
                                    <p:animEffect transition="in" filter="fade">
                                      <p:cBhvr>
                                        <p:cTn id="134" dur="500"/>
                                        <p:tgtEl>
                                          <p:spTgt spid="20"/>
                                        </p:tgtEl>
                                      </p:cBhvr>
                                    </p:animEffect>
                                  </p:childTnLst>
                                </p:cTn>
                              </p:par>
                            </p:childTnLst>
                          </p:cTn>
                        </p:par>
                      </p:childTnLst>
                    </p:cTn>
                  </p:par>
                  <p:par>
                    <p:cTn id="135" fill="hold">
                      <p:stCondLst>
                        <p:cond delay="indefinite"/>
                      </p:stCondLst>
                      <p:childTnLst>
                        <p:par>
                          <p:cTn id="136" fill="hold">
                            <p:stCondLst>
                              <p:cond delay="0"/>
                            </p:stCondLst>
                            <p:childTnLst>
                              <p:par>
                                <p:cTn id="137" presetID="53" presetClass="entr" presetSubtype="16" fill="hold" nodeType="clickEffect">
                                  <p:stCondLst>
                                    <p:cond delay="0"/>
                                  </p:stCondLst>
                                  <p:childTnLst>
                                    <p:set>
                                      <p:cBhvr>
                                        <p:cTn id="138" dur="1" fill="hold">
                                          <p:stCondLst>
                                            <p:cond delay="0"/>
                                          </p:stCondLst>
                                        </p:cTn>
                                        <p:tgtEl>
                                          <p:spTgt spid="38"/>
                                        </p:tgtEl>
                                        <p:attrNameLst>
                                          <p:attrName>style.visibility</p:attrName>
                                        </p:attrNameLst>
                                      </p:cBhvr>
                                      <p:to>
                                        <p:strVal val="visible"/>
                                      </p:to>
                                    </p:set>
                                    <p:anim calcmode="lin" valueType="num">
                                      <p:cBhvr>
                                        <p:cTn id="139" dur="500" fill="hold"/>
                                        <p:tgtEl>
                                          <p:spTgt spid="38"/>
                                        </p:tgtEl>
                                        <p:attrNameLst>
                                          <p:attrName>ppt_w</p:attrName>
                                        </p:attrNameLst>
                                      </p:cBhvr>
                                      <p:tavLst>
                                        <p:tav tm="0">
                                          <p:val>
                                            <p:fltVal val="0"/>
                                          </p:val>
                                        </p:tav>
                                        <p:tav tm="100000">
                                          <p:val>
                                            <p:strVal val="#ppt_w"/>
                                          </p:val>
                                        </p:tav>
                                      </p:tavLst>
                                    </p:anim>
                                    <p:anim calcmode="lin" valueType="num">
                                      <p:cBhvr>
                                        <p:cTn id="140" dur="500" fill="hold"/>
                                        <p:tgtEl>
                                          <p:spTgt spid="38"/>
                                        </p:tgtEl>
                                        <p:attrNameLst>
                                          <p:attrName>ppt_h</p:attrName>
                                        </p:attrNameLst>
                                      </p:cBhvr>
                                      <p:tavLst>
                                        <p:tav tm="0">
                                          <p:val>
                                            <p:fltVal val="0"/>
                                          </p:val>
                                        </p:tav>
                                        <p:tav tm="100000">
                                          <p:val>
                                            <p:strVal val="#ppt_h"/>
                                          </p:val>
                                        </p:tav>
                                      </p:tavLst>
                                    </p:anim>
                                    <p:animEffect transition="in" filter="fade">
                                      <p:cBhvr>
                                        <p:cTn id="141" dur="500"/>
                                        <p:tgtEl>
                                          <p:spTgt spid="38"/>
                                        </p:tgtEl>
                                      </p:cBhvr>
                                    </p:animEffect>
                                  </p:childTnLst>
                                </p:cTn>
                              </p:par>
                            </p:childTnLst>
                          </p:cTn>
                        </p:par>
                      </p:childTnLst>
                    </p:cTn>
                  </p:par>
                  <p:par>
                    <p:cTn id="142" fill="hold">
                      <p:stCondLst>
                        <p:cond delay="indefinite"/>
                      </p:stCondLst>
                      <p:childTnLst>
                        <p:par>
                          <p:cTn id="143" fill="hold">
                            <p:stCondLst>
                              <p:cond delay="0"/>
                            </p:stCondLst>
                            <p:childTnLst>
                              <p:par>
                                <p:cTn id="144" presetID="53" presetClass="entr" presetSubtype="16" fill="hold" grpId="0" nodeType="clickEffect">
                                  <p:stCondLst>
                                    <p:cond delay="0"/>
                                  </p:stCondLst>
                                  <p:childTnLst>
                                    <p:set>
                                      <p:cBhvr>
                                        <p:cTn id="145" dur="1" fill="hold">
                                          <p:stCondLst>
                                            <p:cond delay="0"/>
                                          </p:stCondLst>
                                        </p:cTn>
                                        <p:tgtEl>
                                          <p:spTgt spid="42"/>
                                        </p:tgtEl>
                                        <p:attrNameLst>
                                          <p:attrName>style.visibility</p:attrName>
                                        </p:attrNameLst>
                                      </p:cBhvr>
                                      <p:to>
                                        <p:strVal val="visible"/>
                                      </p:to>
                                    </p:set>
                                    <p:anim calcmode="lin" valueType="num">
                                      <p:cBhvr>
                                        <p:cTn id="146" dur="500" fill="hold"/>
                                        <p:tgtEl>
                                          <p:spTgt spid="42"/>
                                        </p:tgtEl>
                                        <p:attrNameLst>
                                          <p:attrName>ppt_w</p:attrName>
                                        </p:attrNameLst>
                                      </p:cBhvr>
                                      <p:tavLst>
                                        <p:tav tm="0">
                                          <p:val>
                                            <p:fltVal val="0"/>
                                          </p:val>
                                        </p:tav>
                                        <p:tav tm="100000">
                                          <p:val>
                                            <p:strVal val="#ppt_w"/>
                                          </p:val>
                                        </p:tav>
                                      </p:tavLst>
                                    </p:anim>
                                    <p:anim calcmode="lin" valueType="num">
                                      <p:cBhvr>
                                        <p:cTn id="147" dur="500" fill="hold"/>
                                        <p:tgtEl>
                                          <p:spTgt spid="42"/>
                                        </p:tgtEl>
                                        <p:attrNameLst>
                                          <p:attrName>ppt_h</p:attrName>
                                        </p:attrNameLst>
                                      </p:cBhvr>
                                      <p:tavLst>
                                        <p:tav tm="0">
                                          <p:val>
                                            <p:fltVal val="0"/>
                                          </p:val>
                                        </p:tav>
                                        <p:tav tm="100000">
                                          <p:val>
                                            <p:strVal val="#ppt_h"/>
                                          </p:val>
                                        </p:tav>
                                      </p:tavLst>
                                    </p:anim>
                                    <p:animEffect transition="in" filter="fade">
                                      <p:cBhvr>
                                        <p:cTn id="1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5" grpId="0" animBg="1"/>
      <p:bldP spid="11" grpId="0"/>
      <p:bldP spid="12" grpId="0"/>
      <p:bldP spid="13" grpId="0"/>
      <p:bldP spid="18" grpId="0"/>
      <p:bldP spid="19" grpId="0"/>
      <p:bldP spid="20" grpId="0"/>
      <p:bldP spid="27" grpId="0"/>
      <p:bldP spid="28" grpId="0"/>
      <p:bldP spid="29" grpId="0"/>
      <p:bldP spid="30" grpId="0"/>
      <p:bldP spid="32" grpId="0"/>
      <p:bldP spid="33" grpId="0"/>
      <p:bldP spid="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09600" y="908720"/>
            <a:ext cx="7772400" cy="539080"/>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中枢震荡的</a:t>
            </a:r>
            <a:r>
              <a:rPr lang="zh-CN" altLang="en-US" sz="1800" b="1" smtClean="0">
                <a:solidFill>
                  <a:schemeClr val="bg1">
                    <a:lumMod val="25000"/>
                    <a:lumOff val="75000"/>
                  </a:schemeClr>
                </a:solidFill>
                <a:effectLst>
                  <a:outerShdw blurRad="38100" dist="38100" dir="2700000" algn="tl">
                    <a:srgbClr val="000000">
                      <a:alpha val="43137"/>
                    </a:srgbClr>
                  </a:outerShdw>
                </a:effectLst>
              </a:rPr>
              <a:t>监视器</a:t>
            </a:r>
            <a:r>
              <a:rPr lang="en-US" altLang="zh-CN" sz="1800" b="1" smtClean="0">
                <a:solidFill>
                  <a:schemeClr val="bg1">
                    <a:lumMod val="25000"/>
                    <a:lumOff val="75000"/>
                  </a:schemeClr>
                </a:solidFill>
                <a:effectLst>
                  <a:outerShdw blurRad="38100" dist="38100" dir="2700000" algn="tl">
                    <a:srgbClr val="000000">
                      <a:alpha val="43137"/>
                    </a:srgbClr>
                  </a:outerShdw>
                </a:effectLst>
              </a:rPr>
              <a:t>(</a:t>
            </a:r>
            <a:r>
              <a:rPr lang="zh-CN" altLang="en-US" sz="1800" b="1" smtClean="0">
                <a:solidFill>
                  <a:schemeClr val="bg1">
                    <a:lumMod val="25000"/>
                    <a:lumOff val="75000"/>
                  </a:schemeClr>
                </a:solidFill>
                <a:effectLst>
                  <a:outerShdw blurRad="38100" dist="38100" dir="2700000" algn="tl">
                    <a:srgbClr val="000000">
                      <a:alpha val="43137"/>
                    </a:srgbClr>
                  </a:outerShdw>
                </a:effectLst>
              </a:rPr>
              <a:t>续</a:t>
            </a:r>
            <a:r>
              <a:rPr lang="en-US" altLang="zh-CN" sz="1800" b="1" smtClean="0">
                <a:solidFill>
                  <a:schemeClr val="bg1">
                    <a:lumMod val="25000"/>
                    <a:lumOff val="75000"/>
                  </a:schemeClr>
                </a:solidFill>
                <a:effectLst>
                  <a:outerShdw blurRad="38100" dist="38100" dir="2700000" algn="tl">
                    <a:srgbClr val="000000">
                      <a:alpha val="43137"/>
                    </a:srgbClr>
                  </a:outerShdw>
                </a:effectLst>
              </a:rPr>
              <a:t>3)  </a:t>
            </a:r>
            <a:r>
              <a:rPr lang="zh-CN" altLang="en-US" sz="1100">
                <a:solidFill>
                  <a:schemeClr val="bg1">
                    <a:lumMod val="75000"/>
                    <a:lumOff val="25000"/>
                  </a:schemeClr>
                </a:solidFill>
                <a:effectLst>
                  <a:outerShdw blurRad="38100" dist="38100" dir="2700000" algn="tl">
                    <a:srgbClr val="000000">
                      <a:alpha val="43137"/>
                    </a:srgbClr>
                  </a:outerShdw>
                </a:effectLst>
              </a:rPr>
              <a:t>示例</a:t>
            </a:r>
          </a:p>
        </p:txBody>
      </p:sp>
      <p:pic>
        <p:nvPicPr>
          <p:cNvPr id="9218" name="Picture 2" descr="C:\Documents and Settings\TSG\My Documents\My Pictures\教你炒股票92：中枢震荡的监视器.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560" y="1556792"/>
            <a:ext cx="8136903" cy="4320480"/>
          </a:xfrm>
          <a:prstGeom prst="rect">
            <a:avLst/>
          </a:prstGeom>
          <a:noFill/>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5" name="动作按钮: 开始 4">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 name="动作按钮: 后退或前一项 5">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7" name="动作按钮: 前进或下一项 6">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8" name="动作按钮: 结束 7">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9" name="动作按钮: 第一张 8">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0" name="动作按钮: 上一张 9">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9691098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 calcmode="lin" valueType="num">
                                      <p:cBhvr>
                                        <p:cTn id="14" dur="1000" fill="hold"/>
                                        <p:tgtEl>
                                          <p:spTgt spid="9218"/>
                                        </p:tgtEl>
                                        <p:attrNameLst>
                                          <p:attrName>ppt_w</p:attrName>
                                        </p:attrNameLst>
                                      </p:cBhvr>
                                      <p:tavLst>
                                        <p:tav tm="0">
                                          <p:val>
                                            <p:fltVal val="0"/>
                                          </p:val>
                                        </p:tav>
                                        <p:tav tm="100000">
                                          <p:val>
                                            <p:strVal val="#ppt_w"/>
                                          </p:val>
                                        </p:tav>
                                      </p:tavLst>
                                    </p:anim>
                                    <p:anim calcmode="lin" valueType="num">
                                      <p:cBhvr>
                                        <p:cTn id="15" dur="1000" fill="hold"/>
                                        <p:tgtEl>
                                          <p:spTgt spid="9218"/>
                                        </p:tgtEl>
                                        <p:attrNameLst>
                                          <p:attrName>ppt_h</p:attrName>
                                        </p:attrNameLst>
                                      </p:cBhvr>
                                      <p:tavLst>
                                        <p:tav tm="0">
                                          <p:val>
                                            <p:fltVal val="0"/>
                                          </p:val>
                                        </p:tav>
                                        <p:tav tm="100000">
                                          <p:val>
                                            <p:strVal val="#ppt_h"/>
                                          </p:val>
                                        </p:tav>
                                      </p:tavLst>
                                    </p:anim>
                                    <p:anim calcmode="lin" valueType="num">
                                      <p:cBhvr>
                                        <p:cTn id="16" dur="1000" fill="hold"/>
                                        <p:tgtEl>
                                          <p:spTgt spid="9218"/>
                                        </p:tgtEl>
                                        <p:attrNameLst>
                                          <p:attrName>style.rotation</p:attrName>
                                        </p:attrNameLst>
                                      </p:cBhvr>
                                      <p:tavLst>
                                        <p:tav tm="0">
                                          <p:val>
                                            <p:fltVal val="90"/>
                                          </p:val>
                                        </p:tav>
                                        <p:tav tm="100000">
                                          <p:val>
                                            <p:fltVal val="0"/>
                                          </p:val>
                                        </p:tav>
                                      </p:tavLst>
                                    </p:anim>
                                    <p:animEffect transition="in" filter="fade">
                                      <p:cBhvr>
                                        <p:cTn id="17"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64704"/>
            <a:ext cx="7772400" cy="683096"/>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均线、轮动与缠中说禅板块强弱</a:t>
            </a:r>
            <a:r>
              <a:rPr lang="zh-CN" altLang="en-US" sz="1800" b="1" smtClean="0">
                <a:solidFill>
                  <a:schemeClr val="bg1">
                    <a:lumMod val="25000"/>
                    <a:lumOff val="75000"/>
                  </a:schemeClr>
                </a:solidFill>
                <a:effectLst>
                  <a:outerShdw blurRad="38100" dist="38100" dir="2700000" algn="tl">
                    <a:srgbClr val="000000">
                      <a:alpha val="43137"/>
                    </a:srgbClr>
                  </a:outerShdw>
                </a:effectLst>
              </a:rPr>
              <a:t>指标  </a:t>
            </a:r>
            <a:r>
              <a:rPr lang="zh-CN" altLang="en-US" sz="1100" smtClean="0">
                <a:solidFill>
                  <a:schemeClr val="bg1">
                    <a:lumMod val="75000"/>
                    <a:lumOff val="25000"/>
                  </a:schemeClr>
                </a:solidFill>
                <a:effectLst>
                  <a:outerShdw blurRad="38100" dist="38100" dir="2700000" algn="tl">
                    <a:srgbClr val="000000">
                      <a:alpha val="43137"/>
                    </a:srgbClr>
                  </a:outerShdw>
                </a:effectLst>
              </a:rPr>
              <a:t>以</a:t>
            </a:r>
            <a:r>
              <a:rPr lang="zh-CN" altLang="en-US" sz="1100">
                <a:solidFill>
                  <a:schemeClr val="bg1">
                    <a:lumMod val="75000"/>
                    <a:lumOff val="25000"/>
                  </a:schemeClr>
                </a:solidFill>
                <a:effectLst>
                  <a:outerShdw blurRad="38100" dist="38100" dir="2700000" algn="tl">
                    <a:srgbClr val="000000">
                      <a:alpha val="43137"/>
                    </a:srgbClr>
                  </a:outerShdw>
                </a:effectLst>
              </a:rPr>
              <a:t>反弹为例子说本节，调整的只要反过来就是</a:t>
            </a:r>
            <a:r>
              <a:rPr lang="zh-CN" altLang="en-US" sz="1100" smtClean="0">
                <a:solidFill>
                  <a:schemeClr val="bg1">
                    <a:lumMod val="75000"/>
                    <a:lumOff val="25000"/>
                  </a:schemeClr>
                </a:solidFill>
                <a:effectLst>
                  <a:outerShdw blurRad="38100" dist="38100" dir="2700000" algn="tl">
                    <a:srgbClr val="000000">
                      <a:alpha val="43137"/>
                    </a:srgbClr>
                  </a:outerShdw>
                </a:effectLst>
              </a:rPr>
              <a:t>。</a:t>
            </a:r>
            <a:endParaRPr lang="zh-CN" altLang="en-US" sz="1100">
              <a:solidFill>
                <a:schemeClr val="bg1">
                  <a:lumMod val="75000"/>
                  <a:lumOff val="25000"/>
                </a:schemeClr>
              </a:solidFill>
              <a:effectLst>
                <a:outerShdw blurRad="38100" dist="38100" dir="2700000" algn="tl">
                  <a:srgbClr val="000000">
                    <a:alpha val="43137"/>
                  </a:srgbClr>
                </a:outerShdw>
              </a:effectLst>
            </a:endParaRPr>
          </a:p>
        </p:txBody>
      </p:sp>
      <p:sp>
        <p:nvSpPr>
          <p:cNvPr id="5" name="矩形 4"/>
          <p:cNvSpPr/>
          <p:nvPr/>
        </p:nvSpPr>
        <p:spPr>
          <a:xfrm>
            <a:off x="613250" y="1572761"/>
            <a:ext cx="820722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任一级别，都有最少的延伸时间</a:t>
            </a:r>
            <a:r>
              <a:rPr lang="zh-CN" altLang="en-US" sz="1000" b="1">
                <a:effectLst>
                  <a:outerShdw blurRad="38100" dist="38100" dir="2700000" algn="tl">
                    <a:srgbClr val="000000">
                      <a:alpha val="43137"/>
                    </a:srgbClr>
                  </a:outerShdw>
                </a:effectLst>
              </a:rPr>
              <a:t>，</a:t>
            </a:r>
            <a:r>
              <a:rPr lang="zh-CN" altLang="en-US" sz="1000">
                <a:effectLst>
                  <a:outerShdw blurRad="38100" dist="38100" dir="2700000" algn="tl">
                    <a:srgbClr val="000000">
                      <a:alpha val="43137"/>
                    </a:srgbClr>
                  </a:outerShdw>
                </a:effectLst>
              </a:rPr>
              <a:t>例如，一笔，由于必须有顶与底的分型，因此，必须至少延伸</a:t>
            </a:r>
            <a:r>
              <a:rPr lang="en-US" altLang="zh-CN" sz="1000">
                <a:effectLst>
                  <a:outerShdw blurRad="38100" dist="38100" dir="2700000" algn="tl">
                    <a:srgbClr val="000000">
                      <a:alpha val="43137"/>
                    </a:srgbClr>
                  </a:outerShdw>
                </a:effectLst>
              </a:rPr>
              <a:t>6</a:t>
            </a:r>
            <a:r>
              <a:rPr lang="zh-CN" altLang="en-US" sz="1000">
                <a:effectLst>
                  <a:outerShdw blurRad="38100" dist="38100" dir="2700000" algn="tl">
                    <a:srgbClr val="000000">
                      <a:alpha val="43137"/>
                    </a:srgbClr>
                  </a:outerShdw>
                </a:effectLst>
              </a:rPr>
              <a:t>个基本</a:t>
            </a:r>
            <a:r>
              <a:rPr lang="en-US" altLang="zh-CN" sz="1000">
                <a:effectLst>
                  <a:outerShdw blurRad="38100" dist="38100" dir="2700000" algn="tl">
                    <a:srgbClr val="000000">
                      <a:alpha val="43137"/>
                    </a:srgbClr>
                  </a:outerShdw>
                </a:effectLst>
              </a:rPr>
              <a:t>K</a:t>
            </a:r>
            <a:r>
              <a:rPr lang="zh-CN" altLang="en-US" sz="1000">
                <a:effectLst>
                  <a:outerShdw blurRad="38100" dist="38100" dir="2700000" algn="tl">
                    <a:srgbClr val="000000">
                      <a:alpha val="43137"/>
                    </a:srgbClr>
                  </a:outerShdw>
                </a:effectLst>
              </a:rPr>
              <a:t>线单位，也就是说，如果</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日线都不能碰到，那就不会是笔的反弹了。同样的道理，可以给出线段、</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、日、周等等级别的最少延伸时间，以及相应最少挑战的均线。</a:t>
            </a:r>
          </a:p>
        </p:txBody>
      </p:sp>
      <p:sp>
        <p:nvSpPr>
          <p:cNvPr id="6" name="矩形 5"/>
          <p:cNvSpPr/>
          <p:nvPr/>
        </p:nvSpPr>
        <p:spPr>
          <a:xfrm>
            <a:off x="613250" y="1977363"/>
            <a:ext cx="8207222"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由此可见，走势级别与均线虽然没有必然的关系，但还是有一个大致的区间对应的。</a:t>
            </a:r>
            <a:r>
              <a:rPr lang="zh-CN" altLang="en-US" sz="1000">
                <a:effectLst>
                  <a:outerShdw blurRad="38100" dist="38100" dir="2700000" algn="tl">
                    <a:srgbClr val="000000">
                      <a:alpha val="43137"/>
                    </a:srgbClr>
                  </a:outerShdw>
                </a:effectLst>
              </a:rPr>
              <a:t>特别地，根据经验，一个趋势中</a:t>
            </a:r>
            <a:r>
              <a:rPr lang="en-US" altLang="zh-CN" sz="1000">
                <a:effectLst>
                  <a:outerShdw blurRad="38100" dist="38100" dir="2700000" algn="tl">
                    <a:srgbClr val="000000">
                      <a:alpha val="43137"/>
                    </a:srgbClr>
                  </a:outerShdw>
                </a:effectLst>
              </a:rPr>
              <a:t>N</a:t>
            </a:r>
            <a:r>
              <a:rPr lang="zh-CN" altLang="en-US" sz="1000">
                <a:effectLst>
                  <a:outerShdw blurRad="38100" dist="38100" dir="2700000" algn="tl">
                    <a:srgbClr val="000000">
                      <a:alpha val="43137"/>
                    </a:srgbClr>
                  </a:outerShdw>
                </a:effectLst>
              </a:rPr>
              <a:t>个中枢对应的压制均线大致都是相同的，例如，第一中枢被</a:t>
            </a:r>
            <a:r>
              <a:rPr lang="en-US" altLang="zh-CN" sz="1000">
                <a:effectLst>
                  <a:outerShdw blurRad="38100" dist="38100" dir="2700000" algn="tl">
                    <a:srgbClr val="000000">
                      <a:alpha val="43137"/>
                    </a:srgbClr>
                  </a:outerShdw>
                </a:effectLst>
              </a:rPr>
              <a:t>89</a:t>
            </a:r>
            <a:r>
              <a:rPr lang="zh-CN" altLang="en-US" sz="1000">
                <a:effectLst>
                  <a:outerShdw blurRad="38100" dist="38100" dir="2700000" algn="tl">
                    <a:srgbClr val="000000">
                      <a:alpha val="43137"/>
                    </a:srgbClr>
                  </a:outerShdw>
                </a:effectLst>
              </a:rPr>
              <a:t>日均线压制了，那后面同趋势中后继的中枢，很有可能就会被同样的均线压制。如果有一个反弹只能达到</a:t>
            </a:r>
            <a:r>
              <a:rPr lang="en-US" altLang="zh-CN" sz="1000">
                <a:effectLst>
                  <a:outerShdw blurRad="38100" dist="38100" dir="2700000" algn="tl">
                    <a:srgbClr val="000000">
                      <a:alpha val="43137"/>
                    </a:srgbClr>
                  </a:outerShdw>
                </a:effectLst>
              </a:rPr>
              <a:t>34</a:t>
            </a:r>
            <a:r>
              <a:rPr lang="zh-CN" altLang="en-US" sz="1000">
                <a:effectLst>
                  <a:outerShdw blurRad="38100" dist="38100" dir="2700000" algn="tl">
                    <a:srgbClr val="000000">
                      <a:alpha val="43137"/>
                    </a:srgbClr>
                  </a:outerShdw>
                </a:effectLst>
              </a:rPr>
              <a:t>日线，那么和前面第一中枢同级别的概率就很小了。</a:t>
            </a:r>
          </a:p>
        </p:txBody>
      </p:sp>
      <p:sp>
        <p:nvSpPr>
          <p:cNvPr id="7" name="矩形 6"/>
          <p:cNvSpPr/>
          <p:nvPr/>
        </p:nvSpPr>
        <p:spPr>
          <a:xfrm>
            <a:off x="618320" y="2531361"/>
            <a:ext cx="8202151" cy="24622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FF8989"/>
                </a:solidFill>
                <a:effectLst>
                  <a:outerShdw blurRad="38100" dist="38100" dir="2700000" algn="tl">
                    <a:srgbClr val="000000">
                      <a:alpha val="43137"/>
                    </a:srgbClr>
                  </a:outerShdw>
                </a:effectLst>
              </a:rPr>
              <a:t>除了最简单的笔，任何走势都是大级别套小级别的，因此，单纯一条均线的意义不大，必须是均线系统。</a:t>
            </a:r>
          </a:p>
        </p:txBody>
      </p:sp>
      <p:sp>
        <p:nvSpPr>
          <p:cNvPr id="8" name="矩形 7"/>
          <p:cNvSpPr/>
          <p:nvPr/>
        </p:nvSpPr>
        <p:spPr>
          <a:xfrm>
            <a:off x="638792" y="2777582"/>
            <a:ext cx="8198121"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注意了，均线系统的设置，一定要根据实际的走势来，也就是你设置的均线系统，一定要和实际已有走势相吻合。例如，从</a:t>
            </a:r>
            <a:r>
              <a:rPr lang="en-US" altLang="zh-CN" sz="1000">
                <a:effectLst>
                  <a:outerShdw blurRad="38100" dist="38100" dir="2700000" algn="tl">
                    <a:srgbClr val="000000">
                      <a:alpha val="43137"/>
                    </a:srgbClr>
                  </a:outerShdw>
                </a:effectLst>
              </a:rPr>
              <a:t>6124</a:t>
            </a:r>
            <a:r>
              <a:rPr lang="zh-CN" altLang="en-US" sz="1000">
                <a:effectLst>
                  <a:outerShdw blurRad="38100" dist="38100" dir="2700000" algn="tl">
                    <a:srgbClr val="000000">
                      <a:alpha val="43137"/>
                    </a:srgbClr>
                  </a:outerShdw>
                </a:effectLst>
              </a:rPr>
              <a:t>点下来，我们选择</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13</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21</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34</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55</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89</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144</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233</a:t>
            </a:r>
            <a:r>
              <a:rPr lang="zh-CN" altLang="en-US" sz="1000">
                <a:effectLst>
                  <a:outerShdw blurRad="38100" dist="38100" dir="2700000" algn="tl">
                    <a:srgbClr val="000000">
                      <a:alpha val="43137"/>
                    </a:srgbClr>
                  </a:outerShdw>
                </a:effectLst>
              </a:rPr>
              <a:t>参数构成均线系统，各位可以看看，该系统就完全和走势极端吻合。</a:t>
            </a:r>
          </a:p>
        </p:txBody>
      </p:sp>
      <p:sp>
        <p:nvSpPr>
          <p:cNvPr id="9" name="矩形 8"/>
          <p:cNvSpPr/>
          <p:nvPr/>
        </p:nvSpPr>
        <p:spPr>
          <a:xfrm>
            <a:off x="625730" y="3177692"/>
            <a:ext cx="819474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例如，</a:t>
            </a:r>
            <a:r>
              <a:rPr lang="en-US" altLang="zh-CN" sz="1000">
                <a:effectLst>
                  <a:outerShdw blurRad="38100" dist="38100" dir="2700000" algn="tl">
                    <a:srgbClr val="000000">
                      <a:alpha val="43137"/>
                    </a:srgbClr>
                  </a:outerShdw>
                </a:effectLst>
              </a:rPr>
              <a:t>4778</a:t>
            </a:r>
            <a:r>
              <a:rPr lang="zh-CN" altLang="en-US" sz="1000">
                <a:effectLst>
                  <a:outerShdw blurRad="38100" dist="38100" dir="2700000" algn="tl">
                    <a:srgbClr val="000000">
                      <a:alpha val="43137"/>
                    </a:srgbClr>
                  </a:outerShdw>
                </a:effectLst>
              </a:rPr>
              <a:t>点就是</a:t>
            </a:r>
            <a:r>
              <a:rPr lang="en-US" altLang="zh-CN" sz="1000">
                <a:effectLst>
                  <a:outerShdw blurRad="38100" dist="38100" dir="2700000" algn="tl">
                    <a:srgbClr val="000000">
                      <a:alpha val="43137"/>
                    </a:srgbClr>
                  </a:outerShdw>
                </a:effectLst>
              </a:rPr>
              <a:t>233</a:t>
            </a:r>
            <a:r>
              <a:rPr lang="zh-CN" altLang="en-US" sz="1000">
                <a:effectLst>
                  <a:outerShdw blurRad="38100" dist="38100" dir="2700000" algn="tl">
                    <a:srgbClr val="000000">
                      <a:alpha val="43137"/>
                    </a:srgbClr>
                  </a:outerShdw>
                </a:effectLst>
              </a:rPr>
              <a:t>日均线支持下产生的，其后在</a:t>
            </a:r>
            <a:r>
              <a:rPr lang="en-US" altLang="zh-CN" sz="1000">
                <a:effectLst>
                  <a:outerShdw blurRad="38100" dist="38100" dir="2700000" algn="tl">
                    <a:srgbClr val="000000">
                      <a:alpha val="43137"/>
                    </a:srgbClr>
                  </a:outerShdw>
                </a:effectLst>
              </a:rPr>
              <a:t>55</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89</a:t>
            </a:r>
            <a:r>
              <a:rPr lang="zh-CN" altLang="en-US" sz="1000">
                <a:effectLst>
                  <a:outerShdw blurRad="38100" dist="38100" dir="2700000" algn="tl">
                    <a:srgbClr val="000000">
                      <a:alpha val="43137"/>
                    </a:srgbClr>
                  </a:outerShdw>
                </a:effectLst>
              </a:rPr>
              <a:t>日均线上构成多头陷阱，其后下跌一直受制于</a:t>
            </a:r>
            <a:r>
              <a:rPr lang="en-US" altLang="zh-CN" sz="1000">
                <a:effectLst>
                  <a:outerShdw blurRad="38100" dist="38100" dir="2700000" algn="tl">
                    <a:srgbClr val="000000">
                      <a:alpha val="43137"/>
                    </a:srgbClr>
                  </a:outerShdw>
                </a:effectLst>
              </a:rPr>
              <a:t>21</a:t>
            </a:r>
            <a:r>
              <a:rPr lang="zh-CN" altLang="en-US" sz="1000">
                <a:effectLst>
                  <a:outerShdw blurRad="38100" dist="38100" dir="2700000" algn="tl">
                    <a:srgbClr val="000000">
                      <a:alpha val="43137"/>
                    </a:srgbClr>
                  </a:outerShdw>
                </a:effectLst>
              </a:rPr>
              <a:t>日均线直到</a:t>
            </a:r>
            <a:r>
              <a:rPr lang="en-US" altLang="zh-CN" sz="1000">
                <a:effectLst>
                  <a:outerShdw blurRad="38100" dist="38100" dir="2700000" algn="tl">
                    <a:srgbClr val="000000">
                      <a:alpha val="43137"/>
                    </a:srgbClr>
                  </a:outerShdw>
                </a:effectLst>
              </a:rPr>
              <a:t>3000</a:t>
            </a:r>
            <a:r>
              <a:rPr lang="zh-CN" altLang="en-US" sz="1000">
                <a:effectLst>
                  <a:outerShdw blurRad="38100" dist="38100" dir="2700000" algn="tl">
                    <a:srgbClr val="000000">
                      <a:alpha val="43137"/>
                    </a:srgbClr>
                  </a:outerShdw>
                </a:effectLst>
              </a:rPr>
              <a:t>点下，而其后反弹又被</a:t>
            </a:r>
            <a:r>
              <a:rPr lang="en-US" altLang="zh-CN" sz="1000">
                <a:effectLst>
                  <a:outerShdw blurRad="38100" dist="38100" dir="2700000" algn="tl">
                    <a:srgbClr val="000000">
                      <a:alpha val="43137"/>
                    </a:srgbClr>
                  </a:outerShdw>
                </a:effectLst>
              </a:rPr>
              <a:t>55</a:t>
            </a:r>
            <a:r>
              <a:rPr lang="zh-CN" altLang="en-US" sz="1000">
                <a:effectLst>
                  <a:outerShdw blurRad="38100" dist="38100" dir="2700000" algn="tl">
                    <a:srgbClr val="000000">
                      <a:alpha val="43137"/>
                    </a:srgbClr>
                  </a:outerShdw>
                </a:effectLst>
              </a:rPr>
              <a:t>日均线精确压制，接着的下跌，一直在</a:t>
            </a:r>
            <a:r>
              <a:rPr lang="en-US" altLang="zh-CN" sz="1000">
                <a:effectLst>
                  <a:outerShdw blurRad="38100" dist="38100" dir="2700000" algn="tl">
                    <a:srgbClr val="000000">
                      <a:alpha val="43137"/>
                    </a:srgbClr>
                  </a:outerShdw>
                </a:effectLst>
              </a:rPr>
              <a:t>13</a:t>
            </a:r>
            <a:r>
              <a:rPr lang="zh-CN" altLang="en-US" sz="1000">
                <a:effectLst>
                  <a:outerShdw blurRad="38100" dist="38100" dir="2700000" algn="tl">
                    <a:srgbClr val="000000">
                      <a:alpha val="43137"/>
                    </a:srgbClr>
                  </a:outerShdw>
                </a:effectLst>
              </a:rPr>
              <a:t>日均线下直到这次反弹。</a:t>
            </a:r>
          </a:p>
        </p:txBody>
      </p:sp>
      <p:sp>
        <p:nvSpPr>
          <p:cNvPr id="10" name="矩形 9"/>
          <p:cNvSpPr/>
          <p:nvPr/>
        </p:nvSpPr>
        <p:spPr>
          <a:xfrm>
            <a:off x="625730" y="3577802"/>
            <a:ext cx="8194740"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该系统对走势的吻合程度显然是很高的，在后面走势没出现大变化时，当然可以一直沿用。</a:t>
            </a:r>
            <a:r>
              <a:rPr lang="zh-CN" altLang="en-US" sz="1000">
                <a:effectLst>
                  <a:outerShdw blurRad="38100" dist="38100" dir="2700000" algn="tl">
                    <a:srgbClr val="000000">
                      <a:alpha val="43137"/>
                    </a:srgbClr>
                  </a:outerShdw>
                </a:effectLst>
              </a:rPr>
              <a:t>由此可见，</a:t>
            </a:r>
            <a:r>
              <a:rPr lang="en-US" altLang="zh-CN" sz="1000">
                <a:effectLst>
                  <a:outerShdw blurRad="38100" dist="38100" dir="2700000" algn="tl">
                    <a:srgbClr val="000000">
                      <a:alpha val="43137"/>
                    </a:srgbClr>
                  </a:outerShdw>
                </a:effectLst>
              </a:rPr>
              <a:t>55</a:t>
            </a:r>
            <a:r>
              <a:rPr lang="zh-CN" altLang="en-US" sz="1000">
                <a:effectLst>
                  <a:outerShdw blurRad="38100" dist="38100" dir="2700000" algn="tl">
                    <a:srgbClr val="000000">
                      <a:alpha val="43137"/>
                    </a:srgbClr>
                  </a:outerShdw>
                </a:effectLst>
              </a:rPr>
              <a:t>日（</a:t>
            </a:r>
            <a:r>
              <a:rPr lang="en-US" altLang="zh-CN" sz="1000">
                <a:effectLst>
                  <a:outerShdw blurRad="38100" dist="38100" dir="2700000" algn="tl">
                    <a:srgbClr val="000000">
                      <a:alpha val="43137"/>
                    </a:srgbClr>
                  </a:outerShdw>
                </a:effectLst>
              </a:rPr>
              <a:t>89</a:t>
            </a:r>
            <a:r>
              <a:rPr lang="zh-CN" altLang="en-US" sz="1000">
                <a:effectLst>
                  <a:outerShdw blurRad="38100" dist="38100" dir="2700000" algn="tl">
                    <a:srgbClr val="000000">
                      <a:alpha val="43137"/>
                    </a:srgbClr>
                  </a:outerShdw>
                </a:effectLst>
              </a:rPr>
              <a:t>日很快将与之缠绕）是本次反弹真正的试金石，如果不能突破甚至不能触及，就意味着这反弹级别依然不够大，很有可能回试后再构成另一同级别组成更大级别的反弹。而短线来说，</a:t>
            </a:r>
            <a:r>
              <a:rPr lang="en-US" altLang="zh-CN" sz="1000">
                <a:effectLst>
                  <a:outerShdw blurRad="38100" dist="38100" dir="2700000" algn="tl">
                    <a:srgbClr val="000000">
                      <a:alpha val="43137"/>
                    </a:srgbClr>
                  </a:outerShdw>
                </a:effectLst>
              </a:rPr>
              <a:t>34</a:t>
            </a:r>
            <a:r>
              <a:rPr lang="zh-CN" altLang="en-US" sz="1000">
                <a:effectLst>
                  <a:outerShdw blurRad="38100" dist="38100" dir="2700000" algn="tl">
                    <a:srgbClr val="000000">
                      <a:alpha val="43137"/>
                    </a:srgbClr>
                  </a:outerShdw>
                </a:effectLst>
              </a:rPr>
              <a:t>日线就是一个很实际的考验了。</a:t>
            </a:r>
          </a:p>
        </p:txBody>
      </p:sp>
      <p:sp>
        <p:nvSpPr>
          <p:cNvPr id="11" name="矩形 10"/>
          <p:cNvSpPr/>
          <p:nvPr/>
        </p:nvSpPr>
        <p:spPr>
          <a:xfrm>
            <a:off x="613250" y="4109010"/>
            <a:ext cx="820722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FF8989"/>
                </a:solidFill>
                <a:effectLst>
                  <a:outerShdw blurRad="38100" dist="38100" dir="2700000" algn="tl">
                    <a:srgbClr val="000000">
                      <a:alpha val="43137"/>
                    </a:srgbClr>
                  </a:outerShdw>
                </a:effectLst>
              </a:rPr>
              <a:t>用这个系统，可以给出一个完全的分类去判别走势的强弱与先后。当然，单纯看指数还是不是该分类最有用的地方，那是单一品种终的用法。关键我们还可以打横来用，对所有股票按此进行分类，由此市场轮动的节奏就一目了然了。</a:t>
            </a:r>
          </a:p>
        </p:txBody>
      </p:sp>
      <p:sp>
        <p:nvSpPr>
          <p:cNvPr id="12" name="矩形 11"/>
          <p:cNvSpPr/>
          <p:nvPr/>
        </p:nvSpPr>
        <p:spPr>
          <a:xfrm>
            <a:off x="638792" y="4541058"/>
            <a:ext cx="8181677"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分类的原则是本次反弹目前为止未曾攻克的最小周期均线，因此，</a:t>
            </a:r>
            <a:r>
              <a:rPr lang="en-US" altLang="zh-CN" sz="1000" b="1">
                <a:solidFill>
                  <a:schemeClr val="bg1">
                    <a:lumMod val="25000"/>
                    <a:lumOff val="75000"/>
                  </a:schemeClr>
                </a:solidFill>
                <a:effectLst>
                  <a:outerShdw blurRad="38100" dist="38100" dir="2700000" algn="tl">
                    <a:srgbClr val="000000">
                      <a:alpha val="43137"/>
                    </a:srgbClr>
                  </a:outerShdw>
                </a:effectLst>
              </a:rPr>
              <a:t>8</a:t>
            </a:r>
            <a:r>
              <a:rPr lang="zh-CN" altLang="en-US" sz="1000" b="1">
                <a:solidFill>
                  <a:schemeClr val="bg1">
                    <a:lumMod val="25000"/>
                    <a:lumOff val="75000"/>
                  </a:schemeClr>
                </a:solidFill>
                <a:effectLst>
                  <a:outerShdw blurRad="38100" dist="38100" dir="2700000" algn="tl">
                    <a:srgbClr val="000000">
                      <a:alpha val="43137"/>
                    </a:srgbClr>
                  </a:outerShdw>
                </a:effectLst>
              </a:rPr>
              <a:t>条均线就可以分成</a:t>
            </a:r>
            <a:r>
              <a:rPr lang="en-US" altLang="zh-CN" sz="1000" b="1">
                <a:solidFill>
                  <a:schemeClr val="bg1">
                    <a:lumMod val="25000"/>
                    <a:lumOff val="75000"/>
                  </a:schemeClr>
                </a:solidFill>
                <a:effectLst>
                  <a:outerShdw blurRad="38100" dist="38100" dir="2700000" algn="tl">
                    <a:srgbClr val="000000">
                      <a:alpha val="43137"/>
                    </a:srgbClr>
                  </a:outerShdw>
                </a:effectLst>
              </a:rPr>
              <a:t>9</a:t>
            </a:r>
            <a:r>
              <a:rPr lang="zh-CN" altLang="en-US" sz="1000" b="1">
                <a:solidFill>
                  <a:schemeClr val="bg1">
                    <a:lumMod val="25000"/>
                    <a:lumOff val="75000"/>
                  </a:schemeClr>
                </a:solidFill>
                <a:effectLst>
                  <a:outerShdw blurRad="38100" dist="38100" dir="2700000" algn="tl">
                    <a:srgbClr val="000000">
                      <a:alpha val="43137"/>
                    </a:srgbClr>
                  </a:outerShdw>
                </a:effectLst>
              </a:rPr>
              <a:t>类，最差的一类当然就是完全在所有均线下那种。</a:t>
            </a:r>
            <a:r>
              <a:rPr lang="zh-CN" altLang="en-US" sz="1000">
                <a:effectLst>
                  <a:outerShdw blurRad="38100" dist="38100" dir="2700000" algn="tl">
                    <a:srgbClr val="000000">
                      <a:alpha val="43137"/>
                    </a:srgbClr>
                  </a:outerShdw>
                </a:effectLst>
              </a:rPr>
              <a:t>注意，最厉害的不一定完全在所有均线之上的，为什么？（各位思考一下，不要所有答案都依赖本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，思考一次的效果比本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说</a:t>
            </a:r>
            <a:r>
              <a:rPr lang="en-US" altLang="zh-CN" sz="1000">
                <a:effectLst>
                  <a:outerShdw blurRad="38100" dist="38100" dir="2700000" algn="tl">
                    <a:srgbClr val="000000">
                      <a:alpha val="43137"/>
                    </a:srgbClr>
                  </a:outerShdw>
                </a:effectLst>
              </a:rPr>
              <a:t>1000</a:t>
            </a:r>
            <a:r>
              <a:rPr lang="zh-CN" altLang="en-US" sz="1000">
                <a:effectLst>
                  <a:outerShdw blurRad="38100" dist="38100" dir="2700000" algn="tl">
                    <a:srgbClr val="000000">
                      <a:alpha val="43137"/>
                    </a:srgbClr>
                  </a:outerShdw>
                </a:effectLst>
              </a:rPr>
              <a:t>次答案都要好。）</a:t>
            </a:r>
          </a:p>
        </p:txBody>
      </p:sp>
      <p:sp>
        <p:nvSpPr>
          <p:cNvPr id="13" name="矩形 12"/>
          <p:cNvSpPr/>
          <p:nvPr/>
        </p:nvSpPr>
        <p:spPr>
          <a:xfrm>
            <a:off x="638793" y="4973106"/>
            <a:ext cx="8181676"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此外，由于每类股票一旦在</a:t>
            </a:r>
            <a:r>
              <a:rPr lang="en-US" altLang="zh-CN" sz="1000">
                <a:effectLst>
                  <a:outerShdw blurRad="38100" dist="38100" dir="2700000" algn="tl">
                    <a:srgbClr val="000000">
                      <a:alpha val="43137"/>
                    </a:srgbClr>
                  </a:outerShdw>
                </a:effectLst>
              </a:rPr>
              <a:t>N</a:t>
            </a:r>
            <a:r>
              <a:rPr lang="zh-CN" altLang="en-US" sz="1000">
                <a:effectLst>
                  <a:outerShdw blurRad="38100" dist="38100" dir="2700000" algn="tl">
                    <a:srgbClr val="000000">
                      <a:alpha val="43137"/>
                    </a:srgbClr>
                  </a:outerShdw>
                </a:effectLst>
              </a:rPr>
              <a:t>类调整，要到</a:t>
            </a:r>
            <a:r>
              <a:rPr lang="en-US" altLang="zh-CN" sz="1000">
                <a:effectLst>
                  <a:outerShdw blurRad="38100" dist="38100" dir="2700000" algn="tl">
                    <a:srgbClr val="000000">
                      <a:alpha val="43137"/>
                    </a:srgbClr>
                  </a:outerShdw>
                </a:effectLst>
              </a:rPr>
              <a:t>N+1</a:t>
            </a:r>
            <a:r>
              <a:rPr lang="zh-CN" altLang="en-US" sz="1000">
                <a:effectLst>
                  <a:outerShdw blurRad="38100" dist="38100" dir="2700000" algn="tl">
                    <a:srgbClr val="000000">
                      <a:alpha val="43137"/>
                    </a:srgbClr>
                  </a:outerShdw>
                </a:effectLst>
              </a:rPr>
              <a:t>类，至少有很大一段时间折腾，所以这就给了一个轮动的最好选择，一旦一个趋势级别的走势在</a:t>
            </a:r>
            <a:r>
              <a:rPr lang="en-US" altLang="zh-CN" sz="1000">
                <a:effectLst>
                  <a:outerShdw blurRad="38100" dist="38100" dir="2700000" algn="tl">
                    <a:srgbClr val="000000">
                      <a:alpha val="43137"/>
                    </a:srgbClr>
                  </a:outerShdw>
                </a:effectLst>
              </a:rPr>
              <a:t>N</a:t>
            </a:r>
            <a:r>
              <a:rPr lang="zh-CN" altLang="en-US" sz="1000">
                <a:effectLst>
                  <a:outerShdw blurRad="38100" dist="38100" dir="2700000" algn="tl">
                    <a:srgbClr val="000000">
                      <a:alpha val="43137"/>
                    </a:srgbClr>
                  </a:outerShdw>
                </a:effectLst>
              </a:rPr>
              <a:t>类上出现顶背弛，就可以先出来一下，至少有几天偷欢的时间可以去找找别的已经调整可以再启动的股票或者补涨的。</a:t>
            </a:r>
          </a:p>
        </p:txBody>
      </p:sp>
      <p:sp>
        <p:nvSpPr>
          <p:cNvPr id="14" name="矩形 13"/>
          <p:cNvSpPr/>
          <p:nvPr/>
        </p:nvSpPr>
        <p:spPr>
          <a:xfrm>
            <a:off x="613251" y="5405154"/>
            <a:ext cx="8207218"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还有一种更重要的，就是根据板块来，要判别一板块的强弱很简单，就是把类别数平均一下，越大越强，而这个平均类别数，可以叫</a:t>
            </a:r>
            <a:r>
              <a:rPr lang="zh-CN" altLang="en-US" sz="1000" b="1">
                <a:solidFill>
                  <a:schemeClr val="bg1">
                    <a:lumMod val="25000"/>
                    <a:lumOff val="75000"/>
                  </a:schemeClr>
                </a:solidFill>
                <a:effectLst>
                  <a:outerShdw blurRad="38100" dist="38100" dir="2700000" algn="tl">
                    <a:srgbClr val="000000">
                      <a:alpha val="43137"/>
                    </a:srgbClr>
                  </a:outerShdw>
                </a:effectLst>
              </a:rPr>
              <a:t>缠中说禅板块强弱指标。</a:t>
            </a:r>
          </a:p>
        </p:txBody>
      </p:sp>
      <p:sp>
        <p:nvSpPr>
          <p:cNvPr id="15" name="矩形 14"/>
          <p:cNvSpPr/>
          <p:nvPr/>
        </p:nvSpPr>
        <p:spPr>
          <a:xfrm>
            <a:off x="613250" y="5805264"/>
            <a:ext cx="8207218"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solidFill>
                  <a:schemeClr val="bg1">
                    <a:lumMod val="25000"/>
                    <a:lumOff val="75000"/>
                  </a:schemeClr>
                </a:solidFill>
                <a:effectLst>
                  <a:outerShdw blurRad="38100" dist="38100" dir="2700000" algn="tl">
                    <a:srgbClr val="000000">
                      <a:alpha val="43137"/>
                    </a:srgbClr>
                  </a:outerShdw>
                </a:effectLst>
              </a:rPr>
              <a:t>最强的板块属于领涨板块，该板块的动态就十分关键了，此外，把所有板块的缠中说禅板块强弱指标列在一个图上，其轮动的次序与节奏就一目了然了，根据这并配合具体股票的走势分析来，轮动操作当然就极为简单了。</a:t>
            </a:r>
          </a:p>
        </p:txBody>
      </p:sp>
      <p:sp>
        <p:nvSpPr>
          <p:cNvPr id="16" name="动作按钮: 开始 15">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7" name="动作按钮: 后退或前一项 16">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8" name="动作按钮: 前进或下一项 17">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9" name="动作按钮: 结束 18">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0" name="动作按钮: 第一张 19">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21" name="动作按钮: 上一张 20">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008971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500" fill="hold"/>
                                        <p:tgtEl>
                                          <p:spTgt spid="12"/>
                                        </p:tgtEl>
                                        <p:attrNameLst>
                                          <p:attrName>ppt_w</p:attrName>
                                        </p:attrNameLst>
                                      </p:cBhvr>
                                      <p:tavLst>
                                        <p:tav tm="0">
                                          <p:val>
                                            <p:fltVal val="0"/>
                                          </p:val>
                                        </p:tav>
                                        <p:tav tm="100000">
                                          <p:val>
                                            <p:strVal val="#ppt_w"/>
                                          </p:val>
                                        </p:tav>
                                      </p:tavLst>
                                    </p:anim>
                                    <p:anim calcmode="lin" valueType="num">
                                      <p:cBhvr>
                                        <p:cTn id="64" dur="500" fill="hold"/>
                                        <p:tgtEl>
                                          <p:spTgt spid="12"/>
                                        </p:tgtEl>
                                        <p:attrNameLst>
                                          <p:attrName>ppt_h</p:attrName>
                                        </p:attrNameLst>
                                      </p:cBhvr>
                                      <p:tavLst>
                                        <p:tav tm="0">
                                          <p:val>
                                            <p:fltVal val="0"/>
                                          </p:val>
                                        </p:tav>
                                        <p:tav tm="100000">
                                          <p:val>
                                            <p:strVal val="#ppt_h"/>
                                          </p:val>
                                        </p:tav>
                                      </p:tavLst>
                                    </p:anim>
                                    <p:animEffect transition="in" filter="fade">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500" fill="hold"/>
                                        <p:tgtEl>
                                          <p:spTgt spid="13"/>
                                        </p:tgtEl>
                                        <p:attrNameLst>
                                          <p:attrName>ppt_w</p:attrName>
                                        </p:attrNameLst>
                                      </p:cBhvr>
                                      <p:tavLst>
                                        <p:tav tm="0">
                                          <p:val>
                                            <p:fltVal val="0"/>
                                          </p:val>
                                        </p:tav>
                                        <p:tav tm="100000">
                                          <p:val>
                                            <p:strVal val="#ppt_w"/>
                                          </p:val>
                                        </p:tav>
                                      </p:tavLst>
                                    </p:anim>
                                    <p:anim calcmode="lin" valueType="num">
                                      <p:cBhvr>
                                        <p:cTn id="71" dur="500" fill="hold"/>
                                        <p:tgtEl>
                                          <p:spTgt spid="13"/>
                                        </p:tgtEl>
                                        <p:attrNameLst>
                                          <p:attrName>ppt_h</p:attrName>
                                        </p:attrNameLst>
                                      </p:cBhvr>
                                      <p:tavLst>
                                        <p:tav tm="0">
                                          <p:val>
                                            <p:fltVal val="0"/>
                                          </p:val>
                                        </p:tav>
                                        <p:tav tm="100000">
                                          <p:val>
                                            <p:strVal val="#ppt_h"/>
                                          </p:val>
                                        </p:tav>
                                      </p:tavLst>
                                    </p:anim>
                                    <p:animEffect transition="in" filter="fade">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500" fill="hold"/>
                                        <p:tgtEl>
                                          <p:spTgt spid="14"/>
                                        </p:tgtEl>
                                        <p:attrNameLst>
                                          <p:attrName>ppt_w</p:attrName>
                                        </p:attrNameLst>
                                      </p:cBhvr>
                                      <p:tavLst>
                                        <p:tav tm="0">
                                          <p:val>
                                            <p:fltVal val="0"/>
                                          </p:val>
                                        </p:tav>
                                        <p:tav tm="100000">
                                          <p:val>
                                            <p:strVal val="#ppt_w"/>
                                          </p:val>
                                        </p:tav>
                                      </p:tavLst>
                                    </p:anim>
                                    <p:anim calcmode="lin" valueType="num">
                                      <p:cBhvr>
                                        <p:cTn id="78" dur="500" fill="hold"/>
                                        <p:tgtEl>
                                          <p:spTgt spid="14"/>
                                        </p:tgtEl>
                                        <p:attrNameLst>
                                          <p:attrName>ppt_h</p:attrName>
                                        </p:attrNameLst>
                                      </p:cBhvr>
                                      <p:tavLst>
                                        <p:tav tm="0">
                                          <p:val>
                                            <p:fltVal val="0"/>
                                          </p:val>
                                        </p:tav>
                                        <p:tav tm="100000">
                                          <p:val>
                                            <p:strVal val="#ppt_h"/>
                                          </p:val>
                                        </p:tav>
                                      </p:tavLst>
                                    </p:anim>
                                    <p:animEffect transition="in" filter="fade">
                                      <p:cBhvr>
                                        <p:cTn id="79" dur="500"/>
                                        <p:tgtEl>
                                          <p:spTgt spid="14"/>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 calcmode="lin" valueType="num">
                                      <p:cBhvr>
                                        <p:cTn id="84" dur="500" fill="hold"/>
                                        <p:tgtEl>
                                          <p:spTgt spid="15"/>
                                        </p:tgtEl>
                                        <p:attrNameLst>
                                          <p:attrName>ppt_w</p:attrName>
                                        </p:attrNameLst>
                                      </p:cBhvr>
                                      <p:tavLst>
                                        <p:tav tm="0">
                                          <p:val>
                                            <p:fltVal val="0"/>
                                          </p:val>
                                        </p:tav>
                                        <p:tav tm="100000">
                                          <p:val>
                                            <p:strVal val="#ppt_w"/>
                                          </p:val>
                                        </p:tav>
                                      </p:tavLst>
                                    </p:anim>
                                    <p:anim calcmode="lin" valueType="num">
                                      <p:cBhvr>
                                        <p:cTn id="85" dur="500" fill="hold"/>
                                        <p:tgtEl>
                                          <p:spTgt spid="15"/>
                                        </p:tgtEl>
                                        <p:attrNameLst>
                                          <p:attrName>ppt_h</p:attrName>
                                        </p:attrNameLst>
                                      </p:cBhvr>
                                      <p:tavLst>
                                        <p:tav tm="0">
                                          <p:val>
                                            <p:fltVal val="0"/>
                                          </p:val>
                                        </p:tav>
                                        <p:tav tm="100000">
                                          <p:val>
                                            <p:strVal val="#ppt_h"/>
                                          </p:val>
                                        </p:tav>
                                      </p:tavLst>
                                    </p:anim>
                                    <p:animEffect transition="in" filter="fade">
                                      <p:cBhvr>
                                        <p:cTn id="8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836712"/>
            <a:ext cx="8210872" cy="611088"/>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如何操作短线</a:t>
            </a:r>
            <a:r>
              <a:rPr lang="zh-CN" altLang="en-US" sz="1800" b="1" smtClean="0">
                <a:solidFill>
                  <a:schemeClr val="bg1">
                    <a:lumMod val="25000"/>
                    <a:lumOff val="75000"/>
                  </a:schemeClr>
                </a:solidFill>
                <a:effectLst>
                  <a:outerShdw blurRad="38100" dist="38100" dir="2700000" algn="tl">
                    <a:srgbClr val="000000">
                      <a:alpha val="43137"/>
                    </a:srgbClr>
                  </a:outerShdw>
                </a:effectLst>
              </a:rPr>
              <a:t>反弹  </a:t>
            </a:r>
            <a:r>
              <a:rPr lang="zh-CN" altLang="en-US" sz="1100" smtClean="0">
                <a:effectLst>
                  <a:outerShdw blurRad="38100" dist="38100" dir="2700000" algn="tl">
                    <a:srgbClr val="000000">
                      <a:alpha val="43137"/>
                    </a:srgbClr>
                  </a:outerShdw>
                </a:effectLst>
              </a:rPr>
              <a:t>这里</a:t>
            </a:r>
            <a:r>
              <a:rPr lang="zh-CN" altLang="en-US" sz="1100">
                <a:effectLst>
                  <a:outerShdw blurRad="38100" dist="38100" dir="2700000" algn="tl">
                    <a:srgbClr val="000000">
                      <a:alpha val="43137"/>
                    </a:srgbClr>
                  </a:outerShdw>
                </a:effectLst>
              </a:rPr>
              <a:t>，再强调一下一些最基本的操作问题。其实，操作没把握，归根结底是对理论没完全彻底地把握。</a:t>
            </a:r>
            <a:endParaRPr lang="zh-CN" altLang="en-US" sz="1100">
              <a:solidFill>
                <a:schemeClr val="bg1">
                  <a:lumMod val="25000"/>
                  <a:lumOff val="75000"/>
                </a:schemeClr>
              </a:solidFill>
              <a:effectLst>
                <a:outerShdw blurRad="38100" dist="38100" dir="2700000" algn="tl">
                  <a:srgbClr val="000000">
                    <a:alpha val="43137"/>
                  </a:srgbClr>
                </a:outerShdw>
              </a:effectLst>
            </a:endParaRPr>
          </a:p>
        </p:txBody>
      </p:sp>
      <p:sp>
        <p:nvSpPr>
          <p:cNvPr id="4" name="矩形 3"/>
          <p:cNvSpPr/>
          <p:nvPr/>
        </p:nvSpPr>
        <p:spPr>
          <a:xfrm>
            <a:off x="611560" y="1556792"/>
            <a:ext cx="8208912"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例如，一个最实际的问题，如果按照理论，至少有一个</a:t>
            </a:r>
            <a:r>
              <a:rPr lang="en-US" altLang="zh-CN" sz="1000" b="1">
                <a:solidFill>
                  <a:schemeClr val="bg1">
                    <a:lumMod val="25000"/>
                    <a:lumOff val="75000"/>
                  </a:schemeClr>
                </a:solidFill>
                <a:effectLst>
                  <a:outerShdw blurRad="38100" dist="38100" dir="2700000" algn="tl">
                    <a:srgbClr val="000000">
                      <a:alpha val="43137"/>
                    </a:srgbClr>
                  </a:outerShdw>
                </a:effectLst>
              </a:rPr>
              <a:t>30</a:t>
            </a:r>
            <a:r>
              <a:rPr lang="zh-CN" altLang="en-US" sz="1000" b="1">
                <a:solidFill>
                  <a:schemeClr val="bg1">
                    <a:lumMod val="25000"/>
                    <a:lumOff val="75000"/>
                  </a:schemeClr>
                </a:solidFill>
                <a:effectLst>
                  <a:outerShdw blurRad="38100" dist="38100" dir="2700000" algn="tl">
                    <a:srgbClr val="000000">
                      <a:alpha val="43137"/>
                    </a:srgbClr>
                  </a:outerShdw>
                </a:effectLst>
              </a:rPr>
              <a:t>分钟级别的反弹，那么具体的操作应该怎么安排？</a:t>
            </a:r>
            <a:r>
              <a:rPr lang="zh-CN" altLang="en-US" sz="1000">
                <a:effectLst>
                  <a:outerShdw blurRad="38100" dist="38100" dir="2700000" algn="tl">
                    <a:srgbClr val="000000">
                      <a:alpha val="43137"/>
                    </a:srgbClr>
                  </a:outerShdw>
                </a:effectLst>
              </a:rPr>
              <a:t>首先，你必须搞清楚反弹可能的具体走势形式，因为同样是</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分钟级别，不同形式，对应的对应的操作难度与方式都是不同的，而最大的难点在于，你并不能事先知道反弹究竟用什么的方式，因为这涉及预测，而一切预测都不能纳入操作计划的范围，只能聊天吹牛时使用。</a:t>
            </a:r>
            <a:r>
              <a:rPr lang="zh-CN" altLang="en-US" sz="1000">
                <a:solidFill>
                  <a:srgbClr val="FF8989"/>
                </a:solidFill>
                <a:effectLst>
                  <a:outerShdw blurRad="38100" dist="38100" dir="2700000" algn="tl">
                    <a:srgbClr val="000000">
                      <a:alpha val="43137"/>
                    </a:srgbClr>
                  </a:outerShdw>
                </a:effectLst>
              </a:rPr>
              <a:t>所以要解决这难点，必须从绝对性出发，里面不能涉及任何预测。</a:t>
            </a:r>
          </a:p>
        </p:txBody>
      </p:sp>
      <p:sp>
        <p:nvSpPr>
          <p:cNvPr id="5" name="矩形 4"/>
          <p:cNvSpPr/>
          <p:nvPr/>
        </p:nvSpPr>
        <p:spPr>
          <a:xfrm>
            <a:off x="646786" y="2264678"/>
            <a:ext cx="8173686"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对一个</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分钟的走势类型，我们能绝对性指出的无非有一点，就是</a:t>
            </a:r>
            <a:r>
              <a:rPr lang="zh-CN" altLang="en-US" sz="1000" b="1">
                <a:solidFill>
                  <a:schemeClr val="bg1">
                    <a:lumMod val="25000"/>
                    <a:lumOff val="75000"/>
                  </a:schemeClr>
                </a:solidFill>
                <a:effectLst>
                  <a:outerShdw blurRad="38100" dist="38100" dir="2700000" algn="tl">
                    <a:srgbClr val="000000">
                      <a:alpha val="43137"/>
                    </a:srgbClr>
                  </a:outerShdw>
                </a:effectLst>
              </a:rPr>
              <a:t>这个反弹至少有一个</a:t>
            </a:r>
            <a:r>
              <a:rPr lang="en-US" altLang="zh-CN" sz="1000" b="1">
                <a:solidFill>
                  <a:schemeClr val="bg1">
                    <a:lumMod val="25000"/>
                    <a:lumOff val="75000"/>
                  </a:schemeClr>
                </a:solidFill>
                <a:effectLst>
                  <a:outerShdw blurRad="38100" dist="38100" dir="2700000" algn="tl">
                    <a:srgbClr val="000000">
                      <a:alpha val="43137"/>
                    </a:srgbClr>
                  </a:outerShdw>
                </a:effectLst>
              </a:rPr>
              <a:t>30</a:t>
            </a:r>
            <a:r>
              <a:rPr lang="zh-CN" altLang="en-US" sz="1000" b="1">
                <a:solidFill>
                  <a:schemeClr val="bg1">
                    <a:lumMod val="25000"/>
                    <a:lumOff val="75000"/>
                  </a:schemeClr>
                </a:solidFill>
                <a:effectLst>
                  <a:outerShdw blurRad="38100" dist="38100" dir="2700000" algn="tl">
                    <a:srgbClr val="000000">
                      <a:alpha val="43137"/>
                    </a:srgbClr>
                  </a:outerShdw>
                </a:effectLst>
              </a:rPr>
              <a:t>分钟级别的中枢</a:t>
            </a:r>
            <a:r>
              <a:rPr lang="zh-CN" altLang="en-US" sz="1000">
                <a:effectLst>
                  <a:outerShdw blurRad="38100" dist="38100" dir="2700000" algn="tl">
                    <a:srgbClr val="000000">
                      <a:alpha val="43137"/>
                    </a:srgbClr>
                  </a:outerShdw>
                </a:effectLst>
              </a:rPr>
              <a:t>，而有这就足够了，为此就可以构造出一套绝对性的操作方法。</a:t>
            </a:r>
          </a:p>
        </p:txBody>
      </p:sp>
      <p:sp>
        <p:nvSpPr>
          <p:cNvPr id="6" name="矩形 5"/>
          <p:cNvSpPr/>
          <p:nvPr/>
        </p:nvSpPr>
        <p:spPr>
          <a:xfrm>
            <a:off x="610654" y="2680755"/>
            <a:ext cx="8209818"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某级别的中枢都是由三个以上次级别走势类型重叠构成，</a:t>
            </a:r>
            <a:r>
              <a:rPr lang="zh-CN" altLang="en-US" sz="1000" b="1">
                <a:solidFill>
                  <a:schemeClr val="bg1">
                    <a:lumMod val="25000"/>
                    <a:lumOff val="75000"/>
                  </a:schemeClr>
                </a:solidFill>
                <a:effectLst>
                  <a:outerShdw blurRad="38100" dist="38100" dir="2700000" algn="tl">
                    <a:srgbClr val="000000">
                      <a:alpha val="43137"/>
                    </a:srgbClr>
                  </a:outerShdw>
                </a:effectLst>
              </a:rPr>
              <a:t>也就是说，一个</a:t>
            </a:r>
            <a:r>
              <a:rPr lang="en-US" altLang="zh-CN" sz="1000" b="1">
                <a:solidFill>
                  <a:schemeClr val="bg1">
                    <a:lumMod val="25000"/>
                    <a:lumOff val="75000"/>
                  </a:schemeClr>
                </a:solidFill>
                <a:effectLst>
                  <a:outerShdw blurRad="38100" dist="38100" dir="2700000" algn="tl">
                    <a:srgbClr val="000000">
                      <a:alpha val="43137"/>
                    </a:srgbClr>
                  </a:outerShdw>
                </a:effectLst>
              </a:rPr>
              <a:t>30</a:t>
            </a:r>
            <a:r>
              <a:rPr lang="zh-CN" altLang="en-US" sz="1000" b="1">
                <a:solidFill>
                  <a:schemeClr val="bg1">
                    <a:lumMod val="25000"/>
                    <a:lumOff val="75000"/>
                  </a:schemeClr>
                </a:solidFill>
                <a:effectLst>
                  <a:outerShdw blurRad="38100" dist="38100" dir="2700000" algn="tl">
                    <a:srgbClr val="000000">
                      <a:alpha val="43137"/>
                    </a:srgbClr>
                  </a:outerShdw>
                </a:effectLst>
              </a:rPr>
              <a:t>分钟的中枢，一定涉及上下上的三个</a:t>
            </a:r>
            <a:r>
              <a:rPr lang="en-US" altLang="zh-CN" sz="1000" b="1">
                <a:solidFill>
                  <a:schemeClr val="bg1">
                    <a:lumMod val="25000"/>
                    <a:lumOff val="75000"/>
                  </a:schemeClr>
                </a:solidFill>
                <a:effectLst>
                  <a:outerShdw blurRad="38100" dist="38100" dir="2700000" algn="tl">
                    <a:srgbClr val="000000">
                      <a:alpha val="43137"/>
                    </a:srgbClr>
                  </a:outerShdw>
                </a:effectLst>
              </a:rPr>
              <a:t>5</a:t>
            </a:r>
            <a:r>
              <a:rPr lang="zh-CN" altLang="en-US" sz="1000" b="1">
                <a:solidFill>
                  <a:schemeClr val="bg1">
                    <a:lumMod val="25000"/>
                    <a:lumOff val="75000"/>
                  </a:schemeClr>
                </a:solidFill>
                <a:effectLst>
                  <a:outerShdw blurRad="38100" dist="38100" dir="2700000" algn="tl">
                    <a:srgbClr val="000000">
                      <a:alpha val="43137"/>
                    </a:srgbClr>
                  </a:outerShdw>
                </a:effectLst>
              </a:rPr>
              <a:t>分钟走势类型。</a:t>
            </a:r>
            <a:r>
              <a:rPr lang="zh-CN" altLang="en-US" sz="1000">
                <a:effectLst>
                  <a:outerShdw blurRad="38100" dist="38100" dir="2700000" algn="tl">
                    <a:srgbClr val="000000">
                      <a:alpha val="43137"/>
                    </a:srgbClr>
                  </a:outerShdw>
                </a:effectLst>
              </a:rPr>
              <a:t>这就是构成我们操作绝对性的最坚实基础。</a:t>
            </a:r>
          </a:p>
        </p:txBody>
      </p:sp>
      <p:sp>
        <p:nvSpPr>
          <p:cNvPr id="7" name="矩形 6"/>
          <p:cNvSpPr/>
          <p:nvPr/>
        </p:nvSpPr>
        <p:spPr>
          <a:xfrm>
            <a:off x="581080" y="3100270"/>
            <a:ext cx="8239392"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显然，没有任何绝对性可以保障上下上中，最后一个上一定有比第一个上有更高的高点，特别那种所谓奔走型的反弹，后上的高点可能只刚好触及前上的低点，因此，如果你一定要等上下上都完成才抛出，那很可能面对这样的尴尬，就是你在第一个上的最低点买的，在上下上的电梯过后，你只有一个可能连手续费都不够、稍纵即逝的卖点。因此，这种操作，注定是只有相对的理论上的绝对安全性，而没有具体操作上的绝对安全性。要解决这个问题，只能从第一上就开始分解操作，也就是说，没必要等待第二个上了，既然每次上之后都必然有一个同级别的下，而这下的幅度又是不可能绝对控制的，所以还不如就把操作分段，让分段提供给你绝对的具体操作安全。</a:t>
            </a:r>
          </a:p>
        </p:txBody>
      </p:sp>
      <p:sp>
        <p:nvSpPr>
          <p:cNvPr id="8" name="矩形 7"/>
          <p:cNvSpPr/>
          <p:nvPr/>
        </p:nvSpPr>
        <p:spPr>
          <a:xfrm>
            <a:off x="610654" y="4029165"/>
            <a:ext cx="8209818" cy="24622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FF8989"/>
                </a:solidFill>
                <a:effectLst>
                  <a:outerShdw blurRad="38100" dist="38100" dir="2700000" algn="tl">
                    <a:srgbClr val="000000">
                      <a:alpha val="43137"/>
                    </a:srgbClr>
                  </a:outerShdw>
                </a:effectLst>
              </a:rPr>
              <a:t>因此，在这种分析下，具体的反弹操作一定是同次级别分解方式进行的，也就是说，</a:t>
            </a:r>
            <a:r>
              <a:rPr lang="en-US" altLang="zh-CN" sz="1000" b="1">
                <a:solidFill>
                  <a:srgbClr val="FF8989"/>
                </a:solidFill>
                <a:effectLst>
                  <a:outerShdw blurRad="38100" dist="38100" dir="2700000" algn="tl">
                    <a:srgbClr val="000000">
                      <a:alpha val="43137"/>
                    </a:srgbClr>
                  </a:outerShdw>
                </a:effectLst>
              </a:rPr>
              <a:t>30</a:t>
            </a:r>
            <a:r>
              <a:rPr lang="zh-CN" altLang="en-US" sz="1000" b="1">
                <a:solidFill>
                  <a:srgbClr val="FF8989"/>
                </a:solidFill>
                <a:effectLst>
                  <a:outerShdw blurRad="38100" dist="38100" dir="2700000" algn="tl">
                    <a:srgbClr val="000000">
                      <a:alpha val="43137"/>
                    </a:srgbClr>
                  </a:outerShdw>
                </a:effectLst>
              </a:rPr>
              <a:t>分钟级别的反弹，是按</a:t>
            </a:r>
            <a:r>
              <a:rPr lang="en-US" altLang="zh-CN" sz="1000" b="1">
                <a:solidFill>
                  <a:srgbClr val="FF8989"/>
                </a:solidFill>
                <a:effectLst>
                  <a:outerShdw blurRad="38100" dist="38100" dir="2700000" algn="tl">
                    <a:srgbClr val="000000">
                      <a:alpha val="43137"/>
                    </a:srgbClr>
                  </a:outerShdw>
                </a:effectLst>
              </a:rPr>
              <a:t>5</a:t>
            </a:r>
            <a:r>
              <a:rPr lang="zh-CN" altLang="en-US" sz="1000" b="1">
                <a:solidFill>
                  <a:srgbClr val="FF8989"/>
                </a:solidFill>
                <a:effectLst>
                  <a:outerShdw blurRad="38100" dist="38100" dir="2700000" algn="tl">
                    <a:srgbClr val="000000">
                      <a:alpha val="43137"/>
                    </a:srgbClr>
                  </a:outerShdw>
                </a:effectLst>
              </a:rPr>
              <a:t>分钟的节奏去处理的。</a:t>
            </a:r>
          </a:p>
        </p:txBody>
      </p:sp>
      <p:sp>
        <p:nvSpPr>
          <p:cNvPr id="9" name="矩形 8"/>
          <p:cNvSpPr/>
          <p:nvPr/>
        </p:nvSpPr>
        <p:spPr>
          <a:xfrm>
            <a:off x="610654" y="4304803"/>
            <a:ext cx="8209818"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C00000"/>
                </a:solidFill>
                <a:effectLst>
                  <a:outerShdw blurRad="38100" dist="38100" dir="2700000" algn="tl">
                    <a:srgbClr val="000000">
                      <a:alpha val="43137"/>
                    </a:srgbClr>
                  </a:outerShdw>
                </a:effectLst>
              </a:rPr>
              <a:t>注意</a:t>
            </a:r>
            <a:r>
              <a:rPr lang="zh-CN" altLang="en-US" sz="1000">
                <a:effectLst>
                  <a:outerShdw blurRad="38100" dist="38100" dir="2700000" algn="tl">
                    <a:srgbClr val="000000">
                      <a:alpha val="43137"/>
                    </a:srgbClr>
                  </a:outerShdw>
                </a:effectLst>
              </a:rPr>
              <a:t>，这只是统一的处理方法，其实实际操作中，一旦第一上与下出现后，可能的走势形式，就有了很大的绝对性确认了，例如，一个</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分钟中枢后接一个第三类买点，然后非背驰力度地强劲拉升，那你就完全可以开始坐轿子，等第二中枢，甚至第三、四、五中枢完成出现背驰后第三类卖点再说了。</a:t>
            </a:r>
          </a:p>
        </p:txBody>
      </p:sp>
      <p:sp>
        <p:nvSpPr>
          <p:cNvPr id="10" name="矩形 9"/>
          <p:cNvSpPr/>
          <p:nvPr/>
        </p:nvSpPr>
        <p:spPr>
          <a:xfrm>
            <a:off x="611560" y="4833487"/>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C00000"/>
                </a:solidFill>
                <a:effectLst>
                  <a:outerShdw blurRad="38100" dist="38100" dir="2700000" algn="tl">
                    <a:srgbClr val="000000">
                      <a:alpha val="43137"/>
                    </a:srgbClr>
                  </a:outerShdw>
                </a:effectLst>
              </a:rPr>
              <a:t>其次，更要注意，</a:t>
            </a:r>
            <a:r>
              <a:rPr lang="zh-CN" altLang="en-US" sz="1000">
                <a:effectLst>
                  <a:outerShdw blurRad="38100" dist="38100" dir="2700000" algn="tl">
                    <a:srgbClr val="000000">
                      <a:alpha val="43137"/>
                    </a:srgbClr>
                  </a:outerShdw>
                </a:effectLst>
              </a:rPr>
              <a:t>这绝对性的具体操作还不是平均效率最高的，最高的，就是保持部分仓位，用余下仓位进行换股轮动操作，对于资金少的，这更可以全部仓位进行，不过这技术要求更高，就不多说了。</a:t>
            </a:r>
          </a:p>
        </p:txBody>
      </p:sp>
      <p:sp>
        <p:nvSpPr>
          <p:cNvPr id="11" name="矩形 10"/>
          <p:cNvSpPr/>
          <p:nvPr/>
        </p:nvSpPr>
        <p:spPr>
          <a:xfrm>
            <a:off x="610654" y="5233597"/>
            <a:ext cx="8209818"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C00000"/>
                </a:solidFill>
                <a:effectLst>
                  <a:outerShdw blurRad="38100" dist="38100" dir="2700000" algn="tl">
                    <a:srgbClr val="000000">
                      <a:alpha val="43137"/>
                    </a:srgbClr>
                  </a:outerShdw>
                </a:effectLst>
              </a:rPr>
              <a:t>最后，一定不要去预测什么反弹还是反转，这根本没意义。</a:t>
            </a:r>
            <a:r>
              <a:rPr lang="zh-CN" altLang="en-US" sz="1000">
                <a:effectLst>
                  <a:outerShdw blurRad="38100" dist="38100" dir="2700000" algn="tl">
                    <a:srgbClr val="000000">
                      <a:alpha val="43137"/>
                    </a:srgbClr>
                  </a:outerShdw>
                </a:effectLst>
              </a:rPr>
              <a:t>反弹越搞越大，最后就自然成了反转，而是否如此，根本没必须知道，你唯一需要知道的就是，只要在第一中枢后出现第三类买点并形成非背驰类向上，才可以流着口水地持股睡觉等其余中枢形成，否则，随时都有被反回来的风险。</a:t>
            </a:r>
          </a:p>
        </p:txBody>
      </p:sp>
      <p:sp>
        <p:nvSpPr>
          <p:cNvPr id="12" name="矩形 11"/>
          <p:cNvSpPr/>
          <p:nvPr/>
        </p:nvSpPr>
        <p:spPr>
          <a:xfrm>
            <a:off x="610654" y="5787595"/>
            <a:ext cx="8209818"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有人喜欢精确定义，那么这里其实也给出了</a:t>
            </a:r>
            <a:r>
              <a:rPr lang="zh-CN" altLang="en-US" sz="1000">
                <a:solidFill>
                  <a:srgbClr val="FF8989"/>
                </a:solidFill>
                <a:effectLst>
                  <a:outerShdw blurRad="38100" dist="38100" dir="2700000" algn="tl">
                    <a:srgbClr val="000000">
                      <a:alpha val="43137"/>
                    </a:srgbClr>
                  </a:outerShdw>
                </a:effectLst>
              </a:rPr>
              <a:t>什么是上升趋势形成的最精确定义，就是在第一中枢后出现第三类买点并形成非背驰类向上。</a:t>
            </a:r>
            <a:r>
              <a:rPr lang="zh-CN" altLang="en-US" sz="1000">
                <a:effectLst>
                  <a:outerShdw blurRad="38100" dist="38100" dir="2700000" algn="tl">
                    <a:srgbClr val="000000">
                      <a:alpha val="43137"/>
                    </a:srgbClr>
                  </a:outerShdw>
                </a:effectLst>
              </a:rPr>
              <a:t>趋势形成，只要趋势没有扭转的信号，当然就可以睡觉，这是太常识的东西了。本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的理论，并不一定要违反常识，只是本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的理论可以给正确的常识以合理的理论基础，这才是关键。</a:t>
            </a:r>
          </a:p>
        </p:txBody>
      </p:sp>
      <p:sp>
        <p:nvSpPr>
          <p:cNvPr id="13" name="动作按钮: 开始 12">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后退或前一项 13">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前进或下一项 14">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6" name="动作按钮: 结束 15">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7" name="动作按钮: 第一张 16">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8" name="动作按钮: 上一张 17">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9005910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980728"/>
            <a:ext cx="7772400" cy="467072"/>
          </a:xfrm>
          <a:effectLst>
            <a:outerShdw blurRad="50800" dist="38100" dir="2700000" algn="tl" rotWithShape="0">
              <a:prstClr val="black">
                <a:alpha val="40000"/>
              </a:prstClr>
            </a:outerShdw>
          </a:effectLst>
        </p:spPr>
        <p:txBody>
          <a:bodyPr/>
          <a:lstStyle/>
          <a:p>
            <a:r>
              <a:rPr lang="zh-CN" altLang="en-US" sz="1800" b="1">
                <a:solidFill>
                  <a:schemeClr val="bg1">
                    <a:lumMod val="25000"/>
                    <a:lumOff val="75000"/>
                  </a:schemeClr>
                </a:solidFill>
                <a:effectLst>
                  <a:outerShdw blurRad="38100" dist="38100" dir="2700000" algn="tl">
                    <a:srgbClr val="000000">
                      <a:alpha val="43137"/>
                    </a:srgbClr>
                  </a:outerShdw>
                </a:effectLst>
              </a:rPr>
              <a:t>何谓底部？从月线看中期走势演化</a:t>
            </a:r>
            <a:endParaRPr lang="zh-CN" altLang="en-US" sz="1800">
              <a:solidFill>
                <a:schemeClr val="bg1">
                  <a:lumMod val="25000"/>
                  <a:lumOff val="75000"/>
                </a:schemeClr>
              </a:solidFill>
              <a:effectLst>
                <a:outerShdw blurRad="38100" dist="38100" dir="2700000" algn="tl">
                  <a:srgbClr val="000000">
                    <a:alpha val="43137"/>
                  </a:srgbClr>
                </a:outerShdw>
              </a:effectLst>
            </a:endParaRPr>
          </a:p>
        </p:txBody>
      </p:sp>
      <p:sp>
        <p:nvSpPr>
          <p:cNvPr id="4" name="矩形 3"/>
          <p:cNvSpPr/>
          <p:nvPr/>
        </p:nvSpPr>
        <p:spPr>
          <a:xfrm>
            <a:off x="611560" y="1484784"/>
            <a:ext cx="8136904"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何谓底部？</a:t>
            </a:r>
            <a:r>
              <a:rPr lang="zh-CN" altLang="en-US" sz="1000">
                <a:effectLst>
                  <a:outerShdw blurRad="38100" dist="38100" dir="2700000" algn="tl">
                    <a:srgbClr val="000000">
                      <a:alpha val="43137"/>
                    </a:srgbClr>
                  </a:outerShdw>
                </a:effectLst>
              </a:rPr>
              <a:t>这里给出精确的定义，以后就不会糊涂一片了。底部都是分级别的，如果站在精确走势类型的角度，那么第一类买点出现后一知道该买点所引发的中枢第一次走出第三类买卖点前，都可以看成底部构造的过程。只不过如果是第三类卖点先出现，就意味着这底部构造失败了，反之，第三类买点意味着底部构造的最终完成并展开新的行情。当然，顶部的情况，反过来定义就是。</a:t>
            </a:r>
          </a:p>
        </p:txBody>
      </p:sp>
      <p:sp>
        <p:nvSpPr>
          <p:cNvPr id="5" name="矩形 4"/>
          <p:cNvSpPr/>
          <p:nvPr/>
        </p:nvSpPr>
        <p:spPr>
          <a:xfrm>
            <a:off x="611560" y="2046878"/>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此外，用分型的角度同样可以给出底部的概念</a:t>
            </a:r>
            <a:r>
              <a:rPr lang="zh-CN" altLang="en-US" sz="1000">
                <a:effectLst>
                  <a:outerShdw blurRad="38100" dist="38100" dir="2700000" algn="tl">
                    <a:srgbClr val="000000">
                      <a:alpha val="43137"/>
                    </a:srgbClr>
                  </a:outerShdw>
                </a:effectLst>
              </a:rPr>
              <a:t>，只是这粗糙一点，对一时把握不了精确走势类型分类的，这是一个将就的办法；此外，一般性分析中，这方法也可以用，因为对把握大方向已经足够。</a:t>
            </a:r>
          </a:p>
        </p:txBody>
      </p:sp>
      <p:sp>
        <p:nvSpPr>
          <p:cNvPr id="6" name="矩形 5"/>
          <p:cNvSpPr/>
          <p:nvPr/>
        </p:nvSpPr>
        <p:spPr>
          <a:xfrm>
            <a:off x="611560" y="2399211"/>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站在分型的角度，底部就是构成底分型的那个区间</a:t>
            </a:r>
            <a:r>
              <a:rPr lang="zh-CN" altLang="en-US" sz="1000">
                <a:effectLst>
                  <a:outerShdw blurRad="38100" dist="38100" dir="2700000" algn="tl">
                    <a:srgbClr val="000000">
                      <a:alpha val="43137"/>
                    </a:srgbClr>
                  </a:outerShdw>
                </a:effectLst>
              </a:rPr>
              <a:t>，而跌破分型最低点意味着底部构成失败，反之，有效站住分型区间上边沿，就意味着底部构造成功并至少展开一笔一上行情。其实，这都不是什么新鲜内容，但这里统一说出来，还是有好处的。同样，顶部反过来就是。</a:t>
            </a:r>
          </a:p>
        </p:txBody>
      </p:sp>
      <p:sp>
        <p:nvSpPr>
          <p:cNvPr id="7" name="矩形 6"/>
          <p:cNvSpPr/>
          <p:nvPr/>
        </p:nvSpPr>
        <p:spPr>
          <a:xfrm>
            <a:off x="611560" y="2799321"/>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dirty="0">
                <a:solidFill>
                  <a:srgbClr val="FF8989"/>
                </a:solidFill>
                <a:effectLst>
                  <a:outerShdw blurRad="38100" dist="38100" dir="2700000" algn="tl">
                    <a:srgbClr val="000000">
                      <a:alpha val="43137"/>
                    </a:srgbClr>
                  </a:outerShdw>
                </a:effectLst>
              </a:rPr>
              <a:t>注意了</a:t>
            </a:r>
            <a:r>
              <a:rPr lang="zh-CN" altLang="en-US" sz="1000" dirty="0">
                <a:effectLst>
                  <a:outerShdw blurRad="38100" dist="38100" dir="2700000" algn="tl">
                    <a:srgbClr val="000000">
                      <a:alpha val="43137"/>
                    </a:srgbClr>
                  </a:outerShdw>
                </a:effectLst>
              </a:rPr>
              <a:t>，有了这个定义，就一定要搞明白，不是在底部的区间上买，而是相反，应该和中枢震荡的操作一样，在区间下探失败时</a:t>
            </a:r>
            <a:r>
              <a:rPr lang="zh-CN" altLang="en-US" sz="1000" dirty="0" smtClean="0">
                <a:effectLst>
                  <a:outerShdw blurRad="38100" dist="38100" dir="2700000" algn="tl">
                    <a:srgbClr val="000000">
                      <a:alpha val="43137"/>
                    </a:srgbClr>
                  </a:outerShdw>
                </a:effectLst>
              </a:rPr>
              <a:t>买（</a:t>
            </a:r>
            <a:r>
              <a:rPr lang="zh-CN" altLang="en-US" sz="1000" dirty="0" smtClean="0">
                <a:solidFill>
                  <a:srgbClr val="FF0000"/>
                </a:solidFill>
                <a:effectLst>
                  <a:outerShdw blurRad="38100" dist="38100" dir="2700000" algn="tl">
                    <a:srgbClr val="000000">
                      <a:alpha val="43137"/>
                    </a:srgbClr>
                  </a:outerShdw>
                </a:effectLst>
              </a:rPr>
              <a:t>第三类买点</a:t>
            </a:r>
            <a:r>
              <a:rPr lang="zh-CN" altLang="en-US" sz="1000" dirty="0" smtClean="0">
                <a:effectLst>
                  <a:outerShdw blurRad="38100" dist="38100" dir="2700000" algn="tl">
                    <a:srgbClr val="000000">
                      <a:alpha val="43137"/>
                    </a:srgbClr>
                  </a:outerShdw>
                </a:effectLst>
              </a:rPr>
              <a:t>），</a:t>
            </a:r>
            <a:r>
              <a:rPr lang="zh-CN" altLang="en-US" sz="1000" dirty="0">
                <a:effectLst>
                  <a:outerShdw blurRad="38100" dist="38100" dir="2700000" algn="tl">
                    <a:srgbClr val="000000">
                      <a:alpha val="43137"/>
                    </a:srgbClr>
                  </a:outerShdw>
                </a:effectLst>
              </a:rPr>
              <a:t>这才是最好的买点，连这都搞不明白，就白学</a:t>
            </a:r>
            <a:r>
              <a:rPr lang="zh-CN" altLang="en-US" sz="1000" dirty="0" smtClean="0">
                <a:effectLst>
                  <a:outerShdw blurRad="38100" dist="38100" dir="2700000" algn="tl">
                    <a:srgbClr val="000000">
                      <a:alpha val="43137"/>
                    </a:srgbClr>
                  </a:outerShdw>
                </a:effectLst>
              </a:rPr>
              <a:t>了。</a:t>
            </a:r>
            <a:r>
              <a:rPr lang="zh-CN" altLang="en-US" sz="1000" dirty="0">
                <a:effectLst>
                  <a:outerShdw blurRad="38100" dist="38100" dir="2700000" algn="tl">
                    <a:srgbClr val="000000">
                      <a:alpha val="43137"/>
                    </a:srgbClr>
                  </a:outerShdw>
                </a:effectLst>
              </a:rPr>
              <a:t>此外，底部是有级别的，日线图上的底分型，当然就对应着分型意义上的日线级别底部。</a:t>
            </a:r>
          </a:p>
        </p:txBody>
      </p:sp>
      <p:sp>
        <p:nvSpPr>
          <p:cNvPr id="8" name="矩形 7"/>
          <p:cNvSpPr/>
          <p:nvPr/>
        </p:nvSpPr>
        <p:spPr>
          <a:xfrm>
            <a:off x="613642" y="3181955"/>
            <a:ext cx="8206830"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现在就有一个现成有意义的例子</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2008</a:t>
            </a:r>
            <a:r>
              <a:rPr lang="zh-CN" altLang="en-US" sz="1000">
                <a:effectLst>
                  <a:outerShdw blurRad="38100" dist="38100" dir="2700000" algn="tl">
                    <a:srgbClr val="000000">
                      <a:alpha val="43137"/>
                    </a:srgbClr>
                  </a:outerShdw>
                </a:effectLst>
              </a:rPr>
              <a:t>年</a:t>
            </a:r>
            <a:r>
              <a:rPr lang="en-US" altLang="zh-CN" sz="1000">
                <a:effectLst>
                  <a:outerShdw blurRad="38100" dist="38100" dir="2700000" algn="tl">
                    <a:srgbClr val="000000">
                      <a:alpha val="43137"/>
                    </a:srgbClr>
                  </a:outerShdw>
                </a:effectLst>
              </a:rPr>
              <a:t>8</a:t>
            </a:r>
            <a:r>
              <a:rPr lang="zh-CN" altLang="en-US" sz="1000">
                <a:effectLst>
                  <a:outerShdw blurRad="38100" dist="38100" dir="2700000" algn="tl">
                    <a:srgbClr val="000000">
                      <a:alpha val="43137"/>
                    </a:srgbClr>
                  </a:outerShdw>
                </a:effectLst>
              </a:rPr>
              <a:t>月这月</a:t>
            </a:r>
            <a:r>
              <a:rPr lang="en-US" altLang="zh-CN" sz="1000">
                <a:effectLst>
                  <a:outerShdw blurRad="38100" dist="38100" dir="2700000" algn="tl">
                    <a:srgbClr val="000000">
                      <a:alpha val="43137"/>
                    </a:srgbClr>
                  </a:outerShdw>
                </a:effectLst>
              </a:rPr>
              <a:t>K</a:t>
            </a:r>
            <a:r>
              <a:rPr lang="zh-CN" altLang="en-US" sz="1000">
                <a:effectLst>
                  <a:outerShdw blurRad="38100" dist="38100" dir="2700000" algn="tl">
                    <a:srgbClr val="000000">
                      <a:alpha val="43137"/>
                    </a:srgbClr>
                  </a:outerShdw>
                </a:effectLst>
              </a:rPr>
              <a:t>线基本走出来了，显然，</a:t>
            </a:r>
            <a:r>
              <a:rPr lang="en-US" altLang="zh-CN" sz="1000">
                <a:effectLst>
                  <a:outerShdw blurRad="38100" dist="38100" dir="2700000" algn="tl">
                    <a:srgbClr val="000000">
                      <a:alpha val="43137"/>
                    </a:srgbClr>
                  </a:outerShdw>
                </a:effectLst>
              </a:rPr>
              <a:t>9</a:t>
            </a:r>
            <a:r>
              <a:rPr lang="zh-CN" altLang="en-US" sz="1000">
                <a:effectLst>
                  <a:outerShdw blurRad="38100" dist="38100" dir="2700000" algn="tl">
                    <a:srgbClr val="000000">
                      <a:alpha val="43137"/>
                    </a:srgbClr>
                  </a:outerShdw>
                </a:effectLst>
              </a:rPr>
              <a:t>月是否能构造出底分型，关键是看这个区间（</a:t>
            </a:r>
            <a:r>
              <a:rPr lang="en-US" altLang="zh-CN" sz="1000">
                <a:effectLst>
                  <a:outerShdw blurRad="38100" dist="38100" dir="2700000" algn="tl">
                    <a:srgbClr val="000000">
                      <a:alpha val="43137"/>
                    </a:srgbClr>
                  </a:outerShdw>
                </a:effectLst>
              </a:rPr>
              <a:t>2284</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2952</a:t>
            </a:r>
            <a:r>
              <a:rPr lang="zh-CN" altLang="en-US" sz="1000">
                <a:effectLst>
                  <a:outerShdw blurRad="38100" dist="38100" dir="2700000" algn="tl">
                    <a:srgbClr val="000000">
                      <a:alpha val="43137"/>
                    </a:srgbClr>
                  </a:outerShdw>
                </a:effectLst>
              </a:rPr>
              <a:t>），其中</a:t>
            </a:r>
            <a:r>
              <a:rPr lang="en-US" altLang="zh-CN" sz="1000">
                <a:effectLst>
                  <a:outerShdw blurRad="38100" dist="38100" dir="2700000" algn="tl">
                    <a:srgbClr val="000000">
                      <a:alpha val="43137"/>
                    </a:srgbClr>
                  </a:outerShdw>
                </a:effectLst>
              </a:rPr>
              <a:t>2284</a:t>
            </a:r>
            <a:r>
              <a:rPr lang="zh-CN" altLang="en-US" sz="1000">
                <a:effectLst>
                  <a:outerShdw blurRad="38100" dist="38100" dir="2700000" algn="tl">
                    <a:srgbClr val="000000">
                      <a:alpha val="43137"/>
                    </a:srgbClr>
                  </a:outerShdw>
                </a:effectLst>
              </a:rPr>
              <a:t>点是绝对不能破的，一旦破了，就马上宣告月底分型至少要到</a:t>
            </a:r>
            <a:r>
              <a:rPr lang="en-US" altLang="zh-CN" sz="1000">
                <a:effectLst>
                  <a:outerShdw blurRad="38100" dist="38100" dir="2700000" algn="tl">
                    <a:srgbClr val="000000">
                      <a:alpha val="43137"/>
                    </a:srgbClr>
                  </a:outerShdw>
                </a:effectLst>
              </a:rPr>
              <a:t>10</a:t>
            </a:r>
            <a:r>
              <a:rPr lang="zh-CN" altLang="en-US" sz="1000">
                <a:effectLst>
                  <a:outerShdw blurRad="38100" dist="38100" dir="2700000" algn="tl">
                    <a:srgbClr val="000000">
                      <a:alpha val="43137"/>
                    </a:srgbClr>
                  </a:outerShdw>
                </a:effectLst>
              </a:rPr>
              <a:t>月后才有戏。因此，即使</a:t>
            </a:r>
            <a:r>
              <a:rPr lang="en-US" altLang="zh-CN" sz="1000">
                <a:effectLst>
                  <a:outerShdw blurRad="38100" dist="38100" dir="2700000" algn="tl">
                    <a:srgbClr val="000000">
                      <a:alpha val="43137"/>
                    </a:srgbClr>
                  </a:outerShdw>
                </a:effectLst>
              </a:rPr>
              <a:t>9</a:t>
            </a:r>
            <a:r>
              <a:rPr lang="zh-CN" altLang="en-US" sz="1000">
                <a:effectLst>
                  <a:outerShdw blurRad="38100" dist="38100" dir="2700000" algn="tl">
                    <a:srgbClr val="000000">
                      <a:alpha val="43137"/>
                    </a:srgbClr>
                  </a:outerShdw>
                </a:effectLst>
              </a:rPr>
              <a:t>月没到，我们已经可以有一个大致的操作强弱分类空间了，只要回</a:t>
            </a:r>
            <a:r>
              <a:rPr lang="en-US" altLang="zh-CN" sz="1000">
                <a:effectLst>
                  <a:outerShdw blurRad="38100" dist="38100" dir="2700000" algn="tl">
                    <a:srgbClr val="000000">
                      <a:alpha val="43137"/>
                    </a:srgbClr>
                  </a:outerShdw>
                </a:effectLst>
              </a:rPr>
              <a:t>2284</a:t>
            </a:r>
            <a:r>
              <a:rPr lang="zh-CN" altLang="en-US" sz="1000">
                <a:effectLst>
                  <a:outerShdw blurRad="38100" dist="38100" dir="2700000" algn="tl">
                    <a:srgbClr val="000000">
                      <a:alpha val="43137"/>
                    </a:srgbClr>
                  </a:outerShdw>
                </a:effectLst>
              </a:rPr>
              <a:t>点不破的任何分型意义上周级别以下走势，都必然成为一个良好的短线买点，而且其中可以充分利用类似区间套的方法去找到最精确的买入位置。</a:t>
            </a:r>
          </a:p>
        </p:txBody>
      </p:sp>
      <p:sp>
        <p:nvSpPr>
          <p:cNvPr id="9" name="矩形 8"/>
          <p:cNvSpPr/>
          <p:nvPr/>
        </p:nvSpPr>
        <p:spPr>
          <a:xfrm>
            <a:off x="611560" y="3945250"/>
            <a:ext cx="3240360"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同样，马上可以断言的是，在</a:t>
            </a:r>
            <a:r>
              <a:rPr lang="en-US" altLang="zh-CN" sz="1000">
                <a:effectLst>
                  <a:outerShdw blurRad="38100" dist="38100" dir="2700000" algn="tl">
                    <a:srgbClr val="000000">
                      <a:alpha val="43137"/>
                    </a:srgbClr>
                  </a:outerShdw>
                </a:effectLst>
              </a:rPr>
              <a:t>10</a:t>
            </a:r>
            <a:r>
              <a:rPr lang="zh-CN" altLang="en-US" sz="1000">
                <a:effectLst>
                  <a:outerShdw blurRad="38100" dist="38100" dir="2700000" algn="tl">
                    <a:srgbClr val="000000">
                      <a:alpha val="43137"/>
                    </a:srgbClr>
                  </a:outerShdw>
                </a:effectLst>
              </a:rPr>
              <a:t>月有效确认站住</a:t>
            </a:r>
            <a:r>
              <a:rPr lang="en-US" altLang="zh-CN" sz="1000">
                <a:effectLst>
                  <a:outerShdw blurRad="38100" dist="38100" dir="2700000" algn="tl">
                    <a:srgbClr val="000000">
                      <a:alpha val="43137"/>
                    </a:srgbClr>
                  </a:outerShdw>
                </a:effectLst>
              </a:rPr>
              <a:t>2952</a:t>
            </a:r>
            <a:r>
              <a:rPr lang="zh-CN" altLang="en-US" sz="1000">
                <a:effectLst>
                  <a:outerShdw blurRad="38100" dist="38100" dir="2700000" algn="tl">
                    <a:srgbClr val="000000">
                      <a:alpha val="43137"/>
                    </a:srgbClr>
                  </a:outerShdw>
                </a:effectLst>
              </a:rPr>
              <a:t>点前，月线意义上的行情是没有的，最多都只能看成是分型意义下月线级别的底部构造过程。因此，这对我们操作参与的力度与投入就有了一个很明确的指引。</a:t>
            </a:r>
          </a:p>
        </p:txBody>
      </p:sp>
      <p:sp>
        <p:nvSpPr>
          <p:cNvPr id="10" name="矩形 9"/>
          <p:cNvSpPr/>
          <p:nvPr/>
        </p:nvSpPr>
        <p:spPr>
          <a:xfrm>
            <a:off x="613642" y="4675202"/>
            <a:ext cx="8206830"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当然，对于一般投资者，月线图太大了，因此可以看周线图</a:t>
            </a:r>
            <a:r>
              <a:rPr lang="zh-CN" altLang="en-US" sz="1000">
                <a:effectLst>
                  <a:outerShdw blurRad="38100" dist="38100" dir="2700000" algn="tl">
                    <a:srgbClr val="000000">
                      <a:alpha val="43137"/>
                    </a:srgbClr>
                  </a:outerShdw>
                </a:effectLst>
              </a:rPr>
              <a:t>，例如，本周与上周比，到目前为止就是一个包含关系，因此，到下周是关键的能否构成底分型的日子，而真正要走出底部，那还需要对（</a:t>
            </a:r>
            <a:r>
              <a:rPr lang="en-US" altLang="zh-CN" sz="1000">
                <a:effectLst>
                  <a:outerShdw blurRad="38100" dist="38100" dir="2700000" algn="tl">
                    <a:srgbClr val="000000">
                      <a:alpha val="43137"/>
                    </a:srgbClr>
                  </a:outerShdw>
                </a:effectLst>
              </a:rPr>
              <a:t>2284</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2601</a:t>
            </a:r>
            <a:r>
              <a:rPr lang="zh-CN" altLang="en-US" sz="1000">
                <a:effectLst>
                  <a:outerShdw blurRad="38100" dist="38100" dir="2700000" algn="tl">
                    <a:srgbClr val="000000">
                      <a:alpha val="43137"/>
                    </a:srgbClr>
                  </a:outerShdw>
                </a:effectLst>
              </a:rPr>
              <a:t>）突破有效的确认，也就说，在中秋前，要确认一个分型意义下的周线行情是不可能的，除非今天，本周最后一天能突然突破</a:t>
            </a:r>
            <a:r>
              <a:rPr lang="en-US" altLang="zh-CN" sz="1000">
                <a:effectLst>
                  <a:outerShdw blurRad="38100" dist="38100" dir="2700000" algn="tl">
                    <a:srgbClr val="000000">
                      <a:alpha val="43137"/>
                    </a:srgbClr>
                  </a:outerShdw>
                </a:effectLst>
              </a:rPr>
              <a:t>2523</a:t>
            </a:r>
            <a:r>
              <a:rPr lang="zh-CN" altLang="en-US" sz="1000">
                <a:effectLst>
                  <a:outerShdw blurRad="38100" dist="38100" dir="2700000" algn="tl">
                    <a:srgbClr val="000000">
                      <a:alpha val="43137"/>
                    </a:srgbClr>
                  </a:outerShdw>
                </a:effectLst>
              </a:rPr>
              <a:t>点，否则就绝对不可能了。</a:t>
            </a:r>
          </a:p>
        </p:txBody>
      </p:sp>
      <p:sp>
        <p:nvSpPr>
          <p:cNvPr id="11" name="矩形 10"/>
          <p:cNvSpPr/>
          <p:nvPr/>
        </p:nvSpPr>
        <p:spPr>
          <a:xfrm>
            <a:off x="613642" y="5199003"/>
            <a:ext cx="8082571" cy="24622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effectLst>
                  <a:outerShdw blurRad="38100" dist="38100" dir="2700000" algn="tl">
                    <a:srgbClr val="000000">
                      <a:alpha val="43137"/>
                    </a:srgbClr>
                  </a:outerShdw>
                </a:effectLst>
              </a:rPr>
              <a:t>从更短的日线看，目前无非就在</a:t>
            </a:r>
            <a:r>
              <a:rPr lang="en-US" altLang="zh-CN" sz="1000">
                <a:effectLst>
                  <a:outerShdw blurRad="38100" dist="38100" dir="2700000" algn="tl">
                    <a:srgbClr val="000000">
                      <a:alpha val="43137"/>
                    </a:srgbClr>
                  </a:outerShdw>
                </a:effectLst>
              </a:rPr>
              <a:t>8</a:t>
            </a:r>
            <a:r>
              <a:rPr lang="zh-CN" altLang="en-US" sz="1000">
                <a:effectLst>
                  <a:outerShdw blurRad="38100" dist="38100" dir="2700000" algn="tl">
                    <a:srgbClr val="000000">
                      <a:alpha val="43137"/>
                    </a:srgbClr>
                  </a:outerShdw>
                </a:effectLst>
              </a:rPr>
              <a:t>月</a:t>
            </a:r>
            <a:r>
              <a:rPr lang="en-US" altLang="zh-CN" sz="1000">
                <a:effectLst>
                  <a:outerShdw blurRad="38100" dist="38100" dir="2700000" algn="tl">
                    <a:srgbClr val="000000">
                      <a:alpha val="43137"/>
                    </a:srgbClr>
                  </a:outerShdw>
                </a:effectLst>
              </a:rPr>
              <a:t>18</a:t>
            </a:r>
            <a:r>
              <a:rPr lang="zh-CN" altLang="en-US" sz="1000">
                <a:effectLst>
                  <a:outerShdw blurRad="38100" dist="38100" dir="2700000" algn="tl">
                    <a:srgbClr val="000000">
                      <a:alpha val="43137"/>
                    </a:srgbClr>
                  </a:outerShdw>
                </a:effectLst>
              </a:rPr>
              <a:t>日开始那底分型引发的底部构造中，是否最终有效，就看（</a:t>
            </a:r>
            <a:r>
              <a:rPr lang="en-US" altLang="zh-CN" sz="1000">
                <a:effectLst>
                  <a:outerShdw blurRad="38100" dist="38100" dir="2700000" algn="tl">
                    <a:srgbClr val="000000">
                      <a:alpha val="43137"/>
                    </a:srgbClr>
                  </a:outerShdw>
                </a:effectLst>
              </a:rPr>
              <a:t>2284</a:t>
            </a:r>
            <a:r>
              <a:rPr lang="zh-CN" altLang="en-US" sz="1000">
                <a:effectLst>
                  <a:outerShdw blurRad="38100" dist="38100" dir="2700000" algn="tl">
                    <a:srgbClr val="000000">
                      <a:alpha val="43137"/>
                    </a:srgbClr>
                  </a:outerShdw>
                </a:effectLst>
              </a:rPr>
              <a:t>，</a:t>
            </a:r>
            <a:r>
              <a:rPr lang="en-US" altLang="zh-CN" sz="1000">
                <a:effectLst>
                  <a:outerShdw blurRad="38100" dist="38100" dir="2700000" algn="tl">
                    <a:srgbClr val="000000">
                      <a:alpha val="43137"/>
                    </a:srgbClr>
                  </a:outerShdw>
                </a:effectLst>
              </a:rPr>
              <a:t>2455</a:t>
            </a:r>
            <a:r>
              <a:rPr lang="zh-CN" altLang="en-US" sz="1000">
                <a:effectLst>
                  <a:outerShdw blurRad="38100" dist="38100" dir="2700000" algn="tl">
                    <a:srgbClr val="000000">
                      <a:alpha val="43137"/>
                    </a:srgbClr>
                  </a:outerShdw>
                </a:effectLst>
              </a:rPr>
              <a:t>）区间走势的演化了。</a:t>
            </a:r>
          </a:p>
        </p:txBody>
      </p:sp>
      <p:sp>
        <p:nvSpPr>
          <p:cNvPr id="12" name="矩形 11"/>
          <p:cNvSpPr/>
          <p:nvPr/>
        </p:nvSpPr>
        <p:spPr>
          <a:xfrm>
            <a:off x="611560" y="5467290"/>
            <a:ext cx="8208912"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bg1">
                    <a:lumMod val="25000"/>
                    <a:lumOff val="75000"/>
                  </a:schemeClr>
                </a:solidFill>
                <a:effectLst>
                  <a:outerShdw blurRad="38100" dist="38100" dir="2700000" algn="tl">
                    <a:srgbClr val="000000">
                      <a:alpha val="43137"/>
                    </a:srgbClr>
                  </a:outerShdw>
                </a:effectLst>
              </a:rPr>
              <a:t>操作其实很简单，一个基本的原则就是，任何走势，无论怎么折腾，都逃不出这个节奏，就是底、顶以及连接两者的中间过程</a:t>
            </a:r>
            <a:r>
              <a:rPr lang="zh-CN" altLang="en-US" sz="1000">
                <a:effectLst>
                  <a:outerShdw blurRad="38100" dist="38100" dir="2700000" algn="tl">
                    <a:srgbClr val="000000">
                      <a:alpha val="43137"/>
                    </a:srgbClr>
                  </a:outerShdw>
                </a:effectLst>
              </a:rPr>
              <a:t>，因此，在两头的操作节奏就是中枢震荡，只是底的时候要先买后卖，顶的时候要先卖后买，这样更安全点。至于中间的连接部分，就是持有，当然，对于空头走势，小板凳就是一个最好的持有，一直持有到底部构造完成。</a:t>
            </a:r>
          </a:p>
        </p:txBody>
      </p:sp>
      <p:sp>
        <p:nvSpPr>
          <p:cNvPr id="13" name="矩形 12"/>
          <p:cNvSpPr/>
          <p:nvPr/>
        </p:nvSpPr>
        <p:spPr>
          <a:xfrm>
            <a:off x="611560" y="6021288"/>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a:solidFill>
                  <a:srgbClr val="C49500"/>
                </a:solidFill>
                <a:effectLst>
                  <a:outerShdw blurRad="38100" dist="38100" dir="2700000" algn="tl">
                    <a:srgbClr val="000000">
                      <a:alpha val="43137"/>
                    </a:srgbClr>
                  </a:outerShdw>
                </a:effectLst>
              </a:rPr>
              <a:t>而有技术的，根本就不需要什么小板凳，按操作级别，分清楚目前是三阶段中的哪一段，然后日日是好日，时时是花时，不赚钱那真是脑子有水了。亏钱都是错误操作引起的，不断反省，才会有进步的。</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95936" y="3736221"/>
            <a:ext cx="4752528" cy="9169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动作按钮: 开始 13">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后退或前一项 14">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6" name="动作按钮: 前进或下一项 15">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7" name="动作按钮: 结束 16">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8" name="动作按钮: 第一张 17">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9" name="动作按钮: 上一张 18">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4347997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026"/>
                                        </p:tgtEl>
                                        <p:attrNameLst>
                                          <p:attrName>style.visibility</p:attrName>
                                        </p:attrNameLst>
                                      </p:cBhvr>
                                      <p:to>
                                        <p:strVal val="visible"/>
                                      </p:to>
                                    </p:set>
                                    <p:anim calcmode="lin" valueType="num">
                                      <p:cBhvr>
                                        <p:cTn id="49" dur="1000" fill="hold"/>
                                        <p:tgtEl>
                                          <p:spTgt spid="1026"/>
                                        </p:tgtEl>
                                        <p:attrNameLst>
                                          <p:attrName>ppt_w</p:attrName>
                                        </p:attrNameLst>
                                      </p:cBhvr>
                                      <p:tavLst>
                                        <p:tav tm="0">
                                          <p:val>
                                            <p:fltVal val="0"/>
                                          </p:val>
                                        </p:tav>
                                        <p:tav tm="100000">
                                          <p:val>
                                            <p:strVal val="#ppt_w"/>
                                          </p:val>
                                        </p:tav>
                                      </p:tavLst>
                                    </p:anim>
                                    <p:anim calcmode="lin" valueType="num">
                                      <p:cBhvr>
                                        <p:cTn id="50" dur="1000" fill="hold"/>
                                        <p:tgtEl>
                                          <p:spTgt spid="1026"/>
                                        </p:tgtEl>
                                        <p:attrNameLst>
                                          <p:attrName>ppt_h</p:attrName>
                                        </p:attrNameLst>
                                      </p:cBhvr>
                                      <p:tavLst>
                                        <p:tav tm="0">
                                          <p:val>
                                            <p:fltVal val="0"/>
                                          </p:val>
                                        </p:tav>
                                        <p:tav tm="100000">
                                          <p:val>
                                            <p:strVal val="#ppt_h"/>
                                          </p:val>
                                        </p:tav>
                                      </p:tavLst>
                                    </p:anim>
                                    <p:anim calcmode="lin" valueType="num">
                                      <p:cBhvr>
                                        <p:cTn id="51" dur="1000" fill="hold"/>
                                        <p:tgtEl>
                                          <p:spTgt spid="1026"/>
                                        </p:tgtEl>
                                        <p:attrNameLst>
                                          <p:attrName>style.rotation</p:attrName>
                                        </p:attrNameLst>
                                      </p:cBhvr>
                                      <p:tavLst>
                                        <p:tav tm="0">
                                          <p:val>
                                            <p:fltVal val="90"/>
                                          </p:val>
                                        </p:tav>
                                        <p:tav tm="100000">
                                          <p:val>
                                            <p:fltVal val="0"/>
                                          </p:val>
                                        </p:tav>
                                      </p:tavLst>
                                    </p:anim>
                                    <p:animEffect transition="in" filter="fade">
                                      <p:cBhvr>
                                        <p:cTn id="52" dur="1000"/>
                                        <p:tgtEl>
                                          <p:spTgt spid="1026"/>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500" fill="hold"/>
                                        <p:tgtEl>
                                          <p:spTgt spid="9"/>
                                        </p:tgtEl>
                                        <p:attrNameLst>
                                          <p:attrName>ppt_w</p:attrName>
                                        </p:attrNameLst>
                                      </p:cBhvr>
                                      <p:tavLst>
                                        <p:tav tm="0">
                                          <p:val>
                                            <p:fltVal val="0"/>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animEffect transition="in" filter="fad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p:cTn id="64" dur="500" fill="hold"/>
                                        <p:tgtEl>
                                          <p:spTgt spid="10"/>
                                        </p:tgtEl>
                                        <p:attrNameLst>
                                          <p:attrName>ppt_w</p:attrName>
                                        </p:attrNameLst>
                                      </p:cBhvr>
                                      <p:tavLst>
                                        <p:tav tm="0">
                                          <p:val>
                                            <p:fltVal val="0"/>
                                          </p:val>
                                        </p:tav>
                                        <p:tav tm="100000">
                                          <p:val>
                                            <p:strVal val="#ppt_w"/>
                                          </p:val>
                                        </p:tav>
                                      </p:tavLst>
                                    </p:anim>
                                    <p:anim calcmode="lin" valueType="num">
                                      <p:cBhvr>
                                        <p:cTn id="65" dur="500" fill="hold"/>
                                        <p:tgtEl>
                                          <p:spTgt spid="10"/>
                                        </p:tgtEl>
                                        <p:attrNameLst>
                                          <p:attrName>ppt_h</p:attrName>
                                        </p:attrNameLst>
                                      </p:cBhvr>
                                      <p:tavLst>
                                        <p:tav tm="0">
                                          <p:val>
                                            <p:fltVal val="0"/>
                                          </p:val>
                                        </p:tav>
                                        <p:tav tm="100000">
                                          <p:val>
                                            <p:strVal val="#ppt_h"/>
                                          </p:val>
                                        </p:tav>
                                      </p:tavLst>
                                    </p:anim>
                                    <p:animEffect transition="in" filter="fade">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Effect transition="in" filter="fade">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p:cTn id="78" dur="500" fill="hold"/>
                                        <p:tgtEl>
                                          <p:spTgt spid="12"/>
                                        </p:tgtEl>
                                        <p:attrNameLst>
                                          <p:attrName>ppt_w</p:attrName>
                                        </p:attrNameLst>
                                      </p:cBhvr>
                                      <p:tavLst>
                                        <p:tav tm="0">
                                          <p:val>
                                            <p:fltVal val="0"/>
                                          </p:val>
                                        </p:tav>
                                        <p:tav tm="100000">
                                          <p:val>
                                            <p:strVal val="#ppt_w"/>
                                          </p:val>
                                        </p:tav>
                                      </p:tavLst>
                                    </p:anim>
                                    <p:anim calcmode="lin" valueType="num">
                                      <p:cBhvr>
                                        <p:cTn id="79" dur="500" fill="hold"/>
                                        <p:tgtEl>
                                          <p:spTgt spid="12"/>
                                        </p:tgtEl>
                                        <p:attrNameLst>
                                          <p:attrName>ppt_h</p:attrName>
                                        </p:attrNameLst>
                                      </p:cBhvr>
                                      <p:tavLst>
                                        <p:tav tm="0">
                                          <p:val>
                                            <p:fltVal val="0"/>
                                          </p:val>
                                        </p:tav>
                                        <p:tav tm="100000">
                                          <p:val>
                                            <p:strVal val="#ppt_h"/>
                                          </p:val>
                                        </p:tav>
                                      </p:tavLst>
                                    </p:anim>
                                    <p:animEffect transition="in" filter="fade">
                                      <p:cBhvr>
                                        <p:cTn id="80" dur="5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p:cTn id="85" dur="500" fill="hold"/>
                                        <p:tgtEl>
                                          <p:spTgt spid="13"/>
                                        </p:tgtEl>
                                        <p:attrNameLst>
                                          <p:attrName>ppt_w</p:attrName>
                                        </p:attrNameLst>
                                      </p:cBhvr>
                                      <p:tavLst>
                                        <p:tav tm="0">
                                          <p:val>
                                            <p:fltVal val="0"/>
                                          </p:val>
                                        </p:tav>
                                        <p:tav tm="100000">
                                          <p:val>
                                            <p:strVal val="#ppt_w"/>
                                          </p:val>
                                        </p:tav>
                                      </p:tavLst>
                                    </p:anim>
                                    <p:anim calcmode="lin" valueType="num">
                                      <p:cBhvr>
                                        <p:cTn id="86" dur="500" fill="hold"/>
                                        <p:tgtEl>
                                          <p:spTgt spid="13"/>
                                        </p:tgtEl>
                                        <p:attrNameLst>
                                          <p:attrName>ppt_h</p:attrName>
                                        </p:attrNameLst>
                                      </p:cBhvr>
                                      <p:tavLst>
                                        <p:tav tm="0">
                                          <p:val>
                                            <p:fltVal val="0"/>
                                          </p:val>
                                        </p:tav>
                                        <p:tav tm="100000">
                                          <p:val>
                                            <p:strVal val="#ppt_h"/>
                                          </p:val>
                                        </p:tav>
                                      </p:tavLst>
                                    </p:anim>
                                    <p:animEffect transition="in" filter="fade">
                                      <p:cBhvr>
                                        <p:cTn id="8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8"/>
          <p:cNvSpPr>
            <a:spLocks/>
          </p:cNvSpPr>
          <p:nvPr/>
        </p:nvSpPr>
        <p:spPr bwMode="auto">
          <a:xfrm>
            <a:off x="2582124" y="2205708"/>
            <a:ext cx="2836863" cy="2944812"/>
          </a:xfrm>
          <a:custGeom>
            <a:avLst/>
            <a:gdLst>
              <a:gd name="T0" fmla="*/ 0 w 1787"/>
              <a:gd name="T1" fmla="*/ 2944812 h 1855"/>
              <a:gd name="T2" fmla="*/ 469900 w 1787"/>
              <a:gd name="T3" fmla="*/ 1935162 h 1855"/>
              <a:gd name="T4" fmla="*/ 685800 w 1787"/>
              <a:gd name="T5" fmla="*/ 2144712 h 1855"/>
              <a:gd name="T6" fmla="*/ 965200 w 1787"/>
              <a:gd name="T7" fmla="*/ 1368425 h 1855"/>
              <a:gd name="T8" fmla="*/ 1111250 w 1787"/>
              <a:gd name="T9" fmla="*/ 1820862 h 1855"/>
              <a:gd name="T10" fmla="*/ 1244600 w 1787"/>
              <a:gd name="T11" fmla="*/ 1420812 h 1855"/>
              <a:gd name="T12" fmla="*/ 1346200 w 1787"/>
              <a:gd name="T13" fmla="*/ 1827212 h 1855"/>
              <a:gd name="T14" fmla="*/ 1581150 w 1787"/>
              <a:gd name="T15" fmla="*/ 1122362 h 1855"/>
              <a:gd name="T16" fmla="*/ 1708150 w 1787"/>
              <a:gd name="T17" fmla="*/ 1268412 h 1855"/>
              <a:gd name="T18" fmla="*/ 1911350 w 1787"/>
              <a:gd name="T19" fmla="*/ 754062 h 1855"/>
              <a:gd name="T20" fmla="*/ 2025650 w 1787"/>
              <a:gd name="T21" fmla="*/ 1077912 h 1855"/>
              <a:gd name="T22" fmla="*/ 2165350 w 1787"/>
              <a:gd name="T23" fmla="*/ 639762 h 1855"/>
              <a:gd name="T24" fmla="*/ 2355850 w 1787"/>
              <a:gd name="T25" fmla="*/ 1154112 h 1855"/>
              <a:gd name="T26" fmla="*/ 2501900 w 1787"/>
              <a:gd name="T27" fmla="*/ 468312 h 1855"/>
              <a:gd name="T28" fmla="*/ 2603500 w 1787"/>
              <a:gd name="T29" fmla="*/ 633412 h 1855"/>
              <a:gd name="T30" fmla="*/ 2836863 w 1787"/>
              <a:gd name="T31" fmla="*/ 0 h 18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connsiteX0" fmla="*/ 0 w 10000"/>
              <a:gd name="connsiteY0" fmla="*/ 10000 h 10000"/>
              <a:gd name="connsiteX1" fmla="*/ 1656 w 10000"/>
              <a:gd name="connsiteY1" fmla="*/ 6571 h 10000"/>
              <a:gd name="connsiteX2" fmla="*/ 2417 w 10000"/>
              <a:gd name="connsiteY2" fmla="*/ 7283 h 10000"/>
              <a:gd name="connsiteX3" fmla="*/ 3402 w 10000"/>
              <a:gd name="connsiteY3" fmla="*/ 4647 h 10000"/>
              <a:gd name="connsiteX4" fmla="*/ 3917 w 10000"/>
              <a:gd name="connsiteY4" fmla="*/ 6183 h 10000"/>
              <a:gd name="connsiteX5" fmla="*/ 4387 w 10000"/>
              <a:gd name="connsiteY5" fmla="*/ 4825 h 10000"/>
              <a:gd name="connsiteX6" fmla="*/ 4745 w 10000"/>
              <a:gd name="connsiteY6" fmla="*/ 6205 h 10000"/>
              <a:gd name="connsiteX7" fmla="*/ 5574 w 10000"/>
              <a:gd name="connsiteY7" fmla="*/ 3811 h 10000"/>
              <a:gd name="connsiteX8" fmla="*/ 6021 w 10000"/>
              <a:gd name="connsiteY8" fmla="*/ 4307 h 10000"/>
              <a:gd name="connsiteX9" fmla="*/ 6738 w 10000"/>
              <a:gd name="connsiteY9" fmla="*/ 2561 h 10000"/>
              <a:gd name="connsiteX10" fmla="*/ 7140 w 10000"/>
              <a:gd name="connsiteY10" fmla="*/ 3660 h 10000"/>
              <a:gd name="connsiteX11" fmla="*/ 7654 w 10000"/>
              <a:gd name="connsiteY11" fmla="*/ 2576 h 10000"/>
              <a:gd name="connsiteX12" fmla="*/ 8304 w 10000"/>
              <a:gd name="connsiteY12" fmla="*/ 3919 h 10000"/>
              <a:gd name="connsiteX13" fmla="*/ 8819 w 10000"/>
              <a:gd name="connsiteY13" fmla="*/ 1590 h 10000"/>
              <a:gd name="connsiteX14" fmla="*/ 9177 w 10000"/>
              <a:gd name="connsiteY14" fmla="*/ 2151 h 10000"/>
              <a:gd name="connsiteX15" fmla="*/ 10000 w 10000"/>
              <a:gd name="connsiteY15" fmla="*/ 0 h 10000"/>
              <a:gd name="connsiteX0" fmla="*/ 0 w 10000"/>
              <a:gd name="connsiteY0" fmla="*/ 10000 h 10000"/>
              <a:gd name="connsiteX1" fmla="*/ 1656 w 10000"/>
              <a:gd name="connsiteY1" fmla="*/ 6571 h 10000"/>
              <a:gd name="connsiteX2" fmla="*/ 2417 w 10000"/>
              <a:gd name="connsiteY2" fmla="*/ 7283 h 10000"/>
              <a:gd name="connsiteX3" fmla="*/ 3402 w 10000"/>
              <a:gd name="connsiteY3" fmla="*/ 4647 h 10000"/>
              <a:gd name="connsiteX4" fmla="*/ 3917 w 10000"/>
              <a:gd name="connsiteY4" fmla="*/ 6183 h 10000"/>
              <a:gd name="connsiteX5" fmla="*/ 4387 w 10000"/>
              <a:gd name="connsiteY5" fmla="*/ 4825 h 10000"/>
              <a:gd name="connsiteX6" fmla="*/ 4745 w 10000"/>
              <a:gd name="connsiteY6" fmla="*/ 6205 h 10000"/>
              <a:gd name="connsiteX7" fmla="*/ 5574 w 10000"/>
              <a:gd name="connsiteY7" fmla="*/ 3811 h 10000"/>
              <a:gd name="connsiteX8" fmla="*/ 6021 w 10000"/>
              <a:gd name="connsiteY8" fmla="*/ 4307 h 10000"/>
              <a:gd name="connsiteX9" fmla="*/ 6738 w 10000"/>
              <a:gd name="connsiteY9" fmla="*/ 2561 h 10000"/>
              <a:gd name="connsiteX10" fmla="*/ 7140 w 10000"/>
              <a:gd name="connsiteY10" fmla="*/ 3660 h 10000"/>
              <a:gd name="connsiteX11" fmla="*/ 7654 w 10000"/>
              <a:gd name="connsiteY11" fmla="*/ 2636 h 10000"/>
              <a:gd name="connsiteX12" fmla="*/ 8304 w 10000"/>
              <a:gd name="connsiteY12" fmla="*/ 3919 h 10000"/>
              <a:gd name="connsiteX13" fmla="*/ 8819 w 10000"/>
              <a:gd name="connsiteY13" fmla="*/ 1590 h 10000"/>
              <a:gd name="connsiteX14" fmla="*/ 9177 w 10000"/>
              <a:gd name="connsiteY14" fmla="*/ 2151 h 10000"/>
              <a:gd name="connsiteX15" fmla="*/ 10000 w 10000"/>
              <a:gd name="connsiteY15" fmla="*/ 0 h 10000"/>
              <a:gd name="connsiteX0" fmla="*/ 0 w 10000"/>
              <a:gd name="connsiteY0" fmla="*/ 10000 h 10000"/>
              <a:gd name="connsiteX1" fmla="*/ 1656 w 10000"/>
              <a:gd name="connsiteY1" fmla="*/ 6571 h 10000"/>
              <a:gd name="connsiteX2" fmla="*/ 2417 w 10000"/>
              <a:gd name="connsiteY2" fmla="*/ 7283 h 10000"/>
              <a:gd name="connsiteX3" fmla="*/ 3402 w 10000"/>
              <a:gd name="connsiteY3" fmla="*/ 4647 h 10000"/>
              <a:gd name="connsiteX4" fmla="*/ 3917 w 10000"/>
              <a:gd name="connsiteY4" fmla="*/ 6062 h 10000"/>
              <a:gd name="connsiteX5" fmla="*/ 4387 w 10000"/>
              <a:gd name="connsiteY5" fmla="*/ 4825 h 10000"/>
              <a:gd name="connsiteX6" fmla="*/ 4745 w 10000"/>
              <a:gd name="connsiteY6" fmla="*/ 6205 h 10000"/>
              <a:gd name="connsiteX7" fmla="*/ 5574 w 10000"/>
              <a:gd name="connsiteY7" fmla="*/ 3811 h 10000"/>
              <a:gd name="connsiteX8" fmla="*/ 6021 w 10000"/>
              <a:gd name="connsiteY8" fmla="*/ 4307 h 10000"/>
              <a:gd name="connsiteX9" fmla="*/ 6738 w 10000"/>
              <a:gd name="connsiteY9" fmla="*/ 2561 h 10000"/>
              <a:gd name="connsiteX10" fmla="*/ 7140 w 10000"/>
              <a:gd name="connsiteY10" fmla="*/ 3660 h 10000"/>
              <a:gd name="connsiteX11" fmla="*/ 7654 w 10000"/>
              <a:gd name="connsiteY11" fmla="*/ 2636 h 10000"/>
              <a:gd name="connsiteX12" fmla="*/ 8304 w 10000"/>
              <a:gd name="connsiteY12" fmla="*/ 3919 h 10000"/>
              <a:gd name="connsiteX13" fmla="*/ 8819 w 10000"/>
              <a:gd name="connsiteY13" fmla="*/ 1590 h 10000"/>
              <a:gd name="connsiteX14" fmla="*/ 9177 w 10000"/>
              <a:gd name="connsiteY14" fmla="*/ 2151 h 10000"/>
              <a:gd name="connsiteX15" fmla="*/ 10000 w 10000"/>
              <a:gd name="connsiteY15" fmla="*/ 0 h 10000"/>
              <a:gd name="connsiteX0" fmla="*/ 0 w 10000"/>
              <a:gd name="connsiteY0" fmla="*/ 10000 h 10000"/>
              <a:gd name="connsiteX1" fmla="*/ 1656 w 10000"/>
              <a:gd name="connsiteY1" fmla="*/ 6571 h 10000"/>
              <a:gd name="connsiteX2" fmla="*/ 2417 w 10000"/>
              <a:gd name="connsiteY2" fmla="*/ 7283 h 10000"/>
              <a:gd name="connsiteX3" fmla="*/ 3402 w 10000"/>
              <a:gd name="connsiteY3" fmla="*/ 4647 h 10000"/>
              <a:gd name="connsiteX4" fmla="*/ 3917 w 10000"/>
              <a:gd name="connsiteY4" fmla="*/ 5961 h 10000"/>
              <a:gd name="connsiteX5" fmla="*/ 4387 w 10000"/>
              <a:gd name="connsiteY5" fmla="*/ 4825 h 10000"/>
              <a:gd name="connsiteX6" fmla="*/ 4745 w 10000"/>
              <a:gd name="connsiteY6" fmla="*/ 6205 h 10000"/>
              <a:gd name="connsiteX7" fmla="*/ 5574 w 10000"/>
              <a:gd name="connsiteY7" fmla="*/ 3811 h 10000"/>
              <a:gd name="connsiteX8" fmla="*/ 6021 w 10000"/>
              <a:gd name="connsiteY8" fmla="*/ 4307 h 10000"/>
              <a:gd name="connsiteX9" fmla="*/ 6738 w 10000"/>
              <a:gd name="connsiteY9" fmla="*/ 2561 h 10000"/>
              <a:gd name="connsiteX10" fmla="*/ 7140 w 10000"/>
              <a:gd name="connsiteY10" fmla="*/ 3660 h 10000"/>
              <a:gd name="connsiteX11" fmla="*/ 7654 w 10000"/>
              <a:gd name="connsiteY11" fmla="*/ 2636 h 10000"/>
              <a:gd name="connsiteX12" fmla="*/ 8304 w 10000"/>
              <a:gd name="connsiteY12" fmla="*/ 3919 h 10000"/>
              <a:gd name="connsiteX13" fmla="*/ 8819 w 10000"/>
              <a:gd name="connsiteY13" fmla="*/ 1590 h 10000"/>
              <a:gd name="connsiteX14" fmla="*/ 9177 w 10000"/>
              <a:gd name="connsiteY14" fmla="*/ 2151 h 10000"/>
              <a:gd name="connsiteX15" fmla="*/ 10000 w 10000"/>
              <a:gd name="connsiteY1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00" h="10000">
                <a:moveTo>
                  <a:pt x="0" y="10000"/>
                </a:moveTo>
                <a:lnTo>
                  <a:pt x="1656" y="6571"/>
                </a:lnTo>
                <a:lnTo>
                  <a:pt x="2417" y="7283"/>
                </a:lnTo>
                <a:lnTo>
                  <a:pt x="3402" y="4647"/>
                </a:lnTo>
                <a:lnTo>
                  <a:pt x="3917" y="5961"/>
                </a:lnTo>
                <a:lnTo>
                  <a:pt x="4387" y="4825"/>
                </a:lnTo>
                <a:cubicBezTo>
                  <a:pt x="4506" y="5285"/>
                  <a:pt x="4626" y="5745"/>
                  <a:pt x="4745" y="6205"/>
                </a:cubicBezTo>
                <a:lnTo>
                  <a:pt x="5574" y="3811"/>
                </a:lnTo>
                <a:lnTo>
                  <a:pt x="6021" y="4307"/>
                </a:lnTo>
                <a:lnTo>
                  <a:pt x="6738" y="2561"/>
                </a:lnTo>
                <a:lnTo>
                  <a:pt x="7140" y="3660"/>
                </a:lnTo>
                <a:lnTo>
                  <a:pt x="7654" y="2636"/>
                </a:lnTo>
                <a:lnTo>
                  <a:pt x="8304" y="3919"/>
                </a:lnTo>
                <a:cubicBezTo>
                  <a:pt x="8476" y="3143"/>
                  <a:pt x="8647" y="2366"/>
                  <a:pt x="8819" y="1590"/>
                </a:cubicBezTo>
                <a:lnTo>
                  <a:pt x="9177" y="2151"/>
                </a:lnTo>
                <a:lnTo>
                  <a:pt x="10000" y="0"/>
                </a:lnTo>
              </a:path>
            </a:pathLst>
          </a:custGeom>
          <a:noFill/>
          <a:ln w="9525">
            <a:solidFill>
              <a:srgbClr val="92D050"/>
            </a:solidFill>
            <a:round/>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 name="标题 1"/>
          <p:cNvSpPr>
            <a:spLocks noGrp="1"/>
          </p:cNvSpPr>
          <p:nvPr>
            <p:ph type="title"/>
          </p:nvPr>
        </p:nvSpPr>
        <p:spPr>
          <a:xfrm>
            <a:off x="517983" y="431355"/>
            <a:ext cx="8289120" cy="792088"/>
          </a:xfrm>
          <a:effectLst>
            <a:outerShdw blurRad="50800" dist="38100" dir="2700000" algn="tl" rotWithShape="0">
              <a:prstClr val="black">
                <a:alpha val="40000"/>
              </a:prstClr>
            </a:outerShdw>
          </a:effectLst>
        </p:spPr>
        <p:txBody>
          <a:bodyPr/>
          <a:lstStyle/>
          <a:p>
            <a:r>
              <a:rPr lang="zh-CN" altLang="en-US" sz="1800" b="1">
                <a:solidFill>
                  <a:schemeClr val="accent2">
                    <a:lumMod val="40000"/>
                    <a:lumOff val="60000"/>
                  </a:schemeClr>
                </a:solidFill>
                <a:effectLst>
                  <a:outerShdw blurRad="38100" dist="38100" dir="2700000" algn="tl">
                    <a:srgbClr val="000000">
                      <a:alpha val="43137"/>
                    </a:srgbClr>
                  </a:outerShdw>
                </a:effectLst>
              </a:rPr>
              <a:t>走势的当下与投资者的思维</a:t>
            </a:r>
            <a:r>
              <a:rPr lang="zh-CN" altLang="en-US" sz="1800" b="1" smtClean="0">
                <a:solidFill>
                  <a:schemeClr val="accent2">
                    <a:lumMod val="40000"/>
                    <a:lumOff val="60000"/>
                  </a:schemeClr>
                </a:solidFill>
                <a:effectLst>
                  <a:outerShdw blurRad="38100" dist="38100" dir="2700000" algn="tl">
                    <a:srgbClr val="000000">
                      <a:alpha val="43137"/>
                    </a:srgbClr>
                  </a:outerShdw>
                </a:effectLst>
              </a:rPr>
              <a:t>方式  </a:t>
            </a:r>
            <a:r>
              <a:rPr lang="zh-CN" altLang="en-US" sz="1000" smtClean="0">
                <a:solidFill>
                  <a:schemeClr val="tx2"/>
                </a:solidFill>
                <a:effectLst>
                  <a:outerShdw blurRad="38100" dist="38100" dir="2700000" algn="tl">
                    <a:srgbClr val="000000">
                      <a:alpha val="43137"/>
                    </a:srgbClr>
                  </a:outerShdw>
                </a:effectLst>
              </a:rPr>
              <a:t>投资者</a:t>
            </a:r>
            <a:r>
              <a:rPr lang="zh-CN" altLang="en-US" sz="1000">
                <a:solidFill>
                  <a:schemeClr val="tx2"/>
                </a:solidFill>
                <a:effectLst>
                  <a:outerShdw blurRad="38100" dist="38100" dir="2700000" algn="tl">
                    <a:srgbClr val="000000">
                      <a:alpha val="43137"/>
                    </a:srgbClr>
                  </a:outerShdw>
                </a:effectLst>
              </a:rPr>
              <a:t>最大的毛病，就是只有一种思维方式，把自己的喜好当成了市场的现实。按这种逻辑，做多的就永远要做多，做空的就永远要做空，那不有毛病吗？好象这次，春节前的走势，为什么要做多，因为技术上有形成中枢第二段的要求，这就是做多的客观条件，而当第二段出现背弛，就意味着做多的客观条件没有了，继续硬撑着不是有毛病吗？牛市是快跌慢涨、熊市是快涨慢跌，这最基本的节奏不应该不知道</a:t>
            </a:r>
            <a:r>
              <a:rPr lang="zh-CN" altLang="en-US" sz="1000" smtClean="0">
                <a:solidFill>
                  <a:schemeClr val="tx2"/>
                </a:solidFill>
                <a:effectLst>
                  <a:outerShdw blurRad="38100" dist="38100" dir="2700000" algn="tl">
                    <a:srgbClr val="000000">
                      <a:alpha val="43137"/>
                    </a:srgbClr>
                  </a:outerShdw>
                </a:effectLst>
              </a:rPr>
              <a:t>。</a:t>
            </a:r>
            <a:endParaRPr lang="zh-CN" altLang="en-US" sz="1000">
              <a:effectLst>
                <a:outerShdw blurRad="38100" dist="38100" dir="2700000" algn="tl">
                  <a:srgbClr val="000000">
                    <a:alpha val="43137"/>
                  </a:srgbClr>
                </a:outerShdw>
              </a:effectLst>
            </a:endParaRPr>
          </a:p>
        </p:txBody>
      </p:sp>
      <p:sp>
        <p:nvSpPr>
          <p:cNvPr id="4" name="Rectangle 5"/>
          <p:cNvSpPr>
            <a:spLocks noChangeArrowheads="1"/>
          </p:cNvSpPr>
          <p:nvPr/>
        </p:nvSpPr>
        <p:spPr bwMode="auto">
          <a:xfrm>
            <a:off x="611560" y="1230931"/>
            <a:ext cx="4527842"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nchor="ctr">
            <a:spAutoFit/>
          </a:bodyPr>
          <a:lstStyle/>
          <a:p>
            <a:pPr algn="dist">
              <a:defRPr/>
            </a:pP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例如，一个</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30</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分钟的</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a+A+b+B+c</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的向上走势，你不可能在</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A</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走出来后就说一定有</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B</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，这样等于是在预测，等于假设一种神秘的力量在确保</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B</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的必然存在，而这是不可能的。那么，怎么知道</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b</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段里走还是不走？这很简单，这不需要预测，因为</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b</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段是否走，不是由你的喜好决定的，而是由</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b</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段当下的走势决定的。如果</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b</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段和</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a</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段相比，出现明显的背驰，那就意味着要走，否则，就不走。而参考</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b</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段的</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5</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分钟以及</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1</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分钟图，你会明确地感觉到这</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b</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段是如何生长出来的，这就构成一个当下的结构，只要这个当下的结构没有出现任何符合区间套背驰条件的走势，那么就一直等待着，走势自然会在</a:t>
            </a:r>
            <a:r>
              <a:rPr lang="en-US" altLang="zh-CN" sz="900" dirty="0">
                <a:solidFill>
                  <a:srgbClr val="DAA600"/>
                </a:solidFill>
                <a:effectLst>
                  <a:outerShdw blurRad="38100" dist="38100" dir="2700000" algn="tl">
                    <a:srgbClr val="000000">
                      <a:alpha val="43137"/>
                    </a:srgbClr>
                  </a:outerShdw>
                </a:effectLst>
                <a:latin typeface="Arial" charset="0"/>
                <a:ea typeface="宋体" charset="-122"/>
              </a:rPr>
              <a:t>30</a:t>
            </a:r>
            <a:r>
              <a:rPr lang="zh-CN" altLang="en-US" sz="900" dirty="0">
                <a:solidFill>
                  <a:srgbClr val="DAA600"/>
                </a:solidFill>
                <a:effectLst>
                  <a:outerShdw blurRad="38100" dist="38100" dir="2700000" algn="tl">
                    <a:srgbClr val="000000">
                      <a:alpha val="43137"/>
                    </a:srgbClr>
                  </a:outerShdw>
                </a:effectLst>
                <a:latin typeface="Arial" charset="0"/>
                <a:ea typeface="宋体" charset="-122"/>
              </a:rPr>
              <a:t>分钟延伸出足够的力度，使得背驰成为不可能。这都是自然发生的，无须你去预测。</a:t>
            </a:r>
          </a:p>
        </p:txBody>
      </p:sp>
      <p:sp>
        <p:nvSpPr>
          <p:cNvPr id="5" name="Freeform 9"/>
          <p:cNvSpPr>
            <a:spLocks/>
          </p:cNvSpPr>
          <p:nvPr/>
        </p:nvSpPr>
        <p:spPr bwMode="auto">
          <a:xfrm>
            <a:off x="5418987" y="2108870"/>
            <a:ext cx="958850" cy="868363"/>
          </a:xfrm>
          <a:custGeom>
            <a:avLst/>
            <a:gdLst>
              <a:gd name="T0" fmla="*/ 0 w 604"/>
              <a:gd name="T1" fmla="*/ 112713 h 547"/>
              <a:gd name="T2" fmla="*/ 279400 w 604"/>
              <a:gd name="T3" fmla="*/ 811213 h 547"/>
              <a:gd name="T4" fmla="*/ 674688 w 604"/>
              <a:gd name="T5" fmla="*/ 0 h 547"/>
              <a:gd name="T6" fmla="*/ 958850 w 604"/>
              <a:gd name="T7" fmla="*/ 868363 h 5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4" h="547">
                <a:moveTo>
                  <a:pt x="0" y="71"/>
                </a:moveTo>
                <a:lnTo>
                  <a:pt x="176" y="511"/>
                </a:lnTo>
                <a:lnTo>
                  <a:pt x="425" y="0"/>
                </a:lnTo>
                <a:lnTo>
                  <a:pt x="604" y="547"/>
                </a:lnTo>
              </a:path>
            </a:pathLst>
          </a:custGeom>
          <a:noFill/>
          <a:ln w="25400">
            <a:solidFill>
              <a:srgbClr val="800000"/>
            </a:solidFill>
            <a:round/>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6" name="Rectangle 11"/>
          <p:cNvSpPr>
            <a:spLocks noChangeArrowheads="1"/>
          </p:cNvSpPr>
          <p:nvPr/>
        </p:nvSpPr>
        <p:spPr bwMode="auto">
          <a:xfrm>
            <a:off x="1835696" y="4181629"/>
            <a:ext cx="351378" cy="369332"/>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nchor="ctr">
            <a:spAutoFit/>
          </a:bodyPr>
          <a:lstStyle/>
          <a:p>
            <a:pPr>
              <a:defRPr/>
            </a:pPr>
            <a:r>
              <a:rPr lang="en-US" altLang="zh-CN"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A</a:t>
            </a:r>
          </a:p>
        </p:txBody>
      </p:sp>
      <p:sp>
        <p:nvSpPr>
          <p:cNvPr id="7" name="Rectangle 12"/>
          <p:cNvSpPr>
            <a:spLocks noChangeArrowheads="1"/>
          </p:cNvSpPr>
          <p:nvPr/>
        </p:nvSpPr>
        <p:spPr bwMode="auto">
          <a:xfrm>
            <a:off x="3547324" y="3124354"/>
            <a:ext cx="358775" cy="369332"/>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pPr>
              <a:defRPr/>
            </a:pPr>
            <a:r>
              <a:rPr lang="en-US" altLang="zh-CN"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b</a:t>
            </a:r>
          </a:p>
        </p:txBody>
      </p:sp>
      <p:sp>
        <p:nvSpPr>
          <p:cNvPr id="8" name="Freeform 8"/>
          <p:cNvSpPr>
            <a:spLocks/>
          </p:cNvSpPr>
          <p:nvPr/>
        </p:nvSpPr>
        <p:spPr bwMode="auto">
          <a:xfrm>
            <a:off x="378674" y="4293270"/>
            <a:ext cx="2206625" cy="1816100"/>
          </a:xfrm>
          <a:custGeom>
            <a:avLst/>
            <a:gdLst>
              <a:gd name="T0" fmla="*/ 0 w 1390"/>
              <a:gd name="T1" fmla="*/ 1816100 h 1144"/>
              <a:gd name="T2" fmla="*/ 1133475 w 1390"/>
              <a:gd name="T3" fmla="*/ 242888 h 1144"/>
              <a:gd name="T4" fmla="*/ 1409700 w 1390"/>
              <a:gd name="T5" fmla="*/ 1003300 h 1144"/>
              <a:gd name="T6" fmla="*/ 1949450 w 1390"/>
              <a:gd name="T7" fmla="*/ 0 h 1144"/>
              <a:gd name="T8" fmla="*/ 2206625 w 1390"/>
              <a:gd name="T9" fmla="*/ 855663 h 1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0" h="1144">
                <a:moveTo>
                  <a:pt x="0" y="1144"/>
                </a:moveTo>
                <a:lnTo>
                  <a:pt x="714" y="153"/>
                </a:lnTo>
                <a:lnTo>
                  <a:pt x="888" y="632"/>
                </a:lnTo>
                <a:lnTo>
                  <a:pt x="1228" y="0"/>
                </a:lnTo>
                <a:lnTo>
                  <a:pt x="1390" y="539"/>
                </a:lnTo>
              </a:path>
            </a:pathLst>
          </a:custGeom>
          <a:noFill/>
          <a:ln w="25400">
            <a:solidFill>
              <a:srgbClr val="800000"/>
            </a:solidFill>
            <a:round/>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9" name="Rectangle 14"/>
          <p:cNvSpPr>
            <a:spLocks noChangeArrowheads="1"/>
          </p:cNvSpPr>
          <p:nvPr/>
        </p:nvSpPr>
        <p:spPr bwMode="auto">
          <a:xfrm>
            <a:off x="1531199" y="4509170"/>
            <a:ext cx="1079500" cy="647700"/>
          </a:xfrm>
          <a:prstGeom prst="rect">
            <a:avLst/>
          </a:prstGeom>
          <a:solidFill>
            <a:srgbClr val="FF9900">
              <a:alpha val="61960"/>
            </a:srgbClr>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FF9900"/>
                </a:solidFill>
                <a:miter lim="800000"/>
                <a:headEnd/>
                <a:tailEnd/>
              </a14:hiddenLine>
            </a:ext>
          </a:extLst>
        </p:spPr>
        <p:txBody>
          <a:bodyPr wrap="none" anchor="ctr"/>
          <a:lstStyle/>
          <a:p>
            <a:pPr algn="ctr"/>
            <a:r>
              <a:rPr lang="en-US" altLang="zh-CN" sz="1000" b="1">
                <a:solidFill>
                  <a:schemeClr val="bg1">
                    <a:lumMod val="10000"/>
                    <a:lumOff val="90000"/>
                  </a:schemeClr>
                </a:solidFill>
                <a:effectLst>
                  <a:outerShdw blurRad="38100" dist="38100" dir="2700000" algn="tl">
                    <a:srgbClr val="000000">
                      <a:alpha val="43137"/>
                    </a:srgbClr>
                  </a:outerShdw>
                </a:effectLst>
                <a:ea typeface="宋体" pitchFamily="2" charset="-122"/>
              </a:rPr>
              <a:t>30</a:t>
            </a:r>
            <a:r>
              <a:rPr lang="zh-CN" altLang="en-US" sz="1000" b="1">
                <a:solidFill>
                  <a:schemeClr val="bg1">
                    <a:lumMod val="10000"/>
                    <a:lumOff val="90000"/>
                  </a:schemeClr>
                </a:solidFill>
                <a:effectLst>
                  <a:outerShdw blurRad="38100" dist="38100" dir="2700000" algn="tl">
                    <a:srgbClr val="000000">
                      <a:alpha val="43137"/>
                    </a:srgbClr>
                  </a:outerShdw>
                </a:effectLst>
                <a:ea typeface="宋体" pitchFamily="2" charset="-122"/>
              </a:rPr>
              <a:t>分钟的中枢</a:t>
            </a:r>
          </a:p>
        </p:txBody>
      </p:sp>
      <p:sp>
        <p:nvSpPr>
          <p:cNvPr id="10" name="Rectangle 15"/>
          <p:cNvSpPr>
            <a:spLocks noChangeArrowheads="1"/>
          </p:cNvSpPr>
          <p:nvPr/>
        </p:nvSpPr>
        <p:spPr bwMode="auto">
          <a:xfrm>
            <a:off x="1747099" y="2993792"/>
            <a:ext cx="1511300" cy="646331"/>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pPr algn="dist">
              <a:defRPr/>
            </a:pPr>
            <a:r>
              <a:rPr lang="en-US" altLang="zh-CN"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b</a:t>
            </a:r>
            <a:r>
              <a:rPr lang="zh-CN" altLang="en-US"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段是由当下的走势决定，而</a:t>
            </a:r>
            <a:r>
              <a:rPr lang="en-US" altLang="zh-CN"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b</a:t>
            </a:r>
            <a:r>
              <a:rPr lang="zh-CN" altLang="en-US"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段一定不可以出现</a:t>
            </a:r>
            <a:r>
              <a:rPr lang="en-US" altLang="zh-CN"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30</a:t>
            </a:r>
            <a:r>
              <a:rPr lang="zh-CN" altLang="en-US"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分钟的中枢，也就是只能最多是</a:t>
            </a:r>
            <a:r>
              <a:rPr lang="en-US" altLang="zh-CN"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5</a:t>
            </a:r>
            <a:r>
              <a:rPr lang="zh-CN" altLang="en-US"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分钟级别的 。</a:t>
            </a:r>
          </a:p>
        </p:txBody>
      </p:sp>
      <p:sp>
        <p:nvSpPr>
          <p:cNvPr id="11" name="Rectangle 17"/>
          <p:cNvSpPr>
            <a:spLocks noChangeArrowheads="1"/>
          </p:cNvSpPr>
          <p:nvPr/>
        </p:nvSpPr>
        <p:spPr bwMode="auto">
          <a:xfrm>
            <a:off x="664822" y="2386464"/>
            <a:ext cx="4240799" cy="646331"/>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nchor="ctr">
            <a:spAutoFit/>
          </a:bodyPr>
          <a:lstStyle/>
          <a:p>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如果</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b</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段一个</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5</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分钟级别的开始上涨已经使得</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30</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分钟的图表中不可能出现背驰的情况，那么你就可以有足够的时间去等待走势的延伸，等待他形成一个</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5</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分钟的中枢，一直到</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5</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分钟的走势出现背驰，这样就意味着</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B</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要出现了，一个</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30</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分钟的新中枢要出现了。</a:t>
            </a:r>
          </a:p>
        </p:txBody>
      </p:sp>
      <p:sp>
        <p:nvSpPr>
          <p:cNvPr id="14" name="Rectangle 21"/>
          <p:cNvSpPr>
            <a:spLocks noChangeArrowheads="1"/>
          </p:cNvSpPr>
          <p:nvPr/>
        </p:nvSpPr>
        <p:spPr bwMode="auto">
          <a:xfrm>
            <a:off x="3601671" y="3645571"/>
            <a:ext cx="448891" cy="287338"/>
          </a:xfrm>
          <a:prstGeom prst="rect">
            <a:avLst/>
          </a:prstGeom>
          <a:solidFill>
            <a:srgbClr val="FFFF99">
              <a:alpha val="50195"/>
            </a:srgbClr>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zh-CN" altLang="en-US">
              <a:solidFill>
                <a:schemeClr val="bg1">
                  <a:lumMod val="10000"/>
                  <a:lumOff val="90000"/>
                </a:schemeClr>
              </a:solidFill>
              <a:effectLst>
                <a:outerShdw blurRad="38100" dist="38100" dir="2700000" algn="tl">
                  <a:srgbClr val="000000">
                    <a:alpha val="43137"/>
                  </a:srgbClr>
                </a:outerShdw>
              </a:effectLst>
              <a:ea typeface="宋体" pitchFamily="2" charset="-122"/>
            </a:endParaRPr>
          </a:p>
        </p:txBody>
      </p:sp>
      <p:sp>
        <p:nvSpPr>
          <p:cNvPr id="15" name="Rectangle 22"/>
          <p:cNvSpPr>
            <a:spLocks noChangeArrowheads="1"/>
          </p:cNvSpPr>
          <p:nvPr/>
        </p:nvSpPr>
        <p:spPr bwMode="auto">
          <a:xfrm>
            <a:off x="4482362" y="2966120"/>
            <a:ext cx="504825" cy="319088"/>
          </a:xfrm>
          <a:prstGeom prst="rect">
            <a:avLst/>
          </a:prstGeom>
          <a:solidFill>
            <a:srgbClr val="FFFF99">
              <a:alpha val="50195"/>
            </a:srgbClr>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chemeClr val="tx1"/>
                </a:solidFill>
                <a:miter lim="800000"/>
                <a:headEnd/>
                <a:tailEnd/>
              </a14:hiddenLine>
            </a:ext>
          </a:extLst>
        </p:spPr>
        <p:txBody>
          <a:bodyPr wrap="none" anchor="ctr"/>
          <a:lstStyle/>
          <a:p>
            <a:endParaRPr lang="zh-CN" altLang="en-US">
              <a:solidFill>
                <a:schemeClr val="bg1">
                  <a:lumMod val="10000"/>
                  <a:lumOff val="90000"/>
                </a:schemeClr>
              </a:solidFill>
              <a:effectLst>
                <a:outerShdw blurRad="38100" dist="38100" dir="2700000" algn="tl">
                  <a:srgbClr val="000000">
                    <a:alpha val="43137"/>
                  </a:srgbClr>
                </a:outerShdw>
              </a:effectLst>
              <a:ea typeface="宋体" pitchFamily="2" charset="-122"/>
            </a:endParaRPr>
          </a:p>
        </p:txBody>
      </p:sp>
      <p:sp>
        <p:nvSpPr>
          <p:cNvPr id="16" name="Rectangle 23"/>
          <p:cNvSpPr>
            <a:spLocks noChangeArrowheads="1"/>
          </p:cNvSpPr>
          <p:nvPr/>
        </p:nvSpPr>
        <p:spPr bwMode="auto">
          <a:xfrm>
            <a:off x="5418987" y="2205708"/>
            <a:ext cx="1079500" cy="647700"/>
          </a:xfrm>
          <a:prstGeom prst="rect">
            <a:avLst/>
          </a:prstGeom>
          <a:solidFill>
            <a:srgbClr val="FF9900">
              <a:alpha val="61960"/>
            </a:srgbClr>
          </a:solidFill>
          <a:ln>
            <a:noFill/>
          </a:ln>
          <a:effectLst>
            <a:outerShdw blurRad="50800" dist="38100" dir="2700000" algn="tl" rotWithShape="0">
              <a:prstClr val="black">
                <a:alpha val="40000"/>
              </a:prstClr>
            </a:outerShdw>
          </a:effectLst>
          <a:extLst>
            <a:ext uri="{91240B29-F687-4F45-9708-019B960494DF}">
              <a14:hiddenLine xmlns="" xmlns:a14="http://schemas.microsoft.com/office/drawing/2010/main" w="9525">
                <a:solidFill>
                  <a:srgbClr val="FF9900"/>
                </a:solidFill>
                <a:miter lim="800000"/>
                <a:headEnd/>
                <a:tailEnd/>
              </a14:hiddenLine>
            </a:ext>
          </a:extLst>
        </p:spPr>
        <p:txBody>
          <a:bodyPr wrap="none" anchor="ctr"/>
          <a:lstStyle/>
          <a:p>
            <a:pPr algn="ctr"/>
            <a:r>
              <a:rPr lang="en-US" altLang="zh-CN" sz="1000" b="1">
                <a:solidFill>
                  <a:schemeClr val="bg1">
                    <a:lumMod val="10000"/>
                    <a:lumOff val="90000"/>
                  </a:schemeClr>
                </a:solidFill>
                <a:effectLst>
                  <a:outerShdw blurRad="38100" dist="38100" dir="2700000" algn="tl">
                    <a:srgbClr val="000000">
                      <a:alpha val="43137"/>
                    </a:srgbClr>
                  </a:outerShdw>
                </a:effectLst>
                <a:ea typeface="宋体" pitchFamily="2" charset="-122"/>
              </a:rPr>
              <a:t>30</a:t>
            </a:r>
            <a:r>
              <a:rPr lang="zh-CN" altLang="en-US" sz="1000" b="1">
                <a:solidFill>
                  <a:schemeClr val="bg1">
                    <a:lumMod val="10000"/>
                    <a:lumOff val="90000"/>
                  </a:schemeClr>
                </a:solidFill>
                <a:effectLst>
                  <a:outerShdw blurRad="38100" dist="38100" dir="2700000" algn="tl">
                    <a:srgbClr val="000000">
                      <a:alpha val="43137"/>
                    </a:srgbClr>
                  </a:outerShdw>
                </a:effectLst>
                <a:ea typeface="宋体" pitchFamily="2" charset="-122"/>
              </a:rPr>
              <a:t>分钟的中枢</a:t>
            </a:r>
          </a:p>
        </p:txBody>
      </p:sp>
      <p:sp>
        <p:nvSpPr>
          <p:cNvPr id="17" name="Line 24"/>
          <p:cNvSpPr>
            <a:spLocks noChangeShapeType="1"/>
          </p:cNvSpPr>
          <p:nvPr/>
        </p:nvSpPr>
        <p:spPr bwMode="auto">
          <a:xfrm flipH="1">
            <a:off x="3258399" y="3285208"/>
            <a:ext cx="288925" cy="0"/>
          </a:xfrm>
          <a:prstGeom prst="line">
            <a:avLst/>
          </a:prstGeom>
          <a:noFill/>
          <a:ln w="9525" cap="rnd">
            <a:solidFill>
              <a:schemeClr val="tx1"/>
            </a:solidFill>
            <a:prstDash val="sysDot"/>
            <a:round/>
            <a:headEnd type="triangle" w="sm" len="lg"/>
            <a:tailEnd type="none" w="sm" len="lg"/>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18" name="Line 25"/>
          <p:cNvSpPr>
            <a:spLocks noChangeShapeType="1"/>
          </p:cNvSpPr>
          <p:nvPr/>
        </p:nvSpPr>
        <p:spPr bwMode="auto">
          <a:xfrm flipV="1">
            <a:off x="3690199" y="2924845"/>
            <a:ext cx="0" cy="215900"/>
          </a:xfrm>
          <a:prstGeom prst="line">
            <a:avLst/>
          </a:prstGeom>
          <a:noFill/>
          <a:ln w="9525" cap="rnd">
            <a:solidFill>
              <a:schemeClr val="tx1"/>
            </a:solidFill>
            <a:prstDash val="sysDot"/>
            <a:round/>
            <a:headEnd/>
            <a:tailEnd type="triangle" w="med" len="med"/>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19" name="Rectangle 26"/>
          <p:cNvSpPr>
            <a:spLocks noChangeArrowheads="1"/>
          </p:cNvSpPr>
          <p:nvPr/>
        </p:nvSpPr>
        <p:spPr bwMode="auto">
          <a:xfrm>
            <a:off x="3205590" y="4415589"/>
            <a:ext cx="792162" cy="507831"/>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pPr>
              <a:defRPr/>
            </a:pPr>
            <a:r>
              <a:rPr lang="en-US" altLang="zh-CN" sz="9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b</a:t>
            </a:r>
            <a:r>
              <a:rPr lang="zh-CN" altLang="en-US" sz="9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段和</a:t>
            </a:r>
            <a:r>
              <a:rPr lang="en-US" altLang="zh-CN" sz="9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a</a:t>
            </a:r>
            <a:r>
              <a:rPr lang="zh-CN" altLang="en-US" sz="9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段相比，出现明显的背驰</a:t>
            </a:r>
          </a:p>
        </p:txBody>
      </p:sp>
      <p:sp>
        <p:nvSpPr>
          <p:cNvPr id="20" name="Rectangle 27"/>
          <p:cNvSpPr>
            <a:spLocks noChangeArrowheads="1"/>
          </p:cNvSpPr>
          <p:nvPr/>
        </p:nvSpPr>
        <p:spPr bwMode="auto">
          <a:xfrm>
            <a:off x="4121999" y="3485184"/>
            <a:ext cx="1081088" cy="2308324"/>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参考</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b</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段的</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5</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分钟以及</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1</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分钟图，你会明确地感觉到这</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b</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段是如何生长出来的，这就构成一个当下的结构，只要这个当下的结构没有出现任何符合区间套背驰条件的走势，那么就一直等待着，走势自然会在</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30</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分钟延伸出足够的力度，使得背驰成为不可能。</a:t>
            </a:r>
          </a:p>
        </p:txBody>
      </p:sp>
      <p:sp>
        <p:nvSpPr>
          <p:cNvPr id="21" name="Line 28"/>
          <p:cNvSpPr>
            <a:spLocks noChangeShapeType="1"/>
          </p:cNvSpPr>
          <p:nvPr/>
        </p:nvSpPr>
        <p:spPr bwMode="auto">
          <a:xfrm>
            <a:off x="3951926" y="4653633"/>
            <a:ext cx="197272" cy="0"/>
          </a:xfrm>
          <a:prstGeom prst="line">
            <a:avLst/>
          </a:prstGeom>
          <a:noFill/>
          <a:ln w="9525" cap="rnd">
            <a:solidFill>
              <a:schemeClr val="tx1"/>
            </a:solidFill>
            <a:prstDash val="sysDot"/>
            <a:round/>
            <a:headEnd/>
            <a:tailEnd type="triangle" w="sm" len="lg"/>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2" name="Line 30"/>
          <p:cNvSpPr>
            <a:spLocks noChangeShapeType="1"/>
          </p:cNvSpPr>
          <p:nvPr/>
        </p:nvSpPr>
        <p:spPr bwMode="auto">
          <a:xfrm flipV="1">
            <a:off x="4915750" y="2205707"/>
            <a:ext cx="287337" cy="412457"/>
          </a:xfrm>
          <a:prstGeom prst="line">
            <a:avLst/>
          </a:prstGeom>
          <a:noFill/>
          <a:ln w="9525" cap="rnd">
            <a:solidFill>
              <a:schemeClr val="tx1"/>
            </a:solidFill>
            <a:prstDash val="sysDot"/>
            <a:round/>
            <a:headEnd/>
            <a:tailEnd type="triangle" w="sm" len="lg"/>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3" name="Line 31"/>
          <p:cNvSpPr>
            <a:spLocks noChangeShapeType="1"/>
          </p:cNvSpPr>
          <p:nvPr/>
        </p:nvSpPr>
        <p:spPr bwMode="auto">
          <a:xfrm flipV="1">
            <a:off x="5958737" y="1808833"/>
            <a:ext cx="0" cy="215900"/>
          </a:xfrm>
          <a:prstGeom prst="line">
            <a:avLst/>
          </a:prstGeom>
          <a:noFill/>
          <a:ln w="9525" cap="rnd">
            <a:solidFill>
              <a:schemeClr val="tx1"/>
            </a:solidFill>
            <a:prstDash val="sysDot"/>
            <a:round/>
            <a:headEnd/>
            <a:tailEnd type="triangle" w="sm" len="lg"/>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4" name="Freeform 33"/>
          <p:cNvSpPr>
            <a:spLocks/>
          </p:cNvSpPr>
          <p:nvPr/>
        </p:nvSpPr>
        <p:spPr bwMode="auto">
          <a:xfrm>
            <a:off x="6385774" y="1169070"/>
            <a:ext cx="1644650" cy="1797050"/>
          </a:xfrm>
          <a:custGeom>
            <a:avLst/>
            <a:gdLst>
              <a:gd name="T0" fmla="*/ 0 w 1036"/>
              <a:gd name="T1" fmla="*/ 1797050 h 1132"/>
              <a:gd name="T2" fmla="*/ 774700 w 1036"/>
              <a:gd name="T3" fmla="*/ 565150 h 1132"/>
              <a:gd name="T4" fmla="*/ 1035050 w 1036"/>
              <a:gd name="T5" fmla="*/ 844550 h 1132"/>
              <a:gd name="T6" fmla="*/ 1644650 w 1036"/>
              <a:gd name="T7" fmla="*/ 0 h 1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6" h="1132">
                <a:moveTo>
                  <a:pt x="0" y="1132"/>
                </a:moveTo>
                <a:lnTo>
                  <a:pt x="488" y="356"/>
                </a:lnTo>
                <a:lnTo>
                  <a:pt x="652" y="532"/>
                </a:lnTo>
                <a:lnTo>
                  <a:pt x="1036" y="0"/>
                </a:lnTo>
              </a:path>
            </a:pathLst>
          </a:custGeom>
          <a:noFill/>
          <a:ln w="25400">
            <a:solidFill>
              <a:srgbClr val="800000"/>
            </a:solidFill>
            <a:round/>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5" name="Line 34"/>
          <p:cNvSpPr>
            <a:spLocks noChangeShapeType="1"/>
          </p:cNvSpPr>
          <p:nvPr/>
        </p:nvSpPr>
        <p:spPr bwMode="auto">
          <a:xfrm>
            <a:off x="7435112" y="1519467"/>
            <a:ext cx="0" cy="397315"/>
          </a:xfrm>
          <a:prstGeom prst="line">
            <a:avLst/>
          </a:prstGeom>
          <a:noFill/>
          <a:ln w="9525" cap="rnd">
            <a:solidFill>
              <a:schemeClr val="tx1"/>
            </a:solidFill>
            <a:prstDash val="sysDot"/>
            <a:round/>
            <a:headEnd/>
            <a:tailEnd type="triangle" w="sm" len="lg"/>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6" name="Rectangle 35"/>
          <p:cNvSpPr>
            <a:spLocks noChangeArrowheads="1"/>
          </p:cNvSpPr>
          <p:nvPr/>
        </p:nvSpPr>
        <p:spPr bwMode="auto">
          <a:xfrm>
            <a:off x="6714387" y="2413581"/>
            <a:ext cx="2339975"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pPr>
              <a:defRPr/>
            </a:pPr>
            <a:r>
              <a:rPr lang="en-US" altLang="zh-CN" sz="900" b="1">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c</a:t>
            </a:r>
            <a:r>
              <a:rPr lang="zh-CN" altLang="en-US" sz="900" b="1">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段操作</a:t>
            </a:r>
            <a:r>
              <a:rPr lang="zh-CN" altLang="en-US" sz="900">
                <a:solidFill>
                  <a:srgbClr val="FF0000"/>
                </a:solidFill>
                <a:effectLst>
                  <a:outerShdw blurRad="38100" dist="38100" dir="2700000" algn="tl">
                    <a:srgbClr val="000000">
                      <a:alpha val="43137"/>
                    </a:srgbClr>
                  </a:outerShdw>
                </a:effectLst>
                <a:latin typeface="Arial" charset="0"/>
                <a:ea typeface="宋体" charset="-122"/>
              </a:rPr>
              <a:t>：</a:t>
            </a:r>
            <a:r>
              <a:rPr lang="zh-CN" altLang="en-US" sz="900">
                <a:solidFill>
                  <a:schemeClr val="tx1">
                    <a:lumMod val="85000"/>
                  </a:schemeClr>
                </a:solidFill>
                <a:effectLst>
                  <a:outerShdw blurRad="38100" dist="38100" dir="2700000" algn="tl">
                    <a:srgbClr val="000000">
                      <a:alpha val="43137"/>
                    </a:srgbClr>
                  </a:outerShdw>
                </a:effectLst>
                <a:latin typeface="Arial" charset="0"/>
                <a:ea typeface="宋体" charset="-122"/>
              </a:rPr>
              <a:t>每次，</a:t>
            </a:r>
            <a:r>
              <a:rPr lang="en-US" altLang="zh-CN" sz="900">
                <a:solidFill>
                  <a:schemeClr val="tx1">
                    <a:lumMod val="85000"/>
                  </a:schemeClr>
                </a:solidFill>
                <a:effectLst>
                  <a:outerShdw blurRad="38100" dist="38100" dir="2700000" algn="tl">
                    <a:srgbClr val="000000">
                      <a:alpha val="43137"/>
                    </a:srgbClr>
                  </a:outerShdw>
                </a:effectLst>
                <a:latin typeface="Arial" charset="0"/>
                <a:ea typeface="宋体" charset="-122"/>
              </a:rPr>
              <a:t>5</a:t>
            </a:r>
            <a:r>
              <a:rPr lang="zh-CN" altLang="en-US" sz="900">
                <a:solidFill>
                  <a:schemeClr val="tx1">
                    <a:lumMod val="85000"/>
                  </a:schemeClr>
                </a:solidFill>
                <a:effectLst>
                  <a:outerShdw blurRad="38100" dist="38100" dir="2700000" algn="tl">
                    <a:srgbClr val="000000">
                      <a:alpha val="43137"/>
                    </a:srgbClr>
                  </a:outerShdw>
                </a:effectLst>
                <a:latin typeface="Arial" charset="0"/>
                <a:ea typeface="宋体" charset="-122"/>
              </a:rPr>
              <a:t>分钟的向上离开中枢后，一旦背驰，就要出来，然后如果一个</a:t>
            </a:r>
            <a:r>
              <a:rPr lang="en-US" altLang="zh-CN" sz="900">
                <a:solidFill>
                  <a:schemeClr val="tx1">
                    <a:lumMod val="85000"/>
                  </a:schemeClr>
                </a:solidFill>
                <a:effectLst>
                  <a:outerShdw blurRad="38100" dist="38100" dir="2700000" algn="tl">
                    <a:srgbClr val="000000">
                      <a:alpha val="43137"/>
                    </a:srgbClr>
                  </a:outerShdw>
                </a:effectLst>
                <a:latin typeface="Arial" charset="0"/>
                <a:ea typeface="宋体" charset="-122"/>
              </a:rPr>
              <a:t>5</a:t>
            </a:r>
            <a:r>
              <a:rPr lang="zh-CN" altLang="en-US" sz="900">
                <a:solidFill>
                  <a:schemeClr val="tx1">
                    <a:lumMod val="85000"/>
                  </a:schemeClr>
                </a:solidFill>
                <a:effectLst>
                  <a:outerShdw blurRad="38100" dist="38100" dir="2700000" algn="tl">
                    <a:srgbClr val="000000">
                      <a:alpha val="43137"/>
                    </a:srgbClr>
                  </a:outerShdw>
                </a:effectLst>
                <a:latin typeface="Arial" charset="0"/>
                <a:ea typeface="宋体" charset="-122"/>
              </a:rPr>
              <a:t>分钟级别的回拉不回到中枢里，就意味着有第三类买点，那就要回补，等待</a:t>
            </a:r>
            <a:r>
              <a:rPr lang="en-US" altLang="zh-CN" sz="900">
                <a:solidFill>
                  <a:schemeClr val="tx1">
                    <a:lumMod val="85000"/>
                  </a:schemeClr>
                </a:solidFill>
                <a:effectLst>
                  <a:outerShdw blurRad="38100" dist="38100" dir="2700000" algn="tl">
                    <a:srgbClr val="000000">
                      <a:alpha val="43137"/>
                    </a:srgbClr>
                  </a:outerShdw>
                </a:effectLst>
                <a:latin typeface="Arial" charset="0"/>
                <a:ea typeface="宋体" charset="-122"/>
              </a:rPr>
              <a:t>c</a:t>
            </a:r>
            <a:r>
              <a:rPr lang="zh-CN" altLang="en-US" sz="900">
                <a:solidFill>
                  <a:schemeClr val="tx1">
                    <a:lumMod val="85000"/>
                  </a:schemeClr>
                </a:solidFill>
                <a:effectLst>
                  <a:outerShdw blurRad="38100" dist="38100" dir="2700000" algn="tl">
                    <a:srgbClr val="000000">
                      <a:alpha val="43137"/>
                    </a:srgbClr>
                  </a:outerShdw>
                </a:effectLst>
                <a:latin typeface="Arial" charset="0"/>
                <a:ea typeface="宋体" charset="-122"/>
              </a:rPr>
              <a:t>段的向上。而</a:t>
            </a:r>
            <a:r>
              <a:rPr lang="en-US" altLang="zh-CN" sz="900">
                <a:solidFill>
                  <a:schemeClr val="tx1">
                    <a:lumMod val="85000"/>
                  </a:schemeClr>
                </a:solidFill>
                <a:effectLst>
                  <a:outerShdw blurRad="38100" dist="38100" dir="2700000" algn="tl">
                    <a:srgbClr val="000000">
                      <a:alpha val="43137"/>
                    </a:srgbClr>
                  </a:outerShdw>
                </a:effectLst>
                <a:latin typeface="Arial" charset="0"/>
                <a:ea typeface="宋体" charset="-122"/>
              </a:rPr>
              <a:t>c</a:t>
            </a:r>
            <a:r>
              <a:rPr lang="zh-CN" altLang="en-US" sz="900">
                <a:solidFill>
                  <a:schemeClr val="tx1">
                    <a:lumMod val="85000"/>
                  </a:schemeClr>
                </a:solidFill>
                <a:effectLst>
                  <a:outerShdw blurRad="38100" dist="38100" dir="2700000" algn="tl">
                    <a:srgbClr val="000000">
                      <a:alpha val="43137"/>
                    </a:srgbClr>
                  </a:outerShdw>
                </a:effectLst>
                <a:latin typeface="Arial" charset="0"/>
                <a:ea typeface="宋体" charset="-122"/>
              </a:rPr>
              <a:t>段和</a:t>
            </a:r>
            <a:r>
              <a:rPr lang="en-US" altLang="zh-CN" sz="900">
                <a:solidFill>
                  <a:schemeClr val="tx1">
                    <a:lumMod val="85000"/>
                  </a:schemeClr>
                </a:solidFill>
                <a:effectLst>
                  <a:outerShdw blurRad="38100" dist="38100" dir="2700000" algn="tl">
                    <a:srgbClr val="000000">
                      <a:alpha val="43137"/>
                    </a:srgbClr>
                  </a:outerShdw>
                </a:effectLst>
                <a:latin typeface="Arial" charset="0"/>
                <a:ea typeface="宋体" charset="-122"/>
              </a:rPr>
              <a:t>b</a:t>
            </a:r>
            <a:r>
              <a:rPr lang="zh-CN" altLang="en-US" sz="900">
                <a:solidFill>
                  <a:schemeClr val="tx1">
                    <a:lumMod val="85000"/>
                  </a:schemeClr>
                </a:solidFill>
                <a:effectLst>
                  <a:outerShdw blurRad="38100" dist="38100" dir="2700000" algn="tl">
                    <a:srgbClr val="000000">
                      <a:alpha val="43137"/>
                    </a:srgbClr>
                  </a:outerShdw>
                </a:effectLst>
                <a:latin typeface="Arial" charset="0"/>
                <a:ea typeface="宋体" charset="-122"/>
              </a:rPr>
              <a:t>段的操作是一样的，是否要走，完全可以按当下的走势来判断，无须任何的预测。不背驰，就意味着还有第三个中枢出现，如此类推。</a:t>
            </a:r>
          </a:p>
        </p:txBody>
      </p:sp>
      <p:sp>
        <p:nvSpPr>
          <p:cNvPr id="27" name="Line 36"/>
          <p:cNvSpPr>
            <a:spLocks noChangeShapeType="1"/>
          </p:cNvSpPr>
          <p:nvPr/>
        </p:nvSpPr>
        <p:spPr bwMode="auto">
          <a:xfrm flipV="1">
            <a:off x="7003312" y="2132683"/>
            <a:ext cx="0" cy="290512"/>
          </a:xfrm>
          <a:prstGeom prst="line">
            <a:avLst/>
          </a:prstGeom>
          <a:noFill/>
          <a:ln w="9525" cap="rnd">
            <a:solidFill>
              <a:schemeClr val="tx1"/>
            </a:solidFill>
            <a:prstDash val="sysDot"/>
            <a:round/>
            <a:headEnd/>
            <a:tailEnd type="triangle" w="sm" len="lg"/>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28" name="Rectangle 38"/>
          <p:cNvSpPr>
            <a:spLocks noChangeArrowheads="1"/>
          </p:cNvSpPr>
          <p:nvPr/>
        </p:nvSpPr>
        <p:spPr bwMode="auto">
          <a:xfrm>
            <a:off x="5131649" y="3717008"/>
            <a:ext cx="1727200" cy="396875"/>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pPr>
              <a:defRPr/>
            </a:pPr>
            <a:r>
              <a:rPr lang="en-US" altLang="zh-CN" sz="10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30</a:t>
            </a:r>
            <a:r>
              <a:rPr lang="zh-CN" altLang="en-US" sz="10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分钟的</a:t>
            </a:r>
            <a:r>
              <a:rPr lang="en-US" altLang="zh-CN" sz="10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a+A+b+B+c</a:t>
            </a:r>
            <a:r>
              <a:rPr lang="zh-CN" altLang="en-US" sz="10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里，这里的</a:t>
            </a:r>
            <a:r>
              <a:rPr lang="en-US" altLang="zh-CN" sz="10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B</a:t>
            </a:r>
            <a:r>
              <a:rPr lang="zh-CN" altLang="en-US" sz="10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一定是</a:t>
            </a:r>
            <a:r>
              <a:rPr lang="en-US" altLang="zh-CN" sz="10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A</a:t>
            </a:r>
            <a:r>
              <a:rPr lang="zh-CN" altLang="en-US" sz="10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的级别？ </a:t>
            </a:r>
          </a:p>
        </p:txBody>
      </p:sp>
      <p:sp>
        <p:nvSpPr>
          <p:cNvPr id="29" name="Line 39"/>
          <p:cNvSpPr>
            <a:spLocks noChangeShapeType="1"/>
          </p:cNvSpPr>
          <p:nvPr/>
        </p:nvSpPr>
        <p:spPr bwMode="auto">
          <a:xfrm>
            <a:off x="5850787" y="2924845"/>
            <a:ext cx="0" cy="720725"/>
          </a:xfrm>
          <a:prstGeom prst="line">
            <a:avLst/>
          </a:prstGeom>
          <a:noFill/>
          <a:ln w="9525" cap="rnd">
            <a:solidFill>
              <a:schemeClr val="tx1"/>
            </a:solidFill>
            <a:prstDash val="sysDot"/>
            <a:round/>
            <a:headEnd/>
            <a:tailEnd type="triangle" w="sm" len="lg"/>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30" name="Rectangle 40"/>
          <p:cNvSpPr>
            <a:spLocks noChangeArrowheads="1"/>
          </p:cNvSpPr>
          <p:nvPr/>
        </p:nvSpPr>
        <p:spPr bwMode="auto">
          <a:xfrm>
            <a:off x="5816076" y="2904012"/>
            <a:ext cx="865188" cy="646331"/>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假设这个问题，同样是不理解走势的当下性。 </a:t>
            </a:r>
          </a:p>
        </p:txBody>
      </p:sp>
      <p:sp>
        <p:nvSpPr>
          <p:cNvPr id="31" name="Rectangle 41"/>
          <p:cNvSpPr>
            <a:spLocks noChangeArrowheads="1"/>
          </p:cNvSpPr>
          <p:nvPr/>
        </p:nvSpPr>
        <p:spPr bwMode="auto">
          <a:xfrm>
            <a:off x="7147774" y="3642480"/>
            <a:ext cx="1800225" cy="507831"/>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pPr algn="dist"/>
            <a:r>
              <a:rPr lang="zh-CN" altLang="en-US" sz="900" b="1" dirty="0">
                <a:solidFill>
                  <a:schemeClr val="tx1">
                    <a:lumMod val="85000"/>
                  </a:schemeClr>
                </a:solidFill>
                <a:effectLst>
                  <a:outerShdw blurRad="38100" dist="38100" dir="2700000" algn="tl">
                    <a:srgbClr val="000000">
                      <a:alpha val="43137"/>
                    </a:srgbClr>
                  </a:outerShdw>
                </a:effectLst>
                <a:ea typeface="宋体" pitchFamily="2" charset="-122"/>
              </a:rPr>
              <a:t>①</a:t>
            </a:r>
            <a:r>
              <a:rPr lang="zh-CN" altLang="en-US" sz="900" dirty="0">
                <a:solidFill>
                  <a:srgbClr val="FFC000"/>
                </a:solidFill>
                <a:effectLst>
                  <a:outerShdw blurRad="38100" dist="38100" dir="2700000" algn="tl">
                    <a:srgbClr val="000000">
                      <a:alpha val="43137"/>
                    </a:srgbClr>
                  </a:outerShdw>
                </a:effectLst>
                <a:ea typeface="宋体" pitchFamily="2" charset="-122"/>
              </a:rPr>
              <a:t>当</a:t>
            </a:r>
            <a:r>
              <a:rPr lang="en-US" altLang="zh-CN" sz="900" dirty="0" err="1">
                <a:solidFill>
                  <a:srgbClr val="FFC000"/>
                </a:solidFill>
                <a:effectLst>
                  <a:outerShdw blurRad="38100" dist="38100" dir="2700000" algn="tl">
                    <a:srgbClr val="000000">
                      <a:alpha val="43137"/>
                    </a:srgbClr>
                  </a:outerShdw>
                </a:effectLst>
                <a:ea typeface="宋体" pitchFamily="2" charset="-122"/>
              </a:rPr>
              <a:t>a+A+b</a:t>
            </a:r>
            <a:r>
              <a:rPr lang="zh-CN" altLang="en-US" sz="900" dirty="0">
                <a:solidFill>
                  <a:srgbClr val="FFC000"/>
                </a:solidFill>
                <a:effectLst>
                  <a:outerShdw blurRad="38100" dist="38100" dir="2700000" algn="tl">
                    <a:srgbClr val="000000">
                      <a:alpha val="43137"/>
                    </a:srgbClr>
                  </a:outerShdw>
                </a:effectLst>
                <a:ea typeface="宋体" pitchFamily="2" charset="-122"/>
              </a:rPr>
              <a:t>时，你是不可能知道</a:t>
            </a:r>
            <a:r>
              <a:rPr lang="en-US" altLang="zh-CN" sz="900" dirty="0">
                <a:solidFill>
                  <a:schemeClr val="tx1">
                    <a:lumMod val="85000"/>
                  </a:schemeClr>
                </a:solidFill>
                <a:effectLst>
                  <a:outerShdw blurRad="38100" dist="38100" dir="2700000" algn="tl">
                    <a:srgbClr val="000000">
                      <a:alpha val="43137"/>
                    </a:srgbClr>
                  </a:outerShdw>
                </a:effectLst>
                <a:ea typeface="宋体" pitchFamily="2" charset="-122"/>
              </a:rPr>
              <a:t>B</a:t>
            </a:r>
            <a:r>
              <a:rPr lang="zh-CN" altLang="en-US" sz="900" dirty="0">
                <a:solidFill>
                  <a:schemeClr val="tx1">
                    <a:lumMod val="85000"/>
                  </a:schemeClr>
                </a:solidFill>
                <a:effectLst>
                  <a:outerShdw blurRad="38100" dist="38100" dir="2700000" algn="tl">
                    <a:srgbClr val="000000">
                      <a:alpha val="43137"/>
                    </a:srgbClr>
                  </a:outerShdw>
                </a:effectLst>
                <a:ea typeface="宋体" pitchFamily="2" charset="-122"/>
              </a:rPr>
              <a:t>的级别的，只是，只要</a:t>
            </a:r>
            <a:r>
              <a:rPr lang="en-US" altLang="zh-CN" sz="900" dirty="0">
                <a:solidFill>
                  <a:schemeClr val="tx1">
                    <a:lumMod val="85000"/>
                  </a:schemeClr>
                </a:solidFill>
                <a:effectLst>
                  <a:outerShdw blurRad="38100" dist="38100" dir="2700000" algn="tl">
                    <a:srgbClr val="000000">
                      <a:alpha val="43137"/>
                    </a:srgbClr>
                  </a:outerShdw>
                </a:effectLst>
                <a:ea typeface="宋体" pitchFamily="2" charset="-122"/>
              </a:rPr>
              <a:t>b</a:t>
            </a:r>
            <a:r>
              <a:rPr lang="zh-CN" altLang="en-US" sz="900" dirty="0">
                <a:solidFill>
                  <a:schemeClr val="tx1">
                    <a:lumMod val="85000"/>
                  </a:schemeClr>
                </a:solidFill>
                <a:effectLst>
                  <a:outerShdw blurRad="38100" dist="38100" dir="2700000" algn="tl">
                    <a:srgbClr val="000000">
                      <a:alpha val="43137"/>
                    </a:srgbClr>
                  </a:outerShdw>
                </a:effectLst>
                <a:ea typeface="宋体" pitchFamily="2" charset="-122"/>
              </a:rPr>
              <a:t>不背驰，那</a:t>
            </a:r>
            <a:r>
              <a:rPr lang="en-US" altLang="zh-CN" sz="900" dirty="0">
                <a:solidFill>
                  <a:schemeClr val="tx1">
                    <a:lumMod val="85000"/>
                  </a:schemeClr>
                </a:solidFill>
                <a:effectLst>
                  <a:outerShdw blurRad="38100" dist="38100" dir="2700000" algn="tl">
                    <a:srgbClr val="000000">
                      <a:alpha val="43137"/>
                    </a:srgbClr>
                  </a:outerShdw>
                </a:effectLst>
                <a:ea typeface="宋体" pitchFamily="2" charset="-122"/>
              </a:rPr>
              <a:t>B</a:t>
            </a:r>
            <a:r>
              <a:rPr lang="zh-CN" altLang="en-US" sz="900" dirty="0">
                <a:solidFill>
                  <a:schemeClr val="tx1">
                    <a:lumMod val="85000"/>
                  </a:schemeClr>
                </a:solidFill>
                <a:effectLst>
                  <a:outerShdw blurRad="38100" dist="38100" dir="2700000" algn="tl">
                    <a:srgbClr val="000000">
                      <a:alpha val="43137"/>
                    </a:srgbClr>
                  </a:outerShdw>
                </a:effectLst>
                <a:ea typeface="宋体" pitchFamily="2" charset="-122"/>
              </a:rPr>
              <a:t>至少和</a:t>
            </a:r>
            <a:r>
              <a:rPr lang="en-US" altLang="zh-CN" sz="900" dirty="0">
                <a:solidFill>
                  <a:schemeClr val="tx1">
                    <a:lumMod val="85000"/>
                  </a:schemeClr>
                </a:solidFill>
                <a:effectLst>
                  <a:outerShdw blurRad="38100" dist="38100" dir="2700000" algn="tl">
                    <a:srgbClr val="000000">
                      <a:alpha val="43137"/>
                    </a:srgbClr>
                  </a:outerShdw>
                </a:effectLst>
                <a:ea typeface="宋体" pitchFamily="2" charset="-122"/>
              </a:rPr>
              <a:t>A</a:t>
            </a:r>
            <a:r>
              <a:rPr lang="zh-CN" altLang="en-US" sz="900" dirty="0">
                <a:solidFill>
                  <a:schemeClr val="tx1">
                    <a:lumMod val="85000"/>
                  </a:schemeClr>
                </a:solidFill>
                <a:effectLst>
                  <a:outerShdw blurRad="38100" dist="38100" dir="2700000" algn="tl">
                    <a:srgbClr val="000000">
                      <a:alpha val="43137"/>
                    </a:srgbClr>
                  </a:outerShdw>
                </a:effectLst>
                <a:ea typeface="宋体" pitchFamily="2" charset="-122"/>
              </a:rPr>
              <a:t>同级别 </a:t>
            </a:r>
          </a:p>
        </p:txBody>
      </p:sp>
      <p:sp>
        <p:nvSpPr>
          <p:cNvPr id="32" name="Rectangle 43"/>
          <p:cNvSpPr>
            <a:spLocks noChangeArrowheads="1"/>
          </p:cNvSpPr>
          <p:nvPr/>
        </p:nvSpPr>
        <p:spPr bwMode="auto">
          <a:xfrm>
            <a:off x="7147774" y="4145330"/>
            <a:ext cx="1871663" cy="784830"/>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r>
              <a:rPr lang="zh-CN" altLang="en-US" sz="900" b="1">
                <a:solidFill>
                  <a:schemeClr val="tx1">
                    <a:lumMod val="85000"/>
                  </a:schemeClr>
                </a:solidFill>
                <a:effectLst>
                  <a:outerShdw blurRad="38100" dist="38100" dir="2700000" algn="tl">
                    <a:srgbClr val="000000">
                      <a:alpha val="43137"/>
                    </a:srgbClr>
                  </a:outerShdw>
                </a:effectLst>
                <a:ea typeface="宋体" pitchFamily="2" charset="-122"/>
              </a:rPr>
              <a:t>②</a:t>
            </a:r>
            <a:r>
              <a:rPr lang="zh-CN" altLang="en-US" sz="900">
                <a:solidFill>
                  <a:srgbClr val="FFC000"/>
                </a:solidFill>
                <a:effectLst>
                  <a:outerShdw blurRad="38100" dist="38100" dir="2700000" algn="tl">
                    <a:srgbClr val="000000">
                      <a:alpha val="43137"/>
                    </a:srgbClr>
                  </a:outerShdw>
                </a:effectLst>
                <a:ea typeface="宋体" pitchFamily="2" charset="-122"/>
              </a:rPr>
              <a:t>但</a:t>
            </a:r>
            <a:r>
              <a:rPr lang="en-US" altLang="zh-CN" sz="900">
                <a:solidFill>
                  <a:srgbClr val="FFC000"/>
                </a:solidFill>
                <a:effectLst>
                  <a:outerShdw blurRad="38100" dist="38100" dir="2700000" algn="tl">
                    <a:srgbClr val="000000">
                      <a:alpha val="43137"/>
                    </a:srgbClr>
                  </a:outerShdw>
                </a:effectLst>
                <a:ea typeface="宋体" pitchFamily="2" charset="-122"/>
              </a:rPr>
              <a:t>B</a:t>
            </a:r>
            <a:r>
              <a:rPr lang="zh-CN" altLang="en-US" sz="900">
                <a:solidFill>
                  <a:srgbClr val="FFC000"/>
                </a:solidFill>
                <a:effectLst>
                  <a:outerShdw blurRad="38100" dist="38100" dir="2700000" algn="tl">
                    <a:srgbClr val="000000">
                      <a:alpha val="43137"/>
                    </a:srgbClr>
                  </a:outerShdw>
                </a:effectLst>
                <a:ea typeface="宋体" pitchFamily="2" charset="-122"/>
              </a:rPr>
              <a:t>完全有可能比</a:t>
            </a:r>
            <a:r>
              <a:rPr lang="en-US" altLang="zh-CN" sz="900">
                <a:solidFill>
                  <a:srgbClr val="FFC000"/>
                </a:solidFill>
                <a:effectLst>
                  <a:outerShdw blurRad="38100" dist="38100" dir="2700000" algn="tl">
                    <a:srgbClr val="000000">
                      <a:alpha val="43137"/>
                    </a:srgbClr>
                  </a:outerShdw>
                </a:effectLst>
                <a:ea typeface="宋体" pitchFamily="2" charset="-122"/>
              </a:rPr>
              <a:t>A</a:t>
            </a:r>
            <a:r>
              <a:rPr lang="zh-CN" altLang="en-US" sz="900">
                <a:solidFill>
                  <a:srgbClr val="FFC000"/>
                </a:solidFill>
                <a:effectLst>
                  <a:outerShdw blurRad="38100" dist="38100" dir="2700000" algn="tl">
                    <a:srgbClr val="000000">
                      <a:alpha val="43137"/>
                    </a:srgbClr>
                  </a:outerShdw>
                </a:effectLst>
                <a:ea typeface="宋体" pitchFamily="2" charset="-122"/>
              </a:rPr>
              <a:t>的级别大</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，那这时候，就不能说</a:t>
            </a:r>
            <a:r>
              <a:rPr lang="en-US" altLang="zh-CN" sz="900" err="1">
                <a:solidFill>
                  <a:schemeClr val="tx1">
                    <a:lumMod val="85000"/>
                  </a:schemeClr>
                </a:solidFill>
                <a:effectLst>
                  <a:outerShdw blurRad="38100" dist="38100" dir="2700000" algn="tl">
                    <a:srgbClr val="000000">
                      <a:alpha val="43137"/>
                    </a:srgbClr>
                  </a:outerShdw>
                </a:effectLst>
                <a:ea typeface="宋体" pitchFamily="2" charset="-122"/>
              </a:rPr>
              <a:t>a+A+b+B+c</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就是某级别的上涨了，而是</a:t>
            </a:r>
            <a:r>
              <a:rPr lang="en-US" altLang="zh-CN" sz="900" err="1">
                <a:solidFill>
                  <a:schemeClr val="tx1">
                    <a:lumMod val="85000"/>
                  </a:schemeClr>
                </a:solidFill>
                <a:effectLst>
                  <a:outerShdw blurRad="38100" dist="38100" dir="2700000" algn="tl">
                    <a:srgbClr val="000000">
                      <a:alpha val="43137"/>
                    </a:srgbClr>
                  </a:outerShdw>
                </a:effectLst>
                <a:ea typeface="宋体" pitchFamily="2" charset="-122"/>
              </a:rPr>
              <a:t>a+A+b</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成为一个</a:t>
            </a:r>
            <a:r>
              <a:rPr lang="en-US" altLang="zh-CN" sz="900">
                <a:solidFill>
                  <a:schemeClr val="tx1">
                    <a:lumMod val="85000"/>
                  </a:schemeClr>
                </a:solidFill>
                <a:effectLst>
                  <a:outerShdw blurRad="38100" dist="38100" dir="2700000" algn="tl">
                    <a:srgbClr val="000000">
                      <a:alpha val="43137"/>
                    </a:srgbClr>
                  </a:outerShdw>
                </a:effectLst>
                <a:ea typeface="宋体" pitchFamily="2" charset="-122"/>
              </a:rPr>
              <a:t>a`</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，成为</a:t>
            </a:r>
            <a:r>
              <a:rPr lang="en-US" altLang="zh-CN" sz="900" err="1">
                <a:solidFill>
                  <a:schemeClr val="tx1">
                    <a:lumMod val="85000"/>
                  </a:schemeClr>
                </a:solidFill>
                <a:effectLst>
                  <a:outerShdw blurRad="38100" dist="38100" dir="2700000" algn="tl">
                    <a:srgbClr val="000000">
                      <a:alpha val="43137"/>
                    </a:srgbClr>
                  </a:outerShdw>
                </a:effectLst>
                <a:ea typeface="宋体" pitchFamily="2" charset="-122"/>
              </a:rPr>
              <a:t>a`+B</a:t>
            </a:r>
            <a:r>
              <a:rPr lang="zh-CN" altLang="en-US" sz="900">
                <a:solidFill>
                  <a:schemeClr val="tx1">
                    <a:lumMod val="85000"/>
                  </a:schemeClr>
                </a:solidFill>
                <a:effectLst>
                  <a:outerShdw blurRad="38100" dist="38100" dir="2700000" algn="tl">
                    <a:srgbClr val="000000">
                      <a:alpha val="43137"/>
                    </a:srgbClr>
                  </a:outerShdw>
                </a:effectLst>
                <a:ea typeface="宋体" pitchFamily="2" charset="-122"/>
              </a:rPr>
              <a:t>的意义了。 </a:t>
            </a:r>
          </a:p>
        </p:txBody>
      </p:sp>
      <p:sp>
        <p:nvSpPr>
          <p:cNvPr id="33" name="Rectangle 45"/>
          <p:cNvSpPr>
            <a:spLocks noChangeArrowheads="1"/>
          </p:cNvSpPr>
          <p:nvPr/>
        </p:nvSpPr>
        <p:spPr bwMode="auto">
          <a:xfrm>
            <a:off x="5131649" y="4221833"/>
            <a:ext cx="1655763" cy="396875"/>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pPr>
              <a:defRPr/>
            </a:pPr>
            <a:r>
              <a:rPr lang="zh-CN" altLang="en-US" sz="10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无论是何种意义，在当下的操作中都没有任何困难</a:t>
            </a:r>
            <a:endParaRPr lang="zh-CN" altLang="en-US" sz="1000">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endParaRPr>
          </a:p>
        </p:txBody>
      </p:sp>
      <p:sp>
        <p:nvSpPr>
          <p:cNvPr id="34" name="Line 46"/>
          <p:cNvSpPr>
            <a:spLocks noChangeShapeType="1"/>
          </p:cNvSpPr>
          <p:nvPr/>
        </p:nvSpPr>
        <p:spPr bwMode="auto">
          <a:xfrm>
            <a:off x="5922224" y="4653633"/>
            <a:ext cx="0" cy="215900"/>
          </a:xfrm>
          <a:prstGeom prst="line">
            <a:avLst/>
          </a:prstGeom>
          <a:noFill/>
          <a:ln w="9525" cap="rnd">
            <a:solidFill>
              <a:schemeClr val="tx1"/>
            </a:solidFill>
            <a:prstDash val="sysDot"/>
            <a:round/>
            <a:headEnd/>
            <a:tailEnd type="triangle" w="sm" len="lg"/>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35" name="Line 47"/>
          <p:cNvSpPr>
            <a:spLocks noChangeShapeType="1"/>
          </p:cNvSpPr>
          <p:nvPr/>
        </p:nvSpPr>
        <p:spPr bwMode="auto">
          <a:xfrm>
            <a:off x="6714387" y="3932908"/>
            <a:ext cx="215900" cy="0"/>
          </a:xfrm>
          <a:prstGeom prst="line">
            <a:avLst/>
          </a:prstGeom>
          <a:noFill/>
          <a:ln w="9525" cap="rnd">
            <a:solidFill>
              <a:schemeClr val="tx1"/>
            </a:solidFill>
            <a:prstDash val="sysDot"/>
            <a:round/>
            <a:headEnd/>
            <a:tailEnd type="triangle" w="sm" len="lg"/>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36" name="Rectangle 48"/>
          <p:cNvSpPr>
            <a:spLocks noChangeArrowheads="1"/>
          </p:cNvSpPr>
          <p:nvPr/>
        </p:nvSpPr>
        <p:spPr bwMode="auto">
          <a:xfrm>
            <a:off x="5131649" y="4867430"/>
            <a:ext cx="1944688" cy="369332"/>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pPr>
              <a:defRPr/>
            </a:pPr>
            <a:r>
              <a:rPr lang="zh-CN" altLang="en-US"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例如，</a:t>
            </a:r>
            <a:r>
              <a:rPr lang="zh-CN" altLang="en-US" sz="900" b="1">
                <a:solidFill>
                  <a:srgbClr val="FFC000"/>
                </a:solidFill>
                <a:effectLst>
                  <a:outerShdw blurRad="38100" dist="38100" dir="2700000" algn="tl">
                    <a:srgbClr val="000000">
                      <a:alpha val="43137"/>
                    </a:srgbClr>
                  </a:outerShdw>
                </a:effectLst>
                <a:latin typeface="Arial" charset="0"/>
                <a:ea typeface="宋体" charset="-122"/>
              </a:rPr>
              <a:t>当</a:t>
            </a:r>
            <a:r>
              <a:rPr lang="en-US" altLang="zh-CN" sz="900" b="1">
                <a:solidFill>
                  <a:srgbClr val="FFC000"/>
                </a:solidFill>
                <a:effectLst>
                  <a:outerShdw blurRad="38100" dist="38100" dir="2700000" algn="tl">
                    <a:srgbClr val="000000">
                      <a:alpha val="43137"/>
                    </a:srgbClr>
                  </a:outerShdw>
                </a:effectLst>
                <a:latin typeface="Arial" charset="0"/>
                <a:ea typeface="宋体" charset="-122"/>
              </a:rPr>
              <a:t>B</a:t>
            </a:r>
            <a:r>
              <a:rPr lang="zh-CN" altLang="en-US" sz="900" b="1">
                <a:solidFill>
                  <a:srgbClr val="FFC000"/>
                </a:solidFill>
                <a:effectLst>
                  <a:outerShdw blurRad="38100" dist="38100" dir="2700000" algn="tl">
                    <a:srgbClr val="000000">
                      <a:alpha val="43137"/>
                    </a:srgbClr>
                  </a:outerShdw>
                </a:effectLst>
                <a:latin typeface="Arial" charset="0"/>
                <a:ea typeface="宋体" charset="-122"/>
              </a:rPr>
              <a:t>扩展成日线中枢</a:t>
            </a:r>
            <a:r>
              <a:rPr lang="zh-CN" altLang="en-US"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，那么就要在日线图上探究其操作的意义。</a:t>
            </a:r>
            <a:r>
              <a:rPr lang="zh-CN" altLang="en-US" sz="900">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 </a:t>
            </a:r>
          </a:p>
        </p:txBody>
      </p:sp>
      <p:sp>
        <p:nvSpPr>
          <p:cNvPr id="37" name="Line 49"/>
          <p:cNvSpPr>
            <a:spLocks noChangeShapeType="1"/>
          </p:cNvSpPr>
          <p:nvPr/>
        </p:nvSpPr>
        <p:spPr bwMode="auto">
          <a:xfrm>
            <a:off x="7003312" y="3790033"/>
            <a:ext cx="0" cy="792162"/>
          </a:xfrm>
          <a:prstGeom prst="line">
            <a:avLst/>
          </a:prstGeom>
          <a:noFill/>
          <a:ln w="9525" cap="rnd">
            <a:solidFill>
              <a:schemeClr val="tx1"/>
            </a:solidFill>
            <a:prstDash val="sysDot"/>
            <a:round/>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38" name="Line 50"/>
          <p:cNvSpPr>
            <a:spLocks noChangeShapeType="1"/>
          </p:cNvSpPr>
          <p:nvPr/>
        </p:nvSpPr>
        <p:spPr bwMode="auto">
          <a:xfrm>
            <a:off x="7003312" y="3790033"/>
            <a:ext cx="144462" cy="0"/>
          </a:xfrm>
          <a:prstGeom prst="line">
            <a:avLst/>
          </a:prstGeom>
          <a:noFill/>
          <a:ln w="9525" cap="rnd">
            <a:solidFill>
              <a:schemeClr val="tx1"/>
            </a:solidFill>
            <a:prstDash val="sysDot"/>
            <a:round/>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39" name="Line 51"/>
          <p:cNvSpPr>
            <a:spLocks noChangeShapeType="1"/>
          </p:cNvSpPr>
          <p:nvPr/>
        </p:nvSpPr>
        <p:spPr bwMode="auto">
          <a:xfrm>
            <a:off x="7003312" y="4582195"/>
            <a:ext cx="144462" cy="0"/>
          </a:xfrm>
          <a:prstGeom prst="line">
            <a:avLst/>
          </a:prstGeom>
          <a:noFill/>
          <a:ln w="9525" cap="rnd">
            <a:solidFill>
              <a:schemeClr val="tx1"/>
            </a:solidFill>
            <a:prstDash val="sysDot"/>
            <a:round/>
            <a:headEnd/>
            <a:tailEnd/>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40" name="Line 52"/>
          <p:cNvSpPr>
            <a:spLocks noChangeShapeType="1"/>
          </p:cNvSpPr>
          <p:nvPr/>
        </p:nvSpPr>
        <p:spPr bwMode="auto">
          <a:xfrm flipH="1">
            <a:off x="6714387" y="4366295"/>
            <a:ext cx="217487" cy="0"/>
          </a:xfrm>
          <a:prstGeom prst="line">
            <a:avLst/>
          </a:prstGeom>
          <a:noFill/>
          <a:ln w="9525" cap="rnd">
            <a:solidFill>
              <a:schemeClr val="tx1"/>
            </a:solidFill>
            <a:prstDash val="sysDot"/>
            <a:round/>
            <a:headEnd/>
            <a:tailEnd type="triangle" w="sm" len="lg"/>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41" name="Rectangle 53"/>
          <p:cNvSpPr>
            <a:spLocks noChangeArrowheads="1"/>
          </p:cNvSpPr>
          <p:nvPr/>
        </p:nvSpPr>
        <p:spPr bwMode="auto">
          <a:xfrm>
            <a:off x="7657078" y="4857942"/>
            <a:ext cx="1368425" cy="1477328"/>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nchor="ctr">
            <a:spAutoFit/>
          </a:bodyPr>
          <a:lstStyle/>
          <a:p>
            <a:pPr>
              <a:defRPr/>
            </a:pPr>
            <a:r>
              <a:rPr lang="zh-CN" altLang="en-US"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其后如果有</a:t>
            </a:r>
            <a:r>
              <a:rPr lang="en-US" altLang="zh-CN"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c</a:t>
            </a:r>
            <a:r>
              <a:rPr lang="zh-CN" altLang="en-US" sz="900" b="1">
                <a:solidFill>
                  <a:schemeClr val="accent6">
                    <a:lumMod val="40000"/>
                    <a:lumOff val="60000"/>
                  </a:schemeClr>
                </a:solidFill>
                <a:effectLst>
                  <a:outerShdw blurRad="38100" dist="38100" dir="2700000" algn="tl">
                    <a:srgbClr val="000000">
                      <a:alpha val="43137"/>
                    </a:srgbClr>
                  </a:outerShdw>
                </a:effectLst>
                <a:latin typeface="Arial" charset="0"/>
                <a:ea typeface="宋体" charset="-122"/>
              </a:rPr>
              <a:t>段，那么就用日线的标准来看其背驰，这一切都是当下的。至于中枢的扩展，其程序都有严格的定义，按照定义操作就行了，在中枢里，是最容易打短差降成本的，关键利用好各种次级别的背驰或盘整背驰就可以了 。 </a:t>
            </a:r>
          </a:p>
        </p:txBody>
      </p:sp>
      <p:sp>
        <p:nvSpPr>
          <p:cNvPr id="42" name="Line 67"/>
          <p:cNvSpPr>
            <a:spLocks noChangeShapeType="1"/>
          </p:cNvSpPr>
          <p:nvPr/>
        </p:nvSpPr>
        <p:spPr bwMode="auto">
          <a:xfrm>
            <a:off x="7290649" y="5661695"/>
            <a:ext cx="288925" cy="0"/>
          </a:xfrm>
          <a:prstGeom prst="line">
            <a:avLst/>
          </a:prstGeom>
          <a:noFill/>
          <a:ln w="9525" cap="rnd">
            <a:solidFill>
              <a:schemeClr val="tx1"/>
            </a:solidFill>
            <a:prstDash val="sysDot"/>
            <a:round/>
            <a:headEnd/>
            <a:tailEnd type="triangle" w="sm" len="lg"/>
          </a:ln>
          <a:effectLst>
            <a:outerShdw blurRad="50800" dist="38100" dir="2700000" algn="tl" rotWithShape="0">
              <a:prstClr val="black">
                <a:alpha val="40000"/>
              </a:prstClr>
            </a:outerShdw>
          </a:effectLst>
          <a:extLst>
            <a:ext uri="{909E8E84-426E-40DD-AFC4-6F175D3DCCD1}">
              <a14:hiddenFill xmlns="" xmlns:a14="http://schemas.microsoft.com/office/drawing/2010/main">
                <a:no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43" name="Rectangle 68"/>
          <p:cNvSpPr>
            <a:spLocks noChangeArrowheads="1"/>
          </p:cNvSpPr>
          <p:nvPr/>
        </p:nvSpPr>
        <p:spPr bwMode="auto">
          <a:xfrm>
            <a:off x="709875" y="4965854"/>
            <a:ext cx="312906" cy="369332"/>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pPr>
              <a:defRPr/>
            </a:pPr>
            <a:r>
              <a:rPr lang="en-US" altLang="zh-CN"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a</a:t>
            </a:r>
            <a:endParaRPr lang="zh-CN" altLang="en-US" b="1">
              <a:solidFill>
                <a:schemeClr val="bg1">
                  <a:lumMod val="10000"/>
                  <a:lumOff val="90000"/>
                </a:schemeClr>
              </a:solidFill>
              <a:effectLst>
                <a:outerShdw blurRad="38100" dist="38100" dir="2700000" algn="tl">
                  <a:srgbClr val="000000">
                    <a:alpha val="43137"/>
                  </a:srgbClr>
                </a:outerShdw>
              </a:effectLst>
              <a:latin typeface="Arial" charset="0"/>
              <a:ea typeface="宋体" charset="-122"/>
            </a:endParaRPr>
          </a:p>
        </p:txBody>
      </p:sp>
      <p:sp>
        <p:nvSpPr>
          <p:cNvPr id="44" name="Rectangle 69"/>
          <p:cNvSpPr>
            <a:spLocks noChangeArrowheads="1"/>
          </p:cNvSpPr>
          <p:nvPr/>
        </p:nvSpPr>
        <p:spPr bwMode="auto">
          <a:xfrm>
            <a:off x="5783841" y="1920282"/>
            <a:ext cx="351378" cy="369332"/>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nchor="ctr">
            <a:spAutoFit/>
          </a:bodyPr>
          <a:lstStyle/>
          <a:p>
            <a:pPr>
              <a:defRPr/>
            </a:pPr>
            <a:r>
              <a:rPr lang="en-US" altLang="zh-CN"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B</a:t>
            </a:r>
          </a:p>
        </p:txBody>
      </p:sp>
      <p:sp>
        <p:nvSpPr>
          <p:cNvPr id="45" name="Rectangle 70"/>
          <p:cNvSpPr>
            <a:spLocks noChangeArrowheads="1"/>
          </p:cNvSpPr>
          <p:nvPr/>
        </p:nvSpPr>
        <p:spPr bwMode="auto">
          <a:xfrm>
            <a:off x="6846859" y="1555126"/>
            <a:ext cx="312906" cy="369332"/>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pPr>
              <a:defRPr/>
            </a:pPr>
            <a:r>
              <a:rPr lang="en-US" altLang="zh-CN"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c</a:t>
            </a:r>
          </a:p>
        </p:txBody>
      </p:sp>
      <p:grpSp>
        <p:nvGrpSpPr>
          <p:cNvPr id="46" name="Group 76"/>
          <p:cNvGrpSpPr>
            <a:grpSpLocks/>
          </p:cNvGrpSpPr>
          <p:nvPr/>
        </p:nvGrpSpPr>
        <p:grpSpPr bwMode="auto">
          <a:xfrm>
            <a:off x="4798090" y="4789363"/>
            <a:ext cx="2951162" cy="1671637"/>
            <a:chOff x="2653" y="3067"/>
            <a:chExt cx="1859" cy="1053"/>
          </a:xfrm>
          <a:effectLst>
            <a:outerShdw blurRad="50800" dist="38100" dir="2700000" algn="tl" rotWithShape="0">
              <a:prstClr val="black">
                <a:alpha val="40000"/>
              </a:prstClr>
            </a:outerShdw>
          </a:effectLst>
        </p:grpSpPr>
        <p:grpSp>
          <p:nvGrpSpPr>
            <p:cNvPr id="47" name="Group 66"/>
            <p:cNvGrpSpPr>
              <a:grpSpLocks/>
            </p:cNvGrpSpPr>
            <p:nvPr/>
          </p:nvGrpSpPr>
          <p:grpSpPr bwMode="auto">
            <a:xfrm>
              <a:off x="2653" y="3067"/>
              <a:ext cx="1859" cy="1053"/>
              <a:chOff x="2653" y="3108"/>
              <a:chExt cx="1859" cy="1053"/>
            </a:xfrm>
          </p:grpSpPr>
          <p:sp>
            <p:nvSpPr>
              <p:cNvPr id="53" name="Rectangle 58"/>
              <p:cNvSpPr>
                <a:spLocks noChangeArrowheads="1"/>
              </p:cNvSpPr>
              <p:nvPr/>
            </p:nvSpPr>
            <p:spPr bwMode="auto">
              <a:xfrm>
                <a:off x="3334" y="3920"/>
                <a:ext cx="496" cy="2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defRPr/>
                </a:pPr>
                <a:r>
                  <a:rPr lang="en-US" altLang="zh-CN" b="1" err="1">
                    <a:solidFill>
                      <a:schemeClr val="bg1">
                        <a:lumMod val="10000"/>
                        <a:lumOff val="90000"/>
                      </a:schemeClr>
                    </a:solidFill>
                    <a:effectLst>
                      <a:outerShdw blurRad="38100" dist="38100" dir="2700000" algn="tl">
                        <a:srgbClr val="000000">
                          <a:alpha val="43137"/>
                        </a:srgbClr>
                      </a:outerShdw>
                    </a:effectLst>
                    <a:latin typeface="Times New Roman" pitchFamily="18" charset="0"/>
                    <a:ea typeface="宋体" charset="-122"/>
                  </a:rPr>
                  <a:t>a`+A</a:t>
                </a:r>
                <a:r>
                  <a:rPr lang="en-US" altLang="zh-CN" b="1">
                    <a:solidFill>
                      <a:schemeClr val="bg1">
                        <a:lumMod val="10000"/>
                        <a:lumOff val="90000"/>
                      </a:schemeClr>
                    </a:solidFill>
                    <a:effectLst>
                      <a:outerShdw blurRad="38100" dist="38100" dir="2700000" algn="tl">
                        <a:srgbClr val="000000">
                          <a:alpha val="43137"/>
                        </a:srgbClr>
                      </a:outerShdw>
                    </a:effectLst>
                    <a:latin typeface="Times New Roman" pitchFamily="18" charset="0"/>
                    <a:ea typeface="宋体" charset="-122"/>
                  </a:rPr>
                  <a:t>`</a:t>
                </a:r>
                <a:endParaRPr lang="en-US" altLang="zh-CN" b="1">
                  <a:solidFill>
                    <a:schemeClr val="bg1">
                      <a:lumMod val="10000"/>
                      <a:lumOff val="90000"/>
                    </a:schemeClr>
                  </a:solidFill>
                  <a:effectLst>
                    <a:outerShdw blurRad="38100" dist="38100" dir="2700000" algn="tl">
                      <a:srgbClr val="000000">
                        <a:alpha val="43137"/>
                      </a:srgbClr>
                    </a:outerShdw>
                  </a:effectLst>
                  <a:latin typeface="Arial" charset="0"/>
                  <a:ea typeface="宋体" charset="-122"/>
                </a:endParaRPr>
              </a:p>
            </p:txBody>
          </p:sp>
          <p:sp>
            <p:nvSpPr>
              <p:cNvPr id="54" name="未知"/>
              <p:cNvSpPr>
                <a:spLocks/>
              </p:cNvSpPr>
              <p:nvPr/>
            </p:nvSpPr>
            <p:spPr bwMode="auto">
              <a:xfrm>
                <a:off x="2653" y="3108"/>
                <a:ext cx="1859" cy="1017"/>
              </a:xfrm>
              <a:custGeom>
                <a:avLst/>
                <a:gdLst>
                  <a:gd name="T0" fmla="*/ 0 w 1859"/>
                  <a:gd name="T1" fmla="*/ 1017 h 1017"/>
                  <a:gd name="T2" fmla="*/ 307 w 1859"/>
                  <a:gd name="T3" fmla="*/ 766 h 1017"/>
                  <a:gd name="T4" fmla="*/ 385 w 1859"/>
                  <a:gd name="T5" fmla="*/ 898 h 1017"/>
                  <a:gd name="T6" fmla="*/ 433 w 1859"/>
                  <a:gd name="T7" fmla="*/ 770 h 1017"/>
                  <a:gd name="T8" fmla="*/ 493 w 1859"/>
                  <a:gd name="T9" fmla="*/ 850 h 1017"/>
                  <a:gd name="T10" fmla="*/ 645 w 1859"/>
                  <a:gd name="T11" fmla="*/ 566 h 1017"/>
                  <a:gd name="T12" fmla="*/ 736 w 1859"/>
                  <a:gd name="T13" fmla="*/ 662 h 1017"/>
                  <a:gd name="T14" fmla="*/ 814 w 1859"/>
                  <a:gd name="T15" fmla="*/ 522 h 1017"/>
                  <a:gd name="T16" fmla="*/ 874 w 1859"/>
                  <a:gd name="T17" fmla="*/ 686 h 1017"/>
                  <a:gd name="T18" fmla="*/ 1013 w 1859"/>
                  <a:gd name="T19" fmla="*/ 486 h 1017"/>
                  <a:gd name="T20" fmla="*/ 1065 w 1859"/>
                  <a:gd name="T21" fmla="*/ 642 h 1017"/>
                  <a:gd name="T22" fmla="*/ 1190 w 1859"/>
                  <a:gd name="T23" fmla="*/ 518 h 1017"/>
                  <a:gd name="T24" fmla="*/ 1229 w 1859"/>
                  <a:gd name="T25" fmla="*/ 638 h 1017"/>
                  <a:gd name="T26" fmla="*/ 1333 w 1859"/>
                  <a:gd name="T27" fmla="*/ 450 h 1017"/>
                  <a:gd name="T28" fmla="*/ 1424 w 1859"/>
                  <a:gd name="T29" fmla="*/ 582 h 1017"/>
                  <a:gd name="T30" fmla="*/ 1551 w 1859"/>
                  <a:gd name="T31" fmla="*/ 332 h 1017"/>
                  <a:gd name="T32" fmla="*/ 1607 w 1859"/>
                  <a:gd name="T33" fmla="*/ 416 h 1017"/>
                  <a:gd name="T34" fmla="*/ 1679 w 1859"/>
                  <a:gd name="T35" fmla="*/ 152 h 1017"/>
                  <a:gd name="T36" fmla="*/ 1755 w 1859"/>
                  <a:gd name="T37" fmla="*/ 276 h 1017"/>
                  <a:gd name="T38" fmla="*/ 1859 w 1859"/>
                  <a:gd name="T39" fmla="*/ 0 h 10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859" h="1017">
                    <a:moveTo>
                      <a:pt x="0" y="1017"/>
                    </a:moveTo>
                    <a:lnTo>
                      <a:pt x="307" y="766"/>
                    </a:lnTo>
                    <a:lnTo>
                      <a:pt x="385" y="898"/>
                    </a:lnTo>
                    <a:lnTo>
                      <a:pt x="433" y="770"/>
                    </a:lnTo>
                    <a:lnTo>
                      <a:pt x="493" y="850"/>
                    </a:lnTo>
                    <a:lnTo>
                      <a:pt x="645" y="566"/>
                    </a:lnTo>
                    <a:lnTo>
                      <a:pt x="736" y="662"/>
                    </a:lnTo>
                    <a:lnTo>
                      <a:pt x="814" y="522"/>
                    </a:lnTo>
                    <a:lnTo>
                      <a:pt x="874" y="686"/>
                    </a:lnTo>
                    <a:lnTo>
                      <a:pt x="1013" y="486"/>
                    </a:lnTo>
                    <a:lnTo>
                      <a:pt x="1065" y="642"/>
                    </a:lnTo>
                    <a:lnTo>
                      <a:pt x="1190" y="518"/>
                    </a:lnTo>
                    <a:lnTo>
                      <a:pt x="1229" y="638"/>
                    </a:lnTo>
                    <a:lnTo>
                      <a:pt x="1333" y="450"/>
                    </a:lnTo>
                    <a:lnTo>
                      <a:pt x="1424" y="582"/>
                    </a:lnTo>
                    <a:lnTo>
                      <a:pt x="1551" y="332"/>
                    </a:lnTo>
                    <a:lnTo>
                      <a:pt x="1607" y="416"/>
                    </a:lnTo>
                    <a:lnTo>
                      <a:pt x="1679" y="152"/>
                    </a:lnTo>
                    <a:lnTo>
                      <a:pt x="1755" y="276"/>
                    </a:lnTo>
                    <a:lnTo>
                      <a:pt x="1859" y="0"/>
                    </a:lnTo>
                  </a:path>
                </a:pathLst>
              </a:custGeom>
              <a:noFill/>
              <a:ln w="25400" cmpd="sng">
                <a:solidFill>
                  <a:srgbClr val="9933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55" name="Rectangle 59"/>
              <p:cNvSpPr>
                <a:spLocks noChangeArrowheads="1"/>
              </p:cNvSpPr>
              <p:nvPr/>
            </p:nvSpPr>
            <p:spPr bwMode="auto">
              <a:xfrm>
                <a:off x="2848" y="3554"/>
                <a:ext cx="311" cy="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defRPr/>
                </a:pPr>
                <a:r>
                  <a:rPr lang="en-US" altLang="zh-CN" b="1">
                    <a:solidFill>
                      <a:schemeClr val="bg1">
                        <a:lumMod val="10000"/>
                        <a:lumOff val="90000"/>
                      </a:schemeClr>
                    </a:solidFill>
                    <a:effectLst>
                      <a:outerShdw blurRad="38100" dist="38100" dir="2700000" algn="tl">
                        <a:srgbClr val="000000">
                          <a:alpha val="43137"/>
                        </a:srgbClr>
                      </a:outerShdw>
                    </a:effectLst>
                    <a:latin typeface="Times New Roman" pitchFamily="18" charset="0"/>
                    <a:ea typeface="宋体" charset="-122"/>
                  </a:rPr>
                  <a:t>a`</a:t>
                </a:r>
                <a:endParaRPr lang="en-US" altLang="zh-CN" b="1">
                  <a:solidFill>
                    <a:schemeClr val="bg1">
                      <a:lumMod val="10000"/>
                      <a:lumOff val="90000"/>
                    </a:schemeClr>
                  </a:solidFill>
                  <a:effectLst>
                    <a:outerShdw blurRad="38100" dist="38100" dir="2700000" algn="tl">
                      <a:srgbClr val="000000">
                        <a:alpha val="43137"/>
                      </a:srgbClr>
                    </a:outerShdw>
                  </a:effectLst>
                  <a:latin typeface="Arial" charset="0"/>
                  <a:ea typeface="宋体" charset="-122"/>
                </a:endParaRPr>
              </a:p>
            </p:txBody>
          </p:sp>
          <p:sp>
            <p:nvSpPr>
              <p:cNvPr id="56" name="Freeform 60"/>
              <p:cNvSpPr>
                <a:spLocks/>
              </p:cNvSpPr>
              <p:nvPr/>
            </p:nvSpPr>
            <p:spPr bwMode="auto">
              <a:xfrm>
                <a:off x="3291" y="3560"/>
                <a:ext cx="784" cy="228"/>
              </a:xfrm>
              <a:custGeom>
                <a:avLst/>
                <a:gdLst>
                  <a:gd name="T0" fmla="*/ 0 w 784"/>
                  <a:gd name="T1" fmla="*/ 104 h 228"/>
                  <a:gd name="T2" fmla="*/ 32 w 784"/>
                  <a:gd name="T3" fmla="*/ 196 h 228"/>
                  <a:gd name="T4" fmla="*/ 72 w 784"/>
                  <a:gd name="T5" fmla="*/ 120 h 228"/>
                  <a:gd name="T6" fmla="*/ 100 w 784"/>
                  <a:gd name="T7" fmla="*/ 208 h 228"/>
                  <a:gd name="T8" fmla="*/ 104 w 784"/>
                  <a:gd name="T9" fmla="*/ 116 h 228"/>
                  <a:gd name="T10" fmla="*/ 164 w 784"/>
                  <a:gd name="T11" fmla="*/ 176 h 228"/>
                  <a:gd name="T12" fmla="*/ 176 w 784"/>
                  <a:gd name="T13" fmla="*/ 64 h 228"/>
                  <a:gd name="T14" fmla="*/ 184 w 784"/>
                  <a:gd name="T15" fmla="*/ 192 h 228"/>
                  <a:gd name="T16" fmla="*/ 236 w 784"/>
                  <a:gd name="T17" fmla="*/ 116 h 228"/>
                  <a:gd name="T18" fmla="*/ 240 w 784"/>
                  <a:gd name="T19" fmla="*/ 228 h 228"/>
                  <a:gd name="T20" fmla="*/ 276 w 784"/>
                  <a:gd name="T21" fmla="*/ 104 h 228"/>
                  <a:gd name="T22" fmla="*/ 308 w 784"/>
                  <a:gd name="T23" fmla="*/ 188 h 228"/>
                  <a:gd name="T24" fmla="*/ 372 w 784"/>
                  <a:gd name="T25" fmla="*/ 40 h 228"/>
                  <a:gd name="T26" fmla="*/ 372 w 784"/>
                  <a:gd name="T27" fmla="*/ 140 h 228"/>
                  <a:gd name="T28" fmla="*/ 436 w 784"/>
                  <a:gd name="T29" fmla="*/ 92 h 228"/>
                  <a:gd name="T30" fmla="*/ 424 w 784"/>
                  <a:gd name="T31" fmla="*/ 192 h 228"/>
                  <a:gd name="T32" fmla="*/ 484 w 784"/>
                  <a:gd name="T33" fmla="*/ 80 h 228"/>
                  <a:gd name="T34" fmla="*/ 520 w 784"/>
                  <a:gd name="T35" fmla="*/ 164 h 228"/>
                  <a:gd name="T36" fmla="*/ 548 w 784"/>
                  <a:gd name="T37" fmla="*/ 68 h 228"/>
                  <a:gd name="T38" fmla="*/ 556 w 784"/>
                  <a:gd name="T39" fmla="*/ 148 h 228"/>
                  <a:gd name="T40" fmla="*/ 588 w 784"/>
                  <a:gd name="T41" fmla="*/ 92 h 228"/>
                  <a:gd name="T42" fmla="*/ 592 w 784"/>
                  <a:gd name="T43" fmla="*/ 180 h 228"/>
                  <a:gd name="T44" fmla="*/ 624 w 784"/>
                  <a:gd name="T45" fmla="*/ 52 h 228"/>
                  <a:gd name="T46" fmla="*/ 668 w 784"/>
                  <a:gd name="T47" fmla="*/ 132 h 228"/>
                  <a:gd name="T48" fmla="*/ 692 w 784"/>
                  <a:gd name="T49" fmla="*/ 0 h 228"/>
                  <a:gd name="T50" fmla="*/ 700 w 784"/>
                  <a:gd name="T51" fmla="*/ 92 h 228"/>
                  <a:gd name="T52" fmla="*/ 764 w 784"/>
                  <a:gd name="T53" fmla="*/ 0 h 228"/>
                  <a:gd name="T54" fmla="*/ 784 w 784"/>
                  <a:gd name="T55" fmla="*/ 140 h 2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784" h="228">
                    <a:moveTo>
                      <a:pt x="0" y="104"/>
                    </a:moveTo>
                    <a:lnTo>
                      <a:pt x="32" y="196"/>
                    </a:lnTo>
                    <a:lnTo>
                      <a:pt x="72" y="120"/>
                    </a:lnTo>
                    <a:lnTo>
                      <a:pt x="100" y="208"/>
                    </a:lnTo>
                    <a:lnTo>
                      <a:pt x="104" y="116"/>
                    </a:lnTo>
                    <a:lnTo>
                      <a:pt x="164" y="176"/>
                    </a:lnTo>
                    <a:lnTo>
                      <a:pt x="176" y="64"/>
                    </a:lnTo>
                    <a:lnTo>
                      <a:pt x="184" y="192"/>
                    </a:lnTo>
                    <a:lnTo>
                      <a:pt x="236" y="116"/>
                    </a:lnTo>
                    <a:lnTo>
                      <a:pt x="240" y="228"/>
                    </a:lnTo>
                    <a:lnTo>
                      <a:pt x="276" y="104"/>
                    </a:lnTo>
                    <a:lnTo>
                      <a:pt x="308" y="188"/>
                    </a:lnTo>
                    <a:lnTo>
                      <a:pt x="372" y="40"/>
                    </a:lnTo>
                    <a:lnTo>
                      <a:pt x="372" y="140"/>
                    </a:lnTo>
                    <a:lnTo>
                      <a:pt x="436" y="92"/>
                    </a:lnTo>
                    <a:lnTo>
                      <a:pt x="424" y="192"/>
                    </a:lnTo>
                    <a:lnTo>
                      <a:pt x="484" y="80"/>
                    </a:lnTo>
                    <a:lnTo>
                      <a:pt x="520" y="164"/>
                    </a:lnTo>
                    <a:lnTo>
                      <a:pt x="548" y="68"/>
                    </a:lnTo>
                    <a:lnTo>
                      <a:pt x="556" y="148"/>
                    </a:lnTo>
                    <a:lnTo>
                      <a:pt x="588" y="92"/>
                    </a:lnTo>
                    <a:lnTo>
                      <a:pt x="592" y="180"/>
                    </a:lnTo>
                    <a:lnTo>
                      <a:pt x="624" y="52"/>
                    </a:lnTo>
                    <a:lnTo>
                      <a:pt x="668" y="132"/>
                    </a:lnTo>
                    <a:lnTo>
                      <a:pt x="692" y="0"/>
                    </a:lnTo>
                    <a:lnTo>
                      <a:pt x="700" y="92"/>
                    </a:lnTo>
                    <a:lnTo>
                      <a:pt x="764" y="0"/>
                    </a:lnTo>
                    <a:lnTo>
                      <a:pt x="784" y="140"/>
                    </a:lnTo>
                  </a:path>
                </a:pathLst>
              </a:custGeom>
              <a:noFill/>
              <a:ln w="9525" cap="rnd">
                <a:solidFill>
                  <a:srgbClr val="800000"/>
                </a:solidFill>
                <a:prstDash val="sysDot"/>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57" name="Freeform 61"/>
              <p:cNvSpPr>
                <a:spLocks/>
              </p:cNvSpPr>
              <p:nvPr/>
            </p:nvSpPr>
            <p:spPr bwMode="auto">
              <a:xfrm>
                <a:off x="3299" y="3628"/>
                <a:ext cx="772" cy="160"/>
              </a:xfrm>
              <a:custGeom>
                <a:avLst/>
                <a:gdLst>
                  <a:gd name="T0" fmla="*/ 0 w 772"/>
                  <a:gd name="T1" fmla="*/ 56 h 160"/>
                  <a:gd name="T2" fmla="*/ 232 w 772"/>
                  <a:gd name="T3" fmla="*/ 160 h 160"/>
                  <a:gd name="T4" fmla="*/ 544 w 772"/>
                  <a:gd name="T5" fmla="*/ 0 h 160"/>
                  <a:gd name="T6" fmla="*/ 772 w 772"/>
                  <a:gd name="T7" fmla="*/ 72 h 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2" h="160">
                    <a:moveTo>
                      <a:pt x="0" y="56"/>
                    </a:moveTo>
                    <a:lnTo>
                      <a:pt x="232" y="160"/>
                    </a:lnTo>
                    <a:lnTo>
                      <a:pt x="544" y="0"/>
                    </a:lnTo>
                    <a:lnTo>
                      <a:pt x="772" y="72"/>
                    </a:lnTo>
                  </a:path>
                </a:pathLst>
              </a:custGeom>
              <a:noFill/>
              <a:ln w="38100">
                <a:solidFill>
                  <a:srgbClr val="FF0000"/>
                </a:solidFill>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
            <p:nvSpPr>
              <p:cNvPr id="58" name="Rectangle 63"/>
              <p:cNvSpPr>
                <a:spLocks noChangeArrowheads="1"/>
              </p:cNvSpPr>
              <p:nvPr/>
            </p:nvSpPr>
            <p:spPr bwMode="auto">
              <a:xfrm>
                <a:off x="3528" y="3402"/>
                <a:ext cx="2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bg1">
                        <a:lumMod val="10000"/>
                        <a:lumOff val="90000"/>
                      </a:schemeClr>
                    </a:solidFill>
                    <a:effectLst>
                      <a:outerShdw blurRad="38100" dist="38100" dir="2700000" algn="tl">
                        <a:srgbClr val="000000">
                          <a:alpha val="43137"/>
                        </a:srgbClr>
                      </a:outerShdw>
                    </a:effectLst>
                    <a:ea typeface="宋体" pitchFamily="2" charset="-122"/>
                  </a:rPr>
                  <a:t>A`</a:t>
                </a:r>
                <a:endParaRPr lang="zh-CN" altLang="en-US" b="1">
                  <a:solidFill>
                    <a:schemeClr val="bg1">
                      <a:lumMod val="10000"/>
                      <a:lumOff val="90000"/>
                    </a:schemeClr>
                  </a:solidFill>
                  <a:effectLst>
                    <a:outerShdw blurRad="38100" dist="38100" dir="2700000" algn="tl">
                      <a:srgbClr val="000000">
                        <a:alpha val="43137"/>
                      </a:srgbClr>
                    </a:outerShdw>
                  </a:effectLst>
                  <a:ea typeface="宋体" pitchFamily="2" charset="-122"/>
                </a:endParaRPr>
              </a:p>
            </p:txBody>
          </p:sp>
          <p:sp>
            <p:nvSpPr>
              <p:cNvPr id="59" name="Rectangle 64"/>
              <p:cNvSpPr>
                <a:spLocks noChangeArrowheads="1"/>
              </p:cNvSpPr>
              <p:nvPr/>
            </p:nvSpPr>
            <p:spPr bwMode="auto">
              <a:xfrm>
                <a:off x="3289" y="3657"/>
                <a:ext cx="771" cy="45"/>
              </a:xfrm>
              <a:prstGeom prst="rect">
                <a:avLst/>
              </a:prstGeom>
              <a:solidFill>
                <a:srgbClr val="FFFF00">
                  <a:alpha val="5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1">
                      <a:lumMod val="10000"/>
                      <a:lumOff val="90000"/>
                    </a:schemeClr>
                  </a:solidFill>
                  <a:effectLst>
                    <a:outerShdw blurRad="38100" dist="38100" dir="2700000" algn="tl">
                      <a:srgbClr val="000000">
                        <a:alpha val="43137"/>
                      </a:srgbClr>
                    </a:outerShdw>
                  </a:effectLst>
                  <a:ea typeface="宋体" pitchFamily="2" charset="-122"/>
                </a:endParaRPr>
              </a:p>
            </p:txBody>
          </p:sp>
        </p:grpSp>
        <p:sp>
          <p:nvSpPr>
            <p:cNvPr id="48" name="Rectangle 71"/>
            <p:cNvSpPr>
              <a:spLocks noChangeArrowheads="1"/>
            </p:cNvSpPr>
            <p:nvPr/>
          </p:nvSpPr>
          <p:spPr bwMode="auto">
            <a:xfrm>
              <a:off x="2699" y="3793"/>
              <a:ext cx="16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2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a</a:t>
              </a:r>
              <a:endParaRPr lang="zh-CN" altLang="en-US" sz="12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endParaRPr>
            </a:p>
          </p:txBody>
        </p:sp>
        <p:sp>
          <p:nvSpPr>
            <p:cNvPr id="49" name="Rectangle 72"/>
            <p:cNvSpPr>
              <a:spLocks noChangeArrowheads="1"/>
            </p:cNvSpPr>
            <p:nvPr/>
          </p:nvSpPr>
          <p:spPr bwMode="auto">
            <a:xfrm>
              <a:off x="2971" y="3702"/>
              <a:ext cx="17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10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A</a:t>
              </a:r>
              <a:endParaRPr lang="zh-CN" altLang="en-US" sz="10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endParaRPr>
            </a:p>
          </p:txBody>
        </p:sp>
        <p:sp>
          <p:nvSpPr>
            <p:cNvPr id="50" name="Rectangle 73"/>
            <p:cNvSpPr>
              <a:spLocks noChangeArrowheads="1"/>
            </p:cNvSpPr>
            <p:nvPr/>
          </p:nvSpPr>
          <p:spPr bwMode="auto">
            <a:xfrm>
              <a:off x="3107" y="3657"/>
              <a:ext cx="16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0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b</a:t>
              </a:r>
            </a:p>
          </p:txBody>
        </p:sp>
        <p:sp>
          <p:nvSpPr>
            <p:cNvPr id="51" name="Rectangle 74"/>
            <p:cNvSpPr>
              <a:spLocks noChangeArrowheads="1"/>
            </p:cNvSpPr>
            <p:nvPr/>
          </p:nvSpPr>
          <p:spPr bwMode="auto">
            <a:xfrm>
              <a:off x="3334" y="3566"/>
              <a:ext cx="17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0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B</a:t>
              </a:r>
              <a:endParaRPr lang="zh-CN" altLang="en-US" sz="10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endParaRPr>
            </a:p>
          </p:txBody>
        </p:sp>
        <p:sp>
          <p:nvSpPr>
            <p:cNvPr id="52" name="Rectangle 75"/>
            <p:cNvSpPr>
              <a:spLocks noChangeArrowheads="1"/>
            </p:cNvSpPr>
            <p:nvPr/>
          </p:nvSpPr>
          <p:spPr bwMode="auto">
            <a:xfrm>
              <a:off x="4150" y="3203"/>
              <a:ext cx="16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0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rPr>
                <a:t>c</a:t>
              </a:r>
              <a:endParaRPr lang="zh-CN" altLang="en-US" sz="1000" b="1">
                <a:solidFill>
                  <a:schemeClr val="bg1">
                    <a:lumMod val="10000"/>
                    <a:lumOff val="90000"/>
                  </a:schemeClr>
                </a:solidFill>
                <a:effectLst>
                  <a:outerShdw blurRad="38100" dist="38100" dir="2700000" algn="tl">
                    <a:srgbClr val="000000">
                      <a:alpha val="43137"/>
                    </a:srgbClr>
                  </a:outerShdw>
                </a:effectLst>
                <a:latin typeface="Arial" charset="0"/>
                <a:ea typeface="宋体" charset="-122"/>
              </a:endParaRPr>
            </a:p>
          </p:txBody>
        </p:sp>
      </p:grpSp>
      <p:sp>
        <p:nvSpPr>
          <p:cNvPr id="60" name="Rectangle 29"/>
          <p:cNvSpPr>
            <a:spLocks noChangeArrowheads="1"/>
          </p:cNvSpPr>
          <p:nvPr/>
        </p:nvSpPr>
        <p:spPr bwMode="auto">
          <a:xfrm>
            <a:off x="5064881" y="1057802"/>
            <a:ext cx="1714685" cy="923330"/>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nchor="ctr">
            <a:spAutoFit/>
          </a:bodyPr>
          <a:lstStyle/>
          <a:p>
            <a:r>
              <a:rPr lang="zh-CN" altLang="en-US" sz="9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短线：你可以走一点，等这个中枢的第一段出现后，回补，第二段高点看</a:t>
            </a:r>
            <a:r>
              <a:rPr lang="en-US" altLang="zh-CN" sz="9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5</a:t>
            </a:r>
            <a:r>
              <a:rPr lang="zh-CN" altLang="en-US" sz="9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分钟或</a:t>
            </a:r>
            <a:r>
              <a:rPr lang="en-US" altLang="zh-CN" sz="9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1</a:t>
            </a:r>
            <a:r>
              <a:rPr lang="zh-CN" altLang="en-US" sz="9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分钟的背弛出去，第三段下来再回补，然后就看这个中枢能否继续向上突破走出</a:t>
            </a:r>
            <a:r>
              <a:rPr lang="en-US" altLang="zh-CN" sz="9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c</a:t>
            </a:r>
            <a:r>
              <a:rPr lang="zh-CN" altLang="en-US" sz="9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段。</a:t>
            </a:r>
          </a:p>
        </p:txBody>
      </p:sp>
      <p:sp>
        <p:nvSpPr>
          <p:cNvPr id="61" name="Rectangle 32"/>
          <p:cNvSpPr>
            <a:spLocks noChangeArrowheads="1"/>
          </p:cNvSpPr>
          <p:nvPr/>
        </p:nvSpPr>
        <p:spPr bwMode="auto">
          <a:xfrm>
            <a:off x="6720068" y="1050668"/>
            <a:ext cx="1621222" cy="646331"/>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square" anchor="ctr">
            <a:spAutoFit/>
          </a:bodyPr>
          <a:lstStyle/>
          <a:p>
            <a:r>
              <a:rPr lang="zh-CN" altLang="en-US" sz="900">
                <a:solidFill>
                  <a:srgbClr val="FFC000"/>
                </a:solidFill>
                <a:effectLst>
                  <a:outerShdw blurRad="38100" dist="38100" dir="2700000" algn="tl">
                    <a:srgbClr val="000000">
                      <a:alpha val="43137"/>
                    </a:srgbClr>
                  </a:outerShdw>
                </a:effectLst>
                <a:ea typeface="宋体" pitchFamily="2" charset="-122"/>
              </a:rPr>
              <a:t>要出现</a:t>
            </a:r>
            <a:r>
              <a:rPr lang="en-US" altLang="zh-CN" sz="900">
                <a:solidFill>
                  <a:srgbClr val="FFC000"/>
                </a:solidFill>
                <a:effectLst>
                  <a:outerShdw blurRad="38100" dist="38100" dir="2700000" algn="tl">
                    <a:srgbClr val="000000">
                      <a:alpha val="43137"/>
                    </a:srgbClr>
                  </a:outerShdw>
                </a:effectLst>
                <a:ea typeface="宋体" pitchFamily="2" charset="-122"/>
              </a:rPr>
              <a:t>c</a:t>
            </a:r>
            <a:r>
              <a:rPr lang="zh-CN" altLang="en-US" sz="900">
                <a:solidFill>
                  <a:srgbClr val="FFC000"/>
                </a:solidFill>
                <a:effectLst>
                  <a:outerShdw blurRad="38100" dist="38100" dir="2700000" algn="tl">
                    <a:srgbClr val="000000">
                      <a:alpha val="43137"/>
                    </a:srgbClr>
                  </a:outerShdw>
                </a:effectLst>
                <a:ea typeface="宋体" pitchFamily="2" charset="-122"/>
              </a:rPr>
              <a:t>段，如同要出现</a:t>
            </a:r>
            <a:r>
              <a:rPr lang="en-US" altLang="zh-CN" sz="900">
                <a:solidFill>
                  <a:srgbClr val="FFC000"/>
                </a:solidFill>
                <a:effectLst>
                  <a:outerShdw blurRad="38100" dist="38100" dir="2700000" algn="tl">
                    <a:srgbClr val="000000">
                      <a:alpha val="43137"/>
                    </a:srgbClr>
                  </a:outerShdw>
                </a:effectLst>
                <a:ea typeface="宋体" pitchFamily="2" charset="-122"/>
              </a:rPr>
              <a:t>b</a:t>
            </a:r>
            <a:r>
              <a:rPr lang="zh-CN" altLang="en-US" sz="900">
                <a:solidFill>
                  <a:srgbClr val="FFC000"/>
                </a:solidFill>
                <a:effectLst>
                  <a:outerShdw blurRad="38100" dist="38100" dir="2700000" algn="tl">
                    <a:srgbClr val="000000">
                      <a:alpha val="43137"/>
                    </a:srgbClr>
                  </a:outerShdw>
                </a:effectLst>
                <a:ea typeface="宋体" pitchFamily="2" charset="-122"/>
              </a:rPr>
              <a:t>段，都必须有一个针对</a:t>
            </a:r>
            <a:r>
              <a:rPr lang="en-US" altLang="zh-CN" sz="900">
                <a:solidFill>
                  <a:srgbClr val="FFC000"/>
                </a:solidFill>
                <a:effectLst>
                  <a:outerShdw blurRad="38100" dist="38100" dir="2700000" algn="tl">
                    <a:srgbClr val="000000">
                      <a:alpha val="43137"/>
                    </a:srgbClr>
                  </a:outerShdw>
                </a:effectLst>
                <a:ea typeface="宋体" pitchFamily="2" charset="-122"/>
              </a:rPr>
              <a:t>30</a:t>
            </a:r>
            <a:r>
              <a:rPr lang="zh-CN" altLang="en-US" sz="900">
                <a:solidFill>
                  <a:srgbClr val="FFC000"/>
                </a:solidFill>
                <a:effectLst>
                  <a:outerShdw blurRad="38100" dist="38100" dir="2700000" algn="tl">
                    <a:srgbClr val="000000">
                      <a:alpha val="43137"/>
                    </a:srgbClr>
                  </a:outerShdw>
                </a:effectLst>
                <a:ea typeface="宋体" pitchFamily="2" charset="-122"/>
              </a:rPr>
              <a:t>分钟的第三类买点出现，这样才会有。</a:t>
            </a:r>
          </a:p>
        </p:txBody>
      </p:sp>
      <p:sp>
        <p:nvSpPr>
          <p:cNvPr id="62" name="动作按钮: 开始 61">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3" name="动作按钮: 后退或前一项 62">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4" name="动作按钮: 前进或下一项 63">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5" name="动作按钮: 结束 64">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6" name="动作按钮: 第一张 65">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7" name="动作按钮: 上一张 66">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Freeform 20"/>
          <p:cNvSpPr>
            <a:spLocks/>
          </p:cNvSpPr>
          <p:nvPr/>
        </p:nvSpPr>
        <p:spPr bwMode="auto">
          <a:xfrm>
            <a:off x="2588474" y="2205708"/>
            <a:ext cx="2830513" cy="2957512"/>
          </a:xfrm>
          <a:custGeom>
            <a:avLst/>
            <a:gdLst>
              <a:gd name="T0" fmla="*/ 0 w 10000"/>
              <a:gd name="T1" fmla="*/ 2957512 h 10000"/>
              <a:gd name="T2" fmla="*/ 2830513 w 10000"/>
              <a:gd name="T3" fmla="*/ 0 h 10000"/>
              <a:gd name="T4" fmla="*/ 0 60000 65536"/>
              <a:gd name="T5" fmla="*/ 0 60000 65536"/>
              <a:gd name="connsiteX0" fmla="*/ 0 w 10000"/>
              <a:gd name="connsiteY0" fmla="*/ 10000 h 10000"/>
              <a:gd name="connsiteX1" fmla="*/ 3593 w 10000"/>
              <a:gd name="connsiteY1" fmla="*/ 6440 h 10000"/>
              <a:gd name="connsiteX2" fmla="*/ 10000 w 10000"/>
              <a:gd name="connsiteY2" fmla="*/ 0 h 10000"/>
              <a:gd name="connsiteX0" fmla="*/ 0 w 10000"/>
              <a:gd name="connsiteY0" fmla="*/ 10000 h 10000"/>
              <a:gd name="connsiteX1" fmla="*/ 3593 w 10000"/>
              <a:gd name="connsiteY1" fmla="*/ 6440 h 10000"/>
              <a:gd name="connsiteX2" fmla="*/ 10000 w 10000"/>
              <a:gd name="connsiteY2" fmla="*/ 0 h 10000"/>
              <a:gd name="connsiteX0" fmla="*/ 0 w 10000"/>
              <a:gd name="connsiteY0" fmla="*/ 10000 h 10000"/>
              <a:gd name="connsiteX1" fmla="*/ 3439 w 10000"/>
              <a:gd name="connsiteY1" fmla="*/ 4703 h 10000"/>
              <a:gd name="connsiteX2" fmla="*/ 10000 w 10000"/>
              <a:gd name="connsiteY2" fmla="*/ 0 h 10000"/>
              <a:gd name="connsiteX0" fmla="*/ 0 w 10000"/>
              <a:gd name="connsiteY0" fmla="*/ 10000 h 10000"/>
              <a:gd name="connsiteX1" fmla="*/ 3439 w 10000"/>
              <a:gd name="connsiteY1" fmla="*/ 4703 h 10000"/>
              <a:gd name="connsiteX2" fmla="*/ 10000 w 10000"/>
              <a:gd name="connsiteY2" fmla="*/ 0 h 10000"/>
              <a:gd name="connsiteX0" fmla="*/ 0 w 10000"/>
              <a:gd name="connsiteY0" fmla="*/ 10000 h 10000"/>
              <a:gd name="connsiteX1" fmla="*/ 3439 w 10000"/>
              <a:gd name="connsiteY1" fmla="*/ 4703 h 10000"/>
              <a:gd name="connsiteX2" fmla="*/ 10000 w 10000"/>
              <a:gd name="connsiteY2" fmla="*/ 0 h 10000"/>
              <a:gd name="connsiteX0" fmla="*/ 0 w 10000"/>
              <a:gd name="connsiteY0" fmla="*/ 10000 h 10000"/>
              <a:gd name="connsiteX1" fmla="*/ 3439 w 10000"/>
              <a:gd name="connsiteY1" fmla="*/ 4703 h 10000"/>
              <a:gd name="connsiteX2" fmla="*/ 10000 w 10000"/>
              <a:gd name="connsiteY2" fmla="*/ 0 h 10000"/>
              <a:gd name="connsiteX0" fmla="*/ 0 w 10000"/>
              <a:gd name="connsiteY0" fmla="*/ 10000 h 10000"/>
              <a:gd name="connsiteX1" fmla="*/ 3439 w 10000"/>
              <a:gd name="connsiteY1" fmla="*/ 4703 h 10000"/>
              <a:gd name="connsiteX2" fmla="*/ 10000 w 10000"/>
              <a:gd name="connsiteY2" fmla="*/ 0 h 10000"/>
              <a:gd name="connsiteX0" fmla="*/ 0 w 10000"/>
              <a:gd name="connsiteY0" fmla="*/ 10000 h 10000"/>
              <a:gd name="connsiteX1" fmla="*/ 3439 w 10000"/>
              <a:gd name="connsiteY1" fmla="*/ 4703 h 10000"/>
              <a:gd name="connsiteX2" fmla="*/ 10000 w 10000"/>
              <a:gd name="connsiteY2" fmla="*/ 0 h 10000"/>
              <a:gd name="connsiteX0" fmla="*/ 0 w 10000"/>
              <a:gd name="connsiteY0" fmla="*/ 10000 h 10000"/>
              <a:gd name="connsiteX1" fmla="*/ 3439 w 10000"/>
              <a:gd name="connsiteY1" fmla="*/ 4703 h 10000"/>
              <a:gd name="connsiteX2" fmla="*/ 10000 w 10000"/>
              <a:gd name="connsiteY2" fmla="*/ 0 h 10000"/>
              <a:gd name="connsiteX0" fmla="*/ 0 w 10000"/>
              <a:gd name="connsiteY0" fmla="*/ 10000 h 10000"/>
              <a:gd name="connsiteX1" fmla="*/ 3439 w 10000"/>
              <a:gd name="connsiteY1" fmla="*/ 4703 h 10000"/>
              <a:gd name="connsiteX2" fmla="*/ 10000 w 10000"/>
              <a:gd name="connsiteY2" fmla="*/ 0 h 10000"/>
              <a:gd name="connsiteX0" fmla="*/ 0 w 10000"/>
              <a:gd name="connsiteY0" fmla="*/ 10001 h 10001"/>
              <a:gd name="connsiteX1" fmla="*/ 3439 w 10000"/>
              <a:gd name="connsiteY1" fmla="*/ 4704 h 10001"/>
              <a:gd name="connsiteX2" fmla="*/ 10000 w 10000"/>
              <a:gd name="connsiteY2" fmla="*/ 1 h 10001"/>
              <a:gd name="connsiteX0" fmla="*/ 0 w 10000"/>
              <a:gd name="connsiteY0" fmla="*/ 10000 h 10000"/>
              <a:gd name="connsiteX1" fmla="*/ 3439 w 10000"/>
              <a:gd name="connsiteY1" fmla="*/ 4703 h 10000"/>
              <a:gd name="connsiteX2" fmla="*/ 5808 w 10000"/>
              <a:gd name="connsiteY2" fmla="*/ 2995 h 10000"/>
              <a:gd name="connsiteX3" fmla="*/ 10000 w 10000"/>
              <a:gd name="connsiteY3" fmla="*/ 0 h 10000"/>
              <a:gd name="connsiteX0" fmla="*/ 0 w 10000"/>
              <a:gd name="connsiteY0" fmla="*/ 10000 h 10000"/>
              <a:gd name="connsiteX1" fmla="*/ 3439 w 10000"/>
              <a:gd name="connsiteY1" fmla="*/ 4703 h 10000"/>
              <a:gd name="connsiteX2" fmla="*/ 5808 w 10000"/>
              <a:gd name="connsiteY2" fmla="*/ 2995 h 10000"/>
              <a:gd name="connsiteX3" fmla="*/ 10000 w 10000"/>
              <a:gd name="connsiteY3" fmla="*/ 0 h 10000"/>
              <a:gd name="connsiteX0" fmla="*/ 0 w 10000"/>
              <a:gd name="connsiteY0" fmla="*/ 10000 h 10000"/>
              <a:gd name="connsiteX1" fmla="*/ 3439 w 10000"/>
              <a:gd name="connsiteY1" fmla="*/ 4703 h 10000"/>
              <a:gd name="connsiteX2" fmla="*/ 4854 w 10000"/>
              <a:gd name="connsiteY2" fmla="*/ 6175 h 10000"/>
              <a:gd name="connsiteX3" fmla="*/ 10000 w 10000"/>
              <a:gd name="connsiteY3" fmla="*/ 0 h 10000"/>
              <a:gd name="connsiteX0" fmla="*/ 0 w 10000"/>
              <a:gd name="connsiteY0" fmla="*/ 10000 h 10000"/>
              <a:gd name="connsiteX1" fmla="*/ 3439 w 10000"/>
              <a:gd name="connsiteY1" fmla="*/ 4703 h 10000"/>
              <a:gd name="connsiteX2" fmla="*/ 4854 w 10000"/>
              <a:gd name="connsiteY2" fmla="*/ 6175 h 10000"/>
              <a:gd name="connsiteX3" fmla="*/ 10000 w 10000"/>
              <a:gd name="connsiteY3" fmla="*/ 0 h 10000"/>
              <a:gd name="connsiteX0" fmla="*/ 0 w 10000"/>
              <a:gd name="connsiteY0" fmla="*/ 10000 h 10000"/>
              <a:gd name="connsiteX1" fmla="*/ 3439 w 10000"/>
              <a:gd name="connsiteY1" fmla="*/ 4703 h 10000"/>
              <a:gd name="connsiteX2" fmla="*/ 4854 w 10000"/>
              <a:gd name="connsiteY2" fmla="*/ 6175 h 10000"/>
              <a:gd name="connsiteX3" fmla="*/ 10000 w 10000"/>
              <a:gd name="connsiteY3" fmla="*/ 0 h 10000"/>
              <a:gd name="connsiteX0" fmla="*/ 0 w 10000"/>
              <a:gd name="connsiteY0" fmla="*/ 10000 h 10000"/>
              <a:gd name="connsiteX1" fmla="*/ 3439 w 10000"/>
              <a:gd name="connsiteY1" fmla="*/ 4703 h 10000"/>
              <a:gd name="connsiteX2" fmla="*/ 4854 w 10000"/>
              <a:gd name="connsiteY2" fmla="*/ 6175 h 10000"/>
              <a:gd name="connsiteX3" fmla="*/ 8023 w 10000"/>
              <a:gd name="connsiteY3" fmla="*/ 2318 h 10000"/>
              <a:gd name="connsiteX4" fmla="*/ 10000 w 10000"/>
              <a:gd name="connsiteY4" fmla="*/ 0 h 10000"/>
              <a:gd name="connsiteX0" fmla="*/ 0 w 10000"/>
              <a:gd name="connsiteY0" fmla="*/ 10000 h 10000"/>
              <a:gd name="connsiteX1" fmla="*/ 3439 w 10000"/>
              <a:gd name="connsiteY1" fmla="*/ 4703 h 10000"/>
              <a:gd name="connsiteX2" fmla="*/ 4854 w 10000"/>
              <a:gd name="connsiteY2" fmla="*/ 6175 h 10000"/>
              <a:gd name="connsiteX3" fmla="*/ 8023 w 10000"/>
              <a:gd name="connsiteY3" fmla="*/ 2318 h 10000"/>
              <a:gd name="connsiteX4" fmla="*/ 10000 w 10000"/>
              <a:gd name="connsiteY4" fmla="*/ 0 h 10000"/>
              <a:gd name="connsiteX0" fmla="*/ 0 w 10000"/>
              <a:gd name="connsiteY0" fmla="*/ 10000 h 10000"/>
              <a:gd name="connsiteX1" fmla="*/ 3439 w 10000"/>
              <a:gd name="connsiteY1" fmla="*/ 4703 h 10000"/>
              <a:gd name="connsiteX2" fmla="*/ 4854 w 10000"/>
              <a:gd name="connsiteY2" fmla="*/ 6175 h 10000"/>
              <a:gd name="connsiteX3" fmla="*/ 8023 w 10000"/>
              <a:gd name="connsiteY3" fmla="*/ 2318 h 10000"/>
              <a:gd name="connsiteX4" fmla="*/ 10000 w 10000"/>
              <a:gd name="connsiteY4" fmla="*/ 0 h 10000"/>
              <a:gd name="connsiteX0" fmla="*/ 0 w 10000"/>
              <a:gd name="connsiteY0" fmla="*/ 10000 h 10000"/>
              <a:gd name="connsiteX1" fmla="*/ 3439 w 10000"/>
              <a:gd name="connsiteY1" fmla="*/ 4703 h 10000"/>
              <a:gd name="connsiteX2" fmla="*/ 4854 w 10000"/>
              <a:gd name="connsiteY2" fmla="*/ 6175 h 10000"/>
              <a:gd name="connsiteX3" fmla="*/ 8023 w 10000"/>
              <a:gd name="connsiteY3" fmla="*/ 2318 h 10000"/>
              <a:gd name="connsiteX4" fmla="*/ 10000 w 10000"/>
              <a:gd name="connsiteY4" fmla="*/ 0 h 10000"/>
              <a:gd name="connsiteX0" fmla="*/ 0 w 10000"/>
              <a:gd name="connsiteY0" fmla="*/ 10000 h 10000"/>
              <a:gd name="connsiteX1" fmla="*/ 3439 w 10000"/>
              <a:gd name="connsiteY1" fmla="*/ 4703 h 10000"/>
              <a:gd name="connsiteX2" fmla="*/ 4854 w 10000"/>
              <a:gd name="connsiteY2" fmla="*/ 6175 h 10000"/>
              <a:gd name="connsiteX3" fmla="*/ 7654 w 10000"/>
              <a:gd name="connsiteY3" fmla="*/ 2318 h 10000"/>
              <a:gd name="connsiteX4" fmla="*/ 10000 w 10000"/>
              <a:gd name="connsiteY4" fmla="*/ 0 h 10000"/>
              <a:gd name="connsiteX0" fmla="*/ 0 w 10000"/>
              <a:gd name="connsiteY0" fmla="*/ 10000 h 10000"/>
              <a:gd name="connsiteX1" fmla="*/ 3439 w 10000"/>
              <a:gd name="connsiteY1" fmla="*/ 4703 h 10000"/>
              <a:gd name="connsiteX2" fmla="*/ 4854 w 10000"/>
              <a:gd name="connsiteY2" fmla="*/ 6175 h 10000"/>
              <a:gd name="connsiteX3" fmla="*/ 7654 w 10000"/>
              <a:gd name="connsiteY3" fmla="*/ 2318 h 10000"/>
              <a:gd name="connsiteX4" fmla="*/ 8669 w 10000"/>
              <a:gd name="connsiteY4" fmla="*/ 1376 h 10000"/>
              <a:gd name="connsiteX5" fmla="*/ 10000 w 10000"/>
              <a:gd name="connsiteY5" fmla="*/ 0 h 10000"/>
              <a:gd name="connsiteX0" fmla="*/ 0 w 10000"/>
              <a:gd name="connsiteY0" fmla="*/ 10000 h 10000"/>
              <a:gd name="connsiteX1" fmla="*/ 3439 w 10000"/>
              <a:gd name="connsiteY1" fmla="*/ 4703 h 10000"/>
              <a:gd name="connsiteX2" fmla="*/ 4854 w 10000"/>
              <a:gd name="connsiteY2" fmla="*/ 6175 h 10000"/>
              <a:gd name="connsiteX3" fmla="*/ 7654 w 10000"/>
              <a:gd name="connsiteY3" fmla="*/ 2318 h 10000"/>
              <a:gd name="connsiteX4" fmla="*/ 8669 w 10000"/>
              <a:gd name="connsiteY4" fmla="*/ 1376 h 10000"/>
              <a:gd name="connsiteX5" fmla="*/ 10000 w 10000"/>
              <a:gd name="connsiteY5" fmla="*/ 0 h 10000"/>
              <a:gd name="connsiteX0" fmla="*/ 0 w 10000"/>
              <a:gd name="connsiteY0" fmla="*/ 10000 h 10000"/>
              <a:gd name="connsiteX1" fmla="*/ 3439 w 10000"/>
              <a:gd name="connsiteY1" fmla="*/ 4703 h 10000"/>
              <a:gd name="connsiteX2" fmla="*/ 4854 w 10000"/>
              <a:gd name="connsiteY2" fmla="*/ 6175 h 10000"/>
              <a:gd name="connsiteX3" fmla="*/ 7654 w 10000"/>
              <a:gd name="connsiteY3" fmla="*/ 2318 h 10000"/>
              <a:gd name="connsiteX4" fmla="*/ 8669 w 10000"/>
              <a:gd name="connsiteY4" fmla="*/ 1376 h 10000"/>
              <a:gd name="connsiteX5" fmla="*/ 10000 w 10000"/>
              <a:gd name="connsiteY5" fmla="*/ 0 h 10000"/>
              <a:gd name="connsiteX0" fmla="*/ 0 w 10000"/>
              <a:gd name="connsiteY0" fmla="*/ 10000 h 10000"/>
              <a:gd name="connsiteX1" fmla="*/ 3439 w 10000"/>
              <a:gd name="connsiteY1" fmla="*/ 4703 h 10000"/>
              <a:gd name="connsiteX2" fmla="*/ 4854 w 10000"/>
              <a:gd name="connsiteY2" fmla="*/ 6175 h 10000"/>
              <a:gd name="connsiteX3" fmla="*/ 7654 w 10000"/>
              <a:gd name="connsiteY3" fmla="*/ 2318 h 10000"/>
              <a:gd name="connsiteX4" fmla="*/ 8700 w 10000"/>
              <a:gd name="connsiteY4" fmla="*/ 1229 h 10000"/>
              <a:gd name="connsiteX5" fmla="*/ 10000 w 10000"/>
              <a:gd name="connsiteY5" fmla="*/ 0 h 10000"/>
              <a:gd name="connsiteX0" fmla="*/ 0 w 10000"/>
              <a:gd name="connsiteY0" fmla="*/ 10000 h 10000"/>
              <a:gd name="connsiteX1" fmla="*/ 3439 w 10000"/>
              <a:gd name="connsiteY1" fmla="*/ 4703 h 10000"/>
              <a:gd name="connsiteX2" fmla="*/ 4854 w 10000"/>
              <a:gd name="connsiteY2" fmla="*/ 6175 h 10000"/>
              <a:gd name="connsiteX3" fmla="*/ 7654 w 10000"/>
              <a:gd name="connsiteY3" fmla="*/ 2318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703 h 10000"/>
              <a:gd name="connsiteX2" fmla="*/ 4854 w 10000"/>
              <a:gd name="connsiteY2" fmla="*/ 6175 h 10000"/>
              <a:gd name="connsiteX3" fmla="*/ 7654 w 10000"/>
              <a:gd name="connsiteY3" fmla="*/ 2318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703 h 10000"/>
              <a:gd name="connsiteX2" fmla="*/ 4854 w 10000"/>
              <a:gd name="connsiteY2" fmla="*/ 6175 h 10000"/>
              <a:gd name="connsiteX3" fmla="*/ 7654 w 10000"/>
              <a:gd name="connsiteY3" fmla="*/ 2200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7654 w 10000"/>
              <a:gd name="connsiteY3" fmla="*/ 2200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52 w 10000"/>
              <a:gd name="connsiteY3" fmla="*/ 2581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94 w 10000"/>
              <a:gd name="connsiteY3" fmla="*/ 2521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94 w 10000"/>
              <a:gd name="connsiteY3" fmla="*/ 2521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94 w 10000"/>
              <a:gd name="connsiteY3" fmla="*/ 2441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10 w 10000"/>
              <a:gd name="connsiteY3" fmla="*/ 2481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10 w 10000"/>
              <a:gd name="connsiteY3" fmla="*/ 2481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10 w 10000"/>
              <a:gd name="connsiteY3" fmla="*/ 2481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10 w 10000"/>
              <a:gd name="connsiteY3" fmla="*/ 2481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10 w 10000"/>
              <a:gd name="connsiteY3" fmla="*/ 2481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10 w 10000"/>
              <a:gd name="connsiteY3" fmla="*/ 2481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73 w 10000"/>
              <a:gd name="connsiteY3" fmla="*/ 2481 h 10000"/>
              <a:gd name="connsiteX4" fmla="*/ 8300 w 10000"/>
              <a:gd name="connsiteY4" fmla="*/ 3967 h 10000"/>
              <a:gd name="connsiteX5" fmla="*/ 10000 w 10000"/>
              <a:gd name="connsiteY5" fmla="*/ 0 h 10000"/>
              <a:gd name="connsiteX0" fmla="*/ 0 w 10000"/>
              <a:gd name="connsiteY0" fmla="*/ 10000 h 10000"/>
              <a:gd name="connsiteX1" fmla="*/ 3439 w 10000"/>
              <a:gd name="connsiteY1" fmla="*/ 4615 h 10000"/>
              <a:gd name="connsiteX2" fmla="*/ 4854 w 10000"/>
              <a:gd name="connsiteY2" fmla="*/ 6175 h 10000"/>
              <a:gd name="connsiteX3" fmla="*/ 6773 w 10000"/>
              <a:gd name="connsiteY3" fmla="*/ 2481 h 10000"/>
              <a:gd name="connsiteX4" fmla="*/ 8342 w 10000"/>
              <a:gd name="connsiteY4" fmla="*/ 3907 h 10000"/>
              <a:gd name="connsiteX5" fmla="*/ 10000 w 10000"/>
              <a:gd name="connsiteY5" fmla="*/ 0 h 10000"/>
              <a:gd name="connsiteX0" fmla="*/ 0 w 10000"/>
              <a:gd name="connsiteY0" fmla="*/ 10000 h 10000"/>
              <a:gd name="connsiteX1" fmla="*/ 3397 w 10000"/>
              <a:gd name="connsiteY1" fmla="*/ 4675 h 10000"/>
              <a:gd name="connsiteX2" fmla="*/ 4854 w 10000"/>
              <a:gd name="connsiteY2" fmla="*/ 6175 h 10000"/>
              <a:gd name="connsiteX3" fmla="*/ 6773 w 10000"/>
              <a:gd name="connsiteY3" fmla="*/ 2481 h 10000"/>
              <a:gd name="connsiteX4" fmla="*/ 8342 w 10000"/>
              <a:gd name="connsiteY4" fmla="*/ 3907 h 10000"/>
              <a:gd name="connsiteX5" fmla="*/ 10000 w 10000"/>
              <a:gd name="connsiteY5" fmla="*/ 0 h 10000"/>
              <a:gd name="connsiteX0" fmla="*/ 0 w 10000"/>
              <a:gd name="connsiteY0" fmla="*/ 10000 h 10000"/>
              <a:gd name="connsiteX1" fmla="*/ 3397 w 10000"/>
              <a:gd name="connsiteY1" fmla="*/ 4675 h 10000"/>
              <a:gd name="connsiteX2" fmla="*/ 4791 w 10000"/>
              <a:gd name="connsiteY2" fmla="*/ 6175 h 10000"/>
              <a:gd name="connsiteX3" fmla="*/ 6773 w 10000"/>
              <a:gd name="connsiteY3" fmla="*/ 2481 h 10000"/>
              <a:gd name="connsiteX4" fmla="*/ 8342 w 10000"/>
              <a:gd name="connsiteY4" fmla="*/ 3907 h 10000"/>
              <a:gd name="connsiteX5" fmla="*/ 10000 w 10000"/>
              <a:gd name="connsiteY5" fmla="*/ 0 h 10000"/>
              <a:gd name="connsiteX0" fmla="*/ 0 w 10000"/>
              <a:gd name="connsiteY0" fmla="*/ 10000 h 10000"/>
              <a:gd name="connsiteX1" fmla="*/ 3397 w 10000"/>
              <a:gd name="connsiteY1" fmla="*/ 4675 h 10000"/>
              <a:gd name="connsiteX2" fmla="*/ 4791 w 10000"/>
              <a:gd name="connsiteY2" fmla="*/ 6175 h 10000"/>
              <a:gd name="connsiteX3" fmla="*/ 6773 w 10000"/>
              <a:gd name="connsiteY3" fmla="*/ 2481 h 10000"/>
              <a:gd name="connsiteX4" fmla="*/ 8342 w 10000"/>
              <a:gd name="connsiteY4" fmla="*/ 3907 h 10000"/>
              <a:gd name="connsiteX5" fmla="*/ 10000 w 10000"/>
              <a:gd name="connsiteY5" fmla="*/ 0 h 10000"/>
              <a:gd name="connsiteX0" fmla="*/ 0 w 10000"/>
              <a:gd name="connsiteY0" fmla="*/ 10000 h 10000"/>
              <a:gd name="connsiteX1" fmla="*/ 3397 w 10000"/>
              <a:gd name="connsiteY1" fmla="*/ 4675 h 10000"/>
              <a:gd name="connsiteX2" fmla="*/ 4791 w 10000"/>
              <a:gd name="connsiteY2" fmla="*/ 6175 h 10000"/>
              <a:gd name="connsiteX3" fmla="*/ 6773 w 10000"/>
              <a:gd name="connsiteY3" fmla="*/ 2481 h 10000"/>
              <a:gd name="connsiteX4" fmla="*/ 8342 w 10000"/>
              <a:gd name="connsiteY4" fmla="*/ 3907 h 10000"/>
              <a:gd name="connsiteX5" fmla="*/ 10000 w 10000"/>
              <a:gd name="connsiteY5" fmla="*/ 0 h 10000"/>
              <a:gd name="connsiteX0" fmla="*/ 0 w 10000"/>
              <a:gd name="connsiteY0" fmla="*/ 10000 h 10000"/>
              <a:gd name="connsiteX1" fmla="*/ 3397 w 10000"/>
              <a:gd name="connsiteY1" fmla="*/ 4675 h 10000"/>
              <a:gd name="connsiteX2" fmla="*/ 4728 w 10000"/>
              <a:gd name="connsiteY2" fmla="*/ 6175 h 10000"/>
              <a:gd name="connsiteX3" fmla="*/ 6773 w 10000"/>
              <a:gd name="connsiteY3" fmla="*/ 2481 h 10000"/>
              <a:gd name="connsiteX4" fmla="*/ 8342 w 10000"/>
              <a:gd name="connsiteY4" fmla="*/ 3907 h 10000"/>
              <a:gd name="connsiteX5" fmla="*/ 1000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10000"/>
                </a:moveTo>
                <a:lnTo>
                  <a:pt x="3397" y="4675"/>
                </a:lnTo>
                <a:cubicBezTo>
                  <a:pt x="3410" y="4765"/>
                  <a:pt x="4681" y="6105"/>
                  <a:pt x="4728" y="6175"/>
                </a:cubicBezTo>
                <a:cubicBezTo>
                  <a:pt x="4723" y="6102"/>
                  <a:pt x="6799" y="2492"/>
                  <a:pt x="6773" y="2481"/>
                </a:cubicBezTo>
                <a:cubicBezTo>
                  <a:pt x="8355" y="3904"/>
                  <a:pt x="8351" y="3792"/>
                  <a:pt x="8342" y="3907"/>
                </a:cubicBezTo>
                <a:cubicBezTo>
                  <a:pt x="8271" y="3933"/>
                  <a:pt x="9778" y="229"/>
                  <a:pt x="10000" y="0"/>
                </a:cubicBezTo>
              </a:path>
            </a:pathLst>
          </a:custGeom>
          <a:noFill/>
          <a:ln w="28575">
            <a:solidFill>
              <a:srgbClr val="800000"/>
            </a:solidFill>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txBody>
          <a:bodyPr/>
          <a:lstStyle/>
          <a:p>
            <a:endParaRPr lang="zh-CN" altLang="en-US">
              <a:solidFill>
                <a:schemeClr val="bg1">
                  <a:lumMod val="10000"/>
                  <a:lumOff val="90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879706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3"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strips(upRight)">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3"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upRight)">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2000" fill="hold"/>
                                        <p:tgtEl>
                                          <p:spTgt spid="43"/>
                                        </p:tgtEl>
                                        <p:attrNameLst>
                                          <p:attrName>ppt_w</p:attrName>
                                        </p:attrNameLst>
                                      </p:cBhvr>
                                      <p:tavLst>
                                        <p:tav tm="0">
                                          <p:val>
                                            <p:fltVal val="0"/>
                                          </p:val>
                                        </p:tav>
                                        <p:tav tm="100000">
                                          <p:val>
                                            <p:strVal val="#ppt_w"/>
                                          </p:val>
                                        </p:tav>
                                      </p:tavLst>
                                    </p:anim>
                                    <p:anim calcmode="lin" valueType="num">
                                      <p:cBhvr>
                                        <p:cTn id="25" dur="2000" fill="hold"/>
                                        <p:tgtEl>
                                          <p:spTgt spid="43"/>
                                        </p:tgtEl>
                                        <p:attrNameLst>
                                          <p:attrName>ppt_h</p:attrName>
                                        </p:attrNameLst>
                                      </p:cBhvr>
                                      <p:tavLst>
                                        <p:tav tm="0">
                                          <p:val>
                                            <p:fltVal val="0"/>
                                          </p:val>
                                        </p:tav>
                                        <p:tav tm="100000">
                                          <p:val>
                                            <p:strVal val="#ppt_h"/>
                                          </p:val>
                                        </p:tav>
                                      </p:tavLst>
                                    </p:anim>
                                    <p:animEffect transition="in" filter="fade">
                                      <p:cBhvr>
                                        <p:cTn id="26" dur="20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2000" fill="hold"/>
                                        <p:tgtEl>
                                          <p:spTgt spid="9"/>
                                        </p:tgtEl>
                                        <p:attrNameLst>
                                          <p:attrName>ppt_w</p:attrName>
                                        </p:attrNameLst>
                                      </p:cBhvr>
                                      <p:tavLst>
                                        <p:tav tm="0">
                                          <p:val>
                                            <p:fltVal val="0"/>
                                          </p:val>
                                        </p:tav>
                                        <p:tav tm="100000">
                                          <p:val>
                                            <p:strVal val="#ppt_w"/>
                                          </p:val>
                                        </p:tav>
                                      </p:tavLst>
                                    </p:anim>
                                    <p:anim calcmode="lin" valueType="num">
                                      <p:cBhvr>
                                        <p:cTn id="32" dur="2000" fill="hold"/>
                                        <p:tgtEl>
                                          <p:spTgt spid="9"/>
                                        </p:tgtEl>
                                        <p:attrNameLst>
                                          <p:attrName>ppt_h</p:attrName>
                                        </p:attrNameLst>
                                      </p:cBhvr>
                                      <p:tavLst>
                                        <p:tav tm="0">
                                          <p:val>
                                            <p:fltVal val="0"/>
                                          </p:val>
                                        </p:tav>
                                        <p:tav tm="100000">
                                          <p:val>
                                            <p:strVal val="#ppt_h"/>
                                          </p:val>
                                        </p:tav>
                                      </p:tavLst>
                                    </p:anim>
                                    <p:animEffect transition="in" filter="fade">
                                      <p:cBhvr>
                                        <p:cTn id="33" dur="2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2000" fill="hold"/>
                                        <p:tgtEl>
                                          <p:spTgt spid="6"/>
                                        </p:tgtEl>
                                        <p:attrNameLst>
                                          <p:attrName>ppt_w</p:attrName>
                                        </p:attrNameLst>
                                      </p:cBhvr>
                                      <p:tavLst>
                                        <p:tav tm="0">
                                          <p:val>
                                            <p:fltVal val="0"/>
                                          </p:val>
                                        </p:tav>
                                        <p:tav tm="100000">
                                          <p:val>
                                            <p:strVal val="#ppt_w"/>
                                          </p:val>
                                        </p:tav>
                                      </p:tavLst>
                                    </p:anim>
                                    <p:anim calcmode="lin" valueType="num">
                                      <p:cBhvr>
                                        <p:cTn id="39" dur="2000" fill="hold"/>
                                        <p:tgtEl>
                                          <p:spTgt spid="6"/>
                                        </p:tgtEl>
                                        <p:attrNameLst>
                                          <p:attrName>ppt_h</p:attrName>
                                        </p:attrNameLst>
                                      </p:cBhvr>
                                      <p:tavLst>
                                        <p:tav tm="0">
                                          <p:val>
                                            <p:fltVal val="0"/>
                                          </p:val>
                                        </p:tav>
                                        <p:tav tm="100000">
                                          <p:val>
                                            <p:strVal val="#ppt_h"/>
                                          </p:val>
                                        </p:tav>
                                      </p:tavLst>
                                    </p:anim>
                                    <p:animEffect transition="in" filter="fade">
                                      <p:cBhvr>
                                        <p:cTn id="40" dur="20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strips(upRight)">
                                      <p:cBhvr>
                                        <p:cTn id="45" dur="20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2000" fill="hold"/>
                                        <p:tgtEl>
                                          <p:spTgt spid="7"/>
                                        </p:tgtEl>
                                        <p:attrNameLst>
                                          <p:attrName>ppt_w</p:attrName>
                                        </p:attrNameLst>
                                      </p:cBhvr>
                                      <p:tavLst>
                                        <p:tav tm="0">
                                          <p:val>
                                            <p:fltVal val="0"/>
                                          </p:val>
                                        </p:tav>
                                        <p:tav tm="100000">
                                          <p:val>
                                            <p:strVal val="#ppt_w"/>
                                          </p:val>
                                        </p:tav>
                                      </p:tavLst>
                                    </p:anim>
                                    <p:anim calcmode="lin" valueType="num">
                                      <p:cBhvr>
                                        <p:cTn id="51" dur="2000" fill="hold"/>
                                        <p:tgtEl>
                                          <p:spTgt spid="7"/>
                                        </p:tgtEl>
                                        <p:attrNameLst>
                                          <p:attrName>ppt_h</p:attrName>
                                        </p:attrNameLst>
                                      </p:cBhvr>
                                      <p:tavLst>
                                        <p:tav tm="0">
                                          <p:val>
                                            <p:fltVal val="0"/>
                                          </p:val>
                                        </p:tav>
                                        <p:tav tm="100000">
                                          <p:val>
                                            <p:strVal val="#ppt_h"/>
                                          </p:val>
                                        </p:tav>
                                      </p:tavLst>
                                    </p:anim>
                                    <p:animEffect transition="in" filter="fade">
                                      <p:cBhvr>
                                        <p:cTn id="52" dur="20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2000" fill="hold"/>
                                        <p:tgtEl>
                                          <p:spTgt spid="10"/>
                                        </p:tgtEl>
                                        <p:attrNameLst>
                                          <p:attrName>ppt_w</p:attrName>
                                        </p:attrNameLst>
                                      </p:cBhvr>
                                      <p:tavLst>
                                        <p:tav tm="0">
                                          <p:val>
                                            <p:strVal val="#ppt_w*0.70"/>
                                          </p:val>
                                        </p:tav>
                                        <p:tav tm="100000">
                                          <p:val>
                                            <p:strVal val="#ppt_w"/>
                                          </p:val>
                                        </p:tav>
                                      </p:tavLst>
                                    </p:anim>
                                    <p:anim calcmode="lin" valueType="num">
                                      <p:cBhvr>
                                        <p:cTn id="58" dur="2000" fill="hold"/>
                                        <p:tgtEl>
                                          <p:spTgt spid="10"/>
                                        </p:tgtEl>
                                        <p:attrNameLst>
                                          <p:attrName>ppt_h</p:attrName>
                                        </p:attrNameLst>
                                      </p:cBhvr>
                                      <p:tavLst>
                                        <p:tav tm="0">
                                          <p:val>
                                            <p:strVal val="#ppt_h"/>
                                          </p:val>
                                        </p:tav>
                                        <p:tav tm="100000">
                                          <p:val>
                                            <p:strVal val="#ppt_h"/>
                                          </p:val>
                                        </p:tav>
                                      </p:tavLst>
                                    </p:anim>
                                    <p:animEffect transition="in" filter="fade">
                                      <p:cBhvr>
                                        <p:cTn id="59" dur="20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3"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strips(upRight)">
                                      <p:cBhvr>
                                        <p:cTn id="64" dur="20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3"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strips(upRight)">
                                      <p:cBhvr>
                                        <p:cTn id="69" dur="20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0"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p:cTn id="74" dur="500" fill="hold"/>
                                        <p:tgtEl>
                                          <p:spTgt spid="14"/>
                                        </p:tgtEl>
                                        <p:attrNameLst>
                                          <p:attrName>ppt_w</p:attrName>
                                        </p:attrNameLst>
                                      </p:cBhvr>
                                      <p:tavLst>
                                        <p:tav tm="0">
                                          <p:val>
                                            <p:fltVal val="0"/>
                                          </p:val>
                                        </p:tav>
                                        <p:tav tm="100000">
                                          <p:val>
                                            <p:strVal val="#ppt_w"/>
                                          </p:val>
                                        </p:tav>
                                      </p:tavLst>
                                    </p:anim>
                                    <p:anim calcmode="lin" valueType="num">
                                      <p:cBhvr>
                                        <p:cTn id="75" dur="500" fill="hold"/>
                                        <p:tgtEl>
                                          <p:spTgt spid="14"/>
                                        </p:tgtEl>
                                        <p:attrNameLst>
                                          <p:attrName>ppt_h</p:attrName>
                                        </p:attrNameLst>
                                      </p:cBhvr>
                                      <p:tavLst>
                                        <p:tav tm="0">
                                          <p:val>
                                            <p:fltVal val="0"/>
                                          </p:val>
                                        </p:tav>
                                        <p:tav tm="100000">
                                          <p:val>
                                            <p:strVal val="#ppt_h"/>
                                          </p:val>
                                        </p:tav>
                                      </p:tavLst>
                                    </p:anim>
                                    <p:animEffect transition="in" filter="fad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animEffect transition="in" filter="fade">
                                      <p:cBhvr>
                                        <p:cTn id="83" dur="50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0" fill="hold" grpId="1" nodeType="clickEffect">
                                  <p:stCondLst>
                                    <p:cond delay="0"/>
                                  </p:stCondLst>
                                  <p:childTnLst>
                                    <p:set>
                                      <p:cBhvr>
                                        <p:cTn id="87" dur="1" fill="hold">
                                          <p:stCondLst>
                                            <p:cond delay="0"/>
                                          </p:stCondLst>
                                        </p:cTn>
                                        <p:tgtEl>
                                          <p:spTgt spid="7"/>
                                        </p:tgtEl>
                                        <p:attrNameLst>
                                          <p:attrName>style.visibility</p:attrName>
                                        </p:attrNameLst>
                                      </p:cBhvr>
                                      <p:to>
                                        <p:strVal val="visible"/>
                                      </p:to>
                                    </p:set>
                                    <p:anim calcmode="lin" valueType="num">
                                      <p:cBhvr>
                                        <p:cTn id="88" dur="500" fill="hold"/>
                                        <p:tgtEl>
                                          <p:spTgt spid="7"/>
                                        </p:tgtEl>
                                        <p:attrNameLst>
                                          <p:attrName>ppt_w</p:attrName>
                                        </p:attrNameLst>
                                      </p:cBhvr>
                                      <p:tavLst>
                                        <p:tav tm="0">
                                          <p:val>
                                            <p:fltVal val="0"/>
                                          </p:val>
                                        </p:tav>
                                        <p:tav tm="100000">
                                          <p:val>
                                            <p:strVal val="#ppt_w"/>
                                          </p:val>
                                        </p:tav>
                                      </p:tavLst>
                                    </p:anim>
                                    <p:anim calcmode="lin" valueType="num">
                                      <p:cBhvr>
                                        <p:cTn id="89" dur="500" fill="hold"/>
                                        <p:tgtEl>
                                          <p:spTgt spid="7"/>
                                        </p:tgtEl>
                                        <p:attrNameLst>
                                          <p:attrName>ppt_h</p:attrName>
                                        </p:attrNameLst>
                                      </p:cBhvr>
                                      <p:tavLst>
                                        <p:tav tm="0">
                                          <p:val>
                                            <p:fltVal val="0"/>
                                          </p:val>
                                        </p:tav>
                                        <p:tav tm="100000">
                                          <p:val>
                                            <p:strVal val="#ppt_h"/>
                                          </p:val>
                                        </p:tav>
                                      </p:tavLst>
                                    </p:anim>
                                    <p:animEffect transition="in" filter="fade">
                                      <p:cBhvr>
                                        <p:cTn id="90" dur="500"/>
                                        <p:tgtEl>
                                          <p:spTgt spid="7"/>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3"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strips(upRight)">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0" fill="hold" grpId="0" nodeType="clickEffect">
                                  <p:stCondLst>
                                    <p:cond delay="0"/>
                                  </p:stCondLst>
                                  <p:childTnLst>
                                    <p:set>
                                      <p:cBhvr>
                                        <p:cTn id="99" dur="1" fill="hold">
                                          <p:stCondLst>
                                            <p:cond delay="0"/>
                                          </p:stCondLst>
                                        </p:cTn>
                                        <p:tgtEl>
                                          <p:spTgt spid="11"/>
                                        </p:tgtEl>
                                        <p:attrNameLst>
                                          <p:attrName>style.visibility</p:attrName>
                                        </p:attrNameLst>
                                      </p:cBhvr>
                                      <p:to>
                                        <p:strVal val="visible"/>
                                      </p:to>
                                    </p:set>
                                    <p:anim calcmode="lin" valueType="num">
                                      <p:cBhvr>
                                        <p:cTn id="100" dur="500" fill="hold"/>
                                        <p:tgtEl>
                                          <p:spTgt spid="11"/>
                                        </p:tgtEl>
                                        <p:attrNameLst>
                                          <p:attrName>ppt_w</p:attrName>
                                        </p:attrNameLst>
                                      </p:cBhvr>
                                      <p:tavLst>
                                        <p:tav tm="0">
                                          <p:val>
                                            <p:fltVal val="0"/>
                                          </p:val>
                                        </p:tav>
                                        <p:tav tm="100000">
                                          <p:val>
                                            <p:strVal val="#ppt_w"/>
                                          </p:val>
                                        </p:tav>
                                      </p:tavLst>
                                    </p:anim>
                                    <p:anim calcmode="lin" valueType="num">
                                      <p:cBhvr>
                                        <p:cTn id="101" dur="500" fill="hold"/>
                                        <p:tgtEl>
                                          <p:spTgt spid="11"/>
                                        </p:tgtEl>
                                        <p:attrNameLst>
                                          <p:attrName>ppt_h</p:attrName>
                                        </p:attrNameLst>
                                      </p:cBhvr>
                                      <p:tavLst>
                                        <p:tav tm="0">
                                          <p:val>
                                            <p:fltVal val="0"/>
                                          </p:val>
                                        </p:tav>
                                        <p:tav tm="100000">
                                          <p:val>
                                            <p:strVal val="#ppt_h"/>
                                          </p:val>
                                        </p:tav>
                                      </p:tavLst>
                                    </p:anim>
                                    <p:animEffect transition="in" filter="fade">
                                      <p:cBhvr>
                                        <p:cTn id="102" dur="50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3" fill="hold" grpId="0" nodeType="click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strips(upRight)">
                                      <p:cBhvr>
                                        <p:cTn id="107" dur="2000"/>
                                        <p:tgtEl>
                                          <p:spTgt spid="5"/>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0" fill="hold" grpId="0" nodeType="clickEffect">
                                  <p:stCondLst>
                                    <p:cond delay="0"/>
                                  </p:stCondLst>
                                  <p:childTnLst>
                                    <p:set>
                                      <p:cBhvr>
                                        <p:cTn id="111" dur="1" fill="hold">
                                          <p:stCondLst>
                                            <p:cond delay="0"/>
                                          </p:stCondLst>
                                        </p:cTn>
                                        <p:tgtEl>
                                          <p:spTgt spid="16"/>
                                        </p:tgtEl>
                                        <p:attrNameLst>
                                          <p:attrName>style.visibility</p:attrName>
                                        </p:attrNameLst>
                                      </p:cBhvr>
                                      <p:to>
                                        <p:strVal val="visible"/>
                                      </p:to>
                                    </p:set>
                                    <p:anim calcmode="lin" valueType="num">
                                      <p:cBhvr>
                                        <p:cTn id="112" dur="500" fill="hold"/>
                                        <p:tgtEl>
                                          <p:spTgt spid="16"/>
                                        </p:tgtEl>
                                        <p:attrNameLst>
                                          <p:attrName>ppt_w</p:attrName>
                                        </p:attrNameLst>
                                      </p:cBhvr>
                                      <p:tavLst>
                                        <p:tav tm="0">
                                          <p:val>
                                            <p:fltVal val="0"/>
                                          </p:val>
                                        </p:tav>
                                        <p:tav tm="100000">
                                          <p:val>
                                            <p:strVal val="#ppt_w"/>
                                          </p:val>
                                        </p:tav>
                                      </p:tavLst>
                                    </p:anim>
                                    <p:anim calcmode="lin" valueType="num">
                                      <p:cBhvr>
                                        <p:cTn id="113" dur="500" fill="hold"/>
                                        <p:tgtEl>
                                          <p:spTgt spid="16"/>
                                        </p:tgtEl>
                                        <p:attrNameLst>
                                          <p:attrName>ppt_h</p:attrName>
                                        </p:attrNameLst>
                                      </p:cBhvr>
                                      <p:tavLst>
                                        <p:tav tm="0">
                                          <p:val>
                                            <p:fltVal val="0"/>
                                          </p:val>
                                        </p:tav>
                                        <p:tav tm="100000">
                                          <p:val>
                                            <p:strVal val="#ppt_h"/>
                                          </p:val>
                                        </p:tav>
                                      </p:tavLst>
                                    </p:anim>
                                    <p:animEffect transition="in" filter="fade">
                                      <p:cBhvr>
                                        <p:cTn id="114" dur="500"/>
                                        <p:tgtEl>
                                          <p:spTgt spid="16"/>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0" fill="hold" grpId="0" nodeType="clickEffect">
                                  <p:stCondLst>
                                    <p:cond delay="0"/>
                                  </p:stCondLst>
                                  <p:childTnLst>
                                    <p:set>
                                      <p:cBhvr>
                                        <p:cTn id="118" dur="1" fill="hold">
                                          <p:stCondLst>
                                            <p:cond delay="0"/>
                                          </p:stCondLst>
                                        </p:cTn>
                                        <p:tgtEl>
                                          <p:spTgt spid="44"/>
                                        </p:tgtEl>
                                        <p:attrNameLst>
                                          <p:attrName>style.visibility</p:attrName>
                                        </p:attrNameLst>
                                      </p:cBhvr>
                                      <p:to>
                                        <p:strVal val="visible"/>
                                      </p:to>
                                    </p:set>
                                    <p:anim calcmode="lin" valueType="num">
                                      <p:cBhvr>
                                        <p:cTn id="119" dur="500" fill="hold"/>
                                        <p:tgtEl>
                                          <p:spTgt spid="44"/>
                                        </p:tgtEl>
                                        <p:attrNameLst>
                                          <p:attrName>ppt_w</p:attrName>
                                        </p:attrNameLst>
                                      </p:cBhvr>
                                      <p:tavLst>
                                        <p:tav tm="0">
                                          <p:val>
                                            <p:fltVal val="0"/>
                                          </p:val>
                                        </p:tav>
                                        <p:tav tm="100000">
                                          <p:val>
                                            <p:strVal val="#ppt_w"/>
                                          </p:val>
                                        </p:tav>
                                      </p:tavLst>
                                    </p:anim>
                                    <p:anim calcmode="lin" valueType="num">
                                      <p:cBhvr>
                                        <p:cTn id="120" dur="500" fill="hold"/>
                                        <p:tgtEl>
                                          <p:spTgt spid="44"/>
                                        </p:tgtEl>
                                        <p:attrNameLst>
                                          <p:attrName>ppt_h</p:attrName>
                                        </p:attrNameLst>
                                      </p:cBhvr>
                                      <p:tavLst>
                                        <p:tav tm="0">
                                          <p:val>
                                            <p:fltVal val="0"/>
                                          </p:val>
                                        </p:tav>
                                        <p:tav tm="100000">
                                          <p:val>
                                            <p:strVal val="#ppt_h"/>
                                          </p:val>
                                        </p:tav>
                                      </p:tavLst>
                                    </p:anim>
                                    <p:animEffect transition="in" filter="fade">
                                      <p:cBhvr>
                                        <p:cTn id="121" dur="500"/>
                                        <p:tgtEl>
                                          <p:spTgt spid="44"/>
                                        </p:tgtEl>
                                      </p:cBhvr>
                                    </p:animEffect>
                                  </p:childTnLst>
                                </p:cTn>
                              </p:par>
                            </p:childTnLst>
                          </p:cTn>
                        </p:par>
                      </p:childTnLst>
                    </p:cTn>
                  </p:par>
                  <p:par>
                    <p:cTn id="122" fill="hold">
                      <p:stCondLst>
                        <p:cond delay="indefinite"/>
                      </p:stCondLst>
                      <p:childTnLst>
                        <p:par>
                          <p:cTn id="123" fill="hold">
                            <p:stCondLst>
                              <p:cond delay="0"/>
                            </p:stCondLst>
                            <p:childTnLst>
                              <p:par>
                                <p:cTn id="124" presetID="18" presetClass="entr" presetSubtype="3" fill="hold" grpId="0" nodeType="clickEffect">
                                  <p:stCondLst>
                                    <p:cond delay="0"/>
                                  </p:stCondLst>
                                  <p:childTnLst>
                                    <p:set>
                                      <p:cBhvr>
                                        <p:cTn id="125" dur="1" fill="hold">
                                          <p:stCondLst>
                                            <p:cond delay="0"/>
                                          </p:stCondLst>
                                        </p:cTn>
                                        <p:tgtEl>
                                          <p:spTgt spid="23"/>
                                        </p:tgtEl>
                                        <p:attrNameLst>
                                          <p:attrName>style.visibility</p:attrName>
                                        </p:attrNameLst>
                                      </p:cBhvr>
                                      <p:to>
                                        <p:strVal val="visible"/>
                                      </p:to>
                                    </p:set>
                                    <p:animEffect transition="in" filter="strips(upRight)">
                                      <p:cBhvr>
                                        <p:cTn id="126" dur="500"/>
                                        <p:tgtEl>
                                          <p:spTgt spid="23"/>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0" fill="hold" grpId="0" nodeType="clickEffect">
                                  <p:stCondLst>
                                    <p:cond delay="0"/>
                                  </p:stCondLst>
                                  <p:childTnLst>
                                    <p:set>
                                      <p:cBhvr>
                                        <p:cTn id="130" dur="1" fill="hold">
                                          <p:stCondLst>
                                            <p:cond delay="0"/>
                                          </p:stCondLst>
                                        </p:cTn>
                                        <p:tgtEl>
                                          <p:spTgt spid="60"/>
                                        </p:tgtEl>
                                        <p:attrNameLst>
                                          <p:attrName>style.visibility</p:attrName>
                                        </p:attrNameLst>
                                      </p:cBhvr>
                                      <p:to>
                                        <p:strVal val="visible"/>
                                      </p:to>
                                    </p:set>
                                    <p:anim calcmode="lin" valueType="num">
                                      <p:cBhvr>
                                        <p:cTn id="131" dur="500" fill="hold"/>
                                        <p:tgtEl>
                                          <p:spTgt spid="60"/>
                                        </p:tgtEl>
                                        <p:attrNameLst>
                                          <p:attrName>ppt_w</p:attrName>
                                        </p:attrNameLst>
                                      </p:cBhvr>
                                      <p:tavLst>
                                        <p:tav tm="0">
                                          <p:val>
                                            <p:fltVal val="0"/>
                                          </p:val>
                                        </p:tav>
                                        <p:tav tm="100000">
                                          <p:val>
                                            <p:strVal val="#ppt_w"/>
                                          </p:val>
                                        </p:tav>
                                      </p:tavLst>
                                    </p:anim>
                                    <p:anim calcmode="lin" valueType="num">
                                      <p:cBhvr>
                                        <p:cTn id="132" dur="500" fill="hold"/>
                                        <p:tgtEl>
                                          <p:spTgt spid="60"/>
                                        </p:tgtEl>
                                        <p:attrNameLst>
                                          <p:attrName>ppt_h</p:attrName>
                                        </p:attrNameLst>
                                      </p:cBhvr>
                                      <p:tavLst>
                                        <p:tav tm="0">
                                          <p:val>
                                            <p:fltVal val="0"/>
                                          </p:val>
                                        </p:tav>
                                        <p:tav tm="100000">
                                          <p:val>
                                            <p:strVal val="#ppt_h"/>
                                          </p:val>
                                        </p:tav>
                                      </p:tavLst>
                                    </p:anim>
                                    <p:animEffect transition="in" filter="fade">
                                      <p:cBhvr>
                                        <p:cTn id="133" dur="500"/>
                                        <p:tgtEl>
                                          <p:spTgt spid="60"/>
                                        </p:tgtEl>
                                      </p:cBhvr>
                                    </p:animEffect>
                                  </p:childTnLst>
                                </p:cTn>
                              </p:par>
                            </p:childTnLst>
                          </p:cTn>
                        </p:par>
                      </p:childTnLst>
                    </p:cTn>
                  </p:par>
                  <p:par>
                    <p:cTn id="134" fill="hold">
                      <p:stCondLst>
                        <p:cond delay="indefinite"/>
                      </p:stCondLst>
                      <p:childTnLst>
                        <p:par>
                          <p:cTn id="135" fill="hold">
                            <p:stCondLst>
                              <p:cond delay="0"/>
                            </p:stCondLst>
                            <p:childTnLst>
                              <p:par>
                                <p:cTn id="136" presetID="18" presetClass="entr" presetSubtype="3" fill="hold" grpId="0" nodeType="clickEffect">
                                  <p:stCondLst>
                                    <p:cond delay="0"/>
                                  </p:stCondLst>
                                  <p:childTnLst>
                                    <p:set>
                                      <p:cBhvr>
                                        <p:cTn id="137" dur="1" fill="hold">
                                          <p:stCondLst>
                                            <p:cond delay="0"/>
                                          </p:stCondLst>
                                        </p:cTn>
                                        <p:tgtEl>
                                          <p:spTgt spid="22"/>
                                        </p:tgtEl>
                                        <p:attrNameLst>
                                          <p:attrName>style.visibility</p:attrName>
                                        </p:attrNameLst>
                                      </p:cBhvr>
                                      <p:to>
                                        <p:strVal val="visible"/>
                                      </p:to>
                                    </p:set>
                                    <p:animEffect transition="in" filter="strips(upRight)">
                                      <p:cBhvr>
                                        <p:cTn id="138" dur="500"/>
                                        <p:tgtEl>
                                          <p:spTgt spid="22"/>
                                        </p:tgtEl>
                                      </p:cBhvr>
                                    </p:animEffect>
                                  </p:childTnLst>
                                </p:cTn>
                              </p:par>
                            </p:childTnLst>
                          </p:cTn>
                        </p:par>
                      </p:childTnLst>
                    </p:cTn>
                  </p:par>
                  <p:par>
                    <p:cTn id="139" fill="hold">
                      <p:stCondLst>
                        <p:cond delay="indefinite"/>
                      </p:stCondLst>
                      <p:childTnLst>
                        <p:par>
                          <p:cTn id="140" fill="hold">
                            <p:stCondLst>
                              <p:cond delay="0"/>
                            </p:stCondLst>
                            <p:childTnLst>
                              <p:par>
                                <p:cTn id="141" presetID="53" presetClass="entr" presetSubtype="0" fill="hold" grpId="0" nodeType="clickEffect">
                                  <p:stCondLst>
                                    <p:cond delay="0"/>
                                  </p:stCondLst>
                                  <p:childTnLst>
                                    <p:set>
                                      <p:cBhvr>
                                        <p:cTn id="142" dur="1" fill="hold">
                                          <p:stCondLst>
                                            <p:cond delay="0"/>
                                          </p:stCondLst>
                                        </p:cTn>
                                        <p:tgtEl>
                                          <p:spTgt spid="19"/>
                                        </p:tgtEl>
                                        <p:attrNameLst>
                                          <p:attrName>style.visibility</p:attrName>
                                        </p:attrNameLst>
                                      </p:cBhvr>
                                      <p:to>
                                        <p:strVal val="visible"/>
                                      </p:to>
                                    </p:set>
                                    <p:anim calcmode="lin" valueType="num">
                                      <p:cBhvr>
                                        <p:cTn id="143" dur="500" fill="hold"/>
                                        <p:tgtEl>
                                          <p:spTgt spid="19"/>
                                        </p:tgtEl>
                                        <p:attrNameLst>
                                          <p:attrName>ppt_w</p:attrName>
                                        </p:attrNameLst>
                                      </p:cBhvr>
                                      <p:tavLst>
                                        <p:tav tm="0">
                                          <p:val>
                                            <p:fltVal val="0"/>
                                          </p:val>
                                        </p:tav>
                                        <p:tav tm="100000">
                                          <p:val>
                                            <p:strVal val="#ppt_w"/>
                                          </p:val>
                                        </p:tav>
                                      </p:tavLst>
                                    </p:anim>
                                    <p:anim calcmode="lin" valueType="num">
                                      <p:cBhvr>
                                        <p:cTn id="144" dur="500" fill="hold"/>
                                        <p:tgtEl>
                                          <p:spTgt spid="19"/>
                                        </p:tgtEl>
                                        <p:attrNameLst>
                                          <p:attrName>ppt_h</p:attrName>
                                        </p:attrNameLst>
                                      </p:cBhvr>
                                      <p:tavLst>
                                        <p:tav tm="0">
                                          <p:val>
                                            <p:fltVal val="0"/>
                                          </p:val>
                                        </p:tav>
                                        <p:tav tm="100000">
                                          <p:val>
                                            <p:strVal val="#ppt_h"/>
                                          </p:val>
                                        </p:tav>
                                      </p:tavLst>
                                    </p:anim>
                                    <p:animEffect transition="in" filter="fade">
                                      <p:cBhvr>
                                        <p:cTn id="145" dur="500"/>
                                        <p:tgtEl>
                                          <p:spTgt spid="19"/>
                                        </p:tgtEl>
                                      </p:cBhvr>
                                    </p:animEffect>
                                  </p:childTnLst>
                                </p:cTn>
                              </p:par>
                            </p:childTnLst>
                          </p:cTn>
                        </p:par>
                      </p:childTnLst>
                    </p:cTn>
                  </p:par>
                  <p:par>
                    <p:cTn id="146" fill="hold">
                      <p:stCondLst>
                        <p:cond delay="indefinite"/>
                      </p:stCondLst>
                      <p:childTnLst>
                        <p:par>
                          <p:cTn id="147" fill="hold">
                            <p:stCondLst>
                              <p:cond delay="0"/>
                            </p:stCondLst>
                            <p:childTnLst>
                              <p:par>
                                <p:cTn id="148" presetID="18" presetClass="entr" presetSubtype="3" fill="hold" grpId="0" nodeType="clickEffect">
                                  <p:stCondLst>
                                    <p:cond delay="0"/>
                                  </p:stCondLst>
                                  <p:childTnLst>
                                    <p:set>
                                      <p:cBhvr>
                                        <p:cTn id="149" dur="1" fill="hold">
                                          <p:stCondLst>
                                            <p:cond delay="0"/>
                                          </p:stCondLst>
                                        </p:cTn>
                                        <p:tgtEl>
                                          <p:spTgt spid="21"/>
                                        </p:tgtEl>
                                        <p:attrNameLst>
                                          <p:attrName>style.visibility</p:attrName>
                                        </p:attrNameLst>
                                      </p:cBhvr>
                                      <p:to>
                                        <p:strVal val="visible"/>
                                      </p:to>
                                    </p:set>
                                    <p:animEffect transition="in" filter="strips(upRight)">
                                      <p:cBhvr>
                                        <p:cTn id="150" dur="500"/>
                                        <p:tgtEl>
                                          <p:spTgt spid="21"/>
                                        </p:tgtEl>
                                      </p:cBhvr>
                                    </p:animEffect>
                                  </p:childTnLst>
                                </p:cTn>
                              </p:par>
                            </p:childTnLst>
                          </p:cTn>
                        </p:par>
                      </p:childTnLst>
                    </p:cTn>
                  </p:par>
                  <p:par>
                    <p:cTn id="151" fill="hold">
                      <p:stCondLst>
                        <p:cond delay="indefinite"/>
                      </p:stCondLst>
                      <p:childTnLst>
                        <p:par>
                          <p:cTn id="152" fill="hold">
                            <p:stCondLst>
                              <p:cond delay="0"/>
                            </p:stCondLst>
                            <p:childTnLst>
                              <p:par>
                                <p:cTn id="153" presetID="53" presetClass="entr" presetSubtype="0" fill="hold" grpId="0" nodeType="clickEffect">
                                  <p:stCondLst>
                                    <p:cond delay="0"/>
                                  </p:stCondLst>
                                  <p:childTnLst>
                                    <p:set>
                                      <p:cBhvr>
                                        <p:cTn id="154" dur="1" fill="hold">
                                          <p:stCondLst>
                                            <p:cond delay="0"/>
                                          </p:stCondLst>
                                        </p:cTn>
                                        <p:tgtEl>
                                          <p:spTgt spid="20"/>
                                        </p:tgtEl>
                                        <p:attrNameLst>
                                          <p:attrName>style.visibility</p:attrName>
                                        </p:attrNameLst>
                                      </p:cBhvr>
                                      <p:to>
                                        <p:strVal val="visible"/>
                                      </p:to>
                                    </p:set>
                                    <p:anim calcmode="lin" valueType="num">
                                      <p:cBhvr>
                                        <p:cTn id="155" dur="500" fill="hold"/>
                                        <p:tgtEl>
                                          <p:spTgt spid="20"/>
                                        </p:tgtEl>
                                        <p:attrNameLst>
                                          <p:attrName>ppt_w</p:attrName>
                                        </p:attrNameLst>
                                      </p:cBhvr>
                                      <p:tavLst>
                                        <p:tav tm="0">
                                          <p:val>
                                            <p:fltVal val="0"/>
                                          </p:val>
                                        </p:tav>
                                        <p:tav tm="100000">
                                          <p:val>
                                            <p:strVal val="#ppt_w"/>
                                          </p:val>
                                        </p:tav>
                                      </p:tavLst>
                                    </p:anim>
                                    <p:anim calcmode="lin" valueType="num">
                                      <p:cBhvr>
                                        <p:cTn id="156" dur="500" fill="hold"/>
                                        <p:tgtEl>
                                          <p:spTgt spid="20"/>
                                        </p:tgtEl>
                                        <p:attrNameLst>
                                          <p:attrName>ppt_h</p:attrName>
                                        </p:attrNameLst>
                                      </p:cBhvr>
                                      <p:tavLst>
                                        <p:tav tm="0">
                                          <p:val>
                                            <p:fltVal val="0"/>
                                          </p:val>
                                        </p:tav>
                                        <p:tav tm="100000">
                                          <p:val>
                                            <p:strVal val="#ppt_h"/>
                                          </p:val>
                                        </p:tav>
                                      </p:tavLst>
                                    </p:anim>
                                    <p:animEffect transition="in" filter="fade">
                                      <p:cBhvr>
                                        <p:cTn id="157" dur="500"/>
                                        <p:tgtEl>
                                          <p:spTgt spid="20"/>
                                        </p:tgtEl>
                                      </p:cBhvr>
                                    </p:animEffect>
                                  </p:childTnLst>
                                </p:cTn>
                              </p:par>
                            </p:childTnLst>
                          </p:cTn>
                        </p:par>
                      </p:childTnLst>
                    </p:cTn>
                  </p:par>
                  <p:par>
                    <p:cTn id="158" fill="hold">
                      <p:stCondLst>
                        <p:cond delay="indefinite"/>
                      </p:stCondLst>
                      <p:childTnLst>
                        <p:par>
                          <p:cTn id="159" fill="hold">
                            <p:stCondLst>
                              <p:cond delay="0"/>
                            </p:stCondLst>
                            <p:childTnLst>
                              <p:par>
                                <p:cTn id="160" presetID="18" presetClass="entr" presetSubtype="3" fill="hold" grpId="0" nodeType="clickEffect">
                                  <p:stCondLst>
                                    <p:cond delay="0"/>
                                  </p:stCondLst>
                                  <p:childTnLst>
                                    <p:set>
                                      <p:cBhvr>
                                        <p:cTn id="161" dur="1" fill="hold">
                                          <p:stCondLst>
                                            <p:cond delay="0"/>
                                          </p:stCondLst>
                                        </p:cTn>
                                        <p:tgtEl>
                                          <p:spTgt spid="24"/>
                                        </p:tgtEl>
                                        <p:attrNameLst>
                                          <p:attrName>style.visibility</p:attrName>
                                        </p:attrNameLst>
                                      </p:cBhvr>
                                      <p:to>
                                        <p:strVal val="visible"/>
                                      </p:to>
                                    </p:set>
                                    <p:animEffect transition="in" filter="strips(upRight)">
                                      <p:cBhvr>
                                        <p:cTn id="162" dur="500"/>
                                        <p:tgtEl>
                                          <p:spTgt spid="24"/>
                                        </p:tgtEl>
                                      </p:cBhvr>
                                    </p:animEffect>
                                  </p:childTnLst>
                                </p:cTn>
                              </p:par>
                            </p:childTnLst>
                          </p:cTn>
                        </p:par>
                      </p:childTnLst>
                    </p:cTn>
                  </p:par>
                  <p:par>
                    <p:cTn id="163" fill="hold">
                      <p:stCondLst>
                        <p:cond delay="indefinite"/>
                      </p:stCondLst>
                      <p:childTnLst>
                        <p:par>
                          <p:cTn id="164" fill="hold">
                            <p:stCondLst>
                              <p:cond delay="0"/>
                            </p:stCondLst>
                            <p:childTnLst>
                              <p:par>
                                <p:cTn id="165" presetID="53" presetClass="entr" presetSubtype="0" fill="hold" grpId="0" nodeType="clickEffect">
                                  <p:stCondLst>
                                    <p:cond delay="0"/>
                                  </p:stCondLst>
                                  <p:childTnLst>
                                    <p:set>
                                      <p:cBhvr>
                                        <p:cTn id="166" dur="1" fill="hold">
                                          <p:stCondLst>
                                            <p:cond delay="0"/>
                                          </p:stCondLst>
                                        </p:cTn>
                                        <p:tgtEl>
                                          <p:spTgt spid="45"/>
                                        </p:tgtEl>
                                        <p:attrNameLst>
                                          <p:attrName>style.visibility</p:attrName>
                                        </p:attrNameLst>
                                      </p:cBhvr>
                                      <p:to>
                                        <p:strVal val="visible"/>
                                      </p:to>
                                    </p:set>
                                    <p:anim calcmode="lin" valueType="num">
                                      <p:cBhvr>
                                        <p:cTn id="167" dur="500" fill="hold"/>
                                        <p:tgtEl>
                                          <p:spTgt spid="45"/>
                                        </p:tgtEl>
                                        <p:attrNameLst>
                                          <p:attrName>ppt_w</p:attrName>
                                        </p:attrNameLst>
                                      </p:cBhvr>
                                      <p:tavLst>
                                        <p:tav tm="0">
                                          <p:val>
                                            <p:fltVal val="0"/>
                                          </p:val>
                                        </p:tav>
                                        <p:tav tm="100000">
                                          <p:val>
                                            <p:strVal val="#ppt_w"/>
                                          </p:val>
                                        </p:tav>
                                      </p:tavLst>
                                    </p:anim>
                                    <p:anim calcmode="lin" valueType="num">
                                      <p:cBhvr>
                                        <p:cTn id="168" dur="500" fill="hold"/>
                                        <p:tgtEl>
                                          <p:spTgt spid="45"/>
                                        </p:tgtEl>
                                        <p:attrNameLst>
                                          <p:attrName>ppt_h</p:attrName>
                                        </p:attrNameLst>
                                      </p:cBhvr>
                                      <p:tavLst>
                                        <p:tav tm="0">
                                          <p:val>
                                            <p:fltVal val="0"/>
                                          </p:val>
                                        </p:tav>
                                        <p:tav tm="100000">
                                          <p:val>
                                            <p:strVal val="#ppt_h"/>
                                          </p:val>
                                        </p:tav>
                                      </p:tavLst>
                                    </p:anim>
                                    <p:animEffect transition="in" filter="fade">
                                      <p:cBhvr>
                                        <p:cTn id="169" dur="500"/>
                                        <p:tgtEl>
                                          <p:spTgt spid="45"/>
                                        </p:tgtEl>
                                      </p:cBhvr>
                                    </p:animEffect>
                                  </p:childTnLst>
                                </p:cTn>
                              </p:par>
                            </p:childTnLst>
                          </p:cTn>
                        </p:par>
                      </p:childTnLst>
                    </p:cTn>
                  </p:par>
                  <p:par>
                    <p:cTn id="170" fill="hold">
                      <p:stCondLst>
                        <p:cond delay="indefinite"/>
                      </p:stCondLst>
                      <p:childTnLst>
                        <p:par>
                          <p:cTn id="171" fill="hold">
                            <p:stCondLst>
                              <p:cond delay="0"/>
                            </p:stCondLst>
                            <p:childTnLst>
                              <p:par>
                                <p:cTn id="172" presetID="53" presetClass="entr" presetSubtype="0" fill="hold" grpId="0" nodeType="clickEffect">
                                  <p:stCondLst>
                                    <p:cond delay="0"/>
                                  </p:stCondLst>
                                  <p:childTnLst>
                                    <p:set>
                                      <p:cBhvr>
                                        <p:cTn id="173" dur="1" fill="hold">
                                          <p:stCondLst>
                                            <p:cond delay="0"/>
                                          </p:stCondLst>
                                        </p:cTn>
                                        <p:tgtEl>
                                          <p:spTgt spid="61"/>
                                        </p:tgtEl>
                                        <p:attrNameLst>
                                          <p:attrName>style.visibility</p:attrName>
                                        </p:attrNameLst>
                                      </p:cBhvr>
                                      <p:to>
                                        <p:strVal val="visible"/>
                                      </p:to>
                                    </p:set>
                                    <p:anim calcmode="lin" valueType="num">
                                      <p:cBhvr>
                                        <p:cTn id="174" dur="500" fill="hold"/>
                                        <p:tgtEl>
                                          <p:spTgt spid="61"/>
                                        </p:tgtEl>
                                        <p:attrNameLst>
                                          <p:attrName>ppt_w</p:attrName>
                                        </p:attrNameLst>
                                      </p:cBhvr>
                                      <p:tavLst>
                                        <p:tav tm="0">
                                          <p:val>
                                            <p:fltVal val="0"/>
                                          </p:val>
                                        </p:tav>
                                        <p:tav tm="100000">
                                          <p:val>
                                            <p:strVal val="#ppt_w"/>
                                          </p:val>
                                        </p:tav>
                                      </p:tavLst>
                                    </p:anim>
                                    <p:anim calcmode="lin" valueType="num">
                                      <p:cBhvr>
                                        <p:cTn id="175" dur="500" fill="hold"/>
                                        <p:tgtEl>
                                          <p:spTgt spid="61"/>
                                        </p:tgtEl>
                                        <p:attrNameLst>
                                          <p:attrName>ppt_h</p:attrName>
                                        </p:attrNameLst>
                                      </p:cBhvr>
                                      <p:tavLst>
                                        <p:tav tm="0">
                                          <p:val>
                                            <p:fltVal val="0"/>
                                          </p:val>
                                        </p:tav>
                                        <p:tav tm="100000">
                                          <p:val>
                                            <p:strVal val="#ppt_h"/>
                                          </p:val>
                                        </p:tav>
                                      </p:tavLst>
                                    </p:anim>
                                    <p:animEffect transition="in" filter="fade">
                                      <p:cBhvr>
                                        <p:cTn id="176" dur="500"/>
                                        <p:tgtEl>
                                          <p:spTgt spid="61"/>
                                        </p:tgtEl>
                                      </p:cBhvr>
                                    </p:animEffect>
                                  </p:childTnLst>
                                </p:cTn>
                              </p:par>
                            </p:childTnLst>
                          </p:cTn>
                        </p:par>
                      </p:childTnLst>
                    </p:cTn>
                  </p:par>
                  <p:par>
                    <p:cTn id="177" fill="hold">
                      <p:stCondLst>
                        <p:cond delay="indefinite"/>
                      </p:stCondLst>
                      <p:childTnLst>
                        <p:par>
                          <p:cTn id="178" fill="hold">
                            <p:stCondLst>
                              <p:cond delay="0"/>
                            </p:stCondLst>
                            <p:childTnLst>
                              <p:par>
                                <p:cTn id="179" presetID="18" presetClass="entr" presetSubtype="12" fill="hold" grpId="0" nodeType="clickEffect">
                                  <p:stCondLst>
                                    <p:cond delay="0"/>
                                  </p:stCondLst>
                                  <p:childTnLst>
                                    <p:set>
                                      <p:cBhvr>
                                        <p:cTn id="180" dur="1" fill="hold">
                                          <p:stCondLst>
                                            <p:cond delay="0"/>
                                          </p:stCondLst>
                                        </p:cTn>
                                        <p:tgtEl>
                                          <p:spTgt spid="25"/>
                                        </p:tgtEl>
                                        <p:attrNameLst>
                                          <p:attrName>style.visibility</p:attrName>
                                        </p:attrNameLst>
                                      </p:cBhvr>
                                      <p:to>
                                        <p:strVal val="visible"/>
                                      </p:to>
                                    </p:set>
                                    <p:animEffect transition="in" filter="strips(downLeft)">
                                      <p:cBhvr>
                                        <p:cTn id="181" dur="500"/>
                                        <p:tgtEl>
                                          <p:spTgt spid="25"/>
                                        </p:tgtEl>
                                      </p:cBhvr>
                                    </p:animEffect>
                                  </p:childTnLst>
                                </p:cTn>
                              </p:par>
                            </p:childTnLst>
                          </p:cTn>
                        </p:par>
                      </p:childTnLst>
                    </p:cTn>
                  </p:par>
                  <p:par>
                    <p:cTn id="182" fill="hold">
                      <p:stCondLst>
                        <p:cond delay="indefinite"/>
                      </p:stCondLst>
                      <p:childTnLst>
                        <p:par>
                          <p:cTn id="183" fill="hold">
                            <p:stCondLst>
                              <p:cond delay="0"/>
                            </p:stCondLst>
                            <p:childTnLst>
                              <p:par>
                                <p:cTn id="184" presetID="26" presetClass="emph" presetSubtype="0" fill="hold" grpId="1" nodeType="clickEffect">
                                  <p:stCondLst>
                                    <p:cond delay="0"/>
                                  </p:stCondLst>
                                  <p:childTnLst>
                                    <p:animEffect transition="out" filter="fade">
                                      <p:cBhvr>
                                        <p:cTn id="185" dur="2000" tmFilter="0, 0; .2, .5; .8, .5; 1, 0"/>
                                        <p:tgtEl>
                                          <p:spTgt spid="25"/>
                                        </p:tgtEl>
                                      </p:cBhvr>
                                    </p:animEffect>
                                    <p:animScale>
                                      <p:cBhvr>
                                        <p:cTn id="186" dur="1000" autoRev="1" fill="hold"/>
                                        <p:tgtEl>
                                          <p:spTgt spid="25"/>
                                        </p:tgtEl>
                                      </p:cBhvr>
                                      <p:by x="105000" y="105000"/>
                                    </p:animScale>
                                  </p:childTnLst>
                                </p:cTn>
                              </p:par>
                            </p:childTnLst>
                          </p:cTn>
                        </p:par>
                      </p:childTnLst>
                    </p:cTn>
                  </p:par>
                  <p:par>
                    <p:cTn id="187" fill="hold">
                      <p:stCondLst>
                        <p:cond delay="indefinite"/>
                      </p:stCondLst>
                      <p:childTnLst>
                        <p:par>
                          <p:cTn id="188" fill="hold">
                            <p:stCondLst>
                              <p:cond delay="0"/>
                            </p:stCondLst>
                            <p:childTnLst>
                              <p:par>
                                <p:cTn id="189" presetID="53" presetClass="entr" presetSubtype="0" fill="hold" grpId="0" nodeType="clickEffect">
                                  <p:stCondLst>
                                    <p:cond delay="0"/>
                                  </p:stCondLst>
                                  <p:childTnLst>
                                    <p:set>
                                      <p:cBhvr>
                                        <p:cTn id="190" dur="1" fill="hold">
                                          <p:stCondLst>
                                            <p:cond delay="0"/>
                                          </p:stCondLst>
                                        </p:cTn>
                                        <p:tgtEl>
                                          <p:spTgt spid="26"/>
                                        </p:tgtEl>
                                        <p:attrNameLst>
                                          <p:attrName>style.visibility</p:attrName>
                                        </p:attrNameLst>
                                      </p:cBhvr>
                                      <p:to>
                                        <p:strVal val="visible"/>
                                      </p:to>
                                    </p:set>
                                    <p:anim calcmode="lin" valueType="num">
                                      <p:cBhvr>
                                        <p:cTn id="191" dur="500" fill="hold"/>
                                        <p:tgtEl>
                                          <p:spTgt spid="26"/>
                                        </p:tgtEl>
                                        <p:attrNameLst>
                                          <p:attrName>ppt_w</p:attrName>
                                        </p:attrNameLst>
                                      </p:cBhvr>
                                      <p:tavLst>
                                        <p:tav tm="0">
                                          <p:val>
                                            <p:fltVal val="0"/>
                                          </p:val>
                                        </p:tav>
                                        <p:tav tm="100000">
                                          <p:val>
                                            <p:strVal val="#ppt_w"/>
                                          </p:val>
                                        </p:tav>
                                      </p:tavLst>
                                    </p:anim>
                                    <p:anim calcmode="lin" valueType="num">
                                      <p:cBhvr>
                                        <p:cTn id="192" dur="500" fill="hold"/>
                                        <p:tgtEl>
                                          <p:spTgt spid="26"/>
                                        </p:tgtEl>
                                        <p:attrNameLst>
                                          <p:attrName>ppt_h</p:attrName>
                                        </p:attrNameLst>
                                      </p:cBhvr>
                                      <p:tavLst>
                                        <p:tav tm="0">
                                          <p:val>
                                            <p:fltVal val="0"/>
                                          </p:val>
                                        </p:tav>
                                        <p:tav tm="100000">
                                          <p:val>
                                            <p:strVal val="#ppt_h"/>
                                          </p:val>
                                        </p:tav>
                                      </p:tavLst>
                                    </p:anim>
                                    <p:animEffect transition="in" filter="fade">
                                      <p:cBhvr>
                                        <p:cTn id="193" dur="500"/>
                                        <p:tgtEl>
                                          <p:spTgt spid="26"/>
                                        </p:tgtEl>
                                      </p:cBhvr>
                                    </p:animEffect>
                                  </p:childTnLst>
                                </p:cTn>
                              </p:par>
                            </p:childTnLst>
                          </p:cTn>
                        </p:par>
                      </p:childTnLst>
                    </p:cTn>
                  </p:par>
                  <p:par>
                    <p:cTn id="194" fill="hold">
                      <p:stCondLst>
                        <p:cond delay="indefinite"/>
                      </p:stCondLst>
                      <p:childTnLst>
                        <p:par>
                          <p:cTn id="195" fill="hold">
                            <p:stCondLst>
                              <p:cond delay="0"/>
                            </p:stCondLst>
                            <p:childTnLst>
                              <p:par>
                                <p:cTn id="196" presetID="18" presetClass="entr" presetSubtype="3" fill="hold" grpId="0" nodeType="clickEffect">
                                  <p:stCondLst>
                                    <p:cond delay="0"/>
                                  </p:stCondLst>
                                  <p:childTnLst>
                                    <p:set>
                                      <p:cBhvr>
                                        <p:cTn id="197" dur="1" fill="hold">
                                          <p:stCondLst>
                                            <p:cond delay="0"/>
                                          </p:stCondLst>
                                        </p:cTn>
                                        <p:tgtEl>
                                          <p:spTgt spid="27"/>
                                        </p:tgtEl>
                                        <p:attrNameLst>
                                          <p:attrName>style.visibility</p:attrName>
                                        </p:attrNameLst>
                                      </p:cBhvr>
                                      <p:to>
                                        <p:strVal val="visible"/>
                                      </p:to>
                                    </p:set>
                                    <p:animEffect transition="in" filter="strips(upRight)">
                                      <p:cBhvr>
                                        <p:cTn id="198" dur="2000"/>
                                        <p:tgtEl>
                                          <p:spTgt spid="27"/>
                                        </p:tgtEl>
                                      </p:cBhvr>
                                    </p:animEffect>
                                  </p:childTnLst>
                                </p:cTn>
                              </p:par>
                            </p:childTnLst>
                          </p:cTn>
                        </p:par>
                      </p:childTnLst>
                    </p:cTn>
                  </p:par>
                  <p:par>
                    <p:cTn id="199" fill="hold">
                      <p:stCondLst>
                        <p:cond delay="indefinite"/>
                      </p:stCondLst>
                      <p:childTnLst>
                        <p:par>
                          <p:cTn id="200" fill="hold">
                            <p:stCondLst>
                              <p:cond delay="0"/>
                            </p:stCondLst>
                            <p:childTnLst>
                              <p:par>
                                <p:cTn id="201" presetID="18" presetClass="entr" presetSubtype="12" fill="hold" grpId="0" nodeType="clickEffect">
                                  <p:stCondLst>
                                    <p:cond delay="0"/>
                                  </p:stCondLst>
                                  <p:childTnLst>
                                    <p:set>
                                      <p:cBhvr>
                                        <p:cTn id="202" dur="1" fill="hold">
                                          <p:stCondLst>
                                            <p:cond delay="0"/>
                                          </p:stCondLst>
                                        </p:cTn>
                                        <p:tgtEl>
                                          <p:spTgt spid="29"/>
                                        </p:tgtEl>
                                        <p:attrNameLst>
                                          <p:attrName>style.visibility</p:attrName>
                                        </p:attrNameLst>
                                      </p:cBhvr>
                                      <p:to>
                                        <p:strVal val="visible"/>
                                      </p:to>
                                    </p:set>
                                    <p:animEffect transition="in" filter="strips(downLeft)">
                                      <p:cBhvr>
                                        <p:cTn id="203" dur="500"/>
                                        <p:tgtEl>
                                          <p:spTgt spid="29"/>
                                        </p:tgtEl>
                                      </p:cBhvr>
                                    </p:animEffect>
                                  </p:childTnLst>
                                </p:cTn>
                              </p:par>
                            </p:childTnLst>
                          </p:cTn>
                        </p:par>
                      </p:childTnLst>
                    </p:cTn>
                  </p:par>
                  <p:par>
                    <p:cTn id="204" fill="hold">
                      <p:stCondLst>
                        <p:cond delay="indefinite"/>
                      </p:stCondLst>
                      <p:childTnLst>
                        <p:par>
                          <p:cTn id="205" fill="hold">
                            <p:stCondLst>
                              <p:cond delay="0"/>
                            </p:stCondLst>
                            <p:childTnLst>
                              <p:par>
                                <p:cTn id="206" presetID="53" presetClass="entr" presetSubtype="0" fill="hold" grpId="0" nodeType="clickEffect">
                                  <p:stCondLst>
                                    <p:cond delay="0"/>
                                  </p:stCondLst>
                                  <p:childTnLst>
                                    <p:set>
                                      <p:cBhvr>
                                        <p:cTn id="207" dur="1" fill="hold">
                                          <p:stCondLst>
                                            <p:cond delay="0"/>
                                          </p:stCondLst>
                                        </p:cTn>
                                        <p:tgtEl>
                                          <p:spTgt spid="30"/>
                                        </p:tgtEl>
                                        <p:attrNameLst>
                                          <p:attrName>style.visibility</p:attrName>
                                        </p:attrNameLst>
                                      </p:cBhvr>
                                      <p:to>
                                        <p:strVal val="visible"/>
                                      </p:to>
                                    </p:set>
                                    <p:anim calcmode="lin" valueType="num">
                                      <p:cBhvr>
                                        <p:cTn id="208" dur="500" fill="hold"/>
                                        <p:tgtEl>
                                          <p:spTgt spid="30"/>
                                        </p:tgtEl>
                                        <p:attrNameLst>
                                          <p:attrName>ppt_w</p:attrName>
                                        </p:attrNameLst>
                                      </p:cBhvr>
                                      <p:tavLst>
                                        <p:tav tm="0">
                                          <p:val>
                                            <p:fltVal val="0"/>
                                          </p:val>
                                        </p:tav>
                                        <p:tav tm="100000">
                                          <p:val>
                                            <p:strVal val="#ppt_w"/>
                                          </p:val>
                                        </p:tav>
                                      </p:tavLst>
                                    </p:anim>
                                    <p:anim calcmode="lin" valueType="num">
                                      <p:cBhvr>
                                        <p:cTn id="209" dur="500" fill="hold"/>
                                        <p:tgtEl>
                                          <p:spTgt spid="30"/>
                                        </p:tgtEl>
                                        <p:attrNameLst>
                                          <p:attrName>ppt_h</p:attrName>
                                        </p:attrNameLst>
                                      </p:cBhvr>
                                      <p:tavLst>
                                        <p:tav tm="0">
                                          <p:val>
                                            <p:fltVal val="0"/>
                                          </p:val>
                                        </p:tav>
                                        <p:tav tm="100000">
                                          <p:val>
                                            <p:strVal val="#ppt_h"/>
                                          </p:val>
                                        </p:tav>
                                      </p:tavLst>
                                    </p:anim>
                                    <p:animEffect transition="in" filter="fade">
                                      <p:cBhvr>
                                        <p:cTn id="210" dur="500"/>
                                        <p:tgtEl>
                                          <p:spTgt spid="30"/>
                                        </p:tgtEl>
                                      </p:cBhvr>
                                    </p:animEffect>
                                  </p:childTnLst>
                                </p:cTn>
                              </p:par>
                            </p:childTnLst>
                          </p:cTn>
                        </p:par>
                      </p:childTnLst>
                    </p:cTn>
                  </p:par>
                  <p:par>
                    <p:cTn id="211" fill="hold">
                      <p:stCondLst>
                        <p:cond delay="indefinite"/>
                      </p:stCondLst>
                      <p:childTnLst>
                        <p:par>
                          <p:cTn id="212" fill="hold">
                            <p:stCondLst>
                              <p:cond delay="0"/>
                            </p:stCondLst>
                            <p:childTnLst>
                              <p:par>
                                <p:cTn id="213" presetID="53" presetClass="entr" presetSubtype="0" fill="hold" grpId="0" nodeType="clickEffect">
                                  <p:stCondLst>
                                    <p:cond delay="0"/>
                                  </p:stCondLst>
                                  <p:childTnLst>
                                    <p:set>
                                      <p:cBhvr>
                                        <p:cTn id="214" dur="1" fill="hold">
                                          <p:stCondLst>
                                            <p:cond delay="0"/>
                                          </p:stCondLst>
                                        </p:cTn>
                                        <p:tgtEl>
                                          <p:spTgt spid="28"/>
                                        </p:tgtEl>
                                        <p:attrNameLst>
                                          <p:attrName>style.visibility</p:attrName>
                                        </p:attrNameLst>
                                      </p:cBhvr>
                                      <p:to>
                                        <p:strVal val="visible"/>
                                      </p:to>
                                    </p:set>
                                    <p:anim calcmode="lin" valueType="num">
                                      <p:cBhvr>
                                        <p:cTn id="215" dur="500" fill="hold"/>
                                        <p:tgtEl>
                                          <p:spTgt spid="28"/>
                                        </p:tgtEl>
                                        <p:attrNameLst>
                                          <p:attrName>ppt_w</p:attrName>
                                        </p:attrNameLst>
                                      </p:cBhvr>
                                      <p:tavLst>
                                        <p:tav tm="0">
                                          <p:val>
                                            <p:fltVal val="0"/>
                                          </p:val>
                                        </p:tav>
                                        <p:tav tm="100000">
                                          <p:val>
                                            <p:strVal val="#ppt_w"/>
                                          </p:val>
                                        </p:tav>
                                      </p:tavLst>
                                    </p:anim>
                                    <p:anim calcmode="lin" valueType="num">
                                      <p:cBhvr>
                                        <p:cTn id="216" dur="500" fill="hold"/>
                                        <p:tgtEl>
                                          <p:spTgt spid="28"/>
                                        </p:tgtEl>
                                        <p:attrNameLst>
                                          <p:attrName>ppt_h</p:attrName>
                                        </p:attrNameLst>
                                      </p:cBhvr>
                                      <p:tavLst>
                                        <p:tav tm="0">
                                          <p:val>
                                            <p:fltVal val="0"/>
                                          </p:val>
                                        </p:tav>
                                        <p:tav tm="100000">
                                          <p:val>
                                            <p:strVal val="#ppt_h"/>
                                          </p:val>
                                        </p:tav>
                                      </p:tavLst>
                                    </p:anim>
                                    <p:animEffect transition="in" filter="fade">
                                      <p:cBhvr>
                                        <p:cTn id="217" dur="500"/>
                                        <p:tgtEl>
                                          <p:spTgt spid="28"/>
                                        </p:tgtEl>
                                      </p:cBhvr>
                                    </p:animEffect>
                                  </p:childTnLst>
                                </p:cTn>
                              </p:par>
                            </p:childTnLst>
                          </p:cTn>
                        </p:par>
                      </p:childTnLst>
                    </p:cTn>
                  </p:par>
                  <p:par>
                    <p:cTn id="218" fill="hold">
                      <p:stCondLst>
                        <p:cond delay="indefinite"/>
                      </p:stCondLst>
                      <p:childTnLst>
                        <p:par>
                          <p:cTn id="219" fill="hold">
                            <p:stCondLst>
                              <p:cond delay="0"/>
                            </p:stCondLst>
                            <p:childTnLst>
                              <p:par>
                                <p:cTn id="220" presetID="18" presetClass="entr" presetSubtype="3" fill="hold" grpId="0" nodeType="clickEffect">
                                  <p:stCondLst>
                                    <p:cond delay="0"/>
                                  </p:stCondLst>
                                  <p:childTnLst>
                                    <p:set>
                                      <p:cBhvr>
                                        <p:cTn id="221" dur="1" fill="hold">
                                          <p:stCondLst>
                                            <p:cond delay="0"/>
                                          </p:stCondLst>
                                        </p:cTn>
                                        <p:tgtEl>
                                          <p:spTgt spid="35"/>
                                        </p:tgtEl>
                                        <p:attrNameLst>
                                          <p:attrName>style.visibility</p:attrName>
                                        </p:attrNameLst>
                                      </p:cBhvr>
                                      <p:to>
                                        <p:strVal val="visible"/>
                                      </p:to>
                                    </p:set>
                                    <p:animEffect transition="in" filter="strips(upRight)">
                                      <p:cBhvr>
                                        <p:cTn id="222" dur="500"/>
                                        <p:tgtEl>
                                          <p:spTgt spid="35"/>
                                        </p:tgtEl>
                                      </p:cBhvr>
                                    </p:animEffect>
                                  </p:childTnLst>
                                </p:cTn>
                              </p:par>
                            </p:childTnLst>
                          </p:cTn>
                        </p:par>
                      </p:childTnLst>
                    </p:cTn>
                  </p:par>
                  <p:par>
                    <p:cTn id="223" fill="hold">
                      <p:stCondLst>
                        <p:cond delay="indefinite"/>
                      </p:stCondLst>
                      <p:childTnLst>
                        <p:par>
                          <p:cTn id="224" fill="hold">
                            <p:stCondLst>
                              <p:cond delay="0"/>
                            </p:stCondLst>
                            <p:childTnLst>
                              <p:par>
                                <p:cTn id="225" presetID="18" presetClass="entr" presetSubtype="12" fill="hold" grpId="0" nodeType="clickEffect">
                                  <p:stCondLst>
                                    <p:cond delay="0"/>
                                  </p:stCondLst>
                                  <p:childTnLst>
                                    <p:set>
                                      <p:cBhvr>
                                        <p:cTn id="226" dur="1" fill="hold">
                                          <p:stCondLst>
                                            <p:cond delay="0"/>
                                          </p:stCondLst>
                                        </p:cTn>
                                        <p:tgtEl>
                                          <p:spTgt spid="37"/>
                                        </p:tgtEl>
                                        <p:attrNameLst>
                                          <p:attrName>style.visibility</p:attrName>
                                        </p:attrNameLst>
                                      </p:cBhvr>
                                      <p:to>
                                        <p:strVal val="visible"/>
                                      </p:to>
                                    </p:set>
                                    <p:animEffect transition="in" filter="strips(downLeft)">
                                      <p:cBhvr>
                                        <p:cTn id="227" dur="500"/>
                                        <p:tgtEl>
                                          <p:spTgt spid="37"/>
                                        </p:tgtEl>
                                      </p:cBhvr>
                                    </p:animEffect>
                                  </p:childTnLst>
                                </p:cTn>
                              </p:par>
                            </p:childTnLst>
                          </p:cTn>
                        </p:par>
                      </p:childTnLst>
                    </p:cTn>
                  </p:par>
                  <p:par>
                    <p:cTn id="228" fill="hold">
                      <p:stCondLst>
                        <p:cond delay="indefinite"/>
                      </p:stCondLst>
                      <p:childTnLst>
                        <p:par>
                          <p:cTn id="229" fill="hold">
                            <p:stCondLst>
                              <p:cond delay="0"/>
                            </p:stCondLst>
                            <p:childTnLst>
                              <p:par>
                                <p:cTn id="230" presetID="18" presetClass="entr" presetSubtype="3" fill="hold" grpId="0" nodeType="clickEffect">
                                  <p:stCondLst>
                                    <p:cond delay="0"/>
                                  </p:stCondLst>
                                  <p:childTnLst>
                                    <p:set>
                                      <p:cBhvr>
                                        <p:cTn id="231" dur="1" fill="hold">
                                          <p:stCondLst>
                                            <p:cond delay="0"/>
                                          </p:stCondLst>
                                        </p:cTn>
                                        <p:tgtEl>
                                          <p:spTgt spid="38"/>
                                        </p:tgtEl>
                                        <p:attrNameLst>
                                          <p:attrName>style.visibility</p:attrName>
                                        </p:attrNameLst>
                                      </p:cBhvr>
                                      <p:to>
                                        <p:strVal val="visible"/>
                                      </p:to>
                                    </p:set>
                                    <p:animEffect transition="in" filter="strips(upRight)">
                                      <p:cBhvr>
                                        <p:cTn id="232" dur="500"/>
                                        <p:tgtEl>
                                          <p:spTgt spid="38"/>
                                        </p:tgtEl>
                                      </p:cBhvr>
                                    </p:animEffect>
                                  </p:childTnLst>
                                </p:cTn>
                              </p:par>
                            </p:childTnLst>
                          </p:cTn>
                        </p:par>
                      </p:childTnLst>
                    </p:cTn>
                  </p:par>
                  <p:par>
                    <p:cTn id="233" fill="hold">
                      <p:stCondLst>
                        <p:cond delay="indefinite"/>
                      </p:stCondLst>
                      <p:childTnLst>
                        <p:par>
                          <p:cTn id="234" fill="hold">
                            <p:stCondLst>
                              <p:cond delay="0"/>
                            </p:stCondLst>
                            <p:childTnLst>
                              <p:par>
                                <p:cTn id="235" presetID="53" presetClass="entr" presetSubtype="0" fill="hold" grpId="0" nodeType="clickEffect">
                                  <p:stCondLst>
                                    <p:cond delay="0"/>
                                  </p:stCondLst>
                                  <p:childTnLst>
                                    <p:set>
                                      <p:cBhvr>
                                        <p:cTn id="236" dur="1" fill="hold">
                                          <p:stCondLst>
                                            <p:cond delay="0"/>
                                          </p:stCondLst>
                                        </p:cTn>
                                        <p:tgtEl>
                                          <p:spTgt spid="31"/>
                                        </p:tgtEl>
                                        <p:attrNameLst>
                                          <p:attrName>style.visibility</p:attrName>
                                        </p:attrNameLst>
                                      </p:cBhvr>
                                      <p:to>
                                        <p:strVal val="visible"/>
                                      </p:to>
                                    </p:set>
                                    <p:anim calcmode="lin" valueType="num">
                                      <p:cBhvr>
                                        <p:cTn id="237" dur="500" fill="hold"/>
                                        <p:tgtEl>
                                          <p:spTgt spid="31"/>
                                        </p:tgtEl>
                                        <p:attrNameLst>
                                          <p:attrName>ppt_w</p:attrName>
                                        </p:attrNameLst>
                                      </p:cBhvr>
                                      <p:tavLst>
                                        <p:tav tm="0">
                                          <p:val>
                                            <p:fltVal val="0"/>
                                          </p:val>
                                        </p:tav>
                                        <p:tav tm="100000">
                                          <p:val>
                                            <p:strVal val="#ppt_w"/>
                                          </p:val>
                                        </p:tav>
                                      </p:tavLst>
                                    </p:anim>
                                    <p:anim calcmode="lin" valueType="num">
                                      <p:cBhvr>
                                        <p:cTn id="238" dur="500" fill="hold"/>
                                        <p:tgtEl>
                                          <p:spTgt spid="31"/>
                                        </p:tgtEl>
                                        <p:attrNameLst>
                                          <p:attrName>ppt_h</p:attrName>
                                        </p:attrNameLst>
                                      </p:cBhvr>
                                      <p:tavLst>
                                        <p:tav tm="0">
                                          <p:val>
                                            <p:fltVal val="0"/>
                                          </p:val>
                                        </p:tav>
                                        <p:tav tm="100000">
                                          <p:val>
                                            <p:strVal val="#ppt_h"/>
                                          </p:val>
                                        </p:tav>
                                      </p:tavLst>
                                    </p:anim>
                                    <p:animEffect transition="in" filter="fade">
                                      <p:cBhvr>
                                        <p:cTn id="239" dur="500"/>
                                        <p:tgtEl>
                                          <p:spTgt spid="31"/>
                                        </p:tgtEl>
                                      </p:cBhvr>
                                    </p:animEffect>
                                  </p:childTnLst>
                                </p:cTn>
                              </p:par>
                            </p:childTnLst>
                          </p:cTn>
                        </p:par>
                      </p:childTnLst>
                    </p:cTn>
                  </p:par>
                  <p:par>
                    <p:cTn id="240" fill="hold">
                      <p:stCondLst>
                        <p:cond delay="indefinite"/>
                      </p:stCondLst>
                      <p:childTnLst>
                        <p:par>
                          <p:cTn id="241" fill="hold">
                            <p:stCondLst>
                              <p:cond delay="0"/>
                            </p:stCondLst>
                            <p:childTnLst>
                              <p:par>
                                <p:cTn id="242" presetID="18" presetClass="entr" presetSubtype="3" fill="hold" grpId="0" nodeType="clickEffect">
                                  <p:stCondLst>
                                    <p:cond delay="0"/>
                                  </p:stCondLst>
                                  <p:childTnLst>
                                    <p:set>
                                      <p:cBhvr>
                                        <p:cTn id="243" dur="1" fill="hold">
                                          <p:stCondLst>
                                            <p:cond delay="0"/>
                                          </p:stCondLst>
                                        </p:cTn>
                                        <p:tgtEl>
                                          <p:spTgt spid="39"/>
                                        </p:tgtEl>
                                        <p:attrNameLst>
                                          <p:attrName>style.visibility</p:attrName>
                                        </p:attrNameLst>
                                      </p:cBhvr>
                                      <p:to>
                                        <p:strVal val="visible"/>
                                      </p:to>
                                    </p:set>
                                    <p:animEffect transition="in" filter="strips(upRight)">
                                      <p:cBhvr>
                                        <p:cTn id="244" dur="500"/>
                                        <p:tgtEl>
                                          <p:spTgt spid="39"/>
                                        </p:tgtEl>
                                      </p:cBhvr>
                                    </p:animEffect>
                                  </p:childTnLst>
                                </p:cTn>
                              </p:par>
                            </p:childTnLst>
                          </p:cTn>
                        </p:par>
                      </p:childTnLst>
                    </p:cTn>
                  </p:par>
                  <p:par>
                    <p:cTn id="245" fill="hold">
                      <p:stCondLst>
                        <p:cond delay="indefinite"/>
                      </p:stCondLst>
                      <p:childTnLst>
                        <p:par>
                          <p:cTn id="246" fill="hold">
                            <p:stCondLst>
                              <p:cond delay="0"/>
                            </p:stCondLst>
                            <p:childTnLst>
                              <p:par>
                                <p:cTn id="247" presetID="53" presetClass="entr" presetSubtype="0" fill="hold" grpId="0" nodeType="clickEffect">
                                  <p:stCondLst>
                                    <p:cond delay="0"/>
                                  </p:stCondLst>
                                  <p:childTnLst>
                                    <p:set>
                                      <p:cBhvr>
                                        <p:cTn id="248" dur="1" fill="hold">
                                          <p:stCondLst>
                                            <p:cond delay="0"/>
                                          </p:stCondLst>
                                        </p:cTn>
                                        <p:tgtEl>
                                          <p:spTgt spid="32"/>
                                        </p:tgtEl>
                                        <p:attrNameLst>
                                          <p:attrName>style.visibility</p:attrName>
                                        </p:attrNameLst>
                                      </p:cBhvr>
                                      <p:to>
                                        <p:strVal val="visible"/>
                                      </p:to>
                                    </p:set>
                                    <p:anim calcmode="lin" valueType="num">
                                      <p:cBhvr>
                                        <p:cTn id="249" dur="500" fill="hold"/>
                                        <p:tgtEl>
                                          <p:spTgt spid="32"/>
                                        </p:tgtEl>
                                        <p:attrNameLst>
                                          <p:attrName>ppt_w</p:attrName>
                                        </p:attrNameLst>
                                      </p:cBhvr>
                                      <p:tavLst>
                                        <p:tav tm="0">
                                          <p:val>
                                            <p:fltVal val="0"/>
                                          </p:val>
                                        </p:tav>
                                        <p:tav tm="100000">
                                          <p:val>
                                            <p:strVal val="#ppt_w"/>
                                          </p:val>
                                        </p:tav>
                                      </p:tavLst>
                                    </p:anim>
                                    <p:anim calcmode="lin" valueType="num">
                                      <p:cBhvr>
                                        <p:cTn id="250" dur="500" fill="hold"/>
                                        <p:tgtEl>
                                          <p:spTgt spid="32"/>
                                        </p:tgtEl>
                                        <p:attrNameLst>
                                          <p:attrName>ppt_h</p:attrName>
                                        </p:attrNameLst>
                                      </p:cBhvr>
                                      <p:tavLst>
                                        <p:tav tm="0">
                                          <p:val>
                                            <p:fltVal val="0"/>
                                          </p:val>
                                        </p:tav>
                                        <p:tav tm="100000">
                                          <p:val>
                                            <p:strVal val="#ppt_h"/>
                                          </p:val>
                                        </p:tav>
                                      </p:tavLst>
                                    </p:anim>
                                    <p:animEffect transition="in" filter="fade">
                                      <p:cBhvr>
                                        <p:cTn id="251" dur="500"/>
                                        <p:tgtEl>
                                          <p:spTgt spid="32"/>
                                        </p:tgtEl>
                                      </p:cBhvr>
                                    </p:animEffect>
                                  </p:childTnLst>
                                </p:cTn>
                              </p:par>
                            </p:childTnLst>
                          </p:cTn>
                        </p:par>
                      </p:childTnLst>
                    </p:cTn>
                  </p:par>
                  <p:par>
                    <p:cTn id="252" fill="hold">
                      <p:stCondLst>
                        <p:cond delay="indefinite"/>
                      </p:stCondLst>
                      <p:childTnLst>
                        <p:par>
                          <p:cTn id="253" fill="hold">
                            <p:stCondLst>
                              <p:cond delay="0"/>
                            </p:stCondLst>
                            <p:childTnLst>
                              <p:par>
                                <p:cTn id="254" presetID="18" presetClass="entr" presetSubtype="12" fill="hold" grpId="0" nodeType="clickEffect">
                                  <p:stCondLst>
                                    <p:cond delay="0"/>
                                  </p:stCondLst>
                                  <p:childTnLst>
                                    <p:set>
                                      <p:cBhvr>
                                        <p:cTn id="255" dur="1" fill="hold">
                                          <p:stCondLst>
                                            <p:cond delay="0"/>
                                          </p:stCondLst>
                                        </p:cTn>
                                        <p:tgtEl>
                                          <p:spTgt spid="40"/>
                                        </p:tgtEl>
                                        <p:attrNameLst>
                                          <p:attrName>style.visibility</p:attrName>
                                        </p:attrNameLst>
                                      </p:cBhvr>
                                      <p:to>
                                        <p:strVal val="visible"/>
                                      </p:to>
                                    </p:set>
                                    <p:animEffect transition="in" filter="strips(downLeft)">
                                      <p:cBhvr>
                                        <p:cTn id="256" dur="500"/>
                                        <p:tgtEl>
                                          <p:spTgt spid="40"/>
                                        </p:tgtEl>
                                      </p:cBhvr>
                                    </p:animEffect>
                                  </p:childTnLst>
                                </p:cTn>
                              </p:par>
                            </p:childTnLst>
                          </p:cTn>
                        </p:par>
                      </p:childTnLst>
                    </p:cTn>
                  </p:par>
                  <p:par>
                    <p:cTn id="257" fill="hold">
                      <p:stCondLst>
                        <p:cond delay="indefinite"/>
                      </p:stCondLst>
                      <p:childTnLst>
                        <p:par>
                          <p:cTn id="258" fill="hold">
                            <p:stCondLst>
                              <p:cond delay="0"/>
                            </p:stCondLst>
                            <p:childTnLst>
                              <p:par>
                                <p:cTn id="259" presetID="53" presetClass="entr" presetSubtype="0" fill="hold" grpId="0" nodeType="clickEffect">
                                  <p:stCondLst>
                                    <p:cond delay="0"/>
                                  </p:stCondLst>
                                  <p:childTnLst>
                                    <p:set>
                                      <p:cBhvr>
                                        <p:cTn id="260" dur="1" fill="hold">
                                          <p:stCondLst>
                                            <p:cond delay="0"/>
                                          </p:stCondLst>
                                        </p:cTn>
                                        <p:tgtEl>
                                          <p:spTgt spid="33"/>
                                        </p:tgtEl>
                                        <p:attrNameLst>
                                          <p:attrName>style.visibility</p:attrName>
                                        </p:attrNameLst>
                                      </p:cBhvr>
                                      <p:to>
                                        <p:strVal val="visible"/>
                                      </p:to>
                                    </p:set>
                                    <p:anim calcmode="lin" valueType="num">
                                      <p:cBhvr>
                                        <p:cTn id="261" dur="500" fill="hold"/>
                                        <p:tgtEl>
                                          <p:spTgt spid="33"/>
                                        </p:tgtEl>
                                        <p:attrNameLst>
                                          <p:attrName>ppt_w</p:attrName>
                                        </p:attrNameLst>
                                      </p:cBhvr>
                                      <p:tavLst>
                                        <p:tav tm="0">
                                          <p:val>
                                            <p:fltVal val="0"/>
                                          </p:val>
                                        </p:tav>
                                        <p:tav tm="100000">
                                          <p:val>
                                            <p:strVal val="#ppt_w"/>
                                          </p:val>
                                        </p:tav>
                                      </p:tavLst>
                                    </p:anim>
                                    <p:anim calcmode="lin" valueType="num">
                                      <p:cBhvr>
                                        <p:cTn id="262" dur="500" fill="hold"/>
                                        <p:tgtEl>
                                          <p:spTgt spid="33"/>
                                        </p:tgtEl>
                                        <p:attrNameLst>
                                          <p:attrName>ppt_h</p:attrName>
                                        </p:attrNameLst>
                                      </p:cBhvr>
                                      <p:tavLst>
                                        <p:tav tm="0">
                                          <p:val>
                                            <p:fltVal val="0"/>
                                          </p:val>
                                        </p:tav>
                                        <p:tav tm="100000">
                                          <p:val>
                                            <p:strVal val="#ppt_h"/>
                                          </p:val>
                                        </p:tav>
                                      </p:tavLst>
                                    </p:anim>
                                    <p:animEffect transition="in" filter="fade">
                                      <p:cBhvr>
                                        <p:cTn id="263" dur="500"/>
                                        <p:tgtEl>
                                          <p:spTgt spid="33"/>
                                        </p:tgtEl>
                                      </p:cBhvr>
                                    </p:animEffect>
                                  </p:childTnLst>
                                </p:cTn>
                              </p:par>
                            </p:childTnLst>
                          </p:cTn>
                        </p:par>
                      </p:childTnLst>
                    </p:cTn>
                  </p:par>
                  <p:par>
                    <p:cTn id="264" fill="hold">
                      <p:stCondLst>
                        <p:cond delay="indefinite"/>
                      </p:stCondLst>
                      <p:childTnLst>
                        <p:par>
                          <p:cTn id="265" fill="hold">
                            <p:stCondLst>
                              <p:cond delay="0"/>
                            </p:stCondLst>
                            <p:childTnLst>
                              <p:par>
                                <p:cTn id="266" presetID="18" presetClass="entr" presetSubtype="12" fill="hold" grpId="0" nodeType="clickEffect">
                                  <p:stCondLst>
                                    <p:cond delay="0"/>
                                  </p:stCondLst>
                                  <p:childTnLst>
                                    <p:set>
                                      <p:cBhvr>
                                        <p:cTn id="267" dur="1" fill="hold">
                                          <p:stCondLst>
                                            <p:cond delay="0"/>
                                          </p:stCondLst>
                                        </p:cTn>
                                        <p:tgtEl>
                                          <p:spTgt spid="34"/>
                                        </p:tgtEl>
                                        <p:attrNameLst>
                                          <p:attrName>style.visibility</p:attrName>
                                        </p:attrNameLst>
                                      </p:cBhvr>
                                      <p:to>
                                        <p:strVal val="visible"/>
                                      </p:to>
                                    </p:set>
                                    <p:animEffect transition="in" filter="strips(downLeft)">
                                      <p:cBhvr>
                                        <p:cTn id="268" dur="500"/>
                                        <p:tgtEl>
                                          <p:spTgt spid="34"/>
                                        </p:tgtEl>
                                      </p:cBhvr>
                                    </p:animEffect>
                                  </p:childTnLst>
                                </p:cTn>
                              </p:par>
                            </p:childTnLst>
                          </p:cTn>
                        </p:par>
                      </p:childTnLst>
                    </p:cTn>
                  </p:par>
                  <p:par>
                    <p:cTn id="269" fill="hold">
                      <p:stCondLst>
                        <p:cond delay="indefinite"/>
                      </p:stCondLst>
                      <p:childTnLst>
                        <p:par>
                          <p:cTn id="270" fill="hold">
                            <p:stCondLst>
                              <p:cond delay="0"/>
                            </p:stCondLst>
                            <p:childTnLst>
                              <p:par>
                                <p:cTn id="271" presetID="53" presetClass="entr" presetSubtype="0" fill="hold" grpId="0" nodeType="clickEffect">
                                  <p:stCondLst>
                                    <p:cond delay="0"/>
                                  </p:stCondLst>
                                  <p:childTnLst>
                                    <p:set>
                                      <p:cBhvr>
                                        <p:cTn id="272" dur="1" fill="hold">
                                          <p:stCondLst>
                                            <p:cond delay="0"/>
                                          </p:stCondLst>
                                        </p:cTn>
                                        <p:tgtEl>
                                          <p:spTgt spid="36"/>
                                        </p:tgtEl>
                                        <p:attrNameLst>
                                          <p:attrName>style.visibility</p:attrName>
                                        </p:attrNameLst>
                                      </p:cBhvr>
                                      <p:to>
                                        <p:strVal val="visible"/>
                                      </p:to>
                                    </p:set>
                                    <p:anim calcmode="lin" valueType="num">
                                      <p:cBhvr>
                                        <p:cTn id="273" dur="500" fill="hold"/>
                                        <p:tgtEl>
                                          <p:spTgt spid="36"/>
                                        </p:tgtEl>
                                        <p:attrNameLst>
                                          <p:attrName>ppt_w</p:attrName>
                                        </p:attrNameLst>
                                      </p:cBhvr>
                                      <p:tavLst>
                                        <p:tav tm="0">
                                          <p:val>
                                            <p:fltVal val="0"/>
                                          </p:val>
                                        </p:tav>
                                        <p:tav tm="100000">
                                          <p:val>
                                            <p:strVal val="#ppt_w"/>
                                          </p:val>
                                        </p:tav>
                                      </p:tavLst>
                                    </p:anim>
                                    <p:anim calcmode="lin" valueType="num">
                                      <p:cBhvr>
                                        <p:cTn id="274" dur="500" fill="hold"/>
                                        <p:tgtEl>
                                          <p:spTgt spid="36"/>
                                        </p:tgtEl>
                                        <p:attrNameLst>
                                          <p:attrName>ppt_h</p:attrName>
                                        </p:attrNameLst>
                                      </p:cBhvr>
                                      <p:tavLst>
                                        <p:tav tm="0">
                                          <p:val>
                                            <p:fltVal val="0"/>
                                          </p:val>
                                        </p:tav>
                                        <p:tav tm="100000">
                                          <p:val>
                                            <p:strVal val="#ppt_h"/>
                                          </p:val>
                                        </p:tav>
                                      </p:tavLst>
                                    </p:anim>
                                    <p:animEffect transition="in" filter="fade">
                                      <p:cBhvr>
                                        <p:cTn id="275" dur="500"/>
                                        <p:tgtEl>
                                          <p:spTgt spid="36"/>
                                        </p:tgtEl>
                                      </p:cBhvr>
                                    </p:animEffect>
                                  </p:childTnLst>
                                </p:cTn>
                              </p:par>
                            </p:childTnLst>
                          </p:cTn>
                        </p:par>
                      </p:childTnLst>
                    </p:cTn>
                  </p:par>
                  <p:par>
                    <p:cTn id="276" fill="hold">
                      <p:stCondLst>
                        <p:cond delay="indefinite"/>
                      </p:stCondLst>
                      <p:childTnLst>
                        <p:par>
                          <p:cTn id="277" fill="hold">
                            <p:stCondLst>
                              <p:cond delay="0"/>
                            </p:stCondLst>
                            <p:childTnLst>
                              <p:par>
                                <p:cTn id="278" presetID="18" presetClass="entr" presetSubtype="3" fill="hold" nodeType="clickEffect">
                                  <p:stCondLst>
                                    <p:cond delay="0"/>
                                  </p:stCondLst>
                                  <p:childTnLst>
                                    <p:set>
                                      <p:cBhvr>
                                        <p:cTn id="279" dur="1" fill="hold">
                                          <p:stCondLst>
                                            <p:cond delay="0"/>
                                          </p:stCondLst>
                                        </p:cTn>
                                        <p:tgtEl>
                                          <p:spTgt spid="46"/>
                                        </p:tgtEl>
                                        <p:attrNameLst>
                                          <p:attrName>style.visibility</p:attrName>
                                        </p:attrNameLst>
                                      </p:cBhvr>
                                      <p:to>
                                        <p:strVal val="visible"/>
                                      </p:to>
                                    </p:set>
                                    <p:animEffect transition="in" filter="strips(upRight)">
                                      <p:cBhvr>
                                        <p:cTn id="280" dur="500"/>
                                        <p:tgtEl>
                                          <p:spTgt spid="46"/>
                                        </p:tgtEl>
                                      </p:cBhvr>
                                    </p:animEffect>
                                  </p:childTnLst>
                                </p:cTn>
                              </p:par>
                            </p:childTnLst>
                          </p:cTn>
                        </p:par>
                      </p:childTnLst>
                    </p:cTn>
                  </p:par>
                  <p:par>
                    <p:cTn id="281" fill="hold">
                      <p:stCondLst>
                        <p:cond delay="indefinite"/>
                      </p:stCondLst>
                      <p:childTnLst>
                        <p:par>
                          <p:cTn id="282" fill="hold">
                            <p:stCondLst>
                              <p:cond delay="0"/>
                            </p:stCondLst>
                            <p:childTnLst>
                              <p:par>
                                <p:cTn id="283" presetID="18" presetClass="entr" presetSubtype="3" fill="hold" grpId="0" nodeType="clickEffect">
                                  <p:stCondLst>
                                    <p:cond delay="0"/>
                                  </p:stCondLst>
                                  <p:childTnLst>
                                    <p:set>
                                      <p:cBhvr>
                                        <p:cTn id="284" dur="1" fill="hold">
                                          <p:stCondLst>
                                            <p:cond delay="0"/>
                                          </p:stCondLst>
                                        </p:cTn>
                                        <p:tgtEl>
                                          <p:spTgt spid="42"/>
                                        </p:tgtEl>
                                        <p:attrNameLst>
                                          <p:attrName>style.visibility</p:attrName>
                                        </p:attrNameLst>
                                      </p:cBhvr>
                                      <p:to>
                                        <p:strVal val="visible"/>
                                      </p:to>
                                    </p:set>
                                    <p:animEffect transition="in" filter="strips(upRight)">
                                      <p:cBhvr>
                                        <p:cTn id="285" dur="500"/>
                                        <p:tgtEl>
                                          <p:spTgt spid="42"/>
                                        </p:tgtEl>
                                      </p:cBhvr>
                                    </p:animEffect>
                                  </p:childTnLst>
                                </p:cTn>
                              </p:par>
                            </p:childTnLst>
                          </p:cTn>
                        </p:par>
                      </p:childTnLst>
                    </p:cTn>
                  </p:par>
                  <p:par>
                    <p:cTn id="286" fill="hold">
                      <p:stCondLst>
                        <p:cond delay="indefinite"/>
                      </p:stCondLst>
                      <p:childTnLst>
                        <p:par>
                          <p:cTn id="287" fill="hold">
                            <p:stCondLst>
                              <p:cond delay="0"/>
                            </p:stCondLst>
                            <p:childTnLst>
                              <p:par>
                                <p:cTn id="288" presetID="53" presetClass="entr" presetSubtype="0" fill="hold" grpId="0" nodeType="clickEffect">
                                  <p:stCondLst>
                                    <p:cond delay="0"/>
                                  </p:stCondLst>
                                  <p:childTnLst>
                                    <p:set>
                                      <p:cBhvr>
                                        <p:cTn id="289" dur="1" fill="hold">
                                          <p:stCondLst>
                                            <p:cond delay="0"/>
                                          </p:stCondLst>
                                        </p:cTn>
                                        <p:tgtEl>
                                          <p:spTgt spid="41"/>
                                        </p:tgtEl>
                                        <p:attrNameLst>
                                          <p:attrName>style.visibility</p:attrName>
                                        </p:attrNameLst>
                                      </p:cBhvr>
                                      <p:to>
                                        <p:strVal val="visible"/>
                                      </p:to>
                                    </p:set>
                                    <p:anim calcmode="lin" valueType="num">
                                      <p:cBhvr>
                                        <p:cTn id="290" dur="500" fill="hold"/>
                                        <p:tgtEl>
                                          <p:spTgt spid="41"/>
                                        </p:tgtEl>
                                        <p:attrNameLst>
                                          <p:attrName>ppt_w</p:attrName>
                                        </p:attrNameLst>
                                      </p:cBhvr>
                                      <p:tavLst>
                                        <p:tav tm="0">
                                          <p:val>
                                            <p:fltVal val="0"/>
                                          </p:val>
                                        </p:tav>
                                        <p:tav tm="100000">
                                          <p:val>
                                            <p:strVal val="#ppt_w"/>
                                          </p:val>
                                        </p:tav>
                                      </p:tavLst>
                                    </p:anim>
                                    <p:anim calcmode="lin" valueType="num">
                                      <p:cBhvr>
                                        <p:cTn id="291" dur="500" fill="hold"/>
                                        <p:tgtEl>
                                          <p:spTgt spid="41"/>
                                        </p:tgtEl>
                                        <p:attrNameLst>
                                          <p:attrName>ppt_h</p:attrName>
                                        </p:attrNameLst>
                                      </p:cBhvr>
                                      <p:tavLst>
                                        <p:tav tm="0">
                                          <p:val>
                                            <p:fltVal val="0"/>
                                          </p:val>
                                        </p:tav>
                                        <p:tav tm="100000">
                                          <p:val>
                                            <p:strVal val="#ppt_h"/>
                                          </p:val>
                                        </p:tav>
                                      </p:tavLst>
                                    </p:anim>
                                    <p:animEffect transition="in" filter="fade">
                                      <p:cBhvr>
                                        <p:cTn id="292" dur="500"/>
                                        <p:tgtEl>
                                          <p:spTgt spid="41"/>
                                        </p:tgtEl>
                                      </p:cBhvr>
                                    </p:animEffect>
                                  </p:childTnLst>
                                </p:cTn>
                              </p:par>
                            </p:childTnLst>
                          </p:cTn>
                        </p:par>
                      </p:childTnLst>
                    </p:cTn>
                  </p:par>
                  <p:par>
                    <p:cTn id="293" fill="hold">
                      <p:stCondLst>
                        <p:cond delay="indefinite"/>
                      </p:stCondLst>
                      <p:childTnLst>
                        <p:par>
                          <p:cTn id="294" fill="hold">
                            <p:stCondLst>
                              <p:cond delay="0"/>
                            </p:stCondLst>
                            <p:childTnLst>
                              <p:par>
                                <p:cTn id="295" presetID="3" presetClass="emph" presetSubtype="2" fill="hold" grpId="1" nodeType="clickEffect">
                                  <p:stCondLst>
                                    <p:cond delay="0"/>
                                  </p:stCondLst>
                                  <p:childTnLst>
                                    <p:animClr clrSpc="rgb" dir="cw">
                                      <p:cBhvr override="childStyle">
                                        <p:cTn id="296" dur="2000" fill="hold"/>
                                        <p:tgtEl>
                                          <p:spTgt spid="41"/>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4" grpId="0"/>
      <p:bldP spid="5" grpId="0" animBg="1"/>
      <p:bldP spid="6" grpId="0"/>
      <p:bldP spid="7" grpId="0"/>
      <p:bldP spid="7" grpId="1"/>
      <p:bldP spid="8" grpId="0" animBg="1"/>
      <p:bldP spid="9" grpId="0" animBg="1"/>
      <p:bldP spid="10" grpId="0"/>
      <p:bldP spid="11" grpId="0"/>
      <p:bldP spid="14" grpId="0" animBg="1"/>
      <p:bldP spid="15" grpId="0" animBg="1"/>
      <p:bldP spid="16" grpId="0" animBg="1"/>
      <p:bldP spid="17" grpId="0" animBg="1"/>
      <p:bldP spid="18" grpId="0" animBg="1"/>
      <p:bldP spid="19" grpId="0"/>
      <p:bldP spid="20" grpId="0"/>
      <p:bldP spid="21" grpId="0" animBg="1"/>
      <p:bldP spid="22" grpId="0" animBg="1"/>
      <p:bldP spid="23" grpId="0" animBg="1"/>
      <p:bldP spid="24" grpId="0" animBg="1"/>
      <p:bldP spid="25" grpId="0" animBg="1"/>
      <p:bldP spid="25" grpId="1" animBg="1"/>
      <p:bldP spid="26" grpId="0"/>
      <p:bldP spid="27" grpId="0" animBg="1"/>
      <p:bldP spid="28" grpId="0"/>
      <p:bldP spid="29" grpId="0" animBg="1"/>
      <p:bldP spid="30" grpId="0"/>
      <p:bldP spid="31" grpId="0"/>
      <p:bldP spid="32" grpId="0"/>
      <p:bldP spid="33" grpId="0"/>
      <p:bldP spid="34" grpId="0" animBg="1"/>
      <p:bldP spid="35" grpId="0" animBg="1"/>
      <p:bldP spid="36" grpId="0"/>
      <p:bldP spid="37" grpId="0" animBg="1"/>
      <p:bldP spid="38" grpId="0" animBg="1"/>
      <p:bldP spid="39" grpId="0" animBg="1"/>
      <p:bldP spid="40" grpId="0" animBg="1"/>
      <p:bldP spid="41" grpId="0"/>
      <p:bldP spid="41" grpId="1"/>
      <p:bldP spid="42" grpId="0" animBg="1"/>
      <p:bldP spid="43" grpId="0"/>
      <p:bldP spid="44" grpId="0"/>
      <p:bldP spid="45" grpId="0"/>
      <p:bldP spid="60" grpId="0"/>
      <p:bldP spid="61"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8208912" cy="710952"/>
          </a:xfrm>
          <a:effectLst>
            <a:outerShdw blurRad="50800" dist="38100" dir="2700000" algn="tl" rotWithShape="0">
              <a:prstClr val="black">
                <a:alpha val="40000"/>
              </a:prstClr>
            </a:outerShdw>
          </a:effectLst>
        </p:spPr>
        <p:txBody>
          <a:bodyPr/>
          <a:lstStyle/>
          <a:p>
            <a:r>
              <a:rPr lang="zh-CN" altLang="en-US" sz="1800" b="1">
                <a:solidFill>
                  <a:schemeClr val="accent2">
                    <a:lumMod val="40000"/>
                    <a:lumOff val="60000"/>
                  </a:schemeClr>
                </a:solidFill>
                <a:effectLst>
                  <a:outerShdw blurRad="38100" dist="38100" dir="2700000" algn="tl">
                    <a:srgbClr val="000000">
                      <a:alpha val="43137"/>
                    </a:srgbClr>
                  </a:outerShdw>
                </a:effectLst>
              </a:rPr>
              <a:t>没有节奏，只有</a:t>
            </a:r>
            <a:r>
              <a:rPr lang="zh-CN" altLang="en-US" sz="1800" b="1" smtClean="0">
                <a:solidFill>
                  <a:schemeClr val="accent2">
                    <a:lumMod val="40000"/>
                    <a:lumOff val="60000"/>
                  </a:schemeClr>
                </a:solidFill>
                <a:effectLst>
                  <a:outerShdw blurRad="38100" dist="38100" dir="2700000" algn="tl">
                    <a:srgbClr val="000000">
                      <a:alpha val="43137"/>
                    </a:srgbClr>
                  </a:outerShdw>
                </a:effectLst>
              </a:rPr>
              <a:t>死  </a:t>
            </a:r>
            <a:r>
              <a:rPr lang="zh-CN" altLang="en-US" sz="1100" smtClean="0">
                <a:effectLst>
                  <a:outerShdw blurRad="38100" dist="38100" dir="2700000" algn="tl">
                    <a:srgbClr val="000000">
                      <a:alpha val="43137"/>
                    </a:srgbClr>
                  </a:outerShdw>
                </a:effectLst>
              </a:rPr>
              <a:t>市场</a:t>
            </a:r>
            <a:r>
              <a:rPr lang="zh-CN" altLang="en-US" sz="1100">
                <a:effectLst>
                  <a:outerShdw blurRad="38100" dist="38100" dir="2700000" algn="tl">
                    <a:srgbClr val="000000">
                      <a:alpha val="43137"/>
                    </a:srgbClr>
                  </a:outerShdw>
                </a:effectLst>
              </a:rPr>
              <a:t>的节奏，只有一个：买点买、卖点卖。这么简单的问题，但从来能遵守的人，能有几个？是什么阻止你倾听市场的节奏？是你的贪婪与恐惧。买点，总在下跌中形成，但恐惧阻止了你；卖点，总在上涨中，但贪婪阻止了你。一个被贪婪与恐惧所支配的人，在市场中唯一的命运就是：死！</a:t>
            </a:r>
          </a:p>
        </p:txBody>
      </p:sp>
      <p:sp>
        <p:nvSpPr>
          <p:cNvPr id="3" name="矩形 2"/>
          <p:cNvSpPr/>
          <p:nvPr/>
        </p:nvSpPr>
        <p:spPr>
          <a:xfrm>
            <a:off x="611560" y="1556792"/>
            <a:ext cx="8208912"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accent2">
                    <a:lumMod val="40000"/>
                    <a:lumOff val="60000"/>
                  </a:schemeClr>
                </a:solidFill>
                <a:effectLst>
                  <a:outerShdw blurRad="38100" dist="38100" dir="2700000" algn="tl">
                    <a:srgbClr val="000000">
                      <a:alpha val="43137"/>
                    </a:srgbClr>
                  </a:outerShdw>
                </a:effectLst>
              </a:rPr>
              <a:t>市场中，买点上的股票就是好股票，卖点上的股票就是坏股票，除此之外的好坏分类，都是瞎掰。</a:t>
            </a:r>
            <a:r>
              <a:rPr lang="zh-CN" altLang="en-US" sz="1000">
                <a:effectLst>
                  <a:outerShdw blurRad="38100" dist="38100" dir="2700000" algn="tl">
                    <a:srgbClr val="000000">
                      <a:alpha val="43137"/>
                    </a:srgbClr>
                  </a:outerShdw>
                </a:effectLst>
              </a:rPr>
              <a:t>你的命运，只能自己去把握，没有任何人是值得信任的，甚至包括本</a:t>
            </a:r>
            <a:r>
              <a:rPr lang="en-US" altLang="zh-CN" sz="1000">
                <a:effectLst>
                  <a:outerShdw blurRad="38100" dist="38100" dir="2700000" algn="tl">
                    <a:srgbClr val="000000">
                      <a:alpha val="43137"/>
                    </a:srgbClr>
                  </a:outerShdw>
                </a:effectLst>
              </a:rPr>
              <a:t>ID</a:t>
            </a:r>
            <a:r>
              <a:rPr lang="zh-CN" altLang="en-US" sz="1000">
                <a:effectLst>
                  <a:outerShdw blurRad="38100" dist="38100" dir="2700000" algn="tl">
                    <a:srgbClr val="000000">
                      <a:alpha val="43137"/>
                    </a:srgbClr>
                  </a:outerShdw>
                </a:effectLst>
              </a:rPr>
              <a:t>。唯一值得信任的就是，就是市场的声音、市场的节奏，这需要你用心去倾听，用一颗战胜了贪婪与恐惧的心去倾听。</a:t>
            </a:r>
          </a:p>
        </p:txBody>
      </p:sp>
      <p:sp>
        <p:nvSpPr>
          <p:cNvPr id="4" name="矩形 3"/>
          <p:cNvSpPr/>
          <p:nvPr/>
        </p:nvSpPr>
        <p:spPr>
          <a:xfrm>
            <a:off x="586866" y="1916832"/>
            <a:ext cx="8233605"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accent2">
                    <a:lumMod val="40000"/>
                    <a:lumOff val="60000"/>
                  </a:schemeClr>
                </a:solidFill>
                <a:effectLst>
                  <a:outerShdw blurRad="38100" dist="38100" dir="2700000" algn="tl">
                    <a:srgbClr val="000000">
                      <a:alpha val="43137"/>
                    </a:srgbClr>
                  </a:outerShdw>
                </a:effectLst>
              </a:rPr>
              <a:t>市场的声音，永远是当下的</a:t>
            </a:r>
            <a:r>
              <a:rPr lang="zh-CN" altLang="en-US" sz="1000">
                <a:effectLst>
                  <a:outerShdw blurRad="38100" dist="38100" dir="2700000" algn="tl">
                    <a:srgbClr val="000000">
                      <a:alpha val="43137"/>
                    </a:srgbClr>
                  </a:outerShdw>
                </a:effectLst>
              </a:rPr>
              <a:t>，任何人，无论前面有多少辉煌，在当下的市场中，什么都不是，只要有一刻被贪婪与恐惧阻隔了对市场的倾听，那么，这人，就走入鬼门关。除非，此人能猛醒，否则，等待的只有：死亡。记住，</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万亿与</a:t>
            </a:r>
            <a:r>
              <a:rPr lang="en-US" altLang="zh-CN" sz="1000">
                <a:effectLst>
                  <a:outerShdw blurRad="38100" dist="38100" dir="2700000" algn="tl">
                    <a:srgbClr val="000000">
                      <a:alpha val="43137"/>
                    </a:srgbClr>
                  </a:outerShdw>
                </a:effectLst>
              </a:rPr>
              <a:t>1</a:t>
            </a:r>
            <a:r>
              <a:rPr lang="zh-CN" altLang="en-US" sz="1000">
                <a:effectLst>
                  <a:outerShdw blurRad="38100" dist="38100" dir="2700000" algn="tl">
                    <a:srgbClr val="000000">
                      <a:alpha val="43137"/>
                    </a:srgbClr>
                  </a:outerShdw>
                </a:effectLst>
              </a:rPr>
              <a:t>万，变成</a:t>
            </a:r>
            <a:r>
              <a:rPr lang="en-US" altLang="zh-CN" sz="1000">
                <a:effectLst>
                  <a:outerShdw blurRad="38100" dist="38100" dir="2700000" algn="tl">
                    <a:srgbClr val="000000">
                      <a:alpha val="43137"/>
                    </a:srgbClr>
                  </a:outerShdw>
                </a:effectLst>
              </a:rPr>
              <a:t>0</a:t>
            </a:r>
            <a:r>
              <a:rPr lang="zh-CN" altLang="en-US" sz="1000">
                <a:effectLst>
                  <a:outerShdw blurRad="38100" dist="38100" dir="2700000" algn="tl">
                    <a:srgbClr val="000000">
                      <a:alpha val="43137"/>
                    </a:srgbClr>
                  </a:outerShdw>
                </a:effectLst>
              </a:rPr>
              <a:t>的速度是一样的，前者甚至可以更快</a:t>
            </a:r>
            <a:r>
              <a:rPr lang="zh-CN" altLang="en-US" sz="1000" smtClean="0">
                <a:effectLst>
                  <a:outerShdw blurRad="38100" dist="38100" dir="2700000" algn="tl">
                    <a:srgbClr val="000000">
                      <a:alpha val="43137"/>
                    </a:srgbClr>
                  </a:outerShdw>
                </a:effectLst>
              </a:rPr>
              <a:t>。</a:t>
            </a:r>
            <a:r>
              <a:rPr lang="zh-CN" altLang="en-US" sz="1000">
                <a:effectLst>
                  <a:outerShdw blurRad="38100" dist="38100" dir="2700000" algn="tl">
                    <a:srgbClr val="000000">
                      <a:alpha val="43137"/>
                    </a:srgbClr>
                  </a:outerShdw>
                </a:effectLst>
              </a:rPr>
              <a:t>买点买，买点只在下跌中，没有任何股票值得追涨，如果你追涨被套，那是活该；卖点卖，没有任何股票值得杀跌，如果你希望瘦身，那就习惯砍仓杀跌吧。即使你搞不懂什么是买点卖点，但有一点是必须懂的，就是不能追涨杀跌。就算是第三类买卖点，也是分别在回调与反弹中形成的，哪里需要追涨杀跌？</a:t>
            </a:r>
          </a:p>
        </p:txBody>
      </p:sp>
      <p:sp>
        <p:nvSpPr>
          <p:cNvPr id="5" name="矩形 4"/>
          <p:cNvSpPr/>
          <p:nvPr/>
        </p:nvSpPr>
        <p:spPr>
          <a:xfrm>
            <a:off x="611559" y="2708920"/>
            <a:ext cx="8208911"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accent2">
                    <a:lumMod val="40000"/>
                    <a:lumOff val="60000"/>
                  </a:schemeClr>
                </a:solidFill>
                <a:effectLst>
                  <a:outerShdw blurRad="38100" dist="38100" dir="2700000" algn="tl">
                    <a:srgbClr val="000000">
                      <a:alpha val="43137"/>
                    </a:srgbClr>
                  </a:outerShdw>
                </a:effectLst>
              </a:rPr>
              <a:t>买卖点是有级别的</a:t>
            </a:r>
            <a:r>
              <a:rPr lang="zh-CN" altLang="en-US" sz="1000">
                <a:effectLst>
                  <a:outerShdw blurRad="38100" dist="38100" dir="2700000" algn="tl">
                    <a:srgbClr val="000000">
                      <a:alpha val="43137"/>
                    </a:srgbClr>
                  </a:outerShdw>
                </a:effectLst>
              </a:rPr>
              <a:t>，大级别能量没耗尽时，一个小级别的买卖点引发大级别走势的延续，那是最正常不过的。但如果一个小级别的买卖点和大级别的走势方向相反，而该大级别走势没有任何衰竭，这时候参与小级别买卖点，就意味着要冒着大级别走势延续的风险，这是典型的刀口舔血。市场中不需要频繁买卖，战胜市场，需要的是准确率，而不是买卖频率，只有券商与税务部门才喜欢买卖高频率。</a:t>
            </a:r>
          </a:p>
        </p:txBody>
      </p:sp>
      <p:sp>
        <p:nvSpPr>
          <p:cNvPr id="6" name="矩形 5"/>
          <p:cNvSpPr/>
          <p:nvPr/>
        </p:nvSpPr>
        <p:spPr>
          <a:xfrm>
            <a:off x="611558" y="3212976"/>
            <a:ext cx="8208911" cy="400110"/>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accent2">
                    <a:lumMod val="40000"/>
                    <a:lumOff val="60000"/>
                  </a:schemeClr>
                </a:solidFill>
                <a:effectLst>
                  <a:outerShdw blurRad="38100" dist="38100" dir="2700000" algn="tl">
                    <a:srgbClr val="000000">
                      <a:alpha val="43137"/>
                    </a:srgbClr>
                  </a:outerShdw>
                </a:effectLst>
              </a:rPr>
              <a:t>市场不是赌场，市场的操作是可以精心安排的。当你买入时，你必须问自己，这是买点吗？这是什么级别的什么买点？大级别的走势如何？当下各级别的中枢分布如何？大盘的走势如何？该股所在板块如何？而卖点的情况类似。你对这股票的情况分析得越清楚，操作才能更得心应手。</a:t>
            </a:r>
          </a:p>
        </p:txBody>
      </p:sp>
      <p:sp>
        <p:nvSpPr>
          <p:cNvPr id="7" name="矩形 6"/>
          <p:cNvSpPr/>
          <p:nvPr/>
        </p:nvSpPr>
        <p:spPr>
          <a:xfrm>
            <a:off x="611559" y="3573016"/>
            <a:ext cx="8208909"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accent2">
                    <a:lumMod val="40000"/>
                    <a:lumOff val="60000"/>
                  </a:schemeClr>
                </a:solidFill>
                <a:effectLst>
                  <a:outerShdw blurRad="38100" dist="38100" dir="2700000" algn="tl">
                    <a:srgbClr val="000000">
                      <a:alpha val="43137"/>
                    </a:srgbClr>
                  </a:outerShdw>
                </a:effectLst>
              </a:rPr>
              <a:t>至于买卖点的判断，如何提高其精确度，那是一个理论学习与不断实践的问题，但这一套程序与节奏，是不会改变的。</a:t>
            </a:r>
            <a:r>
              <a:rPr lang="zh-CN" altLang="en-US" sz="1000">
                <a:effectLst>
                  <a:outerShdw blurRad="38100" dist="38100" dir="2700000" algn="tl">
                    <a:srgbClr val="000000">
                      <a:alpha val="43137"/>
                    </a:srgbClr>
                  </a:outerShdw>
                </a:effectLst>
              </a:rPr>
              <a:t>精度可以提高，但节奏不可能乱，节奏比精度更重要。无论你对买卖点判断的水平如何，即使是初学者，也必须以此节奏来要求自己。如果你还没有市场的直觉，那么就强迫自己去执行，否则，就离开。</a:t>
            </a:r>
          </a:p>
        </p:txBody>
      </p:sp>
      <p:sp>
        <p:nvSpPr>
          <p:cNvPr id="8" name="矩形 7"/>
          <p:cNvSpPr/>
          <p:nvPr/>
        </p:nvSpPr>
        <p:spPr>
          <a:xfrm>
            <a:off x="589788" y="4077072"/>
            <a:ext cx="8230679"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accent2">
                    <a:lumMod val="40000"/>
                    <a:lumOff val="60000"/>
                  </a:schemeClr>
                </a:solidFill>
                <a:effectLst>
                  <a:outerShdw blurRad="38100" dist="38100" dir="2700000" algn="tl">
                    <a:srgbClr val="000000">
                      <a:alpha val="43137"/>
                    </a:srgbClr>
                  </a:outerShdw>
                </a:effectLst>
              </a:rPr>
              <a:t>对于初学者，一定不能采取小级别的操作</a:t>
            </a:r>
            <a:r>
              <a:rPr lang="zh-CN" altLang="en-US" sz="1000">
                <a:effectLst>
                  <a:outerShdw blurRad="38100" dist="38100" dir="2700000" algn="tl">
                    <a:srgbClr val="000000">
                      <a:alpha val="43137"/>
                    </a:srgbClr>
                  </a:outerShdw>
                </a:effectLst>
              </a:rPr>
              <a:t>，你对买卖点的判断精确度不高，如果还用小级别操作，不出现失误就真是怪事了。对于初学者，按照</a:t>
            </a:r>
            <a:r>
              <a:rPr lang="en-US" altLang="zh-CN" sz="1000">
                <a:effectLst>
                  <a:outerShdw blurRad="38100" dist="38100" dir="2700000" algn="tl">
                    <a:srgbClr val="000000">
                      <a:alpha val="43137"/>
                    </a:srgbClr>
                  </a:outerShdw>
                </a:effectLst>
              </a:rPr>
              <a:t>30</a:t>
            </a:r>
            <a:r>
              <a:rPr lang="zh-CN" altLang="en-US" sz="1000">
                <a:effectLst>
                  <a:outerShdw blurRad="38100" dist="38100" dir="2700000" algn="tl">
                    <a:srgbClr val="000000">
                      <a:alpha val="43137"/>
                    </a:srgbClr>
                  </a:outerShdw>
                </a:effectLst>
              </a:rPr>
              <a:t>分钟来进出，是比较好的，怎么也不能小于</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分钟，</a:t>
            </a:r>
            <a:r>
              <a:rPr lang="en-US" altLang="zh-CN" sz="1000">
                <a:effectLst>
                  <a:outerShdw blurRad="38100" dist="38100" dir="2700000" algn="tl">
                    <a:srgbClr val="000000">
                      <a:alpha val="43137"/>
                    </a:srgbClr>
                  </a:outerShdw>
                </a:effectLst>
              </a:rPr>
              <a:t>5</a:t>
            </a:r>
            <a:r>
              <a:rPr lang="zh-CN" altLang="en-US" sz="1000">
                <a:effectLst>
                  <a:outerShdw blurRad="38100" dist="38100" dir="2700000" algn="tl">
                    <a:srgbClr val="000000">
                      <a:alpha val="43137"/>
                    </a:srgbClr>
                  </a:outerShdw>
                </a:effectLst>
              </a:rPr>
              <a:t>分钟都没有进入背驰段，就不能操作。级别越小，对判断的精确要求越高，而频繁交易而导致的频繁失误只会使心态变坏，技术也永远学不会。先学会站稳，才考虑行走，否则一开始就要跑，可能吗？</a:t>
            </a:r>
          </a:p>
        </p:txBody>
      </p:sp>
      <p:sp>
        <p:nvSpPr>
          <p:cNvPr id="9" name="矩形 8"/>
          <p:cNvSpPr/>
          <p:nvPr/>
        </p:nvSpPr>
        <p:spPr>
          <a:xfrm>
            <a:off x="614279" y="4607555"/>
            <a:ext cx="8208912" cy="70788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accent2">
                    <a:lumMod val="40000"/>
                    <a:lumOff val="60000"/>
                  </a:schemeClr>
                </a:solidFill>
                <a:effectLst>
                  <a:outerShdw blurRad="38100" dist="38100" dir="2700000" algn="tl">
                    <a:srgbClr val="000000">
                      <a:alpha val="43137"/>
                    </a:srgbClr>
                  </a:outerShdw>
                </a:effectLst>
              </a:rPr>
              <a:t>节奏，永远地，只有市场当下的节奏，谁，只要与此节奏对抗，只有痛苦与折磨在等待。</a:t>
            </a:r>
            <a:r>
              <a:rPr lang="zh-CN" altLang="en-US" sz="1000">
                <a:effectLst>
                  <a:outerShdw blurRad="38100" dist="38100" dir="2700000" algn="tl">
                    <a:srgbClr val="000000">
                      <a:alpha val="43137"/>
                    </a:srgbClr>
                  </a:outerShdw>
                </a:effectLst>
              </a:rPr>
              <a:t>注意，一定要注意，所谓的心态好不是如被虐狂般忍受市场节奏错误后的折磨，这一定要注意。很多人，错了，就百忍成钢，在市场中是完全错误的。市场中，永远有翻身的机会，那前提是，你还有战斗的能力。一旦发现节奏错误，唯一正确的就是跟上节奏，例如，错过第一买卖点，还有第二买卖点，如果你连第三买卖点都错过，连错三次，死了也活该。</a:t>
            </a:r>
          </a:p>
        </p:txBody>
      </p:sp>
      <p:sp>
        <p:nvSpPr>
          <p:cNvPr id="10" name="矩形 9"/>
          <p:cNvSpPr/>
          <p:nvPr/>
        </p:nvSpPr>
        <p:spPr>
          <a:xfrm>
            <a:off x="616103" y="5229200"/>
            <a:ext cx="8204363"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chemeClr val="accent2">
                    <a:lumMod val="40000"/>
                    <a:lumOff val="60000"/>
                  </a:schemeClr>
                </a:solidFill>
                <a:effectLst>
                  <a:outerShdw blurRad="38100" dist="38100" dir="2700000" algn="tl">
                    <a:srgbClr val="000000">
                      <a:alpha val="43137"/>
                    </a:srgbClr>
                  </a:outerShdw>
                </a:effectLst>
              </a:rPr>
              <a:t>为什么有三类买卖点？</a:t>
            </a:r>
            <a:r>
              <a:rPr lang="zh-CN" altLang="en-US" sz="1000">
                <a:effectLst>
                  <a:outerShdw blurRad="38100" dist="38100" dir="2700000" algn="tl">
                    <a:srgbClr val="000000">
                      <a:alpha val="43137"/>
                    </a:srgbClr>
                  </a:outerShdw>
                </a:effectLst>
              </a:rPr>
              <a:t>市场太仁慈了，给你三次改错的机会，你如果连这都不能改正，那就休息去，喝茶去，三次都不能改错，还犯同样的错误，不休息、不喝茶，还能干什么？那些一个股票上涨</a:t>
            </a:r>
            <a:r>
              <a:rPr lang="en-US" altLang="zh-CN" sz="1000">
                <a:effectLst>
                  <a:outerShdw blurRad="38100" dist="38100" dir="2700000" algn="tl">
                    <a:srgbClr val="000000">
                      <a:alpha val="43137"/>
                    </a:srgbClr>
                  </a:outerShdw>
                </a:effectLst>
              </a:rPr>
              <a:t>N</a:t>
            </a:r>
            <a:r>
              <a:rPr lang="zh-CN" altLang="en-US" sz="1000">
                <a:effectLst>
                  <a:outerShdw blurRad="38100" dist="38100" dir="2700000" algn="tl">
                    <a:srgbClr val="000000">
                      <a:alpha val="43137"/>
                    </a:srgbClr>
                  </a:outerShdw>
                </a:effectLst>
              </a:rPr>
              <a:t>倍后还问能不能买，甚至还追高买，这种人，还能说什么？难道上涨</a:t>
            </a:r>
            <a:r>
              <a:rPr lang="en-US" altLang="zh-CN" sz="1000">
                <a:effectLst>
                  <a:outerShdw blurRad="38100" dist="38100" dir="2700000" algn="tl">
                    <a:srgbClr val="000000">
                      <a:alpha val="43137"/>
                    </a:srgbClr>
                  </a:outerShdw>
                </a:effectLst>
              </a:rPr>
              <a:t>N</a:t>
            </a:r>
            <a:r>
              <a:rPr lang="zh-CN" altLang="en-US" sz="1000">
                <a:effectLst>
                  <a:outerShdw blurRad="38100" dist="38100" dir="2700000" algn="tl">
                    <a:srgbClr val="000000">
                      <a:alpha val="43137"/>
                    </a:srgbClr>
                  </a:outerShdw>
                </a:effectLst>
              </a:rPr>
              <a:t>倍还看不到买点吗？看着很多散户，在连续拉升后还赌后面的所谓涨停，只能好不客气地说：死了活该。</a:t>
            </a:r>
          </a:p>
        </p:txBody>
      </p:sp>
      <p:sp>
        <p:nvSpPr>
          <p:cNvPr id="11" name="矩形 10"/>
          <p:cNvSpPr/>
          <p:nvPr/>
        </p:nvSpPr>
        <p:spPr>
          <a:xfrm>
            <a:off x="611559" y="5805264"/>
            <a:ext cx="8208913"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a:solidFill>
                  <a:srgbClr val="C49500"/>
                </a:solidFill>
                <a:effectLst>
                  <a:outerShdw blurRad="38100" dist="38100" dir="2700000" algn="tl">
                    <a:srgbClr val="000000">
                      <a:alpha val="43137"/>
                    </a:srgbClr>
                  </a:outerShdw>
                </a:effectLst>
              </a:rPr>
              <a:t>市场是残酷的，对于企图违反市场节奏的人来说，市场就是他们的死地；市场是美好的，市场就是巴赫的赋格曲，那里有生命的节奏。节奏，永远是市场的节奏，一个没有节奏感的市场参与者，等待他的永远都是折磨，抛开你的贪婪、恐惧，去倾听市场的节奏。周末了，放下一切，却倾听大自然的节奏，生命的节奏，音乐的节奏，然后再回来倾听，这市场的节奏。与市场共舞，你的贪婪与恐惧一一剥落，你会变得光明无比。</a:t>
            </a:r>
          </a:p>
        </p:txBody>
      </p:sp>
      <p:sp>
        <p:nvSpPr>
          <p:cNvPr id="12" name="动作按钮: 开始 11">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后退或前一项 12">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前进或下一项 13">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5" name="动作按钮: 结束 14">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6" name="动作按钮: 第一张 15">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7" name="动作按钮: 上一张 16">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5232232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animEffect transition="in" filter="fade">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Effect transition="in" filter="fade">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animEffect transition="in" filter="fad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500" fill="hold"/>
                                        <p:tgtEl>
                                          <p:spTgt spid="11"/>
                                        </p:tgtEl>
                                        <p:attrNameLst>
                                          <p:attrName>ppt_w</p:attrName>
                                        </p:attrNameLst>
                                      </p:cBhvr>
                                      <p:tavLst>
                                        <p:tav tm="0">
                                          <p:val>
                                            <p:fltVal val="0"/>
                                          </p:val>
                                        </p:tav>
                                        <p:tav tm="100000">
                                          <p:val>
                                            <p:strVal val="#ppt_w"/>
                                          </p:val>
                                        </p:tav>
                                      </p:tavLst>
                                    </p:anim>
                                    <p:anim calcmode="lin" valueType="num">
                                      <p:cBhvr>
                                        <p:cTn id="71" dur="500" fill="hold"/>
                                        <p:tgtEl>
                                          <p:spTgt spid="11"/>
                                        </p:tgtEl>
                                        <p:attrNameLst>
                                          <p:attrName>ppt_h</p:attrName>
                                        </p:attrNameLst>
                                      </p:cBhvr>
                                      <p:tavLst>
                                        <p:tav tm="0">
                                          <p:val>
                                            <p:fltVal val="0"/>
                                          </p:val>
                                        </p:tav>
                                        <p:tav tm="100000">
                                          <p:val>
                                            <p:strVal val="#ppt_h"/>
                                          </p:val>
                                        </p:tav>
                                      </p:tavLst>
                                    </p:anim>
                                    <p:animEffect transition="in" filter="fade">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980728"/>
            <a:ext cx="7772400" cy="467072"/>
          </a:xfrm>
          <a:effectLst>
            <a:outerShdw blurRad="50800" dist="38100" dir="2700000" algn="tl" rotWithShape="0">
              <a:prstClr val="black">
                <a:alpha val="40000"/>
              </a:prstClr>
            </a:outerShdw>
          </a:effectLst>
        </p:spPr>
        <p:txBody>
          <a:bodyPr/>
          <a:lstStyle/>
          <a:p>
            <a:r>
              <a:rPr lang="zh-CN" altLang="en-US" sz="1800" b="1">
                <a:solidFill>
                  <a:schemeClr val="accent2">
                    <a:lumMod val="40000"/>
                    <a:lumOff val="60000"/>
                  </a:schemeClr>
                </a:solidFill>
              </a:rPr>
              <a:t>没有节奏，只有死 </a:t>
            </a:r>
            <a:r>
              <a:rPr lang="zh-CN" altLang="en-US" sz="1800" b="1" smtClean="0">
                <a:solidFill>
                  <a:schemeClr val="accent2">
                    <a:lumMod val="40000"/>
                    <a:lumOff val="60000"/>
                  </a:schemeClr>
                </a:solidFill>
              </a:rPr>
              <a:t>（附录图解）</a:t>
            </a:r>
            <a:endParaRPr lang="zh-CN" altLang="en-US" sz="1800" b="1"/>
          </a:p>
        </p:txBody>
      </p:sp>
      <p:pic>
        <p:nvPicPr>
          <p:cNvPr id="5122" name="Picture 2" descr="E:\证券\学习资料\缠论\108篇文章图例\20070320-0330.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556792"/>
            <a:ext cx="8136904" cy="4824536"/>
          </a:xfrm>
          <a:prstGeom prst="rect">
            <a:avLst/>
          </a:prstGeom>
          <a:noFill/>
          <a:effectLst>
            <a:outerShdw blurRad="50800" dist="38100" dir="2700000" algn="tl"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4" name="动作按钮: 开始 3">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5" name="动作按钮: 后退或前一项 4">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 name="动作按钮: 前进或下一项 5">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7" name="动作按钮: 结束 6">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8" name="动作按钮: 第一张 7">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9" name="动作按钮: 上一张 8">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1666751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1000" fill="hold"/>
                                        <p:tgtEl>
                                          <p:spTgt spid="5122"/>
                                        </p:tgtEl>
                                        <p:attrNameLst>
                                          <p:attrName>ppt_w</p:attrName>
                                        </p:attrNameLst>
                                      </p:cBhvr>
                                      <p:tavLst>
                                        <p:tav tm="0">
                                          <p:val>
                                            <p:fltVal val="0"/>
                                          </p:val>
                                        </p:tav>
                                        <p:tav tm="100000">
                                          <p:val>
                                            <p:strVal val="#ppt_w"/>
                                          </p:val>
                                        </p:tav>
                                      </p:tavLst>
                                    </p:anim>
                                    <p:anim calcmode="lin" valueType="num">
                                      <p:cBhvr>
                                        <p:cTn id="13" dur="1000" fill="hold"/>
                                        <p:tgtEl>
                                          <p:spTgt spid="5122"/>
                                        </p:tgtEl>
                                        <p:attrNameLst>
                                          <p:attrName>ppt_h</p:attrName>
                                        </p:attrNameLst>
                                      </p:cBhvr>
                                      <p:tavLst>
                                        <p:tav tm="0">
                                          <p:val>
                                            <p:fltVal val="0"/>
                                          </p:val>
                                        </p:tav>
                                        <p:tav tm="100000">
                                          <p:val>
                                            <p:strVal val="#ppt_h"/>
                                          </p:val>
                                        </p:tav>
                                      </p:tavLst>
                                    </p:anim>
                                    <p:anim calcmode="lin" valueType="num">
                                      <p:cBhvr>
                                        <p:cTn id="14" dur="1000" fill="hold"/>
                                        <p:tgtEl>
                                          <p:spTgt spid="5122"/>
                                        </p:tgtEl>
                                        <p:attrNameLst>
                                          <p:attrName>style.rotation</p:attrName>
                                        </p:attrNameLst>
                                      </p:cBhvr>
                                      <p:tavLst>
                                        <p:tav tm="0">
                                          <p:val>
                                            <p:fltVal val="90"/>
                                          </p:val>
                                        </p:tav>
                                        <p:tav tm="100000">
                                          <p:val>
                                            <p:fltVal val="0"/>
                                          </p:val>
                                        </p:tav>
                                      </p:tavLst>
                                    </p:anim>
                                    <p:animEffect transition="in" filter="fade">
                                      <p:cBhvr>
                                        <p:cTn id="15"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64704"/>
            <a:ext cx="8210872" cy="683096"/>
          </a:xfrm>
          <a:effectLst>
            <a:outerShdw blurRad="50800" dist="38100" dir="2700000" algn="tl" rotWithShape="0">
              <a:prstClr val="black">
                <a:alpha val="40000"/>
              </a:prstClr>
            </a:outerShdw>
          </a:effectLst>
        </p:spPr>
        <p:txBody>
          <a:bodyPr/>
          <a:lstStyle/>
          <a:p>
            <a:r>
              <a:rPr lang="zh-CN" altLang="en-US" sz="1800" b="1">
                <a:solidFill>
                  <a:schemeClr val="accent6">
                    <a:lumMod val="40000"/>
                    <a:lumOff val="60000"/>
                  </a:schemeClr>
                </a:solidFill>
              </a:rPr>
              <a:t>持股与持币，两种最基本的</a:t>
            </a:r>
            <a:r>
              <a:rPr lang="zh-CN" altLang="en-US" sz="1800" b="1" smtClean="0">
                <a:solidFill>
                  <a:schemeClr val="accent6">
                    <a:lumMod val="40000"/>
                    <a:lumOff val="60000"/>
                  </a:schemeClr>
                </a:solidFill>
              </a:rPr>
              <a:t>操作  </a:t>
            </a:r>
            <a:r>
              <a:rPr lang="zh-CN" altLang="en-US" sz="1100" smtClean="0"/>
              <a:t>发现</a:t>
            </a:r>
            <a:r>
              <a:rPr lang="zh-CN" altLang="en-US" sz="1100"/>
              <a:t>很多人都有这样的糊涂概念，以为买入卖出才是股票的操作，是股票操作的所有了。其实，对于每一笔交易来说，买入卖出，</a:t>
            </a:r>
            <a:r>
              <a:rPr lang="en-US" altLang="zh-CN" sz="1100"/>
              <a:t>1</a:t>
            </a:r>
            <a:r>
              <a:rPr lang="zh-CN" altLang="en-US" sz="1100"/>
              <a:t>秒都不用就完成了，更多、更长时间的，填充在买入与卖出之间两种最基本的操作：持股与持币，才是更重要的操作</a:t>
            </a:r>
            <a:r>
              <a:rPr lang="zh-CN" altLang="en-US" sz="1100" smtClean="0"/>
              <a:t>。</a:t>
            </a:r>
            <a:endParaRPr lang="zh-CN" altLang="en-US" sz="1100"/>
          </a:p>
        </p:txBody>
      </p:sp>
      <p:sp>
        <p:nvSpPr>
          <p:cNvPr id="4" name="矩形 3"/>
          <p:cNvSpPr/>
          <p:nvPr/>
        </p:nvSpPr>
        <p:spPr>
          <a:xfrm>
            <a:off x="611560" y="1628800"/>
            <a:ext cx="8208912" cy="76944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accent6">
                    <a:lumMod val="40000"/>
                    <a:lumOff val="60000"/>
                  </a:schemeClr>
                </a:solidFill>
              </a:rPr>
              <a:t>假设你是按</a:t>
            </a:r>
            <a:r>
              <a:rPr lang="en-US" altLang="zh-CN" sz="1100" b="1">
                <a:solidFill>
                  <a:schemeClr val="accent6">
                    <a:lumMod val="40000"/>
                    <a:lumOff val="60000"/>
                  </a:schemeClr>
                </a:solidFill>
              </a:rPr>
              <a:t>30</a:t>
            </a:r>
            <a:r>
              <a:rPr lang="zh-CN" altLang="en-US" sz="1100" b="1">
                <a:solidFill>
                  <a:schemeClr val="accent6">
                    <a:lumMod val="40000"/>
                    <a:lumOff val="60000"/>
                  </a:schemeClr>
                </a:solidFill>
              </a:rPr>
              <a:t>分钟级别操作的</a:t>
            </a:r>
            <a:r>
              <a:rPr lang="zh-CN" altLang="en-US" sz="1100"/>
              <a:t>，那么，在一个</a:t>
            </a:r>
            <a:r>
              <a:rPr lang="en-US" altLang="zh-CN" sz="1100"/>
              <a:t>30</a:t>
            </a:r>
            <a:r>
              <a:rPr lang="zh-CN" altLang="en-US" sz="1100"/>
              <a:t>分钟的买点买入后，就进入一个持股的操作中，根据本</a:t>
            </a:r>
            <a:r>
              <a:rPr lang="en-US" altLang="zh-CN" sz="1100"/>
              <a:t>ID</a:t>
            </a:r>
            <a:r>
              <a:rPr lang="zh-CN" altLang="en-US" sz="1100"/>
              <a:t>的理论，你很明确地知道，一个</a:t>
            </a:r>
            <a:r>
              <a:rPr lang="en-US" altLang="zh-CN" sz="1100"/>
              <a:t>30</a:t>
            </a:r>
            <a:r>
              <a:rPr lang="zh-CN" altLang="en-US" sz="1100"/>
              <a:t>分钟的卖点必然在前面等着，这卖点宣告从那</a:t>
            </a:r>
            <a:r>
              <a:rPr lang="en-US" altLang="zh-CN" sz="1100"/>
              <a:t>30</a:t>
            </a:r>
            <a:r>
              <a:rPr lang="zh-CN" altLang="en-US" sz="1100"/>
              <a:t>分钟买点开始的走势类型的结束。在这个卖点到来之前，你就只在持股这唯一的操作里。当这个</a:t>
            </a:r>
            <a:r>
              <a:rPr lang="en-US" altLang="zh-CN" sz="1100"/>
              <a:t>30</a:t>
            </a:r>
            <a:r>
              <a:rPr lang="zh-CN" altLang="en-US" sz="1100"/>
              <a:t>分钟的卖点出现时，卖出，然后就进入持币的操作里，直到一个</a:t>
            </a:r>
            <a:r>
              <a:rPr lang="en-US" altLang="zh-CN" sz="1100"/>
              <a:t>30</a:t>
            </a:r>
            <a:r>
              <a:rPr lang="zh-CN" altLang="en-US" sz="1100"/>
              <a:t>分钟的买点出现。持股与持币，归根结底就是一种等待，等待那个被理论绝对保证的买卖点。所有股票的操作，归根结底，只有两个字：等待。</a:t>
            </a:r>
          </a:p>
        </p:txBody>
      </p:sp>
      <p:sp>
        <p:nvSpPr>
          <p:cNvPr id="5" name="矩形 4"/>
          <p:cNvSpPr/>
          <p:nvPr/>
        </p:nvSpPr>
        <p:spPr>
          <a:xfrm>
            <a:off x="611560" y="2420888"/>
            <a:ext cx="8208912" cy="60016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a:t>等待市场的买卖点，和等待彗星的到来不同，后者，可以很精确地知道具体的时间，而</a:t>
            </a:r>
            <a:r>
              <a:rPr lang="zh-CN" altLang="en-US" sz="1100" b="1">
                <a:solidFill>
                  <a:schemeClr val="accent6">
                    <a:lumMod val="40000"/>
                    <a:lumOff val="60000"/>
                  </a:schemeClr>
                </a:solidFill>
              </a:rPr>
              <a:t>市场的买卖点是生长出来的。</a:t>
            </a:r>
            <a:r>
              <a:rPr lang="zh-CN" altLang="en-US" sz="1100"/>
              <a:t>买卖点的生长过程，就是一个具体的走势类型的生灭过程。这些过程，不妨用一个</a:t>
            </a:r>
            <a:r>
              <a:rPr lang="en-US" altLang="zh-CN" sz="1100"/>
              <a:t>30</a:t>
            </a:r>
            <a:r>
              <a:rPr lang="zh-CN" altLang="en-US" sz="1100"/>
              <a:t>分钟第一类买点</a:t>
            </a:r>
            <a:r>
              <a:rPr lang="en-US" altLang="zh-CN" sz="1100"/>
              <a:t>a</a:t>
            </a:r>
            <a:r>
              <a:rPr lang="zh-CN" altLang="en-US" sz="1100"/>
              <a:t>开始的</a:t>
            </a:r>
            <a:r>
              <a:rPr lang="en-US" altLang="zh-CN" sz="1100"/>
              <a:t>30</a:t>
            </a:r>
            <a:r>
              <a:rPr lang="zh-CN" altLang="en-US" sz="1100"/>
              <a:t>分钟走势类型如何生灭为例子进行说明。</a:t>
            </a:r>
          </a:p>
        </p:txBody>
      </p:sp>
      <p:sp>
        <p:nvSpPr>
          <p:cNvPr id="6" name="矩形 5"/>
          <p:cNvSpPr/>
          <p:nvPr/>
        </p:nvSpPr>
        <p:spPr>
          <a:xfrm>
            <a:off x="611560" y="2996952"/>
            <a:ext cx="8208912" cy="1277273"/>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a:solidFill>
                  <a:schemeClr val="accent6">
                    <a:lumMod val="40000"/>
                    <a:lumOff val="60000"/>
                  </a:schemeClr>
                </a:solidFill>
              </a:rPr>
              <a:t>一个</a:t>
            </a:r>
            <a:r>
              <a:rPr lang="en-US" altLang="zh-CN" sz="1100" b="1">
                <a:solidFill>
                  <a:schemeClr val="accent6">
                    <a:lumMod val="40000"/>
                    <a:lumOff val="60000"/>
                  </a:schemeClr>
                </a:solidFill>
              </a:rPr>
              <a:t>30</a:t>
            </a:r>
            <a:r>
              <a:rPr lang="zh-CN" altLang="en-US" sz="1100" b="1">
                <a:solidFill>
                  <a:schemeClr val="accent6">
                    <a:lumMod val="40000"/>
                    <a:lumOff val="60000"/>
                  </a:schemeClr>
                </a:solidFill>
              </a:rPr>
              <a:t>分钟的走势类型，最低标准，就要形成一个</a:t>
            </a:r>
            <a:r>
              <a:rPr lang="en-US" altLang="zh-CN" sz="1100" b="1">
                <a:solidFill>
                  <a:schemeClr val="accent6">
                    <a:lumMod val="40000"/>
                    <a:lumOff val="60000"/>
                  </a:schemeClr>
                </a:solidFill>
              </a:rPr>
              <a:t>30</a:t>
            </a:r>
            <a:r>
              <a:rPr lang="zh-CN" altLang="en-US" sz="1100" b="1">
                <a:solidFill>
                  <a:schemeClr val="accent6">
                    <a:lumMod val="40000"/>
                    <a:lumOff val="60000"/>
                  </a:schemeClr>
                </a:solidFill>
              </a:rPr>
              <a:t>分钟的中枢，一旦这中枢形成，该走势类型随时结束都是符合理论的。</a:t>
            </a:r>
            <a:r>
              <a:rPr lang="zh-CN" altLang="en-US" sz="1100"/>
              <a:t>这样，最弱的走势类型，就是该中枢一完成就结束，在该例子里，就是从</a:t>
            </a:r>
            <a:r>
              <a:rPr lang="en-US" altLang="zh-CN" sz="1100"/>
              <a:t>a</a:t>
            </a:r>
            <a:r>
              <a:rPr lang="zh-CN" altLang="en-US" sz="1100"/>
              <a:t>点开始，三段重叠的</a:t>
            </a:r>
            <a:r>
              <a:rPr lang="en-US" altLang="zh-CN" sz="1100"/>
              <a:t>5</a:t>
            </a:r>
            <a:r>
              <a:rPr lang="zh-CN" altLang="en-US" sz="1100"/>
              <a:t>分钟走势类型结束后，该</a:t>
            </a:r>
            <a:r>
              <a:rPr lang="en-US" altLang="zh-CN" sz="1100"/>
              <a:t>30</a:t>
            </a:r>
            <a:r>
              <a:rPr lang="zh-CN" altLang="en-US" sz="1100"/>
              <a:t>分钟走势类型就结束了。用</a:t>
            </a:r>
            <a:r>
              <a:rPr lang="en-US" altLang="zh-CN" sz="1100"/>
              <a:t>A1</a:t>
            </a:r>
            <a:r>
              <a:rPr lang="zh-CN" altLang="en-US" sz="1100"/>
              <a:t>、</a:t>
            </a:r>
            <a:r>
              <a:rPr lang="en-US" altLang="zh-CN" sz="1100"/>
              <a:t>A2</a:t>
            </a:r>
            <a:r>
              <a:rPr lang="zh-CN" altLang="en-US" sz="1100"/>
              <a:t>、</a:t>
            </a:r>
            <a:r>
              <a:rPr lang="en-US" altLang="zh-CN" sz="1100"/>
              <a:t>A3</a:t>
            </a:r>
            <a:r>
              <a:rPr lang="zh-CN" altLang="en-US" sz="1100"/>
              <a:t>来依次代表这三段</a:t>
            </a:r>
            <a:r>
              <a:rPr lang="en-US" altLang="zh-CN" sz="1100"/>
              <a:t>5</a:t>
            </a:r>
            <a:r>
              <a:rPr lang="zh-CN" altLang="en-US" sz="1100"/>
              <a:t>分钟走势类型，显然，从</a:t>
            </a:r>
            <a:r>
              <a:rPr lang="en-US" altLang="zh-CN" sz="1100"/>
              <a:t>a</a:t>
            </a:r>
            <a:r>
              <a:rPr lang="zh-CN" altLang="en-US" sz="1100"/>
              <a:t>开始的这</a:t>
            </a:r>
            <a:r>
              <a:rPr lang="en-US" altLang="zh-CN" sz="1100"/>
              <a:t>30</a:t>
            </a:r>
            <a:r>
              <a:rPr lang="zh-CN" altLang="en-US" sz="1100"/>
              <a:t>分钟走势类型就可以用</a:t>
            </a:r>
            <a:r>
              <a:rPr lang="en-US" altLang="zh-CN" sz="1100"/>
              <a:t>A1+A2+A3</a:t>
            </a:r>
            <a:r>
              <a:rPr lang="zh-CN" altLang="en-US" sz="1100"/>
              <a:t>表示。那么，在实际操作中，如何事先知道，是否真的将形成这种最弱的走势？答案是否定的，不仅不可能事先知道是否真的要出现这种最弱的走势类型，而且走势类型的任何可能性都不可能被事先确认，这说明什么？说明预测是毫无意义的，走势是干出来的，是市场合力的结果，而不是被上帝所事先确定的，市场中没有上帝，市场的方向只有所有参与者的合力决定，大资金或高技巧，可以用自己的力量去引导市场，按照自己的剧本来演绎，但没有上帝可以完全事先确定市场走势类型完成的所有细节。</a:t>
            </a:r>
          </a:p>
        </p:txBody>
      </p:sp>
      <p:sp>
        <p:nvSpPr>
          <p:cNvPr id="7" name="矩形 6"/>
          <p:cNvSpPr/>
          <p:nvPr/>
        </p:nvSpPr>
        <p:spPr>
          <a:xfrm>
            <a:off x="611560" y="4329390"/>
            <a:ext cx="8208912" cy="938719"/>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a:t>那么，如果一切都不可以预测，</a:t>
            </a:r>
            <a:r>
              <a:rPr lang="zh-CN" altLang="en-US" sz="1100" b="1">
                <a:solidFill>
                  <a:schemeClr val="accent6">
                    <a:lumMod val="40000"/>
                    <a:lumOff val="60000"/>
                  </a:schemeClr>
                </a:solidFill>
              </a:rPr>
              <a:t>那本</a:t>
            </a:r>
            <a:r>
              <a:rPr lang="en-US" altLang="zh-CN" sz="1100" b="1">
                <a:solidFill>
                  <a:schemeClr val="accent6">
                    <a:lumMod val="40000"/>
                    <a:lumOff val="60000"/>
                  </a:schemeClr>
                </a:solidFill>
              </a:rPr>
              <a:t>ID</a:t>
            </a:r>
            <a:r>
              <a:rPr lang="zh-CN" altLang="en-US" sz="1100" b="1">
                <a:solidFill>
                  <a:schemeClr val="accent6">
                    <a:lumMod val="40000"/>
                    <a:lumOff val="60000"/>
                  </a:schemeClr>
                </a:solidFill>
              </a:rPr>
              <a:t>理论的意义何在？</a:t>
            </a:r>
            <a:r>
              <a:rPr lang="zh-CN" altLang="en-US" sz="1100"/>
              <a:t>一切虽然不可以预测，但一切走势类型的可能结构与类型，却是可以分类的，每一类之间都有着明确的界限，因此，你唯一需要的，就是观察市场当下的走势，让市场去选择可能的结构与类型，然后根据市场的选择来选择。注意，这对于大资金来说一样的，</a:t>
            </a:r>
            <a:r>
              <a:rPr lang="zh-CN" altLang="en-US" sz="1100">
                <a:solidFill>
                  <a:srgbClr val="C49500"/>
                </a:solidFill>
              </a:rPr>
              <a:t>无论任何规模的资金，归根结底都只是市场的分力，不是合力本身，</a:t>
            </a:r>
            <a:r>
              <a:rPr lang="zh-CN" altLang="en-US" sz="1100"/>
              <a:t>企图把自己当合力本身，把自己装扮成上帝的，最终的结局都是死无葬身之地。</a:t>
            </a:r>
            <a:r>
              <a:rPr lang="zh-CN" altLang="en-US" sz="1100">
                <a:solidFill>
                  <a:srgbClr val="C49500"/>
                </a:solidFill>
              </a:rPr>
              <a:t>只要是分力，就要观察市场当下的反应，根据市场反应的当下选择来选择。</a:t>
            </a:r>
          </a:p>
        </p:txBody>
      </p:sp>
      <p:sp>
        <p:nvSpPr>
          <p:cNvPr id="8" name="矩形 7"/>
          <p:cNvSpPr/>
          <p:nvPr/>
        </p:nvSpPr>
        <p:spPr>
          <a:xfrm>
            <a:off x="611560" y="5349116"/>
            <a:ext cx="8208912" cy="60016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a:t>今天的课程，是一个思维上的关键，</a:t>
            </a:r>
            <a:r>
              <a:rPr lang="zh-CN" altLang="en-US" sz="1100" b="1">
                <a:solidFill>
                  <a:schemeClr val="accent6">
                    <a:lumMod val="40000"/>
                    <a:lumOff val="60000"/>
                  </a:schemeClr>
                </a:solidFill>
              </a:rPr>
              <a:t>必须明确两点</a:t>
            </a:r>
            <a:r>
              <a:rPr lang="zh-CN" altLang="en-US" sz="1100"/>
              <a:t>：一、买卖点操作后，等待是一个最关键的过程，必须密切关注相应的走势类型的生长与分类选择，这一切都是当下的。二、买卖点本质上是走势类型的生长状况与分类决定的，反过来，某些买卖点的出现，又使得走势类型的生长状况分类有一个明确的界定，这些都是观察市场细节的关键之处。</a:t>
            </a:r>
          </a:p>
        </p:txBody>
      </p:sp>
      <p:sp>
        <p:nvSpPr>
          <p:cNvPr id="9" name="动作按钮: 开始 8">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0" name="动作按钮: 后退或前一项 9">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1" name="动作按钮: 前进或下一项 10">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2" name="动作按钮: 结束 11">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3" name="动作按钮: 第一张 12">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14" name="动作按钮: 上一张 13">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385645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a:stCxn id="35" idx="0"/>
          </p:cNvCxnSpPr>
          <p:nvPr/>
        </p:nvCxnSpPr>
        <p:spPr>
          <a:xfrm flipV="1">
            <a:off x="5158339" y="4403852"/>
            <a:ext cx="2230803" cy="794"/>
          </a:xfrm>
          <a:prstGeom prst="line">
            <a:avLst/>
          </a:prstGeom>
          <a:ln>
            <a:solidFill>
              <a:srgbClr val="FFFF00"/>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375567" y="4228438"/>
            <a:ext cx="123652" cy="258186"/>
          </a:xfrm>
          <a:prstGeom prst="rect">
            <a:avLst/>
          </a:prstGeom>
          <a:solidFill>
            <a:srgbClr val="D3675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71" name="矩形 70"/>
          <p:cNvSpPr/>
          <p:nvPr/>
        </p:nvSpPr>
        <p:spPr>
          <a:xfrm>
            <a:off x="6384895" y="4421724"/>
            <a:ext cx="112014" cy="357190"/>
          </a:xfrm>
          <a:prstGeom prst="rect">
            <a:avLst/>
          </a:prstGeom>
          <a:solidFill>
            <a:schemeClr val="accent2"/>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58" name="矩形 57"/>
          <p:cNvSpPr/>
          <p:nvPr/>
        </p:nvSpPr>
        <p:spPr>
          <a:xfrm>
            <a:off x="6394428" y="4411725"/>
            <a:ext cx="98972" cy="357190"/>
          </a:xfrm>
          <a:prstGeom prst="rect">
            <a:avLst/>
          </a:prstGeom>
          <a:solidFill>
            <a:schemeClr val="bg1">
              <a:lumMod val="25000"/>
              <a:lumOff val="75000"/>
            </a:schemeClr>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cxnSp>
        <p:nvCxnSpPr>
          <p:cNvPr id="42" name="直接连接符 41"/>
          <p:cNvCxnSpPr/>
          <p:nvPr/>
        </p:nvCxnSpPr>
        <p:spPr>
          <a:xfrm>
            <a:off x="5102332" y="4761836"/>
            <a:ext cx="1500198" cy="1588"/>
          </a:xfrm>
          <a:prstGeom prst="line">
            <a:avLst/>
          </a:prstGeom>
          <a:ln>
            <a:solidFill>
              <a:srgbClr val="FFFF00"/>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8" idx="0"/>
          </p:cNvCxnSpPr>
          <p:nvPr/>
        </p:nvCxnSpPr>
        <p:spPr>
          <a:xfrm flipV="1">
            <a:off x="5801281" y="3975224"/>
            <a:ext cx="944919" cy="794"/>
          </a:xfrm>
          <a:prstGeom prst="line">
            <a:avLst/>
          </a:prstGeom>
          <a:ln>
            <a:solidFill>
              <a:srgbClr val="FFFF00"/>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888018" y="4547522"/>
            <a:ext cx="2500330" cy="1588"/>
          </a:xfrm>
          <a:prstGeom prst="line">
            <a:avLst/>
          </a:prstGeom>
          <a:ln>
            <a:solidFill>
              <a:srgbClr val="FFFF00"/>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05075" y="2823524"/>
            <a:ext cx="1857388" cy="1588"/>
          </a:xfrm>
          <a:prstGeom prst="line">
            <a:avLst/>
          </a:prstGeom>
          <a:ln>
            <a:solidFill>
              <a:srgbClr val="FFFF00"/>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147951" y="2680648"/>
            <a:ext cx="1714512" cy="1588"/>
          </a:xfrm>
          <a:prstGeom prst="line">
            <a:avLst/>
          </a:prstGeom>
          <a:ln>
            <a:solidFill>
              <a:srgbClr val="FFFF00"/>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219389" y="2466334"/>
            <a:ext cx="1643074" cy="1588"/>
          </a:xfrm>
          <a:prstGeom prst="line">
            <a:avLst/>
          </a:prstGeom>
          <a:ln>
            <a:solidFill>
              <a:srgbClr val="FFFF00"/>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567605" y="3210071"/>
            <a:ext cx="357190" cy="1588"/>
          </a:xfrm>
          <a:prstGeom prst="line">
            <a:avLst/>
          </a:prstGeom>
          <a:ln>
            <a:solidFill>
              <a:srgbClr val="FFFF00"/>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70483" y="356942"/>
            <a:ext cx="8216358" cy="611088"/>
          </a:xfrm>
          <a:effectLst>
            <a:outerShdw blurRad="50800" dist="38100" dir="2700000" algn="tl" rotWithShape="0">
              <a:prstClr val="black">
                <a:alpha val="40000"/>
              </a:prstClr>
            </a:outerShdw>
          </a:effectLst>
        </p:spPr>
        <p:txBody>
          <a:bodyPr/>
          <a:lstStyle/>
          <a:p>
            <a:r>
              <a:rPr lang="zh-CN" altLang="en-US" sz="1800" b="1">
                <a:solidFill>
                  <a:schemeClr val="accent6">
                    <a:lumMod val="40000"/>
                    <a:lumOff val="60000"/>
                  </a:schemeClr>
                </a:solidFill>
                <a:effectLst>
                  <a:outerShdw blurRad="38100" dist="38100" dir="2700000" algn="tl">
                    <a:srgbClr val="000000">
                      <a:alpha val="43137"/>
                    </a:srgbClr>
                  </a:outerShdw>
                </a:effectLst>
              </a:rPr>
              <a:t>每日走势的</a:t>
            </a:r>
            <a:r>
              <a:rPr lang="zh-CN" altLang="en-US" sz="1800" b="1" smtClean="0">
                <a:solidFill>
                  <a:schemeClr val="accent6">
                    <a:lumMod val="40000"/>
                    <a:lumOff val="60000"/>
                  </a:schemeClr>
                </a:solidFill>
                <a:effectLst>
                  <a:outerShdw blurRad="38100" dist="38100" dir="2700000" algn="tl">
                    <a:srgbClr val="000000">
                      <a:alpha val="43137"/>
                    </a:srgbClr>
                  </a:outerShdw>
                </a:effectLst>
              </a:rPr>
              <a:t>分类   </a:t>
            </a:r>
            <a:r>
              <a:rPr lang="zh-CN" altLang="en-US" sz="1100" smtClean="0">
                <a:effectLst>
                  <a:outerShdw blurRad="38100" dist="38100" dir="2700000" algn="tl">
                    <a:srgbClr val="000000">
                      <a:alpha val="43137"/>
                    </a:srgbClr>
                  </a:outerShdw>
                </a:effectLst>
              </a:rPr>
              <a:t>如果</a:t>
            </a:r>
            <a:r>
              <a:rPr lang="zh-CN" altLang="en-US" sz="1100">
                <a:effectLst>
                  <a:outerShdw blurRad="38100" dist="38100" dir="2700000" algn="tl">
                    <a:srgbClr val="000000">
                      <a:alpha val="43137"/>
                    </a:srgbClr>
                  </a:outerShdw>
                </a:effectLst>
              </a:rPr>
              <a:t>是按某级别的严格操作，每天具体怎么走是关系不大的，走势不会因为交易是按天来的就有什么本质的不同。但针对每天的走势进行一些分类，至少是一个好的辅助。</a:t>
            </a:r>
          </a:p>
        </p:txBody>
      </p:sp>
      <p:sp>
        <p:nvSpPr>
          <p:cNvPr id="4" name="Titre 1"/>
          <p:cNvSpPr txBox="1">
            <a:spLocks/>
          </p:cNvSpPr>
          <p:nvPr/>
        </p:nvSpPr>
        <p:spPr bwMode="auto">
          <a:xfrm>
            <a:off x="603490" y="980728"/>
            <a:ext cx="8183351" cy="455318"/>
          </a:xfrm>
          <a:prstGeom prst="rect">
            <a:avLst/>
          </a:prstGeom>
          <a:noFill/>
          <a:ln>
            <a:noFill/>
          </a:ln>
          <a:effectLst>
            <a:outerShdw blurRad="50800" dist="38100" dir="2700000" algn="tl"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ea typeface="宋体" charset="-122"/>
                <a:cs typeface="Tahoma" pitchFamily="34" charset="0"/>
              </a:defRPr>
            </a:lvl2pPr>
            <a:lvl3pPr algn="l" rtl="0" fontAlgn="base">
              <a:spcBef>
                <a:spcPct val="0"/>
              </a:spcBef>
              <a:spcAft>
                <a:spcPct val="0"/>
              </a:spcAft>
              <a:defRPr sz="4400">
                <a:solidFill>
                  <a:schemeClr val="tx2"/>
                </a:solidFill>
                <a:latin typeface="Tahoma" pitchFamily="34" charset="0"/>
                <a:ea typeface="宋体" charset="-122"/>
                <a:cs typeface="Tahoma" pitchFamily="34" charset="0"/>
              </a:defRPr>
            </a:lvl3pPr>
            <a:lvl4pPr algn="l" rtl="0" fontAlgn="base">
              <a:spcBef>
                <a:spcPct val="0"/>
              </a:spcBef>
              <a:spcAft>
                <a:spcPct val="0"/>
              </a:spcAft>
              <a:defRPr sz="4400">
                <a:solidFill>
                  <a:schemeClr val="tx2"/>
                </a:solidFill>
                <a:latin typeface="Tahoma" pitchFamily="34" charset="0"/>
                <a:ea typeface="宋体" charset="-122"/>
                <a:cs typeface="Tahoma" pitchFamily="34" charset="0"/>
              </a:defRPr>
            </a:lvl4pPr>
            <a:lvl5pPr algn="l" rtl="0" fontAlgn="base">
              <a:spcBef>
                <a:spcPct val="0"/>
              </a:spcBef>
              <a:spcAft>
                <a:spcPct val="0"/>
              </a:spcAft>
              <a:defRPr sz="4400">
                <a:solidFill>
                  <a:schemeClr val="tx2"/>
                </a:solidFill>
                <a:latin typeface="Tahoma" pitchFamily="34" charset="0"/>
                <a:ea typeface="宋体" charset="-122"/>
                <a:cs typeface="Tahoma" pitchFamily="34" charset="0"/>
              </a:defRPr>
            </a:lvl5pPr>
            <a:lvl6pPr marL="457200" algn="l" rtl="0" fontAlgn="base">
              <a:spcBef>
                <a:spcPct val="0"/>
              </a:spcBef>
              <a:spcAft>
                <a:spcPct val="0"/>
              </a:spcAft>
              <a:defRPr sz="4400">
                <a:solidFill>
                  <a:schemeClr val="tx2"/>
                </a:solidFill>
                <a:latin typeface="Tahoma" pitchFamily="34" charset="0"/>
                <a:ea typeface="宋体" charset="-122"/>
                <a:cs typeface="Tahoma" pitchFamily="34" charset="0"/>
              </a:defRPr>
            </a:lvl6pPr>
            <a:lvl7pPr marL="914400" algn="l" rtl="0" fontAlgn="base">
              <a:spcBef>
                <a:spcPct val="0"/>
              </a:spcBef>
              <a:spcAft>
                <a:spcPct val="0"/>
              </a:spcAft>
              <a:defRPr sz="4400">
                <a:solidFill>
                  <a:schemeClr val="tx2"/>
                </a:solidFill>
                <a:latin typeface="Tahoma" pitchFamily="34" charset="0"/>
                <a:ea typeface="宋体" charset="-122"/>
                <a:cs typeface="Tahoma" pitchFamily="34" charset="0"/>
              </a:defRPr>
            </a:lvl7pPr>
            <a:lvl8pPr marL="1371600" algn="l" rtl="0" fontAlgn="base">
              <a:spcBef>
                <a:spcPct val="0"/>
              </a:spcBef>
              <a:spcAft>
                <a:spcPct val="0"/>
              </a:spcAft>
              <a:defRPr sz="4400">
                <a:solidFill>
                  <a:schemeClr val="tx2"/>
                </a:solidFill>
                <a:latin typeface="Tahoma" pitchFamily="34" charset="0"/>
                <a:ea typeface="宋体" charset="-122"/>
                <a:cs typeface="Tahoma" pitchFamily="34" charset="0"/>
              </a:defRPr>
            </a:lvl8pPr>
            <a:lvl9pPr marL="1828800" algn="l" rtl="0" fontAlgn="base">
              <a:spcBef>
                <a:spcPct val="0"/>
              </a:spcBef>
              <a:spcAft>
                <a:spcPct val="0"/>
              </a:spcAft>
              <a:defRPr sz="4400">
                <a:solidFill>
                  <a:schemeClr val="tx2"/>
                </a:solidFill>
                <a:latin typeface="Tahoma" pitchFamily="34" charset="0"/>
                <a:ea typeface="宋体" charset="-122"/>
                <a:cs typeface="Tahoma" pitchFamily="34" charset="0"/>
              </a:defRPr>
            </a:lvl9pPr>
          </a:lstStyle>
          <a:p>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一天的交易是</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4</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小时，等于有</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8</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个</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线组成的一个系统。把</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3</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个相邻</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线的重叠部分当成一个每天走势上的一个中枢，那么，一般来说显然，任何一天的走势，无非只有三类：一、只有一个中枢；二、两个中枢。三、没有中枢，其力度依次趋强。</a:t>
            </a:r>
            <a:endParaRPr lang="zh-CN" altLang="en-US" sz="100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矩形 4"/>
          <p:cNvSpPr/>
          <p:nvPr/>
        </p:nvSpPr>
        <p:spPr>
          <a:xfrm>
            <a:off x="611560" y="1556792"/>
            <a:ext cx="1296144" cy="270843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一、</a:t>
            </a:r>
            <a:r>
              <a:rPr lang="zh-CN" altLang="en-US" sz="1000" b="1"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只有一个中枢</a:t>
            </a:r>
          </a:p>
          <a:p>
            <a:r>
              <a:rPr lang="zh-CN" altLang="en-US" sz="1000" b="1"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这种走势</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1000" smtClean="0">
                <a:solidFill>
                  <a:schemeClr val="bg1">
                    <a:lumMod val="10000"/>
                    <a:lumOff val="90000"/>
                  </a:schemeClr>
                </a:solidFill>
                <a:effectLst>
                  <a:outerShdw blurRad="38100" dist="38100" dir="2700000" algn="tl">
                    <a:srgbClr val="000000">
                      <a:alpha val="43137"/>
                    </a:srgbClr>
                  </a:outerShdw>
                </a:effectLst>
                <a:latin typeface="微软雅黑" pitchFamily="34" charset="-122"/>
                <a:ea typeface="微软雅黑" pitchFamily="34" charset="-122"/>
              </a:rPr>
              <a:t>是典型的平衡市，一般情况下，开盘后前三根</a:t>
            </a:r>
            <a:r>
              <a:rPr lang="en-US" sz="1000" smtClean="0">
                <a:solidFill>
                  <a:schemeClr val="bg1">
                    <a:lumMod val="10000"/>
                    <a:lumOff val="9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bg1">
                    <a:lumMod val="10000"/>
                    <a:lumOff val="9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bg1">
                    <a:lumMod val="10000"/>
                    <a:lumOff val="9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bg1">
                    <a:lumMod val="10000"/>
                    <a:lumOff val="90000"/>
                  </a:schemeClr>
                </a:solidFill>
                <a:effectLst>
                  <a:outerShdw blurRad="38100" dist="38100" dir="2700000" algn="tl">
                    <a:srgbClr val="000000">
                      <a:alpha val="43137"/>
                    </a:srgbClr>
                  </a:outerShdw>
                </a:effectLst>
                <a:latin typeface="微软雅黑" pitchFamily="34" charset="-122"/>
                <a:ea typeface="微软雅黑" pitchFamily="34" charset="-122"/>
              </a:rPr>
              <a:t>线就决定了全天的波动区间，而全天的极限位置，基本上，至少有一个都出现在这前三根</a:t>
            </a:r>
            <a:r>
              <a:rPr lang="en-US" sz="1000" smtClean="0">
                <a:solidFill>
                  <a:schemeClr val="bg1">
                    <a:lumMod val="10000"/>
                    <a:lumOff val="9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bg1">
                    <a:lumMod val="10000"/>
                    <a:lumOff val="9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bg1">
                    <a:lumMod val="10000"/>
                    <a:lumOff val="9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bg1">
                    <a:lumMod val="10000"/>
                    <a:lumOff val="90000"/>
                  </a:schemeClr>
                </a:solidFill>
                <a:effectLst>
                  <a:outerShdw blurRad="38100" dist="38100" dir="2700000" algn="tl">
                    <a:srgbClr val="000000">
                      <a:alpha val="43137"/>
                    </a:srgbClr>
                  </a:outerShdw>
                </a:effectLst>
                <a:latin typeface="微软雅黑" pitchFamily="34" charset="-122"/>
                <a:ea typeface="微软雅黑" pitchFamily="34" charset="-122"/>
              </a:rPr>
              <a:t>线上，不是创出当天高点，就是创出当天低点。当然，这不是完全绝对的，因此可以对这种情况进行更细致的分类。</a:t>
            </a:r>
            <a:endParaRPr lang="zh-CN" altLang="en-US" sz="1000">
              <a:solidFill>
                <a:schemeClr val="bg1">
                  <a:lumMod val="10000"/>
                  <a:lumOff val="9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矩形 5"/>
          <p:cNvSpPr/>
          <p:nvPr/>
        </p:nvSpPr>
        <p:spPr>
          <a:xfrm>
            <a:off x="2000232" y="1598603"/>
            <a:ext cx="2315057" cy="246221"/>
          </a:xfrm>
          <a:prstGeom prst="rect">
            <a:avLst/>
          </a:prstGeom>
          <a:effectLst>
            <a:outerShdw blurRad="50800" dist="38100" dir="2700000" algn="tl" rotWithShape="0">
              <a:prstClr val="black">
                <a:alpha val="40000"/>
              </a:prstClr>
            </a:outerShdw>
          </a:effectLst>
        </p:spPr>
        <p:txBody>
          <a:bodyPr wrap="none">
            <a:spAutoFit/>
          </a:bodyPr>
          <a:lstStyle/>
          <a:p>
            <a:r>
              <a:rPr lang="en-US" sz="1000" smtClean="0">
                <a:effectLst>
                  <a:outerShdw blurRad="38100" dist="38100" dir="2700000" algn="tl">
                    <a:srgbClr val="000000">
                      <a:alpha val="43137"/>
                    </a:srgbClr>
                  </a:outerShdw>
                </a:effectLst>
              </a:rPr>
              <a:t>1</a:t>
            </a:r>
            <a:r>
              <a:rPr lang="zh-CN" altLang="en-US" sz="1000" smtClean="0">
                <a:effectLst>
                  <a:outerShdw blurRad="38100" dist="38100" dir="2700000" algn="tl">
                    <a:srgbClr val="000000">
                      <a:alpha val="43137"/>
                    </a:srgbClr>
                  </a:outerShdw>
                </a:effectLst>
              </a:rPr>
              <a:t>、在前三根</a:t>
            </a:r>
            <a:r>
              <a:rPr lang="en-US" sz="1000" smtClean="0">
                <a:effectLst>
                  <a:outerShdw blurRad="38100" dist="38100" dir="2700000" algn="tl">
                    <a:srgbClr val="000000">
                      <a:alpha val="43137"/>
                    </a:srgbClr>
                  </a:outerShdw>
                </a:effectLst>
              </a:rPr>
              <a:t>30</a:t>
            </a:r>
            <a:r>
              <a:rPr lang="zh-CN" altLang="en-US" sz="1000" smtClean="0">
                <a:effectLst>
                  <a:outerShdw blurRad="38100" dist="38100" dir="2700000" algn="tl">
                    <a:srgbClr val="000000">
                      <a:alpha val="43137"/>
                    </a:srgbClr>
                  </a:outerShdw>
                </a:effectLst>
              </a:rPr>
              <a:t>分钟</a:t>
            </a:r>
            <a:r>
              <a:rPr lang="en-US" sz="1000" smtClean="0">
                <a:effectLst>
                  <a:outerShdw blurRad="38100" dist="38100" dir="2700000" algn="tl">
                    <a:srgbClr val="000000">
                      <a:alpha val="43137"/>
                    </a:srgbClr>
                  </a:outerShdw>
                </a:effectLst>
              </a:rPr>
              <a:t>K</a:t>
            </a:r>
            <a:r>
              <a:rPr lang="zh-CN" altLang="en-US" sz="1000" smtClean="0">
                <a:effectLst>
                  <a:outerShdw blurRad="38100" dist="38100" dir="2700000" algn="tl">
                    <a:srgbClr val="000000">
                      <a:alpha val="43137"/>
                    </a:srgbClr>
                  </a:outerShdw>
                </a:effectLst>
              </a:rPr>
              <a:t>线出现当天高点</a:t>
            </a:r>
            <a:endParaRPr lang="zh-CN" altLang="en-US" sz="1000">
              <a:effectLst>
                <a:outerShdw blurRad="38100" dist="38100" dir="2700000" algn="tl">
                  <a:srgbClr val="000000">
                    <a:alpha val="43137"/>
                  </a:srgbClr>
                </a:outerShdw>
              </a:effectLst>
            </a:endParaRPr>
          </a:p>
        </p:txBody>
      </p:sp>
      <p:sp>
        <p:nvSpPr>
          <p:cNvPr id="7" name="矩形 6"/>
          <p:cNvSpPr/>
          <p:nvPr/>
        </p:nvSpPr>
        <p:spPr>
          <a:xfrm>
            <a:off x="2098011" y="1897778"/>
            <a:ext cx="2284306" cy="1015663"/>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effectLst>
                  <a:outerShdw blurRad="38100" dist="38100" dir="2700000" algn="tl">
                    <a:srgbClr val="000000">
                      <a:alpha val="43137"/>
                    </a:srgbClr>
                  </a:outerShdw>
                </a:effectLst>
              </a:rPr>
              <a:t>这可以称为弱平衡市，其中最弱的是当天低点收，注意，这和当天是否红盘无关，高开最后红盘收也可以形成这种最弱的弱平衡市。次弱是收在中枢之下，收在中枢是一般的弱平衡市；收在当天高点附近的是最强的一种。</a:t>
            </a:r>
            <a:endParaRPr lang="zh-CN" altLang="en-US" sz="1000">
              <a:effectLst>
                <a:outerShdw blurRad="38100" dist="38100" dir="2700000" algn="tl">
                  <a:srgbClr val="000000">
                    <a:alpha val="43137"/>
                  </a:srgbClr>
                </a:outerShdw>
              </a:effectLst>
            </a:endParaRPr>
          </a:p>
        </p:txBody>
      </p:sp>
      <p:sp>
        <p:nvSpPr>
          <p:cNvPr id="8" name="矩形 7"/>
          <p:cNvSpPr/>
          <p:nvPr/>
        </p:nvSpPr>
        <p:spPr>
          <a:xfrm>
            <a:off x="5005075" y="2680648"/>
            <a:ext cx="97257" cy="357190"/>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9" name="矩形 8"/>
          <p:cNvSpPr/>
          <p:nvPr/>
        </p:nvSpPr>
        <p:spPr>
          <a:xfrm>
            <a:off x="5219389" y="2466334"/>
            <a:ext cx="97257" cy="357190"/>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0" name="矩形 9"/>
          <p:cNvSpPr/>
          <p:nvPr/>
        </p:nvSpPr>
        <p:spPr>
          <a:xfrm>
            <a:off x="5464467" y="2524642"/>
            <a:ext cx="97257" cy="357190"/>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1" name="矩形 10"/>
          <p:cNvSpPr/>
          <p:nvPr/>
        </p:nvSpPr>
        <p:spPr>
          <a:xfrm>
            <a:off x="5648017" y="2680648"/>
            <a:ext cx="97257" cy="357190"/>
          </a:xfrm>
          <a:prstGeom prst="rect">
            <a:avLst/>
          </a:prstGeom>
          <a:solidFill>
            <a:schemeClr val="accent2"/>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2" name="矩形 11"/>
          <p:cNvSpPr/>
          <p:nvPr/>
        </p:nvSpPr>
        <p:spPr>
          <a:xfrm>
            <a:off x="5862331" y="2752086"/>
            <a:ext cx="97257" cy="357190"/>
          </a:xfrm>
          <a:prstGeom prst="rect">
            <a:avLst/>
          </a:prstGeom>
          <a:solidFill>
            <a:schemeClr val="accent2"/>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3" name="矩形 12"/>
          <p:cNvSpPr/>
          <p:nvPr/>
        </p:nvSpPr>
        <p:spPr>
          <a:xfrm>
            <a:off x="6076645" y="2609210"/>
            <a:ext cx="97257" cy="357190"/>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4" name="矩形 13"/>
          <p:cNvSpPr/>
          <p:nvPr/>
        </p:nvSpPr>
        <p:spPr>
          <a:xfrm>
            <a:off x="6290959" y="2680648"/>
            <a:ext cx="97257" cy="357190"/>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5" name="矩形 14"/>
          <p:cNvSpPr/>
          <p:nvPr/>
        </p:nvSpPr>
        <p:spPr>
          <a:xfrm>
            <a:off x="6519982" y="2852881"/>
            <a:ext cx="97257" cy="357190"/>
          </a:xfrm>
          <a:prstGeom prst="rect">
            <a:avLst/>
          </a:prstGeom>
          <a:solidFill>
            <a:schemeClr val="accent2"/>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20" name="矩形 19"/>
          <p:cNvSpPr/>
          <p:nvPr/>
        </p:nvSpPr>
        <p:spPr>
          <a:xfrm>
            <a:off x="7219653" y="2823524"/>
            <a:ext cx="1428760" cy="25391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solidFill>
                  <a:schemeClr val="bg1">
                    <a:lumMod val="25000"/>
                    <a:lumOff val="75000"/>
                  </a:schemeClr>
                </a:solidFill>
                <a:effectLst>
                  <a:outerShdw blurRad="38100" dist="38100" dir="2700000" algn="tl">
                    <a:srgbClr val="000000">
                      <a:alpha val="43137"/>
                    </a:srgbClr>
                  </a:outerShdw>
                </a:effectLst>
              </a:rPr>
              <a:t>最弱的</a:t>
            </a:r>
            <a:r>
              <a:rPr lang="zh-CN" altLang="en-US" sz="1000" smtClean="0">
                <a:effectLst>
                  <a:outerShdw blurRad="38100" dist="38100" dir="2700000" algn="tl">
                    <a:srgbClr val="000000">
                      <a:alpha val="43137"/>
                    </a:srgbClr>
                  </a:outerShdw>
                </a:effectLst>
              </a:rPr>
              <a:t>是当天低点收</a:t>
            </a:r>
            <a:endParaRPr lang="zh-CN" altLang="en-US" sz="1000">
              <a:effectLst>
                <a:outerShdw blurRad="38100" dist="38100" dir="2700000" algn="tl">
                  <a:srgbClr val="000000">
                    <a:alpha val="43137"/>
                  </a:srgbClr>
                </a:outerShdw>
              </a:effectLst>
            </a:endParaRPr>
          </a:p>
        </p:txBody>
      </p:sp>
      <p:sp>
        <p:nvSpPr>
          <p:cNvPr id="21" name="矩形 20"/>
          <p:cNvSpPr/>
          <p:nvPr/>
        </p:nvSpPr>
        <p:spPr>
          <a:xfrm>
            <a:off x="4790761" y="1609078"/>
            <a:ext cx="1214446"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solidFill>
                  <a:srgbClr val="FFC000"/>
                </a:solidFill>
                <a:effectLst>
                  <a:outerShdw blurRad="38100" dist="38100" dir="2700000" algn="tl">
                    <a:srgbClr val="000000">
                      <a:alpha val="43137"/>
                    </a:srgbClr>
                  </a:outerShdw>
                </a:effectLst>
              </a:rPr>
              <a:t>在前三根</a:t>
            </a:r>
            <a:r>
              <a:rPr lang="en-US" sz="1000" smtClean="0">
                <a:solidFill>
                  <a:srgbClr val="FFC000"/>
                </a:solidFill>
                <a:effectLst>
                  <a:outerShdw blurRad="38100" dist="38100" dir="2700000" algn="tl">
                    <a:srgbClr val="000000">
                      <a:alpha val="43137"/>
                    </a:srgbClr>
                  </a:outerShdw>
                </a:effectLst>
              </a:rPr>
              <a:t>30</a:t>
            </a:r>
            <a:r>
              <a:rPr lang="zh-CN" altLang="en-US" sz="1000" smtClean="0">
                <a:solidFill>
                  <a:srgbClr val="FFC000"/>
                </a:solidFill>
                <a:effectLst>
                  <a:outerShdw blurRad="38100" dist="38100" dir="2700000" algn="tl">
                    <a:srgbClr val="000000">
                      <a:alpha val="43137"/>
                    </a:srgbClr>
                  </a:outerShdw>
                </a:effectLst>
              </a:rPr>
              <a:t>分钟</a:t>
            </a:r>
            <a:r>
              <a:rPr lang="en-US" sz="1000" smtClean="0">
                <a:solidFill>
                  <a:srgbClr val="FFC000"/>
                </a:solidFill>
                <a:effectLst>
                  <a:outerShdw blurRad="38100" dist="38100" dir="2700000" algn="tl">
                    <a:srgbClr val="000000">
                      <a:alpha val="43137"/>
                    </a:srgbClr>
                  </a:outerShdw>
                </a:effectLst>
              </a:rPr>
              <a:t>K</a:t>
            </a:r>
            <a:r>
              <a:rPr lang="zh-CN" altLang="en-US" sz="1000" smtClean="0">
                <a:solidFill>
                  <a:srgbClr val="FFC000"/>
                </a:solidFill>
                <a:effectLst>
                  <a:outerShdw blurRad="38100" dist="38100" dir="2700000" algn="tl">
                    <a:srgbClr val="000000">
                      <a:alpha val="43137"/>
                    </a:srgbClr>
                  </a:outerShdw>
                </a:effectLst>
              </a:rPr>
              <a:t>线出现当天高点称为</a:t>
            </a:r>
            <a:r>
              <a:rPr lang="zh-CN" altLang="en-US" sz="1000" b="1" smtClean="0">
                <a:solidFill>
                  <a:schemeClr val="bg1">
                    <a:lumMod val="75000"/>
                    <a:lumOff val="25000"/>
                  </a:schemeClr>
                </a:solidFill>
                <a:effectLst>
                  <a:outerShdw blurRad="38100" dist="38100" dir="2700000" algn="tl">
                    <a:srgbClr val="000000">
                      <a:alpha val="43137"/>
                    </a:srgbClr>
                  </a:outerShdw>
                </a:effectLst>
              </a:rPr>
              <a:t>弱平衡市</a:t>
            </a:r>
          </a:p>
        </p:txBody>
      </p:sp>
      <p:sp>
        <p:nvSpPr>
          <p:cNvPr id="22" name="下箭头 21"/>
          <p:cNvSpPr/>
          <p:nvPr/>
        </p:nvSpPr>
        <p:spPr>
          <a:xfrm>
            <a:off x="5232298" y="2163076"/>
            <a:ext cx="71438" cy="214314"/>
          </a:xfrm>
          <a:prstGeom prst="downArrow">
            <a:avLst/>
          </a:prstGeom>
          <a:solidFill>
            <a:schemeClr val="tx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effectLst>
                <a:outerShdw blurRad="38100" dist="38100" dir="2700000" algn="tl">
                  <a:srgbClr val="000000">
                    <a:alpha val="43137"/>
                  </a:srgbClr>
                </a:outerShdw>
              </a:effectLst>
            </a:endParaRPr>
          </a:p>
        </p:txBody>
      </p:sp>
      <p:sp>
        <p:nvSpPr>
          <p:cNvPr id="23" name="矩形 22"/>
          <p:cNvSpPr/>
          <p:nvPr/>
        </p:nvSpPr>
        <p:spPr>
          <a:xfrm>
            <a:off x="7219653" y="2537772"/>
            <a:ext cx="1500198" cy="253916"/>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solidFill>
                  <a:schemeClr val="bg1">
                    <a:lumMod val="75000"/>
                    <a:lumOff val="25000"/>
                  </a:schemeClr>
                </a:solidFill>
                <a:effectLst>
                  <a:outerShdw blurRad="38100" dist="38100" dir="2700000" algn="tl">
                    <a:srgbClr val="000000">
                      <a:alpha val="43137"/>
                    </a:srgbClr>
                  </a:outerShdw>
                </a:effectLst>
              </a:rPr>
              <a:t>次弱</a:t>
            </a:r>
            <a:r>
              <a:rPr lang="zh-CN" altLang="en-US" sz="1000" smtClean="0">
                <a:effectLst>
                  <a:outerShdw blurRad="38100" dist="38100" dir="2700000" algn="tl">
                    <a:srgbClr val="000000">
                      <a:alpha val="43137"/>
                    </a:srgbClr>
                  </a:outerShdw>
                </a:effectLst>
              </a:rPr>
              <a:t>是收在中枢之下</a:t>
            </a:r>
            <a:endParaRPr lang="zh-CN" altLang="en-US" sz="1000">
              <a:effectLst>
                <a:outerShdw blurRad="38100" dist="38100" dir="2700000" algn="tl">
                  <a:srgbClr val="000000">
                    <a:alpha val="43137"/>
                  </a:srgbClr>
                </a:outerShdw>
              </a:effectLst>
            </a:endParaRPr>
          </a:p>
        </p:txBody>
      </p:sp>
      <p:sp>
        <p:nvSpPr>
          <p:cNvPr id="24" name="矩形 23"/>
          <p:cNvSpPr/>
          <p:nvPr/>
        </p:nvSpPr>
        <p:spPr>
          <a:xfrm>
            <a:off x="7219653" y="1680516"/>
            <a:ext cx="1428760" cy="4154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effectLst>
                  <a:outerShdw blurRad="38100" dist="38100" dir="2700000" algn="tl">
                    <a:srgbClr val="000000">
                      <a:alpha val="43137"/>
                    </a:srgbClr>
                  </a:outerShdw>
                </a:effectLst>
              </a:rPr>
              <a:t>收在中枢是一般的</a:t>
            </a:r>
            <a:r>
              <a:rPr lang="zh-CN" altLang="en-US" sz="1000" smtClean="0">
                <a:solidFill>
                  <a:srgbClr val="DAA600"/>
                </a:solidFill>
                <a:effectLst>
                  <a:outerShdw blurRad="38100" dist="38100" dir="2700000" algn="tl">
                    <a:srgbClr val="000000">
                      <a:alpha val="43137"/>
                    </a:srgbClr>
                  </a:outerShdw>
                </a:effectLst>
              </a:rPr>
              <a:t>弱平衡市</a:t>
            </a:r>
            <a:endParaRPr lang="zh-CN" altLang="en-US" sz="1000">
              <a:solidFill>
                <a:srgbClr val="DAA600"/>
              </a:solidFill>
              <a:effectLst>
                <a:outerShdw blurRad="38100" dist="38100" dir="2700000" algn="tl">
                  <a:srgbClr val="000000">
                    <a:alpha val="43137"/>
                  </a:srgbClr>
                </a:outerShdw>
              </a:effectLst>
            </a:endParaRPr>
          </a:p>
        </p:txBody>
      </p:sp>
      <p:sp>
        <p:nvSpPr>
          <p:cNvPr id="25" name="矩形 24"/>
          <p:cNvSpPr/>
          <p:nvPr/>
        </p:nvSpPr>
        <p:spPr>
          <a:xfrm>
            <a:off x="7219653" y="2109144"/>
            <a:ext cx="1466386" cy="4154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effectLst>
                  <a:outerShdw blurRad="38100" dist="38100" dir="2700000" algn="tl">
                    <a:srgbClr val="000000">
                      <a:alpha val="43137"/>
                    </a:srgbClr>
                  </a:outerShdw>
                </a:effectLst>
              </a:rPr>
              <a:t>收在当天高点附近的是</a:t>
            </a:r>
            <a:r>
              <a:rPr lang="zh-CN" altLang="en-US" sz="1000" smtClean="0">
                <a:solidFill>
                  <a:srgbClr val="FF0000"/>
                </a:solidFill>
                <a:effectLst>
                  <a:outerShdw blurRad="38100" dist="38100" dir="2700000" algn="tl">
                    <a:srgbClr val="000000">
                      <a:alpha val="43137"/>
                    </a:srgbClr>
                  </a:outerShdw>
                </a:effectLst>
              </a:rPr>
              <a:t>最强的一种</a:t>
            </a:r>
            <a:endParaRPr lang="zh-CN" altLang="en-US" sz="1000">
              <a:solidFill>
                <a:srgbClr val="FF0000"/>
              </a:solidFill>
              <a:effectLst>
                <a:outerShdw blurRad="38100" dist="38100" dir="2700000" algn="tl">
                  <a:srgbClr val="000000">
                    <a:alpha val="43137"/>
                  </a:srgbClr>
                </a:outerShdw>
              </a:effectLst>
            </a:endParaRPr>
          </a:p>
        </p:txBody>
      </p:sp>
      <p:cxnSp>
        <p:nvCxnSpPr>
          <p:cNvPr id="26" name="直接箭头连接符 25"/>
          <p:cNvCxnSpPr/>
          <p:nvPr/>
        </p:nvCxnSpPr>
        <p:spPr>
          <a:xfrm flipH="1">
            <a:off x="6719587" y="2966400"/>
            <a:ext cx="571504" cy="242074"/>
          </a:xfrm>
          <a:prstGeom prst="straightConnector1">
            <a:avLst/>
          </a:prstGeom>
          <a:ln>
            <a:solidFill>
              <a:schemeClr val="tx1">
                <a:lumMod val="8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3" idx="1"/>
          </p:cNvCxnSpPr>
          <p:nvPr/>
        </p:nvCxnSpPr>
        <p:spPr>
          <a:xfrm flipH="1">
            <a:off x="6673968" y="2664730"/>
            <a:ext cx="545685" cy="248711"/>
          </a:xfrm>
          <a:prstGeom prst="straightConnector1">
            <a:avLst/>
          </a:prstGeom>
          <a:ln>
            <a:solidFill>
              <a:schemeClr val="tx1">
                <a:lumMod val="8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5" idx="1"/>
          </p:cNvCxnSpPr>
          <p:nvPr/>
        </p:nvCxnSpPr>
        <p:spPr>
          <a:xfrm rot="10800000" flipV="1">
            <a:off x="6648149" y="2316892"/>
            <a:ext cx="571504" cy="220879"/>
          </a:xfrm>
          <a:prstGeom prst="straightConnector1">
            <a:avLst/>
          </a:prstGeom>
          <a:ln>
            <a:solidFill>
              <a:schemeClr val="tx1">
                <a:lumMod val="8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521576" y="2658238"/>
            <a:ext cx="89580" cy="252772"/>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30" name="矩形 29"/>
          <p:cNvSpPr/>
          <p:nvPr/>
        </p:nvSpPr>
        <p:spPr>
          <a:xfrm>
            <a:off x="6509938" y="2502847"/>
            <a:ext cx="101218" cy="284164"/>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cxnSp>
        <p:nvCxnSpPr>
          <p:cNvPr id="31" name="直接箭头连接符 30"/>
          <p:cNvCxnSpPr/>
          <p:nvPr/>
        </p:nvCxnSpPr>
        <p:spPr>
          <a:xfrm flipH="1">
            <a:off x="6673968" y="2060054"/>
            <a:ext cx="611042" cy="743644"/>
          </a:xfrm>
          <a:prstGeom prst="straightConnector1">
            <a:avLst/>
          </a:prstGeom>
          <a:ln>
            <a:solidFill>
              <a:schemeClr val="tx1">
                <a:lumMod val="8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905459" y="3081516"/>
            <a:ext cx="723275" cy="253916"/>
          </a:xfrm>
          <a:prstGeom prst="rect">
            <a:avLst/>
          </a:prstGeom>
          <a:effectLst>
            <a:outerShdw blurRad="50800" dist="38100" dir="2700000" algn="tl" rotWithShape="0">
              <a:prstClr val="black">
                <a:alpha val="40000"/>
              </a:prstClr>
            </a:outerShdw>
          </a:effectLst>
        </p:spPr>
        <p:txBody>
          <a:bodyPr wrap="none">
            <a:spAutoFit/>
          </a:bodyPr>
          <a:lstStyle/>
          <a:p>
            <a:r>
              <a:rPr lang="zh-CN" altLang="en-US" sz="1000" b="1" smtClean="0">
                <a:solidFill>
                  <a:srgbClr val="00B050"/>
                </a:solidFill>
                <a:effectLst>
                  <a:outerShdw blurRad="38100" dist="38100" dir="2700000" algn="tl">
                    <a:srgbClr val="000000">
                      <a:alpha val="43137"/>
                    </a:srgbClr>
                  </a:outerShdw>
                </a:effectLst>
              </a:rPr>
              <a:t>当天低点</a:t>
            </a:r>
            <a:endParaRPr lang="zh-CN" altLang="en-US" sz="1000">
              <a:solidFill>
                <a:srgbClr val="00B050"/>
              </a:solidFill>
              <a:effectLst>
                <a:outerShdw blurRad="38100" dist="38100" dir="2700000" algn="tl">
                  <a:srgbClr val="000000">
                    <a:alpha val="43137"/>
                  </a:srgbClr>
                </a:outerShdw>
              </a:effectLst>
            </a:endParaRPr>
          </a:p>
        </p:txBody>
      </p:sp>
      <p:sp>
        <p:nvSpPr>
          <p:cNvPr id="33" name="矩形 32"/>
          <p:cNvSpPr/>
          <p:nvPr/>
        </p:nvSpPr>
        <p:spPr>
          <a:xfrm>
            <a:off x="2051720" y="3335432"/>
            <a:ext cx="2263569" cy="1015663"/>
          </a:xfrm>
          <a:prstGeom prst="rect">
            <a:avLst/>
          </a:prstGeom>
          <a:effectLst>
            <a:outerShdw blurRad="50800" dist="38100" dir="2700000" algn="tl" rotWithShape="0">
              <a:prstClr val="black">
                <a:alpha val="40000"/>
              </a:prstClr>
            </a:outerShdw>
          </a:effectLst>
        </p:spPr>
        <p:txBody>
          <a:bodyPr wrap="square">
            <a:spAutoFit/>
          </a:bodyPr>
          <a:lstStyle/>
          <a:p>
            <a:r>
              <a:rPr lang="en-US" sz="1000" smtClean="0">
                <a:effectLst>
                  <a:outerShdw blurRad="38100" dist="38100" dir="2700000" algn="tl">
                    <a:srgbClr val="000000">
                      <a:alpha val="43137"/>
                    </a:srgbClr>
                  </a:outerShdw>
                </a:effectLst>
              </a:rPr>
              <a:t>2</a:t>
            </a:r>
            <a:r>
              <a:rPr lang="zh-CN" altLang="en-US" sz="1000" smtClean="0">
                <a:effectLst>
                  <a:outerShdw blurRad="38100" dist="38100" dir="2700000" algn="tl">
                    <a:srgbClr val="000000">
                      <a:alpha val="43137"/>
                    </a:srgbClr>
                  </a:outerShdw>
                </a:effectLst>
              </a:rPr>
              <a:t>、在前三根</a:t>
            </a:r>
            <a:r>
              <a:rPr lang="en-US" sz="1000" smtClean="0">
                <a:effectLst>
                  <a:outerShdw blurRad="38100" dist="38100" dir="2700000" algn="tl">
                    <a:srgbClr val="000000">
                      <a:alpha val="43137"/>
                    </a:srgbClr>
                  </a:outerShdw>
                </a:effectLst>
              </a:rPr>
              <a:t>30</a:t>
            </a:r>
            <a:r>
              <a:rPr lang="zh-CN" altLang="en-US" sz="1000" smtClean="0">
                <a:effectLst>
                  <a:outerShdw blurRad="38100" dist="38100" dir="2700000" algn="tl">
                    <a:srgbClr val="000000">
                      <a:alpha val="43137"/>
                    </a:srgbClr>
                  </a:outerShdw>
                </a:effectLst>
              </a:rPr>
              <a:t>分钟</a:t>
            </a:r>
            <a:r>
              <a:rPr lang="en-US" sz="1000" smtClean="0">
                <a:effectLst>
                  <a:outerShdw blurRad="38100" dist="38100" dir="2700000" algn="tl">
                    <a:srgbClr val="000000">
                      <a:alpha val="43137"/>
                    </a:srgbClr>
                  </a:outerShdw>
                </a:effectLst>
              </a:rPr>
              <a:t>K</a:t>
            </a:r>
            <a:r>
              <a:rPr lang="zh-CN" altLang="en-US" sz="1000" smtClean="0">
                <a:effectLst>
                  <a:outerShdw blurRad="38100" dist="38100" dir="2700000" algn="tl">
                    <a:srgbClr val="000000">
                      <a:alpha val="43137"/>
                    </a:srgbClr>
                  </a:outerShdw>
                </a:effectLst>
              </a:rPr>
              <a:t>线出现当天低点</a:t>
            </a:r>
          </a:p>
          <a:p>
            <a:r>
              <a:rPr lang="zh-CN" altLang="en-US" sz="1000" smtClean="0">
                <a:effectLst>
                  <a:outerShdw blurRad="38100" dist="38100" dir="2700000" algn="tl">
                    <a:srgbClr val="000000">
                      <a:alpha val="43137"/>
                    </a:srgbClr>
                  </a:outerShdw>
                </a:effectLst>
              </a:rPr>
              <a:t>这可以称为强平衡市，其中最强的，就是以当天高点收，同样，这与当天是否红盘无关。次强是收在中枢之上，收在中枢是一般的强平衡市；收在当天低点附近的是最弱的一种。</a:t>
            </a:r>
            <a:endParaRPr lang="zh-CN" altLang="en-US" sz="1000">
              <a:effectLst>
                <a:outerShdw blurRad="38100" dist="38100" dir="2700000" algn="tl">
                  <a:srgbClr val="000000">
                    <a:alpha val="43137"/>
                  </a:srgbClr>
                </a:outerShdw>
              </a:effectLst>
            </a:endParaRPr>
          </a:p>
        </p:txBody>
      </p:sp>
      <p:sp>
        <p:nvSpPr>
          <p:cNvPr id="34" name="矩形 33"/>
          <p:cNvSpPr/>
          <p:nvPr/>
        </p:nvSpPr>
        <p:spPr>
          <a:xfrm>
            <a:off x="4888018" y="4190332"/>
            <a:ext cx="112014" cy="357190"/>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35" name="矩形 34"/>
          <p:cNvSpPr/>
          <p:nvPr/>
        </p:nvSpPr>
        <p:spPr>
          <a:xfrm>
            <a:off x="5102332" y="4404646"/>
            <a:ext cx="112014" cy="357190"/>
          </a:xfrm>
          <a:prstGeom prst="rect">
            <a:avLst/>
          </a:prstGeom>
          <a:solidFill>
            <a:schemeClr val="accent2"/>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36" name="矩形 35"/>
          <p:cNvSpPr/>
          <p:nvPr/>
        </p:nvSpPr>
        <p:spPr>
          <a:xfrm>
            <a:off x="5316646" y="4261770"/>
            <a:ext cx="112014" cy="357190"/>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37" name="矩形 36"/>
          <p:cNvSpPr/>
          <p:nvPr/>
        </p:nvSpPr>
        <p:spPr>
          <a:xfrm>
            <a:off x="5530960" y="4118894"/>
            <a:ext cx="112014" cy="357190"/>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38" name="矩形 37"/>
          <p:cNvSpPr/>
          <p:nvPr/>
        </p:nvSpPr>
        <p:spPr>
          <a:xfrm>
            <a:off x="5745274" y="3976018"/>
            <a:ext cx="112014" cy="357190"/>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39" name="矩形 38"/>
          <p:cNvSpPr/>
          <p:nvPr/>
        </p:nvSpPr>
        <p:spPr>
          <a:xfrm>
            <a:off x="5959588" y="4118894"/>
            <a:ext cx="112014" cy="357190"/>
          </a:xfrm>
          <a:prstGeom prst="rect">
            <a:avLst/>
          </a:prstGeom>
          <a:solidFill>
            <a:schemeClr val="accent2"/>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40" name="矩形 39"/>
          <p:cNvSpPr/>
          <p:nvPr/>
        </p:nvSpPr>
        <p:spPr>
          <a:xfrm>
            <a:off x="6173902" y="4237635"/>
            <a:ext cx="112014" cy="357190"/>
          </a:xfrm>
          <a:prstGeom prst="rect">
            <a:avLst/>
          </a:prstGeom>
          <a:solidFill>
            <a:schemeClr val="accent2"/>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41" name="矩形 40"/>
          <p:cNvSpPr/>
          <p:nvPr/>
        </p:nvSpPr>
        <p:spPr>
          <a:xfrm>
            <a:off x="6381386" y="3958512"/>
            <a:ext cx="112014" cy="357190"/>
          </a:xfrm>
          <a:prstGeom prst="rect">
            <a:avLst/>
          </a:prstGeom>
          <a:solidFill>
            <a:srgbClr val="FF0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1000">
              <a:effectLst>
                <a:outerShdw blurRad="38100" dist="38100" dir="2700000" algn="tl">
                  <a:srgbClr val="000000">
                    <a:alpha val="43137"/>
                  </a:srgbClr>
                </a:outerShdw>
              </a:effectLst>
            </a:endParaRPr>
          </a:p>
        </p:txBody>
      </p:sp>
      <p:sp>
        <p:nvSpPr>
          <p:cNvPr id="46" name="矩形 45"/>
          <p:cNvSpPr/>
          <p:nvPr/>
        </p:nvSpPr>
        <p:spPr>
          <a:xfrm>
            <a:off x="6531092" y="4690398"/>
            <a:ext cx="723275" cy="253916"/>
          </a:xfrm>
          <a:prstGeom prst="rect">
            <a:avLst/>
          </a:prstGeom>
          <a:effectLst>
            <a:outerShdw blurRad="50800" dist="38100" dir="2700000" algn="tl" rotWithShape="0">
              <a:prstClr val="black">
                <a:alpha val="40000"/>
              </a:prstClr>
            </a:outerShdw>
          </a:effectLst>
        </p:spPr>
        <p:txBody>
          <a:bodyPr wrap="none">
            <a:spAutoFit/>
          </a:bodyPr>
          <a:lstStyle/>
          <a:p>
            <a:r>
              <a:rPr lang="zh-CN" altLang="en-US" sz="1000" b="1" smtClean="0">
                <a:solidFill>
                  <a:srgbClr val="00B050"/>
                </a:solidFill>
                <a:effectLst>
                  <a:outerShdw blurRad="38100" dist="38100" dir="2700000" algn="tl">
                    <a:srgbClr val="000000">
                      <a:alpha val="43137"/>
                    </a:srgbClr>
                  </a:outerShdw>
                </a:effectLst>
              </a:rPr>
              <a:t>当天低点</a:t>
            </a:r>
            <a:endParaRPr lang="zh-CN" altLang="en-US" sz="1000">
              <a:solidFill>
                <a:srgbClr val="00B050"/>
              </a:solidFill>
              <a:effectLst>
                <a:outerShdw blurRad="38100" dist="38100" dir="2700000" algn="tl">
                  <a:srgbClr val="000000">
                    <a:alpha val="43137"/>
                  </a:srgbClr>
                </a:outerShdw>
              </a:effectLst>
            </a:endParaRPr>
          </a:p>
        </p:txBody>
      </p:sp>
      <p:sp>
        <p:nvSpPr>
          <p:cNvPr id="47" name="矩形 46"/>
          <p:cNvSpPr/>
          <p:nvPr/>
        </p:nvSpPr>
        <p:spPr>
          <a:xfrm>
            <a:off x="6673968" y="3846782"/>
            <a:ext cx="723275" cy="253916"/>
          </a:xfrm>
          <a:prstGeom prst="rect">
            <a:avLst/>
          </a:prstGeom>
          <a:effectLst>
            <a:outerShdw blurRad="50800" dist="38100" dir="2700000" algn="tl" rotWithShape="0">
              <a:prstClr val="black">
                <a:alpha val="40000"/>
              </a:prstClr>
            </a:outerShdw>
          </a:effectLst>
        </p:spPr>
        <p:txBody>
          <a:bodyPr wrap="none">
            <a:spAutoFit/>
          </a:bodyPr>
          <a:lstStyle/>
          <a:p>
            <a:r>
              <a:rPr lang="zh-CN" altLang="en-US" sz="1000" b="1" smtClean="0">
                <a:solidFill>
                  <a:srgbClr val="00B050"/>
                </a:solidFill>
                <a:effectLst>
                  <a:outerShdw blurRad="38100" dist="38100" dir="2700000" algn="tl">
                    <a:srgbClr val="000000">
                      <a:alpha val="43137"/>
                    </a:srgbClr>
                  </a:outerShdw>
                </a:effectLst>
              </a:rPr>
              <a:t>当天高点</a:t>
            </a:r>
            <a:endParaRPr lang="zh-CN" altLang="en-US" sz="1000">
              <a:solidFill>
                <a:srgbClr val="00B050"/>
              </a:solidFill>
              <a:effectLst>
                <a:outerShdw blurRad="38100" dist="38100" dir="2700000" algn="tl">
                  <a:srgbClr val="000000">
                    <a:alpha val="43137"/>
                  </a:srgbClr>
                </a:outerShdw>
              </a:effectLst>
            </a:endParaRPr>
          </a:p>
        </p:txBody>
      </p:sp>
      <p:sp>
        <p:nvSpPr>
          <p:cNvPr id="48" name="矩形 47"/>
          <p:cNvSpPr/>
          <p:nvPr/>
        </p:nvSpPr>
        <p:spPr>
          <a:xfrm>
            <a:off x="4745142" y="3404514"/>
            <a:ext cx="1357322" cy="5539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solidFill>
                  <a:srgbClr val="FFC000"/>
                </a:solidFill>
                <a:effectLst>
                  <a:outerShdw blurRad="38100" dist="38100" dir="2700000" algn="tl">
                    <a:srgbClr val="000000">
                      <a:alpha val="43137"/>
                    </a:srgbClr>
                  </a:outerShdw>
                </a:effectLst>
              </a:rPr>
              <a:t>前三根</a:t>
            </a:r>
            <a:r>
              <a:rPr lang="en-US" sz="1000" smtClean="0">
                <a:solidFill>
                  <a:srgbClr val="FFC000"/>
                </a:solidFill>
                <a:effectLst>
                  <a:outerShdw blurRad="38100" dist="38100" dir="2700000" algn="tl">
                    <a:srgbClr val="000000">
                      <a:alpha val="43137"/>
                    </a:srgbClr>
                  </a:outerShdw>
                </a:effectLst>
              </a:rPr>
              <a:t>30</a:t>
            </a:r>
            <a:r>
              <a:rPr lang="zh-CN" altLang="en-US" sz="1000" smtClean="0">
                <a:solidFill>
                  <a:srgbClr val="FFC000"/>
                </a:solidFill>
                <a:effectLst>
                  <a:outerShdw blurRad="38100" dist="38100" dir="2700000" algn="tl">
                    <a:srgbClr val="000000">
                      <a:alpha val="43137"/>
                    </a:srgbClr>
                  </a:outerShdw>
                </a:effectLst>
              </a:rPr>
              <a:t>分钟</a:t>
            </a:r>
            <a:r>
              <a:rPr lang="en-US" sz="1000" smtClean="0">
                <a:solidFill>
                  <a:srgbClr val="FFC000"/>
                </a:solidFill>
                <a:effectLst>
                  <a:outerShdw blurRad="38100" dist="38100" dir="2700000" algn="tl">
                    <a:srgbClr val="000000">
                      <a:alpha val="43137"/>
                    </a:srgbClr>
                  </a:outerShdw>
                </a:effectLst>
              </a:rPr>
              <a:t>K</a:t>
            </a:r>
            <a:r>
              <a:rPr lang="zh-CN" altLang="en-US" sz="1000" smtClean="0">
                <a:solidFill>
                  <a:srgbClr val="FFC000"/>
                </a:solidFill>
                <a:effectLst>
                  <a:outerShdw blurRad="38100" dist="38100" dir="2700000" algn="tl">
                    <a:srgbClr val="000000">
                      <a:alpha val="43137"/>
                    </a:srgbClr>
                  </a:outerShdw>
                </a:effectLst>
              </a:rPr>
              <a:t>线出现当天低点这可以称为</a:t>
            </a:r>
            <a:r>
              <a:rPr lang="zh-CN" altLang="en-US" sz="1000" b="1" smtClean="0">
                <a:solidFill>
                  <a:srgbClr val="D3675F"/>
                </a:solidFill>
                <a:effectLst>
                  <a:outerShdw blurRad="38100" dist="38100" dir="2700000" algn="tl">
                    <a:srgbClr val="000000">
                      <a:alpha val="43137"/>
                    </a:srgbClr>
                  </a:outerShdw>
                </a:effectLst>
              </a:rPr>
              <a:t>强平衡市</a:t>
            </a:r>
            <a:endParaRPr lang="zh-CN" altLang="en-US" sz="1000" b="1">
              <a:solidFill>
                <a:srgbClr val="D3675F"/>
              </a:solidFill>
              <a:effectLst>
                <a:outerShdw blurRad="38100" dist="38100" dir="2700000" algn="tl">
                  <a:srgbClr val="000000">
                    <a:alpha val="43137"/>
                  </a:srgbClr>
                </a:outerShdw>
              </a:effectLst>
            </a:endParaRPr>
          </a:p>
        </p:txBody>
      </p:sp>
      <p:sp>
        <p:nvSpPr>
          <p:cNvPr id="49" name="下箭头 48"/>
          <p:cNvSpPr/>
          <p:nvPr/>
        </p:nvSpPr>
        <p:spPr>
          <a:xfrm>
            <a:off x="5119593" y="3976018"/>
            <a:ext cx="71438" cy="357190"/>
          </a:xfrm>
          <a:prstGeom prst="downArrow">
            <a:avLst/>
          </a:prstGeom>
          <a:solidFill>
            <a:schemeClr val="tx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effectLst>
                <a:outerShdw blurRad="38100" dist="38100" dir="2700000" algn="tl">
                  <a:srgbClr val="000000">
                    <a:alpha val="43137"/>
                  </a:srgbClr>
                </a:outerShdw>
              </a:effectLst>
            </a:endParaRPr>
          </a:p>
        </p:txBody>
      </p:sp>
      <p:sp>
        <p:nvSpPr>
          <p:cNvPr id="50" name="矩形 49"/>
          <p:cNvSpPr/>
          <p:nvPr/>
        </p:nvSpPr>
        <p:spPr>
          <a:xfrm>
            <a:off x="7531224" y="3690266"/>
            <a:ext cx="1371897" cy="4154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effectLst>
                  <a:outerShdw blurRad="38100" dist="38100" dir="2700000" algn="tl">
                    <a:srgbClr val="000000">
                      <a:alpha val="43137"/>
                    </a:srgbClr>
                  </a:outerShdw>
                </a:effectLst>
              </a:rPr>
              <a:t>最强的，就是以当天高点收</a:t>
            </a:r>
            <a:endParaRPr lang="zh-CN" altLang="en-US" sz="1000">
              <a:effectLst>
                <a:outerShdw blurRad="38100" dist="38100" dir="2700000" algn="tl">
                  <a:srgbClr val="000000">
                    <a:alpha val="43137"/>
                  </a:srgbClr>
                </a:outerShdw>
              </a:effectLst>
            </a:endParaRPr>
          </a:p>
        </p:txBody>
      </p:sp>
      <p:sp>
        <p:nvSpPr>
          <p:cNvPr id="51" name="矩形 50"/>
          <p:cNvSpPr/>
          <p:nvPr/>
        </p:nvSpPr>
        <p:spPr>
          <a:xfrm>
            <a:off x="7531224" y="4047456"/>
            <a:ext cx="1467068" cy="246221"/>
          </a:xfrm>
          <a:prstGeom prst="rect">
            <a:avLst/>
          </a:prstGeom>
          <a:effectLst>
            <a:outerShdw blurRad="50800" dist="38100" dir="2700000" algn="tl" rotWithShape="0">
              <a:prstClr val="black">
                <a:alpha val="40000"/>
              </a:prstClr>
            </a:outerShdw>
          </a:effectLst>
        </p:spPr>
        <p:txBody>
          <a:bodyPr wrap="none">
            <a:spAutoFit/>
          </a:bodyPr>
          <a:lstStyle/>
          <a:p>
            <a:r>
              <a:rPr lang="zh-CN" altLang="en-US" sz="1000" smtClean="0">
                <a:effectLst>
                  <a:outerShdw blurRad="38100" dist="38100" dir="2700000" algn="tl">
                    <a:srgbClr val="000000">
                      <a:alpha val="43137"/>
                    </a:srgbClr>
                  </a:outerShdw>
                </a:effectLst>
              </a:rPr>
              <a:t>次强是收在中枢之上，</a:t>
            </a:r>
            <a:endParaRPr lang="zh-CN" altLang="en-US" sz="1000">
              <a:effectLst>
                <a:outerShdw blurRad="38100" dist="38100" dir="2700000" algn="tl">
                  <a:srgbClr val="000000">
                    <a:alpha val="43137"/>
                  </a:srgbClr>
                </a:outerShdw>
              </a:effectLst>
            </a:endParaRPr>
          </a:p>
        </p:txBody>
      </p:sp>
      <p:sp>
        <p:nvSpPr>
          <p:cNvPr id="52" name="矩形 51"/>
          <p:cNvSpPr/>
          <p:nvPr/>
        </p:nvSpPr>
        <p:spPr>
          <a:xfrm>
            <a:off x="7531224" y="4261770"/>
            <a:ext cx="1357322" cy="4154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effectLst>
                  <a:outerShdw blurRad="38100" dist="38100" dir="2700000" algn="tl">
                    <a:srgbClr val="000000">
                      <a:alpha val="43137"/>
                    </a:srgbClr>
                  </a:outerShdw>
                </a:effectLst>
              </a:rPr>
              <a:t>收在中枢是一般的强平衡市</a:t>
            </a:r>
            <a:endParaRPr lang="zh-CN" altLang="en-US" sz="1000">
              <a:effectLst>
                <a:outerShdw blurRad="38100" dist="38100" dir="2700000" algn="tl">
                  <a:srgbClr val="000000">
                    <a:alpha val="43137"/>
                  </a:srgbClr>
                </a:outerShdw>
              </a:effectLst>
            </a:endParaRPr>
          </a:p>
        </p:txBody>
      </p:sp>
      <p:sp>
        <p:nvSpPr>
          <p:cNvPr id="53" name="矩形 52"/>
          <p:cNvSpPr/>
          <p:nvPr/>
        </p:nvSpPr>
        <p:spPr>
          <a:xfrm>
            <a:off x="7531224" y="4690398"/>
            <a:ext cx="1285884" cy="415498"/>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effectLst>
                  <a:outerShdw blurRad="38100" dist="38100" dir="2700000" algn="tl">
                    <a:srgbClr val="000000">
                      <a:alpha val="43137"/>
                    </a:srgbClr>
                  </a:outerShdw>
                </a:effectLst>
              </a:rPr>
              <a:t>收在当天低点附近的是最弱的一种</a:t>
            </a:r>
            <a:endParaRPr lang="zh-CN" altLang="en-US" sz="1000">
              <a:effectLst>
                <a:outerShdw blurRad="38100" dist="38100" dir="2700000" algn="tl">
                  <a:srgbClr val="000000">
                    <a:alpha val="43137"/>
                  </a:srgbClr>
                </a:outerShdw>
              </a:effectLst>
            </a:endParaRPr>
          </a:p>
        </p:txBody>
      </p:sp>
      <p:sp>
        <p:nvSpPr>
          <p:cNvPr id="54" name="矩形 53"/>
          <p:cNvSpPr/>
          <p:nvPr/>
        </p:nvSpPr>
        <p:spPr>
          <a:xfrm>
            <a:off x="6394428" y="4315701"/>
            <a:ext cx="98972" cy="245589"/>
          </a:xfrm>
          <a:prstGeom prst="rect">
            <a:avLst/>
          </a:prstGeom>
          <a:solidFill>
            <a:srgbClr val="C495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cxnSp>
        <p:nvCxnSpPr>
          <p:cNvPr id="55" name="直接箭头连接符 54"/>
          <p:cNvCxnSpPr>
            <a:stCxn id="50" idx="1"/>
          </p:cNvCxnSpPr>
          <p:nvPr/>
        </p:nvCxnSpPr>
        <p:spPr>
          <a:xfrm flipH="1">
            <a:off x="6567605" y="3898015"/>
            <a:ext cx="963619" cy="60497"/>
          </a:xfrm>
          <a:prstGeom prst="straightConnector1">
            <a:avLst/>
          </a:prstGeom>
          <a:ln>
            <a:solidFill>
              <a:schemeClr val="tx1">
                <a:lumMod val="8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1" idx="1"/>
          </p:cNvCxnSpPr>
          <p:nvPr/>
        </p:nvCxnSpPr>
        <p:spPr>
          <a:xfrm flipH="1">
            <a:off x="6585703" y="4170567"/>
            <a:ext cx="945521" cy="123110"/>
          </a:xfrm>
          <a:prstGeom prst="straightConnector1">
            <a:avLst/>
          </a:prstGeom>
          <a:ln>
            <a:solidFill>
              <a:schemeClr val="tx1">
                <a:lumMod val="8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2" idx="1"/>
          </p:cNvCxnSpPr>
          <p:nvPr/>
        </p:nvCxnSpPr>
        <p:spPr>
          <a:xfrm flipH="1">
            <a:off x="6585703" y="4469519"/>
            <a:ext cx="945521" cy="6565"/>
          </a:xfrm>
          <a:prstGeom prst="straightConnector1">
            <a:avLst/>
          </a:prstGeom>
          <a:ln>
            <a:solidFill>
              <a:schemeClr val="tx1">
                <a:lumMod val="8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3" idx="1"/>
          </p:cNvCxnSpPr>
          <p:nvPr/>
        </p:nvCxnSpPr>
        <p:spPr>
          <a:xfrm flipH="1" flipV="1">
            <a:off x="6648149" y="4763424"/>
            <a:ext cx="883075" cy="134723"/>
          </a:xfrm>
          <a:prstGeom prst="straightConnector1">
            <a:avLst/>
          </a:prstGeom>
          <a:ln>
            <a:solidFill>
              <a:schemeClr val="tx1">
                <a:lumMod val="85000"/>
              </a:schemeClr>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2071670" y="4539798"/>
            <a:ext cx="2310647" cy="707886"/>
          </a:xfrm>
          <a:prstGeom prst="rect">
            <a:avLst/>
          </a:prstGeom>
          <a:effectLst>
            <a:outerShdw blurRad="50800" dist="38100" dir="2700000" algn="tl" rotWithShape="0">
              <a:prstClr val="black">
                <a:alpha val="40000"/>
              </a:prstClr>
            </a:outerShdw>
          </a:effectLst>
        </p:spPr>
        <p:txBody>
          <a:bodyPr wrap="square">
            <a:spAutoFit/>
          </a:bodyPr>
          <a:lstStyle/>
          <a:p>
            <a:r>
              <a:rPr lang="en-US" sz="1000" smtClean="0">
                <a:effectLst>
                  <a:outerShdw blurRad="38100" dist="38100" dir="2700000" algn="tl">
                    <a:srgbClr val="000000">
                      <a:alpha val="43137"/>
                    </a:srgbClr>
                  </a:outerShdw>
                </a:effectLst>
              </a:rPr>
              <a:t>3</a:t>
            </a:r>
            <a:r>
              <a:rPr lang="zh-CN" altLang="en-US" sz="1000" smtClean="0">
                <a:effectLst>
                  <a:outerShdw blurRad="38100" dist="38100" dir="2700000" algn="tl">
                    <a:srgbClr val="000000">
                      <a:alpha val="43137"/>
                    </a:srgbClr>
                  </a:outerShdw>
                </a:effectLst>
              </a:rPr>
              <a:t>、在前三根</a:t>
            </a:r>
            <a:r>
              <a:rPr lang="en-US" sz="1000" smtClean="0">
                <a:effectLst>
                  <a:outerShdw blurRad="38100" dist="38100" dir="2700000" algn="tl">
                    <a:srgbClr val="000000">
                      <a:alpha val="43137"/>
                    </a:srgbClr>
                  </a:outerShdw>
                </a:effectLst>
              </a:rPr>
              <a:t>30</a:t>
            </a:r>
            <a:r>
              <a:rPr lang="zh-CN" altLang="en-US" sz="1000" smtClean="0">
                <a:effectLst>
                  <a:outerShdw blurRad="38100" dist="38100" dir="2700000" algn="tl">
                    <a:srgbClr val="000000">
                      <a:alpha val="43137"/>
                    </a:srgbClr>
                  </a:outerShdw>
                </a:effectLst>
              </a:rPr>
              <a:t>分钟</a:t>
            </a:r>
            <a:r>
              <a:rPr lang="en-US" sz="1000" smtClean="0">
                <a:effectLst>
                  <a:outerShdw blurRad="38100" dist="38100" dir="2700000" algn="tl">
                    <a:srgbClr val="000000">
                      <a:alpha val="43137"/>
                    </a:srgbClr>
                  </a:outerShdw>
                </a:effectLst>
              </a:rPr>
              <a:t>K</a:t>
            </a:r>
            <a:r>
              <a:rPr lang="zh-CN" altLang="en-US" sz="1000" smtClean="0">
                <a:effectLst>
                  <a:outerShdw blurRad="38100" dist="38100" dir="2700000" algn="tl">
                    <a:srgbClr val="000000">
                      <a:alpha val="43137"/>
                    </a:srgbClr>
                  </a:outerShdw>
                </a:effectLst>
              </a:rPr>
              <a:t>线不出现当天高低点，这可以称为转折平衡市，同样可以像上面情况一样根据收盘位置定义其强弱。</a:t>
            </a:r>
          </a:p>
        </p:txBody>
      </p:sp>
      <p:sp>
        <p:nvSpPr>
          <p:cNvPr id="61" name="矩形 60"/>
          <p:cNvSpPr/>
          <p:nvPr/>
        </p:nvSpPr>
        <p:spPr>
          <a:xfrm>
            <a:off x="2059275" y="5530239"/>
            <a:ext cx="3143272" cy="430887"/>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100" b="1" smtClean="0">
                <a:solidFill>
                  <a:srgbClr val="FF0000"/>
                </a:solidFill>
                <a:effectLst>
                  <a:outerShdw blurRad="38100" dist="38100" dir="2700000" algn="tl">
                    <a:srgbClr val="000000">
                      <a:alpha val="43137"/>
                    </a:srgbClr>
                  </a:outerShdw>
                </a:effectLst>
              </a:rPr>
              <a:t>注意，以上三种情况中枢的位置不一定是前三根</a:t>
            </a:r>
            <a:r>
              <a:rPr lang="en-US" sz="1100" b="1" smtClean="0">
                <a:solidFill>
                  <a:srgbClr val="FF0000"/>
                </a:solidFill>
                <a:effectLst>
                  <a:outerShdw blurRad="38100" dist="38100" dir="2700000" algn="tl">
                    <a:srgbClr val="000000">
                      <a:alpha val="43137"/>
                    </a:srgbClr>
                  </a:outerShdw>
                </a:effectLst>
              </a:rPr>
              <a:t>30</a:t>
            </a:r>
            <a:r>
              <a:rPr lang="zh-CN" altLang="en-US" sz="1100" b="1" smtClean="0">
                <a:solidFill>
                  <a:srgbClr val="FF0000"/>
                </a:solidFill>
                <a:effectLst>
                  <a:outerShdw blurRad="38100" dist="38100" dir="2700000" algn="tl">
                    <a:srgbClr val="000000">
                      <a:alpha val="43137"/>
                    </a:srgbClr>
                  </a:outerShdw>
                </a:effectLst>
              </a:rPr>
              <a:t>分钟</a:t>
            </a:r>
            <a:r>
              <a:rPr lang="en-US" sz="1100" b="1" smtClean="0">
                <a:solidFill>
                  <a:srgbClr val="FF0000"/>
                </a:solidFill>
                <a:effectLst>
                  <a:outerShdw blurRad="38100" dist="38100" dir="2700000" algn="tl">
                    <a:srgbClr val="000000">
                      <a:alpha val="43137"/>
                    </a:srgbClr>
                  </a:outerShdw>
                </a:effectLst>
              </a:rPr>
              <a:t>K</a:t>
            </a:r>
            <a:r>
              <a:rPr lang="zh-CN" altLang="en-US" sz="1100" b="1" smtClean="0">
                <a:solidFill>
                  <a:srgbClr val="FF0000"/>
                </a:solidFill>
                <a:effectLst>
                  <a:outerShdw blurRad="38100" dist="38100" dir="2700000" algn="tl">
                    <a:srgbClr val="000000">
                      <a:alpha val="43137"/>
                    </a:srgbClr>
                  </a:outerShdw>
                </a:effectLst>
              </a:rPr>
              <a:t>线的重叠，可以是后面几根的。</a:t>
            </a:r>
            <a:endParaRPr lang="zh-CN" altLang="en-US" sz="1100" b="1">
              <a:solidFill>
                <a:srgbClr val="FF0000"/>
              </a:solidFill>
              <a:effectLst>
                <a:outerShdw blurRad="38100" dist="38100" dir="2700000" algn="tl">
                  <a:srgbClr val="000000">
                    <a:alpha val="43137"/>
                  </a:srgbClr>
                </a:outerShdw>
              </a:effectLst>
            </a:endParaRPr>
          </a:p>
        </p:txBody>
      </p:sp>
      <p:sp>
        <p:nvSpPr>
          <p:cNvPr id="67" name="矩形 66"/>
          <p:cNvSpPr/>
          <p:nvPr/>
        </p:nvSpPr>
        <p:spPr>
          <a:xfrm>
            <a:off x="6517737" y="2735404"/>
            <a:ext cx="97257" cy="247677"/>
          </a:xfrm>
          <a:prstGeom prst="rect">
            <a:avLst/>
          </a:prstGeom>
          <a:solidFill>
            <a:schemeClr val="accent2"/>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64" name="动作按钮: 开始 63">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5" name="动作按钮: 后退或前一项 64">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6" name="动作按钮: 前进或下一项 65">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8" name="动作按钮: 结束 67">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69" name="动作按钮: 第一张 68">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70" name="动作按钮: 上一张 69">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6243387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FF66FF"/>
                                      </p:to>
                                    </p:animClr>
                                  </p:subTnLst>
                                </p:cTn>
                              </p:par>
                              <p:par>
                                <p:cTn id="39" presetID="14"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randombar(horizontal)">
                                      <p:cBhvr>
                                        <p:cTn id="41" dur="500"/>
                                        <p:tgtEl>
                                          <p:spTgt spid="10"/>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randombar(horizontal)">
                                      <p:cBhvr>
                                        <p:cTn id="44" dur="500"/>
                                        <p:tgtEl>
                                          <p:spTgt spid="1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randombar(horizontal)">
                                      <p:cBhvr>
                                        <p:cTn id="50" dur="500"/>
                                        <p:tgtEl>
                                          <p:spTgt spid="13"/>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randombar(horizontal)">
                                      <p:cBhvr>
                                        <p:cTn id="53" dur="500"/>
                                        <p:tgtEl>
                                          <p:spTgt spid="14"/>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randombar(horizontal)">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randombar(horizontal)">
                                      <p:cBhvr>
                                        <p:cTn id="61" dur="500"/>
                                        <p:tgtEl>
                                          <p:spTgt spid="16"/>
                                        </p:tgtEl>
                                      </p:cBhvr>
                                    </p:animEffect>
                                  </p:childTnLst>
                                </p:cTn>
                              </p:par>
                              <p:par>
                                <p:cTn id="62" presetID="14" presetClass="entr" presetSubtype="1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randombar(horizontal)">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p:cTn id="69" dur="500" fill="hold"/>
                                        <p:tgtEl>
                                          <p:spTgt spid="21"/>
                                        </p:tgtEl>
                                        <p:attrNameLst>
                                          <p:attrName>ppt_w</p:attrName>
                                        </p:attrNameLst>
                                      </p:cBhvr>
                                      <p:tavLst>
                                        <p:tav tm="0">
                                          <p:val>
                                            <p:fltVal val="0"/>
                                          </p:val>
                                        </p:tav>
                                        <p:tav tm="100000">
                                          <p:val>
                                            <p:strVal val="#ppt_w"/>
                                          </p:val>
                                        </p:tav>
                                      </p:tavLst>
                                    </p:anim>
                                    <p:anim calcmode="lin" valueType="num">
                                      <p:cBhvr>
                                        <p:cTn id="70" dur="500" fill="hold"/>
                                        <p:tgtEl>
                                          <p:spTgt spid="21"/>
                                        </p:tgtEl>
                                        <p:attrNameLst>
                                          <p:attrName>ppt_h</p:attrName>
                                        </p:attrNameLst>
                                      </p:cBhvr>
                                      <p:tavLst>
                                        <p:tav tm="0">
                                          <p:val>
                                            <p:fltVal val="0"/>
                                          </p:val>
                                        </p:tav>
                                        <p:tav tm="100000">
                                          <p:val>
                                            <p:strVal val="#ppt_h"/>
                                          </p:val>
                                        </p:tav>
                                      </p:tavLst>
                                    </p:anim>
                                    <p:animEffect transition="in" filter="fade">
                                      <p:cBhvr>
                                        <p:cTn id="71" dur="500"/>
                                        <p:tgtEl>
                                          <p:spTgt spid="21"/>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p:cTn id="74" dur="500" fill="hold"/>
                                        <p:tgtEl>
                                          <p:spTgt spid="22"/>
                                        </p:tgtEl>
                                        <p:attrNameLst>
                                          <p:attrName>ppt_w</p:attrName>
                                        </p:attrNameLst>
                                      </p:cBhvr>
                                      <p:tavLst>
                                        <p:tav tm="0">
                                          <p:val>
                                            <p:fltVal val="0"/>
                                          </p:val>
                                        </p:tav>
                                        <p:tav tm="100000">
                                          <p:val>
                                            <p:strVal val="#ppt_w"/>
                                          </p:val>
                                        </p:tav>
                                      </p:tavLst>
                                    </p:anim>
                                    <p:anim calcmode="lin" valueType="num">
                                      <p:cBhvr>
                                        <p:cTn id="75" dur="500" fill="hold"/>
                                        <p:tgtEl>
                                          <p:spTgt spid="22"/>
                                        </p:tgtEl>
                                        <p:attrNameLst>
                                          <p:attrName>ppt_h</p:attrName>
                                        </p:attrNameLst>
                                      </p:cBhvr>
                                      <p:tavLst>
                                        <p:tav tm="0">
                                          <p:val>
                                            <p:fltVal val="0"/>
                                          </p:val>
                                        </p:tav>
                                        <p:tav tm="100000">
                                          <p:val>
                                            <p:strVal val="#ppt_h"/>
                                          </p:val>
                                        </p:tav>
                                      </p:tavLst>
                                    </p:anim>
                                    <p:animEffect transition="in" filter="fade">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1" presetClass="emph" presetSubtype="0" fill="hold" grpId="1" nodeType="clickEffect">
                                  <p:stCondLst>
                                    <p:cond delay="0"/>
                                  </p:stCondLst>
                                  <p:childTnLst>
                                    <p:animClr clrSpc="hsl" dir="cw">
                                      <p:cBhvr override="childStyle">
                                        <p:cTn id="80" dur="500" fill="hold"/>
                                        <p:tgtEl>
                                          <p:spTgt spid="9"/>
                                        </p:tgtEl>
                                        <p:attrNameLst>
                                          <p:attrName>style.color</p:attrName>
                                        </p:attrNameLst>
                                      </p:cBhvr>
                                      <p:by>
                                        <p:hsl h="7200000" s="0" l="0"/>
                                      </p:by>
                                    </p:animClr>
                                    <p:animClr clrSpc="hsl" dir="cw">
                                      <p:cBhvr>
                                        <p:cTn id="81" dur="500" fill="hold"/>
                                        <p:tgtEl>
                                          <p:spTgt spid="9"/>
                                        </p:tgtEl>
                                        <p:attrNameLst>
                                          <p:attrName>fillcolor</p:attrName>
                                        </p:attrNameLst>
                                      </p:cBhvr>
                                      <p:by>
                                        <p:hsl h="7200000" s="0" l="0"/>
                                      </p:by>
                                    </p:animClr>
                                    <p:animClr clrSpc="hsl" dir="cw">
                                      <p:cBhvr>
                                        <p:cTn id="82" dur="500" fill="hold"/>
                                        <p:tgtEl>
                                          <p:spTgt spid="9"/>
                                        </p:tgtEl>
                                        <p:attrNameLst>
                                          <p:attrName>stroke.color</p:attrName>
                                        </p:attrNameLst>
                                      </p:cBhvr>
                                      <p:by>
                                        <p:hsl h="7200000" s="0" l="0"/>
                                      </p:by>
                                    </p:animClr>
                                    <p:set>
                                      <p:cBhvr>
                                        <p:cTn id="83" dur="500" fill="hold"/>
                                        <p:tgtEl>
                                          <p:spTgt spid="9"/>
                                        </p:tgtEl>
                                        <p:attrNameLst>
                                          <p:attrName>fill.type</p:attrName>
                                        </p:attrNameLst>
                                      </p:cBhvr>
                                      <p:to>
                                        <p:strVal val="solid"/>
                                      </p:to>
                                    </p:set>
                                  </p:childTnLst>
                                  <p:subTnLst>
                                    <p:animClr clrSpc="rgb" dir="cw">
                                      <p:cBhvr override="childStyle">
                                        <p:cTn dur="1" fill="hold" display="0" masterRel="nextClick" afterEffect="1"/>
                                        <p:tgtEl>
                                          <p:spTgt spid="9"/>
                                        </p:tgtEl>
                                        <p:attrNameLst>
                                          <p:attrName>ppt_c</p:attrName>
                                        </p:attrNameLst>
                                      </p:cBhvr>
                                      <p:to>
                                        <a:srgbClr val="FF66FF"/>
                                      </p:to>
                                    </p:animClr>
                                  </p:subTnLst>
                                </p:cTn>
                              </p:par>
                            </p:childTnLst>
                          </p:cTn>
                        </p:par>
                      </p:childTnLst>
                    </p:cTn>
                  </p:par>
                  <p:par>
                    <p:cTn id="84" fill="hold">
                      <p:stCondLst>
                        <p:cond delay="indefinite"/>
                      </p:stCondLst>
                      <p:childTnLst>
                        <p:par>
                          <p:cTn id="85" fill="hold">
                            <p:stCondLst>
                              <p:cond delay="0"/>
                            </p:stCondLst>
                            <p:childTnLst>
                              <p:par>
                                <p:cTn id="86" presetID="14" presetClass="entr" presetSubtype="10" fill="hold" nodeType="click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randombar(horizontal)">
                                      <p:cBhvr>
                                        <p:cTn id="88" dur="500"/>
                                        <p:tgtEl>
                                          <p:spTgt spid="18"/>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p:cTn id="93" dur="500" fill="hold"/>
                                        <p:tgtEl>
                                          <p:spTgt spid="7"/>
                                        </p:tgtEl>
                                        <p:attrNameLst>
                                          <p:attrName>ppt_w</p:attrName>
                                        </p:attrNameLst>
                                      </p:cBhvr>
                                      <p:tavLst>
                                        <p:tav tm="0">
                                          <p:val>
                                            <p:fltVal val="0"/>
                                          </p:val>
                                        </p:tav>
                                        <p:tav tm="100000">
                                          <p:val>
                                            <p:strVal val="#ppt_w"/>
                                          </p:val>
                                        </p:tav>
                                      </p:tavLst>
                                    </p:anim>
                                    <p:anim calcmode="lin" valueType="num">
                                      <p:cBhvr>
                                        <p:cTn id="94" dur="500" fill="hold"/>
                                        <p:tgtEl>
                                          <p:spTgt spid="7"/>
                                        </p:tgtEl>
                                        <p:attrNameLst>
                                          <p:attrName>ppt_h</p:attrName>
                                        </p:attrNameLst>
                                      </p:cBhvr>
                                      <p:tavLst>
                                        <p:tav tm="0">
                                          <p:val>
                                            <p:fltVal val="0"/>
                                          </p:val>
                                        </p:tav>
                                        <p:tav tm="100000">
                                          <p:val>
                                            <p:strVal val="#ppt_h"/>
                                          </p:val>
                                        </p:tav>
                                      </p:tavLst>
                                    </p:anim>
                                    <p:animEffect transition="in" filter="fade">
                                      <p:cBhvr>
                                        <p:cTn id="95" dur="500"/>
                                        <p:tgtEl>
                                          <p:spTgt spid="7"/>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28"/>
                                        </p:tgtEl>
                                        <p:attrNameLst>
                                          <p:attrName>style.visibility</p:attrName>
                                        </p:attrNameLst>
                                      </p:cBhvr>
                                      <p:to>
                                        <p:strVal val="visible"/>
                                      </p:to>
                                    </p:set>
                                    <p:anim calcmode="lin" valueType="num">
                                      <p:cBhvr>
                                        <p:cTn id="100" dur="500" fill="hold"/>
                                        <p:tgtEl>
                                          <p:spTgt spid="28"/>
                                        </p:tgtEl>
                                        <p:attrNameLst>
                                          <p:attrName>ppt_w</p:attrName>
                                        </p:attrNameLst>
                                      </p:cBhvr>
                                      <p:tavLst>
                                        <p:tav tm="0">
                                          <p:val>
                                            <p:fltVal val="0"/>
                                          </p:val>
                                        </p:tav>
                                        <p:tav tm="100000">
                                          <p:val>
                                            <p:strVal val="#ppt_w"/>
                                          </p:val>
                                        </p:tav>
                                      </p:tavLst>
                                    </p:anim>
                                    <p:anim calcmode="lin" valueType="num">
                                      <p:cBhvr>
                                        <p:cTn id="101" dur="500" fill="hold"/>
                                        <p:tgtEl>
                                          <p:spTgt spid="28"/>
                                        </p:tgtEl>
                                        <p:attrNameLst>
                                          <p:attrName>ppt_h</p:attrName>
                                        </p:attrNameLst>
                                      </p:cBhvr>
                                      <p:tavLst>
                                        <p:tav tm="0">
                                          <p:val>
                                            <p:fltVal val="0"/>
                                          </p:val>
                                        </p:tav>
                                        <p:tav tm="100000">
                                          <p:val>
                                            <p:strVal val="#ppt_h"/>
                                          </p:val>
                                        </p:tav>
                                      </p:tavLst>
                                    </p:anim>
                                    <p:animEffect transition="in" filter="fade">
                                      <p:cBhvr>
                                        <p:cTn id="102" dur="500"/>
                                        <p:tgtEl>
                                          <p:spTgt spid="28"/>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5"/>
                                        </p:tgtEl>
                                        <p:attrNameLst>
                                          <p:attrName>style.visibility</p:attrName>
                                        </p:attrNameLst>
                                      </p:cBhvr>
                                      <p:to>
                                        <p:strVal val="visible"/>
                                      </p:to>
                                    </p:set>
                                    <p:anim calcmode="lin" valueType="num">
                                      <p:cBhvr>
                                        <p:cTn id="105" dur="500" fill="hold"/>
                                        <p:tgtEl>
                                          <p:spTgt spid="25"/>
                                        </p:tgtEl>
                                        <p:attrNameLst>
                                          <p:attrName>ppt_w</p:attrName>
                                        </p:attrNameLst>
                                      </p:cBhvr>
                                      <p:tavLst>
                                        <p:tav tm="0">
                                          <p:val>
                                            <p:fltVal val="0"/>
                                          </p:val>
                                        </p:tav>
                                        <p:tav tm="100000">
                                          <p:val>
                                            <p:strVal val="#ppt_w"/>
                                          </p:val>
                                        </p:tav>
                                      </p:tavLst>
                                    </p:anim>
                                    <p:anim calcmode="lin" valueType="num">
                                      <p:cBhvr>
                                        <p:cTn id="106" dur="500" fill="hold"/>
                                        <p:tgtEl>
                                          <p:spTgt spid="25"/>
                                        </p:tgtEl>
                                        <p:attrNameLst>
                                          <p:attrName>ppt_h</p:attrName>
                                        </p:attrNameLst>
                                      </p:cBhvr>
                                      <p:tavLst>
                                        <p:tav tm="0">
                                          <p:val>
                                            <p:fltVal val="0"/>
                                          </p:val>
                                        </p:tav>
                                        <p:tav tm="100000">
                                          <p:val>
                                            <p:strVal val="#ppt_h"/>
                                          </p:val>
                                        </p:tav>
                                      </p:tavLst>
                                    </p:anim>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30"/>
                                        </p:tgtEl>
                                      </p:cBhvr>
                                    </p:animEffect>
                                    <p:set>
                                      <p:cBhvr>
                                        <p:cTn id="112" dur="1" fill="hold">
                                          <p:stCondLst>
                                            <p:cond delay="499"/>
                                          </p:stCondLst>
                                        </p:cTn>
                                        <p:tgtEl>
                                          <p:spTgt spid="30"/>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28"/>
                                        </p:tgtEl>
                                      </p:cBhvr>
                                    </p:animEffect>
                                    <p:set>
                                      <p:cBhvr>
                                        <p:cTn id="115" dur="1" fill="hold">
                                          <p:stCondLst>
                                            <p:cond delay="499"/>
                                          </p:stCondLst>
                                        </p:cTn>
                                        <p:tgtEl>
                                          <p:spTgt spid="28"/>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25"/>
                                        </p:tgtEl>
                                      </p:cBhvr>
                                    </p:animEffect>
                                    <p:set>
                                      <p:cBhvr>
                                        <p:cTn id="118" dur="1" fill="hold">
                                          <p:stCondLst>
                                            <p:cond delay="499"/>
                                          </p:stCondLst>
                                        </p:cTn>
                                        <p:tgtEl>
                                          <p:spTgt spid="2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4" presetClass="entr" presetSubtype="1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randombar(horizontal)">
                                      <p:cBhvr>
                                        <p:cTn id="123" dur="500"/>
                                        <p:tgtEl>
                                          <p:spTgt spid="29"/>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nodeType="clickEffect">
                                  <p:stCondLst>
                                    <p:cond delay="0"/>
                                  </p:stCondLst>
                                  <p:childTnLst>
                                    <p:set>
                                      <p:cBhvr>
                                        <p:cTn id="127" dur="1" fill="hold">
                                          <p:stCondLst>
                                            <p:cond delay="0"/>
                                          </p:stCondLst>
                                        </p:cTn>
                                        <p:tgtEl>
                                          <p:spTgt spid="31"/>
                                        </p:tgtEl>
                                        <p:attrNameLst>
                                          <p:attrName>style.visibility</p:attrName>
                                        </p:attrNameLst>
                                      </p:cBhvr>
                                      <p:to>
                                        <p:strVal val="visible"/>
                                      </p:to>
                                    </p:set>
                                    <p:anim calcmode="lin" valueType="num">
                                      <p:cBhvr>
                                        <p:cTn id="128" dur="500" fill="hold"/>
                                        <p:tgtEl>
                                          <p:spTgt spid="31"/>
                                        </p:tgtEl>
                                        <p:attrNameLst>
                                          <p:attrName>ppt_w</p:attrName>
                                        </p:attrNameLst>
                                      </p:cBhvr>
                                      <p:tavLst>
                                        <p:tav tm="0">
                                          <p:val>
                                            <p:fltVal val="0"/>
                                          </p:val>
                                        </p:tav>
                                        <p:tav tm="100000">
                                          <p:val>
                                            <p:strVal val="#ppt_w"/>
                                          </p:val>
                                        </p:tav>
                                      </p:tavLst>
                                    </p:anim>
                                    <p:anim calcmode="lin" valueType="num">
                                      <p:cBhvr>
                                        <p:cTn id="129" dur="500" fill="hold"/>
                                        <p:tgtEl>
                                          <p:spTgt spid="31"/>
                                        </p:tgtEl>
                                        <p:attrNameLst>
                                          <p:attrName>ppt_h</p:attrName>
                                        </p:attrNameLst>
                                      </p:cBhvr>
                                      <p:tavLst>
                                        <p:tav tm="0">
                                          <p:val>
                                            <p:fltVal val="0"/>
                                          </p:val>
                                        </p:tav>
                                        <p:tav tm="100000">
                                          <p:val>
                                            <p:strVal val="#ppt_h"/>
                                          </p:val>
                                        </p:tav>
                                      </p:tavLst>
                                    </p:anim>
                                    <p:animEffect transition="in" filter="fade">
                                      <p:cBhvr>
                                        <p:cTn id="130" dur="500"/>
                                        <p:tgtEl>
                                          <p:spTgt spid="31"/>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4"/>
                                        </p:tgtEl>
                                        <p:attrNameLst>
                                          <p:attrName>style.visibility</p:attrName>
                                        </p:attrNameLst>
                                      </p:cBhvr>
                                      <p:to>
                                        <p:strVal val="visible"/>
                                      </p:to>
                                    </p:set>
                                    <p:anim calcmode="lin" valueType="num">
                                      <p:cBhvr>
                                        <p:cTn id="133" dur="500" fill="hold"/>
                                        <p:tgtEl>
                                          <p:spTgt spid="24"/>
                                        </p:tgtEl>
                                        <p:attrNameLst>
                                          <p:attrName>ppt_w</p:attrName>
                                        </p:attrNameLst>
                                      </p:cBhvr>
                                      <p:tavLst>
                                        <p:tav tm="0">
                                          <p:val>
                                            <p:fltVal val="0"/>
                                          </p:val>
                                        </p:tav>
                                        <p:tav tm="100000">
                                          <p:val>
                                            <p:strVal val="#ppt_w"/>
                                          </p:val>
                                        </p:tav>
                                      </p:tavLst>
                                    </p:anim>
                                    <p:anim calcmode="lin" valueType="num">
                                      <p:cBhvr>
                                        <p:cTn id="134" dur="500" fill="hold"/>
                                        <p:tgtEl>
                                          <p:spTgt spid="24"/>
                                        </p:tgtEl>
                                        <p:attrNameLst>
                                          <p:attrName>ppt_h</p:attrName>
                                        </p:attrNameLst>
                                      </p:cBhvr>
                                      <p:tavLst>
                                        <p:tav tm="0">
                                          <p:val>
                                            <p:fltVal val="0"/>
                                          </p:val>
                                        </p:tav>
                                        <p:tav tm="100000">
                                          <p:val>
                                            <p:strVal val="#ppt_h"/>
                                          </p:val>
                                        </p:tav>
                                      </p:tavLst>
                                    </p:anim>
                                    <p:animEffect transition="in" filter="fade">
                                      <p:cBhvr>
                                        <p:cTn id="135" dur="500"/>
                                        <p:tgtEl>
                                          <p:spTgt spid="24"/>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0"/>
                                  </p:stCondLst>
                                  <p:childTnLst>
                                    <p:animEffect transition="out" filter="fade">
                                      <p:cBhvr>
                                        <p:cTn id="139" dur="500"/>
                                        <p:tgtEl>
                                          <p:spTgt spid="29"/>
                                        </p:tgtEl>
                                      </p:cBhvr>
                                    </p:animEffect>
                                    <p:set>
                                      <p:cBhvr>
                                        <p:cTn id="140" dur="1" fill="hold">
                                          <p:stCondLst>
                                            <p:cond delay="499"/>
                                          </p:stCondLst>
                                        </p:cTn>
                                        <p:tgtEl>
                                          <p:spTgt spid="29"/>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31"/>
                                        </p:tgtEl>
                                      </p:cBhvr>
                                    </p:animEffect>
                                    <p:set>
                                      <p:cBhvr>
                                        <p:cTn id="143" dur="1" fill="hold">
                                          <p:stCondLst>
                                            <p:cond delay="499"/>
                                          </p:stCondLst>
                                        </p:cTn>
                                        <p:tgtEl>
                                          <p:spTgt spid="31"/>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24"/>
                                        </p:tgtEl>
                                      </p:cBhvr>
                                    </p:animEffect>
                                    <p:set>
                                      <p:cBhvr>
                                        <p:cTn id="146" dur="1" fill="hold">
                                          <p:stCondLst>
                                            <p:cond delay="499"/>
                                          </p:stCondLst>
                                        </p:cTn>
                                        <p:tgtEl>
                                          <p:spTgt spid="24"/>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4" presetClass="entr" presetSubtype="10" fill="hold" grpId="0" nodeType="clickEffect">
                                  <p:stCondLst>
                                    <p:cond delay="0"/>
                                  </p:stCondLst>
                                  <p:childTnLst>
                                    <p:set>
                                      <p:cBhvr>
                                        <p:cTn id="150" dur="1" fill="hold">
                                          <p:stCondLst>
                                            <p:cond delay="0"/>
                                          </p:stCondLst>
                                        </p:cTn>
                                        <p:tgtEl>
                                          <p:spTgt spid="67"/>
                                        </p:tgtEl>
                                        <p:attrNameLst>
                                          <p:attrName>style.visibility</p:attrName>
                                        </p:attrNameLst>
                                      </p:cBhvr>
                                      <p:to>
                                        <p:strVal val="visible"/>
                                      </p:to>
                                    </p:set>
                                    <p:animEffect transition="in" filter="randombar(horizontal)">
                                      <p:cBhvr>
                                        <p:cTn id="151" dur="500"/>
                                        <p:tgtEl>
                                          <p:spTgt spid="67"/>
                                        </p:tgtEl>
                                      </p:cBhvr>
                                    </p:animEffect>
                                  </p:childTnLst>
                                </p:cTn>
                              </p:par>
                            </p:childTnLst>
                          </p:cTn>
                        </p:par>
                      </p:childTnLst>
                    </p:cTn>
                  </p:par>
                  <p:par>
                    <p:cTn id="152" fill="hold">
                      <p:stCondLst>
                        <p:cond delay="indefinite"/>
                      </p:stCondLst>
                      <p:childTnLst>
                        <p:par>
                          <p:cTn id="153" fill="hold">
                            <p:stCondLst>
                              <p:cond delay="0"/>
                            </p:stCondLst>
                            <p:childTnLst>
                              <p:par>
                                <p:cTn id="154" presetID="53" presetClass="entr" presetSubtype="16" fill="hold" nodeType="clickEffect">
                                  <p:stCondLst>
                                    <p:cond delay="0"/>
                                  </p:stCondLst>
                                  <p:childTnLst>
                                    <p:set>
                                      <p:cBhvr>
                                        <p:cTn id="155" dur="1" fill="hold">
                                          <p:stCondLst>
                                            <p:cond delay="0"/>
                                          </p:stCondLst>
                                        </p:cTn>
                                        <p:tgtEl>
                                          <p:spTgt spid="27"/>
                                        </p:tgtEl>
                                        <p:attrNameLst>
                                          <p:attrName>style.visibility</p:attrName>
                                        </p:attrNameLst>
                                      </p:cBhvr>
                                      <p:to>
                                        <p:strVal val="visible"/>
                                      </p:to>
                                    </p:set>
                                    <p:anim calcmode="lin" valueType="num">
                                      <p:cBhvr>
                                        <p:cTn id="156" dur="500" fill="hold"/>
                                        <p:tgtEl>
                                          <p:spTgt spid="27"/>
                                        </p:tgtEl>
                                        <p:attrNameLst>
                                          <p:attrName>ppt_w</p:attrName>
                                        </p:attrNameLst>
                                      </p:cBhvr>
                                      <p:tavLst>
                                        <p:tav tm="0">
                                          <p:val>
                                            <p:fltVal val="0"/>
                                          </p:val>
                                        </p:tav>
                                        <p:tav tm="100000">
                                          <p:val>
                                            <p:strVal val="#ppt_w"/>
                                          </p:val>
                                        </p:tav>
                                      </p:tavLst>
                                    </p:anim>
                                    <p:anim calcmode="lin" valueType="num">
                                      <p:cBhvr>
                                        <p:cTn id="157" dur="500" fill="hold"/>
                                        <p:tgtEl>
                                          <p:spTgt spid="27"/>
                                        </p:tgtEl>
                                        <p:attrNameLst>
                                          <p:attrName>ppt_h</p:attrName>
                                        </p:attrNameLst>
                                      </p:cBhvr>
                                      <p:tavLst>
                                        <p:tav tm="0">
                                          <p:val>
                                            <p:fltVal val="0"/>
                                          </p:val>
                                        </p:tav>
                                        <p:tav tm="100000">
                                          <p:val>
                                            <p:strVal val="#ppt_h"/>
                                          </p:val>
                                        </p:tav>
                                      </p:tavLst>
                                    </p:anim>
                                    <p:animEffect transition="in" filter="fade">
                                      <p:cBhvr>
                                        <p:cTn id="158" dur="500"/>
                                        <p:tgtEl>
                                          <p:spTgt spid="27"/>
                                        </p:tgtEl>
                                      </p:cBhvr>
                                    </p:animEffect>
                                  </p:childTnLst>
                                </p:cTn>
                              </p:par>
                              <p:par>
                                <p:cTn id="159" presetID="53" presetClass="entr" presetSubtype="16" fill="hold" grpId="0" nodeType="withEffect">
                                  <p:stCondLst>
                                    <p:cond delay="0"/>
                                  </p:stCondLst>
                                  <p:childTnLst>
                                    <p:set>
                                      <p:cBhvr>
                                        <p:cTn id="160" dur="1" fill="hold">
                                          <p:stCondLst>
                                            <p:cond delay="0"/>
                                          </p:stCondLst>
                                        </p:cTn>
                                        <p:tgtEl>
                                          <p:spTgt spid="23"/>
                                        </p:tgtEl>
                                        <p:attrNameLst>
                                          <p:attrName>style.visibility</p:attrName>
                                        </p:attrNameLst>
                                      </p:cBhvr>
                                      <p:to>
                                        <p:strVal val="visible"/>
                                      </p:to>
                                    </p:set>
                                    <p:anim calcmode="lin" valueType="num">
                                      <p:cBhvr>
                                        <p:cTn id="161" dur="500" fill="hold"/>
                                        <p:tgtEl>
                                          <p:spTgt spid="23"/>
                                        </p:tgtEl>
                                        <p:attrNameLst>
                                          <p:attrName>ppt_w</p:attrName>
                                        </p:attrNameLst>
                                      </p:cBhvr>
                                      <p:tavLst>
                                        <p:tav tm="0">
                                          <p:val>
                                            <p:fltVal val="0"/>
                                          </p:val>
                                        </p:tav>
                                        <p:tav tm="100000">
                                          <p:val>
                                            <p:strVal val="#ppt_w"/>
                                          </p:val>
                                        </p:tav>
                                      </p:tavLst>
                                    </p:anim>
                                    <p:anim calcmode="lin" valueType="num">
                                      <p:cBhvr>
                                        <p:cTn id="162" dur="500" fill="hold"/>
                                        <p:tgtEl>
                                          <p:spTgt spid="23"/>
                                        </p:tgtEl>
                                        <p:attrNameLst>
                                          <p:attrName>ppt_h</p:attrName>
                                        </p:attrNameLst>
                                      </p:cBhvr>
                                      <p:tavLst>
                                        <p:tav tm="0">
                                          <p:val>
                                            <p:fltVal val="0"/>
                                          </p:val>
                                        </p:tav>
                                        <p:tav tm="100000">
                                          <p:val>
                                            <p:strVal val="#ppt_h"/>
                                          </p:val>
                                        </p:tav>
                                      </p:tavLst>
                                    </p:anim>
                                    <p:animEffect transition="in" filter="fade">
                                      <p:cBhvr>
                                        <p:cTn id="163" dur="500"/>
                                        <p:tgtEl>
                                          <p:spTgt spid="23"/>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xit" presetSubtype="0" fill="hold" grpId="1" nodeType="clickEffect">
                                  <p:stCondLst>
                                    <p:cond delay="0"/>
                                  </p:stCondLst>
                                  <p:childTnLst>
                                    <p:animEffect transition="out" filter="fade">
                                      <p:cBhvr>
                                        <p:cTn id="167" dur="500"/>
                                        <p:tgtEl>
                                          <p:spTgt spid="67"/>
                                        </p:tgtEl>
                                      </p:cBhvr>
                                    </p:animEffect>
                                    <p:set>
                                      <p:cBhvr>
                                        <p:cTn id="168" dur="1" fill="hold">
                                          <p:stCondLst>
                                            <p:cond delay="499"/>
                                          </p:stCondLst>
                                        </p:cTn>
                                        <p:tgtEl>
                                          <p:spTgt spid="67"/>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27"/>
                                        </p:tgtEl>
                                      </p:cBhvr>
                                    </p:animEffect>
                                    <p:set>
                                      <p:cBhvr>
                                        <p:cTn id="171" dur="1" fill="hold">
                                          <p:stCondLst>
                                            <p:cond delay="499"/>
                                          </p:stCondLst>
                                        </p:cTn>
                                        <p:tgtEl>
                                          <p:spTgt spid="27"/>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23"/>
                                        </p:tgtEl>
                                      </p:cBhvr>
                                    </p:animEffect>
                                    <p:set>
                                      <p:cBhvr>
                                        <p:cTn id="174" dur="1" fill="hold">
                                          <p:stCondLst>
                                            <p:cond delay="499"/>
                                          </p:stCondLst>
                                        </p:cTn>
                                        <p:tgtEl>
                                          <p:spTgt spid="23"/>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4" presetClass="entr" presetSubtype="10" fill="hold" grpId="0" nodeType="clickEffect">
                                  <p:stCondLst>
                                    <p:cond delay="0"/>
                                  </p:stCondLst>
                                  <p:childTnLst>
                                    <p:set>
                                      <p:cBhvr>
                                        <p:cTn id="178" dur="1" fill="hold">
                                          <p:stCondLst>
                                            <p:cond delay="0"/>
                                          </p:stCondLst>
                                        </p:cTn>
                                        <p:tgtEl>
                                          <p:spTgt spid="15"/>
                                        </p:tgtEl>
                                        <p:attrNameLst>
                                          <p:attrName>style.visibility</p:attrName>
                                        </p:attrNameLst>
                                      </p:cBhvr>
                                      <p:to>
                                        <p:strVal val="visible"/>
                                      </p:to>
                                    </p:set>
                                    <p:animEffect transition="in" filter="randombar(horizontal)">
                                      <p:cBhvr>
                                        <p:cTn id="179" dur="500"/>
                                        <p:tgtEl>
                                          <p:spTgt spid="15"/>
                                        </p:tgtEl>
                                      </p:cBhvr>
                                    </p:animEffect>
                                  </p:childTnLst>
                                </p:cTn>
                              </p:par>
                            </p:childTnLst>
                          </p:cTn>
                        </p:par>
                      </p:childTnLst>
                    </p:cTn>
                  </p:par>
                  <p:par>
                    <p:cTn id="180" fill="hold">
                      <p:stCondLst>
                        <p:cond delay="indefinite"/>
                      </p:stCondLst>
                      <p:childTnLst>
                        <p:par>
                          <p:cTn id="181" fill="hold">
                            <p:stCondLst>
                              <p:cond delay="0"/>
                            </p:stCondLst>
                            <p:childTnLst>
                              <p:par>
                                <p:cTn id="182" presetID="53" presetClass="entr" presetSubtype="16" fill="hold" nodeType="clickEffect">
                                  <p:stCondLst>
                                    <p:cond delay="0"/>
                                  </p:stCondLst>
                                  <p:childTnLst>
                                    <p:set>
                                      <p:cBhvr>
                                        <p:cTn id="183" dur="1" fill="hold">
                                          <p:stCondLst>
                                            <p:cond delay="0"/>
                                          </p:stCondLst>
                                        </p:cTn>
                                        <p:tgtEl>
                                          <p:spTgt spid="19"/>
                                        </p:tgtEl>
                                        <p:attrNameLst>
                                          <p:attrName>style.visibility</p:attrName>
                                        </p:attrNameLst>
                                      </p:cBhvr>
                                      <p:to>
                                        <p:strVal val="visible"/>
                                      </p:to>
                                    </p:set>
                                    <p:anim calcmode="lin" valueType="num">
                                      <p:cBhvr>
                                        <p:cTn id="184" dur="500" fill="hold"/>
                                        <p:tgtEl>
                                          <p:spTgt spid="19"/>
                                        </p:tgtEl>
                                        <p:attrNameLst>
                                          <p:attrName>ppt_w</p:attrName>
                                        </p:attrNameLst>
                                      </p:cBhvr>
                                      <p:tavLst>
                                        <p:tav tm="0">
                                          <p:val>
                                            <p:fltVal val="0"/>
                                          </p:val>
                                        </p:tav>
                                        <p:tav tm="100000">
                                          <p:val>
                                            <p:strVal val="#ppt_w"/>
                                          </p:val>
                                        </p:tav>
                                      </p:tavLst>
                                    </p:anim>
                                    <p:anim calcmode="lin" valueType="num">
                                      <p:cBhvr>
                                        <p:cTn id="185" dur="500" fill="hold"/>
                                        <p:tgtEl>
                                          <p:spTgt spid="19"/>
                                        </p:tgtEl>
                                        <p:attrNameLst>
                                          <p:attrName>ppt_h</p:attrName>
                                        </p:attrNameLst>
                                      </p:cBhvr>
                                      <p:tavLst>
                                        <p:tav tm="0">
                                          <p:val>
                                            <p:fltVal val="0"/>
                                          </p:val>
                                        </p:tav>
                                        <p:tav tm="100000">
                                          <p:val>
                                            <p:strVal val="#ppt_h"/>
                                          </p:val>
                                        </p:tav>
                                      </p:tavLst>
                                    </p:anim>
                                    <p:animEffect transition="in" filter="fade">
                                      <p:cBhvr>
                                        <p:cTn id="186" dur="500"/>
                                        <p:tgtEl>
                                          <p:spTgt spid="19"/>
                                        </p:tgtEl>
                                      </p:cBhvr>
                                    </p:animEffect>
                                  </p:childTnLst>
                                </p:cTn>
                              </p:par>
                              <p:par>
                                <p:cTn id="187" presetID="53" presetClass="entr" presetSubtype="16" fill="hold" grpId="0" nodeType="withEffect">
                                  <p:stCondLst>
                                    <p:cond delay="0"/>
                                  </p:stCondLst>
                                  <p:childTnLst>
                                    <p:set>
                                      <p:cBhvr>
                                        <p:cTn id="188" dur="1" fill="hold">
                                          <p:stCondLst>
                                            <p:cond delay="0"/>
                                          </p:stCondLst>
                                        </p:cTn>
                                        <p:tgtEl>
                                          <p:spTgt spid="32"/>
                                        </p:tgtEl>
                                        <p:attrNameLst>
                                          <p:attrName>style.visibility</p:attrName>
                                        </p:attrNameLst>
                                      </p:cBhvr>
                                      <p:to>
                                        <p:strVal val="visible"/>
                                      </p:to>
                                    </p:set>
                                    <p:anim calcmode="lin" valueType="num">
                                      <p:cBhvr>
                                        <p:cTn id="189" dur="500" fill="hold"/>
                                        <p:tgtEl>
                                          <p:spTgt spid="32"/>
                                        </p:tgtEl>
                                        <p:attrNameLst>
                                          <p:attrName>ppt_w</p:attrName>
                                        </p:attrNameLst>
                                      </p:cBhvr>
                                      <p:tavLst>
                                        <p:tav tm="0">
                                          <p:val>
                                            <p:fltVal val="0"/>
                                          </p:val>
                                        </p:tav>
                                        <p:tav tm="100000">
                                          <p:val>
                                            <p:strVal val="#ppt_w"/>
                                          </p:val>
                                        </p:tav>
                                      </p:tavLst>
                                    </p:anim>
                                    <p:anim calcmode="lin" valueType="num">
                                      <p:cBhvr>
                                        <p:cTn id="190" dur="500" fill="hold"/>
                                        <p:tgtEl>
                                          <p:spTgt spid="32"/>
                                        </p:tgtEl>
                                        <p:attrNameLst>
                                          <p:attrName>ppt_h</p:attrName>
                                        </p:attrNameLst>
                                      </p:cBhvr>
                                      <p:tavLst>
                                        <p:tav tm="0">
                                          <p:val>
                                            <p:fltVal val="0"/>
                                          </p:val>
                                        </p:tav>
                                        <p:tav tm="100000">
                                          <p:val>
                                            <p:strVal val="#ppt_h"/>
                                          </p:val>
                                        </p:tav>
                                      </p:tavLst>
                                    </p:anim>
                                    <p:animEffect transition="in" filter="fade">
                                      <p:cBhvr>
                                        <p:cTn id="191" dur="500"/>
                                        <p:tgtEl>
                                          <p:spTgt spid="32"/>
                                        </p:tgtEl>
                                      </p:cBhvr>
                                    </p:animEffect>
                                  </p:childTnLst>
                                </p:cTn>
                              </p:par>
                            </p:childTnLst>
                          </p:cTn>
                        </p:par>
                      </p:childTnLst>
                    </p:cTn>
                  </p:par>
                  <p:par>
                    <p:cTn id="192" fill="hold">
                      <p:stCondLst>
                        <p:cond delay="indefinite"/>
                      </p:stCondLst>
                      <p:childTnLst>
                        <p:par>
                          <p:cTn id="193" fill="hold">
                            <p:stCondLst>
                              <p:cond delay="0"/>
                            </p:stCondLst>
                            <p:childTnLst>
                              <p:par>
                                <p:cTn id="194" presetID="53" presetClass="entr" presetSubtype="16" fill="hold" nodeType="click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500" fill="hold"/>
                                        <p:tgtEl>
                                          <p:spTgt spid="26"/>
                                        </p:tgtEl>
                                        <p:attrNameLst>
                                          <p:attrName>ppt_w</p:attrName>
                                        </p:attrNameLst>
                                      </p:cBhvr>
                                      <p:tavLst>
                                        <p:tav tm="0">
                                          <p:val>
                                            <p:fltVal val="0"/>
                                          </p:val>
                                        </p:tav>
                                        <p:tav tm="100000">
                                          <p:val>
                                            <p:strVal val="#ppt_w"/>
                                          </p:val>
                                        </p:tav>
                                      </p:tavLst>
                                    </p:anim>
                                    <p:anim calcmode="lin" valueType="num">
                                      <p:cBhvr>
                                        <p:cTn id="197" dur="500" fill="hold"/>
                                        <p:tgtEl>
                                          <p:spTgt spid="26"/>
                                        </p:tgtEl>
                                        <p:attrNameLst>
                                          <p:attrName>ppt_h</p:attrName>
                                        </p:attrNameLst>
                                      </p:cBhvr>
                                      <p:tavLst>
                                        <p:tav tm="0">
                                          <p:val>
                                            <p:fltVal val="0"/>
                                          </p:val>
                                        </p:tav>
                                        <p:tav tm="100000">
                                          <p:val>
                                            <p:strVal val="#ppt_h"/>
                                          </p:val>
                                        </p:tav>
                                      </p:tavLst>
                                    </p:anim>
                                    <p:animEffect transition="in" filter="fade">
                                      <p:cBhvr>
                                        <p:cTn id="198" dur="500"/>
                                        <p:tgtEl>
                                          <p:spTgt spid="26"/>
                                        </p:tgtEl>
                                      </p:cBhvr>
                                    </p:animEffect>
                                  </p:childTnLst>
                                </p:cTn>
                              </p:par>
                              <p:par>
                                <p:cTn id="199" presetID="53" presetClass="entr" presetSubtype="16" fill="hold" grpId="0" nodeType="withEffect">
                                  <p:stCondLst>
                                    <p:cond delay="0"/>
                                  </p:stCondLst>
                                  <p:childTnLst>
                                    <p:set>
                                      <p:cBhvr>
                                        <p:cTn id="200" dur="1" fill="hold">
                                          <p:stCondLst>
                                            <p:cond delay="0"/>
                                          </p:stCondLst>
                                        </p:cTn>
                                        <p:tgtEl>
                                          <p:spTgt spid="20"/>
                                        </p:tgtEl>
                                        <p:attrNameLst>
                                          <p:attrName>style.visibility</p:attrName>
                                        </p:attrNameLst>
                                      </p:cBhvr>
                                      <p:to>
                                        <p:strVal val="visible"/>
                                      </p:to>
                                    </p:set>
                                    <p:anim calcmode="lin" valueType="num">
                                      <p:cBhvr>
                                        <p:cTn id="201" dur="500" fill="hold"/>
                                        <p:tgtEl>
                                          <p:spTgt spid="20"/>
                                        </p:tgtEl>
                                        <p:attrNameLst>
                                          <p:attrName>ppt_w</p:attrName>
                                        </p:attrNameLst>
                                      </p:cBhvr>
                                      <p:tavLst>
                                        <p:tav tm="0">
                                          <p:val>
                                            <p:fltVal val="0"/>
                                          </p:val>
                                        </p:tav>
                                        <p:tav tm="100000">
                                          <p:val>
                                            <p:strVal val="#ppt_w"/>
                                          </p:val>
                                        </p:tav>
                                      </p:tavLst>
                                    </p:anim>
                                    <p:anim calcmode="lin" valueType="num">
                                      <p:cBhvr>
                                        <p:cTn id="202" dur="500" fill="hold"/>
                                        <p:tgtEl>
                                          <p:spTgt spid="20"/>
                                        </p:tgtEl>
                                        <p:attrNameLst>
                                          <p:attrName>ppt_h</p:attrName>
                                        </p:attrNameLst>
                                      </p:cBhvr>
                                      <p:tavLst>
                                        <p:tav tm="0">
                                          <p:val>
                                            <p:fltVal val="0"/>
                                          </p:val>
                                        </p:tav>
                                        <p:tav tm="100000">
                                          <p:val>
                                            <p:strVal val="#ppt_h"/>
                                          </p:val>
                                        </p:tav>
                                      </p:tavLst>
                                    </p:anim>
                                    <p:animEffect transition="in" filter="fade">
                                      <p:cBhvr>
                                        <p:cTn id="203" dur="500"/>
                                        <p:tgtEl>
                                          <p:spTgt spid="20"/>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xit" presetSubtype="0" fill="hold" nodeType="clickEffect">
                                  <p:stCondLst>
                                    <p:cond delay="0"/>
                                  </p:stCondLst>
                                  <p:childTnLst>
                                    <p:animEffect transition="out" filter="fade">
                                      <p:cBhvr>
                                        <p:cTn id="207" dur="500"/>
                                        <p:tgtEl>
                                          <p:spTgt spid="26"/>
                                        </p:tgtEl>
                                      </p:cBhvr>
                                    </p:animEffect>
                                    <p:set>
                                      <p:cBhvr>
                                        <p:cTn id="208" dur="1" fill="hold">
                                          <p:stCondLst>
                                            <p:cond delay="499"/>
                                          </p:stCondLst>
                                        </p:cTn>
                                        <p:tgtEl>
                                          <p:spTgt spid="26"/>
                                        </p:tgtEl>
                                        <p:attrNameLst>
                                          <p:attrName>style.visibility</p:attrName>
                                        </p:attrNameLst>
                                      </p:cBhvr>
                                      <p:to>
                                        <p:strVal val="hidden"/>
                                      </p:to>
                                    </p:set>
                                  </p:childTnLst>
                                </p:cTn>
                              </p:par>
                              <p:par>
                                <p:cTn id="209" presetID="10" presetClass="exit" presetSubtype="0" fill="hold" grpId="1" nodeType="withEffect">
                                  <p:stCondLst>
                                    <p:cond delay="0"/>
                                  </p:stCondLst>
                                  <p:childTnLst>
                                    <p:animEffect transition="out" filter="fade">
                                      <p:cBhvr>
                                        <p:cTn id="210" dur="500"/>
                                        <p:tgtEl>
                                          <p:spTgt spid="20"/>
                                        </p:tgtEl>
                                      </p:cBhvr>
                                    </p:animEffect>
                                    <p:set>
                                      <p:cBhvr>
                                        <p:cTn id="211" dur="1" fill="hold">
                                          <p:stCondLst>
                                            <p:cond delay="499"/>
                                          </p:stCondLst>
                                        </p:cTn>
                                        <p:tgtEl>
                                          <p:spTgt spid="20"/>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53" presetClass="entr" presetSubtype="16" fill="hold" grpId="0" nodeType="clickEffect">
                                  <p:stCondLst>
                                    <p:cond delay="0"/>
                                  </p:stCondLst>
                                  <p:childTnLst>
                                    <p:set>
                                      <p:cBhvr>
                                        <p:cTn id="215" dur="1" fill="hold">
                                          <p:stCondLst>
                                            <p:cond delay="0"/>
                                          </p:stCondLst>
                                        </p:cTn>
                                        <p:tgtEl>
                                          <p:spTgt spid="33"/>
                                        </p:tgtEl>
                                        <p:attrNameLst>
                                          <p:attrName>style.visibility</p:attrName>
                                        </p:attrNameLst>
                                      </p:cBhvr>
                                      <p:to>
                                        <p:strVal val="visible"/>
                                      </p:to>
                                    </p:set>
                                    <p:anim calcmode="lin" valueType="num">
                                      <p:cBhvr>
                                        <p:cTn id="216" dur="500" fill="hold"/>
                                        <p:tgtEl>
                                          <p:spTgt spid="33"/>
                                        </p:tgtEl>
                                        <p:attrNameLst>
                                          <p:attrName>ppt_w</p:attrName>
                                        </p:attrNameLst>
                                      </p:cBhvr>
                                      <p:tavLst>
                                        <p:tav tm="0">
                                          <p:val>
                                            <p:fltVal val="0"/>
                                          </p:val>
                                        </p:tav>
                                        <p:tav tm="100000">
                                          <p:val>
                                            <p:strVal val="#ppt_w"/>
                                          </p:val>
                                        </p:tav>
                                      </p:tavLst>
                                    </p:anim>
                                    <p:anim calcmode="lin" valueType="num">
                                      <p:cBhvr>
                                        <p:cTn id="217" dur="500" fill="hold"/>
                                        <p:tgtEl>
                                          <p:spTgt spid="33"/>
                                        </p:tgtEl>
                                        <p:attrNameLst>
                                          <p:attrName>ppt_h</p:attrName>
                                        </p:attrNameLst>
                                      </p:cBhvr>
                                      <p:tavLst>
                                        <p:tav tm="0">
                                          <p:val>
                                            <p:fltVal val="0"/>
                                          </p:val>
                                        </p:tav>
                                        <p:tav tm="100000">
                                          <p:val>
                                            <p:strVal val="#ppt_h"/>
                                          </p:val>
                                        </p:tav>
                                      </p:tavLst>
                                    </p:anim>
                                    <p:animEffect transition="in" filter="fade">
                                      <p:cBhvr>
                                        <p:cTn id="218" dur="500"/>
                                        <p:tgtEl>
                                          <p:spTgt spid="33"/>
                                        </p:tgtEl>
                                      </p:cBhvr>
                                    </p:animEffect>
                                  </p:childTnLst>
                                </p:cTn>
                              </p:par>
                            </p:childTnLst>
                          </p:cTn>
                        </p:par>
                      </p:childTnLst>
                    </p:cTn>
                  </p:par>
                  <p:par>
                    <p:cTn id="219" fill="hold">
                      <p:stCondLst>
                        <p:cond delay="indefinite"/>
                      </p:stCondLst>
                      <p:childTnLst>
                        <p:par>
                          <p:cTn id="220" fill="hold">
                            <p:stCondLst>
                              <p:cond delay="0"/>
                            </p:stCondLst>
                            <p:childTnLst>
                              <p:par>
                                <p:cTn id="221" presetID="14" presetClass="entr" presetSubtype="10" fill="hold" grpId="0" nodeType="clickEffect">
                                  <p:stCondLst>
                                    <p:cond delay="0"/>
                                  </p:stCondLst>
                                  <p:childTnLst>
                                    <p:set>
                                      <p:cBhvr>
                                        <p:cTn id="222" dur="1" fill="hold">
                                          <p:stCondLst>
                                            <p:cond delay="0"/>
                                          </p:stCondLst>
                                        </p:cTn>
                                        <p:tgtEl>
                                          <p:spTgt spid="34"/>
                                        </p:tgtEl>
                                        <p:attrNameLst>
                                          <p:attrName>style.visibility</p:attrName>
                                        </p:attrNameLst>
                                      </p:cBhvr>
                                      <p:to>
                                        <p:strVal val="visible"/>
                                      </p:to>
                                    </p:set>
                                    <p:animEffect transition="in" filter="randombar(horizontal)">
                                      <p:cBhvr>
                                        <p:cTn id="223" dur="500"/>
                                        <p:tgtEl>
                                          <p:spTgt spid="34"/>
                                        </p:tgtEl>
                                      </p:cBhvr>
                                    </p:animEffect>
                                  </p:childTnLst>
                                </p:cTn>
                              </p:par>
                              <p:par>
                                <p:cTn id="224" presetID="14" presetClass="entr" presetSubtype="10" fill="hold" grpId="0" nodeType="withEffect">
                                  <p:stCondLst>
                                    <p:cond delay="0"/>
                                  </p:stCondLst>
                                  <p:childTnLst>
                                    <p:set>
                                      <p:cBhvr>
                                        <p:cTn id="225" dur="1" fill="hold">
                                          <p:stCondLst>
                                            <p:cond delay="0"/>
                                          </p:stCondLst>
                                        </p:cTn>
                                        <p:tgtEl>
                                          <p:spTgt spid="35"/>
                                        </p:tgtEl>
                                        <p:attrNameLst>
                                          <p:attrName>style.visibility</p:attrName>
                                        </p:attrNameLst>
                                      </p:cBhvr>
                                      <p:to>
                                        <p:strVal val="visible"/>
                                      </p:to>
                                    </p:set>
                                    <p:animEffect transition="in" filter="randombar(horizontal)">
                                      <p:cBhvr>
                                        <p:cTn id="226" dur="500"/>
                                        <p:tgtEl>
                                          <p:spTgt spid="35"/>
                                        </p:tgtEl>
                                      </p:cBhvr>
                                    </p:animEffect>
                                  </p:childTnLst>
                                </p:cTn>
                              </p:par>
                              <p:par>
                                <p:cTn id="227" presetID="14" presetClass="entr" presetSubtype="10" fill="hold" grpId="0" nodeType="withEffect">
                                  <p:stCondLst>
                                    <p:cond delay="0"/>
                                  </p:stCondLst>
                                  <p:childTnLst>
                                    <p:set>
                                      <p:cBhvr>
                                        <p:cTn id="228" dur="1" fill="hold">
                                          <p:stCondLst>
                                            <p:cond delay="0"/>
                                          </p:stCondLst>
                                        </p:cTn>
                                        <p:tgtEl>
                                          <p:spTgt spid="36"/>
                                        </p:tgtEl>
                                        <p:attrNameLst>
                                          <p:attrName>style.visibility</p:attrName>
                                        </p:attrNameLst>
                                      </p:cBhvr>
                                      <p:to>
                                        <p:strVal val="visible"/>
                                      </p:to>
                                    </p:set>
                                    <p:animEffect transition="in" filter="randombar(horizontal)">
                                      <p:cBhvr>
                                        <p:cTn id="229" dur="500"/>
                                        <p:tgtEl>
                                          <p:spTgt spid="36"/>
                                        </p:tgtEl>
                                      </p:cBhvr>
                                    </p:animEffect>
                                  </p:childTnLst>
                                </p:cTn>
                              </p:par>
                              <p:par>
                                <p:cTn id="230" presetID="14" presetClass="entr" presetSubtype="10" fill="hold" grpId="0" nodeType="withEffect">
                                  <p:stCondLst>
                                    <p:cond delay="0"/>
                                  </p:stCondLst>
                                  <p:childTnLst>
                                    <p:set>
                                      <p:cBhvr>
                                        <p:cTn id="231" dur="1" fill="hold">
                                          <p:stCondLst>
                                            <p:cond delay="0"/>
                                          </p:stCondLst>
                                        </p:cTn>
                                        <p:tgtEl>
                                          <p:spTgt spid="37"/>
                                        </p:tgtEl>
                                        <p:attrNameLst>
                                          <p:attrName>style.visibility</p:attrName>
                                        </p:attrNameLst>
                                      </p:cBhvr>
                                      <p:to>
                                        <p:strVal val="visible"/>
                                      </p:to>
                                    </p:set>
                                    <p:animEffect transition="in" filter="randombar(horizontal)">
                                      <p:cBhvr>
                                        <p:cTn id="232" dur="500"/>
                                        <p:tgtEl>
                                          <p:spTgt spid="37"/>
                                        </p:tgtEl>
                                      </p:cBhvr>
                                    </p:animEffect>
                                  </p:childTnLst>
                                </p:cTn>
                              </p:par>
                              <p:par>
                                <p:cTn id="233" presetID="14" presetClass="entr" presetSubtype="10" fill="hold" grpId="0" nodeType="withEffect">
                                  <p:stCondLst>
                                    <p:cond delay="0"/>
                                  </p:stCondLst>
                                  <p:childTnLst>
                                    <p:set>
                                      <p:cBhvr>
                                        <p:cTn id="234" dur="1" fill="hold">
                                          <p:stCondLst>
                                            <p:cond delay="0"/>
                                          </p:stCondLst>
                                        </p:cTn>
                                        <p:tgtEl>
                                          <p:spTgt spid="38"/>
                                        </p:tgtEl>
                                        <p:attrNameLst>
                                          <p:attrName>style.visibility</p:attrName>
                                        </p:attrNameLst>
                                      </p:cBhvr>
                                      <p:to>
                                        <p:strVal val="visible"/>
                                      </p:to>
                                    </p:set>
                                    <p:animEffect transition="in" filter="randombar(horizontal)">
                                      <p:cBhvr>
                                        <p:cTn id="235" dur="500"/>
                                        <p:tgtEl>
                                          <p:spTgt spid="38"/>
                                        </p:tgtEl>
                                      </p:cBhvr>
                                    </p:animEffect>
                                  </p:childTnLst>
                                </p:cTn>
                              </p:par>
                              <p:par>
                                <p:cTn id="236" presetID="14" presetClass="entr" presetSubtype="10" fill="hold" grpId="0" nodeType="withEffect">
                                  <p:stCondLst>
                                    <p:cond delay="0"/>
                                  </p:stCondLst>
                                  <p:childTnLst>
                                    <p:set>
                                      <p:cBhvr>
                                        <p:cTn id="237" dur="1" fill="hold">
                                          <p:stCondLst>
                                            <p:cond delay="0"/>
                                          </p:stCondLst>
                                        </p:cTn>
                                        <p:tgtEl>
                                          <p:spTgt spid="39"/>
                                        </p:tgtEl>
                                        <p:attrNameLst>
                                          <p:attrName>style.visibility</p:attrName>
                                        </p:attrNameLst>
                                      </p:cBhvr>
                                      <p:to>
                                        <p:strVal val="visible"/>
                                      </p:to>
                                    </p:set>
                                    <p:animEffect transition="in" filter="randombar(horizontal)">
                                      <p:cBhvr>
                                        <p:cTn id="238" dur="500"/>
                                        <p:tgtEl>
                                          <p:spTgt spid="39"/>
                                        </p:tgtEl>
                                      </p:cBhvr>
                                    </p:animEffect>
                                  </p:childTnLst>
                                </p:cTn>
                              </p:par>
                              <p:par>
                                <p:cTn id="239" presetID="14" presetClass="entr" presetSubtype="10" fill="hold" grpId="0" nodeType="withEffect">
                                  <p:stCondLst>
                                    <p:cond delay="0"/>
                                  </p:stCondLst>
                                  <p:childTnLst>
                                    <p:set>
                                      <p:cBhvr>
                                        <p:cTn id="240" dur="1" fill="hold">
                                          <p:stCondLst>
                                            <p:cond delay="0"/>
                                          </p:stCondLst>
                                        </p:cTn>
                                        <p:tgtEl>
                                          <p:spTgt spid="40"/>
                                        </p:tgtEl>
                                        <p:attrNameLst>
                                          <p:attrName>style.visibility</p:attrName>
                                        </p:attrNameLst>
                                      </p:cBhvr>
                                      <p:to>
                                        <p:strVal val="visible"/>
                                      </p:to>
                                    </p:set>
                                    <p:animEffect transition="in" filter="randombar(horizontal)">
                                      <p:cBhvr>
                                        <p:cTn id="241" dur="500"/>
                                        <p:tgtEl>
                                          <p:spTgt spid="40"/>
                                        </p:tgtEl>
                                      </p:cBhvr>
                                    </p:animEffect>
                                  </p:childTnLst>
                                </p:cTn>
                              </p:par>
                              <p:par>
                                <p:cTn id="242" presetID="14" presetClass="entr" presetSubtype="10" fill="hold" grpId="0" nodeType="withEffect">
                                  <p:stCondLst>
                                    <p:cond delay="0"/>
                                  </p:stCondLst>
                                  <p:childTnLst>
                                    <p:set>
                                      <p:cBhvr>
                                        <p:cTn id="243" dur="1" fill="hold">
                                          <p:stCondLst>
                                            <p:cond delay="0"/>
                                          </p:stCondLst>
                                        </p:cTn>
                                        <p:tgtEl>
                                          <p:spTgt spid="71"/>
                                        </p:tgtEl>
                                        <p:attrNameLst>
                                          <p:attrName>style.visibility</p:attrName>
                                        </p:attrNameLst>
                                      </p:cBhvr>
                                      <p:to>
                                        <p:strVal val="visible"/>
                                      </p:to>
                                    </p:set>
                                    <p:animEffect transition="in" filter="randombar(horizontal)">
                                      <p:cBhvr>
                                        <p:cTn id="244" dur="500"/>
                                        <p:tgtEl>
                                          <p:spTgt spid="71"/>
                                        </p:tgtEl>
                                      </p:cBhvr>
                                    </p:animEffect>
                                  </p:childTnLst>
                                </p:cTn>
                              </p:par>
                            </p:childTnLst>
                          </p:cTn>
                        </p:par>
                      </p:childTnLst>
                    </p:cTn>
                  </p:par>
                  <p:par>
                    <p:cTn id="245" fill="hold">
                      <p:stCondLst>
                        <p:cond delay="indefinite"/>
                      </p:stCondLst>
                      <p:childTnLst>
                        <p:par>
                          <p:cTn id="246" fill="hold">
                            <p:stCondLst>
                              <p:cond delay="0"/>
                            </p:stCondLst>
                            <p:childTnLst>
                              <p:par>
                                <p:cTn id="247" presetID="53" presetClass="entr" presetSubtype="16" fill="hold" grpId="0" nodeType="clickEffect">
                                  <p:stCondLst>
                                    <p:cond delay="0"/>
                                  </p:stCondLst>
                                  <p:childTnLst>
                                    <p:set>
                                      <p:cBhvr>
                                        <p:cTn id="248" dur="1" fill="hold">
                                          <p:stCondLst>
                                            <p:cond delay="0"/>
                                          </p:stCondLst>
                                        </p:cTn>
                                        <p:tgtEl>
                                          <p:spTgt spid="48"/>
                                        </p:tgtEl>
                                        <p:attrNameLst>
                                          <p:attrName>style.visibility</p:attrName>
                                        </p:attrNameLst>
                                      </p:cBhvr>
                                      <p:to>
                                        <p:strVal val="visible"/>
                                      </p:to>
                                    </p:set>
                                    <p:anim calcmode="lin" valueType="num">
                                      <p:cBhvr>
                                        <p:cTn id="249" dur="500" fill="hold"/>
                                        <p:tgtEl>
                                          <p:spTgt spid="48"/>
                                        </p:tgtEl>
                                        <p:attrNameLst>
                                          <p:attrName>ppt_w</p:attrName>
                                        </p:attrNameLst>
                                      </p:cBhvr>
                                      <p:tavLst>
                                        <p:tav tm="0">
                                          <p:val>
                                            <p:fltVal val="0"/>
                                          </p:val>
                                        </p:tav>
                                        <p:tav tm="100000">
                                          <p:val>
                                            <p:strVal val="#ppt_w"/>
                                          </p:val>
                                        </p:tav>
                                      </p:tavLst>
                                    </p:anim>
                                    <p:anim calcmode="lin" valueType="num">
                                      <p:cBhvr>
                                        <p:cTn id="250" dur="500" fill="hold"/>
                                        <p:tgtEl>
                                          <p:spTgt spid="48"/>
                                        </p:tgtEl>
                                        <p:attrNameLst>
                                          <p:attrName>ppt_h</p:attrName>
                                        </p:attrNameLst>
                                      </p:cBhvr>
                                      <p:tavLst>
                                        <p:tav tm="0">
                                          <p:val>
                                            <p:fltVal val="0"/>
                                          </p:val>
                                        </p:tav>
                                        <p:tav tm="100000">
                                          <p:val>
                                            <p:strVal val="#ppt_h"/>
                                          </p:val>
                                        </p:tav>
                                      </p:tavLst>
                                    </p:anim>
                                    <p:animEffect transition="in" filter="fade">
                                      <p:cBhvr>
                                        <p:cTn id="251" dur="500"/>
                                        <p:tgtEl>
                                          <p:spTgt spid="48"/>
                                        </p:tgtEl>
                                      </p:cBhvr>
                                    </p:animEffect>
                                  </p:childTnLst>
                                </p:cTn>
                              </p:par>
                              <p:par>
                                <p:cTn id="252" presetID="53" presetClass="entr" presetSubtype="16" fill="hold" grpId="0" nodeType="withEffect">
                                  <p:stCondLst>
                                    <p:cond delay="0"/>
                                  </p:stCondLst>
                                  <p:childTnLst>
                                    <p:set>
                                      <p:cBhvr>
                                        <p:cTn id="253" dur="1" fill="hold">
                                          <p:stCondLst>
                                            <p:cond delay="0"/>
                                          </p:stCondLst>
                                        </p:cTn>
                                        <p:tgtEl>
                                          <p:spTgt spid="49"/>
                                        </p:tgtEl>
                                        <p:attrNameLst>
                                          <p:attrName>style.visibility</p:attrName>
                                        </p:attrNameLst>
                                      </p:cBhvr>
                                      <p:to>
                                        <p:strVal val="visible"/>
                                      </p:to>
                                    </p:set>
                                    <p:anim calcmode="lin" valueType="num">
                                      <p:cBhvr>
                                        <p:cTn id="254" dur="500" fill="hold"/>
                                        <p:tgtEl>
                                          <p:spTgt spid="49"/>
                                        </p:tgtEl>
                                        <p:attrNameLst>
                                          <p:attrName>ppt_w</p:attrName>
                                        </p:attrNameLst>
                                      </p:cBhvr>
                                      <p:tavLst>
                                        <p:tav tm="0">
                                          <p:val>
                                            <p:fltVal val="0"/>
                                          </p:val>
                                        </p:tav>
                                        <p:tav tm="100000">
                                          <p:val>
                                            <p:strVal val="#ppt_w"/>
                                          </p:val>
                                        </p:tav>
                                      </p:tavLst>
                                    </p:anim>
                                    <p:anim calcmode="lin" valueType="num">
                                      <p:cBhvr>
                                        <p:cTn id="255" dur="500" fill="hold"/>
                                        <p:tgtEl>
                                          <p:spTgt spid="49"/>
                                        </p:tgtEl>
                                        <p:attrNameLst>
                                          <p:attrName>ppt_h</p:attrName>
                                        </p:attrNameLst>
                                      </p:cBhvr>
                                      <p:tavLst>
                                        <p:tav tm="0">
                                          <p:val>
                                            <p:fltVal val="0"/>
                                          </p:val>
                                        </p:tav>
                                        <p:tav tm="100000">
                                          <p:val>
                                            <p:strVal val="#ppt_h"/>
                                          </p:val>
                                        </p:tav>
                                      </p:tavLst>
                                    </p:anim>
                                    <p:animEffect transition="in" filter="fade">
                                      <p:cBhvr>
                                        <p:cTn id="256" dur="500"/>
                                        <p:tgtEl>
                                          <p:spTgt spid="49"/>
                                        </p:tgtEl>
                                      </p:cBhvr>
                                    </p:animEffect>
                                  </p:childTnLst>
                                </p:cTn>
                              </p:par>
                            </p:childTnLst>
                          </p:cTn>
                        </p:par>
                      </p:childTnLst>
                    </p:cTn>
                  </p:par>
                  <p:par>
                    <p:cTn id="257" fill="hold">
                      <p:stCondLst>
                        <p:cond delay="indefinite"/>
                      </p:stCondLst>
                      <p:childTnLst>
                        <p:par>
                          <p:cTn id="258" fill="hold">
                            <p:stCondLst>
                              <p:cond delay="0"/>
                            </p:stCondLst>
                            <p:childTnLst>
                              <p:par>
                                <p:cTn id="259" presetID="10" presetClass="exit" presetSubtype="0" fill="hold" grpId="1" nodeType="clickEffect">
                                  <p:stCondLst>
                                    <p:cond delay="0"/>
                                  </p:stCondLst>
                                  <p:childTnLst>
                                    <p:animEffect transition="out" filter="fade">
                                      <p:cBhvr>
                                        <p:cTn id="260" dur="500"/>
                                        <p:tgtEl>
                                          <p:spTgt spid="71"/>
                                        </p:tgtEl>
                                      </p:cBhvr>
                                    </p:animEffect>
                                    <p:set>
                                      <p:cBhvr>
                                        <p:cTn id="261" dur="1" fill="hold">
                                          <p:stCondLst>
                                            <p:cond delay="499"/>
                                          </p:stCondLst>
                                        </p:cTn>
                                        <p:tgtEl>
                                          <p:spTgt spid="71"/>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4" presetClass="entr" presetSubtype="10" fill="hold" grpId="0" nodeType="clickEffect">
                                  <p:stCondLst>
                                    <p:cond delay="0"/>
                                  </p:stCondLst>
                                  <p:childTnLst>
                                    <p:set>
                                      <p:cBhvr>
                                        <p:cTn id="265" dur="1" fill="hold">
                                          <p:stCondLst>
                                            <p:cond delay="0"/>
                                          </p:stCondLst>
                                        </p:cTn>
                                        <p:tgtEl>
                                          <p:spTgt spid="41"/>
                                        </p:tgtEl>
                                        <p:attrNameLst>
                                          <p:attrName>style.visibility</p:attrName>
                                        </p:attrNameLst>
                                      </p:cBhvr>
                                      <p:to>
                                        <p:strVal val="visible"/>
                                      </p:to>
                                    </p:set>
                                    <p:animEffect transition="in" filter="randombar(horizontal)">
                                      <p:cBhvr>
                                        <p:cTn id="266" dur="500"/>
                                        <p:tgtEl>
                                          <p:spTgt spid="41"/>
                                        </p:tgtEl>
                                      </p:cBhvr>
                                    </p:animEffect>
                                  </p:childTnLst>
                                </p:cTn>
                              </p:par>
                            </p:childTnLst>
                          </p:cTn>
                        </p:par>
                      </p:childTnLst>
                    </p:cTn>
                  </p:par>
                  <p:par>
                    <p:cTn id="267" fill="hold">
                      <p:stCondLst>
                        <p:cond delay="indefinite"/>
                      </p:stCondLst>
                      <p:childTnLst>
                        <p:par>
                          <p:cTn id="268" fill="hold">
                            <p:stCondLst>
                              <p:cond delay="0"/>
                            </p:stCondLst>
                            <p:childTnLst>
                              <p:par>
                                <p:cTn id="269" presetID="53" presetClass="entr" presetSubtype="16" fill="hold" grpId="0" nodeType="clickEffect">
                                  <p:stCondLst>
                                    <p:cond delay="0"/>
                                  </p:stCondLst>
                                  <p:childTnLst>
                                    <p:set>
                                      <p:cBhvr>
                                        <p:cTn id="270" dur="1" fill="hold">
                                          <p:stCondLst>
                                            <p:cond delay="0"/>
                                          </p:stCondLst>
                                        </p:cTn>
                                        <p:tgtEl>
                                          <p:spTgt spid="47"/>
                                        </p:tgtEl>
                                        <p:attrNameLst>
                                          <p:attrName>style.visibility</p:attrName>
                                        </p:attrNameLst>
                                      </p:cBhvr>
                                      <p:to>
                                        <p:strVal val="visible"/>
                                      </p:to>
                                    </p:set>
                                    <p:anim calcmode="lin" valueType="num">
                                      <p:cBhvr>
                                        <p:cTn id="271" dur="500" fill="hold"/>
                                        <p:tgtEl>
                                          <p:spTgt spid="47"/>
                                        </p:tgtEl>
                                        <p:attrNameLst>
                                          <p:attrName>ppt_w</p:attrName>
                                        </p:attrNameLst>
                                      </p:cBhvr>
                                      <p:tavLst>
                                        <p:tav tm="0">
                                          <p:val>
                                            <p:fltVal val="0"/>
                                          </p:val>
                                        </p:tav>
                                        <p:tav tm="100000">
                                          <p:val>
                                            <p:strVal val="#ppt_w"/>
                                          </p:val>
                                        </p:tav>
                                      </p:tavLst>
                                    </p:anim>
                                    <p:anim calcmode="lin" valueType="num">
                                      <p:cBhvr>
                                        <p:cTn id="272" dur="500" fill="hold"/>
                                        <p:tgtEl>
                                          <p:spTgt spid="47"/>
                                        </p:tgtEl>
                                        <p:attrNameLst>
                                          <p:attrName>ppt_h</p:attrName>
                                        </p:attrNameLst>
                                      </p:cBhvr>
                                      <p:tavLst>
                                        <p:tav tm="0">
                                          <p:val>
                                            <p:fltVal val="0"/>
                                          </p:val>
                                        </p:tav>
                                        <p:tav tm="100000">
                                          <p:val>
                                            <p:strVal val="#ppt_h"/>
                                          </p:val>
                                        </p:tav>
                                      </p:tavLst>
                                    </p:anim>
                                    <p:animEffect transition="in" filter="fade">
                                      <p:cBhvr>
                                        <p:cTn id="273" dur="500"/>
                                        <p:tgtEl>
                                          <p:spTgt spid="47"/>
                                        </p:tgtEl>
                                      </p:cBhvr>
                                    </p:animEffect>
                                  </p:childTnLst>
                                </p:cTn>
                              </p:par>
                              <p:par>
                                <p:cTn id="274" presetID="53" presetClass="entr" presetSubtype="16" fill="hold" nodeType="withEffect">
                                  <p:stCondLst>
                                    <p:cond delay="0"/>
                                  </p:stCondLst>
                                  <p:childTnLst>
                                    <p:set>
                                      <p:cBhvr>
                                        <p:cTn id="275" dur="1" fill="hold">
                                          <p:stCondLst>
                                            <p:cond delay="0"/>
                                          </p:stCondLst>
                                        </p:cTn>
                                        <p:tgtEl>
                                          <p:spTgt spid="43"/>
                                        </p:tgtEl>
                                        <p:attrNameLst>
                                          <p:attrName>style.visibility</p:attrName>
                                        </p:attrNameLst>
                                      </p:cBhvr>
                                      <p:to>
                                        <p:strVal val="visible"/>
                                      </p:to>
                                    </p:set>
                                    <p:anim calcmode="lin" valueType="num">
                                      <p:cBhvr>
                                        <p:cTn id="276" dur="500" fill="hold"/>
                                        <p:tgtEl>
                                          <p:spTgt spid="43"/>
                                        </p:tgtEl>
                                        <p:attrNameLst>
                                          <p:attrName>ppt_w</p:attrName>
                                        </p:attrNameLst>
                                      </p:cBhvr>
                                      <p:tavLst>
                                        <p:tav tm="0">
                                          <p:val>
                                            <p:fltVal val="0"/>
                                          </p:val>
                                        </p:tav>
                                        <p:tav tm="100000">
                                          <p:val>
                                            <p:strVal val="#ppt_w"/>
                                          </p:val>
                                        </p:tav>
                                      </p:tavLst>
                                    </p:anim>
                                    <p:anim calcmode="lin" valueType="num">
                                      <p:cBhvr>
                                        <p:cTn id="277" dur="500" fill="hold"/>
                                        <p:tgtEl>
                                          <p:spTgt spid="43"/>
                                        </p:tgtEl>
                                        <p:attrNameLst>
                                          <p:attrName>ppt_h</p:attrName>
                                        </p:attrNameLst>
                                      </p:cBhvr>
                                      <p:tavLst>
                                        <p:tav tm="0">
                                          <p:val>
                                            <p:fltVal val="0"/>
                                          </p:val>
                                        </p:tav>
                                        <p:tav tm="100000">
                                          <p:val>
                                            <p:strVal val="#ppt_h"/>
                                          </p:val>
                                        </p:tav>
                                      </p:tavLst>
                                    </p:anim>
                                    <p:animEffect transition="in" filter="fade">
                                      <p:cBhvr>
                                        <p:cTn id="278" dur="500"/>
                                        <p:tgtEl>
                                          <p:spTgt spid="43"/>
                                        </p:tgtEl>
                                      </p:cBhvr>
                                    </p:animEffect>
                                  </p:childTnLst>
                                </p:cTn>
                              </p:par>
                            </p:childTnLst>
                          </p:cTn>
                        </p:par>
                      </p:childTnLst>
                    </p:cTn>
                  </p:par>
                  <p:par>
                    <p:cTn id="279" fill="hold">
                      <p:stCondLst>
                        <p:cond delay="indefinite"/>
                      </p:stCondLst>
                      <p:childTnLst>
                        <p:par>
                          <p:cTn id="280" fill="hold">
                            <p:stCondLst>
                              <p:cond delay="0"/>
                            </p:stCondLst>
                            <p:childTnLst>
                              <p:par>
                                <p:cTn id="281" presetID="53" presetClass="entr" presetSubtype="16" fill="hold" nodeType="clickEffect">
                                  <p:stCondLst>
                                    <p:cond delay="0"/>
                                  </p:stCondLst>
                                  <p:childTnLst>
                                    <p:set>
                                      <p:cBhvr>
                                        <p:cTn id="282" dur="1" fill="hold">
                                          <p:stCondLst>
                                            <p:cond delay="0"/>
                                          </p:stCondLst>
                                        </p:cTn>
                                        <p:tgtEl>
                                          <p:spTgt spid="55"/>
                                        </p:tgtEl>
                                        <p:attrNameLst>
                                          <p:attrName>style.visibility</p:attrName>
                                        </p:attrNameLst>
                                      </p:cBhvr>
                                      <p:to>
                                        <p:strVal val="visible"/>
                                      </p:to>
                                    </p:set>
                                    <p:anim calcmode="lin" valueType="num">
                                      <p:cBhvr>
                                        <p:cTn id="283" dur="500" fill="hold"/>
                                        <p:tgtEl>
                                          <p:spTgt spid="55"/>
                                        </p:tgtEl>
                                        <p:attrNameLst>
                                          <p:attrName>ppt_w</p:attrName>
                                        </p:attrNameLst>
                                      </p:cBhvr>
                                      <p:tavLst>
                                        <p:tav tm="0">
                                          <p:val>
                                            <p:fltVal val="0"/>
                                          </p:val>
                                        </p:tav>
                                        <p:tav tm="100000">
                                          <p:val>
                                            <p:strVal val="#ppt_w"/>
                                          </p:val>
                                        </p:tav>
                                      </p:tavLst>
                                    </p:anim>
                                    <p:anim calcmode="lin" valueType="num">
                                      <p:cBhvr>
                                        <p:cTn id="284" dur="500" fill="hold"/>
                                        <p:tgtEl>
                                          <p:spTgt spid="55"/>
                                        </p:tgtEl>
                                        <p:attrNameLst>
                                          <p:attrName>ppt_h</p:attrName>
                                        </p:attrNameLst>
                                      </p:cBhvr>
                                      <p:tavLst>
                                        <p:tav tm="0">
                                          <p:val>
                                            <p:fltVal val="0"/>
                                          </p:val>
                                        </p:tav>
                                        <p:tav tm="100000">
                                          <p:val>
                                            <p:strVal val="#ppt_h"/>
                                          </p:val>
                                        </p:tav>
                                      </p:tavLst>
                                    </p:anim>
                                    <p:animEffect transition="in" filter="fade">
                                      <p:cBhvr>
                                        <p:cTn id="285" dur="500"/>
                                        <p:tgtEl>
                                          <p:spTgt spid="55"/>
                                        </p:tgtEl>
                                      </p:cBhvr>
                                    </p:animEffect>
                                  </p:childTnLst>
                                </p:cTn>
                              </p:par>
                              <p:par>
                                <p:cTn id="286" presetID="53" presetClass="entr" presetSubtype="16" fill="hold" grpId="0" nodeType="withEffect">
                                  <p:stCondLst>
                                    <p:cond delay="0"/>
                                  </p:stCondLst>
                                  <p:childTnLst>
                                    <p:set>
                                      <p:cBhvr>
                                        <p:cTn id="287" dur="1" fill="hold">
                                          <p:stCondLst>
                                            <p:cond delay="0"/>
                                          </p:stCondLst>
                                        </p:cTn>
                                        <p:tgtEl>
                                          <p:spTgt spid="50"/>
                                        </p:tgtEl>
                                        <p:attrNameLst>
                                          <p:attrName>style.visibility</p:attrName>
                                        </p:attrNameLst>
                                      </p:cBhvr>
                                      <p:to>
                                        <p:strVal val="visible"/>
                                      </p:to>
                                    </p:set>
                                    <p:anim calcmode="lin" valueType="num">
                                      <p:cBhvr>
                                        <p:cTn id="288" dur="500" fill="hold"/>
                                        <p:tgtEl>
                                          <p:spTgt spid="50"/>
                                        </p:tgtEl>
                                        <p:attrNameLst>
                                          <p:attrName>ppt_w</p:attrName>
                                        </p:attrNameLst>
                                      </p:cBhvr>
                                      <p:tavLst>
                                        <p:tav tm="0">
                                          <p:val>
                                            <p:fltVal val="0"/>
                                          </p:val>
                                        </p:tav>
                                        <p:tav tm="100000">
                                          <p:val>
                                            <p:strVal val="#ppt_w"/>
                                          </p:val>
                                        </p:tav>
                                      </p:tavLst>
                                    </p:anim>
                                    <p:anim calcmode="lin" valueType="num">
                                      <p:cBhvr>
                                        <p:cTn id="289" dur="500" fill="hold"/>
                                        <p:tgtEl>
                                          <p:spTgt spid="50"/>
                                        </p:tgtEl>
                                        <p:attrNameLst>
                                          <p:attrName>ppt_h</p:attrName>
                                        </p:attrNameLst>
                                      </p:cBhvr>
                                      <p:tavLst>
                                        <p:tav tm="0">
                                          <p:val>
                                            <p:fltVal val="0"/>
                                          </p:val>
                                        </p:tav>
                                        <p:tav tm="100000">
                                          <p:val>
                                            <p:strVal val="#ppt_h"/>
                                          </p:val>
                                        </p:tav>
                                      </p:tavLst>
                                    </p:anim>
                                    <p:animEffect transition="in" filter="fade">
                                      <p:cBhvr>
                                        <p:cTn id="290" dur="500"/>
                                        <p:tgtEl>
                                          <p:spTgt spid="50"/>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xit" presetSubtype="0" fill="hold" grpId="1" nodeType="clickEffect">
                                  <p:stCondLst>
                                    <p:cond delay="0"/>
                                  </p:stCondLst>
                                  <p:childTnLst>
                                    <p:animEffect transition="out" filter="fade">
                                      <p:cBhvr>
                                        <p:cTn id="294" dur="500"/>
                                        <p:tgtEl>
                                          <p:spTgt spid="41"/>
                                        </p:tgtEl>
                                      </p:cBhvr>
                                    </p:animEffect>
                                    <p:set>
                                      <p:cBhvr>
                                        <p:cTn id="295" dur="1" fill="hold">
                                          <p:stCondLst>
                                            <p:cond delay="499"/>
                                          </p:stCondLst>
                                        </p:cTn>
                                        <p:tgtEl>
                                          <p:spTgt spid="41"/>
                                        </p:tgtEl>
                                        <p:attrNameLst>
                                          <p:attrName>style.visibility</p:attrName>
                                        </p:attrNameLst>
                                      </p:cBhvr>
                                      <p:to>
                                        <p:strVal val="hidden"/>
                                      </p:to>
                                    </p:set>
                                  </p:childTnLst>
                                </p:cTn>
                              </p:par>
                              <p:par>
                                <p:cTn id="296" presetID="10" presetClass="exit" presetSubtype="0" fill="hold" nodeType="withEffect">
                                  <p:stCondLst>
                                    <p:cond delay="0"/>
                                  </p:stCondLst>
                                  <p:childTnLst>
                                    <p:animEffect transition="out" filter="fade">
                                      <p:cBhvr>
                                        <p:cTn id="297" dur="500"/>
                                        <p:tgtEl>
                                          <p:spTgt spid="55"/>
                                        </p:tgtEl>
                                      </p:cBhvr>
                                    </p:animEffect>
                                    <p:set>
                                      <p:cBhvr>
                                        <p:cTn id="298" dur="1" fill="hold">
                                          <p:stCondLst>
                                            <p:cond delay="499"/>
                                          </p:stCondLst>
                                        </p:cTn>
                                        <p:tgtEl>
                                          <p:spTgt spid="55"/>
                                        </p:tgtEl>
                                        <p:attrNameLst>
                                          <p:attrName>style.visibility</p:attrName>
                                        </p:attrNameLst>
                                      </p:cBhvr>
                                      <p:to>
                                        <p:strVal val="hidden"/>
                                      </p:to>
                                    </p:set>
                                  </p:childTnLst>
                                </p:cTn>
                              </p:par>
                              <p:par>
                                <p:cTn id="299" presetID="10" presetClass="exit" presetSubtype="0" fill="hold" grpId="1" nodeType="withEffect">
                                  <p:stCondLst>
                                    <p:cond delay="0"/>
                                  </p:stCondLst>
                                  <p:childTnLst>
                                    <p:animEffect transition="out" filter="fade">
                                      <p:cBhvr>
                                        <p:cTn id="300" dur="500"/>
                                        <p:tgtEl>
                                          <p:spTgt spid="50"/>
                                        </p:tgtEl>
                                      </p:cBhvr>
                                    </p:animEffect>
                                    <p:set>
                                      <p:cBhvr>
                                        <p:cTn id="301" dur="1" fill="hold">
                                          <p:stCondLst>
                                            <p:cond delay="499"/>
                                          </p:stCondLst>
                                        </p:cTn>
                                        <p:tgtEl>
                                          <p:spTgt spid="50"/>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14" presetClass="entr" presetSubtype="10" fill="hold" grpId="0" nodeType="clickEffect">
                                  <p:stCondLst>
                                    <p:cond delay="0"/>
                                  </p:stCondLst>
                                  <p:childTnLst>
                                    <p:set>
                                      <p:cBhvr>
                                        <p:cTn id="305" dur="1" fill="hold">
                                          <p:stCondLst>
                                            <p:cond delay="0"/>
                                          </p:stCondLst>
                                        </p:cTn>
                                        <p:tgtEl>
                                          <p:spTgt spid="72"/>
                                        </p:tgtEl>
                                        <p:attrNameLst>
                                          <p:attrName>style.visibility</p:attrName>
                                        </p:attrNameLst>
                                      </p:cBhvr>
                                      <p:to>
                                        <p:strVal val="visible"/>
                                      </p:to>
                                    </p:set>
                                    <p:animEffect transition="in" filter="randombar(horizontal)">
                                      <p:cBhvr>
                                        <p:cTn id="306" dur="500"/>
                                        <p:tgtEl>
                                          <p:spTgt spid="72"/>
                                        </p:tgtEl>
                                      </p:cBhvr>
                                    </p:animEffect>
                                  </p:childTnLst>
                                </p:cTn>
                              </p:par>
                            </p:childTnLst>
                          </p:cTn>
                        </p:par>
                      </p:childTnLst>
                    </p:cTn>
                  </p:par>
                  <p:par>
                    <p:cTn id="307" fill="hold">
                      <p:stCondLst>
                        <p:cond delay="indefinite"/>
                      </p:stCondLst>
                      <p:childTnLst>
                        <p:par>
                          <p:cTn id="308" fill="hold">
                            <p:stCondLst>
                              <p:cond delay="0"/>
                            </p:stCondLst>
                            <p:childTnLst>
                              <p:par>
                                <p:cTn id="309" presetID="53" presetClass="entr" presetSubtype="16" fill="hold" nodeType="clickEffect">
                                  <p:stCondLst>
                                    <p:cond delay="0"/>
                                  </p:stCondLst>
                                  <p:childTnLst>
                                    <p:set>
                                      <p:cBhvr>
                                        <p:cTn id="310" dur="1" fill="hold">
                                          <p:stCondLst>
                                            <p:cond delay="0"/>
                                          </p:stCondLst>
                                        </p:cTn>
                                        <p:tgtEl>
                                          <p:spTgt spid="56"/>
                                        </p:tgtEl>
                                        <p:attrNameLst>
                                          <p:attrName>style.visibility</p:attrName>
                                        </p:attrNameLst>
                                      </p:cBhvr>
                                      <p:to>
                                        <p:strVal val="visible"/>
                                      </p:to>
                                    </p:set>
                                    <p:anim calcmode="lin" valueType="num">
                                      <p:cBhvr>
                                        <p:cTn id="311" dur="500" fill="hold"/>
                                        <p:tgtEl>
                                          <p:spTgt spid="56"/>
                                        </p:tgtEl>
                                        <p:attrNameLst>
                                          <p:attrName>ppt_w</p:attrName>
                                        </p:attrNameLst>
                                      </p:cBhvr>
                                      <p:tavLst>
                                        <p:tav tm="0">
                                          <p:val>
                                            <p:fltVal val="0"/>
                                          </p:val>
                                        </p:tav>
                                        <p:tav tm="100000">
                                          <p:val>
                                            <p:strVal val="#ppt_w"/>
                                          </p:val>
                                        </p:tav>
                                      </p:tavLst>
                                    </p:anim>
                                    <p:anim calcmode="lin" valueType="num">
                                      <p:cBhvr>
                                        <p:cTn id="312" dur="500" fill="hold"/>
                                        <p:tgtEl>
                                          <p:spTgt spid="56"/>
                                        </p:tgtEl>
                                        <p:attrNameLst>
                                          <p:attrName>ppt_h</p:attrName>
                                        </p:attrNameLst>
                                      </p:cBhvr>
                                      <p:tavLst>
                                        <p:tav tm="0">
                                          <p:val>
                                            <p:fltVal val="0"/>
                                          </p:val>
                                        </p:tav>
                                        <p:tav tm="100000">
                                          <p:val>
                                            <p:strVal val="#ppt_h"/>
                                          </p:val>
                                        </p:tav>
                                      </p:tavLst>
                                    </p:anim>
                                    <p:animEffect transition="in" filter="fade">
                                      <p:cBhvr>
                                        <p:cTn id="313" dur="500"/>
                                        <p:tgtEl>
                                          <p:spTgt spid="56"/>
                                        </p:tgtEl>
                                      </p:cBhvr>
                                    </p:animEffect>
                                  </p:childTnLst>
                                </p:cTn>
                              </p:par>
                              <p:par>
                                <p:cTn id="314" presetID="53" presetClass="entr" presetSubtype="16" fill="hold" grpId="0" nodeType="withEffect">
                                  <p:stCondLst>
                                    <p:cond delay="0"/>
                                  </p:stCondLst>
                                  <p:childTnLst>
                                    <p:set>
                                      <p:cBhvr>
                                        <p:cTn id="315" dur="1" fill="hold">
                                          <p:stCondLst>
                                            <p:cond delay="0"/>
                                          </p:stCondLst>
                                        </p:cTn>
                                        <p:tgtEl>
                                          <p:spTgt spid="51"/>
                                        </p:tgtEl>
                                        <p:attrNameLst>
                                          <p:attrName>style.visibility</p:attrName>
                                        </p:attrNameLst>
                                      </p:cBhvr>
                                      <p:to>
                                        <p:strVal val="visible"/>
                                      </p:to>
                                    </p:set>
                                    <p:anim calcmode="lin" valueType="num">
                                      <p:cBhvr>
                                        <p:cTn id="316" dur="500" fill="hold"/>
                                        <p:tgtEl>
                                          <p:spTgt spid="51"/>
                                        </p:tgtEl>
                                        <p:attrNameLst>
                                          <p:attrName>ppt_w</p:attrName>
                                        </p:attrNameLst>
                                      </p:cBhvr>
                                      <p:tavLst>
                                        <p:tav tm="0">
                                          <p:val>
                                            <p:fltVal val="0"/>
                                          </p:val>
                                        </p:tav>
                                        <p:tav tm="100000">
                                          <p:val>
                                            <p:strVal val="#ppt_w"/>
                                          </p:val>
                                        </p:tav>
                                      </p:tavLst>
                                    </p:anim>
                                    <p:anim calcmode="lin" valueType="num">
                                      <p:cBhvr>
                                        <p:cTn id="317" dur="500" fill="hold"/>
                                        <p:tgtEl>
                                          <p:spTgt spid="51"/>
                                        </p:tgtEl>
                                        <p:attrNameLst>
                                          <p:attrName>ppt_h</p:attrName>
                                        </p:attrNameLst>
                                      </p:cBhvr>
                                      <p:tavLst>
                                        <p:tav tm="0">
                                          <p:val>
                                            <p:fltVal val="0"/>
                                          </p:val>
                                        </p:tav>
                                        <p:tav tm="100000">
                                          <p:val>
                                            <p:strVal val="#ppt_h"/>
                                          </p:val>
                                        </p:tav>
                                      </p:tavLst>
                                    </p:anim>
                                    <p:animEffect transition="in" filter="fade">
                                      <p:cBhvr>
                                        <p:cTn id="318" dur="500"/>
                                        <p:tgtEl>
                                          <p:spTgt spid="51"/>
                                        </p:tgtEl>
                                      </p:cBhvr>
                                    </p:animEffect>
                                  </p:childTnLst>
                                </p:cTn>
                              </p:par>
                            </p:childTnLst>
                          </p:cTn>
                        </p:par>
                      </p:childTnLst>
                    </p:cTn>
                  </p:par>
                  <p:par>
                    <p:cTn id="319" fill="hold">
                      <p:stCondLst>
                        <p:cond delay="indefinite"/>
                      </p:stCondLst>
                      <p:childTnLst>
                        <p:par>
                          <p:cTn id="320" fill="hold">
                            <p:stCondLst>
                              <p:cond delay="0"/>
                            </p:stCondLst>
                            <p:childTnLst>
                              <p:par>
                                <p:cTn id="321" presetID="14" presetClass="entr" presetSubtype="10" fill="hold" nodeType="clickEffect">
                                  <p:stCondLst>
                                    <p:cond delay="0"/>
                                  </p:stCondLst>
                                  <p:childTnLst>
                                    <p:set>
                                      <p:cBhvr>
                                        <p:cTn id="322" dur="1" fill="hold">
                                          <p:stCondLst>
                                            <p:cond delay="0"/>
                                          </p:stCondLst>
                                        </p:cTn>
                                        <p:tgtEl>
                                          <p:spTgt spid="44"/>
                                        </p:tgtEl>
                                        <p:attrNameLst>
                                          <p:attrName>style.visibility</p:attrName>
                                        </p:attrNameLst>
                                      </p:cBhvr>
                                      <p:to>
                                        <p:strVal val="visible"/>
                                      </p:to>
                                    </p:set>
                                    <p:animEffect transition="in" filter="randombar(horizontal)">
                                      <p:cBhvr>
                                        <p:cTn id="323" dur="500"/>
                                        <p:tgtEl>
                                          <p:spTgt spid="44"/>
                                        </p:tgtEl>
                                      </p:cBhvr>
                                    </p:animEffect>
                                  </p:childTnLst>
                                </p:cTn>
                              </p:par>
                              <p:par>
                                <p:cTn id="324" presetID="14" presetClass="entr" presetSubtype="10" fill="hold" nodeType="withEffect">
                                  <p:stCondLst>
                                    <p:cond delay="0"/>
                                  </p:stCondLst>
                                  <p:childTnLst>
                                    <p:set>
                                      <p:cBhvr>
                                        <p:cTn id="325" dur="1" fill="hold">
                                          <p:stCondLst>
                                            <p:cond delay="0"/>
                                          </p:stCondLst>
                                        </p:cTn>
                                        <p:tgtEl>
                                          <p:spTgt spid="45"/>
                                        </p:tgtEl>
                                        <p:attrNameLst>
                                          <p:attrName>style.visibility</p:attrName>
                                        </p:attrNameLst>
                                      </p:cBhvr>
                                      <p:to>
                                        <p:strVal val="visible"/>
                                      </p:to>
                                    </p:set>
                                    <p:animEffect transition="in" filter="randombar(horizontal)">
                                      <p:cBhvr>
                                        <p:cTn id="326" dur="500"/>
                                        <p:tgtEl>
                                          <p:spTgt spid="45"/>
                                        </p:tgtEl>
                                      </p:cBhvr>
                                    </p:animEffect>
                                  </p:childTnLst>
                                </p:cTn>
                              </p:par>
                            </p:childTnLst>
                          </p:cTn>
                        </p:par>
                      </p:childTnLst>
                    </p:cTn>
                  </p:par>
                  <p:par>
                    <p:cTn id="327" fill="hold">
                      <p:stCondLst>
                        <p:cond delay="indefinite"/>
                      </p:stCondLst>
                      <p:childTnLst>
                        <p:par>
                          <p:cTn id="328" fill="hold">
                            <p:stCondLst>
                              <p:cond delay="0"/>
                            </p:stCondLst>
                            <p:childTnLst>
                              <p:par>
                                <p:cTn id="329" presetID="10" presetClass="exit" presetSubtype="0" fill="hold" grpId="1" nodeType="clickEffect">
                                  <p:stCondLst>
                                    <p:cond delay="0"/>
                                  </p:stCondLst>
                                  <p:childTnLst>
                                    <p:animEffect transition="out" filter="fade">
                                      <p:cBhvr>
                                        <p:cTn id="330" dur="500"/>
                                        <p:tgtEl>
                                          <p:spTgt spid="72"/>
                                        </p:tgtEl>
                                      </p:cBhvr>
                                    </p:animEffect>
                                    <p:set>
                                      <p:cBhvr>
                                        <p:cTn id="331" dur="1" fill="hold">
                                          <p:stCondLst>
                                            <p:cond delay="499"/>
                                          </p:stCondLst>
                                        </p:cTn>
                                        <p:tgtEl>
                                          <p:spTgt spid="72"/>
                                        </p:tgtEl>
                                        <p:attrNameLst>
                                          <p:attrName>style.visibility</p:attrName>
                                        </p:attrNameLst>
                                      </p:cBhvr>
                                      <p:to>
                                        <p:strVal val="hidden"/>
                                      </p:to>
                                    </p:set>
                                  </p:childTnLst>
                                </p:cTn>
                              </p:par>
                              <p:par>
                                <p:cTn id="332" presetID="10" presetClass="exit" presetSubtype="0" fill="hold" nodeType="withEffect">
                                  <p:stCondLst>
                                    <p:cond delay="0"/>
                                  </p:stCondLst>
                                  <p:childTnLst>
                                    <p:animEffect transition="out" filter="fade">
                                      <p:cBhvr>
                                        <p:cTn id="333" dur="500"/>
                                        <p:tgtEl>
                                          <p:spTgt spid="56"/>
                                        </p:tgtEl>
                                      </p:cBhvr>
                                    </p:animEffect>
                                    <p:set>
                                      <p:cBhvr>
                                        <p:cTn id="334" dur="1" fill="hold">
                                          <p:stCondLst>
                                            <p:cond delay="499"/>
                                          </p:stCondLst>
                                        </p:cTn>
                                        <p:tgtEl>
                                          <p:spTgt spid="56"/>
                                        </p:tgtEl>
                                        <p:attrNameLst>
                                          <p:attrName>style.visibility</p:attrName>
                                        </p:attrNameLst>
                                      </p:cBhvr>
                                      <p:to>
                                        <p:strVal val="hidden"/>
                                      </p:to>
                                    </p:set>
                                  </p:childTnLst>
                                </p:cTn>
                              </p:par>
                              <p:par>
                                <p:cTn id="335" presetID="10" presetClass="exit" presetSubtype="0" fill="hold" grpId="1" nodeType="withEffect">
                                  <p:stCondLst>
                                    <p:cond delay="0"/>
                                  </p:stCondLst>
                                  <p:childTnLst>
                                    <p:animEffect transition="out" filter="fade">
                                      <p:cBhvr>
                                        <p:cTn id="336" dur="500"/>
                                        <p:tgtEl>
                                          <p:spTgt spid="51"/>
                                        </p:tgtEl>
                                      </p:cBhvr>
                                    </p:animEffect>
                                    <p:set>
                                      <p:cBhvr>
                                        <p:cTn id="337" dur="1" fill="hold">
                                          <p:stCondLst>
                                            <p:cond delay="499"/>
                                          </p:stCondLst>
                                        </p:cTn>
                                        <p:tgtEl>
                                          <p:spTgt spid="51"/>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4" presetClass="entr" presetSubtype="10" fill="hold" grpId="0" nodeType="clickEffect">
                                  <p:stCondLst>
                                    <p:cond delay="0"/>
                                  </p:stCondLst>
                                  <p:childTnLst>
                                    <p:set>
                                      <p:cBhvr>
                                        <p:cTn id="341" dur="1" fill="hold">
                                          <p:stCondLst>
                                            <p:cond delay="0"/>
                                          </p:stCondLst>
                                        </p:cTn>
                                        <p:tgtEl>
                                          <p:spTgt spid="54"/>
                                        </p:tgtEl>
                                        <p:attrNameLst>
                                          <p:attrName>style.visibility</p:attrName>
                                        </p:attrNameLst>
                                      </p:cBhvr>
                                      <p:to>
                                        <p:strVal val="visible"/>
                                      </p:to>
                                    </p:set>
                                    <p:animEffect transition="in" filter="randombar(horizontal)">
                                      <p:cBhvr>
                                        <p:cTn id="342" dur="500"/>
                                        <p:tgtEl>
                                          <p:spTgt spid="54"/>
                                        </p:tgtEl>
                                      </p:cBhvr>
                                    </p:animEffect>
                                  </p:childTnLst>
                                </p:cTn>
                              </p:par>
                            </p:childTnLst>
                          </p:cTn>
                        </p:par>
                      </p:childTnLst>
                    </p:cTn>
                  </p:par>
                  <p:par>
                    <p:cTn id="343" fill="hold">
                      <p:stCondLst>
                        <p:cond delay="indefinite"/>
                      </p:stCondLst>
                      <p:childTnLst>
                        <p:par>
                          <p:cTn id="344" fill="hold">
                            <p:stCondLst>
                              <p:cond delay="0"/>
                            </p:stCondLst>
                            <p:childTnLst>
                              <p:par>
                                <p:cTn id="345" presetID="53" presetClass="entr" presetSubtype="16" fill="hold" grpId="0" nodeType="clickEffect">
                                  <p:stCondLst>
                                    <p:cond delay="0"/>
                                  </p:stCondLst>
                                  <p:childTnLst>
                                    <p:set>
                                      <p:cBhvr>
                                        <p:cTn id="346" dur="1" fill="hold">
                                          <p:stCondLst>
                                            <p:cond delay="0"/>
                                          </p:stCondLst>
                                        </p:cTn>
                                        <p:tgtEl>
                                          <p:spTgt spid="52"/>
                                        </p:tgtEl>
                                        <p:attrNameLst>
                                          <p:attrName>style.visibility</p:attrName>
                                        </p:attrNameLst>
                                      </p:cBhvr>
                                      <p:to>
                                        <p:strVal val="visible"/>
                                      </p:to>
                                    </p:set>
                                    <p:anim calcmode="lin" valueType="num">
                                      <p:cBhvr>
                                        <p:cTn id="347" dur="500" fill="hold"/>
                                        <p:tgtEl>
                                          <p:spTgt spid="52"/>
                                        </p:tgtEl>
                                        <p:attrNameLst>
                                          <p:attrName>ppt_w</p:attrName>
                                        </p:attrNameLst>
                                      </p:cBhvr>
                                      <p:tavLst>
                                        <p:tav tm="0">
                                          <p:val>
                                            <p:fltVal val="0"/>
                                          </p:val>
                                        </p:tav>
                                        <p:tav tm="100000">
                                          <p:val>
                                            <p:strVal val="#ppt_w"/>
                                          </p:val>
                                        </p:tav>
                                      </p:tavLst>
                                    </p:anim>
                                    <p:anim calcmode="lin" valueType="num">
                                      <p:cBhvr>
                                        <p:cTn id="348" dur="500" fill="hold"/>
                                        <p:tgtEl>
                                          <p:spTgt spid="52"/>
                                        </p:tgtEl>
                                        <p:attrNameLst>
                                          <p:attrName>ppt_h</p:attrName>
                                        </p:attrNameLst>
                                      </p:cBhvr>
                                      <p:tavLst>
                                        <p:tav tm="0">
                                          <p:val>
                                            <p:fltVal val="0"/>
                                          </p:val>
                                        </p:tav>
                                        <p:tav tm="100000">
                                          <p:val>
                                            <p:strVal val="#ppt_h"/>
                                          </p:val>
                                        </p:tav>
                                      </p:tavLst>
                                    </p:anim>
                                    <p:animEffect transition="in" filter="fade">
                                      <p:cBhvr>
                                        <p:cTn id="349" dur="500"/>
                                        <p:tgtEl>
                                          <p:spTgt spid="52"/>
                                        </p:tgtEl>
                                      </p:cBhvr>
                                    </p:animEffect>
                                  </p:childTnLst>
                                </p:cTn>
                              </p:par>
                            </p:childTnLst>
                          </p:cTn>
                        </p:par>
                      </p:childTnLst>
                    </p:cTn>
                  </p:par>
                  <p:par>
                    <p:cTn id="350" fill="hold">
                      <p:stCondLst>
                        <p:cond delay="indefinite"/>
                      </p:stCondLst>
                      <p:childTnLst>
                        <p:par>
                          <p:cTn id="351" fill="hold">
                            <p:stCondLst>
                              <p:cond delay="0"/>
                            </p:stCondLst>
                            <p:childTnLst>
                              <p:par>
                                <p:cTn id="352" presetID="53" presetClass="entr" presetSubtype="16" fill="hold" nodeType="clickEffect">
                                  <p:stCondLst>
                                    <p:cond delay="0"/>
                                  </p:stCondLst>
                                  <p:childTnLst>
                                    <p:set>
                                      <p:cBhvr>
                                        <p:cTn id="353" dur="1" fill="hold">
                                          <p:stCondLst>
                                            <p:cond delay="0"/>
                                          </p:stCondLst>
                                        </p:cTn>
                                        <p:tgtEl>
                                          <p:spTgt spid="57"/>
                                        </p:tgtEl>
                                        <p:attrNameLst>
                                          <p:attrName>style.visibility</p:attrName>
                                        </p:attrNameLst>
                                      </p:cBhvr>
                                      <p:to>
                                        <p:strVal val="visible"/>
                                      </p:to>
                                    </p:set>
                                    <p:anim calcmode="lin" valueType="num">
                                      <p:cBhvr>
                                        <p:cTn id="354" dur="500" fill="hold"/>
                                        <p:tgtEl>
                                          <p:spTgt spid="57"/>
                                        </p:tgtEl>
                                        <p:attrNameLst>
                                          <p:attrName>ppt_w</p:attrName>
                                        </p:attrNameLst>
                                      </p:cBhvr>
                                      <p:tavLst>
                                        <p:tav tm="0">
                                          <p:val>
                                            <p:fltVal val="0"/>
                                          </p:val>
                                        </p:tav>
                                        <p:tav tm="100000">
                                          <p:val>
                                            <p:strVal val="#ppt_w"/>
                                          </p:val>
                                        </p:tav>
                                      </p:tavLst>
                                    </p:anim>
                                    <p:anim calcmode="lin" valueType="num">
                                      <p:cBhvr>
                                        <p:cTn id="355" dur="500" fill="hold"/>
                                        <p:tgtEl>
                                          <p:spTgt spid="57"/>
                                        </p:tgtEl>
                                        <p:attrNameLst>
                                          <p:attrName>ppt_h</p:attrName>
                                        </p:attrNameLst>
                                      </p:cBhvr>
                                      <p:tavLst>
                                        <p:tav tm="0">
                                          <p:val>
                                            <p:fltVal val="0"/>
                                          </p:val>
                                        </p:tav>
                                        <p:tav tm="100000">
                                          <p:val>
                                            <p:strVal val="#ppt_h"/>
                                          </p:val>
                                        </p:tav>
                                      </p:tavLst>
                                    </p:anim>
                                    <p:animEffect transition="in" filter="fade">
                                      <p:cBhvr>
                                        <p:cTn id="356" dur="500"/>
                                        <p:tgtEl>
                                          <p:spTgt spid="57"/>
                                        </p:tgtEl>
                                      </p:cBhvr>
                                    </p:animEffect>
                                  </p:childTnLst>
                                </p:cTn>
                              </p:par>
                            </p:childTnLst>
                          </p:cTn>
                        </p:par>
                      </p:childTnLst>
                    </p:cTn>
                  </p:par>
                  <p:par>
                    <p:cTn id="357" fill="hold">
                      <p:stCondLst>
                        <p:cond delay="indefinite"/>
                      </p:stCondLst>
                      <p:childTnLst>
                        <p:par>
                          <p:cTn id="358" fill="hold">
                            <p:stCondLst>
                              <p:cond delay="0"/>
                            </p:stCondLst>
                            <p:childTnLst>
                              <p:par>
                                <p:cTn id="359" presetID="53" presetClass="entr" presetSubtype="16" fill="hold" nodeType="clickEffect">
                                  <p:stCondLst>
                                    <p:cond delay="0"/>
                                  </p:stCondLst>
                                  <p:childTnLst>
                                    <p:set>
                                      <p:cBhvr>
                                        <p:cTn id="360" dur="1" fill="hold">
                                          <p:stCondLst>
                                            <p:cond delay="0"/>
                                          </p:stCondLst>
                                        </p:cTn>
                                        <p:tgtEl>
                                          <p:spTgt spid="42"/>
                                        </p:tgtEl>
                                        <p:attrNameLst>
                                          <p:attrName>style.visibility</p:attrName>
                                        </p:attrNameLst>
                                      </p:cBhvr>
                                      <p:to>
                                        <p:strVal val="visible"/>
                                      </p:to>
                                    </p:set>
                                    <p:anim calcmode="lin" valueType="num">
                                      <p:cBhvr>
                                        <p:cTn id="361" dur="500" fill="hold"/>
                                        <p:tgtEl>
                                          <p:spTgt spid="42"/>
                                        </p:tgtEl>
                                        <p:attrNameLst>
                                          <p:attrName>ppt_w</p:attrName>
                                        </p:attrNameLst>
                                      </p:cBhvr>
                                      <p:tavLst>
                                        <p:tav tm="0">
                                          <p:val>
                                            <p:fltVal val="0"/>
                                          </p:val>
                                        </p:tav>
                                        <p:tav tm="100000">
                                          <p:val>
                                            <p:strVal val="#ppt_w"/>
                                          </p:val>
                                        </p:tav>
                                      </p:tavLst>
                                    </p:anim>
                                    <p:anim calcmode="lin" valueType="num">
                                      <p:cBhvr>
                                        <p:cTn id="362" dur="500" fill="hold"/>
                                        <p:tgtEl>
                                          <p:spTgt spid="42"/>
                                        </p:tgtEl>
                                        <p:attrNameLst>
                                          <p:attrName>ppt_h</p:attrName>
                                        </p:attrNameLst>
                                      </p:cBhvr>
                                      <p:tavLst>
                                        <p:tav tm="0">
                                          <p:val>
                                            <p:fltVal val="0"/>
                                          </p:val>
                                        </p:tav>
                                        <p:tav tm="100000">
                                          <p:val>
                                            <p:strVal val="#ppt_h"/>
                                          </p:val>
                                        </p:tav>
                                      </p:tavLst>
                                    </p:anim>
                                    <p:animEffect transition="in" filter="fade">
                                      <p:cBhvr>
                                        <p:cTn id="363" dur="500"/>
                                        <p:tgtEl>
                                          <p:spTgt spid="42"/>
                                        </p:tgtEl>
                                      </p:cBhvr>
                                    </p:animEffect>
                                  </p:childTnLst>
                                </p:cTn>
                              </p:par>
                              <p:par>
                                <p:cTn id="364" presetID="53" presetClass="entr" presetSubtype="16" fill="hold" grpId="0" nodeType="withEffect">
                                  <p:stCondLst>
                                    <p:cond delay="0"/>
                                  </p:stCondLst>
                                  <p:childTnLst>
                                    <p:set>
                                      <p:cBhvr>
                                        <p:cTn id="365" dur="1" fill="hold">
                                          <p:stCondLst>
                                            <p:cond delay="0"/>
                                          </p:stCondLst>
                                        </p:cTn>
                                        <p:tgtEl>
                                          <p:spTgt spid="46"/>
                                        </p:tgtEl>
                                        <p:attrNameLst>
                                          <p:attrName>style.visibility</p:attrName>
                                        </p:attrNameLst>
                                      </p:cBhvr>
                                      <p:to>
                                        <p:strVal val="visible"/>
                                      </p:to>
                                    </p:set>
                                    <p:anim calcmode="lin" valueType="num">
                                      <p:cBhvr>
                                        <p:cTn id="366" dur="500" fill="hold"/>
                                        <p:tgtEl>
                                          <p:spTgt spid="46"/>
                                        </p:tgtEl>
                                        <p:attrNameLst>
                                          <p:attrName>ppt_w</p:attrName>
                                        </p:attrNameLst>
                                      </p:cBhvr>
                                      <p:tavLst>
                                        <p:tav tm="0">
                                          <p:val>
                                            <p:fltVal val="0"/>
                                          </p:val>
                                        </p:tav>
                                        <p:tav tm="100000">
                                          <p:val>
                                            <p:strVal val="#ppt_w"/>
                                          </p:val>
                                        </p:tav>
                                      </p:tavLst>
                                    </p:anim>
                                    <p:anim calcmode="lin" valueType="num">
                                      <p:cBhvr>
                                        <p:cTn id="367" dur="500" fill="hold"/>
                                        <p:tgtEl>
                                          <p:spTgt spid="46"/>
                                        </p:tgtEl>
                                        <p:attrNameLst>
                                          <p:attrName>ppt_h</p:attrName>
                                        </p:attrNameLst>
                                      </p:cBhvr>
                                      <p:tavLst>
                                        <p:tav tm="0">
                                          <p:val>
                                            <p:fltVal val="0"/>
                                          </p:val>
                                        </p:tav>
                                        <p:tav tm="100000">
                                          <p:val>
                                            <p:strVal val="#ppt_h"/>
                                          </p:val>
                                        </p:tav>
                                      </p:tavLst>
                                    </p:anim>
                                    <p:animEffect transition="in" filter="fade">
                                      <p:cBhvr>
                                        <p:cTn id="368" dur="500"/>
                                        <p:tgtEl>
                                          <p:spTgt spid="46"/>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xit" presetSubtype="0" fill="hold" grpId="1" nodeType="clickEffect">
                                  <p:stCondLst>
                                    <p:cond delay="0"/>
                                  </p:stCondLst>
                                  <p:childTnLst>
                                    <p:animEffect transition="out" filter="fade">
                                      <p:cBhvr>
                                        <p:cTn id="372" dur="500"/>
                                        <p:tgtEl>
                                          <p:spTgt spid="54"/>
                                        </p:tgtEl>
                                      </p:cBhvr>
                                    </p:animEffect>
                                    <p:set>
                                      <p:cBhvr>
                                        <p:cTn id="373" dur="1" fill="hold">
                                          <p:stCondLst>
                                            <p:cond delay="499"/>
                                          </p:stCondLst>
                                        </p:cTn>
                                        <p:tgtEl>
                                          <p:spTgt spid="54"/>
                                        </p:tgtEl>
                                        <p:attrNameLst>
                                          <p:attrName>style.visibility</p:attrName>
                                        </p:attrNameLst>
                                      </p:cBhvr>
                                      <p:to>
                                        <p:strVal val="hidden"/>
                                      </p:to>
                                    </p:set>
                                  </p:childTnLst>
                                </p:cTn>
                              </p:par>
                              <p:par>
                                <p:cTn id="374" presetID="10" presetClass="exit" presetSubtype="0" fill="hold" grpId="1" nodeType="withEffect">
                                  <p:stCondLst>
                                    <p:cond delay="0"/>
                                  </p:stCondLst>
                                  <p:childTnLst>
                                    <p:animEffect transition="out" filter="fade">
                                      <p:cBhvr>
                                        <p:cTn id="375" dur="500"/>
                                        <p:tgtEl>
                                          <p:spTgt spid="52"/>
                                        </p:tgtEl>
                                      </p:cBhvr>
                                    </p:animEffect>
                                    <p:set>
                                      <p:cBhvr>
                                        <p:cTn id="376" dur="1" fill="hold">
                                          <p:stCondLst>
                                            <p:cond delay="499"/>
                                          </p:stCondLst>
                                        </p:cTn>
                                        <p:tgtEl>
                                          <p:spTgt spid="52"/>
                                        </p:tgtEl>
                                        <p:attrNameLst>
                                          <p:attrName>style.visibility</p:attrName>
                                        </p:attrNameLst>
                                      </p:cBhvr>
                                      <p:to>
                                        <p:strVal val="hidden"/>
                                      </p:to>
                                    </p:set>
                                  </p:childTnLst>
                                </p:cTn>
                              </p:par>
                              <p:par>
                                <p:cTn id="377" presetID="10" presetClass="exit" presetSubtype="0" fill="hold" nodeType="withEffect">
                                  <p:stCondLst>
                                    <p:cond delay="0"/>
                                  </p:stCondLst>
                                  <p:childTnLst>
                                    <p:animEffect transition="out" filter="fade">
                                      <p:cBhvr>
                                        <p:cTn id="378" dur="500"/>
                                        <p:tgtEl>
                                          <p:spTgt spid="57"/>
                                        </p:tgtEl>
                                      </p:cBhvr>
                                    </p:animEffect>
                                    <p:set>
                                      <p:cBhvr>
                                        <p:cTn id="379" dur="1" fill="hold">
                                          <p:stCondLst>
                                            <p:cond delay="499"/>
                                          </p:stCondLst>
                                        </p:cTn>
                                        <p:tgtEl>
                                          <p:spTgt spid="57"/>
                                        </p:tgtEl>
                                        <p:attrNameLst>
                                          <p:attrName>style.visibility</p:attrName>
                                        </p:attrNameLst>
                                      </p:cBhvr>
                                      <p:to>
                                        <p:strVal val="hidden"/>
                                      </p:to>
                                    </p:set>
                                  </p:childTnLst>
                                </p:cTn>
                              </p:par>
                            </p:childTnLst>
                          </p:cTn>
                        </p:par>
                      </p:childTnLst>
                    </p:cTn>
                  </p:par>
                  <p:par>
                    <p:cTn id="380" fill="hold">
                      <p:stCondLst>
                        <p:cond delay="indefinite"/>
                      </p:stCondLst>
                      <p:childTnLst>
                        <p:par>
                          <p:cTn id="381" fill="hold">
                            <p:stCondLst>
                              <p:cond delay="0"/>
                            </p:stCondLst>
                            <p:childTnLst>
                              <p:par>
                                <p:cTn id="382" presetID="14" presetClass="entr" presetSubtype="10" fill="hold" grpId="0" nodeType="clickEffect">
                                  <p:stCondLst>
                                    <p:cond delay="0"/>
                                  </p:stCondLst>
                                  <p:childTnLst>
                                    <p:set>
                                      <p:cBhvr>
                                        <p:cTn id="383" dur="1" fill="hold">
                                          <p:stCondLst>
                                            <p:cond delay="0"/>
                                          </p:stCondLst>
                                        </p:cTn>
                                        <p:tgtEl>
                                          <p:spTgt spid="58"/>
                                        </p:tgtEl>
                                        <p:attrNameLst>
                                          <p:attrName>style.visibility</p:attrName>
                                        </p:attrNameLst>
                                      </p:cBhvr>
                                      <p:to>
                                        <p:strVal val="visible"/>
                                      </p:to>
                                    </p:set>
                                    <p:animEffect transition="in" filter="randombar(horizontal)">
                                      <p:cBhvr>
                                        <p:cTn id="384" dur="500"/>
                                        <p:tgtEl>
                                          <p:spTgt spid="58"/>
                                        </p:tgtEl>
                                      </p:cBhvr>
                                    </p:animEffect>
                                  </p:childTnLst>
                                </p:cTn>
                              </p:par>
                              <p:par>
                                <p:cTn id="385" presetID="53" presetClass="entr" presetSubtype="16" fill="hold" nodeType="withEffect">
                                  <p:stCondLst>
                                    <p:cond delay="0"/>
                                  </p:stCondLst>
                                  <p:childTnLst>
                                    <p:set>
                                      <p:cBhvr>
                                        <p:cTn id="386" dur="1" fill="hold">
                                          <p:stCondLst>
                                            <p:cond delay="0"/>
                                          </p:stCondLst>
                                        </p:cTn>
                                        <p:tgtEl>
                                          <p:spTgt spid="59"/>
                                        </p:tgtEl>
                                        <p:attrNameLst>
                                          <p:attrName>style.visibility</p:attrName>
                                        </p:attrNameLst>
                                      </p:cBhvr>
                                      <p:to>
                                        <p:strVal val="visible"/>
                                      </p:to>
                                    </p:set>
                                    <p:anim calcmode="lin" valueType="num">
                                      <p:cBhvr>
                                        <p:cTn id="387" dur="500" fill="hold"/>
                                        <p:tgtEl>
                                          <p:spTgt spid="59"/>
                                        </p:tgtEl>
                                        <p:attrNameLst>
                                          <p:attrName>ppt_w</p:attrName>
                                        </p:attrNameLst>
                                      </p:cBhvr>
                                      <p:tavLst>
                                        <p:tav tm="0">
                                          <p:val>
                                            <p:fltVal val="0"/>
                                          </p:val>
                                        </p:tav>
                                        <p:tav tm="100000">
                                          <p:val>
                                            <p:strVal val="#ppt_w"/>
                                          </p:val>
                                        </p:tav>
                                      </p:tavLst>
                                    </p:anim>
                                    <p:anim calcmode="lin" valueType="num">
                                      <p:cBhvr>
                                        <p:cTn id="388" dur="500" fill="hold"/>
                                        <p:tgtEl>
                                          <p:spTgt spid="59"/>
                                        </p:tgtEl>
                                        <p:attrNameLst>
                                          <p:attrName>ppt_h</p:attrName>
                                        </p:attrNameLst>
                                      </p:cBhvr>
                                      <p:tavLst>
                                        <p:tav tm="0">
                                          <p:val>
                                            <p:fltVal val="0"/>
                                          </p:val>
                                        </p:tav>
                                        <p:tav tm="100000">
                                          <p:val>
                                            <p:strVal val="#ppt_h"/>
                                          </p:val>
                                        </p:tav>
                                      </p:tavLst>
                                    </p:anim>
                                    <p:animEffect transition="in" filter="fade">
                                      <p:cBhvr>
                                        <p:cTn id="389" dur="500"/>
                                        <p:tgtEl>
                                          <p:spTgt spid="59"/>
                                        </p:tgtEl>
                                      </p:cBhvr>
                                    </p:animEffect>
                                  </p:childTnLst>
                                </p:cTn>
                              </p:par>
                            </p:childTnLst>
                          </p:cTn>
                        </p:par>
                      </p:childTnLst>
                    </p:cTn>
                  </p:par>
                  <p:par>
                    <p:cTn id="390" fill="hold">
                      <p:stCondLst>
                        <p:cond delay="indefinite"/>
                      </p:stCondLst>
                      <p:childTnLst>
                        <p:par>
                          <p:cTn id="391" fill="hold">
                            <p:stCondLst>
                              <p:cond delay="0"/>
                            </p:stCondLst>
                            <p:childTnLst>
                              <p:par>
                                <p:cTn id="392" presetID="53" presetClass="entr" presetSubtype="16" fill="hold" grpId="0" nodeType="clickEffect">
                                  <p:stCondLst>
                                    <p:cond delay="0"/>
                                  </p:stCondLst>
                                  <p:childTnLst>
                                    <p:set>
                                      <p:cBhvr>
                                        <p:cTn id="393" dur="1" fill="hold">
                                          <p:stCondLst>
                                            <p:cond delay="0"/>
                                          </p:stCondLst>
                                        </p:cTn>
                                        <p:tgtEl>
                                          <p:spTgt spid="53"/>
                                        </p:tgtEl>
                                        <p:attrNameLst>
                                          <p:attrName>style.visibility</p:attrName>
                                        </p:attrNameLst>
                                      </p:cBhvr>
                                      <p:to>
                                        <p:strVal val="visible"/>
                                      </p:to>
                                    </p:set>
                                    <p:anim calcmode="lin" valueType="num">
                                      <p:cBhvr>
                                        <p:cTn id="394" dur="500" fill="hold"/>
                                        <p:tgtEl>
                                          <p:spTgt spid="53"/>
                                        </p:tgtEl>
                                        <p:attrNameLst>
                                          <p:attrName>ppt_w</p:attrName>
                                        </p:attrNameLst>
                                      </p:cBhvr>
                                      <p:tavLst>
                                        <p:tav tm="0">
                                          <p:val>
                                            <p:fltVal val="0"/>
                                          </p:val>
                                        </p:tav>
                                        <p:tav tm="100000">
                                          <p:val>
                                            <p:strVal val="#ppt_w"/>
                                          </p:val>
                                        </p:tav>
                                      </p:tavLst>
                                    </p:anim>
                                    <p:anim calcmode="lin" valueType="num">
                                      <p:cBhvr>
                                        <p:cTn id="395" dur="500" fill="hold"/>
                                        <p:tgtEl>
                                          <p:spTgt spid="53"/>
                                        </p:tgtEl>
                                        <p:attrNameLst>
                                          <p:attrName>ppt_h</p:attrName>
                                        </p:attrNameLst>
                                      </p:cBhvr>
                                      <p:tavLst>
                                        <p:tav tm="0">
                                          <p:val>
                                            <p:fltVal val="0"/>
                                          </p:val>
                                        </p:tav>
                                        <p:tav tm="100000">
                                          <p:val>
                                            <p:strVal val="#ppt_h"/>
                                          </p:val>
                                        </p:tav>
                                      </p:tavLst>
                                    </p:anim>
                                    <p:animEffect transition="in" filter="fade">
                                      <p:cBhvr>
                                        <p:cTn id="396" dur="500"/>
                                        <p:tgtEl>
                                          <p:spTgt spid="53"/>
                                        </p:tgtEl>
                                      </p:cBhvr>
                                    </p:animEffect>
                                  </p:childTnLst>
                                </p:cTn>
                              </p:par>
                            </p:childTnLst>
                          </p:cTn>
                        </p:par>
                      </p:childTnLst>
                    </p:cTn>
                  </p:par>
                  <p:par>
                    <p:cTn id="397" fill="hold">
                      <p:stCondLst>
                        <p:cond delay="indefinite"/>
                      </p:stCondLst>
                      <p:childTnLst>
                        <p:par>
                          <p:cTn id="398" fill="hold">
                            <p:stCondLst>
                              <p:cond delay="0"/>
                            </p:stCondLst>
                            <p:childTnLst>
                              <p:par>
                                <p:cTn id="399" presetID="10" presetClass="exit" presetSubtype="0" fill="hold" nodeType="clickEffect">
                                  <p:stCondLst>
                                    <p:cond delay="0"/>
                                  </p:stCondLst>
                                  <p:childTnLst>
                                    <p:animEffect transition="out" filter="fade">
                                      <p:cBhvr>
                                        <p:cTn id="400" dur="500"/>
                                        <p:tgtEl>
                                          <p:spTgt spid="59"/>
                                        </p:tgtEl>
                                      </p:cBhvr>
                                    </p:animEffect>
                                    <p:set>
                                      <p:cBhvr>
                                        <p:cTn id="401" dur="1" fill="hold">
                                          <p:stCondLst>
                                            <p:cond delay="499"/>
                                          </p:stCondLst>
                                        </p:cTn>
                                        <p:tgtEl>
                                          <p:spTgt spid="59"/>
                                        </p:tgtEl>
                                        <p:attrNameLst>
                                          <p:attrName>style.visibility</p:attrName>
                                        </p:attrNameLst>
                                      </p:cBhvr>
                                      <p:to>
                                        <p:strVal val="hidden"/>
                                      </p:to>
                                    </p:set>
                                  </p:childTnLst>
                                </p:cTn>
                              </p:par>
                              <p:par>
                                <p:cTn id="402" presetID="10" presetClass="exit" presetSubtype="0" fill="hold" grpId="1" nodeType="withEffect">
                                  <p:stCondLst>
                                    <p:cond delay="0"/>
                                  </p:stCondLst>
                                  <p:childTnLst>
                                    <p:animEffect transition="out" filter="fade">
                                      <p:cBhvr>
                                        <p:cTn id="403" dur="500"/>
                                        <p:tgtEl>
                                          <p:spTgt spid="53"/>
                                        </p:tgtEl>
                                      </p:cBhvr>
                                    </p:animEffect>
                                    <p:set>
                                      <p:cBhvr>
                                        <p:cTn id="404" dur="1" fill="hold">
                                          <p:stCondLst>
                                            <p:cond delay="499"/>
                                          </p:stCondLst>
                                        </p:cTn>
                                        <p:tgtEl>
                                          <p:spTgt spid="53"/>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53" presetClass="entr" presetSubtype="16" fill="hold" grpId="0" nodeType="clickEffect">
                                  <p:stCondLst>
                                    <p:cond delay="0"/>
                                  </p:stCondLst>
                                  <p:childTnLst>
                                    <p:set>
                                      <p:cBhvr>
                                        <p:cTn id="408" dur="1" fill="hold">
                                          <p:stCondLst>
                                            <p:cond delay="0"/>
                                          </p:stCondLst>
                                        </p:cTn>
                                        <p:tgtEl>
                                          <p:spTgt spid="60"/>
                                        </p:tgtEl>
                                        <p:attrNameLst>
                                          <p:attrName>style.visibility</p:attrName>
                                        </p:attrNameLst>
                                      </p:cBhvr>
                                      <p:to>
                                        <p:strVal val="visible"/>
                                      </p:to>
                                    </p:set>
                                    <p:anim calcmode="lin" valueType="num">
                                      <p:cBhvr>
                                        <p:cTn id="409" dur="500" fill="hold"/>
                                        <p:tgtEl>
                                          <p:spTgt spid="60"/>
                                        </p:tgtEl>
                                        <p:attrNameLst>
                                          <p:attrName>ppt_w</p:attrName>
                                        </p:attrNameLst>
                                      </p:cBhvr>
                                      <p:tavLst>
                                        <p:tav tm="0">
                                          <p:val>
                                            <p:fltVal val="0"/>
                                          </p:val>
                                        </p:tav>
                                        <p:tav tm="100000">
                                          <p:val>
                                            <p:strVal val="#ppt_w"/>
                                          </p:val>
                                        </p:tav>
                                      </p:tavLst>
                                    </p:anim>
                                    <p:anim calcmode="lin" valueType="num">
                                      <p:cBhvr>
                                        <p:cTn id="410" dur="500" fill="hold"/>
                                        <p:tgtEl>
                                          <p:spTgt spid="60"/>
                                        </p:tgtEl>
                                        <p:attrNameLst>
                                          <p:attrName>ppt_h</p:attrName>
                                        </p:attrNameLst>
                                      </p:cBhvr>
                                      <p:tavLst>
                                        <p:tav tm="0">
                                          <p:val>
                                            <p:fltVal val="0"/>
                                          </p:val>
                                        </p:tav>
                                        <p:tav tm="100000">
                                          <p:val>
                                            <p:strVal val="#ppt_h"/>
                                          </p:val>
                                        </p:tav>
                                      </p:tavLst>
                                    </p:anim>
                                    <p:animEffect transition="in" filter="fade">
                                      <p:cBhvr>
                                        <p:cTn id="411" dur="500"/>
                                        <p:tgtEl>
                                          <p:spTgt spid="60"/>
                                        </p:tgtEl>
                                      </p:cBhvr>
                                    </p:animEffect>
                                  </p:childTnLst>
                                </p:cTn>
                              </p:par>
                            </p:childTnLst>
                          </p:cTn>
                        </p:par>
                      </p:childTnLst>
                    </p:cTn>
                  </p:par>
                  <p:par>
                    <p:cTn id="412" fill="hold">
                      <p:stCondLst>
                        <p:cond delay="indefinite"/>
                      </p:stCondLst>
                      <p:childTnLst>
                        <p:par>
                          <p:cTn id="413" fill="hold">
                            <p:stCondLst>
                              <p:cond delay="0"/>
                            </p:stCondLst>
                            <p:childTnLst>
                              <p:par>
                                <p:cTn id="414" presetID="53" presetClass="entr" presetSubtype="16" fill="hold" grpId="0" nodeType="clickEffect">
                                  <p:stCondLst>
                                    <p:cond delay="0"/>
                                  </p:stCondLst>
                                  <p:childTnLst>
                                    <p:set>
                                      <p:cBhvr>
                                        <p:cTn id="415" dur="1" fill="hold">
                                          <p:stCondLst>
                                            <p:cond delay="0"/>
                                          </p:stCondLst>
                                        </p:cTn>
                                        <p:tgtEl>
                                          <p:spTgt spid="61"/>
                                        </p:tgtEl>
                                        <p:attrNameLst>
                                          <p:attrName>style.visibility</p:attrName>
                                        </p:attrNameLst>
                                      </p:cBhvr>
                                      <p:to>
                                        <p:strVal val="visible"/>
                                      </p:to>
                                    </p:set>
                                    <p:anim calcmode="lin" valueType="num">
                                      <p:cBhvr>
                                        <p:cTn id="416" dur="500" fill="hold"/>
                                        <p:tgtEl>
                                          <p:spTgt spid="61"/>
                                        </p:tgtEl>
                                        <p:attrNameLst>
                                          <p:attrName>ppt_w</p:attrName>
                                        </p:attrNameLst>
                                      </p:cBhvr>
                                      <p:tavLst>
                                        <p:tav tm="0">
                                          <p:val>
                                            <p:fltVal val="0"/>
                                          </p:val>
                                        </p:tav>
                                        <p:tav tm="100000">
                                          <p:val>
                                            <p:strVal val="#ppt_w"/>
                                          </p:val>
                                        </p:tav>
                                      </p:tavLst>
                                    </p:anim>
                                    <p:anim calcmode="lin" valueType="num">
                                      <p:cBhvr>
                                        <p:cTn id="417" dur="500" fill="hold"/>
                                        <p:tgtEl>
                                          <p:spTgt spid="61"/>
                                        </p:tgtEl>
                                        <p:attrNameLst>
                                          <p:attrName>ppt_h</p:attrName>
                                        </p:attrNameLst>
                                      </p:cBhvr>
                                      <p:tavLst>
                                        <p:tav tm="0">
                                          <p:val>
                                            <p:fltVal val="0"/>
                                          </p:val>
                                        </p:tav>
                                        <p:tav tm="100000">
                                          <p:val>
                                            <p:strVal val="#ppt_h"/>
                                          </p:val>
                                        </p:tav>
                                      </p:tavLst>
                                    </p:anim>
                                    <p:animEffect transition="in" filter="fade">
                                      <p:cBhvr>
                                        <p:cTn id="41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71" grpId="0" animBg="1"/>
      <p:bldP spid="71" grpId="1" animBg="1"/>
      <p:bldP spid="58" grpId="0" animBg="1"/>
      <p:bldP spid="2" grpId="0"/>
      <p:bldP spid="4" grpId="0"/>
      <p:bldP spid="5" grpId="0"/>
      <p:bldP spid="6" grpId="0"/>
      <p:bldP spid="7" grpId="0"/>
      <p:bldP spid="8" grpId="0" animBg="1"/>
      <p:bldP spid="9" grpId="0" animBg="1"/>
      <p:bldP spid="9" grpId="1" animBg="1"/>
      <p:bldP spid="10" grpId="0" animBg="1"/>
      <p:bldP spid="11" grpId="0" animBg="1"/>
      <p:bldP spid="12" grpId="0" animBg="1"/>
      <p:bldP spid="13" grpId="0" animBg="1"/>
      <p:bldP spid="14" grpId="0" animBg="1"/>
      <p:bldP spid="15" grpId="0" animBg="1"/>
      <p:bldP spid="20" grpId="0"/>
      <p:bldP spid="20" grpId="1"/>
      <p:bldP spid="21" grpId="0"/>
      <p:bldP spid="22" grpId="0" animBg="1"/>
      <p:bldP spid="23" grpId="0"/>
      <p:bldP spid="23" grpId="1"/>
      <p:bldP spid="24" grpId="0"/>
      <p:bldP spid="24" grpId="1"/>
      <p:bldP spid="25" grpId="0"/>
      <p:bldP spid="25" grpId="1"/>
      <p:bldP spid="29" grpId="0" animBg="1"/>
      <p:bldP spid="29" grpId="1" animBg="1"/>
      <p:bldP spid="30" grpId="0" animBg="1"/>
      <p:bldP spid="30" grpId="1" animBg="1"/>
      <p:bldP spid="32" grpId="0"/>
      <p:bldP spid="33" grpId="0"/>
      <p:bldP spid="34" grpId="0" animBg="1"/>
      <p:bldP spid="35" grpId="0" animBg="1"/>
      <p:bldP spid="36" grpId="0" animBg="1"/>
      <p:bldP spid="37" grpId="0" animBg="1"/>
      <p:bldP spid="38" grpId="0" animBg="1"/>
      <p:bldP spid="39" grpId="0" animBg="1"/>
      <p:bldP spid="40" grpId="0" animBg="1"/>
      <p:bldP spid="41" grpId="0" animBg="1"/>
      <p:bldP spid="41" grpId="1" animBg="1"/>
      <p:bldP spid="46" grpId="0"/>
      <p:bldP spid="47" grpId="0"/>
      <p:bldP spid="48" grpId="0"/>
      <p:bldP spid="49" grpId="0" animBg="1"/>
      <p:bldP spid="50" grpId="0"/>
      <p:bldP spid="50" grpId="1"/>
      <p:bldP spid="51" grpId="0"/>
      <p:bldP spid="51" grpId="1"/>
      <p:bldP spid="52" grpId="0"/>
      <p:bldP spid="52" grpId="1"/>
      <p:bldP spid="53" grpId="0"/>
      <p:bldP spid="53" grpId="1"/>
      <p:bldP spid="54" grpId="0" animBg="1"/>
      <p:bldP spid="54" grpId="1" animBg="1"/>
      <p:bldP spid="60" grpId="0"/>
      <p:bldP spid="61" grpId="0"/>
      <p:bldP spid="67" grpId="0" animBg="1"/>
      <p:bldP spid="6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箭头连接符 21"/>
          <p:cNvCxnSpPr>
            <a:stCxn id="21" idx="0"/>
            <a:endCxn id="8" idx="2"/>
          </p:cNvCxnSpPr>
          <p:nvPr/>
        </p:nvCxnSpPr>
        <p:spPr>
          <a:xfrm flipH="1" flipV="1">
            <a:off x="3246216" y="4477809"/>
            <a:ext cx="1148064" cy="784230"/>
          </a:xfrm>
          <a:prstGeom prst="straightConnector1">
            <a:avLst/>
          </a:prstGeom>
          <a:ln w="12700">
            <a:tailEnd type="arrow"/>
          </a:ln>
          <a:effectLst>
            <a:outerShdw blurRad="50800" dist="38100" dir="2700000" algn="tl" rotWithShape="0">
              <a:prstClr val="black">
                <a:alpha val="40000"/>
              </a:prstClr>
            </a:outerShdw>
          </a:effectLst>
        </p:spPr>
        <p:style>
          <a:lnRef idx="2">
            <a:schemeClr val="accent5"/>
          </a:lnRef>
          <a:fillRef idx="0">
            <a:schemeClr val="accent5"/>
          </a:fillRef>
          <a:effectRef idx="1">
            <a:schemeClr val="accent5"/>
          </a:effectRef>
          <a:fontRef idx="minor">
            <a:schemeClr val="tx1"/>
          </a:fontRef>
        </p:style>
      </p:cxnSp>
      <p:sp>
        <p:nvSpPr>
          <p:cNvPr id="2" name="标题 1"/>
          <p:cNvSpPr>
            <a:spLocks noGrp="1"/>
          </p:cNvSpPr>
          <p:nvPr>
            <p:ph type="title"/>
          </p:nvPr>
        </p:nvSpPr>
        <p:spPr/>
        <p:txBody>
          <a:bodyPr/>
          <a:lstStyle/>
          <a:p>
            <a:r>
              <a:rPr lang="zh-CN" altLang="en-US" sz="1800" b="1">
                <a:solidFill>
                  <a:schemeClr val="accent6">
                    <a:lumMod val="40000"/>
                    <a:lumOff val="60000"/>
                  </a:schemeClr>
                </a:solidFill>
              </a:rPr>
              <a:t>每日走势的分类</a:t>
            </a:r>
            <a:endParaRPr lang="zh-CN" altLang="en-US" sz="1800"/>
          </a:p>
        </p:txBody>
      </p:sp>
      <p:cxnSp>
        <p:nvCxnSpPr>
          <p:cNvPr id="12" name="直接连接符 11"/>
          <p:cNvCxnSpPr/>
          <p:nvPr/>
        </p:nvCxnSpPr>
        <p:spPr>
          <a:xfrm>
            <a:off x="2409743" y="5047725"/>
            <a:ext cx="2857520" cy="1588"/>
          </a:xfrm>
          <a:prstGeom prst="line">
            <a:avLst/>
          </a:prstGeom>
          <a:ln>
            <a:prstDash val="sysDot"/>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3" name="直接连接符 12"/>
          <p:cNvCxnSpPr/>
          <p:nvPr/>
        </p:nvCxnSpPr>
        <p:spPr>
          <a:xfrm>
            <a:off x="2195429" y="4619097"/>
            <a:ext cx="3143272" cy="1588"/>
          </a:xfrm>
          <a:prstGeom prst="line">
            <a:avLst/>
          </a:prstGeom>
          <a:ln>
            <a:prstDash val="sysDot"/>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4" name="直接连接符 13"/>
          <p:cNvCxnSpPr/>
          <p:nvPr/>
        </p:nvCxnSpPr>
        <p:spPr>
          <a:xfrm>
            <a:off x="3409875" y="3904717"/>
            <a:ext cx="2000264" cy="1588"/>
          </a:xfrm>
          <a:prstGeom prst="line">
            <a:avLst/>
          </a:prstGeom>
          <a:ln>
            <a:prstDash val="sysDot"/>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5" name="直接连接符 14"/>
          <p:cNvCxnSpPr>
            <a:stCxn id="9" idx="0"/>
          </p:cNvCxnSpPr>
          <p:nvPr/>
        </p:nvCxnSpPr>
        <p:spPr>
          <a:xfrm flipV="1">
            <a:off x="3460530" y="3475295"/>
            <a:ext cx="1878965" cy="794"/>
          </a:xfrm>
          <a:prstGeom prst="line">
            <a:avLst/>
          </a:prstGeom>
          <a:ln>
            <a:prstDash val="sysDot"/>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16" name="矩形 15"/>
          <p:cNvSpPr/>
          <p:nvPr/>
        </p:nvSpPr>
        <p:spPr>
          <a:xfrm>
            <a:off x="838107" y="3378108"/>
            <a:ext cx="1500182" cy="116955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两个中枢之间有至少有一个</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线，其中有部分区间是不属于两个中枢的任何一个，这个区间，成为单边区间，这是这种走势最重要的特点</a:t>
            </a:r>
            <a:endParaRPr lang="zh-CN" altLang="en-US" sz="1000">
              <a:solidFill>
                <a:schemeClr val="tx2">
                  <a:lumMod val="20000"/>
                  <a:lumOff val="80000"/>
                </a:schemeClr>
              </a:solidFill>
              <a:effectLst>
                <a:outerShdw blurRad="38100" dist="38100" dir="2700000" algn="tl">
                  <a:srgbClr val="000000">
                    <a:alpha val="43137"/>
                  </a:srgbClr>
                </a:outerShdw>
              </a:effectLst>
            </a:endParaRPr>
          </a:p>
        </p:txBody>
      </p:sp>
      <p:cxnSp>
        <p:nvCxnSpPr>
          <p:cNvPr id="17" name="直接箭头连接符 16"/>
          <p:cNvCxnSpPr>
            <a:stCxn id="16" idx="3"/>
          </p:cNvCxnSpPr>
          <p:nvPr/>
        </p:nvCxnSpPr>
        <p:spPr>
          <a:xfrm>
            <a:off x="2338289" y="3962884"/>
            <a:ext cx="529970" cy="158935"/>
          </a:xfrm>
          <a:prstGeom prst="straightConnector1">
            <a:avLst/>
          </a:prstGeom>
          <a:ln w="12700">
            <a:tailEnd type="arrow"/>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sp>
        <p:nvSpPr>
          <p:cNvPr id="18" name="矩形 17"/>
          <p:cNvSpPr/>
          <p:nvPr/>
        </p:nvSpPr>
        <p:spPr>
          <a:xfrm>
            <a:off x="2266867" y="5619229"/>
            <a:ext cx="1968809" cy="246221"/>
          </a:xfrm>
          <a:prstGeom prst="rect">
            <a:avLst/>
          </a:prstGeom>
          <a:effectLst>
            <a:outerShdw blurRad="50800" dist="38100" dir="2700000" algn="tl" rotWithShape="0">
              <a:prstClr val="black">
                <a:alpha val="40000"/>
              </a:prstClr>
            </a:outerShdw>
          </a:effectLst>
        </p:spPr>
        <p:txBody>
          <a:bodyPr wrap="none">
            <a:spAutoFit/>
          </a:bodyPr>
          <a:lstStyle/>
          <a:p>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单边区间在第四根</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线。</a:t>
            </a:r>
            <a:endParaRPr lang="zh-CN" altLang="en-US" sz="1000">
              <a:solidFill>
                <a:schemeClr val="tx2">
                  <a:lumMod val="20000"/>
                  <a:lumOff val="80000"/>
                </a:schemeClr>
              </a:solidFill>
              <a:effectLst>
                <a:outerShdw blurRad="38100" dist="38100" dir="2700000" algn="tl">
                  <a:srgbClr val="000000">
                    <a:alpha val="43137"/>
                  </a:srgbClr>
                </a:outerShdw>
              </a:effectLst>
            </a:endParaRPr>
          </a:p>
        </p:txBody>
      </p:sp>
      <p:cxnSp>
        <p:nvCxnSpPr>
          <p:cNvPr id="20" name="直接箭头连接符 19"/>
          <p:cNvCxnSpPr>
            <a:stCxn id="18" idx="0"/>
            <a:endCxn id="19" idx="2"/>
          </p:cNvCxnSpPr>
          <p:nvPr/>
        </p:nvCxnSpPr>
        <p:spPr>
          <a:xfrm flipH="1" flipV="1">
            <a:off x="3031902" y="4547659"/>
            <a:ext cx="219370" cy="1071570"/>
          </a:xfrm>
          <a:prstGeom prst="straightConnector1">
            <a:avLst/>
          </a:prstGeom>
          <a:ln w="12700">
            <a:tailEnd type="arrow"/>
          </a:ln>
          <a:effectLst>
            <a:outerShdw blurRad="50800" dist="38100" dir="2700000" algn="tl" rotWithShape="0">
              <a:prstClr val="black">
                <a:alpha val="40000"/>
              </a:prstClr>
            </a:outerShdw>
          </a:effectLst>
        </p:spPr>
        <p:style>
          <a:lnRef idx="3">
            <a:schemeClr val="accent5"/>
          </a:lnRef>
          <a:fillRef idx="0">
            <a:schemeClr val="accent5"/>
          </a:fillRef>
          <a:effectRef idx="2">
            <a:schemeClr val="accent5"/>
          </a:effectRef>
          <a:fontRef idx="minor">
            <a:schemeClr val="tx1"/>
          </a:fontRef>
        </p:style>
      </p:cxnSp>
      <p:sp>
        <p:nvSpPr>
          <p:cNvPr id="21" name="矩形 20"/>
          <p:cNvSpPr/>
          <p:nvPr/>
        </p:nvSpPr>
        <p:spPr>
          <a:xfrm>
            <a:off x="3409875" y="5262039"/>
            <a:ext cx="1968809" cy="246221"/>
          </a:xfrm>
          <a:prstGeom prst="rect">
            <a:avLst/>
          </a:prstGeom>
          <a:effectLst>
            <a:outerShdw blurRad="50800" dist="38100" dir="2700000" algn="tl" rotWithShape="0">
              <a:prstClr val="black">
                <a:alpha val="40000"/>
              </a:prstClr>
            </a:outerShdw>
          </a:effectLst>
        </p:spPr>
        <p:txBody>
          <a:bodyPr wrap="none">
            <a:spAutoFit/>
          </a:bodyPr>
          <a:lstStyle/>
          <a:p>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单边区间在第五根</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线。</a:t>
            </a:r>
            <a:endParaRPr lang="zh-CN" altLang="en-US" sz="1000">
              <a:solidFill>
                <a:schemeClr val="tx2">
                  <a:lumMod val="20000"/>
                  <a:lumOff val="80000"/>
                </a:schemeClr>
              </a:solidFill>
              <a:effectLst>
                <a:outerShdw blurRad="38100" dist="38100" dir="2700000" algn="tl">
                  <a:srgbClr val="000000">
                    <a:alpha val="43137"/>
                  </a:srgbClr>
                </a:outerShdw>
              </a:effectLst>
            </a:endParaRPr>
          </a:p>
        </p:txBody>
      </p:sp>
      <p:sp>
        <p:nvSpPr>
          <p:cNvPr id="23" name="矩形 22"/>
          <p:cNvSpPr/>
          <p:nvPr/>
        </p:nvSpPr>
        <p:spPr>
          <a:xfrm>
            <a:off x="623793" y="5047725"/>
            <a:ext cx="1285884" cy="86177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由此就知道，为什么所有出现单边走势的，变盘时间都在中午收盘的前后</a:t>
            </a:r>
            <a:r>
              <a:rPr 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分钟之内</a:t>
            </a:r>
            <a:endParaRPr lang="zh-CN" altLang="en-US" sz="1000">
              <a:solidFill>
                <a:schemeClr val="tx2">
                  <a:lumMod val="20000"/>
                  <a:lumOff val="80000"/>
                </a:schemeClr>
              </a:solidFill>
              <a:effectLst>
                <a:outerShdw blurRad="38100" dist="38100" dir="2700000" algn="tl">
                  <a:srgbClr val="000000">
                    <a:alpha val="43137"/>
                  </a:srgbClr>
                </a:outerShdw>
              </a:effectLst>
            </a:endParaRPr>
          </a:p>
        </p:txBody>
      </p:sp>
      <p:cxnSp>
        <p:nvCxnSpPr>
          <p:cNvPr id="24" name="直接箭头连接符 23"/>
          <p:cNvCxnSpPr>
            <a:stCxn id="23" idx="3"/>
            <a:endCxn id="21" idx="1"/>
          </p:cNvCxnSpPr>
          <p:nvPr/>
        </p:nvCxnSpPr>
        <p:spPr>
          <a:xfrm flipV="1">
            <a:off x="1909677" y="5385150"/>
            <a:ext cx="1500198" cy="93462"/>
          </a:xfrm>
          <a:prstGeom prst="straightConnector1">
            <a:avLst/>
          </a:prstGeom>
          <a:ln w="12700">
            <a:tailEnd type="arrow"/>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5" name="直接箭头连接符 24"/>
          <p:cNvCxnSpPr>
            <a:stCxn id="23" idx="3"/>
            <a:endCxn id="18" idx="1"/>
          </p:cNvCxnSpPr>
          <p:nvPr/>
        </p:nvCxnSpPr>
        <p:spPr>
          <a:xfrm>
            <a:off x="1909677" y="5478612"/>
            <a:ext cx="357190" cy="263728"/>
          </a:xfrm>
          <a:prstGeom prst="straightConnector1">
            <a:avLst/>
          </a:prstGeom>
          <a:ln w="12700">
            <a:tailEnd type="arrow"/>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26" name="矩形 25"/>
          <p:cNvSpPr/>
          <p:nvPr/>
        </p:nvSpPr>
        <p:spPr>
          <a:xfrm>
            <a:off x="5902723" y="3436487"/>
            <a:ext cx="2204450" cy="253916"/>
          </a:xfrm>
          <a:prstGeom prst="rect">
            <a:avLst/>
          </a:prstGeom>
          <a:effectLst>
            <a:outerShdw blurRad="50800" dist="38100" dir="2700000" algn="tl" rotWithShape="0">
              <a:prstClr val="black">
                <a:alpha val="40000"/>
              </a:prstClr>
            </a:outerShdw>
          </a:effectLst>
        </p:spPr>
        <p:txBody>
          <a:bodyPr wrap="none">
            <a:spAutoFit/>
          </a:bodyPr>
          <a:lstStyle/>
          <a:p>
            <a:r>
              <a:rPr lang="zh-CN" altLang="en-US" sz="105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最强的就是收盘在第二中枢的上方</a:t>
            </a:r>
            <a:endParaRPr lang="zh-CN" altLang="en-US" sz="1050">
              <a:solidFill>
                <a:schemeClr val="tx2">
                  <a:lumMod val="20000"/>
                  <a:lumOff val="80000"/>
                </a:schemeClr>
              </a:solidFill>
              <a:effectLst>
                <a:outerShdw blurRad="38100" dist="38100" dir="2700000" algn="tl">
                  <a:srgbClr val="000000">
                    <a:alpha val="43137"/>
                  </a:srgbClr>
                </a:outerShdw>
              </a:effectLst>
            </a:endParaRPr>
          </a:p>
        </p:txBody>
      </p:sp>
      <p:cxnSp>
        <p:nvCxnSpPr>
          <p:cNvPr id="27" name="直接箭头连接符 26"/>
          <p:cNvCxnSpPr>
            <a:stCxn id="26" idx="1"/>
          </p:cNvCxnSpPr>
          <p:nvPr/>
        </p:nvCxnSpPr>
        <p:spPr>
          <a:xfrm flipH="1">
            <a:off x="3995936" y="3563445"/>
            <a:ext cx="1906787" cy="269834"/>
          </a:xfrm>
          <a:prstGeom prst="straightConnector1">
            <a:avLst/>
          </a:prstGeom>
          <a:ln w="12700">
            <a:tailEnd type="arrow"/>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28" name="矩形 27"/>
          <p:cNvSpPr/>
          <p:nvPr/>
        </p:nvSpPr>
        <p:spPr>
          <a:xfrm>
            <a:off x="5910205" y="3833279"/>
            <a:ext cx="2148344" cy="577081"/>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5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最弱的，就是出现第八根</a:t>
            </a:r>
            <a:r>
              <a:rPr lang="en-US" sz="105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50" smtClean="0">
                <a:solidFill>
                  <a:schemeClr val="tx2">
                    <a:lumMod val="20000"/>
                    <a:lumOff val="80000"/>
                  </a:schemeClr>
                </a:solidFill>
                <a:effectLst>
                  <a:outerShdw blurRad="38100" dist="38100" dir="2700000" algn="tl">
                    <a:srgbClr val="000000">
                      <a:alpha val="43137"/>
                    </a:srgbClr>
                  </a:outerShdw>
                </a:effectLst>
                <a:latin typeface="微软雅黑" pitchFamily="34" charset="-122"/>
                <a:ea typeface="微软雅黑" pitchFamily="34" charset="-122"/>
              </a:rPr>
              <a:t>线出现穿越单边区间的情况，最终收在第一个中枢的之下。</a:t>
            </a:r>
            <a:endParaRPr lang="zh-CN" altLang="en-US" sz="1050">
              <a:solidFill>
                <a:schemeClr val="tx2">
                  <a:lumMod val="20000"/>
                  <a:lumOff val="80000"/>
                </a:schemeClr>
              </a:solidFill>
              <a:effectLst>
                <a:outerShdw blurRad="38100" dist="38100" dir="2700000" algn="tl">
                  <a:srgbClr val="000000">
                    <a:alpha val="43137"/>
                  </a:srgbClr>
                </a:outerShdw>
              </a:effectLst>
            </a:endParaRPr>
          </a:p>
        </p:txBody>
      </p:sp>
      <p:cxnSp>
        <p:nvCxnSpPr>
          <p:cNvPr id="32" name="直接箭头连接符 31"/>
          <p:cNvCxnSpPr/>
          <p:nvPr/>
        </p:nvCxnSpPr>
        <p:spPr>
          <a:xfrm flipH="1">
            <a:off x="3995936" y="4498103"/>
            <a:ext cx="1858238" cy="585341"/>
          </a:xfrm>
          <a:prstGeom prst="straightConnector1">
            <a:avLst/>
          </a:prstGeom>
          <a:ln w="12700">
            <a:tailEnd type="arrow"/>
          </a:ln>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4" name="矩形 3"/>
          <p:cNvSpPr/>
          <p:nvPr/>
        </p:nvSpPr>
        <p:spPr>
          <a:xfrm>
            <a:off x="2338289" y="4619097"/>
            <a:ext cx="101342" cy="571504"/>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5" name="矩形 4"/>
          <p:cNvSpPr/>
          <p:nvPr/>
        </p:nvSpPr>
        <p:spPr>
          <a:xfrm>
            <a:off x="2552603" y="4476221"/>
            <a:ext cx="101342" cy="571504"/>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6" name="矩形 5"/>
          <p:cNvSpPr/>
          <p:nvPr/>
        </p:nvSpPr>
        <p:spPr>
          <a:xfrm>
            <a:off x="2766917" y="4547659"/>
            <a:ext cx="101342" cy="571504"/>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7" name="矩形 6"/>
          <p:cNvSpPr/>
          <p:nvPr/>
        </p:nvSpPr>
        <p:spPr>
          <a:xfrm>
            <a:off x="2981231" y="4333345"/>
            <a:ext cx="101342" cy="571504"/>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8" name="矩形 7"/>
          <p:cNvSpPr/>
          <p:nvPr/>
        </p:nvSpPr>
        <p:spPr>
          <a:xfrm>
            <a:off x="3195545" y="3906305"/>
            <a:ext cx="101342" cy="571504"/>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9" name="矩形 8"/>
          <p:cNvSpPr/>
          <p:nvPr/>
        </p:nvSpPr>
        <p:spPr>
          <a:xfrm>
            <a:off x="3409859" y="3476089"/>
            <a:ext cx="101342" cy="571504"/>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0" name="矩形 9"/>
          <p:cNvSpPr/>
          <p:nvPr/>
        </p:nvSpPr>
        <p:spPr>
          <a:xfrm>
            <a:off x="3624173" y="3333213"/>
            <a:ext cx="101342" cy="571504"/>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1" name="矩形 10"/>
          <p:cNvSpPr/>
          <p:nvPr/>
        </p:nvSpPr>
        <p:spPr>
          <a:xfrm>
            <a:off x="3820247" y="3333213"/>
            <a:ext cx="119582" cy="571503"/>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9" name="矩形 18"/>
          <p:cNvSpPr/>
          <p:nvPr/>
        </p:nvSpPr>
        <p:spPr>
          <a:xfrm>
            <a:off x="2981231" y="3976155"/>
            <a:ext cx="101342" cy="571504"/>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29" name="矩形 28"/>
          <p:cNvSpPr/>
          <p:nvPr/>
        </p:nvSpPr>
        <p:spPr>
          <a:xfrm>
            <a:off x="3816262" y="4410360"/>
            <a:ext cx="101342" cy="730685"/>
          </a:xfrm>
          <a:prstGeom prst="rect">
            <a:avLst/>
          </a:prstGeom>
          <a:solidFill>
            <a:schemeClr val="bg1">
              <a:lumMod val="25000"/>
              <a:lumOff val="75000"/>
            </a:schemeClr>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30" name="矩形 29"/>
          <p:cNvSpPr/>
          <p:nvPr/>
        </p:nvSpPr>
        <p:spPr>
          <a:xfrm>
            <a:off x="3624173" y="3690403"/>
            <a:ext cx="101342" cy="571504"/>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31" name="矩形 30"/>
          <p:cNvSpPr/>
          <p:nvPr/>
        </p:nvSpPr>
        <p:spPr>
          <a:xfrm>
            <a:off x="3195545" y="3404651"/>
            <a:ext cx="101342" cy="571504"/>
          </a:xfrm>
          <a:prstGeom prst="rect">
            <a:avLst/>
          </a:prstGeom>
          <a:solidFill>
            <a:srgbClr val="FF0000"/>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33" name="矩形 32"/>
          <p:cNvSpPr/>
          <p:nvPr/>
        </p:nvSpPr>
        <p:spPr>
          <a:xfrm>
            <a:off x="579735" y="1483744"/>
            <a:ext cx="8168729" cy="1785104"/>
          </a:xfrm>
          <a:prstGeom prst="rect">
            <a:avLst/>
          </a:prstGeom>
          <a:effectLst>
            <a:outerShdw blurRad="50800" dist="38100" dir="2700000" algn="tl" rotWithShape="0">
              <a:prstClr val="black">
                <a:alpha val="40000"/>
              </a:prstClr>
            </a:outerShdw>
          </a:effectLst>
        </p:spPr>
        <p:txBody>
          <a:bodyPr wrap="square">
            <a:spAutoFit/>
          </a:bodyPr>
          <a:lstStyle/>
          <a:p>
            <a:r>
              <a:rPr lang="zh-CN" altLang="en-US" sz="1000" b="1"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二、两个中枢</a:t>
            </a:r>
          </a:p>
          <a:p>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显然，这根据两中枢的前后方向可以分为向上、向下两种，一般地，讨论向上的情况，向下的情况反过来就是。</a:t>
            </a:r>
          </a:p>
          <a:p>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两个中枢，显然不能有重叠的地方，否则就会转化成上面的情形。因此，这种形态，最大的特点就是这两个中枢之间有至少有一个</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线，其中有部分区间是不属于两个中枢的任何一个，这个区间，成为单边区间，这是这种走势最重要的特点，是其后走势的关键位置。注意，具有单边区间的</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线不从属任何一个中枢。</a:t>
            </a:r>
          </a:p>
          <a:p>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由于只有</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8</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根</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线，根据单边区间所在位置，无非是两种可能：</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1</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、单边区间在第四根</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线。</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2</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、单边区间在第五根</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线。由此就知道，为什么所有出现单边走势的，变盘时间都在中午收盘的前后</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分钟之内。</a:t>
            </a:r>
          </a:p>
          <a:p>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当然，第</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4</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第</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5</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根</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30</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分钟</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线可以同时具有单边区间。如果只有第</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4</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根</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线具有单边区间的情况，那么第八根</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线，有可能出现穿越单边区间的情况，例如，昨天</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200070417</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的走势。</a:t>
            </a:r>
          </a:p>
          <a:p>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显然，对于上涨的情况来说，最强的就是收盘在第二中枢的上方，最弱的，就是出现第八根</a:t>
            </a:r>
            <a:r>
              <a:rPr 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K</a:t>
            </a:r>
            <a:r>
              <a:rPr lang="zh-CN" altLang="en-US" sz="1000" smtClean="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rPr>
              <a:t>线出现穿越单边区间的情况，最终收在第一个中枢的之下。然后根据收盘的位置，可以依次定出其他的强弱。</a:t>
            </a:r>
            <a:endParaRPr lang="zh-CN" altLang="en-US" sz="1000">
              <a:solidFill>
                <a:schemeClr val="accent6">
                  <a:lumMod val="40000"/>
                  <a:lumOff val="6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8" name="Rectangle 1"/>
          <p:cNvSpPr>
            <a:spLocks noChangeArrowheads="1"/>
          </p:cNvSpPr>
          <p:nvPr/>
        </p:nvSpPr>
        <p:spPr bwMode="auto">
          <a:xfrm>
            <a:off x="152400" y="1524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1" name="Rectangle 4"/>
          <p:cNvSpPr>
            <a:spLocks noChangeArrowheads="1"/>
          </p:cNvSpPr>
          <p:nvPr/>
        </p:nvSpPr>
        <p:spPr bwMode="auto">
          <a:xfrm>
            <a:off x="5838768" y="4692652"/>
            <a:ext cx="3053712" cy="1631216"/>
          </a:xfrm>
          <a:prstGeom prst="rect">
            <a:avLst/>
          </a:prstGeom>
          <a:noFill/>
          <a:ln>
            <a:noFill/>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317500" defTabSz="914400" rtl="0" eaLnBrk="1" fontAlgn="ctr" latinLnBrk="0" hangingPunct="1">
              <a:lnSpc>
                <a:spcPct val="100000"/>
              </a:lnSpc>
              <a:spcBef>
                <a:spcPct val="0"/>
              </a:spcBef>
              <a:spcAft>
                <a:spcPct val="0"/>
              </a:spcAft>
              <a:buClrTx/>
              <a:buSzTx/>
              <a:buFontTx/>
              <a:buNone/>
              <a:tabLst/>
            </a:pPr>
            <a:r>
              <a:rPr kumimoji="0" 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这是最强的单边走势，</a:t>
            </a:r>
            <a:r>
              <a:rPr kumimoji="0" lang="zh-CN" alt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8</a:t>
            </a:r>
            <a:r>
              <a:rPr kumimoji="0" 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根</a:t>
            </a:r>
            <a:r>
              <a:rPr kumimoji="0" lang="zh-CN" alt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K</a:t>
            </a:r>
            <a:r>
              <a:rPr kumimoji="0" 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线，没有相临</a:t>
            </a:r>
            <a:r>
              <a:rPr kumimoji="0" lang="zh-CN" alt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3</a:t>
            </a:r>
            <a:r>
              <a:rPr kumimoji="0" 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根是有重叠部分的，一旦出现这种情况，就是典型的强烈走势，一旦出现这种走势，该日</a:t>
            </a:r>
            <a:r>
              <a:rPr kumimoji="0" lang="zh-CN" alt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K</a:t>
            </a:r>
            <a:r>
              <a:rPr kumimoji="0" 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线都是具有重要意义的。一般来说，这种走势很不常见。例如，</a:t>
            </a:r>
            <a:r>
              <a:rPr kumimoji="0" lang="zh-CN" alt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227</a:t>
            </a:r>
            <a:r>
              <a:rPr kumimoji="0" 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那天就是。但别以为出现这种走势就一定会继续趋势，往往很多骗线就是故意用这类走势构成，特别是在大的日</a:t>
            </a:r>
            <a:r>
              <a:rPr kumimoji="0" lang="zh-CN" alt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K</a:t>
            </a:r>
            <a:r>
              <a:rPr kumimoji="0" 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线中枢中出现这种情况，更大可能是骗线，例如</a:t>
            </a:r>
            <a:r>
              <a:rPr kumimoji="0" lang="zh-CN" alt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227</a:t>
            </a:r>
            <a:r>
              <a:rPr kumimoji="0" 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宋体" pitchFamily="2" charset="-122"/>
                <a:ea typeface="宋体" pitchFamily="2" charset="-122"/>
              </a:rPr>
              <a:t>。当然，如果是在一个第三类买卖点后出现这种走势，出现大级别的强势趋势的可能性就极大了。</a:t>
            </a:r>
            <a:endParaRPr kumimoji="0" lang="zh-CN" sz="1000" i="0" u="none" strike="noStrike" cap="none" normalizeH="0" baseline="0" smtClean="0">
              <a:ln>
                <a:noFill/>
              </a:ln>
              <a:solidFill>
                <a:srgbClr val="DAA600"/>
              </a:solidFill>
              <a:effectLst>
                <a:outerShdw blurRad="38100" dist="38100" dir="2700000" algn="tl">
                  <a:srgbClr val="000000">
                    <a:alpha val="43137"/>
                  </a:srgbClr>
                </a:outerShdw>
              </a:effectLst>
              <a:latin typeface="Arial" pitchFamily="34" charset="0"/>
              <a:ea typeface="宋体" pitchFamily="2" charset="-122"/>
            </a:endParaRPr>
          </a:p>
        </p:txBody>
      </p:sp>
      <p:sp>
        <p:nvSpPr>
          <p:cNvPr id="42" name="矩形 41"/>
          <p:cNvSpPr/>
          <p:nvPr/>
        </p:nvSpPr>
        <p:spPr>
          <a:xfrm>
            <a:off x="5857747" y="4446431"/>
            <a:ext cx="954107" cy="246221"/>
          </a:xfrm>
          <a:prstGeom prst="rect">
            <a:avLst/>
          </a:prstGeom>
          <a:effectLst>
            <a:outerShdw blurRad="50800" dist="38100" dir="2700000" algn="tl" rotWithShape="0">
              <a:prstClr val="black">
                <a:alpha val="40000"/>
              </a:prstClr>
            </a:outerShdw>
          </a:effectLst>
        </p:spPr>
        <p:txBody>
          <a:bodyPr wrap="none">
            <a:spAutoFit/>
          </a:bodyPr>
          <a:lstStyle/>
          <a:p>
            <a:pPr lvl="0" fontAlgn="ctr"/>
            <a:r>
              <a:rPr lang="zh-CN" altLang="zh-CN" sz="1000" b="1">
                <a:solidFill>
                  <a:srgbClr val="DAA600"/>
                </a:solidFill>
                <a:effectLst>
                  <a:outerShdw blurRad="38100" dist="38100" dir="2700000" algn="tl">
                    <a:srgbClr val="000000">
                      <a:alpha val="43137"/>
                    </a:srgbClr>
                  </a:outerShdw>
                </a:effectLst>
                <a:latin typeface="宋体" pitchFamily="2" charset="-122"/>
                <a:ea typeface="宋体" pitchFamily="2" charset="-122"/>
              </a:rPr>
              <a:t>三、没有中枢</a:t>
            </a:r>
          </a:p>
        </p:txBody>
      </p:sp>
      <p:sp>
        <p:nvSpPr>
          <p:cNvPr id="36" name="动作按钮: 开始 35">
            <a:hlinkClick r:id="" action="ppaction://hlinkshowjump?jump=lastslideviewed" highlightClick="1"/>
          </p:cNvPr>
          <p:cNvSpPr/>
          <p:nvPr/>
        </p:nvSpPr>
        <p:spPr>
          <a:xfrm>
            <a:off x="3995936" y="6453336"/>
            <a:ext cx="288032" cy="216024"/>
          </a:xfrm>
          <a:prstGeom prst="actionButtonBeginning">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7" name="动作按钮: 后退或前一项 36">
            <a:hlinkClick r:id="" action="ppaction://hlinkshowjump?jump=previousslide" highlightClick="1"/>
          </p:cNvPr>
          <p:cNvSpPr/>
          <p:nvPr/>
        </p:nvSpPr>
        <p:spPr>
          <a:xfrm>
            <a:off x="4283968" y="6453336"/>
            <a:ext cx="288032" cy="216024"/>
          </a:xfrm>
          <a:prstGeom prst="actionButtonBackPrevious">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39" name="动作按钮: 前进或下一项 38">
            <a:hlinkClick r:id="" action="ppaction://hlinkshowjump?jump=nextslide" highlightClick="1"/>
          </p:cNvPr>
          <p:cNvSpPr/>
          <p:nvPr/>
        </p:nvSpPr>
        <p:spPr>
          <a:xfrm>
            <a:off x="4572000" y="6453336"/>
            <a:ext cx="288032" cy="216024"/>
          </a:xfrm>
          <a:prstGeom prst="actionButtonForwardNext">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40" name="动作按钮: 结束 39">
            <a:hlinkClick r:id="" action="ppaction://hlinkshowjump?jump=lastslide" highlightClick="1"/>
          </p:cNvPr>
          <p:cNvSpPr/>
          <p:nvPr/>
        </p:nvSpPr>
        <p:spPr>
          <a:xfrm>
            <a:off x="4860032" y="6453336"/>
            <a:ext cx="288032" cy="216024"/>
          </a:xfrm>
          <a:prstGeom prst="actionButtonEnd">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43" name="动作按钮: 第一张 42">
            <a:hlinkClick r:id="" action="ppaction://hlinkshowjump?jump=firstslide" highlightClick="1"/>
          </p:cNvPr>
          <p:cNvSpPr/>
          <p:nvPr/>
        </p:nvSpPr>
        <p:spPr>
          <a:xfrm>
            <a:off x="5148064" y="6453336"/>
            <a:ext cx="288032" cy="216024"/>
          </a:xfrm>
          <a:prstGeom prst="actionButtonHome">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
        <p:nvSpPr>
          <p:cNvPr id="44" name="动作按钮: 上一张 43">
            <a:hlinkClick r:id="" action="ppaction://hlinkshowjump?jump=endshow" highlightClick="1"/>
          </p:cNvPr>
          <p:cNvSpPr/>
          <p:nvPr/>
        </p:nvSpPr>
        <p:spPr>
          <a:xfrm>
            <a:off x="5436096" y="6453336"/>
            <a:ext cx="288032" cy="216024"/>
          </a:xfrm>
          <a:prstGeom prst="actionButtonReturn">
            <a:avLst/>
          </a:prstGeom>
          <a:no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5147439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6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randombar(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randombar(horizont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randombar(horizontal)">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randombar(horizontal)">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20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3" presetClass="entr" presetSubtype="16"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plus(in)">
                                      <p:cBhvr>
                                        <p:cTn id="64" dur="20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27" presetClass="emph" presetSubtype="0" fill="hold" grpId="1" nodeType="clickEffect">
                                  <p:stCondLst>
                                    <p:cond delay="0"/>
                                  </p:stCondLst>
                                  <p:childTnLst>
                                    <p:animClr clrSpc="rgb" dir="cw">
                                      <p:cBhvr override="childStyle">
                                        <p:cTn id="68" dur="250" autoRev="1" fill="hold"/>
                                        <p:tgtEl>
                                          <p:spTgt spid="8"/>
                                        </p:tgtEl>
                                        <p:attrNameLst>
                                          <p:attrName>style.color</p:attrName>
                                        </p:attrNameLst>
                                      </p:cBhvr>
                                      <p:to>
                                        <a:schemeClr val="bg1"/>
                                      </p:to>
                                    </p:animClr>
                                    <p:animClr clrSpc="rgb" dir="cw">
                                      <p:cBhvr>
                                        <p:cTn id="69" dur="250" autoRev="1" fill="hold"/>
                                        <p:tgtEl>
                                          <p:spTgt spid="8"/>
                                        </p:tgtEl>
                                        <p:attrNameLst>
                                          <p:attrName>fillcolor</p:attrName>
                                        </p:attrNameLst>
                                      </p:cBhvr>
                                      <p:to>
                                        <a:schemeClr val="bg1"/>
                                      </p:to>
                                    </p:animClr>
                                    <p:set>
                                      <p:cBhvr>
                                        <p:cTn id="70" dur="250" autoRev="1" fill="hold"/>
                                        <p:tgtEl>
                                          <p:spTgt spid="8"/>
                                        </p:tgtEl>
                                        <p:attrNameLst>
                                          <p:attrName>fill.type</p:attrName>
                                        </p:attrNameLst>
                                      </p:cBhvr>
                                      <p:to>
                                        <p:strVal val="solid"/>
                                      </p:to>
                                    </p:set>
                                    <p:set>
                                      <p:cBhvr>
                                        <p:cTn id="71" dur="250" autoRev="1" fill="hold"/>
                                        <p:tgtEl>
                                          <p:spTgt spid="8"/>
                                        </p:tgtEl>
                                        <p:attrNameLst>
                                          <p:attrName>fill.on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13" presetClass="entr" presetSubtype="16"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plus(in)">
                                      <p:cBhvr>
                                        <p:cTn id="76" dur="20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3" presetClass="entr" presetSubtype="16" fill="hold"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plus(in)">
                                      <p:cBhvr>
                                        <p:cTn id="81" dur="2000"/>
                                        <p:tgtEl>
                                          <p:spTgt spid="13"/>
                                        </p:tgtEl>
                                      </p:cBhvr>
                                    </p:animEffect>
                                  </p:childTnLst>
                                </p:cTn>
                              </p:par>
                            </p:childTnLst>
                          </p:cTn>
                        </p:par>
                      </p:childTnLst>
                    </p:cTn>
                  </p:par>
                  <p:par>
                    <p:cTn id="82" fill="hold">
                      <p:stCondLst>
                        <p:cond delay="indefinite"/>
                      </p:stCondLst>
                      <p:childTnLst>
                        <p:par>
                          <p:cTn id="83" fill="hold">
                            <p:stCondLst>
                              <p:cond delay="0"/>
                            </p:stCondLst>
                            <p:childTnLst>
                              <p:par>
                                <p:cTn id="84" presetID="13" presetClass="entr" presetSubtype="16"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plus(in)">
                                      <p:cBhvr>
                                        <p:cTn id="86" dur="20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3" presetClass="entr" presetSubtype="16"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plus(in)">
                                      <p:cBhvr>
                                        <p:cTn id="91" dur="2000"/>
                                        <p:tgtEl>
                                          <p:spTgt spid="1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fade">
                                      <p:cBhvr>
                                        <p:cTn id="96" dur="2000"/>
                                        <p:tgtEl>
                                          <p:spTgt spid="18"/>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xit" presetSubtype="0" fill="hold" grpId="1" nodeType="clickEffect">
                                  <p:stCondLst>
                                    <p:cond delay="0"/>
                                  </p:stCondLst>
                                  <p:childTnLst>
                                    <p:animEffect transition="out" filter="dissolve">
                                      <p:cBhvr>
                                        <p:cTn id="100" dur="500"/>
                                        <p:tgtEl>
                                          <p:spTgt spid="7"/>
                                        </p:tgtEl>
                                      </p:cBhvr>
                                    </p:animEffect>
                                    <p:set>
                                      <p:cBhvr>
                                        <p:cTn id="101" dur="1" fill="hold">
                                          <p:stCondLst>
                                            <p:cond delay="499"/>
                                          </p:stCondLst>
                                        </p:cTn>
                                        <p:tgtEl>
                                          <p:spTgt spid="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6" presetClass="entr" presetSubtype="0" fill="hold" grpId="0" nodeType="click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wipe(down)">
                                      <p:cBhvr>
                                        <p:cTn id="106" dur="580">
                                          <p:stCondLst>
                                            <p:cond delay="0"/>
                                          </p:stCondLst>
                                        </p:cTn>
                                        <p:tgtEl>
                                          <p:spTgt spid="19"/>
                                        </p:tgtEl>
                                      </p:cBhvr>
                                    </p:animEffect>
                                    <p:anim calcmode="lin" valueType="num">
                                      <p:cBhvr>
                                        <p:cTn id="107"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12" dur="26">
                                          <p:stCondLst>
                                            <p:cond delay="650"/>
                                          </p:stCondLst>
                                        </p:cTn>
                                        <p:tgtEl>
                                          <p:spTgt spid="19"/>
                                        </p:tgtEl>
                                      </p:cBhvr>
                                      <p:to x="100000" y="60000"/>
                                    </p:animScale>
                                    <p:animScale>
                                      <p:cBhvr>
                                        <p:cTn id="113" dur="166" decel="50000">
                                          <p:stCondLst>
                                            <p:cond delay="676"/>
                                          </p:stCondLst>
                                        </p:cTn>
                                        <p:tgtEl>
                                          <p:spTgt spid="19"/>
                                        </p:tgtEl>
                                      </p:cBhvr>
                                      <p:to x="100000" y="100000"/>
                                    </p:animScale>
                                    <p:animScale>
                                      <p:cBhvr>
                                        <p:cTn id="114" dur="26">
                                          <p:stCondLst>
                                            <p:cond delay="1312"/>
                                          </p:stCondLst>
                                        </p:cTn>
                                        <p:tgtEl>
                                          <p:spTgt spid="19"/>
                                        </p:tgtEl>
                                      </p:cBhvr>
                                      <p:to x="100000" y="80000"/>
                                    </p:animScale>
                                    <p:animScale>
                                      <p:cBhvr>
                                        <p:cTn id="115" dur="166" decel="50000">
                                          <p:stCondLst>
                                            <p:cond delay="1338"/>
                                          </p:stCondLst>
                                        </p:cTn>
                                        <p:tgtEl>
                                          <p:spTgt spid="19"/>
                                        </p:tgtEl>
                                      </p:cBhvr>
                                      <p:to x="100000" y="100000"/>
                                    </p:animScale>
                                    <p:animScale>
                                      <p:cBhvr>
                                        <p:cTn id="116" dur="26">
                                          <p:stCondLst>
                                            <p:cond delay="1642"/>
                                          </p:stCondLst>
                                        </p:cTn>
                                        <p:tgtEl>
                                          <p:spTgt spid="19"/>
                                        </p:tgtEl>
                                      </p:cBhvr>
                                      <p:to x="100000" y="90000"/>
                                    </p:animScale>
                                    <p:animScale>
                                      <p:cBhvr>
                                        <p:cTn id="117" dur="166" decel="50000">
                                          <p:stCondLst>
                                            <p:cond delay="1668"/>
                                          </p:stCondLst>
                                        </p:cTn>
                                        <p:tgtEl>
                                          <p:spTgt spid="19"/>
                                        </p:tgtEl>
                                      </p:cBhvr>
                                      <p:to x="100000" y="100000"/>
                                    </p:animScale>
                                    <p:animScale>
                                      <p:cBhvr>
                                        <p:cTn id="118" dur="26">
                                          <p:stCondLst>
                                            <p:cond delay="1808"/>
                                          </p:stCondLst>
                                        </p:cTn>
                                        <p:tgtEl>
                                          <p:spTgt spid="19"/>
                                        </p:tgtEl>
                                      </p:cBhvr>
                                      <p:to x="100000" y="95000"/>
                                    </p:animScale>
                                    <p:animScale>
                                      <p:cBhvr>
                                        <p:cTn id="119" dur="166" decel="50000">
                                          <p:stCondLst>
                                            <p:cond delay="1834"/>
                                          </p:stCondLst>
                                        </p:cTn>
                                        <p:tgtEl>
                                          <p:spTgt spid="19"/>
                                        </p:tgtEl>
                                      </p:cBhvr>
                                      <p:to x="100000" y="100000"/>
                                    </p:animScale>
                                  </p:childTnLst>
                                </p:cTn>
                              </p:par>
                            </p:childTnLst>
                          </p:cTn>
                        </p:par>
                      </p:childTnLst>
                    </p:cTn>
                  </p:par>
                  <p:par>
                    <p:cTn id="120" fill="hold">
                      <p:stCondLst>
                        <p:cond delay="indefinite"/>
                      </p:stCondLst>
                      <p:childTnLst>
                        <p:par>
                          <p:cTn id="121" fill="hold">
                            <p:stCondLst>
                              <p:cond delay="0"/>
                            </p:stCondLst>
                            <p:childTnLst>
                              <p:par>
                                <p:cTn id="122" presetID="13" presetClass="entr" presetSubtype="16" fill="hold"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plus(in)">
                                      <p:cBhvr>
                                        <p:cTn id="124" dur="2000"/>
                                        <p:tgtEl>
                                          <p:spTgt spid="20"/>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2000"/>
                                        <p:tgtEl>
                                          <p:spTgt spid="21"/>
                                        </p:tgtEl>
                                      </p:cBhvr>
                                    </p:animEffect>
                                  </p:childTnLst>
                                </p:cTn>
                              </p:par>
                            </p:childTnLst>
                          </p:cTn>
                        </p:par>
                      </p:childTnLst>
                    </p:cTn>
                  </p:par>
                  <p:par>
                    <p:cTn id="130" fill="hold">
                      <p:stCondLst>
                        <p:cond delay="indefinite"/>
                      </p:stCondLst>
                      <p:childTnLst>
                        <p:par>
                          <p:cTn id="131" fill="hold">
                            <p:stCondLst>
                              <p:cond delay="0"/>
                            </p:stCondLst>
                            <p:childTnLst>
                              <p:par>
                                <p:cTn id="132" presetID="13" presetClass="entr" presetSubtype="16" fill="hold" nodeType="clickEffect">
                                  <p:stCondLst>
                                    <p:cond delay="0"/>
                                  </p:stCondLst>
                                  <p:childTnLst>
                                    <p:set>
                                      <p:cBhvr>
                                        <p:cTn id="133" dur="1" fill="hold">
                                          <p:stCondLst>
                                            <p:cond delay="0"/>
                                          </p:stCondLst>
                                        </p:cTn>
                                        <p:tgtEl>
                                          <p:spTgt spid="22"/>
                                        </p:tgtEl>
                                        <p:attrNameLst>
                                          <p:attrName>style.visibility</p:attrName>
                                        </p:attrNameLst>
                                      </p:cBhvr>
                                      <p:to>
                                        <p:strVal val="visible"/>
                                      </p:to>
                                    </p:set>
                                    <p:animEffect transition="in" filter="plus(in)">
                                      <p:cBhvr>
                                        <p:cTn id="134" dur="2000"/>
                                        <p:tgtEl>
                                          <p:spTgt spid="22"/>
                                        </p:tgtEl>
                                      </p:cBhvr>
                                    </p:animEffect>
                                  </p:childTnLst>
                                </p:cTn>
                              </p:par>
                            </p:childTnLst>
                          </p:cTn>
                        </p:par>
                      </p:childTnLst>
                    </p:cTn>
                  </p:par>
                  <p:par>
                    <p:cTn id="135" fill="hold">
                      <p:stCondLst>
                        <p:cond delay="indefinite"/>
                      </p:stCondLst>
                      <p:childTnLst>
                        <p:par>
                          <p:cTn id="136" fill="hold">
                            <p:stCondLst>
                              <p:cond delay="0"/>
                            </p:stCondLst>
                            <p:childTnLst>
                              <p:par>
                                <p:cTn id="137" presetID="27" presetClass="emph" presetSubtype="0" fill="hold" grpId="2" nodeType="clickEffect">
                                  <p:stCondLst>
                                    <p:cond delay="0"/>
                                  </p:stCondLst>
                                  <p:childTnLst>
                                    <p:animClr clrSpc="rgb" dir="cw">
                                      <p:cBhvr override="childStyle">
                                        <p:cTn id="138" dur="250" autoRev="1" fill="hold"/>
                                        <p:tgtEl>
                                          <p:spTgt spid="8"/>
                                        </p:tgtEl>
                                        <p:attrNameLst>
                                          <p:attrName>style.color</p:attrName>
                                        </p:attrNameLst>
                                      </p:cBhvr>
                                      <p:to>
                                        <a:schemeClr val="bg1"/>
                                      </p:to>
                                    </p:animClr>
                                    <p:animClr clrSpc="rgb" dir="cw">
                                      <p:cBhvr>
                                        <p:cTn id="139" dur="250" autoRev="1" fill="hold"/>
                                        <p:tgtEl>
                                          <p:spTgt spid="8"/>
                                        </p:tgtEl>
                                        <p:attrNameLst>
                                          <p:attrName>fillcolor</p:attrName>
                                        </p:attrNameLst>
                                      </p:cBhvr>
                                      <p:to>
                                        <a:schemeClr val="bg1"/>
                                      </p:to>
                                    </p:animClr>
                                    <p:set>
                                      <p:cBhvr>
                                        <p:cTn id="140" dur="250" autoRev="1" fill="hold"/>
                                        <p:tgtEl>
                                          <p:spTgt spid="8"/>
                                        </p:tgtEl>
                                        <p:attrNameLst>
                                          <p:attrName>fill.type</p:attrName>
                                        </p:attrNameLst>
                                      </p:cBhvr>
                                      <p:to>
                                        <p:strVal val="solid"/>
                                      </p:to>
                                    </p:set>
                                    <p:set>
                                      <p:cBhvr>
                                        <p:cTn id="141" dur="250" autoRev="1" fill="hold"/>
                                        <p:tgtEl>
                                          <p:spTgt spid="8"/>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26"/>
                                        </p:tgtEl>
                                        <p:attrNameLst>
                                          <p:attrName>style.visibility</p:attrName>
                                        </p:attrNameLst>
                                      </p:cBhvr>
                                      <p:to>
                                        <p:strVal val="visible"/>
                                      </p:to>
                                    </p:set>
                                    <p:animEffect transition="in" filter="fade">
                                      <p:cBhvr>
                                        <p:cTn id="146" dur="2000"/>
                                        <p:tgtEl>
                                          <p:spTgt spid="26"/>
                                        </p:tgtEl>
                                      </p:cBhvr>
                                    </p:animEffect>
                                  </p:childTnLst>
                                </p:cTn>
                              </p:par>
                            </p:childTnLst>
                          </p:cTn>
                        </p:par>
                      </p:childTnLst>
                    </p:cTn>
                  </p:par>
                  <p:par>
                    <p:cTn id="147" fill="hold">
                      <p:stCondLst>
                        <p:cond delay="indefinite"/>
                      </p:stCondLst>
                      <p:childTnLst>
                        <p:par>
                          <p:cTn id="148" fill="hold">
                            <p:stCondLst>
                              <p:cond delay="0"/>
                            </p:stCondLst>
                            <p:childTnLst>
                              <p:par>
                                <p:cTn id="149" presetID="13" presetClass="entr" presetSubtype="16" fill="hold" nodeType="click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plus(in)">
                                      <p:cBhvr>
                                        <p:cTn id="151" dur="2000"/>
                                        <p:tgtEl>
                                          <p:spTgt spid="27"/>
                                        </p:tgtEl>
                                      </p:cBhvr>
                                    </p:animEffect>
                                  </p:childTnLst>
                                </p:cTn>
                              </p:par>
                            </p:childTnLst>
                          </p:cTn>
                        </p:par>
                      </p:childTnLst>
                    </p:cTn>
                  </p:par>
                  <p:par>
                    <p:cTn id="152" fill="hold">
                      <p:stCondLst>
                        <p:cond delay="indefinite"/>
                      </p:stCondLst>
                      <p:childTnLst>
                        <p:par>
                          <p:cTn id="153" fill="hold">
                            <p:stCondLst>
                              <p:cond delay="0"/>
                            </p:stCondLst>
                            <p:childTnLst>
                              <p:par>
                                <p:cTn id="154" presetID="27" presetClass="emph" presetSubtype="0" fill="hold" grpId="1" nodeType="clickEffect">
                                  <p:stCondLst>
                                    <p:cond delay="0"/>
                                  </p:stCondLst>
                                  <p:childTnLst>
                                    <p:animClr clrSpc="rgb" dir="cw">
                                      <p:cBhvr override="childStyle">
                                        <p:cTn id="155" dur="250" autoRev="1" fill="hold"/>
                                        <p:tgtEl>
                                          <p:spTgt spid="11"/>
                                        </p:tgtEl>
                                        <p:attrNameLst>
                                          <p:attrName>style.color</p:attrName>
                                        </p:attrNameLst>
                                      </p:cBhvr>
                                      <p:to>
                                        <a:schemeClr val="bg1"/>
                                      </p:to>
                                    </p:animClr>
                                    <p:animClr clrSpc="rgb" dir="cw">
                                      <p:cBhvr>
                                        <p:cTn id="156" dur="250" autoRev="1" fill="hold"/>
                                        <p:tgtEl>
                                          <p:spTgt spid="11"/>
                                        </p:tgtEl>
                                        <p:attrNameLst>
                                          <p:attrName>fillcolor</p:attrName>
                                        </p:attrNameLst>
                                      </p:cBhvr>
                                      <p:to>
                                        <a:schemeClr val="bg1"/>
                                      </p:to>
                                    </p:animClr>
                                    <p:set>
                                      <p:cBhvr>
                                        <p:cTn id="157" dur="250" autoRev="1" fill="hold"/>
                                        <p:tgtEl>
                                          <p:spTgt spid="11"/>
                                        </p:tgtEl>
                                        <p:attrNameLst>
                                          <p:attrName>fill.type</p:attrName>
                                        </p:attrNameLst>
                                      </p:cBhvr>
                                      <p:to>
                                        <p:strVal val="solid"/>
                                      </p:to>
                                    </p:set>
                                    <p:set>
                                      <p:cBhvr>
                                        <p:cTn id="158" dur="250" autoRev="1" fill="hold"/>
                                        <p:tgtEl>
                                          <p:spTgt spid="11"/>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28"/>
                                        </p:tgtEl>
                                        <p:attrNameLst>
                                          <p:attrName>style.visibility</p:attrName>
                                        </p:attrNameLst>
                                      </p:cBhvr>
                                      <p:to>
                                        <p:strVal val="visible"/>
                                      </p:to>
                                    </p:set>
                                    <p:animEffect transition="in" filter="fade">
                                      <p:cBhvr>
                                        <p:cTn id="163" dur="2000"/>
                                        <p:tgtEl>
                                          <p:spTgt spid="28"/>
                                        </p:tgtEl>
                                      </p:cBhvr>
                                    </p:animEffect>
                                  </p:childTnLst>
                                </p:cTn>
                              </p:par>
                            </p:childTnLst>
                          </p:cTn>
                        </p:par>
                        <p:par>
                          <p:cTn id="164" fill="hold">
                            <p:stCondLst>
                              <p:cond delay="2000"/>
                            </p:stCondLst>
                            <p:childTnLst>
                              <p:par>
                                <p:cTn id="165" presetID="9" presetClass="exit" presetSubtype="0" fill="hold" grpId="2" nodeType="afterEffect">
                                  <p:stCondLst>
                                    <p:cond delay="0"/>
                                  </p:stCondLst>
                                  <p:childTnLst>
                                    <p:animEffect transition="out" filter="dissolve">
                                      <p:cBhvr>
                                        <p:cTn id="166" dur="500"/>
                                        <p:tgtEl>
                                          <p:spTgt spid="11"/>
                                        </p:tgtEl>
                                      </p:cBhvr>
                                    </p:animEffect>
                                    <p:set>
                                      <p:cBhvr>
                                        <p:cTn id="167" dur="1" fill="hold">
                                          <p:stCondLst>
                                            <p:cond delay="499"/>
                                          </p:stCondLst>
                                        </p:cTn>
                                        <p:tgtEl>
                                          <p:spTgt spid="11"/>
                                        </p:tgtEl>
                                        <p:attrNameLst>
                                          <p:attrName>style.visibility</p:attrName>
                                        </p:attrNameLst>
                                      </p:cBhvr>
                                      <p:to>
                                        <p:strVal val="hidden"/>
                                      </p:to>
                                    </p:set>
                                  </p:childTnLst>
                                </p:cTn>
                              </p:par>
                            </p:childTnLst>
                          </p:cTn>
                        </p:par>
                        <p:par>
                          <p:cTn id="168" fill="hold">
                            <p:stCondLst>
                              <p:cond delay="2500"/>
                            </p:stCondLst>
                            <p:childTnLst>
                              <p:par>
                                <p:cTn id="169" presetID="9" presetClass="exit" presetSubtype="0" fill="hold" grpId="1" nodeType="afterEffect">
                                  <p:stCondLst>
                                    <p:cond delay="0"/>
                                  </p:stCondLst>
                                  <p:childTnLst>
                                    <p:animEffect transition="out" filter="dissolve">
                                      <p:cBhvr>
                                        <p:cTn id="170" dur="500"/>
                                        <p:tgtEl>
                                          <p:spTgt spid="10"/>
                                        </p:tgtEl>
                                      </p:cBhvr>
                                    </p:animEffect>
                                    <p:set>
                                      <p:cBhvr>
                                        <p:cTn id="171" dur="1" fill="hold">
                                          <p:stCondLst>
                                            <p:cond delay="499"/>
                                          </p:stCondLst>
                                        </p:cTn>
                                        <p:tgtEl>
                                          <p:spTgt spid="10"/>
                                        </p:tgtEl>
                                        <p:attrNameLst>
                                          <p:attrName>style.visibility</p:attrName>
                                        </p:attrNameLst>
                                      </p:cBhvr>
                                      <p:to>
                                        <p:strVal val="hidden"/>
                                      </p:to>
                                    </p:set>
                                  </p:childTnLst>
                                </p:cTn>
                              </p:par>
                            </p:childTnLst>
                          </p:cTn>
                        </p:par>
                        <p:par>
                          <p:cTn id="172" fill="hold">
                            <p:stCondLst>
                              <p:cond delay="3000"/>
                            </p:stCondLst>
                            <p:childTnLst>
                              <p:par>
                                <p:cTn id="173" presetID="9" presetClass="exit" presetSubtype="0" fill="hold" nodeType="afterEffect">
                                  <p:stCondLst>
                                    <p:cond delay="0"/>
                                  </p:stCondLst>
                                  <p:childTnLst>
                                    <p:animEffect transition="out" filter="dissolve">
                                      <p:cBhvr>
                                        <p:cTn id="174" dur="500"/>
                                        <p:tgtEl>
                                          <p:spTgt spid="27"/>
                                        </p:tgtEl>
                                      </p:cBhvr>
                                    </p:animEffect>
                                    <p:set>
                                      <p:cBhvr>
                                        <p:cTn id="175" dur="1" fill="hold">
                                          <p:stCondLst>
                                            <p:cond delay="499"/>
                                          </p:stCondLst>
                                        </p:cTn>
                                        <p:tgtEl>
                                          <p:spTgt spid="27"/>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9" presetClass="exit" presetSubtype="0" fill="hold" grpId="3" nodeType="clickEffect">
                                  <p:stCondLst>
                                    <p:cond delay="0"/>
                                  </p:stCondLst>
                                  <p:childTnLst>
                                    <p:animEffect transition="out" filter="dissolve">
                                      <p:cBhvr>
                                        <p:cTn id="179" dur="500"/>
                                        <p:tgtEl>
                                          <p:spTgt spid="8"/>
                                        </p:tgtEl>
                                      </p:cBhvr>
                                    </p:animEffect>
                                    <p:set>
                                      <p:cBhvr>
                                        <p:cTn id="180" dur="1" fill="hold">
                                          <p:stCondLst>
                                            <p:cond delay="499"/>
                                          </p:stCondLst>
                                        </p:cTn>
                                        <p:tgtEl>
                                          <p:spTgt spid="8"/>
                                        </p:tgtEl>
                                        <p:attrNameLst>
                                          <p:attrName>style.visibility</p:attrName>
                                        </p:attrNameLst>
                                      </p:cBhvr>
                                      <p:to>
                                        <p:strVal val="hidden"/>
                                      </p:to>
                                    </p:set>
                                  </p:childTnLst>
                                </p:cTn>
                              </p:par>
                            </p:childTnLst>
                          </p:cTn>
                        </p:par>
                        <p:par>
                          <p:cTn id="181" fill="hold">
                            <p:stCondLst>
                              <p:cond delay="500"/>
                            </p:stCondLst>
                            <p:childTnLst>
                              <p:par>
                                <p:cTn id="182" presetID="9" presetClass="exit" presetSubtype="0" fill="hold" nodeType="afterEffect">
                                  <p:stCondLst>
                                    <p:cond delay="0"/>
                                  </p:stCondLst>
                                  <p:childTnLst>
                                    <p:animEffect transition="out" filter="dissolve">
                                      <p:cBhvr>
                                        <p:cTn id="183" dur="500"/>
                                        <p:tgtEl>
                                          <p:spTgt spid="22"/>
                                        </p:tgtEl>
                                      </p:cBhvr>
                                    </p:animEffect>
                                    <p:set>
                                      <p:cBhvr>
                                        <p:cTn id="184" dur="1" fill="hold">
                                          <p:stCondLst>
                                            <p:cond delay="499"/>
                                          </p:stCondLst>
                                        </p:cTn>
                                        <p:tgtEl>
                                          <p:spTgt spid="22"/>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26" presetClass="entr" presetSubtype="0" fill="hold" grpId="0" nodeType="clickEffect">
                                  <p:stCondLst>
                                    <p:cond delay="0"/>
                                  </p:stCondLst>
                                  <p:childTnLst>
                                    <p:set>
                                      <p:cBhvr>
                                        <p:cTn id="188" dur="1" fill="hold">
                                          <p:stCondLst>
                                            <p:cond delay="0"/>
                                          </p:stCondLst>
                                        </p:cTn>
                                        <p:tgtEl>
                                          <p:spTgt spid="31"/>
                                        </p:tgtEl>
                                        <p:attrNameLst>
                                          <p:attrName>style.visibility</p:attrName>
                                        </p:attrNameLst>
                                      </p:cBhvr>
                                      <p:to>
                                        <p:strVal val="visible"/>
                                      </p:to>
                                    </p:set>
                                    <p:animEffect transition="in" filter="wipe(down)">
                                      <p:cBhvr>
                                        <p:cTn id="189" dur="580">
                                          <p:stCondLst>
                                            <p:cond delay="0"/>
                                          </p:stCondLst>
                                        </p:cTn>
                                        <p:tgtEl>
                                          <p:spTgt spid="31"/>
                                        </p:tgtEl>
                                      </p:cBhvr>
                                    </p:animEffect>
                                    <p:anim calcmode="lin" valueType="num">
                                      <p:cBhvr>
                                        <p:cTn id="190"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95" dur="26">
                                          <p:stCondLst>
                                            <p:cond delay="650"/>
                                          </p:stCondLst>
                                        </p:cTn>
                                        <p:tgtEl>
                                          <p:spTgt spid="31"/>
                                        </p:tgtEl>
                                      </p:cBhvr>
                                      <p:to x="100000" y="60000"/>
                                    </p:animScale>
                                    <p:animScale>
                                      <p:cBhvr>
                                        <p:cTn id="196" dur="166" decel="50000">
                                          <p:stCondLst>
                                            <p:cond delay="676"/>
                                          </p:stCondLst>
                                        </p:cTn>
                                        <p:tgtEl>
                                          <p:spTgt spid="31"/>
                                        </p:tgtEl>
                                      </p:cBhvr>
                                      <p:to x="100000" y="100000"/>
                                    </p:animScale>
                                    <p:animScale>
                                      <p:cBhvr>
                                        <p:cTn id="197" dur="26">
                                          <p:stCondLst>
                                            <p:cond delay="1312"/>
                                          </p:stCondLst>
                                        </p:cTn>
                                        <p:tgtEl>
                                          <p:spTgt spid="31"/>
                                        </p:tgtEl>
                                      </p:cBhvr>
                                      <p:to x="100000" y="80000"/>
                                    </p:animScale>
                                    <p:animScale>
                                      <p:cBhvr>
                                        <p:cTn id="198" dur="166" decel="50000">
                                          <p:stCondLst>
                                            <p:cond delay="1338"/>
                                          </p:stCondLst>
                                        </p:cTn>
                                        <p:tgtEl>
                                          <p:spTgt spid="31"/>
                                        </p:tgtEl>
                                      </p:cBhvr>
                                      <p:to x="100000" y="100000"/>
                                    </p:animScale>
                                    <p:animScale>
                                      <p:cBhvr>
                                        <p:cTn id="199" dur="26">
                                          <p:stCondLst>
                                            <p:cond delay="1642"/>
                                          </p:stCondLst>
                                        </p:cTn>
                                        <p:tgtEl>
                                          <p:spTgt spid="31"/>
                                        </p:tgtEl>
                                      </p:cBhvr>
                                      <p:to x="100000" y="90000"/>
                                    </p:animScale>
                                    <p:animScale>
                                      <p:cBhvr>
                                        <p:cTn id="200" dur="166" decel="50000">
                                          <p:stCondLst>
                                            <p:cond delay="1668"/>
                                          </p:stCondLst>
                                        </p:cTn>
                                        <p:tgtEl>
                                          <p:spTgt spid="31"/>
                                        </p:tgtEl>
                                      </p:cBhvr>
                                      <p:to x="100000" y="100000"/>
                                    </p:animScale>
                                    <p:animScale>
                                      <p:cBhvr>
                                        <p:cTn id="201" dur="26">
                                          <p:stCondLst>
                                            <p:cond delay="1808"/>
                                          </p:stCondLst>
                                        </p:cTn>
                                        <p:tgtEl>
                                          <p:spTgt spid="31"/>
                                        </p:tgtEl>
                                      </p:cBhvr>
                                      <p:to x="100000" y="95000"/>
                                    </p:animScale>
                                    <p:animScale>
                                      <p:cBhvr>
                                        <p:cTn id="202" dur="166" decel="50000">
                                          <p:stCondLst>
                                            <p:cond delay="1834"/>
                                          </p:stCondLst>
                                        </p:cTn>
                                        <p:tgtEl>
                                          <p:spTgt spid="31"/>
                                        </p:tgtEl>
                                      </p:cBhvr>
                                      <p:to x="100000" y="100000"/>
                                    </p:animScale>
                                  </p:childTnLst>
                                </p:cTn>
                              </p:par>
                            </p:childTnLst>
                          </p:cTn>
                        </p:par>
                      </p:childTnLst>
                    </p:cTn>
                  </p:par>
                  <p:par>
                    <p:cTn id="203" fill="hold">
                      <p:stCondLst>
                        <p:cond delay="indefinite"/>
                      </p:stCondLst>
                      <p:childTnLst>
                        <p:par>
                          <p:cTn id="204" fill="hold">
                            <p:stCondLst>
                              <p:cond delay="0"/>
                            </p:stCondLst>
                            <p:childTnLst>
                              <p:par>
                                <p:cTn id="205" presetID="26" presetClass="entr" presetSubtype="0" fill="hold" grpId="0" nodeType="clickEffect">
                                  <p:stCondLst>
                                    <p:cond delay="0"/>
                                  </p:stCondLst>
                                  <p:childTnLst>
                                    <p:set>
                                      <p:cBhvr>
                                        <p:cTn id="206" dur="1" fill="hold">
                                          <p:stCondLst>
                                            <p:cond delay="0"/>
                                          </p:stCondLst>
                                        </p:cTn>
                                        <p:tgtEl>
                                          <p:spTgt spid="30"/>
                                        </p:tgtEl>
                                        <p:attrNameLst>
                                          <p:attrName>style.visibility</p:attrName>
                                        </p:attrNameLst>
                                      </p:cBhvr>
                                      <p:to>
                                        <p:strVal val="visible"/>
                                      </p:to>
                                    </p:set>
                                    <p:animEffect transition="in" filter="wipe(down)">
                                      <p:cBhvr>
                                        <p:cTn id="207" dur="580">
                                          <p:stCondLst>
                                            <p:cond delay="0"/>
                                          </p:stCondLst>
                                        </p:cTn>
                                        <p:tgtEl>
                                          <p:spTgt spid="30"/>
                                        </p:tgtEl>
                                      </p:cBhvr>
                                    </p:animEffect>
                                    <p:anim calcmode="lin" valueType="num">
                                      <p:cBhvr>
                                        <p:cTn id="208"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09"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10"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11"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212"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213" dur="26">
                                          <p:stCondLst>
                                            <p:cond delay="650"/>
                                          </p:stCondLst>
                                        </p:cTn>
                                        <p:tgtEl>
                                          <p:spTgt spid="30"/>
                                        </p:tgtEl>
                                      </p:cBhvr>
                                      <p:to x="100000" y="60000"/>
                                    </p:animScale>
                                    <p:animScale>
                                      <p:cBhvr>
                                        <p:cTn id="214" dur="166" decel="50000">
                                          <p:stCondLst>
                                            <p:cond delay="676"/>
                                          </p:stCondLst>
                                        </p:cTn>
                                        <p:tgtEl>
                                          <p:spTgt spid="30"/>
                                        </p:tgtEl>
                                      </p:cBhvr>
                                      <p:to x="100000" y="100000"/>
                                    </p:animScale>
                                    <p:animScale>
                                      <p:cBhvr>
                                        <p:cTn id="215" dur="26">
                                          <p:stCondLst>
                                            <p:cond delay="1312"/>
                                          </p:stCondLst>
                                        </p:cTn>
                                        <p:tgtEl>
                                          <p:spTgt spid="30"/>
                                        </p:tgtEl>
                                      </p:cBhvr>
                                      <p:to x="100000" y="80000"/>
                                    </p:animScale>
                                    <p:animScale>
                                      <p:cBhvr>
                                        <p:cTn id="216" dur="166" decel="50000">
                                          <p:stCondLst>
                                            <p:cond delay="1338"/>
                                          </p:stCondLst>
                                        </p:cTn>
                                        <p:tgtEl>
                                          <p:spTgt spid="30"/>
                                        </p:tgtEl>
                                      </p:cBhvr>
                                      <p:to x="100000" y="100000"/>
                                    </p:animScale>
                                    <p:animScale>
                                      <p:cBhvr>
                                        <p:cTn id="217" dur="26">
                                          <p:stCondLst>
                                            <p:cond delay="1642"/>
                                          </p:stCondLst>
                                        </p:cTn>
                                        <p:tgtEl>
                                          <p:spTgt spid="30"/>
                                        </p:tgtEl>
                                      </p:cBhvr>
                                      <p:to x="100000" y="90000"/>
                                    </p:animScale>
                                    <p:animScale>
                                      <p:cBhvr>
                                        <p:cTn id="218" dur="166" decel="50000">
                                          <p:stCondLst>
                                            <p:cond delay="1668"/>
                                          </p:stCondLst>
                                        </p:cTn>
                                        <p:tgtEl>
                                          <p:spTgt spid="30"/>
                                        </p:tgtEl>
                                      </p:cBhvr>
                                      <p:to x="100000" y="100000"/>
                                    </p:animScale>
                                    <p:animScale>
                                      <p:cBhvr>
                                        <p:cTn id="219" dur="26">
                                          <p:stCondLst>
                                            <p:cond delay="1808"/>
                                          </p:stCondLst>
                                        </p:cTn>
                                        <p:tgtEl>
                                          <p:spTgt spid="30"/>
                                        </p:tgtEl>
                                      </p:cBhvr>
                                      <p:to x="100000" y="95000"/>
                                    </p:animScale>
                                    <p:animScale>
                                      <p:cBhvr>
                                        <p:cTn id="220" dur="166" decel="50000">
                                          <p:stCondLst>
                                            <p:cond delay="1834"/>
                                          </p:stCondLst>
                                        </p:cTn>
                                        <p:tgtEl>
                                          <p:spTgt spid="30"/>
                                        </p:tgtEl>
                                      </p:cBhvr>
                                      <p:to x="100000" y="100000"/>
                                    </p:animScale>
                                  </p:childTnLst>
                                </p:cTn>
                              </p:par>
                            </p:childTnLst>
                          </p:cTn>
                        </p:par>
                      </p:childTnLst>
                    </p:cTn>
                  </p:par>
                  <p:par>
                    <p:cTn id="221" fill="hold">
                      <p:stCondLst>
                        <p:cond delay="indefinite"/>
                      </p:stCondLst>
                      <p:childTnLst>
                        <p:par>
                          <p:cTn id="222" fill="hold">
                            <p:stCondLst>
                              <p:cond delay="0"/>
                            </p:stCondLst>
                            <p:childTnLst>
                              <p:par>
                                <p:cTn id="223" presetID="26" presetClass="entr" presetSubtype="0" fill="hold" grpId="0" nodeType="clickEffect">
                                  <p:stCondLst>
                                    <p:cond delay="0"/>
                                  </p:stCondLst>
                                  <p:childTnLst>
                                    <p:set>
                                      <p:cBhvr>
                                        <p:cTn id="224" dur="1" fill="hold">
                                          <p:stCondLst>
                                            <p:cond delay="0"/>
                                          </p:stCondLst>
                                        </p:cTn>
                                        <p:tgtEl>
                                          <p:spTgt spid="29"/>
                                        </p:tgtEl>
                                        <p:attrNameLst>
                                          <p:attrName>style.visibility</p:attrName>
                                        </p:attrNameLst>
                                      </p:cBhvr>
                                      <p:to>
                                        <p:strVal val="visible"/>
                                      </p:to>
                                    </p:set>
                                    <p:animEffect transition="in" filter="wipe(down)">
                                      <p:cBhvr>
                                        <p:cTn id="225" dur="580">
                                          <p:stCondLst>
                                            <p:cond delay="0"/>
                                          </p:stCondLst>
                                        </p:cTn>
                                        <p:tgtEl>
                                          <p:spTgt spid="29"/>
                                        </p:tgtEl>
                                      </p:cBhvr>
                                    </p:animEffect>
                                    <p:anim calcmode="lin" valueType="num">
                                      <p:cBhvr>
                                        <p:cTn id="226"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227"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228"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229"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230"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231" dur="26">
                                          <p:stCondLst>
                                            <p:cond delay="650"/>
                                          </p:stCondLst>
                                        </p:cTn>
                                        <p:tgtEl>
                                          <p:spTgt spid="29"/>
                                        </p:tgtEl>
                                      </p:cBhvr>
                                      <p:to x="100000" y="60000"/>
                                    </p:animScale>
                                    <p:animScale>
                                      <p:cBhvr>
                                        <p:cTn id="232" dur="166" decel="50000">
                                          <p:stCondLst>
                                            <p:cond delay="676"/>
                                          </p:stCondLst>
                                        </p:cTn>
                                        <p:tgtEl>
                                          <p:spTgt spid="29"/>
                                        </p:tgtEl>
                                      </p:cBhvr>
                                      <p:to x="100000" y="100000"/>
                                    </p:animScale>
                                    <p:animScale>
                                      <p:cBhvr>
                                        <p:cTn id="233" dur="26">
                                          <p:stCondLst>
                                            <p:cond delay="1312"/>
                                          </p:stCondLst>
                                        </p:cTn>
                                        <p:tgtEl>
                                          <p:spTgt spid="29"/>
                                        </p:tgtEl>
                                      </p:cBhvr>
                                      <p:to x="100000" y="80000"/>
                                    </p:animScale>
                                    <p:animScale>
                                      <p:cBhvr>
                                        <p:cTn id="234" dur="166" decel="50000">
                                          <p:stCondLst>
                                            <p:cond delay="1338"/>
                                          </p:stCondLst>
                                        </p:cTn>
                                        <p:tgtEl>
                                          <p:spTgt spid="29"/>
                                        </p:tgtEl>
                                      </p:cBhvr>
                                      <p:to x="100000" y="100000"/>
                                    </p:animScale>
                                    <p:animScale>
                                      <p:cBhvr>
                                        <p:cTn id="235" dur="26">
                                          <p:stCondLst>
                                            <p:cond delay="1642"/>
                                          </p:stCondLst>
                                        </p:cTn>
                                        <p:tgtEl>
                                          <p:spTgt spid="29"/>
                                        </p:tgtEl>
                                      </p:cBhvr>
                                      <p:to x="100000" y="90000"/>
                                    </p:animScale>
                                    <p:animScale>
                                      <p:cBhvr>
                                        <p:cTn id="236" dur="166" decel="50000">
                                          <p:stCondLst>
                                            <p:cond delay="1668"/>
                                          </p:stCondLst>
                                        </p:cTn>
                                        <p:tgtEl>
                                          <p:spTgt spid="29"/>
                                        </p:tgtEl>
                                      </p:cBhvr>
                                      <p:to x="100000" y="100000"/>
                                    </p:animScale>
                                    <p:animScale>
                                      <p:cBhvr>
                                        <p:cTn id="237" dur="26">
                                          <p:stCondLst>
                                            <p:cond delay="1808"/>
                                          </p:stCondLst>
                                        </p:cTn>
                                        <p:tgtEl>
                                          <p:spTgt spid="29"/>
                                        </p:tgtEl>
                                      </p:cBhvr>
                                      <p:to x="100000" y="95000"/>
                                    </p:animScale>
                                    <p:animScale>
                                      <p:cBhvr>
                                        <p:cTn id="238" dur="166" decel="50000">
                                          <p:stCondLst>
                                            <p:cond delay="1834"/>
                                          </p:stCondLst>
                                        </p:cTn>
                                        <p:tgtEl>
                                          <p:spTgt spid="29"/>
                                        </p:tgtEl>
                                      </p:cBhvr>
                                      <p:to x="100000" y="100000"/>
                                    </p:animScale>
                                  </p:childTnLst>
                                </p:cTn>
                              </p:par>
                            </p:childTnLst>
                          </p:cTn>
                        </p:par>
                      </p:childTnLst>
                    </p:cTn>
                  </p:par>
                  <p:par>
                    <p:cTn id="239" fill="hold">
                      <p:stCondLst>
                        <p:cond delay="indefinite"/>
                      </p:stCondLst>
                      <p:childTnLst>
                        <p:par>
                          <p:cTn id="240" fill="hold">
                            <p:stCondLst>
                              <p:cond delay="0"/>
                            </p:stCondLst>
                            <p:childTnLst>
                              <p:par>
                                <p:cTn id="241" presetID="13" presetClass="entr" presetSubtype="16" fill="hold" nodeType="clickEffect">
                                  <p:stCondLst>
                                    <p:cond delay="0"/>
                                  </p:stCondLst>
                                  <p:childTnLst>
                                    <p:set>
                                      <p:cBhvr>
                                        <p:cTn id="242" dur="1" fill="hold">
                                          <p:stCondLst>
                                            <p:cond delay="0"/>
                                          </p:stCondLst>
                                        </p:cTn>
                                        <p:tgtEl>
                                          <p:spTgt spid="32"/>
                                        </p:tgtEl>
                                        <p:attrNameLst>
                                          <p:attrName>style.visibility</p:attrName>
                                        </p:attrNameLst>
                                      </p:cBhvr>
                                      <p:to>
                                        <p:strVal val="visible"/>
                                      </p:to>
                                    </p:set>
                                    <p:animEffect transition="in" filter="plus(in)">
                                      <p:cBhvr>
                                        <p:cTn id="243" dur="2000"/>
                                        <p:tgtEl>
                                          <p:spTgt spid="32"/>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grpId="0" nodeType="clickEffect">
                                  <p:stCondLst>
                                    <p:cond delay="0"/>
                                  </p:stCondLst>
                                  <p:childTnLst>
                                    <p:set>
                                      <p:cBhvr>
                                        <p:cTn id="247" dur="1" fill="hold">
                                          <p:stCondLst>
                                            <p:cond delay="0"/>
                                          </p:stCondLst>
                                        </p:cTn>
                                        <p:tgtEl>
                                          <p:spTgt spid="23"/>
                                        </p:tgtEl>
                                        <p:attrNameLst>
                                          <p:attrName>style.visibility</p:attrName>
                                        </p:attrNameLst>
                                      </p:cBhvr>
                                      <p:to>
                                        <p:strVal val="visible"/>
                                      </p:to>
                                    </p:set>
                                    <p:animEffect transition="in" filter="fade">
                                      <p:cBhvr>
                                        <p:cTn id="248" dur="2000"/>
                                        <p:tgtEl>
                                          <p:spTgt spid="23"/>
                                        </p:tgtEl>
                                      </p:cBhvr>
                                    </p:animEffect>
                                  </p:childTnLst>
                                </p:cTn>
                              </p:par>
                            </p:childTnLst>
                          </p:cTn>
                        </p:par>
                      </p:childTnLst>
                    </p:cTn>
                  </p:par>
                  <p:par>
                    <p:cTn id="249" fill="hold">
                      <p:stCondLst>
                        <p:cond delay="indefinite"/>
                      </p:stCondLst>
                      <p:childTnLst>
                        <p:par>
                          <p:cTn id="250" fill="hold">
                            <p:stCondLst>
                              <p:cond delay="0"/>
                            </p:stCondLst>
                            <p:childTnLst>
                              <p:par>
                                <p:cTn id="251" presetID="13" presetClass="entr" presetSubtype="16" fill="hold" nodeType="clickEffect">
                                  <p:stCondLst>
                                    <p:cond delay="0"/>
                                  </p:stCondLst>
                                  <p:childTnLst>
                                    <p:set>
                                      <p:cBhvr>
                                        <p:cTn id="252" dur="1" fill="hold">
                                          <p:stCondLst>
                                            <p:cond delay="0"/>
                                          </p:stCondLst>
                                        </p:cTn>
                                        <p:tgtEl>
                                          <p:spTgt spid="24"/>
                                        </p:tgtEl>
                                        <p:attrNameLst>
                                          <p:attrName>style.visibility</p:attrName>
                                        </p:attrNameLst>
                                      </p:cBhvr>
                                      <p:to>
                                        <p:strVal val="visible"/>
                                      </p:to>
                                    </p:set>
                                    <p:animEffect transition="in" filter="plus(in)">
                                      <p:cBhvr>
                                        <p:cTn id="253" dur="2000"/>
                                        <p:tgtEl>
                                          <p:spTgt spid="24"/>
                                        </p:tgtEl>
                                      </p:cBhvr>
                                    </p:animEffect>
                                  </p:childTnLst>
                                </p:cTn>
                              </p:par>
                            </p:childTnLst>
                          </p:cTn>
                        </p:par>
                      </p:childTnLst>
                    </p:cTn>
                  </p:par>
                  <p:par>
                    <p:cTn id="254" fill="hold">
                      <p:stCondLst>
                        <p:cond delay="indefinite"/>
                      </p:stCondLst>
                      <p:childTnLst>
                        <p:par>
                          <p:cTn id="255" fill="hold">
                            <p:stCondLst>
                              <p:cond delay="0"/>
                            </p:stCondLst>
                            <p:childTnLst>
                              <p:par>
                                <p:cTn id="256" presetID="13" presetClass="entr" presetSubtype="16" fill="hold" nodeType="clickEffect">
                                  <p:stCondLst>
                                    <p:cond delay="0"/>
                                  </p:stCondLst>
                                  <p:childTnLst>
                                    <p:set>
                                      <p:cBhvr>
                                        <p:cTn id="257" dur="1" fill="hold">
                                          <p:stCondLst>
                                            <p:cond delay="0"/>
                                          </p:stCondLst>
                                        </p:cTn>
                                        <p:tgtEl>
                                          <p:spTgt spid="25"/>
                                        </p:tgtEl>
                                        <p:attrNameLst>
                                          <p:attrName>style.visibility</p:attrName>
                                        </p:attrNameLst>
                                      </p:cBhvr>
                                      <p:to>
                                        <p:strVal val="visible"/>
                                      </p:to>
                                    </p:set>
                                    <p:animEffect transition="in" filter="plus(in)">
                                      <p:cBhvr>
                                        <p:cTn id="258" dur="2000"/>
                                        <p:tgtEl>
                                          <p:spTgt spid="25"/>
                                        </p:tgtEl>
                                      </p:cBhvr>
                                    </p:animEffect>
                                  </p:childTnLst>
                                </p:cTn>
                              </p:par>
                            </p:childTnLst>
                          </p:cTn>
                        </p:par>
                      </p:childTnLst>
                    </p:cTn>
                  </p:par>
                  <p:par>
                    <p:cTn id="259" fill="hold">
                      <p:stCondLst>
                        <p:cond delay="indefinite"/>
                      </p:stCondLst>
                      <p:childTnLst>
                        <p:par>
                          <p:cTn id="260" fill="hold">
                            <p:stCondLst>
                              <p:cond delay="0"/>
                            </p:stCondLst>
                            <p:childTnLst>
                              <p:par>
                                <p:cTn id="261" presetID="53" presetClass="entr" presetSubtype="16" fill="hold" grpId="0" nodeType="clickEffect">
                                  <p:stCondLst>
                                    <p:cond delay="0"/>
                                  </p:stCondLst>
                                  <p:childTnLst>
                                    <p:set>
                                      <p:cBhvr>
                                        <p:cTn id="262" dur="1" fill="hold">
                                          <p:stCondLst>
                                            <p:cond delay="0"/>
                                          </p:stCondLst>
                                        </p:cTn>
                                        <p:tgtEl>
                                          <p:spTgt spid="42"/>
                                        </p:tgtEl>
                                        <p:attrNameLst>
                                          <p:attrName>style.visibility</p:attrName>
                                        </p:attrNameLst>
                                      </p:cBhvr>
                                      <p:to>
                                        <p:strVal val="visible"/>
                                      </p:to>
                                    </p:set>
                                    <p:anim calcmode="lin" valueType="num">
                                      <p:cBhvr>
                                        <p:cTn id="263" dur="500" fill="hold"/>
                                        <p:tgtEl>
                                          <p:spTgt spid="42"/>
                                        </p:tgtEl>
                                        <p:attrNameLst>
                                          <p:attrName>ppt_w</p:attrName>
                                        </p:attrNameLst>
                                      </p:cBhvr>
                                      <p:tavLst>
                                        <p:tav tm="0">
                                          <p:val>
                                            <p:fltVal val="0"/>
                                          </p:val>
                                        </p:tav>
                                        <p:tav tm="100000">
                                          <p:val>
                                            <p:strVal val="#ppt_w"/>
                                          </p:val>
                                        </p:tav>
                                      </p:tavLst>
                                    </p:anim>
                                    <p:anim calcmode="lin" valueType="num">
                                      <p:cBhvr>
                                        <p:cTn id="264" dur="500" fill="hold"/>
                                        <p:tgtEl>
                                          <p:spTgt spid="42"/>
                                        </p:tgtEl>
                                        <p:attrNameLst>
                                          <p:attrName>ppt_h</p:attrName>
                                        </p:attrNameLst>
                                      </p:cBhvr>
                                      <p:tavLst>
                                        <p:tav tm="0">
                                          <p:val>
                                            <p:fltVal val="0"/>
                                          </p:val>
                                        </p:tav>
                                        <p:tav tm="100000">
                                          <p:val>
                                            <p:strVal val="#ppt_h"/>
                                          </p:val>
                                        </p:tav>
                                      </p:tavLst>
                                    </p:anim>
                                    <p:animEffect transition="in" filter="fade">
                                      <p:cBhvr>
                                        <p:cTn id="265" dur="500"/>
                                        <p:tgtEl>
                                          <p:spTgt spid="42"/>
                                        </p:tgtEl>
                                      </p:cBhvr>
                                    </p:animEffect>
                                  </p:childTnLst>
                                </p:cTn>
                              </p:par>
                            </p:childTnLst>
                          </p:cTn>
                        </p:par>
                      </p:childTnLst>
                    </p:cTn>
                  </p:par>
                  <p:par>
                    <p:cTn id="266" fill="hold">
                      <p:stCondLst>
                        <p:cond delay="indefinite"/>
                      </p:stCondLst>
                      <p:childTnLst>
                        <p:par>
                          <p:cTn id="267" fill="hold">
                            <p:stCondLst>
                              <p:cond delay="0"/>
                            </p:stCondLst>
                            <p:childTnLst>
                              <p:par>
                                <p:cTn id="268" presetID="53" presetClass="entr" presetSubtype="16" fill="hold" grpId="0" nodeType="clickEffect">
                                  <p:stCondLst>
                                    <p:cond delay="0"/>
                                  </p:stCondLst>
                                  <p:childTnLst>
                                    <p:set>
                                      <p:cBhvr>
                                        <p:cTn id="269" dur="1" fill="hold">
                                          <p:stCondLst>
                                            <p:cond delay="0"/>
                                          </p:stCondLst>
                                        </p:cTn>
                                        <p:tgtEl>
                                          <p:spTgt spid="41"/>
                                        </p:tgtEl>
                                        <p:attrNameLst>
                                          <p:attrName>style.visibility</p:attrName>
                                        </p:attrNameLst>
                                      </p:cBhvr>
                                      <p:to>
                                        <p:strVal val="visible"/>
                                      </p:to>
                                    </p:set>
                                    <p:anim calcmode="lin" valueType="num">
                                      <p:cBhvr>
                                        <p:cTn id="270" dur="500" fill="hold"/>
                                        <p:tgtEl>
                                          <p:spTgt spid="41"/>
                                        </p:tgtEl>
                                        <p:attrNameLst>
                                          <p:attrName>ppt_w</p:attrName>
                                        </p:attrNameLst>
                                      </p:cBhvr>
                                      <p:tavLst>
                                        <p:tav tm="0">
                                          <p:val>
                                            <p:fltVal val="0"/>
                                          </p:val>
                                        </p:tav>
                                        <p:tav tm="100000">
                                          <p:val>
                                            <p:strVal val="#ppt_w"/>
                                          </p:val>
                                        </p:tav>
                                      </p:tavLst>
                                    </p:anim>
                                    <p:anim calcmode="lin" valueType="num">
                                      <p:cBhvr>
                                        <p:cTn id="271" dur="500" fill="hold"/>
                                        <p:tgtEl>
                                          <p:spTgt spid="41"/>
                                        </p:tgtEl>
                                        <p:attrNameLst>
                                          <p:attrName>ppt_h</p:attrName>
                                        </p:attrNameLst>
                                      </p:cBhvr>
                                      <p:tavLst>
                                        <p:tav tm="0">
                                          <p:val>
                                            <p:fltVal val="0"/>
                                          </p:val>
                                        </p:tav>
                                        <p:tav tm="100000">
                                          <p:val>
                                            <p:strVal val="#ppt_h"/>
                                          </p:val>
                                        </p:tav>
                                      </p:tavLst>
                                    </p:anim>
                                    <p:animEffect transition="in" filter="fade">
                                      <p:cBhvr>
                                        <p:cTn id="27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8" grpId="0"/>
      <p:bldP spid="21" grpId="0"/>
      <p:bldP spid="23" grpId="0"/>
      <p:bldP spid="26" grpId="0"/>
      <p:bldP spid="28" grpId="0"/>
      <p:bldP spid="4" grpId="0" animBg="1"/>
      <p:bldP spid="5" grpId="0" animBg="1"/>
      <p:bldP spid="6" grpId="0" animBg="1"/>
      <p:bldP spid="7" grpId="0" animBg="1"/>
      <p:bldP spid="7" grpId="1" animBg="1"/>
      <p:bldP spid="8" grpId="0" animBg="1"/>
      <p:bldP spid="8" grpId="1" animBg="1"/>
      <p:bldP spid="8" grpId="2" animBg="1"/>
      <p:bldP spid="8" grpId="3" animBg="1"/>
      <p:bldP spid="9" grpId="0" animBg="1"/>
      <p:bldP spid="10" grpId="0" animBg="1"/>
      <p:bldP spid="10" grpId="1" animBg="1"/>
      <p:bldP spid="11" grpId="0" animBg="1"/>
      <p:bldP spid="11" grpId="1" animBg="1"/>
      <p:bldP spid="11" grpId="2" animBg="1"/>
      <p:bldP spid="19" grpId="0" animBg="1"/>
      <p:bldP spid="29" grpId="0" animBg="1"/>
      <p:bldP spid="30" grpId="0" animBg="1"/>
      <p:bldP spid="31" grpId="0" animBg="1"/>
      <p:bldP spid="33" grpId="0"/>
      <p:bldP spid="41" grpId="0"/>
      <p:bldP spid="42" grpId="0"/>
    </p:bldLst>
  </p:timing>
</p:sld>
</file>

<file path=ppt/theme/theme1.xml><?xml version="1.0" encoding="utf-8"?>
<a:theme xmlns:a="http://schemas.openxmlformats.org/drawingml/2006/main" name="BLUEPRNT">
  <a:themeElements>
    <a:clrScheme name="BLUEPRN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PR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N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N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N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N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N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N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BLUEPRN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BLUEPRN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BLUEPRNT</Template>
  <TotalTime>1156</TotalTime>
  <Words>22258</Words>
  <Application>Microsoft Office PowerPoint</Application>
  <PresentationFormat>全屏显示(4:3)</PresentationFormat>
  <Paragraphs>328</Paragraphs>
  <Slides>34</Slides>
  <Notes>1</Notes>
  <HiddenSlides>0</HiddenSlides>
  <MMClips>1</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BLUEPRNT</vt:lpstr>
      <vt:lpstr>缠中说禅教你炒股5 - 实战操作策略篇</vt:lpstr>
      <vt:lpstr>市场风险如何回避  首先要搞清楚的，什么是市场的风险。有关风险，前面可以带上不同的定性，政策风险、系统风险、交易风险、流通风险、经营风险等等，但站在纯技术的角度，一切风险都必然体现在价格的走势上，所有的风险，归根结底，最终都反映为价格波动的风险。例如，某些股票市赢率很高，但其股价就是涨个不停，站在纯技术的角度，只能在技术上衡量其风险，而不用考虑市赢率之类的东西。</vt:lpstr>
      <vt:lpstr>资金管理的最稳固基础  对于小资金来说，资金管理不算一个特别大的问题，但随着赢利的积累，资金越来越大，资金管理就成了最重要的事情。一般来说，只要有好的技术，从万元级到千万元级，都不是什么难事情。但从千万以后，就很少人能稳定地增长上去了。所有的短线客，在资金发展到一定后，就进入滞涨状态，一旦进入大级别的调整，然后就打回原形，这种事情见得太多了。因此，在最开始就养成好的资金管理习惯，是极为重要的。投资，是一生的游戏，被打回原形是很可悲的事情，好的资金管理，才能保证资金积累的长期稳定，在某种程度上，这比任何的技术都重要，而且是越来越重要。对于大资金来说，最后比拼的，其实就是资金管理的水平。</vt:lpstr>
      <vt:lpstr>走势的当下与投资者的思维方式  投资者最大的毛病，就是只有一种思维方式，把自己的喜好当成了市场的现实。按这种逻辑，做多的就永远要做多，做空的就永远要做空，那不有毛病吗？好象这次，春节前的走势，为什么要做多，因为技术上有形成中枢第二段的要求，这就是做多的客观条件，而当第二段出现背弛，就意味着做多的客观条件没有了，继续硬撑着不是有毛病吗？牛市是快跌慢涨、熊市是快涨慢跌，这最基本的节奏不应该不知道。</vt:lpstr>
      <vt:lpstr>没有节奏，只有死  市场的节奏，只有一个：买点买、卖点卖。这么简单的问题，但从来能遵守的人，能有几个？是什么阻止你倾听市场的节奏？是你的贪婪与恐惧。买点，总在下跌中形成，但恐惧阻止了你；卖点，总在上涨中，但贪婪阻止了你。一个被贪婪与恐惧所支配的人，在市场中唯一的命运就是：死！</vt:lpstr>
      <vt:lpstr>没有节奏，只有死 （附录图解）</vt:lpstr>
      <vt:lpstr>持股与持币，两种最基本的操作  发现很多人都有这样的糊涂概念，以为买入卖出才是股票的操作，是股票操作的所有了。其实，对于每一笔交易来说，买入卖出，1秒都不用就完成了，更多、更长时间的，填充在买入与卖出之间两种最基本的操作：持股与持币，才是更重要的操作。</vt:lpstr>
      <vt:lpstr>每日走势的分类   如果是按某级别的严格操作，每天具体怎么走是关系不大的，走势不会因为交易是按天来的就有什么本质的不同。但针对每天的走势进行一些分类，至少是一个好的辅助。</vt:lpstr>
      <vt:lpstr>每日走势的分类</vt:lpstr>
      <vt:lpstr>一夜情行情分析  一个很显然的道理，对市场了解越多，对走势的把握越精确。例如，昨天20070419的2007年一夜情行情，跌破5日线后有一个反抽，在11点08刚好构成对前一天中枢的第三类卖点，这就是最后的、被本ID理论所保障的离开机会。那么，后面去走，就完全与本ID的理论无关了，在一个下跌里，除了最后那一个位置，所有的卖出都是对的，但这和本ID的理论无关，这类似赌博，就赌不是最后的位置。当然，赌博也是一种方法，但这种把握，不在本ID的讨论范围内。</vt:lpstr>
      <vt:lpstr>一夜情行情分析（续）  对于一个跌破中枢的下跌来说，第三类卖点后再来两波就可以随时完美。这个完美，由于该下跌是1分钟以下级别的，因此从该下跌的细部，是找不到根据1分钟背弛去确认的买点的，只可能根据分笔背驰。而根据预先知道的中枢震荡看法，唯一需要确认的是，1330后的下跌与1030前下跌的力度比较。从5分钟MACD两柱子面积的比较可以看到，前者并不比后者的力度大，这一点，参考看深圳成指的图就更明显了（请看下图）。所以，可以断言，这1330开始的下跌，一定会有强力回拉。</vt:lpstr>
      <vt:lpstr>一夜情行情分析（课文图解）</vt:lpstr>
      <vt:lpstr>一夜情行情分析（附录图解）</vt:lpstr>
      <vt:lpstr>暴跌，牛市行情的一夜情  前面在每天的行情分析中，曾不客气地说到，对于空头日夜盼望的暴跌，其实永远与空头无关，因为真跌了，空头就只会口头上快感一下，心理上满足一下，但人的思维惯性，使得空头永远没机会在他们满意的地方获得满意的筹码。暴跌，对于牛市行情来说，就如同一夜情，猛烈而刺激，但实质上，一夜情就是一夜情，419后，该干什么还是什么。 </vt:lpstr>
      <vt:lpstr>暴跌，牛市行情的一夜情 （附录图解）</vt:lpstr>
      <vt:lpstr>利润率最大的操作模式  一个人，拿着本来想去419的钱准备入市，那么，首先要明确，自己要按什么级别来操作，这个问题，前面已经反复说过了，不妨假设这级别是30分钟。那么，进到市场，打开走势图，首先要找什么？就是找当下之前最后一个30分钟中枢。这其实对任何新进的股票，道理是一样的。例如，你出了某股票，重新选择一只新的，那就会面对相同的情况。</vt:lpstr>
      <vt:lpstr>利润率最大的操作模式（续）  注意，一定要注意，很多人不知道怎么去弄差价，似乎所有机会都可以去弄。但如果从最严格的机械化操作意义上说，那么只有围绕操作级别中枢震荡的差价才是最安全的，因为肯定能做出来，而且绝对不会丢失筹码。在成本为0后的挣筹码操作中道理是一样的。也就是说，在确定了买卖级别后，那种中枢完成后的向上移动时的差价是不能做的，中枢向上移动时，就应该满仓，这才是最正确的仓位。而在围绕中枢差价时，在中枢上方仓位减少，在中枢下方仓位增加，注意，前提是中枢震荡依旧，一旦出现第三类卖点，就不能回补了，用中枢震荡力度判断的方法，完全可以避开其后可能出现第三类卖点的震荡。如果这个中枢完成的向上移动出现背驰，就要把所有筹码抛出，因为这个级别的走势类型完成，要等待下一个买点了。如果不背驰，就意味着有一个新中枢的形成，注意，小级别转大级别其实并不复杂，一样可以看成一个新中枢，只是该中枢有可能和前面的重合，而趋势中是不可能出现的。该中枢，就可以继续用中枢震荡的方法短差，然后再继续中枢完成向上移动，直到移动出现背驰。 </vt:lpstr>
      <vt:lpstr>操作中的一些细节问题  什么理论，最终都要落实到操作。而操作中一些细节问题，是必须要搞清楚的。另外，学本ID的理论，并不荒废任何其他的东西，但那些东西都只能是辅助，甚至，你可以去听消息，去追炒概念，怎么都可以，但必须不能违反本ID的理论。为什么？因为本ID的理论是这市场真实的直接反映，违反本ID的理论，最终都会被市场教训。如果不相信，那你就在本ID理论的第一买点卖，第一卖点买，来回坚持，如果按一个较大级别去操作，一般来说，N次以后你就可以离开市场了。有了本ID的理论，就算去跟风，追炒，都会有章法，都会进退自如。</vt:lpstr>
      <vt:lpstr>操作中的一些细节问题(附录图解)</vt:lpstr>
      <vt:lpstr>买之前戏，卖之高潮  人的行为同构性，把性研究清楚，人的行为也就略知一二了。股票买卖，不过是人的行为之一，当然也不例外。这里极为严肃地讨论这个问题。投资之道，就是驾御面首之道，就是御男之术，就是采阳补阴之方。采阳，要讲究其火候，火候太嫩，采之难以成丹，太老，同样是废物，如果是阳气外泄，化为污浊之精，则更是大煞风景。股票也一样，太早买入，一阳未生，则纯粹折腾，毫无趣味；待到高潮之刻不能及时采补，则阳气尽去，污精尽泄，烂蛇死鳝，反受其困。由于男“性”之不持续，则女“性”采补之关键，就是要取其精华，何谓其精华？一阳复始采之，阳极阴生弃之。用更通俗的话说，就是买之前戏，卖之高潮。 </vt:lpstr>
      <vt:lpstr>买之前戏，卖之高潮(附录图解)</vt:lpstr>
      <vt:lpstr>走势预测的精确意义  真正的预测，就是不测而测。当然，这和一般通常的预测不是一个概念。在通常预测概念的忽悠、毒害下，很多人那根爱预测之筋总爱不时不自主地晃动几下，这里也算给那些被预测毒害的人治疗治疗，也算死马当活马治一治了。</vt:lpstr>
      <vt:lpstr>走势预测的精确意义（续）</vt:lpstr>
      <vt:lpstr>市场获利机会的绝对分类  说起获利，最一般的想法就是低买高卖就获利，但这是一种很笼统的看法，没什么操作和指导意义。任何市场的获利机会，在本ID理论下，都有一个最明确的分类，用本ID理论的语言来说，只有两种：中枢上移与中枢震荡。</vt:lpstr>
      <vt:lpstr>市场获利机会的绝对分类（续）</vt:lpstr>
      <vt:lpstr>如何躲避政策性风险  政策性风险，属于非系统风险，本质上是不可准确预测的，只能进行有效的相应防范。</vt:lpstr>
      <vt:lpstr>如何躲避政策性风险（续）  明白了政策的特点，对政策，就没必要如洪水猛兽，以下几点是可以注意的：</vt:lpstr>
      <vt:lpstr>中枢震荡的监视器  中枢震荡，最终一定以某级别的第三类买卖点结束。但问题是，如何预先给出有参考价值的提示，也就是如何去监控这震荡是在逐步走强，还是逐步走弱，这是一个有操作价值的问题。当然，顺便地，可以为每次的震荡高低点的把握给出一个大致的区间。</vt:lpstr>
      <vt:lpstr>中枢震荡的监视器(续1)</vt:lpstr>
      <vt:lpstr>中枢震荡的监视器(续2)  Zn高低点测算</vt:lpstr>
      <vt:lpstr>中枢震荡的监视器(续3)  示例</vt:lpstr>
      <vt:lpstr>均线、轮动与缠中说禅板块强弱指标  以反弹为例子说本节，调整的只要反过来就是。</vt:lpstr>
      <vt:lpstr>如何操作短线反弹  这里，再强调一下一些最基本的操作问题。其实，操作没把握，归根结底是对理论没完全彻底地把握。</vt:lpstr>
      <vt:lpstr>何谓底部？从月线看中期走势演化</vt:lpstr>
    </vt:vector>
  </TitlesOfParts>
  <Company>gmhs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黄华林</dc:creator>
  <cp:lastModifiedBy>Elliott Liang</cp:lastModifiedBy>
  <cp:revision>144</cp:revision>
  <dcterms:created xsi:type="dcterms:W3CDTF">2005-10-06T08:17:37Z</dcterms:created>
  <dcterms:modified xsi:type="dcterms:W3CDTF">2012-05-04T07:13:58Z</dcterms:modified>
</cp:coreProperties>
</file>