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 id="2147483652" r:id="rId2"/>
  </p:sldMasterIdLst>
  <p:sldIdLst>
    <p:sldId id="268" r:id="rId3"/>
    <p:sldId id="265"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9144000" cy="6858000" type="screen4x3"/>
  <p:notesSz cx="6858000" cy="9144000"/>
  <p:embeddedFontLst>
    <p:embeddedFont>
      <p:font typeface="微软雅黑" pitchFamily="34" charset="-122"/>
      <p:regular r:id="rId20"/>
      <p:bold r:id="rId21"/>
    </p:embeddedFont>
    <p:embeddedFont>
      <p:font typeface="华文中宋" pitchFamily="2" charset="-122"/>
      <p:regular r:id="rId22"/>
    </p:embeddedFont>
  </p:embeddedFontLst>
  <p:defaultTextStyle>
    <a:defPPr>
      <a:defRPr lang="zh-CN"/>
    </a:defPPr>
    <a:lvl1pPr algn="l" rtl="0" fontAlgn="base">
      <a:spcBef>
        <a:spcPct val="0"/>
      </a:spcBef>
      <a:spcAft>
        <a:spcPct val="0"/>
      </a:spcAft>
      <a:defRPr sz="3200" kern="1200">
        <a:solidFill>
          <a:srgbClr val="333333"/>
        </a:solidFill>
        <a:latin typeface="Arial" charset="0"/>
        <a:ea typeface="微软雅黑" pitchFamily="34" charset="-122"/>
        <a:cs typeface="+mn-cs"/>
      </a:defRPr>
    </a:lvl1pPr>
    <a:lvl2pPr marL="457200" algn="l" rtl="0" fontAlgn="base">
      <a:spcBef>
        <a:spcPct val="0"/>
      </a:spcBef>
      <a:spcAft>
        <a:spcPct val="0"/>
      </a:spcAft>
      <a:defRPr sz="3200" kern="1200">
        <a:solidFill>
          <a:srgbClr val="333333"/>
        </a:solidFill>
        <a:latin typeface="Arial" charset="0"/>
        <a:ea typeface="微软雅黑" pitchFamily="34" charset="-122"/>
        <a:cs typeface="+mn-cs"/>
      </a:defRPr>
    </a:lvl2pPr>
    <a:lvl3pPr marL="914400" algn="l" rtl="0" fontAlgn="base">
      <a:spcBef>
        <a:spcPct val="0"/>
      </a:spcBef>
      <a:spcAft>
        <a:spcPct val="0"/>
      </a:spcAft>
      <a:defRPr sz="3200" kern="1200">
        <a:solidFill>
          <a:srgbClr val="333333"/>
        </a:solidFill>
        <a:latin typeface="Arial" charset="0"/>
        <a:ea typeface="微软雅黑" pitchFamily="34" charset="-122"/>
        <a:cs typeface="+mn-cs"/>
      </a:defRPr>
    </a:lvl3pPr>
    <a:lvl4pPr marL="1371600" algn="l" rtl="0" fontAlgn="base">
      <a:spcBef>
        <a:spcPct val="0"/>
      </a:spcBef>
      <a:spcAft>
        <a:spcPct val="0"/>
      </a:spcAft>
      <a:defRPr sz="3200" kern="1200">
        <a:solidFill>
          <a:srgbClr val="333333"/>
        </a:solidFill>
        <a:latin typeface="Arial" charset="0"/>
        <a:ea typeface="微软雅黑" pitchFamily="34" charset="-122"/>
        <a:cs typeface="+mn-cs"/>
      </a:defRPr>
    </a:lvl4pPr>
    <a:lvl5pPr marL="1828800" algn="l" rtl="0" fontAlgn="base">
      <a:spcBef>
        <a:spcPct val="0"/>
      </a:spcBef>
      <a:spcAft>
        <a:spcPct val="0"/>
      </a:spcAft>
      <a:defRPr sz="3200" kern="1200">
        <a:solidFill>
          <a:srgbClr val="333333"/>
        </a:solidFill>
        <a:latin typeface="Arial" charset="0"/>
        <a:ea typeface="微软雅黑" pitchFamily="34" charset="-122"/>
        <a:cs typeface="+mn-cs"/>
      </a:defRPr>
    </a:lvl5pPr>
    <a:lvl6pPr marL="2286000" algn="l" defTabSz="914400" rtl="0" eaLnBrk="1" latinLnBrk="0" hangingPunct="1">
      <a:defRPr sz="3200" kern="1200">
        <a:solidFill>
          <a:srgbClr val="333333"/>
        </a:solidFill>
        <a:latin typeface="Arial" charset="0"/>
        <a:ea typeface="微软雅黑" pitchFamily="34" charset="-122"/>
        <a:cs typeface="+mn-cs"/>
      </a:defRPr>
    </a:lvl6pPr>
    <a:lvl7pPr marL="2743200" algn="l" defTabSz="914400" rtl="0" eaLnBrk="1" latinLnBrk="0" hangingPunct="1">
      <a:defRPr sz="3200" kern="1200">
        <a:solidFill>
          <a:srgbClr val="333333"/>
        </a:solidFill>
        <a:latin typeface="Arial" charset="0"/>
        <a:ea typeface="微软雅黑" pitchFamily="34" charset="-122"/>
        <a:cs typeface="+mn-cs"/>
      </a:defRPr>
    </a:lvl7pPr>
    <a:lvl8pPr marL="3200400" algn="l" defTabSz="914400" rtl="0" eaLnBrk="1" latinLnBrk="0" hangingPunct="1">
      <a:defRPr sz="3200" kern="1200">
        <a:solidFill>
          <a:srgbClr val="333333"/>
        </a:solidFill>
        <a:latin typeface="Arial" charset="0"/>
        <a:ea typeface="微软雅黑" pitchFamily="34" charset="-122"/>
        <a:cs typeface="+mn-cs"/>
      </a:defRPr>
    </a:lvl8pPr>
    <a:lvl9pPr marL="3657600" algn="l" defTabSz="914400" rtl="0" eaLnBrk="1" latinLnBrk="0" hangingPunct="1">
      <a:defRPr sz="3200" kern="1200">
        <a:solidFill>
          <a:srgbClr val="333333"/>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0E3"/>
    <a:srgbClr val="EB6225"/>
    <a:srgbClr val="CCCCCC"/>
    <a:srgbClr val="AA0AB6"/>
    <a:srgbClr val="7F7F7F"/>
    <a:srgbClr val="333333"/>
    <a:srgbClr val="4D4D4D"/>
    <a:srgbClr val="A99561"/>
    <a:srgbClr val="B09E6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p:scale>
          <a:sx n="110" d="100"/>
          <a:sy n="110" d="100"/>
        </p:scale>
        <p:origin x="-1014" y="-282"/>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3"/>
          <p:cNvSpPr>
            <a:spLocks noGrp="1" noChangeArrowheads="1"/>
          </p:cNvSpPr>
          <p:nvPr userDrawn="1"/>
        </p:nvSpPr>
        <p:spPr bwMode="auto">
          <a:xfrm>
            <a:off x="3851275" y="6237288"/>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zh-CN" sz="1400"/>
          </a:p>
        </p:txBody>
      </p:sp>
      <p:sp>
        <p:nvSpPr>
          <p:cNvPr id="3" name="Rectangle 4"/>
          <p:cNvSpPr>
            <a:spLocks noGrp="1" noChangeArrowheads="1"/>
          </p:cNvSpPr>
          <p:nvPr userDrawn="1"/>
        </p:nvSpPr>
        <p:spPr bwMode="auto">
          <a:xfrm>
            <a:off x="466725" y="6237288"/>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z="1400"/>
          </a:p>
        </p:txBody>
      </p:sp>
      <p:sp>
        <p:nvSpPr>
          <p:cNvPr id="4" name="Rectangle 2"/>
          <p:cNvSpPr>
            <a:spLocks noGrp="1" noChangeArrowheads="1"/>
          </p:cNvSpPr>
          <p:nvPr>
            <p:ph type="sldNum" sz="quarter" idx="10"/>
          </p:nvPr>
        </p:nvSpPr>
        <p:spPr/>
        <p:txBody>
          <a:bodyPr/>
          <a:lstStyle>
            <a:lvl1pPr>
              <a:defRPr/>
            </a:lvl1pPr>
          </a:lstStyle>
          <a:p>
            <a:pPr>
              <a:defRPr/>
            </a:pPr>
            <a:fld id="{5603BEF8-8506-468B-98BC-D205D7BF249E}" type="slidenum">
              <a:rPr lang="zh-CN" altLang="zh-CN"/>
              <a:pPr>
                <a:defRPr/>
              </a:pPr>
              <a:t>‹#›</a:t>
            </a:fld>
            <a:endParaRPr lang="zh-CN" altLang="zh-CN"/>
          </a:p>
        </p:txBody>
      </p:sp>
    </p:spTree>
    <p:extLst>
      <p:ext uri="{BB962C8B-B14F-4D97-AF65-F5344CB8AC3E}">
        <p14:creationId xmlns:p14="http://schemas.microsoft.com/office/powerpoint/2010/main" xmlns="" val="41236313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B31691-40DA-43C5-9C6C-41D9DC1E2862}" type="slidenum">
              <a:rPr lang="zh-CN" altLang="zh-CN"/>
              <a:pPr>
                <a:defRPr/>
              </a:pPr>
              <a:t>‹#›</a:t>
            </a:fld>
            <a:endParaRPr lang="zh-CN" altLang="zh-CN"/>
          </a:p>
        </p:txBody>
      </p:sp>
    </p:spTree>
    <p:extLst>
      <p:ext uri="{BB962C8B-B14F-4D97-AF65-F5344CB8AC3E}">
        <p14:creationId xmlns:p14="http://schemas.microsoft.com/office/powerpoint/2010/main" xmlns="" val="38918517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338" y="2266950"/>
            <a:ext cx="2058987" cy="3827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66950"/>
            <a:ext cx="6027738" cy="3827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44C137-DF37-446D-B793-276BD9115469}" type="slidenum">
              <a:rPr lang="zh-CN" altLang="zh-CN"/>
              <a:pPr>
                <a:defRPr/>
              </a:pPr>
              <a:t>‹#›</a:t>
            </a:fld>
            <a:endParaRPr lang="zh-CN" altLang="zh-CN"/>
          </a:p>
        </p:txBody>
      </p:sp>
    </p:spTree>
    <p:extLst>
      <p:ext uri="{BB962C8B-B14F-4D97-AF65-F5344CB8AC3E}">
        <p14:creationId xmlns:p14="http://schemas.microsoft.com/office/powerpoint/2010/main" xmlns="" val="2018544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090B1EE7-9D44-49E6-8D5E-18308A3CE1C5}" type="slidenum">
              <a:rPr lang="zh-CN" altLang="zh-CN"/>
              <a:pPr>
                <a:defRPr/>
              </a:pPr>
              <a:t>‹#›</a:t>
            </a:fld>
            <a:endParaRPr lang="zh-CN" altLang="zh-CN"/>
          </a:p>
        </p:txBody>
      </p:sp>
    </p:spTree>
    <p:extLst>
      <p:ext uri="{BB962C8B-B14F-4D97-AF65-F5344CB8AC3E}">
        <p14:creationId xmlns:p14="http://schemas.microsoft.com/office/powerpoint/2010/main" xmlns="" val="18568931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47AF7A3B-3FE8-41A0-8A9C-041B19995919}" type="slidenum">
              <a:rPr lang="zh-CN" altLang="zh-CN"/>
              <a:pPr>
                <a:defRPr/>
              </a:pPr>
              <a:t>‹#›</a:t>
            </a:fld>
            <a:endParaRPr lang="zh-CN" altLang="zh-CN"/>
          </a:p>
        </p:txBody>
      </p:sp>
    </p:spTree>
    <p:extLst>
      <p:ext uri="{BB962C8B-B14F-4D97-AF65-F5344CB8AC3E}">
        <p14:creationId xmlns:p14="http://schemas.microsoft.com/office/powerpoint/2010/main" xmlns="" val="40160144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fld id="{27952051-D140-4D9A-B730-485FC2ADB16D}" type="slidenum">
              <a:rPr lang="zh-CN" altLang="zh-CN"/>
              <a:pPr>
                <a:defRPr/>
              </a:pPr>
              <a:t>‹#›</a:t>
            </a:fld>
            <a:endParaRPr lang="zh-CN" altLang="zh-CN"/>
          </a:p>
        </p:txBody>
      </p:sp>
    </p:spTree>
    <p:extLst>
      <p:ext uri="{BB962C8B-B14F-4D97-AF65-F5344CB8AC3E}">
        <p14:creationId xmlns:p14="http://schemas.microsoft.com/office/powerpoint/2010/main" xmlns="" val="265343736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sldNum" sz="quarter" idx="10"/>
          </p:nvPr>
        </p:nvSpPr>
        <p:spPr>
          <a:ln/>
        </p:spPr>
        <p:txBody>
          <a:bodyPr/>
          <a:lstStyle>
            <a:lvl1pPr>
              <a:defRPr/>
            </a:lvl1pPr>
          </a:lstStyle>
          <a:p>
            <a:pPr>
              <a:defRPr/>
            </a:pPr>
            <a:fld id="{5E8CAB7C-0590-45C9-9A4F-AED074B8ACFE}" type="slidenum">
              <a:rPr lang="zh-CN" altLang="zh-CN"/>
              <a:pPr>
                <a:defRPr/>
              </a:pPr>
              <a:t>‹#›</a:t>
            </a:fld>
            <a:endParaRPr lang="zh-CN" altLang="zh-CN"/>
          </a:p>
        </p:txBody>
      </p:sp>
    </p:spTree>
    <p:extLst>
      <p:ext uri="{BB962C8B-B14F-4D97-AF65-F5344CB8AC3E}">
        <p14:creationId xmlns:p14="http://schemas.microsoft.com/office/powerpoint/2010/main" xmlns="" val="372287842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sldNum" sz="quarter" idx="10"/>
          </p:nvPr>
        </p:nvSpPr>
        <p:spPr>
          <a:ln/>
        </p:spPr>
        <p:txBody>
          <a:bodyPr/>
          <a:lstStyle>
            <a:lvl1pPr>
              <a:defRPr/>
            </a:lvl1pPr>
          </a:lstStyle>
          <a:p>
            <a:pPr>
              <a:defRPr/>
            </a:pPr>
            <a:fld id="{8CEB15B8-36A9-4058-809D-457A9B350510}" type="slidenum">
              <a:rPr lang="zh-CN" altLang="zh-CN"/>
              <a:pPr>
                <a:defRPr/>
              </a:pPr>
              <a:t>‹#›</a:t>
            </a:fld>
            <a:endParaRPr lang="zh-CN" altLang="zh-CN"/>
          </a:p>
        </p:txBody>
      </p:sp>
    </p:spTree>
    <p:extLst>
      <p:ext uri="{BB962C8B-B14F-4D97-AF65-F5344CB8AC3E}">
        <p14:creationId xmlns:p14="http://schemas.microsoft.com/office/powerpoint/2010/main" xmlns="" val="41672351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a:ln/>
        </p:spPr>
        <p:txBody>
          <a:bodyPr/>
          <a:lstStyle>
            <a:lvl1pPr>
              <a:defRPr/>
            </a:lvl1pPr>
          </a:lstStyle>
          <a:p>
            <a:pPr>
              <a:defRPr/>
            </a:pPr>
            <a:fld id="{C10DEC0D-4E18-4EA2-A043-C9F4FF29C463}" type="slidenum">
              <a:rPr lang="zh-CN" altLang="zh-CN"/>
              <a:pPr>
                <a:defRPr/>
              </a:pPr>
              <a:t>‹#›</a:t>
            </a:fld>
            <a:endParaRPr lang="zh-CN" altLang="zh-CN"/>
          </a:p>
        </p:txBody>
      </p:sp>
    </p:spTree>
    <p:extLst>
      <p:ext uri="{BB962C8B-B14F-4D97-AF65-F5344CB8AC3E}">
        <p14:creationId xmlns:p14="http://schemas.microsoft.com/office/powerpoint/2010/main" xmlns="" val="98243899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229CEA16-73DF-4146-B194-12CF391626A6}" type="slidenum">
              <a:rPr lang="zh-CN" altLang="zh-CN"/>
              <a:pPr>
                <a:defRPr/>
              </a:pPr>
              <a:t>‹#›</a:t>
            </a:fld>
            <a:endParaRPr lang="zh-CN" altLang="zh-CN"/>
          </a:p>
        </p:txBody>
      </p:sp>
    </p:spTree>
    <p:extLst>
      <p:ext uri="{BB962C8B-B14F-4D97-AF65-F5344CB8AC3E}">
        <p14:creationId xmlns:p14="http://schemas.microsoft.com/office/powerpoint/2010/main" xmlns="" val="296597434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D5073BD9-B63A-47F0-8F30-8380AB118767}" type="slidenum">
              <a:rPr lang="zh-CN" altLang="zh-CN"/>
              <a:pPr>
                <a:defRPr/>
              </a:pPr>
              <a:t>‹#›</a:t>
            </a:fld>
            <a:endParaRPr lang="zh-CN" altLang="zh-CN"/>
          </a:p>
        </p:txBody>
      </p:sp>
    </p:spTree>
    <p:extLst>
      <p:ext uri="{BB962C8B-B14F-4D97-AF65-F5344CB8AC3E}">
        <p14:creationId xmlns:p14="http://schemas.microsoft.com/office/powerpoint/2010/main" xmlns="" val="11879960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A16184-724F-4AEE-A3BC-5C88E4A40294}" type="slidenum">
              <a:rPr lang="zh-CN" altLang="zh-CN"/>
              <a:pPr>
                <a:defRPr/>
              </a:pPr>
              <a:t>‹#›</a:t>
            </a:fld>
            <a:endParaRPr lang="zh-CN" altLang="zh-CN"/>
          </a:p>
        </p:txBody>
      </p:sp>
    </p:spTree>
    <p:extLst>
      <p:ext uri="{BB962C8B-B14F-4D97-AF65-F5344CB8AC3E}">
        <p14:creationId xmlns:p14="http://schemas.microsoft.com/office/powerpoint/2010/main" xmlns="" val="215222714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7565B1FB-831D-4527-8684-5765557BD6BA}" type="slidenum">
              <a:rPr lang="zh-CN" altLang="zh-CN"/>
              <a:pPr>
                <a:defRPr/>
              </a:pPr>
              <a:t>‹#›</a:t>
            </a:fld>
            <a:endParaRPr lang="zh-CN" altLang="zh-CN"/>
          </a:p>
        </p:txBody>
      </p:sp>
    </p:spTree>
    <p:extLst>
      <p:ext uri="{BB962C8B-B14F-4D97-AF65-F5344CB8AC3E}">
        <p14:creationId xmlns:p14="http://schemas.microsoft.com/office/powerpoint/2010/main" xmlns="" val="194561208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C0065019-02A4-4BF9-8F9F-9A1CEEA4C78D}" type="slidenum">
              <a:rPr lang="zh-CN" altLang="zh-CN"/>
              <a:pPr>
                <a:defRPr/>
              </a:pPr>
              <a:t>‹#›</a:t>
            </a:fld>
            <a:endParaRPr lang="zh-CN" altLang="zh-CN"/>
          </a:p>
        </p:txBody>
      </p:sp>
    </p:spTree>
    <p:extLst>
      <p:ext uri="{BB962C8B-B14F-4D97-AF65-F5344CB8AC3E}">
        <p14:creationId xmlns:p14="http://schemas.microsoft.com/office/powerpoint/2010/main" xmlns="" val="194623425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F61E694E-C916-4FEF-8890-D5CCC742C6FE}" type="slidenum">
              <a:rPr lang="zh-CN" altLang="zh-CN"/>
              <a:pPr>
                <a:defRPr/>
              </a:pPr>
              <a:t>‹#›</a:t>
            </a:fld>
            <a:endParaRPr lang="zh-CN" altLang="zh-CN"/>
          </a:p>
        </p:txBody>
      </p:sp>
    </p:spTree>
    <p:extLst>
      <p:ext uri="{BB962C8B-B14F-4D97-AF65-F5344CB8AC3E}">
        <p14:creationId xmlns:p14="http://schemas.microsoft.com/office/powerpoint/2010/main" xmlns="" val="23800492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FEFF76-C91B-45EA-9A6B-9FC2E7B65F22}" type="slidenum">
              <a:rPr lang="zh-CN" altLang="zh-CN"/>
              <a:pPr>
                <a:defRPr/>
              </a:pPr>
              <a:t>‹#›</a:t>
            </a:fld>
            <a:endParaRPr lang="zh-CN" altLang="zh-CN"/>
          </a:p>
        </p:txBody>
      </p:sp>
    </p:spTree>
    <p:extLst>
      <p:ext uri="{BB962C8B-B14F-4D97-AF65-F5344CB8AC3E}">
        <p14:creationId xmlns:p14="http://schemas.microsoft.com/office/powerpoint/2010/main" xmlns="" val="34022603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3502025"/>
            <a:ext cx="4038600" cy="259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3502025"/>
            <a:ext cx="4038600" cy="259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E36CA0B-1AE3-4C70-A47F-AD860A6192E4}" type="slidenum">
              <a:rPr lang="zh-CN" altLang="zh-CN"/>
              <a:pPr>
                <a:defRPr/>
              </a:pPr>
              <a:t>‹#›</a:t>
            </a:fld>
            <a:endParaRPr lang="zh-CN" altLang="zh-CN"/>
          </a:p>
        </p:txBody>
      </p:sp>
    </p:spTree>
    <p:extLst>
      <p:ext uri="{BB962C8B-B14F-4D97-AF65-F5344CB8AC3E}">
        <p14:creationId xmlns:p14="http://schemas.microsoft.com/office/powerpoint/2010/main" xmlns="" val="2277979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A5FC3984-01C2-4455-89C9-991424C82CB8}" type="slidenum">
              <a:rPr lang="zh-CN" altLang="zh-CN"/>
              <a:pPr>
                <a:defRPr/>
              </a:pPr>
              <a:t>‹#›</a:t>
            </a:fld>
            <a:endParaRPr lang="zh-CN" altLang="zh-CN"/>
          </a:p>
        </p:txBody>
      </p:sp>
    </p:spTree>
    <p:extLst>
      <p:ext uri="{BB962C8B-B14F-4D97-AF65-F5344CB8AC3E}">
        <p14:creationId xmlns:p14="http://schemas.microsoft.com/office/powerpoint/2010/main" xmlns="" val="1754849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E3A02A95-0388-4AA3-BEFA-0B093113B3F0}" type="slidenum">
              <a:rPr lang="zh-CN" altLang="zh-CN"/>
              <a:pPr>
                <a:defRPr/>
              </a:pPr>
              <a:t>‹#›</a:t>
            </a:fld>
            <a:endParaRPr lang="zh-CN" altLang="zh-CN"/>
          </a:p>
        </p:txBody>
      </p:sp>
    </p:spTree>
    <p:extLst>
      <p:ext uri="{BB962C8B-B14F-4D97-AF65-F5344CB8AC3E}">
        <p14:creationId xmlns:p14="http://schemas.microsoft.com/office/powerpoint/2010/main" xmlns="" val="27981877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65D7FB93-4DBE-47B0-B392-26342320A055}" type="slidenum">
              <a:rPr lang="zh-CN" altLang="zh-CN"/>
              <a:pPr>
                <a:defRPr/>
              </a:pPr>
              <a:t>‹#›</a:t>
            </a:fld>
            <a:endParaRPr lang="zh-CN" altLang="zh-CN"/>
          </a:p>
        </p:txBody>
      </p:sp>
    </p:spTree>
    <p:extLst>
      <p:ext uri="{BB962C8B-B14F-4D97-AF65-F5344CB8AC3E}">
        <p14:creationId xmlns:p14="http://schemas.microsoft.com/office/powerpoint/2010/main" xmlns="" val="13288787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2CBB76-005A-4EC2-B31D-61521E16E989}" type="slidenum">
              <a:rPr lang="zh-CN" altLang="zh-CN"/>
              <a:pPr>
                <a:defRPr/>
              </a:pPr>
              <a:t>‹#›</a:t>
            </a:fld>
            <a:endParaRPr lang="zh-CN" altLang="zh-CN"/>
          </a:p>
        </p:txBody>
      </p:sp>
    </p:spTree>
    <p:extLst>
      <p:ext uri="{BB962C8B-B14F-4D97-AF65-F5344CB8AC3E}">
        <p14:creationId xmlns:p14="http://schemas.microsoft.com/office/powerpoint/2010/main" xmlns="" val="2280998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83BCCAE5-D259-4290-AF02-FFC485FDA2F8}" type="slidenum">
              <a:rPr lang="zh-CN" altLang="zh-CN"/>
              <a:pPr>
                <a:defRPr/>
              </a:pPr>
              <a:t>‹#›</a:t>
            </a:fld>
            <a:endParaRPr lang="zh-CN" altLang="zh-CN"/>
          </a:p>
        </p:txBody>
      </p:sp>
    </p:spTree>
    <p:extLst>
      <p:ext uri="{BB962C8B-B14F-4D97-AF65-F5344CB8AC3E}">
        <p14:creationId xmlns:p14="http://schemas.microsoft.com/office/powerpoint/2010/main" xmlns="" val="38651592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6725" y="22669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3502025"/>
            <a:ext cx="8229600" cy="25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p:txBody>
      </p:sp>
      <p:sp>
        <p:nvSpPr>
          <p:cNvPr id="1028" name="Rectangle 4"/>
          <p:cNvSpPr>
            <a:spLocks noGrp="1" noChangeArrowheads="1"/>
          </p:cNvSpPr>
          <p:nvPr>
            <p:ph type="dt" sz="half" idx="2"/>
          </p:nvPr>
        </p:nvSpPr>
        <p:spPr bwMode="auto">
          <a:xfrm>
            <a:off x="3851275" y="62372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zh-CN" altLang="zh-CN"/>
          </a:p>
        </p:txBody>
      </p:sp>
      <p:sp>
        <p:nvSpPr>
          <p:cNvPr id="1029" name="Rectangle 5"/>
          <p:cNvSpPr>
            <a:spLocks noGrp="1" noChangeArrowheads="1"/>
          </p:cNvSpPr>
          <p:nvPr>
            <p:ph type="ftr" sz="quarter" idx="3"/>
          </p:nvPr>
        </p:nvSpPr>
        <p:spPr bwMode="auto">
          <a:xfrm>
            <a:off x="466725" y="62372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A0E08D5E-2AE3-4BD8-BDA8-CBE1B98A140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19"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p:titleStyle>
    <p:bodyStyle>
      <a:lvl1pPr marL="342900" indent="-342900" algn="l" rtl="0" eaLnBrk="0" fontAlgn="ctr" hangingPunct="0">
        <a:spcBef>
          <a:spcPct val="20000"/>
        </a:spcBef>
        <a:spcAft>
          <a:spcPct val="0"/>
        </a:spcAft>
        <a:buChar char="•"/>
        <a:defRPr sz="2800">
          <a:solidFill>
            <a:srgbClr val="333333"/>
          </a:solidFill>
          <a:latin typeface="+mn-lt"/>
          <a:ea typeface="+mn-ea"/>
          <a:cs typeface="+mn-cs"/>
        </a:defRPr>
      </a:lvl1pPr>
      <a:lvl2pPr marL="742950" indent="-285750" algn="l" rtl="0" eaLnBrk="0" fontAlgn="ctr" hangingPunct="0">
        <a:spcBef>
          <a:spcPct val="20000"/>
        </a:spcBef>
        <a:spcAft>
          <a:spcPct val="0"/>
        </a:spcAft>
        <a:buChar char="–"/>
        <a:defRPr sz="2800">
          <a:solidFill>
            <a:srgbClr val="333333"/>
          </a:solidFill>
          <a:latin typeface="+mn-lt"/>
          <a:ea typeface="+mn-ea"/>
        </a:defRPr>
      </a:lvl2pPr>
      <a:lvl3pPr marL="1143000" indent="-228600" algn="l" rtl="0" eaLnBrk="0" fontAlgn="ctr" hangingPunct="0">
        <a:spcBef>
          <a:spcPct val="20000"/>
        </a:spcBef>
        <a:spcAft>
          <a:spcPct val="0"/>
        </a:spcAft>
        <a:buChar char="•"/>
        <a:defRPr sz="2800">
          <a:solidFill>
            <a:srgbClr val="333333"/>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4AB9974F-CEC2-41ED-A361-58B9E9E339B3}" type="slidenum">
              <a:rPr lang="zh-CN" altLang="zh-CN"/>
              <a:pPr>
                <a:defRPr/>
              </a:pPr>
              <a:t>‹#›</a:t>
            </a:fld>
            <a:endParaRPr lang="zh-CN" altLang="zh-CN"/>
          </a:p>
        </p:txBody>
      </p:sp>
      <p:sp>
        <p:nvSpPr>
          <p:cNvPr id="2051" name="Rectangle 3"/>
          <p:cNvSpPr>
            <a:spLocks noGrp="1" noChangeArrowheads="1"/>
          </p:cNvSpPr>
          <p:nvPr userDrawn="1"/>
        </p:nvSpPr>
        <p:spPr bwMode="auto">
          <a:xfrm>
            <a:off x="3851275" y="6237288"/>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zh-CN" sz="1400"/>
          </a:p>
        </p:txBody>
      </p:sp>
      <p:sp>
        <p:nvSpPr>
          <p:cNvPr id="2052" name="Rectangle 4"/>
          <p:cNvSpPr>
            <a:spLocks noGrp="1" noChangeArrowheads="1"/>
          </p:cNvSpPr>
          <p:nvPr userDrawn="1"/>
        </p:nvSpPr>
        <p:spPr bwMode="auto">
          <a:xfrm>
            <a:off x="466725" y="6237288"/>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z="140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fad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slide" Target="slide9.xml"/><Relationship Id="rId3" Type="http://schemas.openxmlformats.org/officeDocument/2006/relationships/image" Target="../media/image3.jpeg"/><Relationship Id="rId21" Type="http://schemas.openxmlformats.org/officeDocument/2006/relationships/slide" Target="slide16.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slide" Target="slide7.xml"/><Relationship Id="rId2" Type="http://schemas.openxmlformats.org/officeDocument/2006/relationships/image" Target="../media/image1.jpeg"/><Relationship Id="rId16" Type="http://schemas.openxmlformats.org/officeDocument/2006/relationships/slide" Target="slide6.xml"/><Relationship Id="rId20" Type="http://schemas.openxmlformats.org/officeDocument/2006/relationships/slide" Target="slide13.xml"/><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slide" Target="slide4.xml"/><Relationship Id="rId10" Type="http://schemas.openxmlformats.org/officeDocument/2006/relationships/image" Target="../media/image10.png"/><Relationship Id="rId19" Type="http://schemas.openxmlformats.org/officeDocument/2006/relationships/slide" Target="slide10.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slide" Target="slide2.xml"/><Relationship Id="rId22" Type="http://schemas.openxmlformats.org/officeDocument/2006/relationships/slide" Target="slide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duotone>
              <a:srgbClr val="FFFFFF"/>
              <a:srgbClr val="FFFFFF"/>
            </a:duotone>
          </a:blip>
          <a:srcRect/>
          <a:stretch>
            <a:fillRect/>
          </a:stretch>
        </a:blipFill>
        <a:effectLst/>
      </p:bgPr>
    </p:bg>
    <p:spTree>
      <p:nvGrpSpPr>
        <p:cNvPr id="1" name=""/>
        <p:cNvGrpSpPr/>
        <p:nvPr/>
      </p:nvGrpSpPr>
      <p:grpSpPr>
        <a:xfrm>
          <a:off x="0" y="0"/>
          <a:ext cx="0" cy="0"/>
          <a:chOff x="0" y="0"/>
          <a:chExt cx="0" cy="0"/>
        </a:xfrm>
      </p:grpSpPr>
      <p:pic>
        <p:nvPicPr>
          <p:cNvPr id="6146" name="Picture 2" descr="背景"/>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98" y="-12874"/>
            <a:ext cx="9102725" cy="682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图片 35" descr="C:\Documents and Settings\nana\桌面\图片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25950" y="3435259"/>
            <a:ext cx="4718050" cy="302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8" name="Picture 4" descr="红莲"/>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836613"/>
            <a:ext cx="5070475" cy="5834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noChangeAspect="1"/>
          </p:cNvGrpSpPr>
          <p:nvPr/>
        </p:nvGrpSpPr>
        <p:grpSpPr bwMode="auto">
          <a:xfrm>
            <a:off x="-24812" y="-27384"/>
            <a:ext cx="9205324" cy="6892925"/>
            <a:chOff x="-4" y="0"/>
            <a:chExt cx="14515" cy="10854"/>
          </a:xfrm>
        </p:grpSpPr>
        <p:pic>
          <p:nvPicPr>
            <p:cNvPr id="3" name="Picture 6" descr="上"/>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14511" cy="1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7" descr="下"/>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 y="9636"/>
              <a:ext cx="14515" cy="1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6156" name="Picture 12" descr="红点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476375" y="3500438"/>
            <a:ext cx="3683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7" name="Picture 13" descr="红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4925" y="2636838"/>
            <a:ext cx="4533900" cy="2611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8" name="Picture 14" descr="绿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0" y="2060575"/>
            <a:ext cx="4572000" cy="184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9" name="Picture 15" descr="红点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419475" y="5229225"/>
            <a:ext cx="127000" cy="13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0" name="Picture 16" descr="绿点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971550" y="3789363"/>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1" name="Picture 17" descr="绿点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916238" y="5157788"/>
            <a:ext cx="101600"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2" name="Picture 18" descr="红点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00075" y="2276475"/>
            <a:ext cx="3683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3" name="Picture 19" descr="红点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12738" y="2997200"/>
            <a:ext cx="127000" cy="13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4" name="Picture 20" descr="绿点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457200" y="1773238"/>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5" name="Picture 21" descr="绿点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671513" y="1341438"/>
            <a:ext cx="101600"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6" name="Picture 22" descr="红点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23850" y="3213100"/>
            <a:ext cx="3683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7" name="Picture 23" descr="绿点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555875" y="4508500"/>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8" name="Picture 24" descr="绿点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692275" y="4149725"/>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69" name="Picture 25" descr="红点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476375" y="4652963"/>
            <a:ext cx="276225"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0" name="Picture 26" descr="红点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203575" y="4365625"/>
            <a:ext cx="184150" cy="17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1" name="Picture 27" descr="红点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195513" y="2708275"/>
            <a:ext cx="127000" cy="13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2" name="Picture 28" descr="红点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55650" y="4292600"/>
            <a:ext cx="127000" cy="13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3" name="Picture 29" descr="红点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195513" y="3717925"/>
            <a:ext cx="127000" cy="13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4" name="Picture 30" descr="绿点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260475" y="5013325"/>
            <a:ext cx="239713"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5" name="Picture 31" descr="绿点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476375" y="3357563"/>
            <a:ext cx="136525"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6" name="Picture 32" descr="绿点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260475" y="4365625"/>
            <a:ext cx="101600"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7" name="Picture 33" descr="绿点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195513" y="4940300"/>
            <a:ext cx="101600"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78" name="Picture 34" descr="绿点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95288" y="3717925"/>
            <a:ext cx="101600"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2367467" y="1141383"/>
            <a:ext cx="6635824"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2000" b="1" dirty="0">
                <a:solidFill>
                  <a:srgbClr val="00B050"/>
                </a:solidFill>
                <a:effectLst>
                  <a:outerShdw blurRad="38100" dist="38100" dir="2700000" algn="tl">
                    <a:srgbClr val="000000">
                      <a:alpha val="43137"/>
                    </a:srgbClr>
                  </a:outerShdw>
                </a:effectLst>
                <a:latin typeface="微软雅黑" pitchFamily="34" charset="-122"/>
              </a:rPr>
              <a:t>缠中说禅教你炒股</a:t>
            </a:r>
            <a:r>
              <a:rPr lang="en-US" altLang="zh-CN" sz="2000" b="1" dirty="0" smtClean="0">
                <a:solidFill>
                  <a:srgbClr val="00B050"/>
                </a:solidFill>
                <a:effectLst>
                  <a:outerShdw blurRad="38100" dist="38100" dir="2700000" algn="tl">
                    <a:srgbClr val="000000">
                      <a:alpha val="43137"/>
                    </a:srgbClr>
                  </a:outerShdw>
                </a:effectLst>
                <a:latin typeface="微软雅黑" pitchFamily="34" charset="-122"/>
              </a:rPr>
              <a:t>6 -  </a:t>
            </a:r>
            <a:r>
              <a:rPr lang="zh-CN" altLang="en-US" sz="2000" b="1" dirty="0" smtClean="0">
                <a:solidFill>
                  <a:srgbClr val="00B050"/>
                </a:solidFill>
                <a:effectLst>
                  <a:outerShdw blurRad="38100" dist="38100" dir="2700000" algn="tl">
                    <a:srgbClr val="000000">
                      <a:alpha val="43137"/>
                    </a:srgbClr>
                  </a:outerShdw>
                </a:effectLst>
                <a:latin typeface="微软雅黑" pitchFamily="34" charset="-122"/>
              </a:rPr>
              <a:t>走势</a:t>
            </a:r>
            <a:r>
              <a:rPr lang="zh-CN" altLang="en-US" sz="2000" b="1" dirty="0">
                <a:solidFill>
                  <a:srgbClr val="00B050"/>
                </a:solidFill>
                <a:effectLst>
                  <a:outerShdw blurRad="38100" dist="38100" dir="2700000" algn="tl">
                    <a:srgbClr val="000000">
                      <a:alpha val="43137"/>
                    </a:srgbClr>
                  </a:outerShdw>
                </a:effectLst>
                <a:latin typeface="微软雅黑" pitchFamily="34" charset="-122"/>
              </a:rPr>
              <a:t>与买买点的动态和立体</a:t>
            </a:r>
            <a:r>
              <a:rPr lang="zh-CN" altLang="en-US" sz="2000" b="1" dirty="0" smtClean="0">
                <a:solidFill>
                  <a:srgbClr val="00B050"/>
                </a:solidFill>
                <a:effectLst>
                  <a:outerShdw blurRad="38100" dist="38100" dir="2700000" algn="tl">
                    <a:srgbClr val="000000">
                      <a:alpha val="43137"/>
                    </a:srgbClr>
                  </a:outerShdw>
                </a:effectLst>
                <a:latin typeface="微软雅黑" pitchFamily="34" charset="-122"/>
              </a:rPr>
              <a:t>分析篇</a:t>
            </a:r>
            <a:endParaRPr lang="zh-CN" altLang="en-US" sz="2000" dirty="0">
              <a:solidFill>
                <a:srgbClr val="00B050"/>
              </a:solidFill>
              <a:effectLst>
                <a:outerShdw blurRad="38100" dist="38100" dir="2700000" algn="tl">
                  <a:srgbClr val="000000">
                    <a:alpha val="43137"/>
                  </a:srgbClr>
                </a:outerShdw>
              </a:effectLst>
              <a:latin typeface="微软雅黑" pitchFamily="34" charset="-122"/>
            </a:endParaRPr>
          </a:p>
        </p:txBody>
      </p:sp>
      <p:sp>
        <p:nvSpPr>
          <p:cNvPr id="8" name="矩形 7">
            <a:hlinkClick r:id="rId14" action="ppaction://hlinksldjump"/>
          </p:cNvPr>
          <p:cNvSpPr/>
          <p:nvPr/>
        </p:nvSpPr>
        <p:spPr>
          <a:xfrm>
            <a:off x="5733780" y="2181218"/>
            <a:ext cx="2808312" cy="30777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400" b="1" dirty="0">
                <a:solidFill>
                  <a:srgbClr val="00B050"/>
                </a:solidFill>
                <a:effectLst>
                  <a:outerShdw blurRad="38100" dist="38100" dir="2700000" algn="tl">
                    <a:srgbClr val="000000">
                      <a:alpha val="43137"/>
                    </a:srgbClr>
                  </a:outerShdw>
                </a:effectLst>
              </a:rPr>
              <a:t>走势分析中必须杜绝一根筋思维</a:t>
            </a:r>
            <a:endParaRPr lang="zh-CN" altLang="en-US" sz="1400" dirty="0">
              <a:solidFill>
                <a:srgbClr val="00B050"/>
              </a:solidFill>
              <a:effectLst>
                <a:outerShdw blurRad="38100" dist="38100" dir="2700000" algn="tl">
                  <a:srgbClr val="000000">
                    <a:alpha val="43137"/>
                  </a:srgbClr>
                </a:outerShdw>
              </a:effectLst>
            </a:endParaRPr>
          </a:p>
        </p:txBody>
      </p:sp>
      <p:sp>
        <p:nvSpPr>
          <p:cNvPr id="9" name="矩形 8">
            <a:hlinkClick r:id="rId15" action="ppaction://hlinksldjump"/>
          </p:cNvPr>
          <p:cNvSpPr/>
          <p:nvPr/>
        </p:nvSpPr>
        <p:spPr>
          <a:xfrm>
            <a:off x="5733780" y="2469250"/>
            <a:ext cx="2610036" cy="30777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400" b="1" dirty="0">
                <a:solidFill>
                  <a:srgbClr val="00B050"/>
                </a:solidFill>
                <a:effectLst>
                  <a:outerShdw blurRad="38100" dist="38100" dir="2700000" algn="tl">
                    <a:srgbClr val="000000">
                      <a:alpha val="43137"/>
                    </a:srgbClr>
                  </a:outerShdw>
                </a:effectLst>
              </a:rPr>
              <a:t>一个教科书式走势的示范分析</a:t>
            </a:r>
            <a:endParaRPr lang="zh-CN" altLang="en-US" sz="1400" dirty="0">
              <a:solidFill>
                <a:srgbClr val="00B050"/>
              </a:solidFill>
              <a:effectLst>
                <a:outerShdw blurRad="38100" dist="38100" dir="2700000" algn="tl">
                  <a:srgbClr val="000000">
                    <a:alpha val="43137"/>
                  </a:srgbClr>
                </a:outerShdw>
              </a:effectLst>
            </a:endParaRPr>
          </a:p>
        </p:txBody>
      </p:sp>
      <p:sp>
        <p:nvSpPr>
          <p:cNvPr id="10" name="矩形 9">
            <a:hlinkClick r:id="rId16" action="ppaction://hlinksldjump"/>
          </p:cNvPr>
          <p:cNvSpPr/>
          <p:nvPr/>
        </p:nvSpPr>
        <p:spPr>
          <a:xfrm>
            <a:off x="5733780" y="2757282"/>
            <a:ext cx="1800493" cy="307777"/>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400" b="1" dirty="0">
                <a:solidFill>
                  <a:srgbClr val="00B050"/>
                </a:solidFill>
                <a:effectLst>
                  <a:outerShdw blurRad="38100" dist="38100" dir="2700000" algn="tl">
                    <a:srgbClr val="000000">
                      <a:alpha val="43137"/>
                    </a:srgbClr>
                  </a:outerShdw>
                </a:effectLst>
              </a:rPr>
              <a:t>分型结构的心理因素</a:t>
            </a:r>
            <a:endParaRPr lang="zh-CN" altLang="en-US" sz="1400" dirty="0">
              <a:solidFill>
                <a:srgbClr val="00B050"/>
              </a:solidFill>
              <a:effectLst>
                <a:outerShdw blurRad="38100" dist="38100" dir="2700000" algn="tl">
                  <a:srgbClr val="000000">
                    <a:alpha val="43137"/>
                  </a:srgbClr>
                </a:outerShdw>
              </a:effectLst>
            </a:endParaRPr>
          </a:p>
        </p:txBody>
      </p:sp>
      <p:sp>
        <p:nvSpPr>
          <p:cNvPr id="11" name="矩形 10">
            <a:hlinkClick r:id="rId17" action="ppaction://hlinksldjump"/>
          </p:cNvPr>
          <p:cNvSpPr/>
          <p:nvPr/>
        </p:nvSpPr>
        <p:spPr>
          <a:xfrm>
            <a:off x="5733780" y="3067050"/>
            <a:ext cx="2286000" cy="30777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400" b="1" dirty="0">
                <a:solidFill>
                  <a:srgbClr val="00B050"/>
                </a:solidFill>
                <a:effectLst>
                  <a:outerShdw blurRad="38100" dist="38100" dir="2700000" algn="tl">
                    <a:srgbClr val="000000">
                      <a:alpha val="43137"/>
                    </a:srgbClr>
                  </a:outerShdw>
                </a:effectLst>
              </a:rPr>
              <a:t>图形生长的一个具体案例</a:t>
            </a:r>
            <a:endParaRPr lang="zh-CN" altLang="en-US" sz="1400" dirty="0">
              <a:solidFill>
                <a:srgbClr val="00B050"/>
              </a:solidFill>
              <a:effectLst>
                <a:outerShdw blurRad="38100" dist="38100" dir="2700000" algn="tl">
                  <a:srgbClr val="000000">
                    <a:alpha val="43137"/>
                  </a:srgbClr>
                </a:outerShdw>
              </a:effectLst>
            </a:endParaRPr>
          </a:p>
        </p:txBody>
      </p:sp>
      <p:sp>
        <p:nvSpPr>
          <p:cNvPr id="12" name="矩形 11">
            <a:hlinkClick r:id="rId18" action="ppaction://hlinksldjump"/>
          </p:cNvPr>
          <p:cNvSpPr/>
          <p:nvPr/>
        </p:nvSpPr>
        <p:spPr>
          <a:xfrm>
            <a:off x="5733780" y="3333346"/>
            <a:ext cx="1800493" cy="307777"/>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400" b="1" dirty="0">
                <a:solidFill>
                  <a:srgbClr val="00B050"/>
                </a:solidFill>
                <a:effectLst>
                  <a:outerShdw blurRad="38100" dist="38100" dir="2700000" algn="tl">
                    <a:srgbClr val="000000">
                      <a:alpha val="43137"/>
                    </a:srgbClr>
                  </a:outerShdw>
                </a:effectLst>
              </a:rPr>
              <a:t>中阴阶段的具体分析</a:t>
            </a:r>
            <a:endParaRPr lang="zh-CN" altLang="en-US" sz="1400" dirty="0">
              <a:solidFill>
                <a:srgbClr val="00B050"/>
              </a:solidFill>
              <a:effectLst>
                <a:outerShdw blurRad="38100" dist="38100" dir="2700000" algn="tl">
                  <a:srgbClr val="000000">
                    <a:alpha val="43137"/>
                  </a:srgbClr>
                </a:outerShdw>
              </a:effectLst>
            </a:endParaRPr>
          </a:p>
        </p:txBody>
      </p:sp>
      <p:sp>
        <p:nvSpPr>
          <p:cNvPr id="13" name="矩形 12">
            <a:hlinkClick r:id="rId19" action="ppaction://hlinksldjump"/>
          </p:cNvPr>
          <p:cNvSpPr/>
          <p:nvPr/>
        </p:nvSpPr>
        <p:spPr>
          <a:xfrm>
            <a:off x="5733780" y="3621378"/>
            <a:ext cx="2664296" cy="30777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400" b="1" dirty="0">
                <a:solidFill>
                  <a:srgbClr val="00B050"/>
                </a:solidFill>
                <a:effectLst>
                  <a:outerShdw blurRad="38100" dist="38100" dir="2700000" algn="tl">
                    <a:srgbClr val="000000">
                      <a:alpha val="43137"/>
                    </a:srgbClr>
                  </a:outerShdw>
                </a:effectLst>
              </a:rPr>
              <a:t>中阴阶段结束时间的辅助判断</a:t>
            </a:r>
            <a:endParaRPr lang="zh-CN" altLang="en-US" sz="1400" dirty="0">
              <a:solidFill>
                <a:srgbClr val="00B050"/>
              </a:solidFill>
              <a:effectLst>
                <a:outerShdw blurRad="38100" dist="38100" dir="2700000" algn="tl">
                  <a:srgbClr val="000000">
                    <a:alpha val="43137"/>
                  </a:srgbClr>
                </a:outerShdw>
              </a:effectLst>
            </a:endParaRPr>
          </a:p>
        </p:txBody>
      </p:sp>
      <p:sp>
        <p:nvSpPr>
          <p:cNvPr id="14" name="矩形 13">
            <a:hlinkClick r:id="rId20" action="ppaction://hlinksldjump"/>
          </p:cNvPr>
          <p:cNvSpPr/>
          <p:nvPr/>
        </p:nvSpPr>
        <p:spPr>
          <a:xfrm>
            <a:off x="5733780" y="3909410"/>
            <a:ext cx="2520280" cy="30777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400" b="1" dirty="0">
                <a:solidFill>
                  <a:srgbClr val="00B050"/>
                </a:solidFill>
                <a:effectLst>
                  <a:outerShdw blurRad="38100" dist="38100" dir="2700000" algn="tl">
                    <a:srgbClr val="000000">
                      <a:alpha val="43137"/>
                    </a:srgbClr>
                  </a:outerShdw>
                </a:effectLst>
              </a:rPr>
              <a:t>走势结构的两重表里关系</a:t>
            </a:r>
            <a:r>
              <a:rPr lang="en-US" altLang="zh-CN" sz="1400" b="1" dirty="0">
                <a:solidFill>
                  <a:srgbClr val="00B050"/>
                </a:solidFill>
                <a:effectLst>
                  <a:outerShdw blurRad="38100" dist="38100" dir="2700000" algn="tl">
                    <a:srgbClr val="000000">
                      <a:alpha val="43137"/>
                    </a:srgbClr>
                  </a:outerShdw>
                </a:effectLst>
              </a:rPr>
              <a:t>1</a:t>
            </a:r>
            <a:endParaRPr lang="zh-CN" altLang="en-US" sz="1400" dirty="0">
              <a:solidFill>
                <a:srgbClr val="00B050"/>
              </a:solidFill>
              <a:effectLst>
                <a:outerShdw blurRad="38100" dist="38100" dir="2700000" algn="tl">
                  <a:srgbClr val="000000">
                    <a:alpha val="43137"/>
                  </a:srgbClr>
                </a:outerShdw>
              </a:effectLst>
            </a:endParaRPr>
          </a:p>
        </p:txBody>
      </p:sp>
      <p:sp>
        <p:nvSpPr>
          <p:cNvPr id="41" name="矩形 40">
            <a:hlinkClick r:id="rId21" action="ppaction://hlinksldjump"/>
          </p:cNvPr>
          <p:cNvSpPr/>
          <p:nvPr/>
        </p:nvSpPr>
        <p:spPr>
          <a:xfrm>
            <a:off x="5733780" y="4197442"/>
            <a:ext cx="2520280" cy="30777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400" b="1" dirty="0">
                <a:solidFill>
                  <a:srgbClr val="00B050"/>
                </a:solidFill>
                <a:effectLst>
                  <a:outerShdw blurRad="38100" dist="38100" dir="2700000" algn="tl">
                    <a:srgbClr val="000000">
                      <a:alpha val="43137"/>
                    </a:srgbClr>
                  </a:outerShdw>
                </a:effectLst>
              </a:rPr>
              <a:t>走势结构的两重表里</a:t>
            </a:r>
            <a:r>
              <a:rPr lang="zh-CN" altLang="en-US" sz="1400" b="1" dirty="0" smtClean="0">
                <a:solidFill>
                  <a:srgbClr val="00B050"/>
                </a:solidFill>
                <a:effectLst>
                  <a:outerShdw blurRad="38100" dist="38100" dir="2700000" algn="tl">
                    <a:srgbClr val="000000">
                      <a:alpha val="43137"/>
                    </a:srgbClr>
                  </a:outerShdw>
                </a:effectLst>
              </a:rPr>
              <a:t>关系</a:t>
            </a:r>
            <a:r>
              <a:rPr lang="en-US" altLang="zh-CN" sz="1400" b="1" dirty="0" smtClean="0">
                <a:solidFill>
                  <a:srgbClr val="00B050"/>
                </a:solidFill>
                <a:effectLst>
                  <a:outerShdw blurRad="38100" dist="38100" dir="2700000" algn="tl">
                    <a:srgbClr val="000000">
                      <a:alpha val="43137"/>
                    </a:srgbClr>
                  </a:outerShdw>
                </a:effectLst>
              </a:rPr>
              <a:t>2</a:t>
            </a:r>
            <a:endParaRPr lang="zh-CN" altLang="en-US" sz="1400" dirty="0">
              <a:solidFill>
                <a:srgbClr val="00B050"/>
              </a:solidFill>
              <a:effectLst>
                <a:outerShdw blurRad="38100" dist="38100" dir="2700000" algn="tl">
                  <a:srgbClr val="000000">
                    <a:alpha val="43137"/>
                  </a:srgbClr>
                </a:outerShdw>
              </a:effectLst>
            </a:endParaRPr>
          </a:p>
        </p:txBody>
      </p:sp>
      <p:sp>
        <p:nvSpPr>
          <p:cNvPr id="42" name="矩形 41">
            <a:hlinkClick r:id="rId22" action="ppaction://hlinksldjump"/>
          </p:cNvPr>
          <p:cNvSpPr/>
          <p:nvPr/>
        </p:nvSpPr>
        <p:spPr>
          <a:xfrm>
            <a:off x="5733780" y="4485474"/>
            <a:ext cx="2520280" cy="30777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400" b="1" dirty="0">
                <a:solidFill>
                  <a:srgbClr val="00B050"/>
                </a:solidFill>
                <a:effectLst>
                  <a:outerShdw blurRad="38100" dist="38100" dir="2700000" algn="tl">
                    <a:srgbClr val="000000">
                      <a:alpha val="43137"/>
                    </a:srgbClr>
                  </a:outerShdw>
                </a:effectLst>
              </a:rPr>
              <a:t>走势结构的两重表里</a:t>
            </a:r>
            <a:r>
              <a:rPr lang="zh-CN" altLang="en-US" sz="1400" b="1" dirty="0" smtClean="0">
                <a:solidFill>
                  <a:srgbClr val="00B050"/>
                </a:solidFill>
                <a:effectLst>
                  <a:outerShdw blurRad="38100" dist="38100" dir="2700000" algn="tl">
                    <a:srgbClr val="000000">
                      <a:alpha val="43137"/>
                    </a:srgbClr>
                  </a:outerShdw>
                </a:effectLst>
              </a:rPr>
              <a:t>关系</a:t>
            </a:r>
            <a:r>
              <a:rPr lang="en-US" altLang="zh-CN" sz="1400" b="1" dirty="0" smtClean="0">
                <a:solidFill>
                  <a:srgbClr val="00B050"/>
                </a:solidFill>
                <a:effectLst>
                  <a:outerShdw blurRad="38100" dist="38100" dir="2700000" algn="tl">
                    <a:srgbClr val="000000">
                      <a:alpha val="43137"/>
                    </a:srgbClr>
                  </a:outerShdw>
                </a:effectLst>
              </a:rPr>
              <a:t>3</a:t>
            </a:r>
            <a:endParaRPr lang="zh-CN" altLang="en-US" sz="1400" dirty="0">
              <a:solidFill>
                <a:srgbClr val="00B050"/>
              </a:solidFill>
              <a:effectLst>
                <a:outerShdw blurRad="38100" dist="38100" dir="2700000" algn="tl">
                  <a:srgbClr val="000000">
                    <a:alpha val="43137"/>
                  </a:srgbClr>
                </a:outerShdw>
              </a:effectLst>
            </a:endParaRPr>
          </a:p>
        </p:txBody>
      </p:sp>
      <p:sp>
        <p:nvSpPr>
          <p:cNvPr id="43" name="矩形 42"/>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44" name="动作按钮: 开始 43">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45" name="动作按钮: 后退或前一项 44">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46" name="动作按钮: 前进或下一项 45">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47" name="动作按钮: 结束 46">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48" name="动作按钮: 第一张 47">
            <a:hlinkClick r:id="" action="ppaction://hlinkshowjump?jump=firstslide" highlightClick="1"/>
          </p:cNvPr>
          <p:cNvSpPr/>
          <p:nvPr/>
        </p:nvSpPr>
        <p:spPr bwMode="auto">
          <a:xfrm>
            <a:off x="8550442" y="6611779"/>
            <a:ext cx="298542"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49" name="动作按钮: 上一张 48">
            <a:hlinkClick r:id="" action="ppaction://hlinkshowjump?jump=endshow" highlightClick="1"/>
          </p:cNvPr>
          <p:cNvSpPr/>
          <p:nvPr/>
        </p:nvSpPr>
        <p:spPr bwMode="auto">
          <a:xfrm>
            <a:off x="8848984"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0" name="矩形 49"/>
          <p:cNvSpPr/>
          <p:nvPr/>
        </p:nvSpPr>
        <p:spPr>
          <a:xfrm>
            <a:off x="7199098" y="1610214"/>
            <a:ext cx="1481880" cy="36004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smtClean="0">
                <a:solidFill>
                  <a:srgbClr val="F67466"/>
                </a:solidFill>
                <a:effectLst>
                  <a:outerShdw blurRad="38100" dist="38100" dir="2700000" algn="tl">
                    <a:srgbClr val="000000">
                      <a:alpha val="43137"/>
                    </a:srgbClr>
                  </a:outerShdw>
                </a:effectLst>
                <a:latin typeface="华文中宋" pitchFamily="2" charset="-122"/>
                <a:ea typeface="华文中宋" pitchFamily="2" charset="-122"/>
              </a:rPr>
              <a:t>制作：红炉火</a:t>
            </a:r>
            <a:endParaRPr lang="zh-CN" altLang="en-US" sz="1200" b="1" dirty="0">
              <a:solidFill>
                <a:srgbClr val="F67466"/>
              </a:solidFill>
              <a:effectLst>
                <a:outerShdw blurRad="38100" dist="38100" dir="2700000" algn="tl">
                  <a:srgbClr val="000000">
                    <a:alpha val="43137"/>
                  </a:srgbClr>
                </a:outerShdw>
              </a:effectLst>
              <a:latin typeface="华文中宋" pitchFamily="2" charset="-122"/>
              <a:ea typeface="华文中宋"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6148"/>
                                        </p:tgtEl>
                                        <p:attrNameLst>
                                          <p:attrName>style.visibility</p:attrName>
                                        </p:attrNameLst>
                                      </p:cBhvr>
                                      <p:to>
                                        <p:strVal val="visible"/>
                                      </p:to>
                                    </p:set>
                                    <p:animEffect transition="in" filter="fade">
                                      <p:cBhvr>
                                        <p:cTn id="10" dur="2000"/>
                                        <p:tgtEl>
                                          <p:spTgt spid="6148"/>
                                        </p:tgtEl>
                                      </p:cBhvr>
                                    </p:animEffect>
                                  </p:childTnLst>
                                </p:cTn>
                              </p:par>
                              <p:par>
                                <p:cTn id="11" presetID="10" presetClass="entr" presetSubtype="0" fill="hold" nodeType="withEffect">
                                  <p:stCondLst>
                                    <p:cond delay="1000"/>
                                  </p:stCondLst>
                                  <p:childTnLst>
                                    <p:set>
                                      <p:cBhvr>
                                        <p:cTn id="12" dur="1" fill="hold">
                                          <p:stCondLst>
                                            <p:cond delay="0"/>
                                          </p:stCondLst>
                                        </p:cTn>
                                        <p:tgtEl>
                                          <p:spTgt spid="6158"/>
                                        </p:tgtEl>
                                        <p:attrNameLst>
                                          <p:attrName>style.visibility</p:attrName>
                                        </p:attrNameLst>
                                      </p:cBhvr>
                                      <p:to>
                                        <p:strVal val="visible"/>
                                      </p:to>
                                    </p:set>
                                    <p:animEffect transition="in" filter="fade">
                                      <p:cBhvr>
                                        <p:cTn id="13" dur="1000"/>
                                        <p:tgtEl>
                                          <p:spTgt spid="6158"/>
                                        </p:tgtEl>
                                      </p:cBhvr>
                                    </p:animEffect>
                                  </p:childTnLst>
                                </p:cTn>
                              </p:par>
                              <p:par>
                                <p:cTn id="14" presetID="10" presetClass="entr" presetSubtype="0" fill="hold" nodeType="withEffect">
                                  <p:stCondLst>
                                    <p:cond delay="1200"/>
                                  </p:stCondLst>
                                  <p:childTnLst>
                                    <p:set>
                                      <p:cBhvr>
                                        <p:cTn id="15" dur="1" fill="hold">
                                          <p:stCondLst>
                                            <p:cond delay="0"/>
                                          </p:stCondLst>
                                        </p:cTn>
                                        <p:tgtEl>
                                          <p:spTgt spid="6157"/>
                                        </p:tgtEl>
                                        <p:attrNameLst>
                                          <p:attrName>style.visibility</p:attrName>
                                        </p:attrNameLst>
                                      </p:cBhvr>
                                      <p:to>
                                        <p:strVal val="visible"/>
                                      </p:to>
                                    </p:set>
                                    <p:animEffect transition="in" filter="fade">
                                      <p:cBhvr>
                                        <p:cTn id="16" dur="1000"/>
                                        <p:tgtEl>
                                          <p:spTgt spid="6157"/>
                                        </p:tgtEl>
                                      </p:cBhvr>
                                    </p:animEffect>
                                  </p:childTnLst>
                                </p:cTn>
                              </p:par>
                              <p:par>
                                <p:cTn id="17" presetID="1" presetClass="entr" presetSubtype="0" fill="hold" nodeType="withEffect">
                                  <p:stCondLst>
                                    <p:cond delay="2000"/>
                                  </p:stCondLst>
                                  <p:childTnLst>
                                    <p:set>
                                      <p:cBhvr>
                                        <p:cTn id="18" dur="1" fill="hold">
                                          <p:stCondLst>
                                            <p:cond delay="0"/>
                                          </p:stCondLst>
                                        </p:cTn>
                                        <p:tgtEl>
                                          <p:spTgt spid="6156"/>
                                        </p:tgtEl>
                                        <p:attrNameLst>
                                          <p:attrName>style.visibility</p:attrName>
                                        </p:attrNameLst>
                                      </p:cBhvr>
                                      <p:to>
                                        <p:strVal val="visible"/>
                                      </p:to>
                                    </p:set>
                                  </p:childTnLst>
                                </p:cTn>
                              </p:par>
                              <p:par>
                                <p:cTn id="19" presetID="26" presetClass="emph" presetSubtype="0" repeatCount="indefinite" fill="hold" nodeType="withEffect">
                                  <p:stCondLst>
                                    <p:cond delay="0"/>
                                  </p:stCondLst>
                                  <p:childTnLst>
                                    <p:animEffect transition="out" filter="fade">
                                      <p:cBhvr>
                                        <p:cTn id="20" dur="800"/>
                                        <p:tgtEl>
                                          <p:spTgt spid="6156"/>
                                        </p:tgtEl>
                                      </p:cBhvr>
                                    </p:animEffect>
                                    <p:animScale>
                                      <p:cBhvr>
                                        <p:cTn id="21" dur="400" autoRev="1" fill="hold"/>
                                        <p:tgtEl>
                                          <p:spTgt spid="6156"/>
                                        </p:tgtEl>
                                      </p:cBhvr>
                                      <p:by x="105000" y="105000"/>
                                    </p:animScale>
                                  </p:childTnLst>
                                </p:cTn>
                              </p:par>
                              <p:par>
                                <p:cTn id="22" presetID="1" presetClass="entr" presetSubtype="0" fill="hold" nodeType="withEffect">
                                  <p:stCondLst>
                                    <p:cond delay="2100"/>
                                  </p:stCondLst>
                                  <p:childTnLst>
                                    <p:set>
                                      <p:cBhvr>
                                        <p:cTn id="23" dur="1" fill="hold">
                                          <p:stCondLst>
                                            <p:cond delay="0"/>
                                          </p:stCondLst>
                                        </p:cTn>
                                        <p:tgtEl>
                                          <p:spTgt spid="6159"/>
                                        </p:tgtEl>
                                        <p:attrNameLst>
                                          <p:attrName>style.visibility</p:attrName>
                                        </p:attrNameLst>
                                      </p:cBhvr>
                                      <p:to>
                                        <p:strVal val="visible"/>
                                      </p:to>
                                    </p:set>
                                  </p:childTnLst>
                                </p:cTn>
                              </p:par>
                              <p:par>
                                <p:cTn id="24" presetID="26" presetClass="emph" presetSubtype="0" repeatCount="indefinite" fill="hold" nodeType="withEffect">
                                  <p:stCondLst>
                                    <p:cond delay="0"/>
                                  </p:stCondLst>
                                  <p:childTnLst>
                                    <p:animEffect transition="out" filter="fade">
                                      <p:cBhvr>
                                        <p:cTn id="25" dur="1000"/>
                                        <p:tgtEl>
                                          <p:spTgt spid="6159"/>
                                        </p:tgtEl>
                                      </p:cBhvr>
                                    </p:animEffect>
                                    <p:animScale>
                                      <p:cBhvr>
                                        <p:cTn id="26" dur="500" autoRev="1" fill="hold"/>
                                        <p:tgtEl>
                                          <p:spTgt spid="6159"/>
                                        </p:tgtEl>
                                      </p:cBhvr>
                                      <p:by x="105000" y="105000"/>
                                    </p:animScale>
                                  </p:childTnLst>
                                </p:cTn>
                              </p:par>
                              <p:par>
                                <p:cTn id="27" presetID="1" presetClass="entr" presetSubtype="0" fill="hold" nodeType="withEffect">
                                  <p:stCondLst>
                                    <p:cond delay="2200"/>
                                  </p:stCondLst>
                                  <p:childTnLst>
                                    <p:set>
                                      <p:cBhvr>
                                        <p:cTn id="28" dur="1" fill="hold">
                                          <p:stCondLst>
                                            <p:cond delay="0"/>
                                          </p:stCondLst>
                                        </p:cTn>
                                        <p:tgtEl>
                                          <p:spTgt spid="6160"/>
                                        </p:tgtEl>
                                        <p:attrNameLst>
                                          <p:attrName>style.visibility</p:attrName>
                                        </p:attrNameLst>
                                      </p:cBhvr>
                                      <p:to>
                                        <p:strVal val="visible"/>
                                      </p:to>
                                    </p:set>
                                  </p:childTnLst>
                                </p:cTn>
                              </p:par>
                              <p:par>
                                <p:cTn id="29" presetID="26" presetClass="emph" presetSubtype="0" repeatCount="indefinite" fill="hold" nodeType="withEffect">
                                  <p:stCondLst>
                                    <p:cond delay="0"/>
                                  </p:stCondLst>
                                  <p:childTnLst>
                                    <p:animEffect transition="out" filter="fade">
                                      <p:cBhvr>
                                        <p:cTn id="30" dur="1000"/>
                                        <p:tgtEl>
                                          <p:spTgt spid="6160"/>
                                        </p:tgtEl>
                                      </p:cBhvr>
                                    </p:animEffect>
                                    <p:animScale>
                                      <p:cBhvr>
                                        <p:cTn id="31" dur="500" autoRev="1" fill="hold"/>
                                        <p:tgtEl>
                                          <p:spTgt spid="6160"/>
                                        </p:tgtEl>
                                      </p:cBhvr>
                                      <p:by x="105000" y="105000"/>
                                    </p:animScale>
                                  </p:childTnLst>
                                </p:cTn>
                              </p:par>
                              <p:par>
                                <p:cTn id="32" presetID="22" presetClass="entr" presetSubtype="4"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0"/>
                                        <p:tgtEl>
                                          <p:spTgt spid="35"/>
                                        </p:tgtEl>
                                      </p:cBhvr>
                                    </p:animEffect>
                                  </p:childTnLst>
                                </p:cTn>
                              </p:par>
                              <p:par>
                                <p:cTn id="35" presetID="1" presetClass="entr" presetSubtype="0" fill="hold" nodeType="withEffect">
                                  <p:stCondLst>
                                    <p:cond delay="2300"/>
                                  </p:stCondLst>
                                  <p:childTnLst>
                                    <p:set>
                                      <p:cBhvr>
                                        <p:cTn id="36" dur="1" fill="hold">
                                          <p:stCondLst>
                                            <p:cond delay="0"/>
                                          </p:stCondLst>
                                        </p:cTn>
                                        <p:tgtEl>
                                          <p:spTgt spid="6161"/>
                                        </p:tgtEl>
                                        <p:attrNameLst>
                                          <p:attrName>style.visibility</p:attrName>
                                        </p:attrNameLst>
                                      </p:cBhvr>
                                      <p:to>
                                        <p:strVal val="visible"/>
                                      </p:to>
                                    </p:set>
                                  </p:childTnLst>
                                </p:cTn>
                              </p:par>
                              <p:par>
                                <p:cTn id="37" presetID="26" presetClass="emph" presetSubtype="0" repeatCount="indefinite" fill="hold" nodeType="withEffect">
                                  <p:stCondLst>
                                    <p:cond delay="0"/>
                                  </p:stCondLst>
                                  <p:childTnLst>
                                    <p:animEffect transition="out" filter="fade">
                                      <p:cBhvr>
                                        <p:cTn id="38" dur="1000"/>
                                        <p:tgtEl>
                                          <p:spTgt spid="6161"/>
                                        </p:tgtEl>
                                      </p:cBhvr>
                                    </p:animEffect>
                                    <p:animScale>
                                      <p:cBhvr>
                                        <p:cTn id="39" dur="500" autoRev="1" fill="hold"/>
                                        <p:tgtEl>
                                          <p:spTgt spid="6161"/>
                                        </p:tgtEl>
                                      </p:cBhvr>
                                      <p:by x="105000" y="105000"/>
                                    </p:animScale>
                                  </p:childTnLst>
                                </p:cTn>
                              </p:par>
                              <p:par>
                                <p:cTn id="40" presetID="1" presetClass="entr" presetSubtype="0" fill="hold" nodeType="withEffect">
                                  <p:stCondLst>
                                    <p:cond delay="1900"/>
                                  </p:stCondLst>
                                  <p:childTnLst>
                                    <p:set>
                                      <p:cBhvr>
                                        <p:cTn id="41" dur="1" fill="hold">
                                          <p:stCondLst>
                                            <p:cond delay="0"/>
                                          </p:stCondLst>
                                        </p:cTn>
                                        <p:tgtEl>
                                          <p:spTgt spid="6166"/>
                                        </p:tgtEl>
                                        <p:attrNameLst>
                                          <p:attrName>style.visibility</p:attrName>
                                        </p:attrNameLst>
                                      </p:cBhvr>
                                      <p:to>
                                        <p:strVal val="visible"/>
                                      </p:to>
                                    </p:set>
                                  </p:childTnLst>
                                </p:cTn>
                              </p:par>
                              <p:par>
                                <p:cTn id="42" presetID="26" presetClass="emph" presetSubtype="0" repeatCount="indefinite" fill="hold" nodeType="withEffect">
                                  <p:stCondLst>
                                    <p:cond delay="0"/>
                                  </p:stCondLst>
                                  <p:childTnLst>
                                    <p:animEffect transition="out" filter="fade">
                                      <p:cBhvr>
                                        <p:cTn id="43" dur="500"/>
                                        <p:tgtEl>
                                          <p:spTgt spid="6166"/>
                                        </p:tgtEl>
                                      </p:cBhvr>
                                    </p:animEffect>
                                    <p:animScale>
                                      <p:cBhvr>
                                        <p:cTn id="44" dur="250" autoRev="1" fill="hold"/>
                                        <p:tgtEl>
                                          <p:spTgt spid="6166"/>
                                        </p:tgtEl>
                                      </p:cBhvr>
                                      <p:by x="105000" y="105000"/>
                                    </p:animScale>
                                  </p:childTnLst>
                                </p:cTn>
                              </p:par>
                              <p:par>
                                <p:cTn id="45" presetID="1" presetClass="entr" presetSubtype="0" fill="hold" nodeType="withEffect">
                                  <p:stCondLst>
                                    <p:cond delay="2000"/>
                                  </p:stCondLst>
                                  <p:childTnLst>
                                    <p:set>
                                      <p:cBhvr>
                                        <p:cTn id="46" dur="1" fill="hold">
                                          <p:stCondLst>
                                            <p:cond delay="0"/>
                                          </p:stCondLst>
                                        </p:cTn>
                                        <p:tgtEl>
                                          <p:spTgt spid="6167"/>
                                        </p:tgtEl>
                                        <p:attrNameLst>
                                          <p:attrName>style.visibility</p:attrName>
                                        </p:attrNameLst>
                                      </p:cBhvr>
                                      <p:to>
                                        <p:strVal val="visible"/>
                                      </p:to>
                                    </p:set>
                                  </p:childTnLst>
                                </p:cTn>
                              </p:par>
                              <p:par>
                                <p:cTn id="47" presetID="26" presetClass="emph" presetSubtype="0" repeatCount="indefinite" fill="hold" nodeType="withEffect">
                                  <p:stCondLst>
                                    <p:cond delay="4800"/>
                                  </p:stCondLst>
                                  <p:childTnLst>
                                    <p:animEffect transition="out" filter="fade">
                                      <p:cBhvr>
                                        <p:cTn id="48" dur="500"/>
                                        <p:tgtEl>
                                          <p:spTgt spid="6167"/>
                                        </p:tgtEl>
                                      </p:cBhvr>
                                    </p:animEffect>
                                    <p:animScale>
                                      <p:cBhvr>
                                        <p:cTn id="49" dur="250" autoRev="1" fill="hold"/>
                                        <p:tgtEl>
                                          <p:spTgt spid="6167"/>
                                        </p:tgtEl>
                                      </p:cBhvr>
                                      <p:by x="105000" y="105000"/>
                                    </p:animScale>
                                  </p:childTnLst>
                                </p:cTn>
                              </p:par>
                              <p:par>
                                <p:cTn id="50" presetID="1" presetClass="entr" presetSubtype="0" fill="hold" nodeType="withEffect">
                                  <p:stCondLst>
                                    <p:cond delay="2100"/>
                                  </p:stCondLst>
                                  <p:childTnLst>
                                    <p:set>
                                      <p:cBhvr>
                                        <p:cTn id="51" dur="1" fill="hold">
                                          <p:stCondLst>
                                            <p:cond delay="0"/>
                                          </p:stCondLst>
                                        </p:cTn>
                                        <p:tgtEl>
                                          <p:spTgt spid="6168"/>
                                        </p:tgtEl>
                                        <p:attrNameLst>
                                          <p:attrName>style.visibility</p:attrName>
                                        </p:attrNameLst>
                                      </p:cBhvr>
                                      <p:to>
                                        <p:strVal val="visible"/>
                                      </p:to>
                                    </p:set>
                                  </p:childTnLst>
                                </p:cTn>
                              </p:par>
                              <p:par>
                                <p:cTn id="52" presetID="26" presetClass="emph" presetSubtype="0" repeatCount="indefinite" fill="hold" nodeType="withEffect">
                                  <p:stCondLst>
                                    <p:cond delay="0"/>
                                  </p:stCondLst>
                                  <p:childTnLst>
                                    <p:animEffect transition="out" filter="fade">
                                      <p:cBhvr>
                                        <p:cTn id="53" dur="500"/>
                                        <p:tgtEl>
                                          <p:spTgt spid="6168"/>
                                        </p:tgtEl>
                                      </p:cBhvr>
                                    </p:animEffect>
                                    <p:animScale>
                                      <p:cBhvr>
                                        <p:cTn id="54" dur="250" autoRev="1" fill="hold"/>
                                        <p:tgtEl>
                                          <p:spTgt spid="6168"/>
                                        </p:tgtEl>
                                      </p:cBhvr>
                                      <p:by x="105000" y="105000"/>
                                    </p:animScale>
                                  </p:childTnLst>
                                </p:cTn>
                              </p:par>
                              <p:par>
                                <p:cTn id="55" presetID="1" presetClass="entr" presetSubtype="0" fill="hold" nodeType="withEffect">
                                  <p:stCondLst>
                                    <p:cond delay="2200"/>
                                  </p:stCondLst>
                                  <p:childTnLst>
                                    <p:set>
                                      <p:cBhvr>
                                        <p:cTn id="56" dur="1" fill="hold">
                                          <p:stCondLst>
                                            <p:cond delay="0"/>
                                          </p:stCondLst>
                                        </p:cTn>
                                        <p:tgtEl>
                                          <p:spTgt spid="6169"/>
                                        </p:tgtEl>
                                        <p:attrNameLst>
                                          <p:attrName>style.visibility</p:attrName>
                                        </p:attrNameLst>
                                      </p:cBhvr>
                                      <p:to>
                                        <p:strVal val="visible"/>
                                      </p:to>
                                    </p:set>
                                  </p:childTnLst>
                                </p:cTn>
                              </p:par>
                              <p:par>
                                <p:cTn id="57" presetID="26" presetClass="emph" presetSubtype="0" repeatCount="indefinite" fill="hold" nodeType="withEffect">
                                  <p:stCondLst>
                                    <p:cond delay="0"/>
                                  </p:stCondLst>
                                  <p:childTnLst>
                                    <p:animEffect transition="out" filter="fade">
                                      <p:cBhvr>
                                        <p:cTn id="58" dur="500"/>
                                        <p:tgtEl>
                                          <p:spTgt spid="6169"/>
                                        </p:tgtEl>
                                      </p:cBhvr>
                                    </p:animEffect>
                                    <p:animScale>
                                      <p:cBhvr>
                                        <p:cTn id="59" dur="250" autoRev="1" fill="hold"/>
                                        <p:tgtEl>
                                          <p:spTgt spid="6169"/>
                                        </p:tgtEl>
                                      </p:cBhvr>
                                      <p:by x="105000" y="105000"/>
                                    </p:animScale>
                                  </p:childTnLst>
                                </p:cTn>
                              </p:par>
                              <p:par>
                                <p:cTn id="60" presetID="1" presetClass="entr" presetSubtype="0" fill="hold" nodeType="withEffect">
                                  <p:stCondLst>
                                    <p:cond delay="2300"/>
                                  </p:stCondLst>
                                  <p:childTnLst>
                                    <p:set>
                                      <p:cBhvr>
                                        <p:cTn id="61" dur="1" fill="hold">
                                          <p:stCondLst>
                                            <p:cond delay="0"/>
                                          </p:stCondLst>
                                        </p:cTn>
                                        <p:tgtEl>
                                          <p:spTgt spid="6170"/>
                                        </p:tgtEl>
                                        <p:attrNameLst>
                                          <p:attrName>style.visibility</p:attrName>
                                        </p:attrNameLst>
                                      </p:cBhvr>
                                      <p:to>
                                        <p:strVal val="visible"/>
                                      </p:to>
                                    </p:set>
                                  </p:childTnLst>
                                </p:cTn>
                              </p:par>
                              <p:par>
                                <p:cTn id="62" presetID="26" presetClass="emph" presetSubtype="0" repeatCount="indefinite" fill="hold" nodeType="withEffect">
                                  <p:stCondLst>
                                    <p:cond delay="0"/>
                                  </p:stCondLst>
                                  <p:childTnLst>
                                    <p:animEffect transition="out" filter="fade">
                                      <p:cBhvr>
                                        <p:cTn id="63" dur="500"/>
                                        <p:tgtEl>
                                          <p:spTgt spid="6170"/>
                                        </p:tgtEl>
                                      </p:cBhvr>
                                    </p:animEffect>
                                    <p:animScale>
                                      <p:cBhvr>
                                        <p:cTn id="64" dur="250" autoRev="1" fill="hold"/>
                                        <p:tgtEl>
                                          <p:spTgt spid="6170"/>
                                        </p:tgtEl>
                                      </p:cBhvr>
                                      <p:by x="105000" y="105000"/>
                                    </p:animScale>
                                  </p:childTnLst>
                                </p:cTn>
                              </p:par>
                              <p:par>
                                <p:cTn id="65" presetID="1" presetClass="entr" presetSubtype="0" fill="hold" nodeType="withEffect">
                                  <p:stCondLst>
                                    <p:cond delay="2900"/>
                                  </p:stCondLst>
                                  <p:childTnLst>
                                    <p:set>
                                      <p:cBhvr>
                                        <p:cTn id="66" dur="1" fill="hold">
                                          <p:stCondLst>
                                            <p:cond delay="0"/>
                                          </p:stCondLst>
                                        </p:cTn>
                                        <p:tgtEl>
                                          <p:spTgt spid="6171"/>
                                        </p:tgtEl>
                                        <p:attrNameLst>
                                          <p:attrName>style.visibility</p:attrName>
                                        </p:attrNameLst>
                                      </p:cBhvr>
                                      <p:to>
                                        <p:strVal val="visible"/>
                                      </p:to>
                                    </p:set>
                                  </p:childTnLst>
                                </p:cTn>
                              </p:par>
                              <p:par>
                                <p:cTn id="67" presetID="26" presetClass="emph" presetSubtype="0" repeatCount="indefinite" fill="hold" nodeType="withEffect">
                                  <p:stCondLst>
                                    <p:cond delay="0"/>
                                  </p:stCondLst>
                                  <p:childTnLst>
                                    <p:animEffect transition="out" filter="fade">
                                      <p:cBhvr>
                                        <p:cTn id="68" dur="500"/>
                                        <p:tgtEl>
                                          <p:spTgt spid="6171"/>
                                        </p:tgtEl>
                                      </p:cBhvr>
                                    </p:animEffect>
                                    <p:animScale>
                                      <p:cBhvr>
                                        <p:cTn id="69" dur="250" autoRev="1" fill="hold"/>
                                        <p:tgtEl>
                                          <p:spTgt spid="6171"/>
                                        </p:tgtEl>
                                      </p:cBhvr>
                                      <p:by x="105000" y="105000"/>
                                    </p:animScale>
                                  </p:childTnLst>
                                </p:cTn>
                              </p:par>
                              <p:par>
                                <p:cTn id="70" presetID="0" presetClass="path" presetSubtype="0" accel="50000" decel="50000" fill="hold" nodeType="withEffect">
                                  <p:stCondLst>
                                    <p:cond delay="3000"/>
                                  </p:stCondLst>
                                  <p:childTnLst>
                                    <p:animMotion origin="layout" path="M 0.012640 -0.140388 C 0.013186 -0.138122 0.015190 -0.131325 0.015919 -0.126792 C 0.016648 -0.122259 0.016101 -0.116595 0.017012 -0.113196 C 0.017924 -0.109796 0.019928 -0.108663 0.021386 -0.106397 C 0.022843 -0.104131 0.024301 -0.101299 0.025759 -0.099600 C 0.027217 -0.097900 0.028675 -0.098467 0.030132 -0.096200 C 0.031590 -0.093934 0.033048 -0.088835 0.034506 -0.086004 C 0.035964 -0.083171 0.037422 -0.081471 0.038880 -0.079205 C 0.040337 -0.076938 0.041795 -0.074672 0.043253 -0.072406 C 0.044711 -0.070141 0.045986 -0.066742 0.047627 -0.065609 C 0.049266 -0.064475 0.051453 -0.065609 0.053093 -0.065609 C 0.054733 -0.065609 0.055827 -0.065609 0.057466 -0.065609 C 0.059107 -0.065609 0.061293 -0.065609 0.062933 -0.065609 C 0.064573 -0.065609 0.065849 -0.066175 0.067307 -0.065609 C 0.068764 -0.065042 0.070040 -0.063342 0.071680 -0.062209 C 0.073320 -0.061076 0.075507 -0.061076 0.077146 -0.058810 C 0.078787 -0.056545 0.080062 -0.052579 0.081520 -0.048613 C 0.082978 -0.044647 0.084436 -0.039549 0.085893 -0.035017 C 0.087351 -0.030484 0.088809 -0.024820 0.090267 -0.021421 C 0.091724 -0.018021 0.093000 -0.018588 0.094640 -0.014622 C 0.096281 -0.010658 0.098831 -0.002726 0.100108 0.002374 C 0.101382 0.007471 0.101382 0.011437 0.102293 0.015970 C 0.103204 0.020501 0.105027 0.025033 0.105573 0.029566 C 0.106120 0.034098 0.105573 0.038629 0.105573 0.043162 C 0.105573 0.047695 0.105392 0.052226 0.105573 0.056758 C 0.105756 0.061291 0.106484 0.065823 0.106667 0.070354 C 0.106850 0.074887 0.106303 0.078853 0.106667 0.083950 C 0.107031 0.089050 0.107761 0.096415 0.108854 0.100946 C 0.109947 0.105479 0.111769 0.107178 0.113227 0.111144 C 0.114684 0.115109 0.116508 0.120208 0.117600 0.124740 C 0.118694 0.129271 0.119241 0.133804 0.119788 0.138336 C 0.120334 0.142868 0.120152 0.147400 0.120880 0.151933 C 0.121610 0.156465 0.122885 0.161563 0.124161 0.165529 C 0.125437 0.169495 0.126894 0.172327 0.128534 0.175726 C 0.130174 0.179125 0.131450 0.181958 0.134001 0.185923 C 0.136552 0.189888 0.141290 0.196687 0.143841 0.199520 C 0.146392 0.202352 0.147485 0.200086 0.149308 0.202919 C 0.151130 0.205751 0.153134 0.213116 0.154774 0.216515 C 0.156415 0.219913 0.157690 0.221613 0.159148 0.223313 C 0.160605 0.225012 0.162063 0.224446 0.163521 0.226712 C 0.164979 0.228978 0.166254 0.232944 0.167895 0.236909 C 0.169534 0.240875 0.171539 0.247673 0.173361 0.250505 C 0.175184 0.253338 0.177006 0.252205 0.178828 0.253904 C 0.180650 0.255604 0.183019 0.256737 0.184295 0.260703 C 0.185570 0.264668 0.185206 0.273166 0.186481 0.277698 C 0.187757 0.282230 0.190672 0.283363 0.191949 0.287895 C 0.193224 0.292427 0.193224 0.299792 0.194135 0.304890 C 0.195046 0.309989 0.196140 0.313955 0.197414 0.318486 C 0.198691 0.323019 0.200330 0.327551 0.201788 0.332083 C 0.203246 0.336615 0.204704 0.341148 0.206162 0.345679 C 0.207620 0.350211 0.209078 0.355310 0.210535 0.359276 C 0.211993 0.363241 0.212722 0.365507 0.214909 0.369473 C 0.217095 0.373438 0.221469 0.379103 0.223655 0.383069 C 0.225842 0.387034 0.226389 0.389867 0.228029 0.393266 C 0.229669 0.396665 0.231673 0.400065 0.233495 0.403463 C 0.235318 0.406862 0.237322 0.410828 0.238962 0.413661 C 0.240602 0.416494 0.241878 0.418192 0.243336 0.420458 C 0.244794 0.422725 0.246433 0.423858 0.247709 0.427257 C 0.248984 0.430656 0.250078 0.436321 0.250989 0.440853 C 0.251900 0.445386 0.252083 0.449917 0.253175 0.454449 C 0.254269 0.458982 0.256638 0.463514 0.257549 0.468045 C 0.258460 0.472578 0.258460 0.477111 0.258643 0.481642 C 0.258825 0.486174 0.258643 0.490707 0.258643 0.495238 C 0.258643 0.499770 0.258643 0.506569 0.258643 0.508835 " pathEditMode="relative" rAng="0" ptsTypes="">
                                      <p:cBhvr>
                                        <p:cTn id="71" dur="2000" fill="hold"/>
                                        <p:tgtEl>
                                          <p:spTgt spid="6164"/>
                                        </p:tgtEl>
                                        <p:attrNameLst>
                                          <p:attrName>ppt_x,ppt_y</p:attrName>
                                        </p:attrNameLst>
                                      </p:cBhvr>
                                      <p:rCtr x="12300" y="32500"/>
                                    </p:animMotion>
                                  </p:childTnLst>
                                  <p:subTnLst>
                                    <p:set>
                                      <p:cBhvr override="childStyle">
                                        <p:cTn dur="1" fill="hold" display="0" masterRel="sameClick" afterEffect="1">
                                          <p:stCondLst>
                                            <p:cond evt="end" delay="0">
                                              <p:tn val="70"/>
                                            </p:cond>
                                          </p:stCondLst>
                                        </p:cTn>
                                        <p:tgtEl>
                                          <p:spTgt spid="6164"/>
                                        </p:tgtEl>
                                        <p:attrNameLst>
                                          <p:attrName>style.visibility</p:attrName>
                                        </p:attrNameLst>
                                      </p:cBhvr>
                                      <p:to>
                                        <p:strVal val="hidden"/>
                                      </p:to>
                                    </p:set>
                                  </p:subTnLst>
                                </p:cTn>
                              </p:par>
                              <p:par>
                                <p:cTn id="72" presetID="1" presetClass="entr" presetSubtype="0" fill="hold" nodeType="withEffect">
                                  <p:stCondLst>
                                    <p:cond delay="3000"/>
                                  </p:stCondLst>
                                  <p:childTnLst>
                                    <p:set>
                                      <p:cBhvr>
                                        <p:cTn id="73" dur="1" fill="hold">
                                          <p:stCondLst>
                                            <p:cond delay="0"/>
                                          </p:stCondLst>
                                        </p:cTn>
                                        <p:tgtEl>
                                          <p:spTgt spid="6172"/>
                                        </p:tgtEl>
                                        <p:attrNameLst>
                                          <p:attrName>style.visibility</p:attrName>
                                        </p:attrNameLst>
                                      </p:cBhvr>
                                      <p:to>
                                        <p:strVal val="visible"/>
                                      </p:to>
                                    </p:set>
                                  </p:childTnLst>
                                </p:cTn>
                              </p:par>
                              <p:par>
                                <p:cTn id="74" presetID="26" presetClass="emph" presetSubtype="0" repeatCount="indefinite" fill="hold" nodeType="withEffect">
                                  <p:stCondLst>
                                    <p:cond delay="0"/>
                                  </p:stCondLst>
                                  <p:childTnLst>
                                    <p:animEffect transition="out" filter="fade">
                                      <p:cBhvr>
                                        <p:cTn id="75" dur="500"/>
                                        <p:tgtEl>
                                          <p:spTgt spid="6172"/>
                                        </p:tgtEl>
                                      </p:cBhvr>
                                    </p:animEffect>
                                    <p:animScale>
                                      <p:cBhvr>
                                        <p:cTn id="76" dur="250" autoRev="1" fill="hold"/>
                                        <p:tgtEl>
                                          <p:spTgt spid="6172"/>
                                        </p:tgtEl>
                                      </p:cBhvr>
                                      <p:by x="105000" y="105000"/>
                                    </p:animScale>
                                  </p:childTnLst>
                                </p:cTn>
                              </p:par>
                              <p:par>
                                <p:cTn id="77" presetID="1" presetClass="entr" presetSubtype="0" fill="hold" nodeType="withEffect">
                                  <p:stCondLst>
                                    <p:cond delay="3100"/>
                                  </p:stCondLst>
                                  <p:childTnLst>
                                    <p:set>
                                      <p:cBhvr>
                                        <p:cTn id="78" dur="1" fill="hold">
                                          <p:stCondLst>
                                            <p:cond delay="0"/>
                                          </p:stCondLst>
                                        </p:cTn>
                                        <p:tgtEl>
                                          <p:spTgt spid="6173"/>
                                        </p:tgtEl>
                                        <p:attrNameLst>
                                          <p:attrName>style.visibility</p:attrName>
                                        </p:attrNameLst>
                                      </p:cBhvr>
                                      <p:to>
                                        <p:strVal val="visible"/>
                                      </p:to>
                                    </p:set>
                                  </p:childTnLst>
                                </p:cTn>
                              </p:par>
                              <p:par>
                                <p:cTn id="79" presetID="26" presetClass="emph" presetSubtype="0" repeatCount="indefinite" fill="hold" nodeType="withEffect">
                                  <p:stCondLst>
                                    <p:cond delay="0"/>
                                  </p:stCondLst>
                                  <p:childTnLst>
                                    <p:animEffect transition="out" filter="fade">
                                      <p:cBhvr>
                                        <p:cTn id="80" dur="500"/>
                                        <p:tgtEl>
                                          <p:spTgt spid="6173"/>
                                        </p:tgtEl>
                                      </p:cBhvr>
                                    </p:animEffect>
                                    <p:animScale>
                                      <p:cBhvr>
                                        <p:cTn id="81" dur="250" autoRev="1" fill="hold"/>
                                        <p:tgtEl>
                                          <p:spTgt spid="6173"/>
                                        </p:tgtEl>
                                      </p:cBhvr>
                                      <p:by x="105000" y="105000"/>
                                    </p:animScale>
                                  </p:childTnLst>
                                </p:cTn>
                              </p:par>
                              <p:par>
                                <p:cTn id="82" presetID="0" presetClass="path" presetSubtype="0" accel="50000" decel="50000" fill="hold" nodeType="withEffect">
                                  <p:stCondLst>
                                    <p:cond delay="3500"/>
                                  </p:stCondLst>
                                  <p:childTnLst>
                                    <p:animMotion origin="layout" path="M 0.000019 -0.000085 C 0.000783 0.001326 0.003585 0.005562 0.004604 0.008387 C 0.005623 0.011212 0.004858 0.014742 0.006132 0.016859 C 0.007405 0.018979 0.010208 0.019684 0.012245 0.021097 C 0.014283 0.022509 0.016321 0.024273 0.018358 0.025333 C 0.020396 0.026392 0.022434 0.026039 0.024472 0.027451 C 0.026509 0.028863 0.028548 0.032041 0.030586 0.033806 C 0.032623 0.035570 0.034660 0.036630 0.036698 0.038042 C 0.038737 0.039454 0.040774 0.040867 0.042812 0.042280 C 0.044849 0.043690 0.046632 0.045809 0.048925 0.046515 C 0.051217 0.047221 0.054274 0.046515 0.056567 0.046515 C 0.058859 0.046515 0.060388 0.046515 0.062680 0.046515 C 0.064973 0.046515 0.068029 0.046515 0.070321 0.046515 C 0.072614 0.046515 0.074398 0.046163 0.076435 0.046515 C 0.078472 0.046867 0.080255 0.047927 0.082548 0.048634 C 0.084840 0.049340 0.087898 0.049340 0.090190 0.050751 C 0.092483 0.052163 0.094265 0.054634 0.096303 0.057107 C 0.098341 0.059578 0.100379 0.062755 0.102417 0.065578 C 0.104454 0.068404 0.106492 0.071933 0.108530 0.074052 C 0.110568 0.076171 0.112350 0.075817 0.114642 0.078289 C 0.116935 0.080760 0.120501 0.085702 0.122285 0.088880 C 0.124067 0.092057 0.124067 0.094528 0.125341 0.097353 C 0.126615 0.100176 0.129162 0.103001 0.129926 0.105826 C 0.130690 0.108650 0.129926 0.111475 0.129926 0.114298 C 0.129926 0.117123 0.129672 0.119947 0.129926 0.122772 C 0.130181 0.125596 0.131200 0.128420 0.131455 0.131244 C 0.131710 0.134069 0.130945 0.136540 0.131455 0.139717 C 0.131964 0.142894 0.132983 0.147484 0.134512 0.150308 C 0.136040 0.153133 0.138587 0.154191 0.140624 0.156663 C 0.142663 0.159134 0.145209 0.162311 0.146737 0.165136 C 0.148266 0.167960 0.149030 0.170784 0.149795 0.173609 C 0.150558 0.176433 0.150303 0.179257 0.151322 0.182082 C 0.152342 0.184906 0.154125 0.188082 0.155908 0.190554 C 0.157691 0.193026 0.159728 0.194792 0.162021 0.196909 C 0.164313 0.199028 0.166097 0.200792 0.169662 0.203264 C 0.173228 0.205735 0.179851 0.209972 0.183418 0.211736 C 0.186983 0.213503 0.188512 0.212090 0.191059 0.213856 C 0.193607 0.215619 0.196409 0.220210 0.198701 0.222329 C 0.200993 0.224445 0.202777 0.225505 0.204814 0.226564 C 0.206852 0.227624 0.208889 0.227270 0.210928 0.228683 C 0.212966 0.230095 0.214748 0.232566 0.217040 0.235037 C 0.219333 0.237508 0.222135 0.241745 0.224682 0.243510 C 0.227230 0.245276 0.229776 0.244569 0.232324 0.245627 C 0.234871 0.246687 0.238182 0.247394 0.239966 0.249865 C 0.241749 0.252336 0.241239 0.257632 0.243022 0.260455 C 0.244805 0.263280 0.248880 0.263987 0.250664 0.266810 C 0.252446 0.269635 0.252446 0.274224 0.253720 0.277402 C 0.254994 0.280579 0.256523 0.283049 0.258305 0.285875 C 0.260089 0.288699 0.262381 0.291523 0.264419 0.294347 C 0.266457 0.297172 0.268494 0.299996 0.270532 0.302820 C 0.272570 0.305645 0.274608 0.308823 0.276645 0.311293 C 0.278682 0.313765 0.279702 0.315177 0.282759 0.317649 C 0.285815 0.320119 0.291929 0.323650 0.294985 0.326121 C 0.298042 0.328592 0.298806 0.330357 0.301098 0.332476 C 0.303392 0.334594 0.306192 0.336712 0.308740 0.338830 C 0.311287 0.340948 0.314090 0.343420 0.316383 0.345185 C 0.318675 0.346951 0.320457 0.348009 0.322495 0.349421 C 0.324533 0.350833 0.326825 0.351540 0.328608 0.353658 C 0.330391 0.355777 0.331920 0.359306 0.333193 0.362131 C 0.334467 0.364955 0.334722 0.367779 0.336250 0.370604 C 0.337779 0.373428 0.341090 0.376252 0.342364 0.379076 C 0.343637 0.381901 0.343637 0.384726 0.343892 0.387549 C 0.344146 0.390374 0.343892 0.393198 0.343892 0.396022 C 0.343892 0.398847 0.343892 0.403083 0.343892 0.404496 " pathEditMode="relative" rAng="0" ptsTypes="">
                                      <p:cBhvr>
                                        <p:cTn id="83" dur="3000" fill="hold"/>
                                        <p:tgtEl>
                                          <p:spTgt spid="6163"/>
                                        </p:tgtEl>
                                        <p:attrNameLst>
                                          <p:attrName>ppt_x,ppt_y</p:attrName>
                                        </p:attrNameLst>
                                      </p:cBhvr>
                                      <p:rCtr x="17200" y="20200"/>
                                    </p:animMotion>
                                  </p:childTnLst>
                                  <p:subTnLst>
                                    <p:set>
                                      <p:cBhvr override="childStyle">
                                        <p:cTn dur="1" fill="hold" display="0" masterRel="sameClick" afterEffect="1">
                                          <p:stCondLst>
                                            <p:cond evt="end" delay="0">
                                              <p:tn val="82"/>
                                            </p:cond>
                                          </p:stCondLst>
                                        </p:cTn>
                                        <p:tgtEl>
                                          <p:spTgt spid="6163"/>
                                        </p:tgtEl>
                                        <p:attrNameLst>
                                          <p:attrName>style.visibility</p:attrName>
                                        </p:attrNameLst>
                                      </p:cBhvr>
                                      <p:to>
                                        <p:strVal val="hidden"/>
                                      </p:to>
                                    </p:set>
                                  </p:subTnLst>
                                </p:cTn>
                              </p:par>
                              <p:par>
                                <p:cTn id="84" presetID="1" presetClass="entr" presetSubtype="0" fill="hold" nodeType="withEffect">
                                  <p:stCondLst>
                                    <p:cond delay="3200"/>
                                  </p:stCondLst>
                                  <p:childTnLst>
                                    <p:set>
                                      <p:cBhvr>
                                        <p:cTn id="85" dur="1" fill="hold">
                                          <p:stCondLst>
                                            <p:cond delay="0"/>
                                          </p:stCondLst>
                                        </p:cTn>
                                        <p:tgtEl>
                                          <p:spTgt spid="6174"/>
                                        </p:tgtEl>
                                        <p:attrNameLst>
                                          <p:attrName>style.visibility</p:attrName>
                                        </p:attrNameLst>
                                      </p:cBhvr>
                                      <p:to>
                                        <p:strVal val="visible"/>
                                      </p:to>
                                    </p:set>
                                  </p:childTnLst>
                                </p:cTn>
                              </p:par>
                              <p:par>
                                <p:cTn id="86" presetID="26" presetClass="emph" presetSubtype="0" repeatCount="indefinite" fill="hold" nodeType="withEffect">
                                  <p:stCondLst>
                                    <p:cond delay="0"/>
                                  </p:stCondLst>
                                  <p:childTnLst>
                                    <p:animEffect transition="out" filter="fade">
                                      <p:cBhvr>
                                        <p:cTn id="87" dur="500"/>
                                        <p:tgtEl>
                                          <p:spTgt spid="6174"/>
                                        </p:tgtEl>
                                      </p:cBhvr>
                                    </p:animEffect>
                                    <p:animScale>
                                      <p:cBhvr>
                                        <p:cTn id="88" dur="250" autoRev="1" fill="hold"/>
                                        <p:tgtEl>
                                          <p:spTgt spid="6174"/>
                                        </p:tgtEl>
                                      </p:cBhvr>
                                      <p:by x="105000" y="105000"/>
                                    </p:animScale>
                                  </p:childTnLst>
                                </p:cTn>
                              </p:par>
                              <p:par>
                                <p:cTn id="89" presetID="1" presetClass="entr" presetSubtype="0" fill="hold" nodeType="withEffect">
                                  <p:stCondLst>
                                    <p:cond delay="3300"/>
                                  </p:stCondLst>
                                  <p:childTnLst>
                                    <p:set>
                                      <p:cBhvr>
                                        <p:cTn id="90" dur="1" fill="hold">
                                          <p:stCondLst>
                                            <p:cond delay="0"/>
                                          </p:stCondLst>
                                        </p:cTn>
                                        <p:tgtEl>
                                          <p:spTgt spid="6175"/>
                                        </p:tgtEl>
                                        <p:attrNameLst>
                                          <p:attrName>style.visibility</p:attrName>
                                        </p:attrNameLst>
                                      </p:cBhvr>
                                      <p:to>
                                        <p:strVal val="visible"/>
                                      </p:to>
                                    </p:set>
                                  </p:childTnLst>
                                </p:cTn>
                              </p:par>
                              <p:par>
                                <p:cTn id="91" presetID="26" presetClass="emph" presetSubtype="0" repeatCount="indefinite" fill="hold" nodeType="withEffect">
                                  <p:stCondLst>
                                    <p:cond delay="0"/>
                                  </p:stCondLst>
                                  <p:childTnLst>
                                    <p:animEffect transition="out" filter="fade">
                                      <p:cBhvr>
                                        <p:cTn id="92" dur="500"/>
                                        <p:tgtEl>
                                          <p:spTgt spid="6175"/>
                                        </p:tgtEl>
                                      </p:cBhvr>
                                    </p:animEffect>
                                    <p:animScale>
                                      <p:cBhvr>
                                        <p:cTn id="93" dur="250" autoRev="1" fill="hold"/>
                                        <p:tgtEl>
                                          <p:spTgt spid="6175"/>
                                        </p:tgtEl>
                                      </p:cBhvr>
                                      <p:by x="105000" y="105000"/>
                                    </p:animScale>
                                  </p:childTnLst>
                                </p:cTn>
                              </p:par>
                              <p:par>
                                <p:cTn id="94" presetID="0" presetClass="path" presetSubtype="0" accel="50000" decel="50000" fill="hold" nodeType="withEffect">
                                  <p:stCondLst>
                                    <p:cond delay="4000"/>
                                  </p:stCondLst>
                                  <p:childTnLst>
                                    <p:animMotion origin="layout" path="M 0.025556 -0.048540 C 0.026760 -0.045878 0.031167 -0.037892 0.032772 -0.032567 C 0.034375 -0.027243 0.033172 -0.020588 0.035176 -0.016595 C 0.037180 -0.012602 0.041589 -0.011270 0.044796 -0.008608 C 0.048003 -0.005945 0.051209 -0.002619 0.054416 -0.000623 C 0.057622 0.001374 0.060830 0.000709 0.064036 0.003371 C 0.067242 0.006034 0.070449 0.012024 0.073656 0.015350 C 0.076862 0.018678 0.080069 0.020675 0.083275 0.023337 C 0.086483 0.025999 0.089689 0.028661 0.092895 0.031324 C 0.096102 0.033985 0.098908 0.037979 0.102516 0.039309 C 0.106123 0.040640 0.110932 0.039309 0.114540 0.039309 C 0.118147 0.039309 0.120553 0.039309 0.124160 0.039309 C 0.127768 0.039309 0.132576 0.039309 0.136184 0.039309 C 0.139792 0.039309 0.142598 0.038644 0.145805 0.039309 C 0.149010 0.039975 0.151817 0.041972 0.155425 0.043303 C 0.159031 0.044634 0.163842 0.044634 0.167450 0.047297 C 0.171057 0.049958 0.173862 0.054616 0.177069 0.059276 C 0.180276 0.063934 0.183483 0.069923 0.186689 0.075248 C 0.189895 0.080573 0.193102 0.087227 0.196309 0.091221 C 0.199515 0.095214 0.202321 0.094549 0.205928 0.099207 C 0.209536 0.103865 0.215148 0.113183 0.217953 0.119173 C 0.220759 0.125162 0.220759 0.129822 0.222763 0.135147 C 0.224767 0.140469 0.228776 0.145794 0.229978 0.151119 C 0.231181 0.156443 0.229978 0.161767 0.229978 0.167091 C 0.229978 0.172416 0.229578 0.177739 0.229978 0.183064 C 0.230380 0.188389 0.231982 0.193713 0.232383 0.199036 C 0.232784 0.204361 0.231581 0.209020 0.232383 0.215009 C 0.233184 0.220999 0.234789 0.229652 0.237193 0.234974 C 0.239598 0.240299 0.243606 0.242296 0.246813 0.246955 C 0.250019 0.251613 0.254028 0.257603 0.256433 0.262928 C 0.258837 0.268251 0.260040 0.273576 0.261243 0.278900 C 0.262445 0.284223 0.262045 0.289548 0.263648 0.294873 C 0.265251 0.300198 0.268056 0.306187 0.270862 0.310845 C 0.273669 0.315505 0.276874 0.318832 0.280482 0.322824 C 0.284090 0.326818 0.286895 0.330146 0.292507 0.334804 C 0.298118 0.339462 0.308540 0.347450 0.314151 0.350777 C 0.319763 0.354105 0.322168 0.351443 0.326177 0.354771 C 0.330185 0.358097 0.334593 0.366750 0.338201 0.370743 C 0.341809 0.374735 0.344615 0.376732 0.347822 0.378729 C 0.351027 0.380726 0.354234 0.380060 0.357442 0.382723 C 0.360648 0.385384 0.363454 0.390044 0.367060 0.394702 C 0.370668 0.399360 0.375078 0.407347 0.379086 0.410674 C 0.383093 0.414002 0.387102 0.412671 0.391111 0.414667 C 0.395119 0.416664 0.400330 0.417996 0.403135 0.422654 C 0.405942 0.427312 0.405139 0.437296 0.407945 0.442620 C 0.410751 0.447944 0.417165 0.449275 0.419970 0.454599 C 0.422776 0.459924 0.422776 0.468575 0.424780 0.474566 C 0.426783 0.480556 0.429189 0.485213 0.431994 0.490538 C 0.434801 0.495863 0.438409 0.501186 0.441615 0.506511 C 0.444821 0.511835 0.448027 0.517160 0.451235 0.522483 C 0.454442 0.527808 0.457648 0.533798 0.460854 0.538455 C 0.464060 0.543114 0.465665 0.545777 0.470475 0.550435 C 0.475284 0.555093 0.484904 0.561749 0.489713 0.566409 C 0.494524 0.571066 0.495726 0.574394 0.499334 0.578387 C 0.502942 0.582381 0.507351 0.586375 0.511358 0.590366 C 0.515366 0.594360 0.519776 0.599019 0.523384 0.602347 C 0.526991 0.605675 0.529798 0.607670 0.533003 0.610333 C 0.536210 0.612995 0.539818 0.614326 0.542623 0.618320 C 0.545429 0.622313 0.547834 0.628967 0.549839 0.634292 C 0.551843 0.639617 0.552243 0.644940 0.554647 0.650264 C 0.557053 0.655590 0.562264 0.660914 0.564268 0.666237 C 0.566273 0.671562 0.566273 0.676886 0.566673 0.682209 C 0.567074 0.687534 0.566673 0.692859 0.566673 0.698183 C 0.566673 0.703507 0.566673 0.711494 0.566673 0.714156 " pathEditMode="relative" rAng="0" ptsTypes="">
                                      <p:cBhvr>
                                        <p:cTn id="95" dur="3000" fill="hold"/>
                                        <p:tgtEl>
                                          <p:spTgt spid="6165"/>
                                        </p:tgtEl>
                                        <p:attrNameLst>
                                          <p:attrName>ppt_x,ppt_y</p:attrName>
                                        </p:attrNameLst>
                                      </p:cBhvr>
                                      <p:rCtr x="27100" y="38100"/>
                                    </p:animMotion>
                                  </p:childTnLst>
                                  <p:subTnLst>
                                    <p:set>
                                      <p:cBhvr override="childStyle">
                                        <p:cTn dur="1" fill="hold" display="0" masterRel="sameClick" afterEffect="1">
                                          <p:stCondLst>
                                            <p:cond evt="end" delay="0">
                                              <p:tn val="94"/>
                                            </p:cond>
                                          </p:stCondLst>
                                        </p:cTn>
                                        <p:tgtEl>
                                          <p:spTgt spid="6165"/>
                                        </p:tgtEl>
                                        <p:attrNameLst>
                                          <p:attrName>style.visibility</p:attrName>
                                        </p:attrNameLst>
                                      </p:cBhvr>
                                      <p:to>
                                        <p:strVal val="hidden"/>
                                      </p:to>
                                    </p:set>
                                  </p:subTnLst>
                                </p:cTn>
                              </p:par>
                              <p:par>
                                <p:cTn id="96" presetID="1" presetClass="entr" presetSubtype="0" fill="hold" nodeType="withEffect">
                                  <p:stCondLst>
                                    <p:cond delay="4400"/>
                                  </p:stCondLst>
                                  <p:childTnLst>
                                    <p:set>
                                      <p:cBhvr>
                                        <p:cTn id="97" dur="1" fill="hold">
                                          <p:stCondLst>
                                            <p:cond delay="0"/>
                                          </p:stCondLst>
                                        </p:cTn>
                                        <p:tgtEl>
                                          <p:spTgt spid="6176"/>
                                        </p:tgtEl>
                                        <p:attrNameLst>
                                          <p:attrName>style.visibility</p:attrName>
                                        </p:attrNameLst>
                                      </p:cBhvr>
                                      <p:to>
                                        <p:strVal val="visible"/>
                                      </p:to>
                                    </p:set>
                                  </p:childTnLst>
                                </p:cTn>
                              </p:par>
                              <p:par>
                                <p:cTn id="98" presetID="26" presetClass="emph" presetSubtype="0" repeatCount="indefinite" fill="hold" nodeType="withEffect">
                                  <p:stCondLst>
                                    <p:cond delay="0"/>
                                  </p:stCondLst>
                                  <p:childTnLst>
                                    <p:animEffect transition="out" filter="fade">
                                      <p:cBhvr>
                                        <p:cTn id="99" dur="500"/>
                                        <p:tgtEl>
                                          <p:spTgt spid="6176"/>
                                        </p:tgtEl>
                                      </p:cBhvr>
                                    </p:animEffect>
                                    <p:animScale>
                                      <p:cBhvr>
                                        <p:cTn id="100" dur="250" autoRev="1" fill="hold"/>
                                        <p:tgtEl>
                                          <p:spTgt spid="6176"/>
                                        </p:tgtEl>
                                      </p:cBhvr>
                                      <p:by x="105000" y="105000"/>
                                    </p:animScale>
                                  </p:childTnLst>
                                </p:cTn>
                              </p:par>
                              <p:par>
                                <p:cTn id="101" presetID="0" presetClass="path" presetSubtype="0" accel="50000" decel="50000" fill="hold" nodeType="withEffect">
                                  <p:stCondLst>
                                    <p:cond delay="4200"/>
                                  </p:stCondLst>
                                  <p:childTnLst>
                                    <p:animMotion origin="layout" path="M -0.000003 -0.000062 C 0.000867 0.001841 0.004056 0.007551 0.005216 0.011357 C 0.006376 0.015163 0.005505 0.019921 0.006956 0.022776 C 0.008405 0.025630 0.011595 0.026582 0.013914 0.028485 C 0.016233 0.030389 0.018552 0.032767 0.020872 0.034194 C 0.023191 0.035622 0.025511 0.035146 0.027830 0.037049 C 0.030149 0.038953 0.032469 0.043235 0.034788 0.045613 C 0.037108 0.047992 0.039427 0.049420 0.041747 0.051323 C 0.044066 0.053227 0.046386 0.055130 0.048704 0.057033 C 0.051024 0.058936 0.053054 0.061791 0.055663 0.062742 C 0.058272 0.063694 0.061751 0.062742 0.064360 0.062742 C 0.066969 0.062742 0.068710 0.062742 0.071319 0.062742 C 0.073928 0.062742 0.077407 0.062742 0.080016 0.062742 C 0.082625 0.062742 0.084655 0.062266 0.086975 0.062742 C 0.089294 0.063218 0.091324 0.064645 0.093933 0.065597 C 0.096543 0.066548 0.100022 0.066548 0.102631 0.068452 C 0.105240 0.070354 0.107269 0.073685 0.109589 0.077016 C 0.111908 0.080346 0.114228 0.084628 0.116546 0.088434 C 0.118866 0.092241 0.121186 0.096998 0.123506 0.099853 C 0.125824 0.102709 0.127854 0.102233 0.130464 0.105563 C 0.133073 0.108893 0.137132 0.115555 0.139162 0.119837 C 0.141190 0.124118 0.141190 0.127449 0.142640 0.131256 C 0.144089 0.135061 0.146990 0.138868 0.147858 0.142675 C 0.148729 0.146481 0.147858 0.150287 0.147858 0.154094 C 0.147858 0.157900 0.147569 0.161706 0.147858 0.165512 C 0.148149 0.169319 0.149308 0.173125 0.149599 0.176931 C 0.149888 0.180737 0.149018 0.184069 0.149599 0.188350 C 0.150178 0.192632 0.151338 0.198818 0.153077 0.202624 C 0.154818 0.206430 0.157716 0.207858 0.160036 0.211188 C 0.162354 0.214519 0.165255 0.218801 0.166994 0.222607 C 0.168733 0.226413 0.169603 0.230219 0.170473 0.234026 C 0.171342 0.237832 0.171053 0.241638 0.172212 0.245445 C 0.173372 0.249252 0.175401 0.253532 0.177431 0.256864 C 0.179461 0.260194 0.181780 0.262573 0.184389 0.265428 C 0.186998 0.268283 0.189028 0.270661 0.193087 0.273992 C 0.197146 0.277322 0.204684 0.283032 0.208743 0.285411 C 0.212802 0.287790 0.214541 0.285887 0.217441 0.288266 C 0.220340 0.290644 0.223529 0.296830 0.226138 0.299685 C 0.228747 0.302539 0.230777 0.303966 0.233097 0.305394 C 0.235415 0.306822 0.237735 0.306345 0.240055 0.308249 C 0.242375 0.310152 0.244403 0.313483 0.247013 0.316813 C 0.249622 0.320143 0.252812 0.325853 0.255711 0.328232 C 0.258610 0.330611 0.261509 0.329659 0.264408 0.331086 C 0.267308 0.332514 0.271077 0.333465 0.273106 0.336796 C 0.275136 0.340126 0.274555 0.347263 0.276585 0.351070 C 0.278615 0.354875 0.283253 0.355827 0.285283 0.359634 C 0.287312 0.363441 0.287312 0.369625 0.288762 0.373908 C 0.290211 0.378190 0.291952 0.381520 0.293981 0.385326 C 0.296010 0.389133 0.298620 0.392939 0.300939 0.396745 C 0.303258 0.400552 0.305577 0.404359 0.307897 0.408164 C 0.310217 0.411971 0.312536 0.416253 0.314855 0.419583 C 0.317174 0.422914 0.318334 0.424817 0.321813 0.428147 C 0.325293 0.431478 0.332251 0.436236 0.335730 0.439566 C 0.339209 0.442896 0.340079 0.445275 0.342688 0.448130 C 0.345297 0.450985 0.348486 0.453841 0.351386 0.456694 C 0.354284 0.459549 0.357474 0.462880 0.360084 0.465259 C 0.362693 0.467638 0.364723 0.469064 0.367042 0.470968 C 0.369361 0.472871 0.371970 0.473823 0.374000 0.476678 C 0.376029 0.479533 0.377769 0.484290 0.379219 0.488096 C 0.380668 0.491903 0.380958 0.495709 0.382697 0.499515 C 0.384437 0.503322 0.388207 0.507129 0.389656 0.510934 C 0.391105 0.514741 0.391105 0.518547 0.391395 0.522353 C 0.391685 0.526160 0.391395 0.529966 0.391395 0.533772 C 0.391395 0.537578 0.391395 0.543288 0.391395 0.545192 " pathEditMode="relative" rAng="0" ptsTypes="">
                                      <p:cBhvr>
                                        <p:cTn id="102" dur="2000" fill="hold"/>
                                        <p:tgtEl>
                                          <p:spTgt spid="6162"/>
                                        </p:tgtEl>
                                        <p:attrNameLst>
                                          <p:attrName>ppt_x,ppt_y</p:attrName>
                                        </p:attrNameLst>
                                      </p:cBhvr>
                                      <p:rCtr x="19600" y="27300"/>
                                    </p:animMotion>
                                  </p:childTnLst>
                                  <p:subTnLst>
                                    <p:set>
                                      <p:cBhvr override="childStyle">
                                        <p:cTn dur="1" fill="hold" display="0" masterRel="sameClick" afterEffect="1">
                                          <p:stCondLst>
                                            <p:cond evt="end" delay="0">
                                              <p:tn val="101"/>
                                            </p:cond>
                                          </p:stCondLst>
                                        </p:cTn>
                                        <p:tgtEl>
                                          <p:spTgt spid="6162"/>
                                        </p:tgtEl>
                                        <p:attrNameLst>
                                          <p:attrName>style.visibility</p:attrName>
                                        </p:attrNameLst>
                                      </p:cBhvr>
                                      <p:to>
                                        <p:strVal val="hidden"/>
                                      </p:to>
                                    </p:set>
                                  </p:subTnLst>
                                </p:cTn>
                              </p:par>
                              <p:par>
                                <p:cTn id="103" presetID="1" presetClass="entr" presetSubtype="0" fill="hold" nodeType="withEffect">
                                  <p:stCondLst>
                                    <p:cond delay="3500"/>
                                  </p:stCondLst>
                                  <p:childTnLst>
                                    <p:set>
                                      <p:cBhvr>
                                        <p:cTn id="104" dur="1" fill="hold">
                                          <p:stCondLst>
                                            <p:cond delay="0"/>
                                          </p:stCondLst>
                                        </p:cTn>
                                        <p:tgtEl>
                                          <p:spTgt spid="6177"/>
                                        </p:tgtEl>
                                        <p:attrNameLst>
                                          <p:attrName>style.visibility</p:attrName>
                                        </p:attrNameLst>
                                      </p:cBhvr>
                                      <p:to>
                                        <p:strVal val="visible"/>
                                      </p:to>
                                    </p:set>
                                  </p:childTnLst>
                                </p:cTn>
                              </p:par>
                              <p:par>
                                <p:cTn id="105" presetID="26" presetClass="emph" presetSubtype="0" repeatCount="indefinite" fill="hold" nodeType="withEffect">
                                  <p:stCondLst>
                                    <p:cond delay="0"/>
                                  </p:stCondLst>
                                  <p:childTnLst>
                                    <p:animEffect transition="out" filter="fade">
                                      <p:cBhvr>
                                        <p:cTn id="106" dur="500"/>
                                        <p:tgtEl>
                                          <p:spTgt spid="6177"/>
                                        </p:tgtEl>
                                      </p:cBhvr>
                                    </p:animEffect>
                                    <p:animScale>
                                      <p:cBhvr>
                                        <p:cTn id="107" dur="250" autoRev="1" fill="hold"/>
                                        <p:tgtEl>
                                          <p:spTgt spid="6177"/>
                                        </p:tgtEl>
                                      </p:cBhvr>
                                      <p:by x="105000" y="105000"/>
                                    </p:animScale>
                                  </p:childTnLst>
                                </p:cTn>
                              </p:par>
                              <p:par>
                                <p:cTn id="108" presetID="1" presetClass="entr" presetSubtype="0" fill="hold" nodeType="withEffect">
                                  <p:stCondLst>
                                    <p:cond delay="3600"/>
                                  </p:stCondLst>
                                  <p:childTnLst>
                                    <p:set>
                                      <p:cBhvr>
                                        <p:cTn id="109" dur="1" fill="hold">
                                          <p:stCondLst>
                                            <p:cond delay="0"/>
                                          </p:stCondLst>
                                        </p:cTn>
                                        <p:tgtEl>
                                          <p:spTgt spid="6178"/>
                                        </p:tgtEl>
                                        <p:attrNameLst>
                                          <p:attrName>style.visibility</p:attrName>
                                        </p:attrNameLst>
                                      </p:cBhvr>
                                      <p:to>
                                        <p:strVal val="visible"/>
                                      </p:to>
                                    </p:set>
                                  </p:childTnLst>
                                </p:cTn>
                              </p:par>
                              <p:par>
                                <p:cTn id="110" presetID="26" presetClass="emph" presetSubtype="0" repeatCount="indefinite" fill="hold" nodeType="withEffect">
                                  <p:stCondLst>
                                    <p:cond delay="0"/>
                                  </p:stCondLst>
                                  <p:childTnLst>
                                    <p:animEffect transition="out" filter="fade">
                                      <p:cBhvr>
                                        <p:cTn id="111" dur="500"/>
                                        <p:tgtEl>
                                          <p:spTgt spid="6178"/>
                                        </p:tgtEl>
                                      </p:cBhvr>
                                    </p:animEffect>
                                    <p:animScale>
                                      <p:cBhvr>
                                        <p:cTn id="112" dur="250" autoRev="1" fill="hold"/>
                                        <p:tgtEl>
                                          <p:spTgt spid="6178"/>
                                        </p:tgtEl>
                                      </p:cBhvr>
                                      <p:by x="105000" y="105000"/>
                                    </p:animScale>
                                  </p:childTnLst>
                                </p:cTn>
                              </p:par>
                              <p:par>
                                <p:cTn id="113" presetID="22" presetClass="entr" presetSubtype="8" fill="hold" grpId="0" nodeType="with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wipe(left)">
                                      <p:cBhvr>
                                        <p:cTn id="115" dur="1000"/>
                                        <p:tgtEl>
                                          <p:spTgt spid="8"/>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wipe(left)">
                                      <p:cBhvr>
                                        <p:cTn id="118" dur="1000"/>
                                        <p:tgtEl>
                                          <p:spTgt spid="9"/>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1000"/>
                                        <p:tgtEl>
                                          <p:spTgt spid="10"/>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wipe(left)">
                                      <p:cBhvr>
                                        <p:cTn id="124" dur="1000"/>
                                        <p:tgtEl>
                                          <p:spTgt spid="11"/>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wipe(left)">
                                      <p:cBhvr>
                                        <p:cTn id="127" dur="1000"/>
                                        <p:tgtEl>
                                          <p:spTgt spid="12"/>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13"/>
                                        </p:tgtEl>
                                        <p:attrNameLst>
                                          <p:attrName>style.visibility</p:attrName>
                                        </p:attrNameLst>
                                      </p:cBhvr>
                                      <p:to>
                                        <p:strVal val="visible"/>
                                      </p:to>
                                    </p:set>
                                    <p:animEffect transition="in" filter="wipe(left)">
                                      <p:cBhvr>
                                        <p:cTn id="130" dur="1000"/>
                                        <p:tgtEl>
                                          <p:spTgt spid="13"/>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14"/>
                                        </p:tgtEl>
                                        <p:attrNameLst>
                                          <p:attrName>style.visibility</p:attrName>
                                        </p:attrNameLst>
                                      </p:cBhvr>
                                      <p:to>
                                        <p:strVal val="visible"/>
                                      </p:to>
                                    </p:set>
                                    <p:animEffect transition="in" filter="wipe(left)">
                                      <p:cBhvr>
                                        <p:cTn id="133" dur="1000"/>
                                        <p:tgtEl>
                                          <p:spTgt spid="1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left)">
                                      <p:cBhvr>
                                        <p:cTn id="136" dur="1000"/>
                                        <p:tgtEl>
                                          <p:spTgt spid="41"/>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wipe(left)">
                                      <p:cBhvr>
                                        <p:cTn id="13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41"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中阴阶段结束时间的辅助判断</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251520" y="289679"/>
            <a:ext cx="4572000" cy="707886"/>
          </a:xfrm>
          <a:prstGeom prst="rect">
            <a:avLst/>
          </a:prstGeom>
        </p:spPr>
        <p:txBody>
          <a:bodyPr>
            <a:spAutoFit/>
          </a:bodyPr>
          <a:lstStyle/>
          <a:p>
            <a:r>
              <a:rPr lang="zh-CN" altLang="en-US" sz="1000" b="1" dirty="0">
                <a:solidFill>
                  <a:srgbClr val="C00000"/>
                </a:solidFill>
              </a:rPr>
              <a:t>注意，这里给出的是中阴阶段结束时间的辅助判断，并不是一个绝对性的判断，如同用</a:t>
            </a:r>
            <a:r>
              <a:rPr lang="en-US" altLang="zh-CN" sz="1000" b="1" dirty="0">
                <a:solidFill>
                  <a:srgbClr val="C00000"/>
                </a:solidFill>
              </a:rPr>
              <a:t>MACD</a:t>
            </a:r>
            <a:r>
              <a:rPr lang="zh-CN" altLang="en-US" sz="1000" b="1" dirty="0">
                <a:solidFill>
                  <a:srgbClr val="C00000"/>
                </a:solidFill>
              </a:rPr>
              <a:t>判断背驰一样，只是一个辅助性，但由于准确率极高，绝对的判断反而因为太复杂而不实用，所以就可以一般性地利用这进行判断。一般来说，这个中阴阶段结束时间的辅助判断的有效性可以达到接近</a:t>
            </a:r>
            <a:r>
              <a:rPr lang="en-US" altLang="zh-CN" sz="1000" b="1" dirty="0">
                <a:solidFill>
                  <a:srgbClr val="C00000"/>
                </a:solidFill>
              </a:rPr>
              <a:t>100%</a:t>
            </a:r>
            <a:r>
              <a:rPr lang="zh-CN" altLang="en-US" sz="1000" b="1" dirty="0">
                <a:solidFill>
                  <a:srgbClr val="C00000"/>
                </a:solidFill>
              </a:rPr>
              <a:t>，很少有例外。</a:t>
            </a:r>
            <a:r>
              <a:rPr lang="zh-CN" altLang="en-US" sz="1000" dirty="0">
                <a:solidFill>
                  <a:srgbClr val="C00000"/>
                </a:solidFill>
              </a:rPr>
              <a:t> </a:t>
            </a:r>
          </a:p>
        </p:txBody>
      </p:sp>
      <p:sp>
        <p:nvSpPr>
          <p:cNvPr id="7" name="矩形 6"/>
          <p:cNvSpPr/>
          <p:nvPr/>
        </p:nvSpPr>
        <p:spPr>
          <a:xfrm>
            <a:off x="276308" y="1012666"/>
            <a:ext cx="4572000" cy="400110"/>
          </a:xfrm>
          <a:prstGeom prst="rect">
            <a:avLst/>
          </a:prstGeom>
        </p:spPr>
        <p:txBody>
          <a:bodyPr>
            <a:spAutoFit/>
          </a:bodyPr>
          <a:lstStyle/>
          <a:p>
            <a:r>
              <a:rPr lang="zh-CN" altLang="en-US" sz="1000" dirty="0"/>
              <a:t>当然，由于是辅助性判断，所以技巧性与熟练程度就很关键了。这就如同玩杂技，训练有素的上台出错的几率很小，而一个训练都没有的一上台肯定出错。</a:t>
            </a:r>
          </a:p>
        </p:txBody>
      </p:sp>
      <p:sp>
        <p:nvSpPr>
          <p:cNvPr id="8" name="矩形 7"/>
          <p:cNvSpPr/>
          <p:nvPr/>
        </p:nvSpPr>
        <p:spPr>
          <a:xfrm>
            <a:off x="251520" y="1424970"/>
            <a:ext cx="4572000" cy="707886"/>
          </a:xfrm>
          <a:prstGeom prst="rect">
            <a:avLst/>
          </a:prstGeom>
        </p:spPr>
        <p:txBody>
          <a:bodyPr>
            <a:spAutoFit/>
          </a:bodyPr>
          <a:lstStyle/>
          <a:p>
            <a:r>
              <a:rPr lang="zh-CN" altLang="en-US" sz="1000" dirty="0"/>
              <a:t>这个辅助判断，可以利用所有软件都有的一个指标：布林通道。一般在软件上都用</a:t>
            </a:r>
            <a:r>
              <a:rPr lang="en-US" altLang="zh-CN" sz="1000" dirty="0"/>
              <a:t>BOLL</a:t>
            </a:r>
            <a:r>
              <a:rPr lang="zh-CN" altLang="en-US" sz="1000" dirty="0"/>
              <a:t>表示。该指标一般都三条线，上、中、下三个轨道。一般性地，在上轨以上和下轨以下运行是超强状态，一般中枢移动时肯定会出现，唯一区别是前者是上涨超强，后者是下跌超强。</a:t>
            </a:r>
          </a:p>
        </p:txBody>
      </p:sp>
      <p:sp>
        <p:nvSpPr>
          <p:cNvPr id="9" name="矩形 8"/>
          <p:cNvSpPr/>
          <p:nvPr/>
        </p:nvSpPr>
        <p:spPr>
          <a:xfrm>
            <a:off x="251520" y="2135178"/>
            <a:ext cx="4572000" cy="861774"/>
          </a:xfrm>
          <a:prstGeom prst="rect">
            <a:avLst/>
          </a:prstGeom>
        </p:spPr>
        <p:txBody>
          <a:bodyPr>
            <a:spAutoFit/>
          </a:bodyPr>
          <a:lstStyle/>
          <a:p>
            <a:r>
              <a:rPr lang="zh-CN" altLang="en-US" sz="1000" dirty="0">
                <a:solidFill>
                  <a:srgbClr val="C00000"/>
                </a:solidFill>
              </a:rPr>
              <a:t>注意，</a:t>
            </a:r>
            <a:r>
              <a:rPr lang="zh-CN" altLang="en-US" sz="1000" dirty="0">
                <a:solidFill>
                  <a:schemeClr val="tx1">
                    <a:lumMod val="75000"/>
                    <a:lumOff val="25000"/>
                  </a:schemeClr>
                </a:solidFill>
              </a:rPr>
              <a:t>用这个指标有一个很好的辅助判断第二类买卖点</a:t>
            </a:r>
            <a:r>
              <a:rPr lang="zh-CN" altLang="en-US" sz="1000" dirty="0">
                <a:solidFill>
                  <a:schemeClr val="tx1">
                    <a:lumMod val="65000"/>
                    <a:lumOff val="35000"/>
                  </a:schemeClr>
                </a:solidFill>
              </a:rPr>
              <a:t>，</a:t>
            </a:r>
            <a:r>
              <a:rPr lang="zh-CN" altLang="en-US" sz="1000" b="1" dirty="0">
                <a:solidFill>
                  <a:srgbClr val="C00000"/>
                </a:solidFill>
              </a:rPr>
              <a:t>有时候也可以用来判断第一类买卖点。</a:t>
            </a:r>
            <a:r>
              <a:rPr lang="zh-CN" altLang="en-US" sz="1000" dirty="0">
                <a:solidFill>
                  <a:schemeClr val="tx1">
                    <a:lumMod val="75000"/>
                    <a:lumOff val="25000"/>
                  </a:schemeClr>
                </a:solidFill>
              </a:rPr>
              <a:t>一般来说，从上轨上跌回其下或从下轨下涨回其上，都是从超强区域转向一般性区域，这时候，如果再次的上涨或回跌创出新高或新低但不能重新有效回到超强区域，那么就意味着进入中阴状态了，</a:t>
            </a:r>
            <a:r>
              <a:rPr lang="zh-CN" altLang="en-US" sz="1000" b="1" dirty="0">
                <a:solidFill>
                  <a:schemeClr val="tx1">
                    <a:lumMod val="75000"/>
                    <a:lumOff val="25000"/>
                  </a:schemeClr>
                </a:solidFill>
              </a:rPr>
              <a:t>也就是第一类买卖点出现了。</a:t>
            </a:r>
          </a:p>
        </p:txBody>
      </p:sp>
      <p:sp>
        <p:nvSpPr>
          <p:cNvPr id="10" name="矩形 9"/>
          <p:cNvSpPr/>
          <p:nvPr/>
        </p:nvSpPr>
        <p:spPr>
          <a:xfrm>
            <a:off x="251520" y="2999274"/>
            <a:ext cx="4572000" cy="861774"/>
          </a:xfrm>
          <a:prstGeom prst="rect">
            <a:avLst/>
          </a:prstGeom>
        </p:spPr>
        <p:txBody>
          <a:bodyPr>
            <a:spAutoFit/>
          </a:bodyPr>
          <a:lstStyle/>
          <a:p>
            <a:r>
              <a:rPr lang="zh-CN" altLang="en-US" sz="1000" dirty="0"/>
              <a:t>但</a:t>
            </a:r>
            <a:r>
              <a:rPr lang="zh-CN" altLang="en-US" sz="1000" b="1" dirty="0">
                <a:solidFill>
                  <a:srgbClr val="C00000"/>
                </a:solidFill>
              </a:rPr>
              <a:t>更有效的是对第二买卖点的辅助判断</a:t>
            </a:r>
            <a:r>
              <a:rPr lang="zh-CN" altLang="en-US" sz="1000" dirty="0"/>
              <a:t>，一般来说，在进入中阴状态，上轨和下轨都会滞后反应，也就是等第一次回跌或回升后再次向上或下跌时，上轨和下轨才会转向，而这时候转向的上轨和下轨，往往成为最大的阻力和支持，</a:t>
            </a:r>
            <a:r>
              <a:rPr lang="zh-CN" altLang="en-US" sz="1000" b="1" dirty="0"/>
              <a:t>使得第二类买卖点在其下或其上被构造出来。</a:t>
            </a:r>
            <a:r>
              <a:rPr lang="zh-CN" altLang="en-US" sz="1000" dirty="0"/>
              <a:t>一个例子，就是上海大盘在</a:t>
            </a:r>
            <a:r>
              <a:rPr lang="en-US" altLang="zh-CN" sz="1000" dirty="0"/>
              <a:t>6004</a:t>
            </a:r>
            <a:r>
              <a:rPr lang="zh-CN" altLang="en-US" sz="1000" dirty="0"/>
              <a:t>点时构成的第二类卖点，还有一个例子就是</a:t>
            </a:r>
            <a:r>
              <a:rPr lang="en-US" altLang="zh-CN" sz="1000" dirty="0"/>
              <a:t>6</a:t>
            </a:r>
            <a:r>
              <a:rPr lang="zh-CN" altLang="en-US" sz="1000" dirty="0"/>
              <a:t>月</a:t>
            </a:r>
            <a:r>
              <a:rPr lang="en-US" altLang="zh-CN" sz="1000" dirty="0"/>
              <a:t>20</a:t>
            </a:r>
            <a:r>
              <a:rPr lang="zh-CN" altLang="en-US" sz="1000" dirty="0"/>
              <a:t>日那天的第二类买卖点。</a:t>
            </a:r>
          </a:p>
        </p:txBody>
      </p:sp>
      <p:sp>
        <p:nvSpPr>
          <p:cNvPr id="11" name="矩形 10"/>
          <p:cNvSpPr/>
          <p:nvPr/>
        </p:nvSpPr>
        <p:spPr>
          <a:xfrm>
            <a:off x="239809" y="3955122"/>
            <a:ext cx="4572000" cy="553998"/>
          </a:xfrm>
          <a:prstGeom prst="rect">
            <a:avLst/>
          </a:prstGeom>
        </p:spPr>
        <p:txBody>
          <a:bodyPr>
            <a:spAutoFit/>
          </a:bodyPr>
          <a:lstStyle/>
          <a:p>
            <a:r>
              <a:rPr lang="zh-CN" altLang="en-US" sz="1000" dirty="0"/>
              <a:t>个股方面，</a:t>
            </a:r>
            <a:r>
              <a:rPr lang="en-US" altLang="zh-CN" sz="1000" dirty="0"/>
              <a:t>000938</a:t>
            </a:r>
            <a:r>
              <a:rPr lang="zh-CN" altLang="en-US" sz="1000" dirty="0"/>
              <a:t>是一个经典的例子，</a:t>
            </a:r>
            <a:r>
              <a:rPr lang="en-US" altLang="zh-CN" sz="1000" dirty="0"/>
              <a:t>9</a:t>
            </a:r>
            <a:r>
              <a:rPr lang="zh-CN" altLang="en-US" sz="1000" dirty="0"/>
              <a:t>月</a:t>
            </a:r>
            <a:r>
              <a:rPr lang="en-US" altLang="zh-CN" sz="1000" dirty="0"/>
              <a:t>14</a:t>
            </a:r>
            <a:r>
              <a:rPr lang="zh-CN" altLang="en-US" sz="1000" dirty="0"/>
              <a:t>日的第一类卖点，</a:t>
            </a:r>
            <a:r>
              <a:rPr lang="en-US" altLang="zh-CN" sz="1000" dirty="0"/>
              <a:t>10</a:t>
            </a:r>
            <a:r>
              <a:rPr lang="zh-CN" altLang="en-US" sz="1000" dirty="0"/>
              <a:t>月</a:t>
            </a:r>
            <a:r>
              <a:rPr lang="en-US" altLang="zh-CN" sz="1000" dirty="0"/>
              <a:t>8</a:t>
            </a:r>
            <a:r>
              <a:rPr lang="zh-CN" altLang="en-US" sz="1000" dirty="0"/>
              <a:t>日的第二类卖点，太教科书了。</a:t>
            </a:r>
            <a:r>
              <a:rPr lang="en-US" altLang="zh-CN" sz="1000" dirty="0"/>
              <a:t>000999</a:t>
            </a:r>
            <a:r>
              <a:rPr lang="zh-CN" altLang="en-US" sz="1000" dirty="0"/>
              <a:t>的</a:t>
            </a:r>
            <a:r>
              <a:rPr lang="en-US" altLang="zh-CN" sz="1000" dirty="0"/>
              <a:t>10</a:t>
            </a:r>
            <a:r>
              <a:rPr lang="zh-CN" altLang="en-US" sz="1000" dirty="0"/>
              <a:t>月</a:t>
            </a:r>
            <a:r>
              <a:rPr lang="en-US" altLang="zh-CN" sz="1000" dirty="0"/>
              <a:t>10</a:t>
            </a:r>
            <a:r>
              <a:rPr lang="zh-CN" altLang="en-US" sz="1000" dirty="0"/>
              <a:t>日的第一类卖点以及</a:t>
            </a:r>
            <a:r>
              <a:rPr lang="en-US" altLang="zh-CN" sz="1000" dirty="0"/>
              <a:t>11</a:t>
            </a:r>
            <a:r>
              <a:rPr lang="zh-CN" altLang="en-US" sz="1000" dirty="0"/>
              <a:t>月</a:t>
            </a:r>
            <a:r>
              <a:rPr lang="en-US" altLang="zh-CN" sz="1000" dirty="0"/>
              <a:t>6</a:t>
            </a:r>
            <a:r>
              <a:rPr lang="zh-CN" altLang="en-US" sz="1000" dirty="0"/>
              <a:t>日的第二类卖点，也同样教科书。这些例子太多，而且在不同的级别中都一样有效。</a:t>
            </a:r>
          </a:p>
        </p:txBody>
      </p:sp>
      <p:sp>
        <p:nvSpPr>
          <p:cNvPr id="12" name="矩形 11"/>
          <p:cNvSpPr/>
          <p:nvPr/>
        </p:nvSpPr>
        <p:spPr>
          <a:xfrm>
            <a:off x="262967" y="4581128"/>
            <a:ext cx="4572000" cy="553998"/>
          </a:xfrm>
          <a:prstGeom prst="rect">
            <a:avLst/>
          </a:prstGeom>
        </p:spPr>
        <p:txBody>
          <a:bodyPr>
            <a:spAutoFit/>
          </a:bodyPr>
          <a:lstStyle/>
          <a:p>
            <a:r>
              <a:rPr lang="zh-CN" altLang="en-US" sz="1000" dirty="0"/>
              <a:t>注意，有人可能说本</a:t>
            </a:r>
            <a:r>
              <a:rPr lang="en-US" altLang="zh-CN" sz="1000" dirty="0"/>
              <a:t>ID</a:t>
            </a:r>
            <a:r>
              <a:rPr lang="zh-CN" altLang="en-US" sz="1000" dirty="0"/>
              <a:t>上面那两个例子都是自己的股票，那肯定对。其实，别的股票更准确，例如</a:t>
            </a:r>
            <a:r>
              <a:rPr lang="en-US" altLang="zh-CN" sz="1000" dirty="0"/>
              <a:t>000002</a:t>
            </a:r>
            <a:r>
              <a:rPr lang="zh-CN" altLang="en-US" sz="1000" dirty="0"/>
              <a:t>，这股票够大众情人了，请看他的周线，</a:t>
            </a:r>
            <a:r>
              <a:rPr lang="en-US" altLang="zh-CN" sz="1000" dirty="0"/>
              <a:t>40.78</a:t>
            </a:r>
            <a:r>
              <a:rPr lang="zh-CN" altLang="en-US" sz="1000" dirty="0"/>
              <a:t>元那周，看看究竟发生了什么事竟然构成了周线的第一卖点？</a:t>
            </a:r>
          </a:p>
        </p:txBody>
      </p:sp>
      <p:sp>
        <p:nvSpPr>
          <p:cNvPr id="13" name="矩形 12"/>
          <p:cNvSpPr/>
          <p:nvPr/>
        </p:nvSpPr>
        <p:spPr>
          <a:xfrm>
            <a:off x="251520" y="5169386"/>
            <a:ext cx="4572000" cy="707886"/>
          </a:xfrm>
          <a:prstGeom prst="rect">
            <a:avLst/>
          </a:prstGeom>
        </p:spPr>
        <p:txBody>
          <a:bodyPr>
            <a:spAutoFit/>
          </a:bodyPr>
          <a:lstStyle/>
          <a:p>
            <a:r>
              <a:rPr lang="zh-CN" altLang="en-US" sz="1000" dirty="0">
                <a:solidFill>
                  <a:schemeClr val="tx1">
                    <a:lumMod val="75000"/>
                    <a:lumOff val="25000"/>
                  </a:schemeClr>
                </a:solidFill>
              </a:rPr>
              <a:t>不过，布林通道最有用的，还是关于</a:t>
            </a:r>
            <a:r>
              <a:rPr lang="zh-CN" altLang="en-US" sz="1000" b="1" dirty="0">
                <a:solidFill>
                  <a:srgbClr val="C00000"/>
                </a:solidFill>
              </a:rPr>
              <a:t>中阴结束时间的预判上</a:t>
            </a:r>
            <a:r>
              <a:rPr lang="zh-CN" altLang="en-US" sz="1000" dirty="0">
                <a:solidFill>
                  <a:srgbClr val="C00000"/>
                </a:solidFill>
              </a:rPr>
              <a:t>。</a:t>
            </a:r>
            <a:r>
              <a:rPr lang="zh-CN" altLang="en-US" sz="1000" dirty="0">
                <a:solidFill>
                  <a:schemeClr val="tx1">
                    <a:lumMod val="75000"/>
                    <a:lumOff val="25000"/>
                  </a:schemeClr>
                </a:solidFill>
              </a:rPr>
              <a:t>一般来说，布林通道的收口，就是对中阴结束时间的最好提示。但这里有一定的技巧性，不是</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分钟级别就一定要看</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分钟的布林通道的，例如下图，一个</a:t>
            </a:r>
            <a:r>
              <a:rPr lang="en-US" altLang="zh-CN" sz="1000" dirty="0">
                <a:solidFill>
                  <a:schemeClr val="tx1">
                    <a:lumMod val="75000"/>
                    <a:lumOff val="25000"/>
                  </a:schemeClr>
                </a:solidFill>
              </a:rPr>
              <a:t>5</a:t>
            </a:r>
            <a:r>
              <a:rPr lang="zh-CN" altLang="en-US" sz="1000" dirty="0">
                <a:solidFill>
                  <a:schemeClr val="tx1">
                    <a:lumMod val="75000"/>
                    <a:lumOff val="25000"/>
                  </a:schemeClr>
                </a:solidFill>
              </a:rPr>
              <a:t>分钟的中阴过程，对应的是看</a:t>
            </a:r>
            <a:r>
              <a:rPr lang="en-US" altLang="zh-CN" sz="1000" dirty="0">
                <a:solidFill>
                  <a:schemeClr val="tx1">
                    <a:lumMod val="75000"/>
                    <a:lumOff val="25000"/>
                  </a:schemeClr>
                </a:solidFill>
              </a:rPr>
              <a:t>30</a:t>
            </a:r>
            <a:r>
              <a:rPr lang="zh-CN" altLang="en-US" sz="1000" dirty="0">
                <a:solidFill>
                  <a:schemeClr val="tx1">
                    <a:lumMod val="75000"/>
                    <a:lumOff val="25000"/>
                  </a:schemeClr>
                </a:solidFill>
              </a:rPr>
              <a:t>分钟的布林通道。</a:t>
            </a:r>
          </a:p>
        </p:txBody>
      </p:sp>
      <p:pic>
        <p:nvPicPr>
          <p:cNvPr id="1026" name="Picture 2" descr="教你炒股票90：中阴阶段结束时间的辅助判断"/>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04048" y="812816"/>
            <a:ext cx="4032448" cy="3357838"/>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矩形 13"/>
          <p:cNvSpPr/>
          <p:nvPr/>
        </p:nvSpPr>
        <p:spPr>
          <a:xfrm>
            <a:off x="4993428" y="4383514"/>
            <a:ext cx="4032448" cy="400110"/>
          </a:xfrm>
          <a:prstGeom prst="rect">
            <a:avLst/>
          </a:prstGeom>
        </p:spPr>
        <p:txBody>
          <a:bodyPr wrap="square">
            <a:spAutoFit/>
          </a:bodyPr>
          <a:lstStyle/>
          <a:p>
            <a:r>
              <a:rPr lang="zh-CN" altLang="en-US" sz="1000" b="1" dirty="0">
                <a:solidFill>
                  <a:srgbClr val="C00000"/>
                </a:solidFill>
              </a:rPr>
              <a:t>一般来说，某一级别的布林通道收口，就意味着比这低级别的某个中阴过程要级别扩展或结束了，一般都对应着有相应的第三类买卖点。</a:t>
            </a:r>
            <a:endParaRPr lang="zh-CN" altLang="en-US" sz="1000" dirty="0">
              <a:solidFill>
                <a:srgbClr val="C00000"/>
              </a:solidFill>
            </a:endParaRPr>
          </a:p>
        </p:txBody>
      </p:sp>
      <p:sp>
        <p:nvSpPr>
          <p:cNvPr id="15" name="矩形 14"/>
          <p:cNvSpPr/>
          <p:nvPr/>
        </p:nvSpPr>
        <p:spPr>
          <a:xfrm>
            <a:off x="5004048" y="310682"/>
            <a:ext cx="4032448" cy="400110"/>
          </a:xfrm>
          <a:prstGeom prst="rect">
            <a:avLst/>
          </a:prstGeom>
        </p:spPr>
        <p:txBody>
          <a:bodyPr wrap="square">
            <a:spAutoFit/>
          </a:bodyPr>
          <a:lstStyle/>
          <a:p>
            <a:r>
              <a:rPr lang="zh-CN" altLang="en-US" sz="1000" dirty="0"/>
              <a:t>下图这个例子请好好研究一下，里面还有下午说的那条下降通道，可以看到，现在离这个上轨有多接近。</a:t>
            </a:r>
          </a:p>
        </p:txBody>
      </p:sp>
      <p:sp>
        <p:nvSpPr>
          <p:cNvPr id="16" name="矩形 15"/>
          <p:cNvSpPr/>
          <p:nvPr/>
        </p:nvSpPr>
        <p:spPr>
          <a:xfrm>
            <a:off x="4993428" y="4903812"/>
            <a:ext cx="4032448" cy="553998"/>
          </a:xfrm>
          <a:prstGeom prst="rect">
            <a:avLst/>
          </a:prstGeom>
        </p:spPr>
        <p:txBody>
          <a:bodyPr wrap="square">
            <a:spAutoFit/>
          </a:bodyPr>
          <a:lstStyle/>
          <a:p>
            <a:r>
              <a:rPr lang="zh-CN" altLang="en-US" sz="1000" b="1" dirty="0">
                <a:solidFill>
                  <a:srgbClr val="C00000"/>
                </a:solidFill>
              </a:rPr>
              <a:t>注意，这个辅助判断，比</a:t>
            </a:r>
            <a:r>
              <a:rPr lang="en-US" altLang="zh-CN" sz="1000" b="1" dirty="0">
                <a:solidFill>
                  <a:srgbClr val="C00000"/>
                </a:solidFill>
              </a:rPr>
              <a:t>MACD</a:t>
            </a:r>
            <a:r>
              <a:rPr lang="zh-CN" altLang="en-US" sz="1000" b="1" dirty="0">
                <a:solidFill>
                  <a:srgbClr val="C00000"/>
                </a:solidFill>
              </a:rPr>
              <a:t>那个技巧性还要高点，必须不断看图，自己去总结自己的经验才会有所得。本</a:t>
            </a:r>
            <a:r>
              <a:rPr lang="en-US" altLang="zh-CN" sz="1000" b="1" dirty="0">
                <a:solidFill>
                  <a:srgbClr val="C00000"/>
                </a:solidFill>
              </a:rPr>
              <a:t>ID</a:t>
            </a:r>
            <a:r>
              <a:rPr lang="zh-CN" altLang="en-US" sz="1000" b="1" dirty="0">
                <a:solidFill>
                  <a:srgbClr val="C00000"/>
                </a:solidFill>
              </a:rPr>
              <a:t>这里只是把月亮指给各位，要把月亮变成自己的，还需要自己去努力。</a:t>
            </a:r>
            <a:endParaRPr lang="zh-CN" altLang="en-US" sz="1000" dirty="0">
              <a:solidFill>
                <a:srgbClr val="C00000"/>
              </a:solidFill>
            </a:endParaRPr>
          </a:p>
        </p:txBody>
      </p:sp>
      <p:sp>
        <p:nvSpPr>
          <p:cNvPr id="17" name="矩形 16"/>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8" name="动作按钮: 开始 17">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9" name="动作按钮: 后退或前一项 18">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0" name="动作按钮: 前进或下一项 19">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1" name="动作按钮: 结束 20">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2" name="动作按钮: 第一张 21">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3" name="动作按钮: 上一张 22">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2240663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1026"/>
                                        </p:tgtEl>
                                        <p:attrNameLst>
                                          <p:attrName>style.visibility</p:attrName>
                                        </p:attrNameLst>
                                      </p:cBhvr>
                                      <p:to>
                                        <p:strVal val="visible"/>
                                      </p:to>
                                    </p:set>
                                    <p:anim calcmode="lin" valueType="num">
                                      <p:cBhvr>
                                        <p:cTn id="77" dur="1000" fill="hold"/>
                                        <p:tgtEl>
                                          <p:spTgt spid="1026"/>
                                        </p:tgtEl>
                                        <p:attrNameLst>
                                          <p:attrName>ppt_w</p:attrName>
                                        </p:attrNameLst>
                                      </p:cBhvr>
                                      <p:tavLst>
                                        <p:tav tm="0">
                                          <p:val>
                                            <p:fltVal val="0"/>
                                          </p:val>
                                        </p:tav>
                                        <p:tav tm="100000">
                                          <p:val>
                                            <p:strVal val="#ppt_w"/>
                                          </p:val>
                                        </p:tav>
                                      </p:tavLst>
                                    </p:anim>
                                    <p:anim calcmode="lin" valueType="num">
                                      <p:cBhvr>
                                        <p:cTn id="78" dur="1000" fill="hold"/>
                                        <p:tgtEl>
                                          <p:spTgt spid="1026"/>
                                        </p:tgtEl>
                                        <p:attrNameLst>
                                          <p:attrName>ppt_h</p:attrName>
                                        </p:attrNameLst>
                                      </p:cBhvr>
                                      <p:tavLst>
                                        <p:tav tm="0">
                                          <p:val>
                                            <p:fltVal val="0"/>
                                          </p:val>
                                        </p:tav>
                                        <p:tav tm="100000">
                                          <p:val>
                                            <p:strVal val="#ppt_h"/>
                                          </p:val>
                                        </p:tav>
                                      </p:tavLst>
                                    </p:anim>
                                    <p:anim calcmode="lin" valueType="num">
                                      <p:cBhvr>
                                        <p:cTn id="79" dur="1000" fill="hold"/>
                                        <p:tgtEl>
                                          <p:spTgt spid="1026"/>
                                        </p:tgtEl>
                                        <p:attrNameLst>
                                          <p:attrName>style.rotation</p:attrName>
                                        </p:attrNameLst>
                                      </p:cBhvr>
                                      <p:tavLst>
                                        <p:tav tm="0">
                                          <p:val>
                                            <p:fltVal val="90"/>
                                          </p:val>
                                        </p:tav>
                                        <p:tav tm="100000">
                                          <p:val>
                                            <p:fltVal val="0"/>
                                          </p:val>
                                        </p:tav>
                                      </p:tavLst>
                                    </p:anim>
                                    <p:animEffect transition="in" filter="fade">
                                      <p:cBhvr>
                                        <p:cTn id="80" dur="1000"/>
                                        <p:tgtEl>
                                          <p:spTgt spid="1026"/>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Effect transition="in" filter="fade">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p:cTn id="92" dur="500" fill="hold"/>
                                        <p:tgtEl>
                                          <p:spTgt spid="16"/>
                                        </p:tgtEl>
                                        <p:attrNameLst>
                                          <p:attrName>ppt_w</p:attrName>
                                        </p:attrNameLst>
                                      </p:cBhvr>
                                      <p:tavLst>
                                        <p:tav tm="0">
                                          <p:val>
                                            <p:fltVal val="0"/>
                                          </p:val>
                                        </p:tav>
                                        <p:tav tm="100000">
                                          <p:val>
                                            <p:strVal val="#ppt_w"/>
                                          </p:val>
                                        </p:tav>
                                      </p:tavLst>
                                    </p:anim>
                                    <p:anim calcmode="lin" valueType="num">
                                      <p:cBhvr>
                                        <p:cTn id="93" dur="500" fill="hold"/>
                                        <p:tgtEl>
                                          <p:spTgt spid="16"/>
                                        </p:tgtEl>
                                        <p:attrNameLst>
                                          <p:attrName>ppt_h</p:attrName>
                                        </p:attrNameLst>
                                      </p:cBhvr>
                                      <p:tavLst>
                                        <p:tav tm="0">
                                          <p:val>
                                            <p:fltVal val="0"/>
                                          </p:val>
                                        </p:tav>
                                        <p:tav tm="100000">
                                          <p:val>
                                            <p:strVal val="#ppt_h"/>
                                          </p:val>
                                        </p:tav>
                                      </p:tavLst>
                                    </p:anim>
                                    <p:animEffect transition="in" filter="fade">
                                      <p:cBhvr>
                                        <p:cTn id="9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Documents and Settings\TSG\Application Data\Tencent\Users\81647502\QQ\WinTemp\RichOle\6J4`6O8_2~3KGE28PCGS35D.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97579" y="106362"/>
            <a:ext cx="5328592" cy="29916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AutoShape 2" descr="C:\com_caislabs_ebk\89.1.jpg"/>
          <p:cNvSpPr>
            <a:spLocks noChangeAspect="1" noChangeArrowheads="1"/>
          </p:cNvSpPr>
          <p:nvPr/>
        </p:nvSpPr>
        <p:spPr bwMode="auto">
          <a:xfrm>
            <a:off x="4572000" y="-46038"/>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3" descr="下"/>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rPr>
              <a:t>中阴阶段结束时间的辅助</a:t>
            </a:r>
            <a:r>
              <a:rPr lang="zh-CN" altLang="en-US" sz="1800" b="1" dirty="0" smtClean="0">
                <a:solidFill>
                  <a:schemeClr val="accent1">
                    <a:lumMod val="50000"/>
                  </a:schemeClr>
                </a:solidFill>
              </a:rPr>
              <a:t>判断</a:t>
            </a:r>
            <a:r>
              <a:rPr lang="en-US" altLang="zh-CN" sz="1800" b="1" dirty="0" smtClean="0">
                <a:solidFill>
                  <a:schemeClr val="accent1">
                    <a:lumMod val="50000"/>
                  </a:schemeClr>
                </a:solidFill>
              </a:rPr>
              <a:t>(</a:t>
            </a:r>
            <a:r>
              <a:rPr lang="zh-CN" altLang="en-US" sz="1800" b="1" dirty="0" smtClean="0">
                <a:solidFill>
                  <a:schemeClr val="accent1">
                    <a:lumMod val="50000"/>
                  </a:schemeClr>
                </a:solidFill>
              </a:rPr>
              <a:t>续</a:t>
            </a:r>
            <a:r>
              <a:rPr lang="en-US" altLang="zh-CN" sz="1800" b="1" dirty="0" smtClean="0">
                <a:solidFill>
                  <a:schemeClr val="accent1">
                    <a:lumMod val="50000"/>
                  </a:schemeClr>
                </a:solidFill>
              </a:rPr>
              <a:t>1)</a:t>
            </a:r>
            <a:endParaRPr lang="zh-CN" altLang="en-US" sz="1800" dirty="0">
              <a:solidFill>
                <a:schemeClr val="accent1">
                  <a:lumMod val="50000"/>
                </a:schemeClr>
              </a:solidFill>
            </a:endParaRPr>
          </a:p>
        </p:txBody>
      </p:sp>
      <p:sp>
        <p:nvSpPr>
          <p:cNvPr id="8" name="矩形 7"/>
          <p:cNvSpPr/>
          <p:nvPr/>
        </p:nvSpPr>
        <p:spPr>
          <a:xfrm>
            <a:off x="395536" y="258763"/>
            <a:ext cx="3024336" cy="5678478"/>
          </a:xfrm>
          <a:prstGeom prst="rect">
            <a:avLst/>
          </a:prstGeom>
        </p:spPr>
        <p:txBody>
          <a:bodyPr wrap="square">
            <a:spAutoFit/>
          </a:bodyPr>
          <a:lstStyle/>
          <a:p>
            <a:pPr>
              <a:lnSpc>
                <a:spcPct val="150000"/>
              </a:lnSpc>
            </a:pPr>
            <a:r>
              <a:rPr lang="zh-CN" altLang="en-US" sz="1200" b="1" dirty="0">
                <a:solidFill>
                  <a:srgbClr val="C00000"/>
                </a:solidFill>
              </a:rPr>
              <a:t>学长</a:t>
            </a:r>
            <a:r>
              <a:rPr lang="zh-CN" altLang="en-US" sz="1200" b="1" dirty="0" smtClean="0">
                <a:solidFill>
                  <a:srgbClr val="C00000"/>
                </a:solidFill>
              </a:rPr>
              <a:t>心得：</a:t>
            </a:r>
            <a:endParaRPr lang="en-US" altLang="zh-CN" sz="1200" dirty="0" smtClean="0">
              <a:solidFill>
                <a:srgbClr val="C00000"/>
              </a:solidFill>
            </a:endParaRPr>
          </a:p>
          <a:p>
            <a:pPr>
              <a:lnSpc>
                <a:spcPct val="150000"/>
              </a:lnSpc>
            </a:pPr>
            <a:r>
              <a:rPr lang="zh-CN" altLang="en-US" sz="1000" dirty="0" smtClean="0"/>
              <a:t>一</a:t>
            </a:r>
            <a:r>
              <a:rPr lang="zh-CN" altLang="en-US" sz="1000" dirty="0"/>
              <a:t>、基本概念</a:t>
            </a:r>
            <a:br>
              <a:rPr lang="zh-CN" altLang="en-US" sz="1000" dirty="0"/>
            </a:br>
            <a:r>
              <a:rPr lang="zh-CN" altLang="en-US" sz="1000" dirty="0"/>
              <a:t>　　中阴阶段：就是一种走势类型完成后无法确定会转向何种走势类型，即是会出现反转变成新的走势类型还是延续原来的走势类型的过程阶段。</a:t>
            </a:r>
            <a:br>
              <a:rPr lang="zh-CN" altLang="en-US" sz="1000" dirty="0"/>
            </a:br>
            <a:r>
              <a:rPr lang="zh-CN" altLang="en-US" sz="1000" dirty="0"/>
              <a:t>　　二、应用规范</a:t>
            </a:r>
            <a:br>
              <a:rPr lang="zh-CN" altLang="en-US" sz="1000" dirty="0"/>
            </a:br>
            <a:r>
              <a:rPr lang="zh-CN" altLang="en-US" sz="1000" dirty="0"/>
              <a:t>　　</a:t>
            </a:r>
            <a:r>
              <a:rPr lang="en-US" altLang="zh-CN" sz="1000" dirty="0"/>
              <a:t>1</a:t>
            </a:r>
            <a:r>
              <a:rPr lang="zh-CN" altLang="en-US" sz="1000" dirty="0"/>
              <a:t>、中阴阶段，无一例外，都是表现为不同级别的盘整（注意，这是只从截取这一阶段的形态说，并不是说新的走势类型一定是盘整）。也就是围绕前一走势的某一部分所构成的中枢震荡，即使是所谓的</a:t>
            </a:r>
            <a:r>
              <a:rPr lang="en-US" altLang="zh-CN" sz="1000" dirty="0"/>
              <a:t>V</a:t>
            </a:r>
            <a:r>
              <a:rPr lang="zh-CN" altLang="en-US" sz="1000" dirty="0"/>
              <a:t>型反转，也一样，只是震荡的区域回得更深而已。</a:t>
            </a:r>
            <a:br>
              <a:rPr lang="zh-CN" altLang="en-US" sz="1000" dirty="0"/>
            </a:br>
            <a:r>
              <a:rPr lang="zh-CN" altLang="en-US" sz="1000" dirty="0"/>
              <a:t>　　</a:t>
            </a:r>
            <a:r>
              <a:rPr lang="en-US" altLang="zh-CN" sz="1000" dirty="0"/>
              <a:t>2</a:t>
            </a:r>
            <a:r>
              <a:rPr lang="zh-CN" altLang="en-US" sz="1000" dirty="0"/>
              <a:t>、中阴阶段结束后，不一定就是真正的反转，也可以是继续延续前一走势类型的方向，例如上涨</a:t>
            </a:r>
            <a:r>
              <a:rPr lang="en-US" altLang="zh-CN" sz="1000" dirty="0"/>
              <a:t>+</a:t>
            </a:r>
            <a:r>
              <a:rPr lang="zh-CN" altLang="en-US" sz="1000" dirty="0"/>
              <a:t>盘整</a:t>
            </a:r>
            <a:r>
              <a:rPr lang="en-US" altLang="zh-CN" sz="1000" dirty="0"/>
              <a:t>+</a:t>
            </a:r>
            <a:r>
              <a:rPr lang="zh-CN" altLang="en-US" sz="1000" dirty="0"/>
              <a:t>上涨，这样的结构是完全合理的。</a:t>
            </a:r>
            <a:br>
              <a:rPr lang="zh-CN" altLang="en-US" sz="1000" dirty="0"/>
            </a:br>
            <a:r>
              <a:rPr lang="zh-CN" altLang="en-US" sz="1000" dirty="0"/>
              <a:t>　　</a:t>
            </a:r>
            <a:r>
              <a:rPr lang="en-US" altLang="zh-CN" sz="1000" dirty="0"/>
              <a:t>3</a:t>
            </a:r>
            <a:r>
              <a:rPr lang="zh-CN" altLang="en-US" sz="1000" dirty="0"/>
              <a:t>、中阴阶段，虽然表现为中枢震荡，但并不是一般性的中枢震荡。如果你认为中阴阶段和其他的中枢振荡也没什么不同，那么就有大问题了。</a:t>
            </a:r>
            <a:br>
              <a:rPr lang="zh-CN" altLang="en-US" sz="1000" dirty="0"/>
            </a:br>
            <a:r>
              <a:rPr lang="zh-CN" altLang="en-US" sz="1000" dirty="0"/>
              <a:t>　　</a:t>
            </a:r>
            <a:r>
              <a:rPr lang="en-US" altLang="zh-CN" sz="1000" dirty="0"/>
              <a:t>4</a:t>
            </a:r>
            <a:r>
              <a:rPr lang="zh-CN" altLang="en-US" sz="1000" dirty="0"/>
              <a:t>、中阴阶段的存在，就在于市场发展具体形式在级别上的各种可能性。这些可能性的最终选择，并不是预先被设定好的，而是市场合力的当下结果，这里有着不同的可能性。而这些可能性，在操作上并不构成大的影响，因为都可以统一为中阴阶段过程的处理。 </a:t>
            </a:r>
          </a:p>
        </p:txBody>
      </p:sp>
      <p:sp>
        <p:nvSpPr>
          <p:cNvPr id="9" name="矩形标注 8"/>
          <p:cNvSpPr/>
          <p:nvPr/>
        </p:nvSpPr>
        <p:spPr bwMode="auto">
          <a:xfrm>
            <a:off x="4644008" y="676349"/>
            <a:ext cx="1215752" cy="792088"/>
          </a:xfrm>
          <a:prstGeom prst="wedgeRectCallout">
            <a:avLst>
              <a:gd name="adj1" fmla="val 65023"/>
              <a:gd name="adj2" fmla="val -10468"/>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900" dirty="0">
                <a:solidFill>
                  <a:schemeClr val="accent5">
                    <a:lumMod val="90000"/>
                  </a:schemeClr>
                </a:solidFill>
              </a:rPr>
              <a:t>000938</a:t>
            </a:r>
            <a:r>
              <a:rPr lang="zh-CN" altLang="en-US" sz="900" dirty="0">
                <a:solidFill>
                  <a:schemeClr val="accent5">
                    <a:lumMod val="90000"/>
                  </a:schemeClr>
                </a:solidFill>
              </a:rPr>
              <a:t>是一个经典的例子，</a:t>
            </a:r>
            <a:r>
              <a:rPr lang="en-US" altLang="zh-CN" sz="900" dirty="0">
                <a:solidFill>
                  <a:schemeClr val="accent5">
                    <a:lumMod val="90000"/>
                  </a:schemeClr>
                </a:solidFill>
              </a:rPr>
              <a:t>9</a:t>
            </a:r>
            <a:r>
              <a:rPr lang="zh-CN" altLang="en-US" sz="900" dirty="0">
                <a:solidFill>
                  <a:schemeClr val="accent5">
                    <a:lumMod val="90000"/>
                  </a:schemeClr>
                </a:solidFill>
              </a:rPr>
              <a:t>月</a:t>
            </a:r>
            <a:r>
              <a:rPr lang="en-US" altLang="zh-CN" sz="900" dirty="0">
                <a:solidFill>
                  <a:schemeClr val="accent5">
                    <a:lumMod val="90000"/>
                  </a:schemeClr>
                </a:solidFill>
              </a:rPr>
              <a:t>14</a:t>
            </a:r>
            <a:r>
              <a:rPr lang="zh-CN" altLang="en-US" sz="900" dirty="0">
                <a:solidFill>
                  <a:schemeClr val="accent5">
                    <a:lumMod val="90000"/>
                  </a:schemeClr>
                </a:solidFill>
              </a:rPr>
              <a:t>日的第一类卖点，</a:t>
            </a:r>
            <a:r>
              <a:rPr lang="en-US" altLang="zh-CN" sz="900" dirty="0">
                <a:solidFill>
                  <a:schemeClr val="accent5">
                    <a:lumMod val="90000"/>
                  </a:schemeClr>
                </a:solidFill>
              </a:rPr>
              <a:t>10</a:t>
            </a:r>
            <a:r>
              <a:rPr lang="zh-CN" altLang="en-US" sz="900" dirty="0">
                <a:solidFill>
                  <a:schemeClr val="accent5">
                    <a:lumMod val="90000"/>
                  </a:schemeClr>
                </a:solidFill>
              </a:rPr>
              <a:t>月</a:t>
            </a:r>
            <a:r>
              <a:rPr lang="en-US" altLang="zh-CN" sz="900" dirty="0">
                <a:solidFill>
                  <a:schemeClr val="accent5">
                    <a:lumMod val="90000"/>
                  </a:schemeClr>
                </a:solidFill>
              </a:rPr>
              <a:t>8</a:t>
            </a:r>
            <a:r>
              <a:rPr lang="zh-CN" altLang="en-US" sz="900" dirty="0">
                <a:solidFill>
                  <a:schemeClr val="accent5">
                    <a:lumMod val="90000"/>
                  </a:schemeClr>
                </a:solidFill>
              </a:rPr>
              <a:t>日的第二类卖点，太教科书了。</a:t>
            </a:r>
            <a:endParaRPr kumimoji="0" lang="zh-CN" altLang="en-US" sz="900" b="0" i="0" u="none" strike="noStrike" cap="none" normalizeH="0" baseline="0" dirty="0" smtClean="0">
              <a:ln>
                <a:noFill/>
              </a:ln>
              <a:solidFill>
                <a:schemeClr val="accent5">
                  <a:lumMod val="90000"/>
                </a:schemeClr>
              </a:solidFill>
              <a:effectLst/>
              <a:latin typeface="Arial" pitchFamily="34" charset="0"/>
            </a:endParaRPr>
          </a:p>
        </p:txBody>
      </p:sp>
      <p:pic>
        <p:nvPicPr>
          <p:cNvPr id="2054" name="Picture 6" descr="C:\Documents and Settings\TSG\Application Data\Tencent\Users\81647502\QQ\WinTemp\RichOle\BX87}`K83)24}S_DET7S5EC.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11835" y="3249224"/>
            <a:ext cx="5314336" cy="2952328"/>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矩形标注 13"/>
          <p:cNvSpPr/>
          <p:nvPr/>
        </p:nvSpPr>
        <p:spPr bwMode="auto">
          <a:xfrm>
            <a:off x="5004048" y="5013176"/>
            <a:ext cx="1215752" cy="648072"/>
          </a:xfrm>
          <a:prstGeom prst="wedgeRectCallout">
            <a:avLst>
              <a:gd name="adj1" fmla="val 28126"/>
              <a:gd name="adj2" fmla="val -76297"/>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900" dirty="0">
                <a:solidFill>
                  <a:schemeClr val="accent5">
                    <a:lumMod val="90000"/>
                  </a:schemeClr>
                </a:solidFill>
              </a:rPr>
              <a:t>000999</a:t>
            </a:r>
            <a:r>
              <a:rPr lang="zh-CN" altLang="en-US" sz="900" dirty="0">
                <a:solidFill>
                  <a:schemeClr val="accent5">
                    <a:lumMod val="90000"/>
                  </a:schemeClr>
                </a:solidFill>
              </a:rPr>
              <a:t>的</a:t>
            </a:r>
            <a:r>
              <a:rPr lang="en-US" altLang="zh-CN" sz="900" dirty="0">
                <a:solidFill>
                  <a:schemeClr val="accent5">
                    <a:lumMod val="90000"/>
                  </a:schemeClr>
                </a:solidFill>
              </a:rPr>
              <a:t>10</a:t>
            </a:r>
            <a:r>
              <a:rPr lang="zh-CN" altLang="en-US" sz="900" dirty="0">
                <a:solidFill>
                  <a:schemeClr val="accent5">
                    <a:lumMod val="90000"/>
                  </a:schemeClr>
                </a:solidFill>
              </a:rPr>
              <a:t>月</a:t>
            </a:r>
            <a:r>
              <a:rPr lang="en-US" altLang="zh-CN" sz="900" dirty="0">
                <a:solidFill>
                  <a:schemeClr val="accent5">
                    <a:lumMod val="90000"/>
                  </a:schemeClr>
                </a:solidFill>
              </a:rPr>
              <a:t>10</a:t>
            </a:r>
            <a:r>
              <a:rPr lang="zh-CN" altLang="en-US" sz="900" dirty="0">
                <a:solidFill>
                  <a:schemeClr val="accent5">
                    <a:lumMod val="90000"/>
                  </a:schemeClr>
                </a:solidFill>
              </a:rPr>
              <a:t>日的第一类卖点以及</a:t>
            </a:r>
            <a:r>
              <a:rPr lang="en-US" altLang="zh-CN" sz="900" dirty="0">
                <a:solidFill>
                  <a:schemeClr val="accent5">
                    <a:lumMod val="90000"/>
                  </a:schemeClr>
                </a:solidFill>
              </a:rPr>
              <a:t>11</a:t>
            </a:r>
            <a:r>
              <a:rPr lang="zh-CN" altLang="en-US" sz="900" dirty="0">
                <a:solidFill>
                  <a:schemeClr val="accent5">
                    <a:lumMod val="90000"/>
                  </a:schemeClr>
                </a:solidFill>
              </a:rPr>
              <a:t>月</a:t>
            </a:r>
            <a:r>
              <a:rPr lang="en-US" altLang="zh-CN" sz="900" dirty="0">
                <a:solidFill>
                  <a:schemeClr val="accent5">
                    <a:lumMod val="90000"/>
                  </a:schemeClr>
                </a:solidFill>
              </a:rPr>
              <a:t>6</a:t>
            </a:r>
            <a:r>
              <a:rPr lang="zh-CN" altLang="en-US" sz="900" dirty="0">
                <a:solidFill>
                  <a:schemeClr val="accent5">
                    <a:lumMod val="90000"/>
                  </a:schemeClr>
                </a:solidFill>
              </a:rPr>
              <a:t>日的第二类卖点，也同样教科书。</a:t>
            </a:r>
            <a:endParaRPr kumimoji="0" lang="zh-CN" altLang="en-US" sz="900" b="0" i="0" u="none" strike="noStrike" cap="none" normalizeH="0" baseline="0" dirty="0" smtClean="0">
              <a:ln>
                <a:noFill/>
              </a:ln>
              <a:solidFill>
                <a:schemeClr val="accent5">
                  <a:lumMod val="90000"/>
                </a:schemeClr>
              </a:solidFill>
              <a:effectLst/>
              <a:latin typeface="Arial" pitchFamily="34" charset="0"/>
            </a:endParaRPr>
          </a:p>
        </p:txBody>
      </p:sp>
      <p:sp>
        <p:nvSpPr>
          <p:cNvPr id="10" name="矩形 9"/>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1" name="动作按钮: 开始 10">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2" name="动作按钮: 后退或前一项 11">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3" name="动作按钮: 前进或下一项 12">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5" name="动作按钮: 结束 14">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6" name="动作按钮: 第一张 15">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7" name="动作按钮: 上一张 16">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9505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053"/>
                                        </p:tgtEl>
                                        <p:attrNameLst>
                                          <p:attrName>style.visibility</p:attrName>
                                        </p:attrNameLst>
                                      </p:cBhvr>
                                      <p:to>
                                        <p:strVal val="visible"/>
                                      </p:to>
                                    </p:set>
                                    <p:anim calcmode="lin" valueType="num">
                                      <p:cBhvr>
                                        <p:cTn id="21" dur="1000" fill="hold"/>
                                        <p:tgtEl>
                                          <p:spTgt spid="2053"/>
                                        </p:tgtEl>
                                        <p:attrNameLst>
                                          <p:attrName>ppt_w</p:attrName>
                                        </p:attrNameLst>
                                      </p:cBhvr>
                                      <p:tavLst>
                                        <p:tav tm="0">
                                          <p:val>
                                            <p:fltVal val="0"/>
                                          </p:val>
                                        </p:tav>
                                        <p:tav tm="100000">
                                          <p:val>
                                            <p:strVal val="#ppt_w"/>
                                          </p:val>
                                        </p:tav>
                                      </p:tavLst>
                                    </p:anim>
                                    <p:anim calcmode="lin" valueType="num">
                                      <p:cBhvr>
                                        <p:cTn id="22" dur="1000" fill="hold"/>
                                        <p:tgtEl>
                                          <p:spTgt spid="2053"/>
                                        </p:tgtEl>
                                        <p:attrNameLst>
                                          <p:attrName>ppt_h</p:attrName>
                                        </p:attrNameLst>
                                      </p:cBhvr>
                                      <p:tavLst>
                                        <p:tav tm="0">
                                          <p:val>
                                            <p:fltVal val="0"/>
                                          </p:val>
                                        </p:tav>
                                        <p:tav tm="100000">
                                          <p:val>
                                            <p:strVal val="#ppt_h"/>
                                          </p:val>
                                        </p:tav>
                                      </p:tavLst>
                                    </p:anim>
                                    <p:anim calcmode="lin" valueType="num">
                                      <p:cBhvr>
                                        <p:cTn id="23" dur="1000" fill="hold"/>
                                        <p:tgtEl>
                                          <p:spTgt spid="2053"/>
                                        </p:tgtEl>
                                        <p:attrNameLst>
                                          <p:attrName>style.rotation</p:attrName>
                                        </p:attrNameLst>
                                      </p:cBhvr>
                                      <p:tavLst>
                                        <p:tav tm="0">
                                          <p:val>
                                            <p:fltVal val="90"/>
                                          </p:val>
                                        </p:tav>
                                        <p:tav tm="100000">
                                          <p:val>
                                            <p:fltVal val="0"/>
                                          </p:val>
                                        </p:tav>
                                      </p:tavLst>
                                    </p:anim>
                                    <p:animEffect transition="in" filter="fade">
                                      <p:cBhvr>
                                        <p:cTn id="24" dur="1000"/>
                                        <p:tgtEl>
                                          <p:spTgt spid="205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054"/>
                                        </p:tgtEl>
                                        <p:attrNameLst>
                                          <p:attrName>style.visibility</p:attrName>
                                        </p:attrNameLst>
                                      </p:cBhvr>
                                      <p:to>
                                        <p:strVal val="visible"/>
                                      </p:to>
                                    </p:set>
                                    <p:anim calcmode="lin" valueType="num">
                                      <p:cBhvr>
                                        <p:cTn id="36" dur="1000" fill="hold"/>
                                        <p:tgtEl>
                                          <p:spTgt spid="2054"/>
                                        </p:tgtEl>
                                        <p:attrNameLst>
                                          <p:attrName>ppt_w</p:attrName>
                                        </p:attrNameLst>
                                      </p:cBhvr>
                                      <p:tavLst>
                                        <p:tav tm="0">
                                          <p:val>
                                            <p:fltVal val="0"/>
                                          </p:val>
                                        </p:tav>
                                        <p:tav tm="100000">
                                          <p:val>
                                            <p:strVal val="#ppt_w"/>
                                          </p:val>
                                        </p:tav>
                                      </p:tavLst>
                                    </p:anim>
                                    <p:anim calcmode="lin" valueType="num">
                                      <p:cBhvr>
                                        <p:cTn id="37" dur="1000" fill="hold"/>
                                        <p:tgtEl>
                                          <p:spTgt spid="2054"/>
                                        </p:tgtEl>
                                        <p:attrNameLst>
                                          <p:attrName>ppt_h</p:attrName>
                                        </p:attrNameLst>
                                      </p:cBhvr>
                                      <p:tavLst>
                                        <p:tav tm="0">
                                          <p:val>
                                            <p:fltVal val="0"/>
                                          </p:val>
                                        </p:tav>
                                        <p:tav tm="100000">
                                          <p:val>
                                            <p:strVal val="#ppt_h"/>
                                          </p:val>
                                        </p:tav>
                                      </p:tavLst>
                                    </p:anim>
                                    <p:anim calcmode="lin" valueType="num">
                                      <p:cBhvr>
                                        <p:cTn id="38" dur="1000" fill="hold"/>
                                        <p:tgtEl>
                                          <p:spTgt spid="2054"/>
                                        </p:tgtEl>
                                        <p:attrNameLst>
                                          <p:attrName>style.rotation</p:attrName>
                                        </p:attrNameLst>
                                      </p:cBhvr>
                                      <p:tavLst>
                                        <p:tav tm="0">
                                          <p:val>
                                            <p:fltVal val="90"/>
                                          </p:val>
                                        </p:tav>
                                        <p:tav tm="100000">
                                          <p:val>
                                            <p:fltVal val="0"/>
                                          </p:val>
                                        </p:tav>
                                      </p:tavLst>
                                    </p:anim>
                                    <p:animEffect transition="in" filter="fade">
                                      <p:cBhvr>
                                        <p:cTn id="39" dur="1000"/>
                                        <p:tgtEl>
                                          <p:spTgt spid="205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中阴阶段结束时间的辅助</a:t>
            </a:r>
            <a:r>
              <a:rPr lang="zh-CN" altLang="en-US" sz="1800" b="1" dirty="0" smtClean="0">
                <a:solidFill>
                  <a:schemeClr val="accent1">
                    <a:lumMod val="50000"/>
                  </a:schemeClr>
                </a:solidFill>
                <a:effectLst>
                  <a:outerShdw blurRad="38100" dist="38100" dir="2700000" algn="tl">
                    <a:srgbClr val="000000">
                      <a:alpha val="43137"/>
                    </a:srgbClr>
                  </a:outerShdw>
                </a:effectLst>
              </a:rPr>
              <a:t>判断（续</a:t>
            </a:r>
            <a:r>
              <a:rPr lang="en-US" altLang="zh-CN" sz="1800" b="1" dirty="0" smtClean="0">
                <a:solidFill>
                  <a:schemeClr val="accent1">
                    <a:lumMod val="50000"/>
                  </a:schemeClr>
                </a:solidFill>
                <a:effectLst>
                  <a:outerShdw blurRad="38100" dist="38100" dir="2700000" algn="tl">
                    <a:srgbClr val="000000">
                      <a:alpha val="43137"/>
                    </a:srgbClr>
                  </a:outerShdw>
                </a:effectLst>
              </a:rPr>
              <a:t>2</a:t>
            </a:r>
            <a:r>
              <a:rPr lang="zh-CN" altLang="en-US" sz="1800" b="1" dirty="0" smtClean="0">
                <a:solidFill>
                  <a:schemeClr val="accent1">
                    <a:lumMod val="50000"/>
                  </a:schemeClr>
                </a:solidFill>
                <a:effectLst>
                  <a:outerShdw blurRad="38100" dist="38100" dir="2700000" algn="tl">
                    <a:srgbClr val="000000">
                      <a:alpha val="43137"/>
                    </a:srgbClr>
                  </a:outerShdw>
                </a:effectLst>
              </a:rPr>
              <a:t>）</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pic>
        <p:nvPicPr>
          <p:cNvPr id="3074" name="Picture 2" descr="C:\Documents and Settings\TSG\Application Data\Tencent\Users\81647502\QQ\WinTemp\RichOle\J]5IC~6`BB)XF(637CK$BFQ.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16632"/>
            <a:ext cx="8856984" cy="2808312"/>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C:\Documents and Settings\TSG\Application Data\Tencent\Users\81647502\QQ\WinTemp\RichOle\EH}7QJ2_C1PYYV85_C)3`BE.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505" y="2996953"/>
            <a:ext cx="8928992" cy="321944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7" name="动作按钮: 开始 6">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 name="动作按钮: 后退或前一项 7">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9" name="动作按钮: 前进或下一项 8">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0" name="动作按钮: 结束 9">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1" name="动作按钮: 第一张 10">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2" name="动作按钮: 上一张 11">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515224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1000" fill="hold"/>
                                        <p:tgtEl>
                                          <p:spTgt spid="3074"/>
                                        </p:tgtEl>
                                        <p:attrNameLst>
                                          <p:attrName>ppt_w</p:attrName>
                                        </p:attrNameLst>
                                      </p:cBhvr>
                                      <p:tavLst>
                                        <p:tav tm="0">
                                          <p:val>
                                            <p:fltVal val="0"/>
                                          </p:val>
                                        </p:tav>
                                        <p:tav tm="100000">
                                          <p:val>
                                            <p:strVal val="#ppt_w"/>
                                          </p:val>
                                        </p:tav>
                                      </p:tavLst>
                                    </p:anim>
                                    <p:anim calcmode="lin" valueType="num">
                                      <p:cBhvr>
                                        <p:cTn id="15" dur="1000" fill="hold"/>
                                        <p:tgtEl>
                                          <p:spTgt spid="3074"/>
                                        </p:tgtEl>
                                        <p:attrNameLst>
                                          <p:attrName>ppt_h</p:attrName>
                                        </p:attrNameLst>
                                      </p:cBhvr>
                                      <p:tavLst>
                                        <p:tav tm="0">
                                          <p:val>
                                            <p:fltVal val="0"/>
                                          </p:val>
                                        </p:tav>
                                        <p:tav tm="100000">
                                          <p:val>
                                            <p:strVal val="#ppt_h"/>
                                          </p:val>
                                        </p:tav>
                                      </p:tavLst>
                                    </p:anim>
                                    <p:anim calcmode="lin" valueType="num">
                                      <p:cBhvr>
                                        <p:cTn id="16" dur="1000" fill="hold"/>
                                        <p:tgtEl>
                                          <p:spTgt spid="3074"/>
                                        </p:tgtEl>
                                        <p:attrNameLst>
                                          <p:attrName>style.rotation</p:attrName>
                                        </p:attrNameLst>
                                      </p:cBhvr>
                                      <p:tavLst>
                                        <p:tav tm="0">
                                          <p:val>
                                            <p:fltVal val="90"/>
                                          </p:val>
                                        </p:tav>
                                        <p:tav tm="100000">
                                          <p:val>
                                            <p:fltVal val="0"/>
                                          </p:val>
                                        </p:tav>
                                      </p:tavLst>
                                    </p:anim>
                                    <p:animEffect transition="in" filter="fade">
                                      <p:cBhvr>
                                        <p:cTn id="17" dur="10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1000" fill="hold"/>
                                        <p:tgtEl>
                                          <p:spTgt spid="3076"/>
                                        </p:tgtEl>
                                        <p:attrNameLst>
                                          <p:attrName>ppt_w</p:attrName>
                                        </p:attrNameLst>
                                      </p:cBhvr>
                                      <p:tavLst>
                                        <p:tav tm="0">
                                          <p:val>
                                            <p:fltVal val="0"/>
                                          </p:val>
                                        </p:tav>
                                        <p:tav tm="100000">
                                          <p:val>
                                            <p:strVal val="#ppt_w"/>
                                          </p:val>
                                        </p:tav>
                                      </p:tavLst>
                                    </p:anim>
                                    <p:anim calcmode="lin" valueType="num">
                                      <p:cBhvr>
                                        <p:cTn id="23" dur="1000" fill="hold"/>
                                        <p:tgtEl>
                                          <p:spTgt spid="3076"/>
                                        </p:tgtEl>
                                        <p:attrNameLst>
                                          <p:attrName>ppt_h</p:attrName>
                                        </p:attrNameLst>
                                      </p:cBhvr>
                                      <p:tavLst>
                                        <p:tav tm="0">
                                          <p:val>
                                            <p:fltVal val="0"/>
                                          </p:val>
                                        </p:tav>
                                        <p:tav tm="100000">
                                          <p:val>
                                            <p:strVal val="#ppt_h"/>
                                          </p:val>
                                        </p:tav>
                                      </p:tavLst>
                                    </p:anim>
                                    <p:anim calcmode="lin" valueType="num">
                                      <p:cBhvr>
                                        <p:cTn id="24" dur="1000" fill="hold"/>
                                        <p:tgtEl>
                                          <p:spTgt spid="3076"/>
                                        </p:tgtEl>
                                        <p:attrNameLst>
                                          <p:attrName>style.rotation</p:attrName>
                                        </p:attrNameLst>
                                      </p:cBhvr>
                                      <p:tavLst>
                                        <p:tav tm="0">
                                          <p:val>
                                            <p:fltVal val="90"/>
                                          </p:val>
                                        </p:tav>
                                        <p:tav tm="100000">
                                          <p:val>
                                            <p:fltVal val="0"/>
                                          </p:val>
                                        </p:tav>
                                      </p:tavLst>
                                    </p:anim>
                                    <p:animEffect transition="in" filter="fade">
                                      <p:cBhvr>
                                        <p:cTn id="25"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走势结构的两重表里关系</a:t>
            </a:r>
            <a:r>
              <a:rPr lang="en-US" altLang="zh-CN" sz="1800" b="1" dirty="0">
                <a:solidFill>
                  <a:schemeClr val="accent1">
                    <a:lumMod val="50000"/>
                  </a:schemeClr>
                </a:solidFill>
                <a:effectLst>
                  <a:outerShdw blurRad="38100" dist="38100" dir="2700000" algn="tl">
                    <a:srgbClr val="000000">
                      <a:alpha val="43137"/>
                    </a:srgbClr>
                  </a:outerShdw>
                </a:effectLst>
              </a:rPr>
              <a:t>1</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251520" y="332656"/>
            <a:ext cx="4572000" cy="553998"/>
          </a:xfrm>
          <a:prstGeom prst="rect">
            <a:avLst/>
          </a:prstGeom>
        </p:spPr>
        <p:txBody>
          <a:bodyPr>
            <a:spAutoFit/>
          </a:bodyPr>
          <a:lstStyle/>
          <a:p>
            <a:r>
              <a:rPr lang="zh-CN" altLang="en-US" sz="1000" dirty="0"/>
              <a:t>判断走势，如同中医看病，未病而治的是第一等的，次之的是对治欲病，到已病阶段，那只能算是亡羊补牢了。但绝大多数的人，病入膏肓了还在幻想，市场里最终牺牲的，总是这种人。</a:t>
            </a:r>
          </a:p>
        </p:txBody>
      </p:sp>
      <p:sp>
        <p:nvSpPr>
          <p:cNvPr id="7" name="矩形 6"/>
          <p:cNvSpPr/>
          <p:nvPr/>
        </p:nvSpPr>
        <p:spPr>
          <a:xfrm>
            <a:off x="251520" y="886654"/>
            <a:ext cx="4572000" cy="861774"/>
          </a:xfrm>
          <a:prstGeom prst="rect">
            <a:avLst/>
          </a:prstGeom>
        </p:spPr>
        <p:txBody>
          <a:bodyPr>
            <a:spAutoFit/>
          </a:bodyPr>
          <a:lstStyle/>
          <a:p>
            <a:r>
              <a:rPr lang="zh-CN" altLang="en-US" sz="1000" dirty="0"/>
              <a:t>级别的存在，可以比拟成一种疾病的级别，</a:t>
            </a:r>
            <a:r>
              <a:rPr lang="en-US" altLang="zh-CN" sz="1000" dirty="0"/>
              <a:t>1</a:t>
            </a:r>
            <a:r>
              <a:rPr lang="zh-CN" altLang="en-US" sz="1000" dirty="0"/>
              <a:t>分钟的可能是一个小感冒，而有时候一个</a:t>
            </a:r>
            <a:r>
              <a:rPr lang="en-US" altLang="zh-CN" sz="1000" dirty="0"/>
              <a:t>5</a:t>
            </a:r>
            <a:r>
              <a:rPr lang="zh-CN" altLang="en-US" sz="1000" dirty="0"/>
              <a:t>分钟的下跌就足以是一个小的感冒流行了。至于</a:t>
            </a:r>
            <a:r>
              <a:rPr lang="en-US" altLang="zh-CN" sz="1000" dirty="0"/>
              <a:t>30</a:t>
            </a:r>
            <a:r>
              <a:rPr lang="zh-CN" altLang="en-US" sz="1000" dirty="0"/>
              <a:t>分钟、日线的下跌，基本就对应着一些次中级或中级的调整，大概就相当于肺结核之类的玩意。而周线、月线之类的下跌，那是什么就不用说了。如果是季线、年线级别的下跌，就算不是死人一个，也至少是植物人了。</a:t>
            </a:r>
          </a:p>
        </p:txBody>
      </p:sp>
      <p:sp>
        <p:nvSpPr>
          <p:cNvPr id="8" name="矩形 7"/>
          <p:cNvSpPr/>
          <p:nvPr/>
        </p:nvSpPr>
        <p:spPr>
          <a:xfrm>
            <a:off x="251520" y="1750791"/>
            <a:ext cx="4572000" cy="400110"/>
          </a:xfrm>
          <a:prstGeom prst="rect">
            <a:avLst/>
          </a:prstGeom>
        </p:spPr>
        <p:txBody>
          <a:bodyPr>
            <a:spAutoFit/>
          </a:bodyPr>
          <a:lstStyle/>
          <a:p>
            <a:r>
              <a:rPr lang="zh-CN" altLang="en-US" sz="1000" b="1" dirty="0">
                <a:solidFill>
                  <a:schemeClr val="accent1">
                    <a:lumMod val="25000"/>
                  </a:schemeClr>
                </a:solidFill>
              </a:rPr>
              <a:t>未病</a:t>
            </a:r>
            <a:r>
              <a:rPr lang="en-US" altLang="zh-CN" sz="1000" b="1" dirty="0">
                <a:solidFill>
                  <a:schemeClr val="accent1">
                    <a:lumMod val="25000"/>
                  </a:schemeClr>
                </a:solidFill>
              </a:rPr>
              <a:t>-</a:t>
            </a:r>
            <a:r>
              <a:rPr lang="zh-CN" altLang="en-US" sz="1000" b="1" dirty="0">
                <a:solidFill>
                  <a:schemeClr val="accent1">
                    <a:lumMod val="25000"/>
                  </a:schemeClr>
                </a:solidFill>
              </a:rPr>
              <a:t>欲病</a:t>
            </a:r>
            <a:r>
              <a:rPr lang="en-US" altLang="zh-CN" sz="1000" b="1" dirty="0">
                <a:solidFill>
                  <a:schemeClr val="accent1">
                    <a:lumMod val="25000"/>
                  </a:schemeClr>
                </a:solidFill>
              </a:rPr>
              <a:t>-</a:t>
            </a:r>
            <a:r>
              <a:rPr lang="zh-CN" altLang="en-US" sz="1000" b="1" dirty="0">
                <a:solidFill>
                  <a:schemeClr val="accent1">
                    <a:lumMod val="25000"/>
                  </a:schemeClr>
                </a:solidFill>
              </a:rPr>
              <a:t>已病，对应的界限就是相应级别的第一、二、三类买卖点，注意，对于上涨来说，踏空也是一种病，涨跌之病是相对的。</a:t>
            </a:r>
            <a:endParaRPr lang="zh-CN" altLang="en-US" sz="1000" dirty="0">
              <a:solidFill>
                <a:schemeClr val="accent1">
                  <a:lumMod val="25000"/>
                </a:schemeClr>
              </a:solidFill>
            </a:endParaRPr>
          </a:p>
        </p:txBody>
      </p:sp>
      <p:sp>
        <p:nvSpPr>
          <p:cNvPr id="9" name="矩形 8"/>
          <p:cNvSpPr/>
          <p:nvPr/>
        </p:nvSpPr>
        <p:spPr>
          <a:xfrm>
            <a:off x="258968" y="2132856"/>
            <a:ext cx="4572000" cy="707886"/>
          </a:xfrm>
          <a:prstGeom prst="rect">
            <a:avLst/>
          </a:prstGeom>
        </p:spPr>
        <p:txBody>
          <a:bodyPr>
            <a:spAutoFit/>
          </a:bodyPr>
          <a:lstStyle/>
          <a:p>
            <a:r>
              <a:rPr lang="zh-CN" altLang="en-US" sz="1000" dirty="0">
                <a:solidFill>
                  <a:schemeClr val="tx1">
                    <a:lumMod val="50000"/>
                    <a:lumOff val="50000"/>
                  </a:schemeClr>
                </a:solidFill>
              </a:rPr>
              <a:t>如何诊断出这病所处的阶段，这和中医的道理是一样的。例如，肺和大肠相表里，注意，中医里的肺不单单指西医那叫肺的玩意，而是相应的一个功能系统，例如，鼻子就属于肺这个系统的，因此，鼻子的毛病，可能就和大肠相关系着，而在西医里，这两样东西无论如何都是不搭界的。</a:t>
            </a:r>
          </a:p>
        </p:txBody>
      </p:sp>
      <p:sp>
        <p:nvSpPr>
          <p:cNvPr id="10" name="矩形 9"/>
          <p:cNvSpPr/>
          <p:nvPr/>
        </p:nvSpPr>
        <p:spPr>
          <a:xfrm>
            <a:off x="244799" y="2852382"/>
            <a:ext cx="4572000" cy="553998"/>
          </a:xfrm>
          <a:prstGeom prst="rect">
            <a:avLst/>
          </a:prstGeom>
        </p:spPr>
        <p:txBody>
          <a:bodyPr>
            <a:spAutoFit/>
          </a:bodyPr>
          <a:lstStyle/>
          <a:p>
            <a:r>
              <a:rPr lang="zh-CN" altLang="en-US" sz="1000" b="1" dirty="0"/>
              <a:t>而在走势中，当下的走势，就对应着这样类似的两重表里关系。在我们前面所讨论的走势分解的配件中，有两种类型：一、能构成中枢的。二、不能构成中枢的。</a:t>
            </a:r>
            <a:endParaRPr lang="zh-CN" altLang="en-US" sz="1000" dirty="0"/>
          </a:p>
        </p:txBody>
      </p:sp>
      <p:sp>
        <p:nvSpPr>
          <p:cNvPr id="11" name="矩形 10"/>
          <p:cNvSpPr/>
          <p:nvPr/>
        </p:nvSpPr>
        <p:spPr>
          <a:xfrm>
            <a:off x="272773" y="3406380"/>
            <a:ext cx="4572000" cy="400110"/>
          </a:xfrm>
          <a:prstGeom prst="rect">
            <a:avLst/>
          </a:prstGeom>
        </p:spPr>
        <p:txBody>
          <a:bodyPr>
            <a:spAutoFit/>
          </a:bodyPr>
          <a:lstStyle/>
          <a:p>
            <a:r>
              <a:rPr lang="zh-CN" altLang="en-US" sz="1000" dirty="0"/>
              <a:t>第一种，包括线段、以及各种级别的走势类型；第二种，只有笔。笔是不能构成中枢的，这就是笔和线段以及线段以上的各种级别走势类型的最大区别。</a:t>
            </a:r>
          </a:p>
        </p:txBody>
      </p:sp>
      <p:sp>
        <p:nvSpPr>
          <p:cNvPr id="12" name="矩形 11"/>
          <p:cNvSpPr/>
          <p:nvPr/>
        </p:nvSpPr>
        <p:spPr>
          <a:xfrm>
            <a:off x="238631" y="3861048"/>
            <a:ext cx="4572000" cy="553998"/>
          </a:xfrm>
          <a:prstGeom prst="rect">
            <a:avLst/>
          </a:prstGeom>
        </p:spPr>
        <p:txBody>
          <a:bodyPr>
            <a:spAutoFit/>
          </a:bodyPr>
          <a:lstStyle/>
          <a:p>
            <a:r>
              <a:rPr lang="zh-CN" altLang="en-US" sz="1000" dirty="0">
                <a:solidFill>
                  <a:schemeClr val="accent6">
                    <a:lumMod val="75000"/>
                  </a:schemeClr>
                </a:solidFill>
              </a:rPr>
              <a:t>因此，笔在不同时间周期的</a:t>
            </a:r>
            <a:r>
              <a:rPr lang="en-US" altLang="zh-CN" sz="1000" dirty="0">
                <a:solidFill>
                  <a:schemeClr val="accent6">
                    <a:lumMod val="75000"/>
                  </a:schemeClr>
                </a:solidFill>
              </a:rPr>
              <a:t>K</a:t>
            </a:r>
            <a:r>
              <a:rPr lang="zh-CN" altLang="en-US" sz="1000" dirty="0">
                <a:solidFill>
                  <a:schemeClr val="accent6">
                    <a:lumMod val="75000"/>
                  </a:schemeClr>
                </a:solidFill>
              </a:rPr>
              <a:t>线图上的相应判断，就构成了一个表里相关的判断。越平凡的事情往往包含最大的真理，</a:t>
            </a:r>
            <a:r>
              <a:rPr lang="zh-CN" altLang="en-US" sz="1000" b="1" dirty="0">
                <a:solidFill>
                  <a:schemeClr val="accent6">
                    <a:lumMod val="75000"/>
                  </a:schemeClr>
                </a:solidFill>
              </a:rPr>
              <a:t>一个最简单的笔，里面包含了什么必然的结论？</a:t>
            </a:r>
            <a:r>
              <a:rPr lang="zh-CN" altLang="en-US" sz="1000" dirty="0">
                <a:solidFill>
                  <a:schemeClr val="accent6">
                    <a:lumMod val="75000"/>
                  </a:schemeClr>
                </a:solidFill>
              </a:rPr>
              <a:t>一个最显然又有用的结论就是：</a:t>
            </a:r>
          </a:p>
        </p:txBody>
      </p:sp>
      <p:sp>
        <p:nvSpPr>
          <p:cNvPr id="13" name="矩形 12"/>
          <p:cNvSpPr/>
          <p:nvPr/>
        </p:nvSpPr>
        <p:spPr>
          <a:xfrm>
            <a:off x="214658" y="4415046"/>
            <a:ext cx="4572000" cy="769441"/>
          </a:xfrm>
          <a:prstGeom prst="rect">
            <a:avLst/>
          </a:prstGeom>
        </p:spPr>
        <p:txBody>
          <a:bodyPr>
            <a:spAutoFit/>
          </a:bodyPr>
          <a:lstStyle/>
          <a:p>
            <a:r>
              <a:rPr lang="zh-CN" altLang="en-US" sz="1100" b="1" dirty="0">
                <a:solidFill>
                  <a:srgbClr val="C00000"/>
                </a:solidFill>
              </a:rPr>
              <a:t>缠中说禅笔定理：任何的当下，在任何时间周期的</a:t>
            </a:r>
            <a:r>
              <a:rPr lang="en-US" altLang="zh-CN" sz="1100" b="1" dirty="0">
                <a:solidFill>
                  <a:srgbClr val="C00000"/>
                </a:solidFill>
              </a:rPr>
              <a:t>K</a:t>
            </a:r>
            <a:r>
              <a:rPr lang="zh-CN" altLang="en-US" sz="1100" b="1" dirty="0">
                <a:solidFill>
                  <a:srgbClr val="C00000"/>
                </a:solidFill>
              </a:rPr>
              <a:t>线图中，走势必然落在一确定的具有明确方向的笔当中（向上笔或向下笔），而在笔当中的位置，必然只有两种情况：一、在分型构造中。二、分型构造确认后延伸为笔的过程中</a:t>
            </a:r>
            <a:endParaRPr lang="zh-CN" altLang="en-US" sz="1100" dirty="0">
              <a:solidFill>
                <a:srgbClr val="C00000"/>
              </a:solidFill>
            </a:endParaRPr>
          </a:p>
        </p:txBody>
      </p:sp>
      <p:sp>
        <p:nvSpPr>
          <p:cNvPr id="14" name="矩形 13"/>
          <p:cNvSpPr/>
          <p:nvPr/>
        </p:nvSpPr>
        <p:spPr>
          <a:xfrm>
            <a:off x="258968" y="5190492"/>
            <a:ext cx="4572000" cy="707886"/>
          </a:xfrm>
          <a:prstGeom prst="rect">
            <a:avLst/>
          </a:prstGeom>
        </p:spPr>
        <p:txBody>
          <a:bodyPr>
            <a:spAutoFit/>
          </a:bodyPr>
          <a:lstStyle/>
          <a:p>
            <a:r>
              <a:rPr lang="zh-CN" altLang="en-US" sz="1000" dirty="0"/>
              <a:t>根据这个定理，对于任何的当下走势，在任何一个时间周期里，我们都可以</a:t>
            </a:r>
            <a:r>
              <a:rPr lang="zh-CN" altLang="en-US" sz="1000" b="1" dirty="0">
                <a:solidFill>
                  <a:srgbClr val="7030A0"/>
                </a:solidFill>
              </a:rPr>
              <a:t>用两个变量构成的数组精确地定义当下的走势。</a:t>
            </a:r>
            <a:r>
              <a:rPr lang="zh-CN" altLang="en-US" sz="1000" dirty="0"/>
              <a:t>第一个变量，只有两个取值，不妨用</a:t>
            </a:r>
            <a:r>
              <a:rPr lang="en-US" altLang="zh-CN" sz="1000" dirty="0"/>
              <a:t>1</a:t>
            </a:r>
            <a:r>
              <a:rPr lang="zh-CN" altLang="en-US" sz="1000" dirty="0"/>
              <a:t>代表向上的笔，</a:t>
            </a:r>
            <a:r>
              <a:rPr lang="en-US" altLang="zh-CN" sz="1000" dirty="0"/>
              <a:t>-1</a:t>
            </a:r>
            <a:r>
              <a:rPr lang="zh-CN" altLang="en-US" sz="1000" dirty="0"/>
              <a:t>代表向下的笔；第二个变量也只有两个取值，</a:t>
            </a:r>
            <a:r>
              <a:rPr lang="en-US" altLang="zh-CN" sz="1000" dirty="0"/>
              <a:t>0</a:t>
            </a:r>
            <a:r>
              <a:rPr lang="zh-CN" altLang="en-US" sz="1000" dirty="0"/>
              <a:t>代表分型构造中，</a:t>
            </a:r>
            <a:r>
              <a:rPr lang="en-US" altLang="zh-CN" sz="1000" dirty="0"/>
              <a:t>1</a:t>
            </a:r>
            <a:r>
              <a:rPr lang="zh-CN" altLang="en-US" sz="1000" dirty="0"/>
              <a:t>代表分型确认延伸为笔的过程中。</a:t>
            </a:r>
          </a:p>
        </p:txBody>
      </p:sp>
      <p:sp>
        <p:nvSpPr>
          <p:cNvPr id="15" name="矩形 14"/>
          <p:cNvSpPr/>
          <p:nvPr/>
        </p:nvSpPr>
        <p:spPr>
          <a:xfrm>
            <a:off x="5076056" y="328529"/>
            <a:ext cx="792088" cy="246221"/>
          </a:xfrm>
          <a:prstGeom prst="rect">
            <a:avLst/>
          </a:prstGeom>
        </p:spPr>
        <p:txBody>
          <a:bodyPr wrap="square">
            <a:spAutoFit/>
          </a:bodyPr>
          <a:lstStyle/>
          <a:p>
            <a:r>
              <a:rPr lang="zh-CN" altLang="en-US" sz="1000" b="1" dirty="0" smtClean="0">
                <a:solidFill>
                  <a:srgbClr val="7030A0"/>
                </a:solidFill>
              </a:rPr>
              <a:t>例如：</a:t>
            </a:r>
            <a:endParaRPr lang="zh-CN" altLang="en-US" sz="1000" dirty="0">
              <a:solidFill>
                <a:srgbClr val="7030A0"/>
              </a:solidFill>
            </a:endParaRPr>
          </a:p>
        </p:txBody>
      </p:sp>
      <p:cxnSp>
        <p:nvCxnSpPr>
          <p:cNvPr id="19" name="直接连接符 18"/>
          <p:cNvCxnSpPr/>
          <p:nvPr/>
        </p:nvCxnSpPr>
        <p:spPr bwMode="auto">
          <a:xfrm>
            <a:off x="5364088" y="939558"/>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0" name="直接连接符 19"/>
          <p:cNvCxnSpPr/>
          <p:nvPr/>
        </p:nvCxnSpPr>
        <p:spPr bwMode="auto">
          <a:xfrm>
            <a:off x="5436096" y="867550"/>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1" name="直接连接符 20"/>
          <p:cNvCxnSpPr/>
          <p:nvPr/>
        </p:nvCxnSpPr>
        <p:spPr bwMode="auto">
          <a:xfrm>
            <a:off x="5508104" y="795542"/>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2" name="直接连接符 21"/>
          <p:cNvCxnSpPr/>
          <p:nvPr/>
        </p:nvCxnSpPr>
        <p:spPr bwMode="auto">
          <a:xfrm>
            <a:off x="5580112" y="723534"/>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3" name="直接连接符 22"/>
          <p:cNvCxnSpPr/>
          <p:nvPr/>
        </p:nvCxnSpPr>
        <p:spPr bwMode="auto">
          <a:xfrm>
            <a:off x="5652120" y="651526"/>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18" name="矩形 17"/>
          <p:cNvSpPr/>
          <p:nvPr/>
        </p:nvSpPr>
        <p:spPr>
          <a:xfrm>
            <a:off x="5040052" y="1340768"/>
            <a:ext cx="936104" cy="507831"/>
          </a:xfrm>
          <a:prstGeom prst="rect">
            <a:avLst/>
          </a:prstGeom>
        </p:spPr>
        <p:txBody>
          <a:bodyPr wrap="square">
            <a:spAutoFit/>
          </a:bodyPr>
          <a:lstStyle/>
          <a:p>
            <a:r>
              <a:rPr lang="zh-CN" altLang="en-US" sz="900" dirty="0"/>
              <a:t>（</a:t>
            </a:r>
            <a:r>
              <a:rPr lang="en-US" altLang="zh-CN" sz="900" dirty="0"/>
              <a:t>1</a:t>
            </a:r>
            <a:r>
              <a:rPr lang="zh-CN" altLang="en-US" sz="900" dirty="0"/>
              <a:t>，</a:t>
            </a:r>
            <a:r>
              <a:rPr lang="en-US" altLang="zh-CN" sz="900" dirty="0"/>
              <a:t>1</a:t>
            </a:r>
            <a:r>
              <a:rPr lang="zh-CN" altLang="en-US" sz="900" dirty="0" smtClean="0"/>
              <a:t>）代表</a:t>
            </a:r>
            <a:r>
              <a:rPr lang="zh-CN" altLang="en-US" sz="900" dirty="0"/>
              <a:t>着一个向上的笔在延伸之中</a:t>
            </a:r>
          </a:p>
        </p:txBody>
      </p:sp>
      <p:cxnSp>
        <p:nvCxnSpPr>
          <p:cNvPr id="25" name="直接连接符 24"/>
          <p:cNvCxnSpPr/>
          <p:nvPr/>
        </p:nvCxnSpPr>
        <p:spPr bwMode="auto">
          <a:xfrm>
            <a:off x="6228184" y="68215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26" name="直接连接符 25"/>
          <p:cNvCxnSpPr/>
          <p:nvPr/>
        </p:nvCxnSpPr>
        <p:spPr bwMode="auto">
          <a:xfrm>
            <a:off x="6300192" y="74231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27" name="直接连接符 26"/>
          <p:cNvCxnSpPr/>
          <p:nvPr/>
        </p:nvCxnSpPr>
        <p:spPr bwMode="auto">
          <a:xfrm>
            <a:off x="6372200" y="81432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28" name="直接连接符 27"/>
          <p:cNvCxnSpPr/>
          <p:nvPr/>
        </p:nvCxnSpPr>
        <p:spPr bwMode="auto">
          <a:xfrm>
            <a:off x="6444208" y="88633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29" name="直接连接符 28"/>
          <p:cNvCxnSpPr/>
          <p:nvPr/>
        </p:nvCxnSpPr>
        <p:spPr bwMode="auto">
          <a:xfrm>
            <a:off x="6516216" y="95834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24" name="矩形 23"/>
          <p:cNvSpPr/>
          <p:nvPr/>
        </p:nvSpPr>
        <p:spPr>
          <a:xfrm>
            <a:off x="6048164" y="1365490"/>
            <a:ext cx="900100" cy="507831"/>
          </a:xfrm>
          <a:prstGeom prst="rect">
            <a:avLst/>
          </a:prstGeom>
        </p:spPr>
        <p:txBody>
          <a:bodyPr wrap="square">
            <a:spAutoFit/>
          </a:bodyPr>
          <a:lstStyle/>
          <a:p>
            <a:r>
              <a:rPr lang="zh-CN" altLang="en-US" sz="900" dirty="0" smtClean="0"/>
              <a:t>（</a:t>
            </a:r>
            <a:r>
              <a:rPr lang="en-US" altLang="zh-CN" sz="900" dirty="0"/>
              <a:t>-1</a:t>
            </a:r>
            <a:r>
              <a:rPr lang="zh-CN" altLang="en-US" sz="900" dirty="0"/>
              <a:t>，</a:t>
            </a:r>
            <a:r>
              <a:rPr lang="en-US" altLang="zh-CN" sz="900" dirty="0"/>
              <a:t>1</a:t>
            </a:r>
            <a:r>
              <a:rPr lang="zh-CN" altLang="en-US" sz="900" dirty="0"/>
              <a:t>）代表向下的笔在延伸中</a:t>
            </a:r>
          </a:p>
        </p:txBody>
      </p:sp>
      <p:cxnSp>
        <p:nvCxnSpPr>
          <p:cNvPr id="32" name="直接连接符 31"/>
          <p:cNvCxnSpPr/>
          <p:nvPr/>
        </p:nvCxnSpPr>
        <p:spPr bwMode="auto">
          <a:xfrm>
            <a:off x="7236296" y="908720"/>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33" name="直接连接符 32"/>
          <p:cNvCxnSpPr/>
          <p:nvPr/>
        </p:nvCxnSpPr>
        <p:spPr bwMode="auto">
          <a:xfrm>
            <a:off x="7308304" y="836712"/>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34" name="直接连接符 33"/>
          <p:cNvCxnSpPr/>
          <p:nvPr/>
        </p:nvCxnSpPr>
        <p:spPr bwMode="auto">
          <a:xfrm>
            <a:off x="7380312" y="764704"/>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35" name="直接连接符 34"/>
          <p:cNvCxnSpPr/>
          <p:nvPr/>
        </p:nvCxnSpPr>
        <p:spPr bwMode="auto">
          <a:xfrm>
            <a:off x="7452320" y="692696"/>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36" name="直接连接符 35"/>
          <p:cNvCxnSpPr/>
          <p:nvPr/>
        </p:nvCxnSpPr>
        <p:spPr bwMode="auto">
          <a:xfrm>
            <a:off x="7524328" y="620688"/>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37" name="直接连接符 36"/>
          <p:cNvCxnSpPr/>
          <p:nvPr/>
        </p:nvCxnSpPr>
        <p:spPr bwMode="auto">
          <a:xfrm>
            <a:off x="7596336" y="68690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31" name="矩形 30"/>
          <p:cNvSpPr/>
          <p:nvPr/>
        </p:nvSpPr>
        <p:spPr>
          <a:xfrm>
            <a:off x="6948264" y="1365490"/>
            <a:ext cx="1080120" cy="507831"/>
          </a:xfrm>
          <a:prstGeom prst="rect">
            <a:avLst/>
          </a:prstGeom>
        </p:spPr>
        <p:txBody>
          <a:bodyPr wrap="square">
            <a:spAutoFit/>
          </a:bodyPr>
          <a:lstStyle/>
          <a:p>
            <a:r>
              <a:rPr lang="zh-CN" altLang="en-US" sz="900" dirty="0" smtClean="0"/>
              <a:t>（</a:t>
            </a:r>
            <a:r>
              <a:rPr lang="en-US" altLang="zh-CN" sz="900" dirty="0"/>
              <a:t>1</a:t>
            </a:r>
            <a:r>
              <a:rPr lang="zh-CN" altLang="en-US" sz="900" dirty="0"/>
              <a:t>，</a:t>
            </a:r>
            <a:r>
              <a:rPr lang="en-US" altLang="zh-CN" sz="900" dirty="0"/>
              <a:t>0</a:t>
            </a:r>
            <a:r>
              <a:rPr lang="zh-CN" altLang="en-US" sz="900" dirty="0"/>
              <a:t>）代表向上的笔出现了顶分型结构的构造</a:t>
            </a:r>
          </a:p>
        </p:txBody>
      </p:sp>
      <p:cxnSp>
        <p:nvCxnSpPr>
          <p:cNvPr id="39" name="直接连接符 38"/>
          <p:cNvCxnSpPr/>
          <p:nvPr/>
        </p:nvCxnSpPr>
        <p:spPr bwMode="auto">
          <a:xfrm>
            <a:off x="8207270" y="67052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0" name="直接连接符 39"/>
          <p:cNvCxnSpPr/>
          <p:nvPr/>
        </p:nvCxnSpPr>
        <p:spPr bwMode="auto">
          <a:xfrm>
            <a:off x="8279278" y="73069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1" name="直接连接符 40"/>
          <p:cNvCxnSpPr/>
          <p:nvPr/>
        </p:nvCxnSpPr>
        <p:spPr bwMode="auto">
          <a:xfrm>
            <a:off x="8351286" y="80269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2" name="直接连接符 41"/>
          <p:cNvCxnSpPr/>
          <p:nvPr/>
        </p:nvCxnSpPr>
        <p:spPr bwMode="auto">
          <a:xfrm>
            <a:off x="8423294" y="87470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3" name="直接连接符 42"/>
          <p:cNvCxnSpPr/>
          <p:nvPr/>
        </p:nvCxnSpPr>
        <p:spPr bwMode="auto">
          <a:xfrm>
            <a:off x="8495302" y="946714"/>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4" name="直接连接符 43"/>
          <p:cNvCxnSpPr/>
          <p:nvPr/>
        </p:nvCxnSpPr>
        <p:spPr bwMode="auto">
          <a:xfrm>
            <a:off x="8567310" y="908720"/>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38" name="矩形 37"/>
          <p:cNvSpPr/>
          <p:nvPr/>
        </p:nvSpPr>
        <p:spPr>
          <a:xfrm>
            <a:off x="8026115" y="1365490"/>
            <a:ext cx="938373" cy="507831"/>
          </a:xfrm>
          <a:prstGeom prst="rect">
            <a:avLst/>
          </a:prstGeom>
        </p:spPr>
        <p:txBody>
          <a:bodyPr wrap="square">
            <a:spAutoFit/>
          </a:bodyPr>
          <a:lstStyle/>
          <a:p>
            <a:r>
              <a:rPr lang="zh-CN" altLang="en-US" sz="900" dirty="0" smtClean="0"/>
              <a:t>（</a:t>
            </a:r>
            <a:r>
              <a:rPr lang="en-US" altLang="zh-CN" sz="900" dirty="0"/>
              <a:t>-1</a:t>
            </a:r>
            <a:r>
              <a:rPr lang="zh-CN" altLang="en-US" sz="900" dirty="0"/>
              <a:t>，</a:t>
            </a:r>
            <a:r>
              <a:rPr lang="en-US" altLang="zh-CN" sz="900" dirty="0"/>
              <a:t>0</a:t>
            </a:r>
            <a:r>
              <a:rPr lang="zh-CN" altLang="en-US" sz="900" dirty="0"/>
              <a:t>）代表向下的笔出现底分型的构造</a:t>
            </a:r>
          </a:p>
        </p:txBody>
      </p:sp>
      <p:sp>
        <p:nvSpPr>
          <p:cNvPr id="45" name="矩形 44"/>
          <p:cNvSpPr/>
          <p:nvPr/>
        </p:nvSpPr>
        <p:spPr>
          <a:xfrm>
            <a:off x="5040052" y="1950846"/>
            <a:ext cx="3924436" cy="1015663"/>
          </a:xfrm>
          <a:prstGeom prst="rect">
            <a:avLst/>
          </a:prstGeom>
        </p:spPr>
        <p:txBody>
          <a:bodyPr wrap="square">
            <a:spAutoFit/>
          </a:bodyPr>
          <a:lstStyle/>
          <a:p>
            <a:r>
              <a:rPr lang="zh-CN" altLang="en-US" sz="1000" dirty="0">
                <a:solidFill>
                  <a:schemeClr val="accent5">
                    <a:lumMod val="25000"/>
                  </a:schemeClr>
                </a:solidFill>
              </a:rPr>
              <a:t>任何的当下，都只有这四种状态，这四种状态描述了所有的当下走势。更关键的是，这四种状态是不能随便连接的，例如（</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）之后绝对不会连接（</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）或者（</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0</a:t>
            </a:r>
            <a:r>
              <a:rPr lang="zh-CN" altLang="en-US" sz="1000" dirty="0">
                <a:solidFill>
                  <a:schemeClr val="accent5">
                    <a:lumMod val="25000"/>
                  </a:schemeClr>
                </a:solidFill>
              </a:rPr>
              <a:t>），唯一只能连接（</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0</a:t>
            </a:r>
            <a:r>
              <a:rPr lang="zh-CN" altLang="en-US" sz="1000" dirty="0">
                <a:solidFill>
                  <a:schemeClr val="accent5">
                    <a:lumMod val="25000"/>
                  </a:schemeClr>
                </a:solidFill>
              </a:rPr>
              <a:t>）；同样，（</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）只能连接（</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0</a:t>
            </a:r>
            <a:r>
              <a:rPr lang="zh-CN" altLang="en-US" sz="1000" dirty="0">
                <a:solidFill>
                  <a:schemeClr val="accent5">
                    <a:lumMod val="25000"/>
                  </a:schemeClr>
                </a:solidFill>
              </a:rPr>
              <a:t>）；而（</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0</a:t>
            </a:r>
            <a:r>
              <a:rPr lang="zh-CN" altLang="en-US" sz="1000" dirty="0">
                <a:solidFill>
                  <a:schemeClr val="accent5">
                    <a:lumMod val="25000"/>
                  </a:schemeClr>
                </a:solidFill>
              </a:rPr>
              <a:t>）有两种可能的连接：（</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0</a:t>
            </a:r>
            <a:r>
              <a:rPr lang="zh-CN" altLang="en-US" sz="1000" dirty="0">
                <a:solidFill>
                  <a:schemeClr val="accent5">
                    <a:lumMod val="25000"/>
                  </a:schemeClr>
                </a:solidFill>
              </a:rPr>
              <a:t>）有两种可能的连接：（</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a:t>
            </a:r>
            <a:r>
              <a:rPr lang="en-US" altLang="zh-CN" sz="1000" dirty="0">
                <a:solidFill>
                  <a:schemeClr val="accent5">
                    <a:lumMod val="25000"/>
                  </a:schemeClr>
                </a:solidFill>
              </a:rPr>
              <a:t>1</a:t>
            </a:r>
            <a:r>
              <a:rPr lang="zh-CN" altLang="en-US" sz="1000" dirty="0">
                <a:solidFill>
                  <a:schemeClr val="accent5">
                    <a:lumMod val="25000"/>
                  </a:schemeClr>
                </a:solidFill>
              </a:rPr>
              <a:t>）。</a:t>
            </a:r>
          </a:p>
        </p:txBody>
      </p:sp>
      <p:sp>
        <p:nvSpPr>
          <p:cNvPr id="85" name="矩形 84"/>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6" name="动作按钮: 开始 85">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7" name="动作按钮: 后退或前一项 86">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8" name="动作按钮: 前进或下一项 87">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9" name="动作按钮: 结束 88">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90" name="动作按钮: 第一张 89">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91" name="动作按钮: 上一张 90">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4" name="矩形 83"/>
          <p:cNvSpPr/>
          <p:nvPr/>
        </p:nvSpPr>
        <p:spPr>
          <a:xfrm>
            <a:off x="5128541" y="2991639"/>
            <a:ext cx="1467068" cy="246221"/>
          </a:xfrm>
          <a:prstGeom prst="rect">
            <a:avLst/>
          </a:prstGeom>
        </p:spPr>
        <p:txBody>
          <a:bodyPr wrap="none">
            <a:spAutoFit/>
          </a:bodyPr>
          <a:lstStyle/>
          <a:p>
            <a:r>
              <a:rPr lang="zh-CN" altLang="en-US" sz="1000" dirty="0" smtClean="0"/>
              <a:t>走势连接的四种状态：</a:t>
            </a:r>
            <a:endParaRPr lang="zh-CN" altLang="en-US" sz="1000" dirty="0"/>
          </a:p>
        </p:txBody>
      </p:sp>
      <p:sp>
        <p:nvSpPr>
          <p:cNvPr id="92" name="矩形 91"/>
          <p:cNvSpPr/>
          <p:nvPr/>
        </p:nvSpPr>
        <p:spPr>
          <a:xfrm>
            <a:off x="5128541" y="3295578"/>
            <a:ext cx="1412566" cy="246221"/>
          </a:xfrm>
          <a:prstGeom prst="rect">
            <a:avLst/>
          </a:prstGeom>
        </p:spPr>
        <p:txBody>
          <a:bodyPr wrap="none">
            <a:spAutoFit/>
          </a:bodyPr>
          <a:lstStyle/>
          <a:p>
            <a:r>
              <a:rPr lang="en-US" altLang="zh-CN" sz="1000" dirty="0" smtClean="0"/>
              <a:t>1.</a:t>
            </a:r>
            <a:r>
              <a:rPr lang="zh-CN" altLang="en-US" sz="1000" dirty="0" smtClean="0"/>
              <a:t>（</a:t>
            </a:r>
            <a:r>
              <a:rPr lang="en-US" altLang="zh-CN" sz="1000" dirty="0" smtClean="0"/>
              <a:t>1.1</a:t>
            </a:r>
            <a:r>
              <a:rPr lang="zh-CN" altLang="en-US" sz="1000" dirty="0" smtClean="0"/>
              <a:t>）连接（</a:t>
            </a:r>
            <a:r>
              <a:rPr lang="en-US" altLang="zh-CN" sz="1000" dirty="0" smtClean="0"/>
              <a:t>1.0</a:t>
            </a:r>
            <a:r>
              <a:rPr lang="zh-CN" altLang="en-US" sz="1000" dirty="0" smtClean="0"/>
              <a:t>）</a:t>
            </a:r>
            <a:endParaRPr lang="zh-CN" altLang="en-US" sz="1000" dirty="0"/>
          </a:p>
        </p:txBody>
      </p:sp>
      <p:sp>
        <p:nvSpPr>
          <p:cNvPr id="93" name="矩形 92"/>
          <p:cNvSpPr/>
          <p:nvPr/>
        </p:nvSpPr>
        <p:spPr>
          <a:xfrm>
            <a:off x="7101357" y="3325595"/>
            <a:ext cx="1499128" cy="246221"/>
          </a:xfrm>
          <a:prstGeom prst="rect">
            <a:avLst/>
          </a:prstGeom>
        </p:spPr>
        <p:txBody>
          <a:bodyPr wrap="none">
            <a:spAutoFit/>
          </a:bodyPr>
          <a:lstStyle/>
          <a:p>
            <a:r>
              <a:rPr lang="en-US" altLang="zh-CN" sz="1000" dirty="0" smtClean="0"/>
              <a:t>2.</a:t>
            </a:r>
            <a:r>
              <a:rPr lang="zh-CN" altLang="en-US" sz="1000" dirty="0" smtClean="0"/>
              <a:t>（</a:t>
            </a:r>
            <a:r>
              <a:rPr lang="en-US" altLang="zh-CN" sz="1000" dirty="0" smtClean="0"/>
              <a:t>-1.1</a:t>
            </a:r>
            <a:r>
              <a:rPr lang="zh-CN" altLang="en-US" sz="1000" dirty="0" smtClean="0"/>
              <a:t>）连接（</a:t>
            </a:r>
            <a:r>
              <a:rPr lang="en-US" altLang="zh-CN" sz="1000" dirty="0" smtClean="0"/>
              <a:t>-1.0</a:t>
            </a:r>
            <a:r>
              <a:rPr lang="zh-CN" altLang="en-US" sz="1000" dirty="0" smtClean="0"/>
              <a:t>）</a:t>
            </a:r>
            <a:endParaRPr lang="zh-CN" altLang="en-US" sz="1000" dirty="0"/>
          </a:p>
        </p:txBody>
      </p:sp>
      <p:sp>
        <p:nvSpPr>
          <p:cNvPr id="94" name="矩形 93"/>
          <p:cNvSpPr/>
          <p:nvPr/>
        </p:nvSpPr>
        <p:spPr>
          <a:xfrm>
            <a:off x="5119464" y="4599957"/>
            <a:ext cx="1421644" cy="400110"/>
          </a:xfrm>
          <a:prstGeom prst="rect">
            <a:avLst/>
          </a:prstGeom>
        </p:spPr>
        <p:txBody>
          <a:bodyPr wrap="square">
            <a:spAutoFit/>
          </a:bodyPr>
          <a:lstStyle/>
          <a:p>
            <a:r>
              <a:rPr lang="en-US" altLang="zh-CN" sz="1000" dirty="0" smtClean="0"/>
              <a:t>3.</a:t>
            </a:r>
            <a:r>
              <a:rPr lang="zh-CN" altLang="en-US" sz="1000" dirty="0" smtClean="0"/>
              <a:t>（</a:t>
            </a:r>
            <a:r>
              <a:rPr lang="en-US" altLang="zh-CN" sz="1000" dirty="0" smtClean="0"/>
              <a:t>1.0</a:t>
            </a:r>
            <a:r>
              <a:rPr lang="zh-CN" altLang="en-US" sz="1000" dirty="0" smtClean="0"/>
              <a:t>）连接（</a:t>
            </a:r>
            <a:r>
              <a:rPr lang="en-US" altLang="zh-CN" sz="1000" dirty="0" smtClean="0"/>
              <a:t>1.1</a:t>
            </a:r>
            <a:r>
              <a:rPr lang="zh-CN" altLang="en-US" sz="1000" dirty="0" smtClean="0"/>
              <a:t>）或者（</a:t>
            </a:r>
            <a:r>
              <a:rPr lang="en-US" altLang="zh-CN" sz="1000" dirty="0" smtClean="0"/>
              <a:t>-1.1</a:t>
            </a:r>
            <a:r>
              <a:rPr lang="zh-CN" altLang="en-US" sz="1000" dirty="0" smtClean="0"/>
              <a:t>）</a:t>
            </a:r>
            <a:endParaRPr lang="zh-CN" altLang="en-US" sz="1000" dirty="0"/>
          </a:p>
        </p:txBody>
      </p:sp>
      <p:sp>
        <p:nvSpPr>
          <p:cNvPr id="95" name="矩形 94"/>
          <p:cNvSpPr/>
          <p:nvPr/>
        </p:nvSpPr>
        <p:spPr>
          <a:xfrm>
            <a:off x="7299660" y="4623162"/>
            <a:ext cx="1472689" cy="400110"/>
          </a:xfrm>
          <a:prstGeom prst="rect">
            <a:avLst/>
          </a:prstGeom>
        </p:spPr>
        <p:txBody>
          <a:bodyPr wrap="square">
            <a:spAutoFit/>
          </a:bodyPr>
          <a:lstStyle/>
          <a:p>
            <a:r>
              <a:rPr lang="en-US" altLang="zh-CN" sz="1000" dirty="0" smtClean="0"/>
              <a:t>3.</a:t>
            </a:r>
            <a:r>
              <a:rPr lang="zh-CN" altLang="en-US" sz="1000" dirty="0" smtClean="0"/>
              <a:t>（</a:t>
            </a:r>
            <a:r>
              <a:rPr lang="en-US" altLang="zh-CN" sz="1000" dirty="0" smtClean="0"/>
              <a:t>-1.0</a:t>
            </a:r>
            <a:r>
              <a:rPr lang="zh-CN" altLang="en-US" sz="1000" dirty="0" smtClean="0"/>
              <a:t>）连接（</a:t>
            </a:r>
            <a:r>
              <a:rPr lang="en-US" altLang="zh-CN" sz="1000" dirty="0" smtClean="0"/>
              <a:t>-1.1</a:t>
            </a:r>
            <a:r>
              <a:rPr lang="zh-CN" altLang="en-US" sz="1000" dirty="0" smtClean="0"/>
              <a:t>）或者（</a:t>
            </a:r>
            <a:r>
              <a:rPr lang="en-US" altLang="zh-CN" sz="1000" dirty="0" smtClean="0"/>
              <a:t>1.1</a:t>
            </a:r>
            <a:r>
              <a:rPr lang="zh-CN" altLang="en-US" sz="1000" dirty="0" smtClean="0"/>
              <a:t>）</a:t>
            </a:r>
            <a:endParaRPr lang="zh-CN" altLang="en-US" sz="1000" dirty="0"/>
          </a:p>
        </p:txBody>
      </p:sp>
      <p:cxnSp>
        <p:nvCxnSpPr>
          <p:cNvPr id="96" name="直接连接符 95"/>
          <p:cNvCxnSpPr/>
          <p:nvPr/>
        </p:nvCxnSpPr>
        <p:spPr bwMode="auto">
          <a:xfrm>
            <a:off x="5373165" y="413389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97" name="直接连接符 96"/>
          <p:cNvCxnSpPr/>
          <p:nvPr/>
        </p:nvCxnSpPr>
        <p:spPr bwMode="auto">
          <a:xfrm>
            <a:off x="5445173" y="406188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98" name="直接连接符 97"/>
          <p:cNvCxnSpPr/>
          <p:nvPr/>
        </p:nvCxnSpPr>
        <p:spPr bwMode="auto">
          <a:xfrm>
            <a:off x="5517181" y="398987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99" name="直接连接符 98"/>
          <p:cNvCxnSpPr/>
          <p:nvPr/>
        </p:nvCxnSpPr>
        <p:spPr bwMode="auto">
          <a:xfrm>
            <a:off x="5589189" y="391787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0" name="直接连接符 99"/>
          <p:cNvCxnSpPr/>
          <p:nvPr/>
        </p:nvCxnSpPr>
        <p:spPr bwMode="auto">
          <a:xfrm>
            <a:off x="5661197" y="384586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1" name="直接连接符 100"/>
          <p:cNvCxnSpPr/>
          <p:nvPr/>
        </p:nvCxnSpPr>
        <p:spPr bwMode="auto">
          <a:xfrm>
            <a:off x="5434971" y="557862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2" name="直接连接符 101"/>
          <p:cNvCxnSpPr/>
          <p:nvPr/>
        </p:nvCxnSpPr>
        <p:spPr bwMode="auto">
          <a:xfrm>
            <a:off x="5506979" y="550661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3" name="直接连接符 102"/>
          <p:cNvCxnSpPr/>
          <p:nvPr/>
        </p:nvCxnSpPr>
        <p:spPr bwMode="auto">
          <a:xfrm>
            <a:off x="5578987" y="543460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4" name="直接连接符 103"/>
          <p:cNvCxnSpPr/>
          <p:nvPr/>
        </p:nvCxnSpPr>
        <p:spPr bwMode="auto">
          <a:xfrm>
            <a:off x="5650995" y="536259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5" name="直接连接符 104"/>
          <p:cNvCxnSpPr/>
          <p:nvPr/>
        </p:nvCxnSpPr>
        <p:spPr bwMode="auto">
          <a:xfrm>
            <a:off x="5723003" y="529058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6" name="直接连接符 105"/>
          <p:cNvCxnSpPr/>
          <p:nvPr/>
        </p:nvCxnSpPr>
        <p:spPr bwMode="auto">
          <a:xfrm>
            <a:off x="5795011" y="535680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7" name="直接连接符 106"/>
          <p:cNvCxnSpPr/>
          <p:nvPr/>
        </p:nvCxnSpPr>
        <p:spPr bwMode="auto">
          <a:xfrm>
            <a:off x="5733205" y="383406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8" name="直接连接符 107"/>
          <p:cNvCxnSpPr/>
          <p:nvPr/>
        </p:nvCxnSpPr>
        <p:spPr bwMode="auto">
          <a:xfrm>
            <a:off x="5805213" y="376206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9" name="直接连接符 108"/>
          <p:cNvCxnSpPr/>
          <p:nvPr/>
        </p:nvCxnSpPr>
        <p:spPr bwMode="auto">
          <a:xfrm>
            <a:off x="5877221" y="369005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0" name="直接连接符 109"/>
          <p:cNvCxnSpPr/>
          <p:nvPr/>
        </p:nvCxnSpPr>
        <p:spPr bwMode="auto">
          <a:xfrm>
            <a:off x="5949229" y="375627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1" name="直接连接符 110"/>
          <p:cNvCxnSpPr/>
          <p:nvPr/>
        </p:nvCxnSpPr>
        <p:spPr bwMode="auto">
          <a:xfrm>
            <a:off x="7389389" y="374278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2" name="直接连接符 111"/>
          <p:cNvCxnSpPr/>
          <p:nvPr/>
        </p:nvCxnSpPr>
        <p:spPr bwMode="auto">
          <a:xfrm>
            <a:off x="7461397" y="380295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3" name="直接连接符 112"/>
          <p:cNvCxnSpPr/>
          <p:nvPr/>
        </p:nvCxnSpPr>
        <p:spPr bwMode="auto">
          <a:xfrm>
            <a:off x="7533405" y="387495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4" name="直接连接符 113"/>
          <p:cNvCxnSpPr/>
          <p:nvPr/>
        </p:nvCxnSpPr>
        <p:spPr bwMode="auto">
          <a:xfrm>
            <a:off x="7605413" y="394696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5" name="直接连接符 114"/>
          <p:cNvCxnSpPr/>
          <p:nvPr/>
        </p:nvCxnSpPr>
        <p:spPr bwMode="auto">
          <a:xfrm>
            <a:off x="7677421" y="4018974"/>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6" name="直接连接符 115"/>
          <p:cNvCxnSpPr/>
          <p:nvPr/>
        </p:nvCxnSpPr>
        <p:spPr bwMode="auto">
          <a:xfrm>
            <a:off x="5867019" y="543813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7" name="直接连接符 116"/>
          <p:cNvCxnSpPr/>
          <p:nvPr/>
        </p:nvCxnSpPr>
        <p:spPr bwMode="auto">
          <a:xfrm>
            <a:off x="5939027" y="549830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8" name="直接连接符 117"/>
          <p:cNvCxnSpPr/>
          <p:nvPr/>
        </p:nvCxnSpPr>
        <p:spPr bwMode="auto">
          <a:xfrm>
            <a:off x="6011035" y="5570314"/>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19" name="直接连接符 118"/>
          <p:cNvCxnSpPr/>
          <p:nvPr/>
        </p:nvCxnSpPr>
        <p:spPr bwMode="auto">
          <a:xfrm>
            <a:off x="6083043" y="564232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20" name="直接连接符 119"/>
          <p:cNvCxnSpPr/>
          <p:nvPr/>
        </p:nvCxnSpPr>
        <p:spPr bwMode="auto">
          <a:xfrm>
            <a:off x="6155051" y="571433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21" name="直接连接符 120"/>
          <p:cNvCxnSpPr/>
          <p:nvPr/>
        </p:nvCxnSpPr>
        <p:spPr bwMode="auto">
          <a:xfrm>
            <a:off x="5867019" y="545452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2" name="直接连接符 121"/>
          <p:cNvCxnSpPr/>
          <p:nvPr/>
        </p:nvCxnSpPr>
        <p:spPr bwMode="auto">
          <a:xfrm>
            <a:off x="5949229" y="536259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3" name="直接连接符 122"/>
          <p:cNvCxnSpPr/>
          <p:nvPr/>
        </p:nvCxnSpPr>
        <p:spPr bwMode="auto">
          <a:xfrm>
            <a:off x="6021237" y="529058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4" name="直接连接符 123"/>
          <p:cNvCxnSpPr/>
          <p:nvPr/>
        </p:nvCxnSpPr>
        <p:spPr bwMode="auto">
          <a:xfrm>
            <a:off x="6093245" y="521858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5" name="直接连接符 124"/>
          <p:cNvCxnSpPr/>
          <p:nvPr/>
        </p:nvCxnSpPr>
        <p:spPr bwMode="auto">
          <a:xfrm>
            <a:off x="6165253" y="514657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6" name="直接连接符 125"/>
          <p:cNvCxnSpPr/>
          <p:nvPr/>
        </p:nvCxnSpPr>
        <p:spPr bwMode="auto">
          <a:xfrm>
            <a:off x="7410190" y="526443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27" name="直接连接符 126"/>
          <p:cNvCxnSpPr/>
          <p:nvPr/>
        </p:nvCxnSpPr>
        <p:spPr bwMode="auto">
          <a:xfrm>
            <a:off x="7482198" y="532460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28" name="直接连接符 127"/>
          <p:cNvCxnSpPr/>
          <p:nvPr/>
        </p:nvCxnSpPr>
        <p:spPr bwMode="auto">
          <a:xfrm>
            <a:off x="7554206" y="539661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29" name="直接连接符 128"/>
          <p:cNvCxnSpPr/>
          <p:nvPr/>
        </p:nvCxnSpPr>
        <p:spPr bwMode="auto">
          <a:xfrm>
            <a:off x="7626214" y="546861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0" name="直接连接符 129"/>
          <p:cNvCxnSpPr/>
          <p:nvPr/>
        </p:nvCxnSpPr>
        <p:spPr bwMode="auto">
          <a:xfrm>
            <a:off x="7698222" y="554062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1" name="直接连接符 130"/>
          <p:cNvCxnSpPr/>
          <p:nvPr/>
        </p:nvCxnSpPr>
        <p:spPr bwMode="auto">
          <a:xfrm>
            <a:off x="7770230" y="550263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2" name="直接连接符 131"/>
          <p:cNvCxnSpPr/>
          <p:nvPr/>
        </p:nvCxnSpPr>
        <p:spPr bwMode="auto">
          <a:xfrm>
            <a:off x="7743139" y="407263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3" name="直接连接符 132"/>
          <p:cNvCxnSpPr/>
          <p:nvPr/>
        </p:nvCxnSpPr>
        <p:spPr bwMode="auto">
          <a:xfrm>
            <a:off x="7815147" y="414463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4" name="直接连接符 133"/>
          <p:cNvCxnSpPr/>
          <p:nvPr/>
        </p:nvCxnSpPr>
        <p:spPr bwMode="auto">
          <a:xfrm>
            <a:off x="7887155" y="421664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5" name="直接连接符 134"/>
          <p:cNvCxnSpPr/>
          <p:nvPr/>
        </p:nvCxnSpPr>
        <p:spPr bwMode="auto">
          <a:xfrm>
            <a:off x="7959163" y="417865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6" name="直接连接符 135"/>
          <p:cNvCxnSpPr/>
          <p:nvPr/>
        </p:nvCxnSpPr>
        <p:spPr bwMode="auto">
          <a:xfrm>
            <a:off x="7844508" y="5373216"/>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7" name="直接连接符 136"/>
          <p:cNvCxnSpPr/>
          <p:nvPr/>
        </p:nvCxnSpPr>
        <p:spPr bwMode="auto">
          <a:xfrm>
            <a:off x="7916516" y="5301208"/>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8" name="直接连接符 137"/>
          <p:cNvCxnSpPr/>
          <p:nvPr/>
        </p:nvCxnSpPr>
        <p:spPr bwMode="auto">
          <a:xfrm>
            <a:off x="7988524" y="5229200"/>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9" name="直接连接符 138"/>
          <p:cNvCxnSpPr/>
          <p:nvPr/>
        </p:nvCxnSpPr>
        <p:spPr bwMode="auto">
          <a:xfrm>
            <a:off x="8060532" y="5157192"/>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40" name="直接连接符 139"/>
          <p:cNvCxnSpPr/>
          <p:nvPr/>
        </p:nvCxnSpPr>
        <p:spPr bwMode="auto">
          <a:xfrm>
            <a:off x="8132540" y="5085184"/>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41" name="直接连接符 140"/>
          <p:cNvCxnSpPr/>
          <p:nvPr/>
        </p:nvCxnSpPr>
        <p:spPr bwMode="auto">
          <a:xfrm>
            <a:off x="7844508" y="562447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42" name="直接连接符 141"/>
          <p:cNvCxnSpPr/>
          <p:nvPr/>
        </p:nvCxnSpPr>
        <p:spPr bwMode="auto">
          <a:xfrm>
            <a:off x="7916516" y="568464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43" name="直接连接符 142"/>
          <p:cNvCxnSpPr/>
          <p:nvPr/>
        </p:nvCxnSpPr>
        <p:spPr bwMode="auto">
          <a:xfrm>
            <a:off x="7988524" y="575665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44" name="直接连接符 143"/>
          <p:cNvCxnSpPr/>
          <p:nvPr/>
        </p:nvCxnSpPr>
        <p:spPr bwMode="auto">
          <a:xfrm>
            <a:off x="8060532" y="582865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45" name="直接连接符 144"/>
          <p:cNvCxnSpPr/>
          <p:nvPr/>
        </p:nvCxnSpPr>
        <p:spPr bwMode="auto">
          <a:xfrm>
            <a:off x="8132540" y="590066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Tree>
    <p:extLst>
      <p:ext uri="{BB962C8B-B14F-4D97-AF65-F5344CB8AC3E}">
        <p14:creationId xmlns:p14="http://schemas.microsoft.com/office/powerpoint/2010/main" xmlns="" val="1640199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500" fill="hold"/>
                                        <p:tgtEl>
                                          <p:spTgt spid="14"/>
                                        </p:tgtEl>
                                        <p:attrNameLst>
                                          <p:attrName>ppt_w</p:attrName>
                                        </p:attrNameLst>
                                      </p:cBhvr>
                                      <p:tavLst>
                                        <p:tav tm="0">
                                          <p:val>
                                            <p:fltVal val="0"/>
                                          </p:val>
                                        </p:tav>
                                        <p:tav tm="100000">
                                          <p:val>
                                            <p:strVal val="#ppt_w"/>
                                          </p:val>
                                        </p:tav>
                                      </p:tavLst>
                                    </p:anim>
                                    <p:anim calcmode="lin" valueType="num">
                                      <p:cBhvr>
                                        <p:cTn id="71" dur="500" fill="hold"/>
                                        <p:tgtEl>
                                          <p:spTgt spid="14"/>
                                        </p:tgtEl>
                                        <p:attrNameLst>
                                          <p:attrName>ppt_h</p:attrName>
                                        </p:attrNameLst>
                                      </p:cBhvr>
                                      <p:tavLst>
                                        <p:tav tm="0">
                                          <p:val>
                                            <p:fltVal val="0"/>
                                          </p:val>
                                        </p:tav>
                                        <p:tav tm="100000">
                                          <p:val>
                                            <p:strVal val="#ppt_h"/>
                                          </p:val>
                                        </p:tav>
                                      </p:tavLst>
                                    </p:anim>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randombar(horizontal)">
                                      <p:cBhvr>
                                        <p:cTn id="84" dur="500"/>
                                        <p:tgtEl>
                                          <p:spTgt spid="19"/>
                                        </p:tgtEl>
                                      </p:cBhvr>
                                    </p:animEffect>
                                  </p:childTnLst>
                                </p:cTn>
                              </p:par>
                              <p:par>
                                <p:cTn id="85" presetID="14" presetClass="entr" presetSubtype="1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14" presetClass="entr" presetSubtype="10" fill="hold"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randombar(horizontal)">
                                      <p:cBhvr>
                                        <p:cTn id="90" dur="500"/>
                                        <p:tgtEl>
                                          <p:spTgt spid="21"/>
                                        </p:tgtEl>
                                      </p:cBhvr>
                                    </p:animEffect>
                                  </p:childTnLst>
                                </p:cTn>
                              </p:par>
                              <p:par>
                                <p:cTn id="91" presetID="14" presetClass="entr" presetSubtype="10" fill="hold"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randombar(horizontal)">
                                      <p:cBhvr>
                                        <p:cTn id="93" dur="500"/>
                                        <p:tgtEl>
                                          <p:spTgt spid="22"/>
                                        </p:tgtEl>
                                      </p:cBhvr>
                                    </p:animEffect>
                                  </p:childTnLst>
                                </p:cTn>
                              </p:par>
                              <p:par>
                                <p:cTn id="94" presetID="14" presetClass="entr" presetSubtype="1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randombar(horizontal)">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18"/>
                                        </p:tgtEl>
                                        <p:attrNameLst>
                                          <p:attrName>style.visibility</p:attrName>
                                        </p:attrNameLst>
                                      </p:cBhvr>
                                      <p:to>
                                        <p:strVal val="visible"/>
                                      </p:to>
                                    </p:set>
                                    <p:anim calcmode="lin" valueType="num">
                                      <p:cBhvr>
                                        <p:cTn id="101" dur="500" fill="hold"/>
                                        <p:tgtEl>
                                          <p:spTgt spid="18"/>
                                        </p:tgtEl>
                                        <p:attrNameLst>
                                          <p:attrName>ppt_w</p:attrName>
                                        </p:attrNameLst>
                                      </p:cBhvr>
                                      <p:tavLst>
                                        <p:tav tm="0">
                                          <p:val>
                                            <p:fltVal val="0"/>
                                          </p:val>
                                        </p:tav>
                                        <p:tav tm="100000">
                                          <p:val>
                                            <p:strVal val="#ppt_w"/>
                                          </p:val>
                                        </p:tav>
                                      </p:tavLst>
                                    </p:anim>
                                    <p:anim calcmode="lin" valueType="num">
                                      <p:cBhvr>
                                        <p:cTn id="102" dur="500" fill="hold"/>
                                        <p:tgtEl>
                                          <p:spTgt spid="18"/>
                                        </p:tgtEl>
                                        <p:attrNameLst>
                                          <p:attrName>ppt_h</p:attrName>
                                        </p:attrNameLst>
                                      </p:cBhvr>
                                      <p:tavLst>
                                        <p:tav tm="0">
                                          <p:val>
                                            <p:fltVal val="0"/>
                                          </p:val>
                                        </p:tav>
                                        <p:tav tm="100000">
                                          <p:val>
                                            <p:strVal val="#ppt_h"/>
                                          </p:val>
                                        </p:tav>
                                      </p:tavLst>
                                    </p:anim>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nodeType="click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randombar(horizontal)">
                                      <p:cBhvr>
                                        <p:cTn id="108" dur="500"/>
                                        <p:tgtEl>
                                          <p:spTgt spid="25"/>
                                        </p:tgtEl>
                                      </p:cBhvr>
                                    </p:animEffect>
                                  </p:childTnLst>
                                </p:cTn>
                              </p:par>
                              <p:par>
                                <p:cTn id="109" presetID="14" presetClass="entr" presetSubtype="10" fill="hold"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randombar(horizontal)">
                                      <p:cBhvr>
                                        <p:cTn id="111" dur="500"/>
                                        <p:tgtEl>
                                          <p:spTgt spid="26"/>
                                        </p:tgtEl>
                                      </p:cBhvr>
                                    </p:animEffect>
                                  </p:childTnLst>
                                </p:cTn>
                              </p:par>
                              <p:par>
                                <p:cTn id="112" presetID="14" presetClass="entr" presetSubtype="1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randombar(horizontal)">
                                      <p:cBhvr>
                                        <p:cTn id="114" dur="500"/>
                                        <p:tgtEl>
                                          <p:spTgt spid="27"/>
                                        </p:tgtEl>
                                      </p:cBhvr>
                                    </p:animEffect>
                                  </p:childTnLst>
                                </p:cTn>
                              </p:par>
                              <p:par>
                                <p:cTn id="115" presetID="14" presetClass="entr" presetSubtype="10" fill="hold"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randombar(horizontal)">
                                      <p:cBhvr>
                                        <p:cTn id="117" dur="500"/>
                                        <p:tgtEl>
                                          <p:spTgt spid="28"/>
                                        </p:tgtEl>
                                      </p:cBhvr>
                                    </p:animEffect>
                                  </p:childTnLst>
                                </p:cTn>
                              </p:par>
                              <p:par>
                                <p:cTn id="118" presetID="14" presetClass="entr" presetSubtype="10" fill="hold" nodeType="with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randombar(horizontal)">
                                      <p:cBhvr>
                                        <p:cTn id="120" dur="500"/>
                                        <p:tgtEl>
                                          <p:spTgt spid="29"/>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randombar(horizontal)">
                                      <p:cBhvr>
                                        <p:cTn id="123" dur="500"/>
                                        <p:tgtEl>
                                          <p:spTgt spid="24"/>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nodeType="click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randombar(horizontal)">
                                      <p:cBhvr>
                                        <p:cTn id="128" dur="500"/>
                                        <p:tgtEl>
                                          <p:spTgt spid="32"/>
                                        </p:tgtEl>
                                      </p:cBhvr>
                                    </p:animEffect>
                                  </p:childTnLst>
                                </p:cTn>
                              </p:par>
                              <p:par>
                                <p:cTn id="129" presetID="14" presetClass="entr" presetSubtype="1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randombar(horizontal)">
                                      <p:cBhvr>
                                        <p:cTn id="131" dur="500"/>
                                        <p:tgtEl>
                                          <p:spTgt spid="33"/>
                                        </p:tgtEl>
                                      </p:cBhvr>
                                    </p:animEffect>
                                  </p:childTnLst>
                                </p:cTn>
                              </p:par>
                              <p:par>
                                <p:cTn id="132" presetID="14" presetClass="entr" presetSubtype="10" fill="hold"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randombar(horizontal)">
                                      <p:cBhvr>
                                        <p:cTn id="134" dur="500"/>
                                        <p:tgtEl>
                                          <p:spTgt spid="34"/>
                                        </p:tgtEl>
                                      </p:cBhvr>
                                    </p:animEffect>
                                  </p:childTnLst>
                                </p:cTn>
                              </p:par>
                              <p:par>
                                <p:cTn id="135" presetID="14" presetClass="entr" presetSubtype="10" fill="hold"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transition="in" filter="randombar(horizontal)">
                                      <p:cBhvr>
                                        <p:cTn id="137" dur="500"/>
                                        <p:tgtEl>
                                          <p:spTgt spid="35"/>
                                        </p:tgtEl>
                                      </p:cBhvr>
                                    </p:animEffect>
                                  </p:childTnLst>
                                </p:cTn>
                              </p:par>
                              <p:par>
                                <p:cTn id="138" presetID="14" presetClass="entr" presetSubtype="10" fill="hold" nodeType="with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randombar(horizontal)">
                                      <p:cBhvr>
                                        <p:cTn id="140" dur="500"/>
                                        <p:tgtEl>
                                          <p:spTgt spid="36"/>
                                        </p:tgtEl>
                                      </p:cBhvr>
                                    </p:animEffect>
                                  </p:childTnLst>
                                </p:cTn>
                              </p:par>
                              <p:par>
                                <p:cTn id="141" presetID="14" presetClass="entr" presetSubtype="10" fill="hold" nodeType="with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randombar(horizontal)">
                                      <p:cBhvr>
                                        <p:cTn id="143" dur="500"/>
                                        <p:tgtEl>
                                          <p:spTgt spid="37"/>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1"/>
                                        </p:tgtEl>
                                        <p:attrNameLst>
                                          <p:attrName>style.visibility</p:attrName>
                                        </p:attrNameLst>
                                      </p:cBhvr>
                                      <p:to>
                                        <p:strVal val="visible"/>
                                      </p:to>
                                    </p:set>
                                    <p:animEffect transition="in" filter="randombar(horizontal)">
                                      <p:cBhvr>
                                        <p:cTn id="146" dur="500"/>
                                        <p:tgtEl>
                                          <p:spTgt spid="31"/>
                                        </p:tgtEl>
                                      </p:cBhvr>
                                    </p:animEffect>
                                  </p:childTnLst>
                                </p:cTn>
                              </p:par>
                            </p:childTnLst>
                          </p:cTn>
                        </p:par>
                      </p:childTnLst>
                    </p:cTn>
                  </p:par>
                  <p:par>
                    <p:cTn id="147" fill="hold">
                      <p:stCondLst>
                        <p:cond delay="indefinite"/>
                      </p:stCondLst>
                      <p:childTnLst>
                        <p:par>
                          <p:cTn id="148" fill="hold">
                            <p:stCondLst>
                              <p:cond delay="0"/>
                            </p:stCondLst>
                            <p:childTnLst>
                              <p:par>
                                <p:cTn id="149" presetID="14" presetClass="entr" presetSubtype="10" fill="hold" nodeType="clickEffect">
                                  <p:stCondLst>
                                    <p:cond delay="0"/>
                                  </p:stCondLst>
                                  <p:childTnLst>
                                    <p:set>
                                      <p:cBhvr>
                                        <p:cTn id="150" dur="1" fill="hold">
                                          <p:stCondLst>
                                            <p:cond delay="0"/>
                                          </p:stCondLst>
                                        </p:cTn>
                                        <p:tgtEl>
                                          <p:spTgt spid="39"/>
                                        </p:tgtEl>
                                        <p:attrNameLst>
                                          <p:attrName>style.visibility</p:attrName>
                                        </p:attrNameLst>
                                      </p:cBhvr>
                                      <p:to>
                                        <p:strVal val="visible"/>
                                      </p:to>
                                    </p:set>
                                    <p:animEffect transition="in" filter="randombar(horizontal)">
                                      <p:cBhvr>
                                        <p:cTn id="151" dur="500"/>
                                        <p:tgtEl>
                                          <p:spTgt spid="39"/>
                                        </p:tgtEl>
                                      </p:cBhvr>
                                    </p:animEffect>
                                  </p:childTnLst>
                                </p:cTn>
                              </p:par>
                              <p:par>
                                <p:cTn id="152" presetID="14" presetClass="entr" presetSubtype="10" fill="hold" nodeType="withEffect">
                                  <p:stCondLst>
                                    <p:cond delay="0"/>
                                  </p:stCondLst>
                                  <p:childTnLst>
                                    <p:set>
                                      <p:cBhvr>
                                        <p:cTn id="153" dur="1" fill="hold">
                                          <p:stCondLst>
                                            <p:cond delay="0"/>
                                          </p:stCondLst>
                                        </p:cTn>
                                        <p:tgtEl>
                                          <p:spTgt spid="40"/>
                                        </p:tgtEl>
                                        <p:attrNameLst>
                                          <p:attrName>style.visibility</p:attrName>
                                        </p:attrNameLst>
                                      </p:cBhvr>
                                      <p:to>
                                        <p:strVal val="visible"/>
                                      </p:to>
                                    </p:set>
                                    <p:animEffect transition="in" filter="randombar(horizontal)">
                                      <p:cBhvr>
                                        <p:cTn id="154" dur="500"/>
                                        <p:tgtEl>
                                          <p:spTgt spid="40"/>
                                        </p:tgtEl>
                                      </p:cBhvr>
                                    </p:animEffect>
                                  </p:childTnLst>
                                </p:cTn>
                              </p:par>
                              <p:par>
                                <p:cTn id="155" presetID="14" presetClass="entr" presetSubtype="10" fill="hold" nodeType="withEffect">
                                  <p:stCondLst>
                                    <p:cond delay="0"/>
                                  </p:stCondLst>
                                  <p:childTnLst>
                                    <p:set>
                                      <p:cBhvr>
                                        <p:cTn id="156" dur="1" fill="hold">
                                          <p:stCondLst>
                                            <p:cond delay="0"/>
                                          </p:stCondLst>
                                        </p:cTn>
                                        <p:tgtEl>
                                          <p:spTgt spid="41"/>
                                        </p:tgtEl>
                                        <p:attrNameLst>
                                          <p:attrName>style.visibility</p:attrName>
                                        </p:attrNameLst>
                                      </p:cBhvr>
                                      <p:to>
                                        <p:strVal val="visible"/>
                                      </p:to>
                                    </p:set>
                                    <p:animEffect transition="in" filter="randombar(horizontal)">
                                      <p:cBhvr>
                                        <p:cTn id="157" dur="500"/>
                                        <p:tgtEl>
                                          <p:spTgt spid="41"/>
                                        </p:tgtEl>
                                      </p:cBhvr>
                                    </p:animEffect>
                                  </p:childTnLst>
                                </p:cTn>
                              </p:par>
                              <p:par>
                                <p:cTn id="158" presetID="14" presetClass="entr" presetSubtype="10" fill="hold" nodeType="withEffect">
                                  <p:stCondLst>
                                    <p:cond delay="0"/>
                                  </p:stCondLst>
                                  <p:childTnLst>
                                    <p:set>
                                      <p:cBhvr>
                                        <p:cTn id="159" dur="1" fill="hold">
                                          <p:stCondLst>
                                            <p:cond delay="0"/>
                                          </p:stCondLst>
                                        </p:cTn>
                                        <p:tgtEl>
                                          <p:spTgt spid="42"/>
                                        </p:tgtEl>
                                        <p:attrNameLst>
                                          <p:attrName>style.visibility</p:attrName>
                                        </p:attrNameLst>
                                      </p:cBhvr>
                                      <p:to>
                                        <p:strVal val="visible"/>
                                      </p:to>
                                    </p:set>
                                    <p:animEffect transition="in" filter="randombar(horizontal)">
                                      <p:cBhvr>
                                        <p:cTn id="160" dur="500"/>
                                        <p:tgtEl>
                                          <p:spTgt spid="42"/>
                                        </p:tgtEl>
                                      </p:cBhvr>
                                    </p:animEffect>
                                  </p:childTnLst>
                                </p:cTn>
                              </p:par>
                              <p:par>
                                <p:cTn id="161" presetID="14" presetClass="entr" presetSubtype="10" fill="hold" nodeType="with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randombar(horizontal)">
                                      <p:cBhvr>
                                        <p:cTn id="163" dur="500"/>
                                        <p:tgtEl>
                                          <p:spTgt spid="43"/>
                                        </p:tgtEl>
                                      </p:cBhvr>
                                    </p:animEffect>
                                  </p:childTnLst>
                                </p:cTn>
                              </p:par>
                              <p:par>
                                <p:cTn id="164" presetID="14" presetClass="entr" presetSubtype="10" fill="hold"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randombar(horizontal)">
                                      <p:cBhvr>
                                        <p:cTn id="166" dur="500"/>
                                        <p:tgtEl>
                                          <p:spTgt spid="44"/>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randombar(horizontal)">
                                      <p:cBhvr>
                                        <p:cTn id="169" dur="500"/>
                                        <p:tgtEl>
                                          <p:spTgt spid="38"/>
                                        </p:tgtEl>
                                      </p:cBhvr>
                                    </p:animEffect>
                                  </p:childTnLst>
                                </p:cTn>
                              </p:par>
                            </p:childTnLst>
                          </p:cTn>
                        </p:par>
                      </p:childTnLst>
                    </p:cTn>
                  </p:par>
                  <p:par>
                    <p:cTn id="170" fill="hold">
                      <p:stCondLst>
                        <p:cond delay="indefinite"/>
                      </p:stCondLst>
                      <p:childTnLst>
                        <p:par>
                          <p:cTn id="171" fill="hold">
                            <p:stCondLst>
                              <p:cond delay="0"/>
                            </p:stCondLst>
                            <p:childTnLst>
                              <p:par>
                                <p:cTn id="172" presetID="53" presetClass="entr" presetSubtype="16" fill="hold" grpId="0" nodeType="clickEffect">
                                  <p:stCondLst>
                                    <p:cond delay="0"/>
                                  </p:stCondLst>
                                  <p:childTnLst>
                                    <p:set>
                                      <p:cBhvr>
                                        <p:cTn id="173" dur="1" fill="hold">
                                          <p:stCondLst>
                                            <p:cond delay="0"/>
                                          </p:stCondLst>
                                        </p:cTn>
                                        <p:tgtEl>
                                          <p:spTgt spid="45"/>
                                        </p:tgtEl>
                                        <p:attrNameLst>
                                          <p:attrName>style.visibility</p:attrName>
                                        </p:attrNameLst>
                                      </p:cBhvr>
                                      <p:to>
                                        <p:strVal val="visible"/>
                                      </p:to>
                                    </p:set>
                                    <p:anim calcmode="lin" valueType="num">
                                      <p:cBhvr>
                                        <p:cTn id="174" dur="500" fill="hold"/>
                                        <p:tgtEl>
                                          <p:spTgt spid="45"/>
                                        </p:tgtEl>
                                        <p:attrNameLst>
                                          <p:attrName>ppt_w</p:attrName>
                                        </p:attrNameLst>
                                      </p:cBhvr>
                                      <p:tavLst>
                                        <p:tav tm="0">
                                          <p:val>
                                            <p:fltVal val="0"/>
                                          </p:val>
                                        </p:tav>
                                        <p:tav tm="100000">
                                          <p:val>
                                            <p:strVal val="#ppt_w"/>
                                          </p:val>
                                        </p:tav>
                                      </p:tavLst>
                                    </p:anim>
                                    <p:anim calcmode="lin" valueType="num">
                                      <p:cBhvr>
                                        <p:cTn id="175" dur="500" fill="hold"/>
                                        <p:tgtEl>
                                          <p:spTgt spid="45"/>
                                        </p:tgtEl>
                                        <p:attrNameLst>
                                          <p:attrName>ppt_h</p:attrName>
                                        </p:attrNameLst>
                                      </p:cBhvr>
                                      <p:tavLst>
                                        <p:tav tm="0">
                                          <p:val>
                                            <p:fltVal val="0"/>
                                          </p:val>
                                        </p:tav>
                                        <p:tav tm="100000">
                                          <p:val>
                                            <p:strVal val="#ppt_h"/>
                                          </p:val>
                                        </p:tav>
                                      </p:tavLst>
                                    </p:anim>
                                    <p:animEffect transition="in" filter="fade">
                                      <p:cBhvr>
                                        <p:cTn id="176" dur="500"/>
                                        <p:tgtEl>
                                          <p:spTgt spid="45"/>
                                        </p:tgtEl>
                                      </p:cBhvr>
                                    </p:animEffec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grpId="0" nodeType="clickEffect">
                                  <p:stCondLst>
                                    <p:cond delay="0"/>
                                  </p:stCondLst>
                                  <p:childTnLst>
                                    <p:set>
                                      <p:cBhvr>
                                        <p:cTn id="180" dur="1" fill="hold">
                                          <p:stCondLst>
                                            <p:cond delay="0"/>
                                          </p:stCondLst>
                                        </p:cTn>
                                        <p:tgtEl>
                                          <p:spTgt spid="84"/>
                                        </p:tgtEl>
                                        <p:attrNameLst>
                                          <p:attrName>style.visibility</p:attrName>
                                        </p:attrNameLst>
                                      </p:cBhvr>
                                      <p:to>
                                        <p:strVal val="visible"/>
                                      </p:to>
                                    </p:set>
                                    <p:anim calcmode="lin" valueType="num">
                                      <p:cBhvr>
                                        <p:cTn id="181" dur="500" fill="hold"/>
                                        <p:tgtEl>
                                          <p:spTgt spid="84"/>
                                        </p:tgtEl>
                                        <p:attrNameLst>
                                          <p:attrName>ppt_w</p:attrName>
                                        </p:attrNameLst>
                                      </p:cBhvr>
                                      <p:tavLst>
                                        <p:tav tm="0">
                                          <p:val>
                                            <p:fltVal val="0"/>
                                          </p:val>
                                        </p:tav>
                                        <p:tav tm="100000">
                                          <p:val>
                                            <p:strVal val="#ppt_w"/>
                                          </p:val>
                                        </p:tav>
                                      </p:tavLst>
                                    </p:anim>
                                    <p:anim calcmode="lin" valueType="num">
                                      <p:cBhvr>
                                        <p:cTn id="182" dur="500" fill="hold"/>
                                        <p:tgtEl>
                                          <p:spTgt spid="84"/>
                                        </p:tgtEl>
                                        <p:attrNameLst>
                                          <p:attrName>ppt_h</p:attrName>
                                        </p:attrNameLst>
                                      </p:cBhvr>
                                      <p:tavLst>
                                        <p:tav tm="0">
                                          <p:val>
                                            <p:fltVal val="0"/>
                                          </p:val>
                                        </p:tav>
                                        <p:tav tm="100000">
                                          <p:val>
                                            <p:strVal val="#ppt_h"/>
                                          </p:val>
                                        </p:tav>
                                      </p:tavLst>
                                    </p:anim>
                                    <p:animEffect transition="in" filter="fade">
                                      <p:cBhvr>
                                        <p:cTn id="183" dur="500"/>
                                        <p:tgtEl>
                                          <p:spTgt spid="84"/>
                                        </p:tgtEl>
                                      </p:cBhvr>
                                    </p:animEffect>
                                  </p:childTnLst>
                                </p:cTn>
                              </p:par>
                            </p:childTnLst>
                          </p:cTn>
                        </p:par>
                      </p:childTnLst>
                    </p:cTn>
                  </p:par>
                  <p:par>
                    <p:cTn id="184" fill="hold">
                      <p:stCondLst>
                        <p:cond delay="indefinite"/>
                      </p:stCondLst>
                      <p:childTnLst>
                        <p:par>
                          <p:cTn id="185" fill="hold">
                            <p:stCondLst>
                              <p:cond delay="0"/>
                            </p:stCondLst>
                            <p:childTnLst>
                              <p:par>
                                <p:cTn id="186" presetID="53" presetClass="entr" presetSubtype="16" fill="hold" grpId="0" nodeType="clickEffect">
                                  <p:stCondLst>
                                    <p:cond delay="0"/>
                                  </p:stCondLst>
                                  <p:childTnLst>
                                    <p:set>
                                      <p:cBhvr>
                                        <p:cTn id="187" dur="1" fill="hold">
                                          <p:stCondLst>
                                            <p:cond delay="0"/>
                                          </p:stCondLst>
                                        </p:cTn>
                                        <p:tgtEl>
                                          <p:spTgt spid="92"/>
                                        </p:tgtEl>
                                        <p:attrNameLst>
                                          <p:attrName>style.visibility</p:attrName>
                                        </p:attrNameLst>
                                      </p:cBhvr>
                                      <p:to>
                                        <p:strVal val="visible"/>
                                      </p:to>
                                    </p:set>
                                    <p:anim calcmode="lin" valueType="num">
                                      <p:cBhvr>
                                        <p:cTn id="188" dur="500" fill="hold"/>
                                        <p:tgtEl>
                                          <p:spTgt spid="92"/>
                                        </p:tgtEl>
                                        <p:attrNameLst>
                                          <p:attrName>ppt_w</p:attrName>
                                        </p:attrNameLst>
                                      </p:cBhvr>
                                      <p:tavLst>
                                        <p:tav tm="0">
                                          <p:val>
                                            <p:fltVal val="0"/>
                                          </p:val>
                                        </p:tav>
                                        <p:tav tm="100000">
                                          <p:val>
                                            <p:strVal val="#ppt_w"/>
                                          </p:val>
                                        </p:tav>
                                      </p:tavLst>
                                    </p:anim>
                                    <p:anim calcmode="lin" valueType="num">
                                      <p:cBhvr>
                                        <p:cTn id="189" dur="500" fill="hold"/>
                                        <p:tgtEl>
                                          <p:spTgt spid="92"/>
                                        </p:tgtEl>
                                        <p:attrNameLst>
                                          <p:attrName>ppt_h</p:attrName>
                                        </p:attrNameLst>
                                      </p:cBhvr>
                                      <p:tavLst>
                                        <p:tav tm="0">
                                          <p:val>
                                            <p:fltVal val="0"/>
                                          </p:val>
                                        </p:tav>
                                        <p:tav tm="100000">
                                          <p:val>
                                            <p:strVal val="#ppt_h"/>
                                          </p:val>
                                        </p:tav>
                                      </p:tavLst>
                                    </p:anim>
                                    <p:animEffect transition="in" filter="fade">
                                      <p:cBhvr>
                                        <p:cTn id="190" dur="500"/>
                                        <p:tgtEl>
                                          <p:spTgt spid="92"/>
                                        </p:tgtEl>
                                      </p:cBhvr>
                                    </p:animEffect>
                                  </p:childTnLst>
                                </p:cTn>
                              </p:par>
                            </p:childTnLst>
                          </p:cTn>
                        </p:par>
                      </p:childTnLst>
                    </p:cTn>
                  </p:par>
                  <p:par>
                    <p:cTn id="191" fill="hold">
                      <p:stCondLst>
                        <p:cond delay="indefinite"/>
                      </p:stCondLst>
                      <p:childTnLst>
                        <p:par>
                          <p:cTn id="192" fill="hold">
                            <p:stCondLst>
                              <p:cond delay="0"/>
                            </p:stCondLst>
                            <p:childTnLst>
                              <p:par>
                                <p:cTn id="193" presetID="14" presetClass="entr" presetSubtype="10" fill="hold" nodeType="clickEffect">
                                  <p:stCondLst>
                                    <p:cond delay="0"/>
                                  </p:stCondLst>
                                  <p:childTnLst>
                                    <p:set>
                                      <p:cBhvr>
                                        <p:cTn id="194" dur="1" fill="hold">
                                          <p:stCondLst>
                                            <p:cond delay="0"/>
                                          </p:stCondLst>
                                        </p:cTn>
                                        <p:tgtEl>
                                          <p:spTgt spid="96"/>
                                        </p:tgtEl>
                                        <p:attrNameLst>
                                          <p:attrName>style.visibility</p:attrName>
                                        </p:attrNameLst>
                                      </p:cBhvr>
                                      <p:to>
                                        <p:strVal val="visible"/>
                                      </p:to>
                                    </p:set>
                                    <p:animEffect transition="in" filter="randombar(horizontal)">
                                      <p:cBhvr>
                                        <p:cTn id="195" dur="500"/>
                                        <p:tgtEl>
                                          <p:spTgt spid="96"/>
                                        </p:tgtEl>
                                      </p:cBhvr>
                                    </p:animEffect>
                                  </p:childTnLst>
                                </p:cTn>
                              </p:par>
                              <p:par>
                                <p:cTn id="196" presetID="14" presetClass="entr" presetSubtype="10" fill="hold" nodeType="withEffect">
                                  <p:stCondLst>
                                    <p:cond delay="0"/>
                                  </p:stCondLst>
                                  <p:childTnLst>
                                    <p:set>
                                      <p:cBhvr>
                                        <p:cTn id="197" dur="1" fill="hold">
                                          <p:stCondLst>
                                            <p:cond delay="0"/>
                                          </p:stCondLst>
                                        </p:cTn>
                                        <p:tgtEl>
                                          <p:spTgt spid="97"/>
                                        </p:tgtEl>
                                        <p:attrNameLst>
                                          <p:attrName>style.visibility</p:attrName>
                                        </p:attrNameLst>
                                      </p:cBhvr>
                                      <p:to>
                                        <p:strVal val="visible"/>
                                      </p:to>
                                    </p:set>
                                    <p:animEffect transition="in" filter="randombar(horizontal)">
                                      <p:cBhvr>
                                        <p:cTn id="198" dur="500"/>
                                        <p:tgtEl>
                                          <p:spTgt spid="97"/>
                                        </p:tgtEl>
                                      </p:cBhvr>
                                    </p:animEffect>
                                  </p:childTnLst>
                                </p:cTn>
                              </p:par>
                              <p:par>
                                <p:cTn id="199" presetID="14" presetClass="entr" presetSubtype="10" fill="hold" nodeType="withEffect">
                                  <p:stCondLst>
                                    <p:cond delay="0"/>
                                  </p:stCondLst>
                                  <p:childTnLst>
                                    <p:set>
                                      <p:cBhvr>
                                        <p:cTn id="200" dur="1" fill="hold">
                                          <p:stCondLst>
                                            <p:cond delay="0"/>
                                          </p:stCondLst>
                                        </p:cTn>
                                        <p:tgtEl>
                                          <p:spTgt spid="98"/>
                                        </p:tgtEl>
                                        <p:attrNameLst>
                                          <p:attrName>style.visibility</p:attrName>
                                        </p:attrNameLst>
                                      </p:cBhvr>
                                      <p:to>
                                        <p:strVal val="visible"/>
                                      </p:to>
                                    </p:set>
                                    <p:animEffect transition="in" filter="randombar(horizontal)">
                                      <p:cBhvr>
                                        <p:cTn id="201" dur="500"/>
                                        <p:tgtEl>
                                          <p:spTgt spid="98"/>
                                        </p:tgtEl>
                                      </p:cBhvr>
                                    </p:animEffect>
                                  </p:childTnLst>
                                </p:cTn>
                              </p:par>
                              <p:par>
                                <p:cTn id="202" presetID="14" presetClass="entr" presetSubtype="10" fill="hold" nodeType="withEffect">
                                  <p:stCondLst>
                                    <p:cond delay="0"/>
                                  </p:stCondLst>
                                  <p:childTnLst>
                                    <p:set>
                                      <p:cBhvr>
                                        <p:cTn id="203" dur="1" fill="hold">
                                          <p:stCondLst>
                                            <p:cond delay="0"/>
                                          </p:stCondLst>
                                        </p:cTn>
                                        <p:tgtEl>
                                          <p:spTgt spid="99"/>
                                        </p:tgtEl>
                                        <p:attrNameLst>
                                          <p:attrName>style.visibility</p:attrName>
                                        </p:attrNameLst>
                                      </p:cBhvr>
                                      <p:to>
                                        <p:strVal val="visible"/>
                                      </p:to>
                                    </p:set>
                                    <p:animEffect transition="in" filter="randombar(horizontal)">
                                      <p:cBhvr>
                                        <p:cTn id="204" dur="500"/>
                                        <p:tgtEl>
                                          <p:spTgt spid="99"/>
                                        </p:tgtEl>
                                      </p:cBhvr>
                                    </p:animEffect>
                                  </p:childTnLst>
                                </p:cTn>
                              </p:par>
                              <p:par>
                                <p:cTn id="205" presetID="14" presetClass="entr" presetSubtype="10" fill="hold" nodeType="withEffect">
                                  <p:stCondLst>
                                    <p:cond delay="0"/>
                                  </p:stCondLst>
                                  <p:childTnLst>
                                    <p:set>
                                      <p:cBhvr>
                                        <p:cTn id="206" dur="1" fill="hold">
                                          <p:stCondLst>
                                            <p:cond delay="0"/>
                                          </p:stCondLst>
                                        </p:cTn>
                                        <p:tgtEl>
                                          <p:spTgt spid="100"/>
                                        </p:tgtEl>
                                        <p:attrNameLst>
                                          <p:attrName>style.visibility</p:attrName>
                                        </p:attrNameLst>
                                      </p:cBhvr>
                                      <p:to>
                                        <p:strVal val="visible"/>
                                      </p:to>
                                    </p:set>
                                    <p:animEffect transition="in" filter="randombar(horizontal)">
                                      <p:cBhvr>
                                        <p:cTn id="207" dur="500"/>
                                        <p:tgtEl>
                                          <p:spTgt spid="100"/>
                                        </p:tgtEl>
                                      </p:cBhvr>
                                    </p:animEffect>
                                  </p:childTnLst>
                                </p:cTn>
                              </p:par>
                            </p:childTnLst>
                          </p:cTn>
                        </p:par>
                      </p:childTnLst>
                    </p:cTn>
                  </p:par>
                  <p:par>
                    <p:cTn id="208" fill="hold">
                      <p:stCondLst>
                        <p:cond delay="indefinite"/>
                      </p:stCondLst>
                      <p:childTnLst>
                        <p:par>
                          <p:cTn id="209" fill="hold">
                            <p:stCondLst>
                              <p:cond delay="0"/>
                            </p:stCondLst>
                            <p:childTnLst>
                              <p:par>
                                <p:cTn id="210" presetID="42" presetClass="entr" presetSubtype="0" fill="hold" nodeType="clickEffect">
                                  <p:stCondLst>
                                    <p:cond delay="0"/>
                                  </p:stCondLst>
                                  <p:childTnLst>
                                    <p:set>
                                      <p:cBhvr>
                                        <p:cTn id="211" dur="1" fill="hold">
                                          <p:stCondLst>
                                            <p:cond delay="0"/>
                                          </p:stCondLst>
                                        </p:cTn>
                                        <p:tgtEl>
                                          <p:spTgt spid="107"/>
                                        </p:tgtEl>
                                        <p:attrNameLst>
                                          <p:attrName>style.visibility</p:attrName>
                                        </p:attrNameLst>
                                      </p:cBhvr>
                                      <p:to>
                                        <p:strVal val="visible"/>
                                      </p:to>
                                    </p:set>
                                    <p:animEffect transition="in" filter="fade">
                                      <p:cBhvr>
                                        <p:cTn id="212" dur="1000"/>
                                        <p:tgtEl>
                                          <p:spTgt spid="107"/>
                                        </p:tgtEl>
                                      </p:cBhvr>
                                    </p:animEffect>
                                    <p:anim calcmode="lin" valueType="num">
                                      <p:cBhvr>
                                        <p:cTn id="213" dur="1000" fill="hold"/>
                                        <p:tgtEl>
                                          <p:spTgt spid="107"/>
                                        </p:tgtEl>
                                        <p:attrNameLst>
                                          <p:attrName>ppt_x</p:attrName>
                                        </p:attrNameLst>
                                      </p:cBhvr>
                                      <p:tavLst>
                                        <p:tav tm="0">
                                          <p:val>
                                            <p:strVal val="#ppt_x"/>
                                          </p:val>
                                        </p:tav>
                                        <p:tav tm="100000">
                                          <p:val>
                                            <p:strVal val="#ppt_x"/>
                                          </p:val>
                                        </p:tav>
                                      </p:tavLst>
                                    </p:anim>
                                    <p:anim calcmode="lin" valueType="num">
                                      <p:cBhvr>
                                        <p:cTn id="214" dur="1000" fill="hold"/>
                                        <p:tgtEl>
                                          <p:spTgt spid="107"/>
                                        </p:tgtEl>
                                        <p:attrNameLst>
                                          <p:attrName>ppt_y</p:attrName>
                                        </p:attrNameLst>
                                      </p:cBhvr>
                                      <p:tavLst>
                                        <p:tav tm="0">
                                          <p:val>
                                            <p:strVal val="#ppt_y+.1"/>
                                          </p:val>
                                        </p:tav>
                                        <p:tav tm="100000">
                                          <p:val>
                                            <p:strVal val="#ppt_y"/>
                                          </p:val>
                                        </p:tav>
                                      </p:tavLst>
                                    </p:anim>
                                  </p:childTnLst>
                                </p:cTn>
                              </p:par>
                              <p:par>
                                <p:cTn id="215" presetID="42" presetClass="entr" presetSubtype="0" fill="hold" nodeType="with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1000"/>
                                        <p:tgtEl>
                                          <p:spTgt spid="108"/>
                                        </p:tgtEl>
                                      </p:cBhvr>
                                    </p:animEffect>
                                    <p:anim calcmode="lin" valueType="num">
                                      <p:cBhvr>
                                        <p:cTn id="218" dur="1000" fill="hold"/>
                                        <p:tgtEl>
                                          <p:spTgt spid="108"/>
                                        </p:tgtEl>
                                        <p:attrNameLst>
                                          <p:attrName>ppt_x</p:attrName>
                                        </p:attrNameLst>
                                      </p:cBhvr>
                                      <p:tavLst>
                                        <p:tav tm="0">
                                          <p:val>
                                            <p:strVal val="#ppt_x"/>
                                          </p:val>
                                        </p:tav>
                                        <p:tav tm="100000">
                                          <p:val>
                                            <p:strVal val="#ppt_x"/>
                                          </p:val>
                                        </p:tav>
                                      </p:tavLst>
                                    </p:anim>
                                    <p:anim calcmode="lin" valueType="num">
                                      <p:cBhvr>
                                        <p:cTn id="219" dur="1000" fill="hold"/>
                                        <p:tgtEl>
                                          <p:spTgt spid="108"/>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109"/>
                                        </p:tgtEl>
                                        <p:attrNameLst>
                                          <p:attrName>style.visibility</p:attrName>
                                        </p:attrNameLst>
                                      </p:cBhvr>
                                      <p:to>
                                        <p:strVal val="visible"/>
                                      </p:to>
                                    </p:set>
                                    <p:animEffect transition="in" filter="fade">
                                      <p:cBhvr>
                                        <p:cTn id="222" dur="1000"/>
                                        <p:tgtEl>
                                          <p:spTgt spid="109"/>
                                        </p:tgtEl>
                                      </p:cBhvr>
                                    </p:animEffect>
                                    <p:anim calcmode="lin" valueType="num">
                                      <p:cBhvr>
                                        <p:cTn id="223" dur="1000" fill="hold"/>
                                        <p:tgtEl>
                                          <p:spTgt spid="109"/>
                                        </p:tgtEl>
                                        <p:attrNameLst>
                                          <p:attrName>ppt_x</p:attrName>
                                        </p:attrNameLst>
                                      </p:cBhvr>
                                      <p:tavLst>
                                        <p:tav tm="0">
                                          <p:val>
                                            <p:strVal val="#ppt_x"/>
                                          </p:val>
                                        </p:tav>
                                        <p:tav tm="100000">
                                          <p:val>
                                            <p:strVal val="#ppt_x"/>
                                          </p:val>
                                        </p:tav>
                                      </p:tavLst>
                                    </p:anim>
                                    <p:anim calcmode="lin" valueType="num">
                                      <p:cBhvr>
                                        <p:cTn id="224" dur="1000" fill="hold"/>
                                        <p:tgtEl>
                                          <p:spTgt spid="109"/>
                                        </p:tgtEl>
                                        <p:attrNameLst>
                                          <p:attrName>ppt_y</p:attrName>
                                        </p:attrNameLst>
                                      </p:cBhvr>
                                      <p:tavLst>
                                        <p:tav tm="0">
                                          <p:val>
                                            <p:strVal val="#ppt_y+.1"/>
                                          </p:val>
                                        </p:tav>
                                        <p:tav tm="100000">
                                          <p:val>
                                            <p:strVal val="#ppt_y"/>
                                          </p:val>
                                        </p:tav>
                                      </p:tavLst>
                                    </p:anim>
                                  </p:childTnLst>
                                </p:cTn>
                              </p:par>
                              <p:par>
                                <p:cTn id="225" presetID="42" presetClass="entr" presetSubtype="0" fill="hold" nodeType="withEffect">
                                  <p:stCondLst>
                                    <p:cond delay="0"/>
                                  </p:stCondLst>
                                  <p:childTnLst>
                                    <p:set>
                                      <p:cBhvr>
                                        <p:cTn id="226" dur="1" fill="hold">
                                          <p:stCondLst>
                                            <p:cond delay="0"/>
                                          </p:stCondLst>
                                        </p:cTn>
                                        <p:tgtEl>
                                          <p:spTgt spid="110"/>
                                        </p:tgtEl>
                                        <p:attrNameLst>
                                          <p:attrName>style.visibility</p:attrName>
                                        </p:attrNameLst>
                                      </p:cBhvr>
                                      <p:to>
                                        <p:strVal val="visible"/>
                                      </p:to>
                                    </p:set>
                                    <p:animEffect transition="in" filter="fade">
                                      <p:cBhvr>
                                        <p:cTn id="227" dur="1000"/>
                                        <p:tgtEl>
                                          <p:spTgt spid="110"/>
                                        </p:tgtEl>
                                      </p:cBhvr>
                                    </p:animEffect>
                                    <p:anim calcmode="lin" valueType="num">
                                      <p:cBhvr>
                                        <p:cTn id="228" dur="1000" fill="hold"/>
                                        <p:tgtEl>
                                          <p:spTgt spid="110"/>
                                        </p:tgtEl>
                                        <p:attrNameLst>
                                          <p:attrName>ppt_x</p:attrName>
                                        </p:attrNameLst>
                                      </p:cBhvr>
                                      <p:tavLst>
                                        <p:tav tm="0">
                                          <p:val>
                                            <p:strVal val="#ppt_x"/>
                                          </p:val>
                                        </p:tav>
                                        <p:tav tm="100000">
                                          <p:val>
                                            <p:strVal val="#ppt_x"/>
                                          </p:val>
                                        </p:tav>
                                      </p:tavLst>
                                    </p:anim>
                                    <p:anim calcmode="lin" valueType="num">
                                      <p:cBhvr>
                                        <p:cTn id="22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53" presetClass="entr" presetSubtype="16" fill="hold" grpId="0" nodeType="clickEffect">
                                  <p:stCondLst>
                                    <p:cond delay="0"/>
                                  </p:stCondLst>
                                  <p:childTnLst>
                                    <p:set>
                                      <p:cBhvr>
                                        <p:cTn id="233" dur="1" fill="hold">
                                          <p:stCondLst>
                                            <p:cond delay="0"/>
                                          </p:stCondLst>
                                        </p:cTn>
                                        <p:tgtEl>
                                          <p:spTgt spid="93"/>
                                        </p:tgtEl>
                                        <p:attrNameLst>
                                          <p:attrName>style.visibility</p:attrName>
                                        </p:attrNameLst>
                                      </p:cBhvr>
                                      <p:to>
                                        <p:strVal val="visible"/>
                                      </p:to>
                                    </p:set>
                                    <p:anim calcmode="lin" valueType="num">
                                      <p:cBhvr>
                                        <p:cTn id="234" dur="500" fill="hold"/>
                                        <p:tgtEl>
                                          <p:spTgt spid="93"/>
                                        </p:tgtEl>
                                        <p:attrNameLst>
                                          <p:attrName>ppt_w</p:attrName>
                                        </p:attrNameLst>
                                      </p:cBhvr>
                                      <p:tavLst>
                                        <p:tav tm="0">
                                          <p:val>
                                            <p:fltVal val="0"/>
                                          </p:val>
                                        </p:tav>
                                        <p:tav tm="100000">
                                          <p:val>
                                            <p:strVal val="#ppt_w"/>
                                          </p:val>
                                        </p:tav>
                                      </p:tavLst>
                                    </p:anim>
                                    <p:anim calcmode="lin" valueType="num">
                                      <p:cBhvr>
                                        <p:cTn id="235" dur="500" fill="hold"/>
                                        <p:tgtEl>
                                          <p:spTgt spid="93"/>
                                        </p:tgtEl>
                                        <p:attrNameLst>
                                          <p:attrName>ppt_h</p:attrName>
                                        </p:attrNameLst>
                                      </p:cBhvr>
                                      <p:tavLst>
                                        <p:tav tm="0">
                                          <p:val>
                                            <p:fltVal val="0"/>
                                          </p:val>
                                        </p:tav>
                                        <p:tav tm="100000">
                                          <p:val>
                                            <p:strVal val="#ppt_h"/>
                                          </p:val>
                                        </p:tav>
                                      </p:tavLst>
                                    </p:anim>
                                    <p:animEffect transition="in" filter="fade">
                                      <p:cBhvr>
                                        <p:cTn id="236" dur="500"/>
                                        <p:tgtEl>
                                          <p:spTgt spid="93"/>
                                        </p:tgtEl>
                                      </p:cBhvr>
                                    </p:animEffect>
                                  </p:childTnLst>
                                </p:cTn>
                              </p:par>
                            </p:childTnLst>
                          </p:cTn>
                        </p:par>
                      </p:childTnLst>
                    </p:cTn>
                  </p:par>
                  <p:par>
                    <p:cTn id="237" fill="hold">
                      <p:stCondLst>
                        <p:cond delay="indefinite"/>
                      </p:stCondLst>
                      <p:childTnLst>
                        <p:par>
                          <p:cTn id="238" fill="hold">
                            <p:stCondLst>
                              <p:cond delay="0"/>
                            </p:stCondLst>
                            <p:childTnLst>
                              <p:par>
                                <p:cTn id="239" presetID="14" presetClass="entr" presetSubtype="10" fill="hold" nodeType="clickEffect">
                                  <p:stCondLst>
                                    <p:cond delay="0"/>
                                  </p:stCondLst>
                                  <p:childTnLst>
                                    <p:set>
                                      <p:cBhvr>
                                        <p:cTn id="240" dur="1" fill="hold">
                                          <p:stCondLst>
                                            <p:cond delay="0"/>
                                          </p:stCondLst>
                                        </p:cTn>
                                        <p:tgtEl>
                                          <p:spTgt spid="111"/>
                                        </p:tgtEl>
                                        <p:attrNameLst>
                                          <p:attrName>style.visibility</p:attrName>
                                        </p:attrNameLst>
                                      </p:cBhvr>
                                      <p:to>
                                        <p:strVal val="visible"/>
                                      </p:to>
                                    </p:set>
                                    <p:animEffect transition="in" filter="randombar(horizontal)">
                                      <p:cBhvr>
                                        <p:cTn id="241" dur="500"/>
                                        <p:tgtEl>
                                          <p:spTgt spid="111"/>
                                        </p:tgtEl>
                                      </p:cBhvr>
                                    </p:animEffect>
                                  </p:childTnLst>
                                </p:cTn>
                              </p:par>
                              <p:par>
                                <p:cTn id="242" presetID="14" presetClass="entr" presetSubtype="10" fill="hold" nodeType="withEffect">
                                  <p:stCondLst>
                                    <p:cond delay="0"/>
                                  </p:stCondLst>
                                  <p:childTnLst>
                                    <p:set>
                                      <p:cBhvr>
                                        <p:cTn id="243" dur="1" fill="hold">
                                          <p:stCondLst>
                                            <p:cond delay="0"/>
                                          </p:stCondLst>
                                        </p:cTn>
                                        <p:tgtEl>
                                          <p:spTgt spid="112"/>
                                        </p:tgtEl>
                                        <p:attrNameLst>
                                          <p:attrName>style.visibility</p:attrName>
                                        </p:attrNameLst>
                                      </p:cBhvr>
                                      <p:to>
                                        <p:strVal val="visible"/>
                                      </p:to>
                                    </p:set>
                                    <p:animEffect transition="in" filter="randombar(horizontal)">
                                      <p:cBhvr>
                                        <p:cTn id="244" dur="500"/>
                                        <p:tgtEl>
                                          <p:spTgt spid="112"/>
                                        </p:tgtEl>
                                      </p:cBhvr>
                                    </p:animEffect>
                                  </p:childTnLst>
                                </p:cTn>
                              </p:par>
                              <p:par>
                                <p:cTn id="245" presetID="14" presetClass="entr" presetSubtype="10" fill="hold"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randombar(horizontal)">
                                      <p:cBhvr>
                                        <p:cTn id="247" dur="500"/>
                                        <p:tgtEl>
                                          <p:spTgt spid="113"/>
                                        </p:tgtEl>
                                      </p:cBhvr>
                                    </p:animEffect>
                                  </p:childTnLst>
                                </p:cTn>
                              </p:par>
                              <p:par>
                                <p:cTn id="248" presetID="14" presetClass="entr" presetSubtype="10" fill="hold" nodeType="withEffect">
                                  <p:stCondLst>
                                    <p:cond delay="0"/>
                                  </p:stCondLst>
                                  <p:childTnLst>
                                    <p:set>
                                      <p:cBhvr>
                                        <p:cTn id="249" dur="1" fill="hold">
                                          <p:stCondLst>
                                            <p:cond delay="0"/>
                                          </p:stCondLst>
                                        </p:cTn>
                                        <p:tgtEl>
                                          <p:spTgt spid="114"/>
                                        </p:tgtEl>
                                        <p:attrNameLst>
                                          <p:attrName>style.visibility</p:attrName>
                                        </p:attrNameLst>
                                      </p:cBhvr>
                                      <p:to>
                                        <p:strVal val="visible"/>
                                      </p:to>
                                    </p:set>
                                    <p:animEffect transition="in" filter="randombar(horizontal)">
                                      <p:cBhvr>
                                        <p:cTn id="250" dur="500"/>
                                        <p:tgtEl>
                                          <p:spTgt spid="114"/>
                                        </p:tgtEl>
                                      </p:cBhvr>
                                    </p:animEffect>
                                  </p:childTnLst>
                                </p:cTn>
                              </p:par>
                            </p:childTnLst>
                          </p:cTn>
                        </p:par>
                      </p:childTnLst>
                    </p:cTn>
                  </p:par>
                  <p:par>
                    <p:cTn id="251" fill="hold">
                      <p:stCondLst>
                        <p:cond delay="indefinite"/>
                      </p:stCondLst>
                      <p:childTnLst>
                        <p:par>
                          <p:cTn id="252" fill="hold">
                            <p:stCondLst>
                              <p:cond delay="0"/>
                            </p:stCondLst>
                            <p:childTnLst>
                              <p:par>
                                <p:cTn id="253" presetID="42" presetClass="entr" presetSubtype="0" fill="hold" nodeType="clickEffect">
                                  <p:stCondLst>
                                    <p:cond delay="0"/>
                                  </p:stCondLst>
                                  <p:childTnLst>
                                    <p:set>
                                      <p:cBhvr>
                                        <p:cTn id="254" dur="1" fill="hold">
                                          <p:stCondLst>
                                            <p:cond delay="0"/>
                                          </p:stCondLst>
                                        </p:cTn>
                                        <p:tgtEl>
                                          <p:spTgt spid="115"/>
                                        </p:tgtEl>
                                        <p:attrNameLst>
                                          <p:attrName>style.visibility</p:attrName>
                                        </p:attrNameLst>
                                      </p:cBhvr>
                                      <p:to>
                                        <p:strVal val="visible"/>
                                      </p:to>
                                    </p:set>
                                    <p:animEffect transition="in" filter="fade">
                                      <p:cBhvr>
                                        <p:cTn id="255" dur="1000"/>
                                        <p:tgtEl>
                                          <p:spTgt spid="115"/>
                                        </p:tgtEl>
                                      </p:cBhvr>
                                    </p:animEffect>
                                    <p:anim calcmode="lin" valueType="num">
                                      <p:cBhvr>
                                        <p:cTn id="256" dur="1000" fill="hold"/>
                                        <p:tgtEl>
                                          <p:spTgt spid="115"/>
                                        </p:tgtEl>
                                        <p:attrNameLst>
                                          <p:attrName>ppt_x</p:attrName>
                                        </p:attrNameLst>
                                      </p:cBhvr>
                                      <p:tavLst>
                                        <p:tav tm="0">
                                          <p:val>
                                            <p:strVal val="#ppt_x"/>
                                          </p:val>
                                        </p:tav>
                                        <p:tav tm="100000">
                                          <p:val>
                                            <p:strVal val="#ppt_x"/>
                                          </p:val>
                                        </p:tav>
                                      </p:tavLst>
                                    </p:anim>
                                    <p:anim calcmode="lin" valueType="num">
                                      <p:cBhvr>
                                        <p:cTn id="257" dur="1000" fill="hold"/>
                                        <p:tgtEl>
                                          <p:spTgt spid="115"/>
                                        </p:tgtEl>
                                        <p:attrNameLst>
                                          <p:attrName>ppt_y</p:attrName>
                                        </p:attrNameLst>
                                      </p:cBhvr>
                                      <p:tavLst>
                                        <p:tav tm="0">
                                          <p:val>
                                            <p:strVal val="#ppt_y+.1"/>
                                          </p:val>
                                        </p:tav>
                                        <p:tav tm="100000">
                                          <p:val>
                                            <p:strVal val="#ppt_y"/>
                                          </p:val>
                                        </p:tav>
                                      </p:tavLst>
                                    </p:anim>
                                  </p:childTnLst>
                                </p:cTn>
                              </p:par>
                              <p:par>
                                <p:cTn id="258" presetID="42" presetClass="entr" presetSubtype="0" fill="hold" nodeType="withEffect">
                                  <p:stCondLst>
                                    <p:cond delay="0"/>
                                  </p:stCondLst>
                                  <p:childTnLst>
                                    <p:set>
                                      <p:cBhvr>
                                        <p:cTn id="259" dur="1" fill="hold">
                                          <p:stCondLst>
                                            <p:cond delay="0"/>
                                          </p:stCondLst>
                                        </p:cTn>
                                        <p:tgtEl>
                                          <p:spTgt spid="132"/>
                                        </p:tgtEl>
                                        <p:attrNameLst>
                                          <p:attrName>style.visibility</p:attrName>
                                        </p:attrNameLst>
                                      </p:cBhvr>
                                      <p:to>
                                        <p:strVal val="visible"/>
                                      </p:to>
                                    </p:set>
                                    <p:animEffect transition="in" filter="fade">
                                      <p:cBhvr>
                                        <p:cTn id="260" dur="1000"/>
                                        <p:tgtEl>
                                          <p:spTgt spid="132"/>
                                        </p:tgtEl>
                                      </p:cBhvr>
                                    </p:animEffect>
                                    <p:anim calcmode="lin" valueType="num">
                                      <p:cBhvr>
                                        <p:cTn id="261" dur="1000" fill="hold"/>
                                        <p:tgtEl>
                                          <p:spTgt spid="132"/>
                                        </p:tgtEl>
                                        <p:attrNameLst>
                                          <p:attrName>ppt_x</p:attrName>
                                        </p:attrNameLst>
                                      </p:cBhvr>
                                      <p:tavLst>
                                        <p:tav tm="0">
                                          <p:val>
                                            <p:strVal val="#ppt_x"/>
                                          </p:val>
                                        </p:tav>
                                        <p:tav tm="100000">
                                          <p:val>
                                            <p:strVal val="#ppt_x"/>
                                          </p:val>
                                        </p:tav>
                                      </p:tavLst>
                                    </p:anim>
                                    <p:anim calcmode="lin" valueType="num">
                                      <p:cBhvr>
                                        <p:cTn id="262" dur="1000" fill="hold"/>
                                        <p:tgtEl>
                                          <p:spTgt spid="132"/>
                                        </p:tgtEl>
                                        <p:attrNameLst>
                                          <p:attrName>ppt_y</p:attrName>
                                        </p:attrNameLst>
                                      </p:cBhvr>
                                      <p:tavLst>
                                        <p:tav tm="0">
                                          <p:val>
                                            <p:strVal val="#ppt_y+.1"/>
                                          </p:val>
                                        </p:tav>
                                        <p:tav tm="100000">
                                          <p:val>
                                            <p:strVal val="#ppt_y"/>
                                          </p:val>
                                        </p:tav>
                                      </p:tavLst>
                                    </p:anim>
                                  </p:childTnLst>
                                </p:cTn>
                              </p:par>
                              <p:par>
                                <p:cTn id="263" presetID="42" presetClass="entr" presetSubtype="0" fill="hold" nodeType="withEffect">
                                  <p:stCondLst>
                                    <p:cond delay="0"/>
                                  </p:stCondLst>
                                  <p:childTnLst>
                                    <p:set>
                                      <p:cBhvr>
                                        <p:cTn id="264" dur="1" fill="hold">
                                          <p:stCondLst>
                                            <p:cond delay="0"/>
                                          </p:stCondLst>
                                        </p:cTn>
                                        <p:tgtEl>
                                          <p:spTgt spid="133"/>
                                        </p:tgtEl>
                                        <p:attrNameLst>
                                          <p:attrName>style.visibility</p:attrName>
                                        </p:attrNameLst>
                                      </p:cBhvr>
                                      <p:to>
                                        <p:strVal val="visible"/>
                                      </p:to>
                                    </p:set>
                                    <p:animEffect transition="in" filter="fade">
                                      <p:cBhvr>
                                        <p:cTn id="265" dur="1000"/>
                                        <p:tgtEl>
                                          <p:spTgt spid="133"/>
                                        </p:tgtEl>
                                      </p:cBhvr>
                                    </p:animEffect>
                                    <p:anim calcmode="lin" valueType="num">
                                      <p:cBhvr>
                                        <p:cTn id="266" dur="1000" fill="hold"/>
                                        <p:tgtEl>
                                          <p:spTgt spid="133"/>
                                        </p:tgtEl>
                                        <p:attrNameLst>
                                          <p:attrName>ppt_x</p:attrName>
                                        </p:attrNameLst>
                                      </p:cBhvr>
                                      <p:tavLst>
                                        <p:tav tm="0">
                                          <p:val>
                                            <p:strVal val="#ppt_x"/>
                                          </p:val>
                                        </p:tav>
                                        <p:tav tm="100000">
                                          <p:val>
                                            <p:strVal val="#ppt_x"/>
                                          </p:val>
                                        </p:tav>
                                      </p:tavLst>
                                    </p:anim>
                                    <p:anim calcmode="lin" valueType="num">
                                      <p:cBhvr>
                                        <p:cTn id="267" dur="1000" fill="hold"/>
                                        <p:tgtEl>
                                          <p:spTgt spid="133"/>
                                        </p:tgtEl>
                                        <p:attrNameLst>
                                          <p:attrName>ppt_y</p:attrName>
                                        </p:attrNameLst>
                                      </p:cBhvr>
                                      <p:tavLst>
                                        <p:tav tm="0">
                                          <p:val>
                                            <p:strVal val="#ppt_y+.1"/>
                                          </p:val>
                                        </p:tav>
                                        <p:tav tm="100000">
                                          <p:val>
                                            <p:strVal val="#ppt_y"/>
                                          </p:val>
                                        </p:tav>
                                      </p:tavLst>
                                    </p:anim>
                                  </p:childTnLst>
                                </p:cTn>
                              </p:par>
                              <p:par>
                                <p:cTn id="268" presetID="42" presetClass="entr" presetSubtype="0" fill="hold" nodeType="withEffect">
                                  <p:stCondLst>
                                    <p:cond delay="0"/>
                                  </p:stCondLst>
                                  <p:childTnLst>
                                    <p:set>
                                      <p:cBhvr>
                                        <p:cTn id="269" dur="1" fill="hold">
                                          <p:stCondLst>
                                            <p:cond delay="0"/>
                                          </p:stCondLst>
                                        </p:cTn>
                                        <p:tgtEl>
                                          <p:spTgt spid="134"/>
                                        </p:tgtEl>
                                        <p:attrNameLst>
                                          <p:attrName>style.visibility</p:attrName>
                                        </p:attrNameLst>
                                      </p:cBhvr>
                                      <p:to>
                                        <p:strVal val="visible"/>
                                      </p:to>
                                    </p:set>
                                    <p:animEffect transition="in" filter="fade">
                                      <p:cBhvr>
                                        <p:cTn id="270" dur="1000"/>
                                        <p:tgtEl>
                                          <p:spTgt spid="134"/>
                                        </p:tgtEl>
                                      </p:cBhvr>
                                    </p:animEffect>
                                    <p:anim calcmode="lin" valueType="num">
                                      <p:cBhvr>
                                        <p:cTn id="271" dur="1000" fill="hold"/>
                                        <p:tgtEl>
                                          <p:spTgt spid="134"/>
                                        </p:tgtEl>
                                        <p:attrNameLst>
                                          <p:attrName>ppt_x</p:attrName>
                                        </p:attrNameLst>
                                      </p:cBhvr>
                                      <p:tavLst>
                                        <p:tav tm="0">
                                          <p:val>
                                            <p:strVal val="#ppt_x"/>
                                          </p:val>
                                        </p:tav>
                                        <p:tav tm="100000">
                                          <p:val>
                                            <p:strVal val="#ppt_x"/>
                                          </p:val>
                                        </p:tav>
                                      </p:tavLst>
                                    </p:anim>
                                    <p:anim calcmode="lin" valueType="num">
                                      <p:cBhvr>
                                        <p:cTn id="272" dur="1000" fill="hold"/>
                                        <p:tgtEl>
                                          <p:spTgt spid="134"/>
                                        </p:tgtEl>
                                        <p:attrNameLst>
                                          <p:attrName>ppt_y</p:attrName>
                                        </p:attrNameLst>
                                      </p:cBhvr>
                                      <p:tavLst>
                                        <p:tav tm="0">
                                          <p:val>
                                            <p:strVal val="#ppt_y+.1"/>
                                          </p:val>
                                        </p:tav>
                                        <p:tav tm="100000">
                                          <p:val>
                                            <p:strVal val="#ppt_y"/>
                                          </p:val>
                                        </p:tav>
                                      </p:tavLst>
                                    </p:anim>
                                  </p:childTnLst>
                                </p:cTn>
                              </p:par>
                              <p:par>
                                <p:cTn id="273" presetID="42" presetClass="entr" presetSubtype="0" fill="hold" nodeType="withEffect">
                                  <p:stCondLst>
                                    <p:cond delay="0"/>
                                  </p:stCondLst>
                                  <p:childTnLst>
                                    <p:set>
                                      <p:cBhvr>
                                        <p:cTn id="274" dur="1" fill="hold">
                                          <p:stCondLst>
                                            <p:cond delay="0"/>
                                          </p:stCondLst>
                                        </p:cTn>
                                        <p:tgtEl>
                                          <p:spTgt spid="135"/>
                                        </p:tgtEl>
                                        <p:attrNameLst>
                                          <p:attrName>style.visibility</p:attrName>
                                        </p:attrNameLst>
                                      </p:cBhvr>
                                      <p:to>
                                        <p:strVal val="visible"/>
                                      </p:to>
                                    </p:set>
                                    <p:animEffect transition="in" filter="fade">
                                      <p:cBhvr>
                                        <p:cTn id="275" dur="1000"/>
                                        <p:tgtEl>
                                          <p:spTgt spid="135"/>
                                        </p:tgtEl>
                                      </p:cBhvr>
                                    </p:animEffect>
                                    <p:anim calcmode="lin" valueType="num">
                                      <p:cBhvr>
                                        <p:cTn id="276" dur="1000" fill="hold"/>
                                        <p:tgtEl>
                                          <p:spTgt spid="135"/>
                                        </p:tgtEl>
                                        <p:attrNameLst>
                                          <p:attrName>ppt_x</p:attrName>
                                        </p:attrNameLst>
                                      </p:cBhvr>
                                      <p:tavLst>
                                        <p:tav tm="0">
                                          <p:val>
                                            <p:strVal val="#ppt_x"/>
                                          </p:val>
                                        </p:tav>
                                        <p:tav tm="100000">
                                          <p:val>
                                            <p:strVal val="#ppt_x"/>
                                          </p:val>
                                        </p:tav>
                                      </p:tavLst>
                                    </p:anim>
                                    <p:anim calcmode="lin" valueType="num">
                                      <p:cBhvr>
                                        <p:cTn id="277"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presetID="53" presetClass="entr" presetSubtype="16" fill="hold" grpId="0" nodeType="clickEffect">
                                  <p:stCondLst>
                                    <p:cond delay="0"/>
                                  </p:stCondLst>
                                  <p:childTnLst>
                                    <p:set>
                                      <p:cBhvr>
                                        <p:cTn id="281" dur="1" fill="hold">
                                          <p:stCondLst>
                                            <p:cond delay="0"/>
                                          </p:stCondLst>
                                        </p:cTn>
                                        <p:tgtEl>
                                          <p:spTgt spid="94"/>
                                        </p:tgtEl>
                                        <p:attrNameLst>
                                          <p:attrName>style.visibility</p:attrName>
                                        </p:attrNameLst>
                                      </p:cBhvr>
                                      <p:to>
                                        <p:strVal val="visible"/>
                                      </p:to>
                                    </p:set>
                                    <p:anim calcmode="lin" valueType="num">
                                      <p:cBhvr>
                                        <p:cTn id="282" dur="500" fill="hold"/>
                                        <p:tgtEl>
                                          <p:spTgt spid="94"/>
                                        </p:tgtEl>
                                        <p:attrNameLst>
                                          <p:attrName>ppt_w</p:attrName>
                                        </p:attrNameLst>
                                      </p:cBhvr>
                                      <p:tavLst>
                                        <p:tav tm="0">
                                          <p:val>
                                            <p:fltVal val="0"/>
                                          </p:val>
                                        </p:tav>
                                        <p:tav tm="100000">
                                          <p:val>
                                            <p:strVal val="#ppt_w"/>
                                          </p:val>
                                        </p:tav>
                                      </p:tavLst>
                                    </p:anim>
                                    <p:anim calcmode="lin" valueType="num">
                                      <p:cBhvr>
                                        <p:cTn id="283" dur="500" fill="hold"/>
                                        <p:tgtEl>
                                          <p:spTgt spid="94"/>
                                        </p:tgtEl>
                                        <p:attrNameLst>
                                          <p:attrName>ppt_h</p:attrName>
                                        </p:attrNameLst>
                                      </p:cBhvr>
                                      <p:tavLst>
                                        <p:tav tm="0">
                                          <p:val>
                                            <p:fltVal val="0"/>
                                          </p:val>
                                        </p:tav>
                                        <p:tav tm="100000">
                                          <p:val>
                                            <p:strVal val="#ppt_h"/>
                                          </p:val>
                                        </p:tav>
                                      </p:tavLst>
                                    </p:anim>
                                    <p:animEffect transition="in" filter="fade">
                                      <p:cBhvr>
                                        <p:cTn id="284" dur="500"/>
                                        <p:tgtEl>
                                          <p:spTgt spid="94"/>
                                        </p:tgtEl>
                                      </p:cBhvr>
                                    </p:animEffect>
                                  </p:childTnLst>
                                </p:cTn>
                              </p:par>
                            </p:childTnLst>
                          </p:cTn>
                        </p:par>
                      </p:childTnLst>
                    </p:cTn>
                  </p:par>
                  <p:par>
                    <p:cTn id="285" fill="hold">
                      <p:stCondLst>
                        <p:cond delay="indefinite"/>
                      </p:stCondLst>
                      <p:childTnLst>
                        <p:par>
                          <p:cTn id="286" fill="hold">
                            <p:stCondLst>
                              <p:cond delay="0"/>
                            </p:stCondLst>
                            <p:childTnLst>
                              <p:par>
                                <p:cTn id="287" presetID="14" presetClass="entr" presetSubtype="10" fill="hold" nodeType="clickEffect">
                                  <p:stCondLst>
                                    <p:cond delay="0"/>
                                  </p:stCondLst>
                                  <p:childTnLst>
                                    <p:set>
                                      <p:cBhvr>
                                        <p:cTn id="288" dur="1" fill="hold">
                                          <p:stCondLst>
                                            <p:cond delay="0"/>
                                          </p:stCondLst>
                                        </p:cTn>
                                        <p:tgtEl>
                                          <p:spTgt spid="101"/>
                                        </p:tgtEl>
                                        <p:attrNameLst>
                                          <p:attrName>style.visibility</p:attrName>
                                        </p:attrNameLst>
                                      </p:cBhvr>
                                      <p:to>
                                        <p:strVal val="visible"/>
                                      </p:to>
                                    </p:set>
                                    <p:animEffect transition="in" filter="randombar(horizontal)">
                                      <p:cBhvr>
                                        <p:cTn id="289" dur="500"/>
                                        <p:tgtEl>
                                          <p:spTgt spid="101"/>
                                        </p:tgtEl>
                                      </p:cBhvr>
                                    </p:animEffect>
                                  </p:childTnLst>
                                </p:cTn>
                              </p:par>
                              <p:par>
                                <p:cTn id="290" presetID="14" presetClass="entr" presetSubtype="10" fill="hold" nodeType="withEffect">
                                  <p:stCondLst>
                                    <p:cond delay="0"/>
                                  </p:stCondLst>
                                  <p:childTnLst>
                                    <p:set>
                                      <p:cBhvr>
                                        <p:cTn id="291" dur="1" fill="hold">
                                          <p:stCondLst>
                                            <p:cond delay="0"/>
                                          </p:stCondLst>
                                        </p:cTn>
                                        <p:tgtEl>
                                          <p:spTgt spid="102"/>
                                        </p:tgtEl>
                                        <p:attrNameLst>
                                          <p:attrName>style.visibility</p:attrName>
                                        </p:attrNameLst>
                                      </p:cBhvr>
                                      <p:to>
                                        <p:strVal val="visible"/>
                                      </p:to>
                                    </p:set>
                                    <p:animEffect transition="in" filter="randombar(horizontal)">
                                      <p:cBhvr>
                                        <p:cTn id="292" dur="500"/>
                                        <p:tgtEl>
                                          <p:spTgt spid="102"/>
                                        </p:tgtEl>
                                      </p:cBhvr>
                                    </p:animEffect>
                                  </p:childTnLst>
                                </p:cTn>
                              </p:par>
                              <p:par>
                                <p:cTn id="293" presetID="14" presetClass="entr" presetSubtype="10" fill="hold" nodeType="withEffect">
                                  <p:stCondLst>
                                    <p:cond delay="0"/>
                                  </p:stCondLst>
                                  <p:childTnLst>
                                    <p:set>
                                      <p:cBhvr>
                                        <p:cTn id="294" dur="1" fill="hold">
                                          <p:stCondLst>
                                            <p:cond delay="0"/>
                                          </p:stCondLst>
                                        </p:cTn>
                                        <p:tgtEl>
                                          <p:spTgt spid="103"/>
                                        </p:tgtEl>
                                        <p:attrNameLst>
                                          <p:attrName>style.visibility</p:attrName>
                                        </p:attrNameLst>
                                      </p:cBhvr>
                                      <p:to>
                                        <p:strVal val="visible"/>
                                      </p:to>
                                    </p:set>
                                    <p:animEffect transition="in" filter="randombar(horizontal)">
                                      <p:cBhvr>
                                        <p:cTn id="295" dur="500"/>
                                        <p:tgtEl>
                                          <p:spTgt spid="103"/>
                                        </p:tgtEl>
                                      </p:cBhvr>
                                    </p:animEffect>
                                  </p:childTnLst>
                                </p:cTn>
                              </p:par>
                              <p:par>
                                <p:cTn id="296" presetID="14" presetClass="entr" presetSubtype="10" fill="hold" nodeType="withEffect">
                                  <p:stCondLst>
                                    <p:cond delay="0"/>
                                  </p:stCondLst>
                                  <p:childTnLst>
                                    <p:set>
                                      <p:cBhvr>
                                        <p:cTn id="297" dur="1" fill="hold">
                                          <p:stCondLst>
                                            <p:cond delay="0"/>
                                          </p:stCondLst>
                                        </p:cTn>
                                        <p:tgtEl>
                                          <p:spTgt spid="104"/>
                                        </p:tgtEl>
                                        <p:attrNameLst>
                                          <p:attrName>style.visibility</p:attrName>
                                        </p:attrNameLst>
                                      </p:cBhvr>
                                      <p:to>
                                        <p:strVal val="visible"/>
                                      </p:to>
                                    </p:set>
                                    <p:animEffect transition="in" filter="randombar(horizontal)">
                                      <p:cBhvr>
                                        <p:cTn id="298" dur="500"/>
                                        <p:tgtEl>
                                          <p:spTgt spid="104"/>
                                        </p:tgtEl>
                                      </p:cBhvr>
                                    </p:animEffect>
                                  </p:childTnLst>
                                </p:cTn>
                              </p:par>
                              <p:par>
                                <p:cTn id="299" presetID="14" presetClass="entr" presetSubtype="10" fill="hold" nodeType="withEffect">
                                  <p:stCondLst>
                                    <p:cond delay="0"/>
                                  </p:stCondLst>
                                  <p:childTnLst>
                                    <p:set>
                                      <p:cBhvr>
                                        <p:cTn id="300" dur="1" fill="hold">
                                          <p:stCondLst>
                                            <p:cond delay="0"/>
                                          </p:stCondLst>
                                        </p:cTn>
                                        <p:tgtEl>
                                          <p:spTgt spid="105"/>
                                        </p:tgtEl>
                                        <p:attrNameLst>
                                          <p:attrName>style.visibility</p:attrName>
                                        </p:attrNameLst>
                                      </p:cBhvr>
                                      <p:to>
                                        <p:strVal val="visible"/>
                                      </p:to>
                                    </p:set>
                                    <p:animEffect transition="in" filter="randombar(horizontal)">
                                      <p:cBhvr>
                                        <p:cTn id="301" dur="500"/>
                                        <p:tgtEl>
                                          <p:spTgt spid="105"/>
                                        </p:tgtEl>
                                      </p:cBhvr>
                                    </p:animEffect>
                                  </p:childTnLst>
                                </p:cTn>
                              </p:par>
                              <p:par>
                                <p:cTn id="302" presetID="14" presetClass="entr" presetSubtype="10" fill="hold" nodeType="withEffect">
                                  <p:stCondLst>
                                    <p:cond delay="0"/>
                                  </p:stCondLst>
                                  <p:childTnLst>
                                    <p:set>
                                      <p:cBhvr>
                                        <p:cTn id="303" dur="1" fill="hold">
                                          <p:stCondLst>
                                            <p:cond delay="0"/>
                                          </p:stCondLst>
                                        </p:cTn>
                                        <p:tgtEl>
                                          <p:spTgt spid="106"/>
                                        </p:tgtEl>
                                        <p:attrNameLst>
                                          <p:attrName>style.visibility</p:attrName>
                                        </p:attrNameLst>
                                      </p:cBhvr>
                                      <p:to>
                                        <p:strVal val="visible"/>
                                      </p:to>
                                    </p:set>
                                    <p:animEffect transition="in" filter="randombar(horizontal)">
                                      <p:cBhvr>
                                        <p:cTn id="304" dur="500"/>
                                        <p:tgtEl>
                                          <p:spTgt spid="106"/>
                                        </p:tgtEl>
                                      </p:cBhvr>
                                    </p:animEffect>
                                  </p:childTnLst>
                                </p:cTn>
                              </p:par>
                            </p:childTnLst>
                          </p:cTn>
                        </p:par>
                      </p:childTnLst>
                    </p:cTn>
                  </p:par>
                  <p:par>
                    <p:cTn id="305" fill="hold">
                      <p:stCondLst>
                        <p:cond delay="indefinite"/>
                      </p:stCondLst>
                      <p:childTnLst>
                        <p:par>
                          <p:cTn id="306" fill="hold">
                            <p:stCondLst>
                              <p:cond delay="0"/>
                            </p:stCondLst>
                            <p:childTnLst>
                              <p:par>
                                <p:cTn id="307" presetID="42" presetClass="entr" presetSubtype="0" fill="hold" nodeType="clickEffect">
                                  <p:stCondLst>
                                    <p:cond delay="0"/>
                                  </p:stCondLst>
                                  <p:childTnLst>
                                    <p:set>
                                      <p:cBhvr>
                                        <p:cTn id="308" dur="1" fill="hold">
                                          <p:stCondLst>
                                            <p:cond delay="0"/>
                                          </p:stCondLst>
                                        </p:cTn>
                                        <p:tgtEl>
                                          <p:spTgt spid="121"/>
                                        </p:tgtEl>
                                        <p:attrNameLst>
                                          <p:attrName>style.visibility</p:attrName>
                                        </p:attrNameLst>
                                      </p:cBhvr>
                                      <p:to>
                                        <p:strVal val="visible"/>
                                      </p:to>
                                    </p:set>
                                    <p:animEffect transition="in" filter="fade">
                                      <p:cBhvr>
                                        <p:cTn id="309" dur="1000"/>
                                        <p:tgtEl>
                                          <p:spTgt spid="121"/>
                                        </p:tgtEl>
                                      </p:cBhvr>
                                    </p:animEffect>
                                    <p:anim calcmode="lin" valueType="num">
                                      <p:cBhvr>
                                        <p:cTn id="310" dur="1000" fill="hold"/>
                                        <p:tgtEl>
                                          <p:spTgt spid="121"/>
                                        </p:tgtEl>
                                        <p:attrNameLst>
                                          <p:attrName>ppt_x</p:attrName>
                                        </p:attrNameLst>
                                      </p:cBhvr>
                                      <p:tavLst>
                                        <p:tav tm="0">
                                          <p:val>
                                            <p:strVal val="#ppt_x"/>
                                          </p:val>
                                        </p:tav>
                                        <p:tav tm="100000">
                                          <p:val>
                                            <p:strVal val="#ppt_x"/>
                                          </p:val>
                                        </p:tav>
                                      </p:tavLst>
                                    </p:anim>
                                    <p:anim calcmode="lin" valueType="num">
                                      <p:cBhvr>
                                        <p:cTn id="311" dur="1000" fill="hold"/>
                                        <p:tgtEl>
                                          <p:spTgt spid="121"/>
                                        </p:tgtEl>
                                        <p:attrNameLst>
                                          <p:attrName>ppt_y</p:attrName>
                                        </p:attrNameLst>
                                      </p:cBhvr>
                                      <p:tavLst>
                                        <p:tav tm="0">
                                          <p:val>
                                            <p:strVal val="#ppt_y+.1"/>
                                          </p:val>
                                        </p:tav>
                                        <p:tav tm="100000">
                                          <p:val>
                                            <p:strVal val="#ppt_y"/>
                                          </p:val>
                                        </p:tav>
                                      </p:tavLst>
                                    </p:anim>
                                  </p:childTnLst>
                                </p:cTn>
                              </p:par>
                              <p:par>
                                <p:cTn id="312" presetID="42" presetClass="entr" presetSubtype="0" fill="hold" nodeType="withEffect">
                                  <p:stCondLst>
                                    <p:cond delay="0"/>
                                  </p:stCondLst>
                                  <p:childTnLst>
                                    <p:set>
                                      <p:cBhvr>
                                        <p:cTn id="313" dur="1" fill="hold">
                                          <p:stCondLst>
                                            <p:cond delay="0"/>
                                          </p:stCondLst>
                                        </p:cTn>
                                        <p:tgtEl>
                                          <p:spTgt spid="122"/>
                                        </p:tgtEl>
                                        <p:attrNameLst>
                                          <p:attrName>style.visibility</p:attrName>
                                        </p:attrNameLst>
                                      </p:cBhvr>
                                      <p:to>
                                        <p:strVal val="visible"/>
                                      </p:to>
                                    </p:set>
                                    <p:animEffect transition="in" filter="fade">
                                      <p:cBhvr>
                                        <p:cTn id="314" dur="1000"/>
                                        <p:tgtEl>
                                          <p:spTgt spid="122"/>
                                        </p:tgtEl>
                                      </p:cBhvr>
                                    </p:animEffect>
                                    <p:anim calcmode="lin" valueType="num">
                                      <p:cBhvr>
                                        <p:cTn id="315" dur="1000" fill="hold"/>
                                        <p:tgtEl>
                                          <p:spTgt spid="122"/>
                                        </p:tgtEl>
                                        <p:attrNameLst>
                                          <p:attrName>ppt_x</p:attrName>
                                        </p:attrNameLst>
                                      </p:cBhvr>
                                      <p:tavLst>
                                        <p:tav tm="0">
                                          <p:val>
                                            <p:strVal val="#ppt_x"/>
                                          </p:val>
                                        </p:tav>
                                        <p:tav tm="100000">
                                          <p:val>
                                            <p:strVal val="#ppt_x"/>
                                          </p:val>
                                        </p:tav>
                                      </p:tavLst>
                                    </p:anim>
                                    <p:anim calcmode="lin" valueType="num">
                                      <p:cBhvr>
                                        <p:cTn id="316" dur="1000" fill="hold"/>
                                        <p:tgtEl>
                                          <p:spTgt spid="122"/>
                                        </p:tgtEl>
                                        <p:attrNameLst>
                                          <p:attrName>ppt_y</p:attrName>
                                        </p:attrNameLst>
                                      </p:cBhvr>
                                      <p:tavLst>
                                        <p:tav tm="0">
                                          <p:val>
                                            <p:strVal val="#ppt_y+.1"/>
                                          </p:val>
                                        </p:tav>
                                        <p:tav tm="100000">
                                          <p:val>
                                            <p:strVal val="#ppt_y"/>
                                          </p:val>
                                        </p:tav>
                                      </p:tavLst>
                                    </p:anim>
                                  </p:childTnLst>
                                </p:cTn>
                              </p:par>
                              <p:par>
                                <p:cTn id="317" presetID="42" presetClass="entr" presetSubtype="0" fill="hold" nodeType="withEffect">
                                  <p:stCondLst>
                                    <p:cond delay="0"/>
                                  </p:stCondLst>
                                  <p:childTnLst>
                                    <p:set>
                                      <p:cBhvr>
                                        <p:cTn id="318" dur="1" fill="hold">
                                          <p:stCondLst>
                                            <p:cond delay="0"/>
                                          </p:stCondLst>
                                        </p:cTn>
                                        <p:tgtEl>
                                          <p:spTgt spid="123"/>
                                        </p:tgtEl>
                                        <p:attrNameLst>
                                          <p:attrName>style.visibility</p:attrName>
                                        </p:attrNameLst>
                                      </p:cBhvr>
                                      <p:to>
                                        <p:strVal val="visible"/>
                                      </p:to>
                                    </p:set>
                                    <p:animEffect transition="in" filter="fade">
                                      <p:cBhvr>
                                        <p:cTn id="319" dur="1000"/>
                                        <p:tgtEl>
                                          <p:spTgt spid="123"/>
                                        </p:tgtEl>
                                      </p:cBhvr>
                                    </p:animEffect>
                                    <p:anim calcmode="lin" valueType="num">
                                      <p:cBhvr>
                                        <p:cTn id="320" dur="1000" fill="hold"/>
                                        <p:tgtEl>
                                          <p:spTgt spid="123"/>
                                        </p:tgtEl>
                                        <p:attrNameLst>
                                          <p:attrName>ppt_x</p:attrName>
                                        </p:attrNameLst>
                                      </p:cBhvr>
                                      <p:tavLst>
                                        <p:tav tm="0">
                                          <p:val>
                                            <p:strVal val="#ppt_x"/>
                                          </p:val>
                                        </p:tav>
                                        <p:tav tm="100000">
                                          <p:val>
                                            <p:strVal val="#ppt_x"/>
                                          </p:val>
                                        </p:tav>
                                      </p:tavLst>
                                    </p:anim>
                                    <p:anim calcmode="lin" valueType="num">
                                      <p:cBhvr>
                                        <p:cTn id="321" dur="1000" fill="hold"/>
                                        <p:tgtEl>
                                          <p:spTgt spid="123"/>
                                        </p:tgtEl>
                                        <p:attrNameLst>
                                          <p:attrName>ppt_y</p:attrName>
                                        </p:attrNameLst>
                                      </p:cBhvr>
                                      <p:tavLst>
                                        <p:tav tm="0">
                                          <p:val>
                                            <p:strVal val="#ppt_y+.1"/>
                                          </p:val>
                                        </p:tav>
                                        <p:tav tm="100000">
                                          <p:val>
                                            <p:strVal val="#ppt_y"/>
                                          </p:val>
                                        </p:tav>
                                      </p:tavLst>
                                    </p:anim>
                                  </p:childTnLst>
                                </p:cTn>
                              </p:par>
                              <p:par>
                                <p:cTn id="322" presetID="42" presetClass="entr" presetSubtype="0" fill="hold" nodeType="withEffect">
                                  <p:stCondLst>
                                    <p:cond delay="0"/>
                                  </p:stCondLst>
                                  <p:childTnLst>
                                    <p:set>
                                      <p:cBhvr>
                                        <p:cTn id="323" dur="1" fill="hold">
                                          <p:stCondLst>
                                            <p:cond delay="0"/>
                                          </p:stCondLst>
                                        </p:cTn>
                                        <p:tgtEl>
                                          <p:spTgt spid="124"/>
                                        </p:tgtEl>
                                        <p:attrNameLst>
                                          <p:attrName>style.visibility</p:attrName>
                                        </p:attrNameLst>
                                      </p:cBhvr>
                                      <p:to>
                                        <p:strVal val="visible"/>
                                      </p:to>
                                    </p:set>
                                    <p:animEffect transition="in" filter="fade">
                                      <p:cBhvr>
                                        <p:cTn id="324" dur="1000"/>
                                        <p:tgtEl>
                                          <p:spTgt spid="124"/>
                                        </p:tgtEl>
                                      </p:cBhvr>
                                    </p:animEffect>
                                    <p:anim calcmode="lin" valueType="num">
                                      <p:cBhvr>
                                        <p:cTn id="325" dur="1000" fill="hold"/>
                                        <p:tgtEl>
                                          <p:spTgt spid="124"/>
                                        </p:tgtEl>
                                        <p:attrNameLst>
                                          <p:attrName>ppt_x</p:attrName>
                                        </p:attrNameLst>
                                      </p:cBhvr>
                                      <p:tavLst>
                                        <p:tav tm="0">
                                          <p:val>
                                            <p:strVal val="#ppt_x"/>
                                          </p:val>
                                        </p:tav>
                                        <p:tav tm="100000">
                                          <p:val>
                                            <p:strVal val="#ppt_x"/>
                                          </p:val>
                                        </p:tav>
                                      </p:tavLst>
                                    </p:anim>
                                    <p:anim calcmode="lin" valueType="num">
                                      <p:cBhvr>
                                        <p:cTn id="326" dur="1000" fill="hold"/>
                                        <p:tgtEl>
                                          <p:spTgt spid="124"/>
                                        </p:tgtEl>
                                        <p:attrNameLst>
                                          <p:attrName>ppt_y</p:attrName>
                                        </p:attrNameLst>
                                      </p:cBhvr>
                                      <p:tavLst>
                                        <p:tav tm="0">
                                          <p:val>
                                            <p:strVal val="#ppt_y+.1"/>
                                          </p:val>
                                        </p:tav>
                                        <p:tav tm="100000">
                                          <p:val>
                                            <p:strVal val="#ppt_y"/>
                                          </p:val>
                                        </p:tav>
                                      </p:tavLst>
                                    </p:anim>
                                  </p:childTnLst>
                                </p:cTn>
                              </p:par>
                              <p:par>
                                <p:cTn id="327" presetID="42" presetClass="entr" presetSubtype="0" fill="hold" nodeType="withEffect">
                                  <p:stCondLst>
                                    <p:cond delay="0"/>
                                  </p:stCondLst>
                                  <p:childTnLst>
                                    <p:set>
                                      <p:cBhvr>
                                        <p:cTn id="328" dur="1" fill="hold">
                                          <p:stCondLst>
                                            <p:cond delay="0"/>
                                          </p:stCondLst>
                                        </p:cTn>
                                        <p:tgtEl>
                                          <p:spTgt spid="125"/>
                                        </p:tgtEl>
                                        <p:attrNameLst>
                                          <p:attrName>style.visibility</p:attrName>
                                        </p:attrNameLst>
                                      </p:cBhvr>
                                      <p:to>
                                        <p:strVal val="visible"/>
                                      </p:to>
                                    </p:set>
                                    <p:animEffect transition="in" filter="fade">
                                      <p:cBhvr>
                                        <p:cTn id="329" dur="1000"/>
                                        <p:tgtEl>
                                          <p:spTgt spid="125"/>
                                        </p:tgtEl>
                                      </p:cBhvr>
                                    </p:animEffect>
                                    <p:anim calcmode="lin" valueType="num">
                                      <p:cBhvr>
                                        <p:cTn id="330" dur="1000" fill="hold"/>
                                        <p:tgtEl>
                                          <p:spTgt spid="125"/>
                                        </p:tgtEl>
                                        <p:attrNameLst>
                                          <p:attrName>ppt_x</p:attrName>
                                        </p:attrNameLst>
                                      </p:cBhvr>
                                      <p:tavLst>
                                        <p:tav tm="0">
                                          <p:val>
                                            <p:strVal val="#ppt_x"/>
                                          </p:val>
                                        </p:tav>
                                        <p:tav tm="100000">
                                          <p:val>
                                            <p:strVal val="#ppt_x"/>
                                          </p:val>
                                        </p:tav>
                                      </p:tavLst>
                                    </p:anim>
                                    <p:anim calcmode="lin" valueType="num">
                                      <p:cBhvr>
                                        <p:cTn id="331"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10" presetClass="exit" presetSubtype="0" fill="hold" nodeType="clickEffect">
                                  <p:stCondLst>
                                    <p:cond delay="0"/>
                                  </p:stCondLst>
                                  <p:childTnLst>
                                    <p:animEffect transition="out" filter="fade">
                                      <p:cBhvr>
                                        <p:cTn id="335" dur="500"/>
                                        <p:tgtEl>
                                          <p:spTgt spid="121"/>
                                        </p:tgtEl>
                                      </p:cBhvr>
                                    </p:animEffect>
                                    <p:set>
                                      <p:cBhvr>
                                        <p:cTn id="336" dur="1" fill="hold">
                                          <p:stCondLst>
                                            <p:cond delay="499"/>
                                          </p:stCondLst>
                                        </p:cTn>
                                        <p:tgtEl>
                                          <p:spTgt spid="121"/>
                                        </p:tgtEl>
                                        <p:attrNameLst>
                                          <p:attrName>style.visibility</p:attrName>
                                        </p:attrNameLst>
                                      </p:cBhvr>
                                      <p:to>
                                        <p:strVal val="hidden"/>
                                      </p:to>
                                    </p:set>
                                  </p:childTnLst>
                                </p:cTn>
                              </p:par>
                              <p:par>
                                <p:cTn id="337" presetID="10" presetClass="exit" presetSubtype="0" fill="hold" nodeType="withEffect">
                                  <p:stCondLst>
                                    <p:cond delay="0"/>
                                  </p:stCondLst>
                                  <p:childTnLst>
                                    <p:animEffect transition="out" filter="fade">
                                      <p:cBhvr>
                                        <p:cTn id="338" dur="500"/>
                                        <p:tgtEl>
                                          <p:spTgt spid="122"/>
                                        </p:tgtEl>
                                      </p:cBhvr>
                                    </p:animEffect>
                                    <p:set>
                                      <p:cBhvr>
                                        <p:cTn id="339" dur="1" fill="hold">
                                          <p:stCondLst>
                                            <p:cond delay="499"/>
                                          </p:stCondLst>
                                        </p:cTn>
                                        <p:tgtEl>
                                          <p:spTgt spid="122"/>
                                        </p:tgtEl>
                                        <p:attrNameLst>
                                          <p:attrName>style.visibility</p:attrName>
                                        </p:attrNameLst>
                                      </p:cBhvr>
                                      <p:to>
                                        <p:strVal val="hidden"/>
                                      </p:to>
                                    </p:set>
                                  </p:childTnLst>
                                </p:cTn>
                              </p:par>
                              <p:par>
                                <p:cTn id="340" presetID="10" presetClass="exit" presetSubtype="0" fill="hold" nodeType="withEffect">
                                  <p:stCondLst>
                                    <p:cond delay="0"/>
                                  </p:stCondLst>
                                  <p:childTnLst>
                                    <p:animEffect transition="out" filter="fade">
                                      <p:cBhvr>
                                        <p:cTn id="341" dur="500"/>
                                        <p:tgtEl>
                                          <p:spTgt spid="123"/>
                                        </p:tgtEl>
                                      </p:cBhvr>
                                    </p:animEffect>
                                    <p:set>
                                      <p:cBhvr>
                                        <p:cTn id="342" dur="1" fill="hold">
                                          <p:stCondLst>
                                            <p:cond delay="499"/>
                                          </p:stCondLst>
                                        </p:cTn>
                                        <p:tgtEl>
                                          <p:spTgt spid="123"/>
                                        </p:tgtEl>
                                        <p:attrNameLst>
                                          <p:attrName>style.visibility</p:attrName>
                                        </p:attrNameLst>
                                      </p:cBhvr>
                                      <p:to>
                                        <p:strVal val="hidden"/>
                                      </p:to>
                                    </p:set>
                                  </p:childTnLst>
                                </p:cTn>
                              </p:par>
                              <p:par>
                                <p:cTn id="343" presetID="10" presetClass="exit" presetSubtype="0" fill="hold" nodeType="withEffect">
                                  <p:stCondLst>
                                    <p:cond delay="0"/>
                                  </p:stCondLst>
                                  <p:childTnLst>
                                    <p:animEffect transition="out" filter="fade">
                                      <p:cBhvr>
                                        <p:cTn id="344" dur="500"/>
                                        <p:tgtEl>
                                          <p:spTgt spid="124"/>
                                        </p:tgtEl>
                                      </p:cBhvr>
                                    </p:animEffect>
                                    <p:set>
                                      <p:cBhvr>
                                        <p:cTn id="345" dur="1" fill="hold">
                                          <p:stCondLst>
                                            <p:cond delay="499"/>
                                          </p:stCondLst>
                                        </p:cTn>
                                        <p:tgtEl>
                                          <p:spTgt spid="124"/>
                                        </p:tgtEl>
                                        <p:attrNameLst>
                                          <p:attrName>style.visibility</p:attrName>
                                        </p:attrNameLst>
                                      </p:cBhvr>
                                      <p:to>
                                        <p:strVal val="hidden"/>
                                      </p:to>
                                    </p:set>
                                  </p:childTnLst>
                                </p:cTn>
                              </p:par>
                              <p:par>
                                <p:cTn id="346" presetID="10" presetClass="exit" presetSubtype="0" fill="hold" nodeType="withEffect">
                                  <p:stCondLst>
                                    <p:cond delay="0"/>
                                  </p:stCondLst>
                                  <p:childTnLst>
                                    <p:animEffect transition="out" filter="fade">
                                      <p:cBhvr>
                                        <p:cTn id="347" dur="500"/>
                                        <p:tgtEl>
                                          <p:spTgt spid="125"/>
                                        </p:tgtEl>
                                      </p:cBhvr>
                                    </p:animEffect>
                                    <p:set>
                                      <p:cBhvr>
                                        <p:cTn id="348" dur="1" fill="hold">
                                          <p:stCondLst>
                                            <p:cond delay="499"/>
                                          </p:stCondLst>
                                        </p:cTn>
                                        <p:tgtEl>
                                          <p:spTgt spid="125"/>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42" presetClass="entr" presetSubtype="0" fill="hold" nodeType="clickEffect">
                                  <p:stCondLst>
                                    <p:cond delay="0"/>
                                  </p:stCondLst>
                                  <p:childTnLst>
                                    <p:set>
                                      <p:cBhvr>
                                        <p:cTn id="352" dur="1" fill="hold">
                                          <p:stCondLst>
                                            <p:cond delay="0"/>
                                          </p:stCondLst>
                                        </p:cTn>
                                        <p:tgtEl>
                                          <p:spTgt spid="116"/>
                                        </p:tgtEl>
                                        <p:attrNameLst>
                                          <p:attrName>style.visibility</p:attrName>
                                        </p:attrNameLst>
                                      </p:cBhvr>
                                      <p:to>
                                        <p:strVal val="visible"/>
                                      </p:to>
                                    </p:set>
                                    <p:animEffect transition="in" filter="fade">
                                      <p:cBhvr>
                                        <p:cTn id="353" dur="1000"/>
                                        <p:tgtEl>
                                          <p:spTgt spid="116"/>
                                        </p:tgtEl>
                                      </p:cBhvr>
                                    </p:animEffect>
                                    <p:anim calcmode="lin" valueType="num">
                                      <p:cBhvr>
                                        <p:cTn id="354" dur="1000" fill="hold"/>
                                        <p:tgtEl>
                                          <p:spTgt spid="116"/>
                                        </p:tgtEl>
                                        <p:attrNameLst>
                                          <p:attrName>ppt_x</p:attrName>
                                        </p:attrNameLst>
                                      </p:cBhvr>
                                      <p:tavLst>
                                        <p:tav tm="0">
                                          <p:val>
                                            <p:strVal val="#ppt_x"/>
                                          </p:val>
                                        </p:tav>
                                        <p:tav tm="100000">
                                          <p:val>
                                            <p:strVal val="#ppt_x"/>
                                          </p:val>
                                        </p:tav>
                                      </p:tavLst>
                                    </p:anim>
                                    <p:anim calcmode="lin" valueType="num">
                                      <p:cBhvr>
                                        <p:cTn id="355" dur="1000" fill="hold"/>
                                        <p:tgtEl>
                                          <p:spTgt spid="116"/>
                                        </p:tgtEl>
                                        <p:attrNameLst>
                                          <p:attrName>ppt_y</p:attrName>
                                        </p:attrNameLst>
                                      </p:cBhvr>
                                      <p:tavLst>
                                        <p:tav tm="0">
                                          <p:val>
                                            <p:strVal val="#ppt_y+.1"/>
                                          </p:val>
                                        </p:tav>
                                        <p:tav tm="100000">
                                          <p:val>
                                            <p:strVal val="#ppt_y"/>
                                          </p:val>
                                        </p:tav>
                                      </p:tavLst>
                                    </p:anim>
                                  </p:childTnLst>
                                </p:cTn>
                              </p:par>
                              <p:par>
                                <p:cTn id="356" presetID="42" presetClass="entr" presetSubtype="0" fill="hold" nodeType="withEffect">
                                  <p:stCondLst>
                                    <p:cond delay="0"/>
                                  </p:stCondLst>
                                  <p:childTnLst>
                                    <p:set>
                                      <p:cBhvr>
                                        <p:cTn id="357" dur="1" fill="hold">
                                          <p:stCondLst>
                                            <p:cond delay="0"/>
                                          </p:stCondLst>
                                        </p:cTn>
                                        <p:tgtEl>
                                          <p:spTgt spid="117"/>
                                        </p:tgtEl>
                                        <p:attrNameLst>
                                          <p:attrName>style.visibility</p:attrName>
                                        </p:attrNameLst>
                                      </p:cBhvr>
                                      <p:to>
                                        <p:strVal val="visible"/>
                                      </p:to>
                                    </p:set>
                                    <p:animEffect transition="in" filter="fade">
                                      <p:cBhvr>
                                        <p:cTn id="358" dur="1000"/>
                                        <p:tgtEl>
                                          <p:spTgt spid="117"/>
                                        </p:tgtEl>
                                      </p:cBhvr>
                                    </p:animEffect>
                                    <p:anim calcmode="lin" valueType="num">
                                      <p:cBhvr>
                                        <p:cTn id="359" dur="1000" fill="hold"/>
                                        <p:tgtEl>
                                          <p:spTgt spid="117"/>
                                        </p:tgtEl>
                                        <p:attrNameLst>
                                          <p:attrName>ppt_x</p:attrName>
                                        </p:attrNameLst>
                                      </p:cBhvr>
                                      <p:tavLst>
                                        <p:tav tm="0">
                                          <p:val>
                                            <p:strVal val="#ppt_x"/>
                                          </p:val>
                                        </p:tav>
                                        <p:tav tm="100000">
                                          <p:val>
                                            <p:strVal val="#ppt_x"/>
                                          </p:val>
                                        </p:tav>
                                      </p:tavLst>
                                    </p:anim>
                                    <p:anim calcmode="lin" valueType="num">
                                      <p:cBhvr>
                                        <p:cTn id="360" dur="1000" fill="hold"/>
                                        <p:tgtEl>
                                          <p:spTgt spid="117"/>
                                        </p:tgtEl>
                                        <p:attrNameLst>
                                          <p:attrName>ppt_y</p:attrName>
                                        </p:attrNameLst>
                                      </p:cBhvr>
                                      <p:tavLst>
                                        <p:tav tm="0">
                                          <p:val>
                                            <p:strVal val="#ppt_y+.1"/>
                                          </p:val>
                                        </p:tav>
                                        <p:tav tm="100000">
                                          <p:val>
                                            <p:strVal val="#ppt_y"/>
                                          </p:val>
                                        </p:tav>
                                      </p:tavLst>
                                    </p:anim>
                                  </p:childTnLst>
                                </p:cTn>
                              </p:par>
                              <p:par>
                                <p:cTn id="361" presetID="42" presetClass="entr" presetSubtype="0" fill="hold" nodeType="withEffect">
                                  <p:stCondLst>
                                    <p:cond delay="0"/>
                                  </p:stCondLst>
                                  <p:childTnLst>
                                    <p:set>
                                      <p:cBhvr>
                                        <p:cTn id="362" dur="1" fill="hold">
                                          <p:stCondLst>
                                            <p:cond delay="0"/>
                                          </p:stCondLst>
                                        </p:cTn>
                                        <p:tgtEl>
                                          <p:spTgt spid="118"/>
                                        </p:tgtEl>
                                        <p:attrNameLst>
                                          <p:attrName>style.visibility</p:attrName>
                                        </p:attrNameLst>
                                      </p:cBhvr>
                                      <p:to>
                                        <p:strVal val="visible"/>
                                      </p:to>
                                    </p:set>
                                    <p:animEffect transition="in" filter="fade">
                                      <p:cBhvr>
                                        <p:cTn id="363" dur="1000"/>
                                        <p:tgtEl>
                                          <p:spTgt spid="118"/>
                                        </p:tgtEl>
                                      </p:cBhvr>
                                    </p:animEffect>
                                    <p:anim calcmode="lin" valueType="num">
                                      <p:cBhvr>
                                        <p:cTn id="364" dur="1000" fill="hold"/>
                                        <p:tgtEl>
                                          <p:spTgt spid="118"/>
                                        </p:tgtEl>
                                        <p:attrNameLst>
                                          <p:attrName>ppt_x</p:attrName>
                                        </p:attrNameLst>
                                      </p:cBhvr>
                                      <p:tavLst>
                                        <p:tav tm="0">
                                          <p:val>
                                            <p:strVal val="#ppt_x"/>
                                          </p:val>
                                        </p:tav>
                                        <p:tav tm="100000">
                                          <p:val>
                                            <p:strVal val="#ppt_x"/>
                                          </p:val>
                                        </p:tav>
                                      </p:tavLst>
                                    </p:anim>
                                    <p:anim calcmode="lin" valueType="num">
                                      <p:cBhvr>
                                        <p:cTn id="365" dur="1000" fill="hold"/>
                                        <p:tgtEl>
                                          <p:spTgt spid="118"/>
                                        </p:tgtEl>
                                        <p:attrNameLst>
                                          <p:attrName>ppt_y</p:attrName>
                                        </p:attrNameLst>
                                      </p:cBhvr>
                                      <p:tavLst>
                                        <p:tav tm="0">
                                          <p:val>
                                            <p:strVal val="#ppt_y+.1"/>
                                          </p:val>
                                        </p:tav>
                                        <p:tav tm="100000">
                                          <p:val>
                                            <p:strVal val="#ppt_y"/>
                                          </p:val>
                                        </p:tav>
                                      </p:tavLst>
                                    </p:anim>
                                  </p:childTnLst>
                                </p:cTn>
                              </p:par>
                              <p:par>
                                <p:cTn id="366" presetID="42" presetClass="entr" presetSubtype="0" fill="hold" nodeType="withEffect">
                                  <p:stCondLst>
                                    <p:cond delay="0"/>
                                  </p:stCondLst>
                                  <p:childTnLst>
                                    <p:set>
                                      <p:cBhvr>
                                        <p:cTn id="367" dur="1" fill="hold">
                                          <p:stCondLst>
                                            <p:cond delay="0"/>
                                          </p:stCondLst>
                                        </p:cTn>
                                        <p:tgtEl>
                                          <p:spTgt spid="119"/>
                                        </p:tgtEl>
                                        <p:attrNameLst>
                                          <p:attrName>style.visibility</p:attrName>
                                        </p:attrNameLst>
                                      </p:cBhvr>
                                      <p:to>
                                        <p:strVal val="visible"/>
                                      </p:to>
                                    </p:set>
                                    <p:animEffect transition="in" filter="fade">
                                      <p:cBhvr>
                                        <p:cTn id="368" dur="1000"/>
                                        <p:tgtEl>
                                          <p:spTgt spid="119"/>
                                        </p:tgtEl>
                                      </p:cBhvr>
                                    </p:animEffect>
                                    <p:anim calcmode="lin" valueType="num">
                                      <p:cBhvr>
                                        <p:cTn id="369" dur="1000" fill="hold"/>
                                        <p:tgtEl>
                                          <p:spTgt spid="119"/>
                                        </p:tgtEl>
                                        <p:attrNameLst>
                                          <p:attrName>ppt_x</p:attrName>
                                        </p:attrNameLst>
                                      </p:cBhvr>
                                      <p:tavLst>
                                        <p:tav tm="0">
                                          <p:val>
                                            <p:strVal val="#ppt_x"/>
                                          </p:val>
                                        </p:tav>
                                        <p:tav tm="100000">
                                          <p:val>
                                            <p:strVal val="#ppt_x"/>
                                          </p:val>
                                        </p:tav>
                                      </p:tavLst>
                                    </p:anim>
                                    <p:anim calcmode="lin" valueType="num">
                                      <p:cBhvr>
                                        <p:cTn id="370" dur="1000" fill="hold"/>
                                        <p:tgtEl>
                                          <p:spTgt spid="119"/>
                                        </p:tgtEl>
                                        <p:attrNameLst>
                                          <p:attrName>ppt_y</p:attrName>
                                        </p:attrNameLst>
                                      </p:cBhvr>
                                      <p:tavLst>
                                        <p:tav tm="0">
                                          <p:val>
                                            <p:strVal val="#ppt_y+.1"/>
                                          </p:val>
                                        </p:tav>
                                        <p:tav tm="100000">
                                          <p:val>
                                            <p:strVal val="#ppt_y"/>
                                          </p:val>
                                        </p:tav>
                                      </p:tavLst>
                                    </p:anim>
                                  </p:childTnLst>
                                </p:cTn>
                              </p:par>
                              <p:par>
                                <p:cTn id="371" presetID="42" presetClass="entr" presetSubtype="0" fill="hold" nodeType="withEffect">
                                  <p:stCondLst>
                                    <p:cond delay="0"/>
                                  </p:stCondLst>
                                  <p:childTnLst>
                                    <p:set>
                                      <p:cBhvr>
                                        <p:cTn id="372" dur="1" fill="hold">
                                          <p:stCondLst>
                                            <p:cond delay="0"/>
                                          </p:stCondLst>
                                        </p:cTn>
                                        <p:tgtEl>
                                          <p:spTgt spid="120"/>
                                        </p:tgtEl>
                                        <p:attrNameLst>
                                          <p:attrName>style.visibility</p:attrName>
                                        </p:attrNameLst>
                                      </p:cBhvr>
                                      <p:to>
                                        <p:strVal val="visible"/>
                                      </p:to>
                                    </p:set>
                                    <p:animEffect transition="in" filter="fade">
                                      <p:cBhvr>
                                        <p:cTn id="373" dur="1000"/>
                                        <p:tgtEl>
                                          <p:spTgt spid="120"/>
                                        </p:tgtEl>
                                      </p:cBhvr>
                                    </p:animEffect>
                                    <p:anim calcmode="lin" valueType="num">
                                      <p:cBhvr>
                                        <p:cTn id="374" dur="1000" fill="hold"/>
                                        <p:tgtEl>
                                          <p:spTgt spid="120"/>
                                        </p:tgtEl>
                                        <p:attrNameLst>
                                          <p:attrName>ppt_x</p:attrName>
                                        </p:attrNameLst>
                                      </p:cBhvr>
                                      <p:tavLst>
                                        <p:tav tm="0">
                                          <p:val>
                                            <p:strVal val="#ppt_x"/>
                                          </p:val>
                                        </p:tav>
                                        <p:tav tm="100000">
                                          <p:val>
                                            <p:strVal val="#ppt_x"/>
                                          </p:val>
                                        </p:tav>
                                      </p:tavLst>
                                    </p:anim>
                                    <p:anim calcmode="lin" valueType="num">
                                      <p:cBhvr>
                                        <p:cTn id="375"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376" fill="hold">
                      <p:stCondLst>
                        <p:cond delay="indefinite"/>
                      </p:stCondLst>
                      <p:childTnLst>
                        <p:par>
                          <p:cTn id="377" fill="hold">
                            <p:stCondLst>
                              <p:cond delay="0"/>
                            </p:stCondLst>
                            <p:childTnLst>
                              <p:par>
                                <p:cTn id="378" presetID="53" presetClass="entr" presetSubtype="16" fill="hold" grpId="0" nodeType="clickEffect">
                                  <p:stCondLst>
                                    <p:cond delay="0"/>
                                  </p:stCondLst>
                                  <p:childTnLst>
                                    <p:set>
                                      <p:cBhvr>
                                        <p:cTn id="379" dur="1" fill="hold">
                                          <p:stCondLst>
                                            <p:cond delay="0"/>
                                          </p:stCondLst>
                                        </p:cTn>
                                        <p:tgtEl>
                                          <p:spTgt spid="95"/>
                                        </p:tgtEl>
                                        <p:attrNameLst>
                                          <p:attrName>style.visibility</p:attrName>
                                        </p:attrNameLst>
                                      </p:cBhvr>
                                      <p:to>
                                        <p:strVal val="visible"/>
                                      </p:to>
                                    </p:set>
                                    <p:anim calcmode="lin" valueType="num">
                                      <p:cBhvr>
                                        <p:cTn id="380" dur="500" fill="hold"/>
                                        <p:tgtEl>
                                          <p:spTgt spid="95"/>
                                        </p:tgtEl>
                                        <p:attrNameLst>
                                          <p:attrName>ppt_w</p:attrName>
                                        </p:attrNameLst>
                                      </p:cBhvr>
                                      <p:tavLst>
                                        <p:tav tm="0">
                                          <p:val>
                                            <p:fltVal val="0"/>
                                          </p:val>
                                        </p:tav>
                                        <p:tav tm="100000">
                                          <p:val>
                                            <p:strVal val="#ppt_w"/>
                                          </p:val>
                                        </p:tav>
                                      </p:tavLst>
                                    </p:anim>
                                    <p:anim calcmode="lin" valueType="num">
                                      <p:cBhvr>
                                        <p:cTn id="381" dur="500" fill="hold"/>
                                        <p:tgtEl>
                                          <p:spTgt spid="95"/>
                                        </p:tgtEl>
                                        <p:attrNameLst>
                                          <p:attrName>ppt_h</p:attrName>
                                        </p:attrNameLst>
                                      </p:cBhvr>
                                      <p:tavLst>
                                        <p:tav tm="0">
                                          <p:val>
                                            <p:fltVal val="0"/>
                                          </p:val>
                                        </p:tav>
                                        <p:tav tm="100000">
                                          <p:val>
                                            <p:strVal val="#ppt_h"/>
                                          </p:val>
                                        </p:tav>
                                      </p:tavLst>
                                    </p:anim>
                                    <p:animEffect transition="in" filter="fade">
                                      <p:cBhvr>
                                        <p:cTn id="382" dur="500"/>
                                        <p:tgtEl>
                                          <p:spTgt spid="95"/>
                                        </p:tgtEl>
                                      </p:cBhvr>
                                    </p:animEffect>
                                  </p:childTnLst>
                                </p:cTn>
                              </p:par>
                            </p:childTnLst>
                          </p:cTn>
                        </p:par>
                      </p:childTnLst>
                    </p:cTn>
                  </p:par>
                  <p:par>
                    <p:cTn id="383" fill="hold">
                      <p:stCondLst>
                        <p:cond delay="indefinite"/>
                      </p:stCondLst>
                      <p:childTnLst>
                        <p:par>
                          <p:cTn id="384" fill="hold">
                            <p:stCondLst>
                              <p:cond delay="0"/>
                            </p:stCondLst>
                            <p:childTnLst>
                              <p:par>
                                <p:cTn id="385" presetID="14" presetClass="entr" presetSubtype="10" fill="hold" nodeType="click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randombar(horizontal)">
                                      <p:cBhvr>
                                        <p:cTn id="387" dur="500"/>
                                        <p:tgtEl>
                                          <p:spTgt spid="126"/>
                                        </p:tgtEl>
                                      </p:cBhvr>
                                    </p:animEffect>
                                  </p:childTnLst>
                                </p:cTn>
                              </p:par>
                              <p:par>
                                <p:cTn id="388" presetID="14" presetClass="entr" presetSubtype="10" fill="hold"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randombar(horizontal)">
                                      <p:cBhvr>
                                        <p:cTn id="390" dur="500"/>
                                        <p:tgtEl>
                                          <p:spTgt spid="127"/>
                                        </p:tgtEl>
                                      </p:cBhvr>
                                    </p:animEffect>
                                  </p:childTnLst>
                                </p:cTn>
                              </p:par>
                              <p:par>
                                <p:cTn id="391" presetID="14" presetClass="entr" presetSubtype="10" fill="hold" nodeType="withEffect">
                                  <p:stCondLst>
                                    <p:cond delay="0"/>
                                  </p:stCondLst>
                                  <p:childTnLst>
                                    <p:set>
                                      <p:cBhvr>
                                        <p:cTn id="392" dur="1" fill="hold">
                                          <p:stCondLst>
                                            <p:cond delay="0"/>
                                          </p:stCondLst>
                                        </p:cTn>
                                        <p:tgtEl>
                                          <p:spTgt spid="128"/>
                                        </p:tgtEl>
                                        <p:attrNameLst>
                                          <p:attrName>style.visibility</p:attrName>
                                        </p:attrNameLst>
                                      </p:cBhvr>
                                      <p:to>
                                        <p:strVal val="visible"/>
                                      </p:to>
                                    </p:set>
                                    <p:animEffect transition="in" filter="randombar(horizontal)">
                                      <p:cBhvr>
                                        <p:cTn id="393" dur="500"/>
                                        <p:tgtEl>
                                          <p:spTgt spid="128"/>
                                        </p:tgtEl>
                                      </p:cBhvr>
                                    </p:animEffect>
                                  </p:childTnLst>
                                </p:cTn>
                              </p:par>
                              <p:par>
                                <p:cTn id="394" presetID="14" presetClass="entr" presetSubtype="10" fill="hold" nodeType="withEffect">
                                  <p:stCondLst>
                                    <p:cond delay="0"/>
                                  </p:stCondLst>
                                  <p:childTnLst>
                                    <p:set>
                                      <p:cBhvr>
                                        <p:cTn id="395" dur="1" fill="hold">
                                          <p:stCondLst>
                                            <p:cond delay="0"/>
                                          </p:stCondLst>
                                        </p:cTn>
                                        <p:tgtEl>
                                          <p:spTgt spid="129"/>
                                        </p:tgtEl>
                                        <p:attrNameLst>
                                          <p:attrName>style.visibility</p:attrName>
                                        </p:attrNameLst>
                                      </p:cBhvr>
                                      <p:to>
                                        <p:strVal val="visible"/>
                                      </p:to>
                                    </p:set>
                                    <p:animEffect transition="in" filter="randombar(horizontal)">
                                      <p:cBhvr>
                                        <p:cTn id="396" dur="500"/>
                                        <p:tgtEl>
                                          <p:spTgt spid="129"/>
                                        </p:tgtEl>
                                      </p:cBhvr>
                                    </p:animEffect>
                                  </p:childTnLst>
                                </p:cTn>
                              </p:par>
                              <p:par>
                                <p:cTn id="397" presetID="14" presetClass="entr" presetSubtype="10" fill="hold" nodeType="withEffect">
                                  <p:stCondLst>
                                    <p:cond delay="0"/>
                                  </p:stCondLst>
                                  <p:childTnLst>
                                    <p:set>
                                      <p:cBhvr>
                                        <p:cTn id="398" dur="1" fill="hold">
                                          <p:stCondLst>
                                            <p:cond delay="0"/>
                                          </p:stCondLst>
                                        </p:cTn>
                                        <p:tgtEl>
                                          <p:spTgt spid="130"/>
                                        </p:tgtEl>
                                        <p:attrNameLst>
                                          <p:attrName>style.visibility</p:attrName>
                                        </p:attrNameLst>
                                      </p:cBhvr>
                                      <p:to>
                                        <p:strVal val="visible"/>
                                      </p:to>
                                    </p:set>
                                    <p:animEffect transition="in" filter="randombar(horizontal)">
                                      <p:cBhvr>
                                        <p:cTn id="399" dur="500"/>
                                        <p:tgtEl>
                                          <p:spTgt spid="130"/>
                                        </p:tgtEl>
                                      </p:cBhvr>
                                    </p:animEffect>
                                  </p:childTnLst>
                                </p:cTn>
                              </p:par>
                              <p:par>
                                <p:cTn id="400" presetID="14" presetClass="entr" presetSubtype="10" fill="hold" nodeType="withEffect">
                                  <p:stCondLst>
                                    <p:cond delay="0"/>
                                  </p:stCondLst>
                                  <p:childTnLst>
                                    <p:set>
                                      <p:cBhvr>
                                        <p:cTn id="401" dur="1" fill="hold">
                                          <p:stCondLst>
                                            <p:cond delay="0"/>
                                          </p:stCondLst>
                                        </p:cTn>
                                        <p:tgtEl>
                                          <p:spTgt spid="131"/>
                                        </p:tgtEl>
                                        <p:attrNameLst>
                                          <p:attrName>style.visibility</p:attrName>
                                        </p:attrNameLst>
                                      </p:cBhvr>
                                      <p:to>
                                        <p:strVal val="visible"/>
                                      </p:to>
                                    </p:set>
                                    <p:animEffect transition="in" filter="randombar(horizontal)">
                                      <p:cBhvr>
                                        <p:cTn id="402" dur="500"/>
                                        <p:tgtEl>
                                          <p:spTgt spid="131"/>
                                        </p:tgtEl>
                                      </p:cBhvr>
                                    </p:animEffect>
                                  </p:childTnLst>
                                </p:cTn>
                              </p:par>
                            </p:childTnLst>
                          </p:cTn>
                        </p:par>
                      </p:childTnLst>
                    </p:cTn>
                  </p:par>
                  <p:par>
                    <p:cTn id="403" fill="hold">
                      <p:stCondLst>
                        <p:cond delay="indefinite"/>
                      </p:stCondLst>
                      <p:childTnLst>
                        <p:par>
                          <p:cTn id="404" fill="hold">
                            <p:stCondLst>
                              <p:cond delay="0"/>
                            </p:stCondLst>
                            <p:childTnLst>
                              <p:par>
                                <p:cTn id="405" presetID="42" presetClass="entr" presetSubtype="0" fill="hold" nodeType="clickEffect">
                                  <p:stCondLst>
                                    <p:cond delay="0"/>
                                  </p:stCondLst>
                                  <p:childTnLst>
                                    <p:set>
                                      <p:cBhvr>
                                        <p:cTn id="406" dur="1" fill="hold">
                                          <p:stCondLst>
                                            <p:cond delay="0"/>
                                          </p:stCondLst>
                                        </p:cTn>
                                        <p:tgtEl>
                                          <p:spTgt spid="141"/>
                                        </p:tgtEl>
                                        <p:attrNameLst>
                                          <p:attrName>style.visibility</p:attrName>
                                        </p:attrNameLst>
                                      </p:cBhvr>
                                      <p:to>
                                        <p:strVal val="visible"/>
                                      </p:to>
                                    </p:set>
                                    <p:animEffect transition="in" filter="fade">
                                      <p:cBhvr>
                                        <p:cTn id="407" dur="1000"/>
                                        <p:tgtEl>
                                          <p:spTgt spid="141"/>
                                        </p:tgtEl>
                                      </p:cBhvr>
                                    </p:animEffect>
                                    <p:anim calcmode="lin" valueType="num">
                                      <p:cBhvr>
                                        <p:cTn id="408" dur="1000" fill="hold"/>
                                        <p:tgtEl>
                                          <p:spTgt spid="141"/>
                                        </p:tgtEl>
                                        <p:attrNameLst>
                                          <p:attrName>ppt_x</p:attrName>
                                        </p:attrNameLst>
                                      </p:cBhvr>
                                      <p:tavLst>
                                        <p:tav tm="0">
                                          <p:val>
                                            <p:strVal val="#ppt_x"/>
                                          </p:val>
                                        </p:tav>
                                        <p:tav tm="100000">
                                          <p:val>
                                            <p:strVal val="#ppt_x"/>
                                          </p:val>
                                        </p:tav>
                                      </p:tavLst>
                                    </p:anim>
                                    <p:anim calcmode="lin" valueType="num">
                                      <p:cBhvr>
                                        <p:cTn id="409" dur="1000" fill="hold"/>
                                        <p:tgtEl>
                                          <p:spTgt spid="141"/>
                                        </p:tgtEl>
                                        <p:attrNameLst>
                                          <p:attrName>ppt_y</p:attrName>
                                        </p:attrNameLst>
                                      </p:cBhvr>
                                      <p:tavLst>
                                        <p:tav tm="0">
                                          <p:val>
                                            <p:strVal val="#ppt_y+.1"/>
                                          </p:val>
                                        </p:tav>
                                        <p:tav tm="100000">
                                          <p:val>
                                            <p:strVal val="#ppt_y"/>
                                          </p:val>
                                        </p:tav>
                                      </p:tavLst>
                                    </p:anim>
                                  </p:childTnLst>
                                </p:cTn>
                              </p:par>
                              <p:par>
                                <p:cTn id="410" presetID="42" presetClass="entr" presetSubtype="0" fill="hold" nodeType="withEffect">
                                  <p:stCondLst>
                                    <p:cond delay="0"/>
                                  </p:stCondLst>
                                  <p:childTnLst>
                                    <p:set>
                                      <p:cBhvr>
                                        <p:cTn id="411" dur="1" fill="hold">
                                          <p:stCondLst>
                                            <p:cond delay="0"/>
                                          </p:stCondLst>
                                        </p:cTn>
                                        <p:tgtEl>
                                          <p:spTgt spid="142"/>
                                        </p:tgtEl>
                                        <p:attrNameLst>
                                          <p:attrName>style.visibility</p:attrName>
                                        </p:attrNameLst>
                                      </p:cBhvr>
                                      <p:to>
                                        <p:strVal val="visible"/>
                                      </p:to>
                                    </p:set>
                                    <p:animEffect transition="in" filter="fade">
                                      <p:cBhvr>
                                        <p:cTn id="412" dur="1000"/>
                                        <p:tgtEl>
                                          <p:spTgt spid="142"/>
                                        </p:tgtEl>
                                      </p:cBhvr>
                                    </p:animEffect>
                                    <p:anim calcmode="lin" valueType="num">
                                      <p:cBhvr>
                                        <p:cTn id="413" dur="1000" fill="hold"/>
                                        <p:tgtEl>
                                          <p:spTgt spid="142"/>
                                        </p:tgtEl>
                                        <p:attrNameLst>
                                          <p:attrName>ppt_x</p:attrName>
                                        </p:attrNameLst>
                                      </p:cBhvr>
                                      <p:tavLst>
                                        <p:tav tm="0">
                                          <p:val>
                                            <p:strVal val="#ppt_x"/>
                                          </p:val>
                                        </p:tav>
                                        <p:tav tm="100000">
                                          <p:val>
                                            <p:strVal val="#ppt_x"/>
                                          </p:val>
                                        </p:tav>
                                      </p:tavLst>
                                    </p:anim>
                                    <p:anim calcmode="lin" valueType="num">
                                      <p:cBhvr>
                                        <p:cTn id="414" dur="1000" fill="hold"/>
                                        <p:tgtEl>
                                          <p:spTgt spid="142"/>
                                        </p:tgtEl>
                                        <p:attrNameLst>
                                          <p:attrName>ppt_y</p:attrName>
                                        </p:attrNameLst>
                                      </p:cBhvr>
                                      <p:tavLst>
                                        <p:tav tm="0">
                                          <p:val>
                                            <p:strVal val="#ppt_y+.1"/>
                                          </p:val>
                                        </p:tav>
                                        <p:tav tm="100000">
                                          <p:val>
                                            <p:strVal val="#ppt_y"/>
                                          </p:val>
                                        </p:tav>
                                      </p:tavLst>
                                    </p:anim>
                                  </p:childTnLst>
                                </p:cTn>
                              </p:par>
                              <p:par>
                                <p:cTn id="415" presetID="42" presetClass="entr" presetSubtype="0" fill="hold" nodeType="withEffect">
                                  <p:stCondLst>
                                    <p:cond delay="0"/>
                                  </p:stCondLst>
                                  <p:childTnLst>
                                    <p:set>
                                      <p:cBhvr>
                                        <p:cTn id="416" dur="1" fill="hold">
                                          <p:stCondLst>
                                            <p:cond delay="0"/>
                                          </p:stCondLst>
                                        </p:cTn>
                                        <p:tgtEl>
                                          <p:spTgt spid="143"/>
                                        </p:tgtEl>
                                        <p:attrNameLst>
                                          <p:attrName>style.visibility</p:attrName>
                                        </p:attrNameLst>
                                      </p:cBhvr>
                                      <p:to>
                                        <p:strVal val="visible"/>
                                      </p:to>
                                    </p:set>
                                    <p:animEffect transition="in" filter="fade">
                                      <p:cBhvr>
                                        <p:cTn id="417" dur="1000"/>
                                        <p:tgtEl>
                                          <p:spTgt spid="143"/>
                                        </p:tgtEl>
                                      </p:cBhvr>
                                    </p:animEffect>
                                    <p:anim calcmode="lin" valueType="num">
                                      <p:cBhvr>
                                        <p:cTn id="418" dur="1000" fill="hold"/>
                                        <p:tgtEl>
                                          <p:spTgt spid="143"/>
                                        </p:tgtEl>
                                        <p:attrNameLst>
                                          <p:attrName>ppt_x</p:attrName>
                                        </p:attrNameLst>
                                      </p:cBhvr>
                                      <p:tavLst>
                                        <p:tav tm="0">
                                          <p:val>
                                            <p:strVal val="#ppt_x"/>
                                          </p:val>
                                        </p:tav>
                                        <p:tav tm="100000">
                                          <p:val>
                                            <p:strVal val="#ppt_x"/>
                                          </p:val>
                                        </p:tav>
                                      </p:tavLst>
                                    </p:anim>
                                    <p:anim calcmode="lin" valueType="num">
                                      <p:cBhvr>
                                        <p:cTn id="419" dur="1000" fill="hold"/>
                                        <p:tgtEl>
                                          <p:spTgt spid="143"/>
                                        </p:tgtEl>
                                        <p:attrNameLst>
                                          <p:attrName>ppt_y</p:attrName>
                                        </p:attrNameLst>
                                      </p:cBhvr>
                                      <p:tavLst>
                                        <p:tav tm="0">
                                          <p:val>
                                            <p:strVal val="#ppt_y+.1"/>
                                          </p:val>
                                        </p:tav>
                                        <p:tav tm="100000">
                                          <p:val>
                                            <p:strVal val="#ppt_y"/>
                                          </p:val>
                                        </p:tav>
                                      </p:tavLst>
                                    </p:anim>
                                  </p:childTnLst>
                                </p:cTn>
                              </p:par>
                              <p:par>
                                <p:cTn id="420" presetID="42" presetClass="entr" presetSubtype="0" fill="hold" nodeType="withEffect">
                                  <p:stCondLst>
                                    <p:cond delay="0"/>
                                  </p:stCondLst>
                                  <p:childTnLst>
                                    <p:set>
                                      <p:cBhvr>
                                        <p:cTn id="421" dur="1" fill="hold">
                                          <p:stCondLst>
                                            <p:cond delay="0"/>
                                          </p:stCondLst>
                                        </p:cTn>
                                        <p:tgtEl>
                                          <p:spTgt spid="144"/>
                                        </p:tgtEl>
                                        <p:attrNameLst>
                                          <p:attrName>style.visibility</p:attrName>
                                        </p:attrNameLst>
                                      </p:cBhvr>
                                      <p:to>
                                        <p:strVal val="visible"/>
                                      </p:to>
                                    </p:set>
                                    <p:animEffect transition="in" filter="fade">
                                      <p:cBhvr>
                                        <p:cTn id="422" dur="1000"/>
                                        <p:tgtEl>
                                          <p:spTgt spid="144"/>
                                        </p:tgtEl>
                                      </p:cBhvr>
                                    </p:animEffect>
                                    <p:anim calcmode="lin" valueType="num">
                                      <p:cBhvr>
                                        <p:cTn id="423" dur="1000" fill="hold"/>
                                        <p:tgtEl>
                                          <p:spTgt spid="144"/>
                                        </p:tgtEl>
                                        <p:attrNameLst>
                                          <p:attrName>ppt_x</p:attrName>
                                        </p:attrNameLst>
                                      </p:cBhvr>
                                      <p:tavLst>
                                        <p:tav tm="0">
                                          <p:val>
                                            <p:strVal val="#ppt_x"/>
                                          </p:val>
                                        </p:tav>
                                        <p:tav tm="100000">
                                          <p:val>
                                            <p:strVal val="#ppt_x"/>
                                          </p:val>
                                        </p:tav>
                                      </p:tavLst>
                                    </p:anim>
                                    <p:anim calcmode="lin" valueType="num">
                                      <p:cBhvr>
                                        <p:cTn id="424" dur="1000" fill="hold"/>
                                        <p:tgtEl>
                                          <p:spTgt spid="144"/>
                                        </p:tgtEl>
                                        <p:attrNameLst>
                                          <p:attrName>ppt_y</p:attrName>
                                        </p:attrNameLst>
                                      </p:cBhvr>
                                      <p:tavLst>
                                        <p:tav tm="0">
                                          <p:val>
                                            <p:strVal val="#ppt_y+.1"/>
                                          </p:val>
                                        </p:tav>
                                        <p:tav tm="100000">
                                          <p:val>
                                            <p:strVal val="#ppt_y"/>
                                          </p:val>
                                        </p:tav>
                                      </p:tavLst>
                                    </p:anim>
                                  </p:childTnLst>
                                </p:cTn>
                              </p:par>
                              <p:par>
                                <p:cTn id="425" presetID="42" presetClass="entr" presetSubtype="0" fill="hold" nodeType="withEffect">
                                  <p:stCondLst>
                                    <p:cond delay="0"/>
                                  </p:stCondLst>
                                  <p:childTnLst>
                                    <p:set>
                                      <p:cBhvr>
                                        <p:cTn id="426" dur="1" fill="hold">
                                          <p:stCondLst>
                                            <p:cond delay="0"/>
                                          </p:stCondLst>
                                        </p:cTn>
                                        <p:tgtEl>
                                          <p:spTgt spid="145"/>
                                        </p:tgtEl>
                                        <p:attrNameLst>
                                          <p:attrName>style.visibility</p:attrName>
                                        </p:attrNameLst>
                                      </p:cBhvr>
                                      <p:to>
                                        <p:strVal val="visible"/>
                                      </p:to>
                                    </p:set>
                                    <p:animEffect transition="in" filter="fade">
                                      <p:cBhvr>
                                        <p:cTn id="427" dur="1000"/>
                                        <p:tgtEl>
                                          <p:spTgt spid="145"/>
                                        </p:tgtEl>
                                      </p:cBhvr>
                                    </p:animEffect>
                                    <p:anim calcmode="lin" valueType="num">
                                      <p:cBhvr>
                                        <p:cTn id="428" dur="1000" fill="hold"/>
                                        <p:tgtEl>
                                          <p:spTgt spid="145"/>
                                        </p:tgtEl>
                                        <p:attrNameLst>
                                          <p:attrName>ppt_x</p:attrName>
                                        </p:attrNameLst>
                                      </p:cBhvr>
                                      <p:tavLst>
                                        <p:tav tm="0">
                                          <p:val>
                                            <p:strVal val="#ppt_x"/>
                                          </p:val>
                                        </p:tav>
                                        <p:tav tm="100000">
                                          <p:val>
                                            <p:strVal val="#ppt_x"/>
                                          </p:val>
                                        </p:tav>
                                      </p:tavLst>
                                    </p:anim>
                                    <p:anim calcmode="lin" valueType="num">
                                      <p:cBhvr>
                                        <p:cTn id="429"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par>
                    <p:cTn id="430" fill="hold">
                      <p:stCondLst>
                        <p:cond delay="indefinite"/>
                      </p:stCondLst>
                      <p:childTnLst>
                        <p:par>
                          <p:cTn id="431" fill="hold">
                            <p:stCondLst>
                              <p:cond delay="0"/>
                            </p:stCondLst>
                            <p:childTnLst>
                              <p:par>
                                <p:cTn id="432" presetID="10" presetClass="exit" presetSubtype="0" fill="hold" nodeType="clickEffect">
                                  <p:stCondLst>
                                    <p:cond delay="0"/>
                                  </p:stCondLst>
                                  <p:childTnLst>
                                    <p:animEffect transition="out" filter="fade">
                                      <p:cBhvr>
                                        <p:cTn id="433" dur="500"/>
                                        <p:tgtEl>
                                          <p:spTgt spid="141"/>
                                        </p:tgtEl>
                                      </p:cBhvr>
                                    </p:animEffect>
                                    <p:set>
                                      <p:cBhvr>
                                        <p:cTn id="434" dur="1" fill="hold">
                                          <p:stCondLst>
                                            <p:cond delay="499"/>
                                          </p:stCondLst>
                                        </p:cTn>
                                        <p:tgtEl>
                                          <p:spTgt spid="141"/>
                                        </p:tgtEl>
                                        <p:attrNameLst>
                                          <p:attrName>style.visibility</p:attrName>
                                        </p:attrNameLst>
                                      </p:cBhvr>
                                      <p:to>
                                        <p:strVal val="hidden"/>
                                      </p:to>
                                    </p:set>
                                  </p:childTnLst>
                                </p:cTn>
                              </p:par>
                              <p:par>
                                <p:cTn id="435" presetID="10" presetClass="exit" presetSubtype="0" fill="hold" nodeType="withEffect">
                                  <p:stCondLst>
                                    <p:cond delay="0"/>
                                  </p:stCondLst>
                                  <p:childTnLst>
                                    <p:animEffect transition="out" filter="fade">
                                      <p:cBhvr>
                                        <p:cTn id="436" dur="500"/>
                                        <p:tgtEl>
                                          <p:spTgt spid="142"/>
                                        </p:tgtEl>
                                      </p:cBhvr>
                                    </p:animEffect>
                                    <p:set>
                                      <p:cBhvr>
                                        <p:cTn id="437" dur="1" fill="hold">
                                          <p:stCondLst>
                                            <p:cond delay="499"/>
                                          </p:stCondLst>
                                        </p:cTn>
                                        <p:tgtEl>
                                          <p:spTgt spid="142"/>
                                        </p:tgtEl>
                                        <p:attrNameLst>
                                          <p:attrName>style.visibility</p:attrName>
                                        </p:attrNameLst>
                                      </p:cBhvr>
                                      <p:to>
                                        <p:strVal val="hidden"/>
                                      </p:to>
                                    </p:set>
                                  </p:childTnLst>
                                </p:cTn>
                              </p:par>
                              <p:par>
                                <p:cTn id="438" presetID="10" presetClass="exit" presetSubtype="0" fill="hold" nodeType="withEffect">
                                  <p:stCondLst>
                                    <p:cond delay="0"/>
                                  </p:stCondLst>
                                  <p:childTnLst>
                                    <p:animEffect transition="out" filter="fade">
                                      <p:cBhvr>
                                        <p:cTn id="439" dur="500"/>
                                        <p:tgtEl>
                                          <p:spTgt spid="143"/>
                                        </p:tgtEl>
                                      </p:cBhvr>
                                    </p:animEffect>
                                    <p:set>
                                      <p:cBhvr>
                                        <p:cTn id="440" dur="1" fill="hold">
                                          <p:stCondLst>
                                            <p:cond delay="499"/>
                                          </p:stCondLst>
                                        </p:cTn>
                                        <p:tgtEl>
                                          <p:spTgt spid="143"/>
                                        </p:tgtEl>
                                        <p:attrNameLst>
                                          <p:attrName>style.visibility</p:attrName>
                                        </p:attrNameLst>
                                      </p:cBhvr>
                                      <p:to>
                                        <p:strVal val="hidden"/>
                                      </p:to>
                                    </p:set>
                                  </p:childTnLst>
                                </p:cTn>
                              </p:par>
                              <p:par>
                                <p:cTn id="441" presetID="10" presetClass="exit" presetSubtype="0" fill="hold" nodeType="withEffect">
                                  <p:stCondLst>
                                    <p:cond delay="0"/>
                                  </p:stCondLst>
                                  <p:childTnLst>
                                    <p:animEffect transition="out" filter="fade">
                                      <p:cBhvr>
                                        <p:cTn id="442" dur="500"/>
                                        <p:tgtEl>
                                          <p:spTgt spid="144"/>
                                        </p:tgtEl>
                                      </p:cBhvr>
                                    </p:animEffect>
                                    <p:set>
                                      <p:cBhvr>
                                        <p:cTn id="443" dur="1" fill="hold">
                                          <p:stCondLst>
                                            <p:cond delay="499"/>
                                          </p:stCondLst>
                                        </p:cTn>
                                        <p:tgtEl>
                                          <p:spTgt spid="144"/>
                                        </p:tgtEl>
                                        <p:attrNameLst>
                                          <p:attrName>style.visibility</p:attrName>
                                        </p:attrNameLst>
                                      </p:cBhvr>
                                      <p:to>
                                        <p:strVal val="hidden"/>
                                      </p:to>
                                    </p:set>
                                  </p:childTnLst>
                                </p:cTn>
                              </p:par>
                              <p:par>
                                <p:cTn id="444" presetID="10" presetClass="exit" presetSubtype="0" fill="hold" nodeType="withEffect">
                                  <p:stCondLst>
                                    <p:cond delay="0"/>
                                  </p:stCondLst>
                                  <p:childTnLst>
                                    <p:animEffect transition="out" filter="fade">
                                      <p:cBhvr>
                                        <p:cTn id="445" dur="500"/>
                                        <p:tgtEl>
                                          <p:spTgt spid="145"/>
                                        </p:tgtEl>
                                      </p:cBhvr>
                                    </p:animEffect>
                                    <p:set>
                                      <p:cBhvr>
                                        <p:cTn id="446" dur="1" fill="hold">
                                          <p:stCondLst>
                                            <p:cond delay="499"/>
                                          </p:stCondLst>
                                        </p:cTn>
                                        <p:tgtEl>
                                          <p:spTgt spid="145"/>
                                        </p:tgtEl>
                                        <p:attrNameLst>
                                          <p:attrName>style.visibility</p:attrName>
                                        </p:attrNameLst>
                                      </p:cBhvr>
                                      <p:to>
                                        <p:strVal val="hidden"/>
                                      </p:to>
                                    </p:set>
                                  </p:childTnLst>
                                </p:cTn>
                              </p:par>
                            </p:childTnLst>
                          </p:cTn>
                        </p:par>
                      </p:childTnLst>
                    </p:cTn>
                  </p:par>
                  <p:par>
                    <p:cTn id="447" fill="hold">
                      <p:stCondLst>
                        <p:cond delay="indefinite"/>
                      </p:stCondLst>
                      <p:childTnLst>
                        <p:par>
                          <p:cTn id="448" fill="hold">
                            <p:stCondLst>
                              <p:cond delay="0"/>
                            </p:stCondLst>
                            <p:childTnLst>
                              <p:par>
                                <p:cTn id="449" presetID="42" presetClass="entr" presetSubtype="0" fill="hold" nodeType="clickEffect">
                                  <p:stCondLst>
                                    <p:cond delay="0"/>
                                  </p:stCondLst>
                                  <p:childTnLst>
                                    <p:set>
                                      <p:cBhvr>
                                        <p:cTn id="450" dur="1" fill="hold">
                                          <p:stCondLst>
                                            <p:cond delay="0"/>
                                          </p:stCondLst>
                                        </p:cTn>
                                        <p:tgtEl>
                                          <p:spTgt spid="136"/>
                                        </p:tgtEl>
                                        <p:attrNameLst>
                                          <p:attrName>style.visibility</p:attrName>
                                        </p:attrNameLst>
                                      </p:cBhvr>
                                      <p:to>
                                        <p:strVal val="visible"/>
                                      </p:to>
                                    </p:set>
                                    <p:animEffect transition="in" filter="fade">
                                      <p:cBhvr>
                                        <p:cTn id="451" dur="1000"/>
                                        <p:tgtEl>
                                          <p:spTgt spid="136"/>
                                        </p:tgtEl>
                                      </p:cBhvr>
                                    </p:animEffect>
                                    <p:anim calcmode="lin" valueType="num">
                                      <p:cBhvr>
                                        <p:cTn id="452" dur="1000" fill="hold"/>
                                        <p:tgtEl>
                                          <p:spTgt spid="136"/>
                                        </p:tgtEl>
                                        <p:attrNameLst>
                                          <p:attrName>ppt_x</p:attrName>
                                        </p:attrNameLst>
                                      </p:cBhvr>
                                      <p:tavLst>
                                        <p:tav tm="0">
                                          <p:val>
                                            <p:strVal val="#ppt_x"/>
                                          </p:val>
                                        </p:tav>
                                        <p:tav tm="100000">
                                          <p:val>
                                            <p:strVal val="#ppt_x"/>
                                          </p:val>
                                        </p:tav>
                                      </p:tavLst>
                                    </p:anim>
                                    <p:anim calcmode="lin" valueType="num">
                                      <p:cBhvr>
                                        <p:cTn id="453" dur="1000" fill="hold"/>
                                        <p:tgtEl>
                                          <p:spTgt spid="136"/>
                                        </p:tgtEl>
                                        <p:attrNameLst>
                                          <p:attrName>ppt_y</p:attrName>
                                        </p:attrNameLst>
                                      </p:cBhvr>
                                      <p:tavLst>
                                        <p:tav tm="0">
                                          <p:val>
                                            <p:strVal val="#ppt_y+.1"/>
                                          </p:val>
                                        </p:tav>
                                        <p:tav tm="100000">
                                          <p:val>
                                            <p:strVal val="#ppt_y"/>
                                          </p:val>
                                        </p:tav>
                                      </p:tavLst>
                                    </p:anim>
                                  </p:childTnLst>
                                </p:cTn>
                              </p:par>
                              <p:par>
                                <p:cTn id="454" presetID="42" presetClass="entr" presetSubtype="0" fill="hold" nodeType="withEffect">
                                  <p:stCondLst>
                                    <p:cond delay="0"/>
                                  </p:stCondLst>
                                  <p:childTnLst>
                                    <p:set>
                                      <p:cBhvr>
                                        <p:cTn id="455" dur="1" fill="hold">
                                          <p:stCondLst>
                                            <p:cond delay="0"/>
                                          </p:stCondLst>
                                        </p:cTn>
                                        <p:tgtEl>
                                          <p:spTgt spid="137"/>
                                        </p:tgtEl>
                                        <p:attrNameLst>
                                          <p:attrName>style.visibility</p:attrName>
                                        </p:attrNameLst>
                                      </p:cBhvr>
                                      <p:to>
                                        <p:strVal val="visible"/>
                                      </p:to>
                                    </p:set>
                                    <p:animEffect transition="in" filter="fade">
                                      <p:cBhvr>
                                        <p:cTn id="456" dur="1000"/>
                                        <p:tgtEl>
                                          <p:spTgt spid="137"/>
                                        </p:tgtEl>
                                      </p:cBhvr>
                                    </p:animEffect>
                                    <p:anim calcmode="lin" valueType="num">
                                      <p:cBhvr>
                                        <p:cTn id="457" dur="1000" fill="hold"/>
                                        <p:tgtEl>
                                          <p:spTgt spid="137"/>
                                        </p:tgtEl>
                                        <p:attrNameLst>
                                          <p:attrName>ppt_x</p:attrName>
                                        </p:attrNameLst>
                                      </p:cBhvr>
                                      <p:tavLst>
                                        <p:tav tm="0">
                                          <p:val>
                                            <p:strVal val="#ppt_x"/>
                                          </p:val>
                                        </p:tav>
                                        <p:tav tm="100000">
                                          <p:val>
                                            <p:strVal val="#ppt_x"/>
                                          </p:val>
                                        </p:tav>
                                      </p:tavLst>
                                    </p:anim>
                                    <p:anim calcmode="lin" valueType="num">
                                      <p:cBhvr>
                                        <p:cTn id="458" dur="1000" fill="hold"/>
                                        <p:tgtEl>
                                          <p:spTgt spid="137"/>
                                        </p:tgtEl>
                                        <p:attrNameLst>
                                          <p:attrName>ppt_y</p:attrName>
                                        </p:attrNameLst>
                                      </p:cBhvr>
                                      <p:tavLst>
                                        <p:tav tm="0">
                                          <p:val>
                                            <p:strVal val="#ppt_y+.1"/>
                                          </p:val>
                                        </p:tav>
                                        <p:tav tm="100000">
                                          <p:val>
                                            <p:strVal val="#ppt_y"/>
                                          </p:val>
                                        </p:tav>
                                      </p:tavLst>
                                    </p:anim>
                                  </p:childTnLst>
                                </p:cTn>
                              </p:par>
                              <p:par>
                                <p:cTn id="459" presetID="42" presetClass="entr" presetSubtype="0" fill="hold" nodeType="withEffect">
                                  <p:stCondLst>
                                    <p:cond delay="0"/>
                                  </p:stCondLst>
                                  <p:childTnLst>
                                    <p:set>
                                      <p:cBhvr>
                                        <p:cTn id="460" dur="1" fill="hold">
                                          <p:stCondLst>
                                            <p:cond delay="0"/>
                                          </p:stCondLst>
                                        </p:cTn>
                                        <p:tgtEl>
                                          <p:spTgt spid="138"/>
                                        </p:tgtEl>
                                        <p:attrNameLst>
                                          <p:attrName>style.visibility</p:attrName>
                                        </p:attrNameLst>
                                      </p:cBhvr>
                                      <p:to>
                                        <p:strVal val="visible"/>
                                      </p:to>
                                    </p:set>
                                    <p:animEffect transition="in" filter="fade">
                                      <p:cBhvr>
                                        <p:cTn id="461" dur="1000"/>
                                        <p:tgtEl>
                                          <p:spTgt spid="138"/>
                                        </p:tgtEl>
                                      </p:cBhvr>
                                    </p:animEffect>
                                    <p:anim calcmode="lin" valueType="num">
                                      <p:cBhvr>
                                        <p:cTn id="462" dur="1000" fill="hold"/>
                                        <p:tgtEl>
                                          <p:spTgt spid="138"/>
                                        </p:tgtEl>
                                        <p:attrNameLst>
                                          <p:attrName>ppt_x</p:attrName>
                                        </p:attrNameLst>
                                      </p:cBhvr>
                                      <p:tavLst>
                                        <p:tav tm="0">
                                          <p:val>
                                            <p:strVal val="#ppt_x"/>
                                          </p:val>
                                        </p:tav>
                                        <p:tav tm="100000">
                                          <p:val>
                                            <p:strVal val="#ppt_x"/>
                                          </p:val>
                                        </p:tav>
                                      </p:tavLst>
                                    </p:anim>
                                    <p:anim calcmode="lin" valueType="num">
                                      <p:cBhvr>
                                        <p:cTn id="463" dur="1000" fill="hold"/>
                                        <p:tgtEl>
                                          <p:spTgt spid="138"/>
                                        </p:tgtEl>
                                        <p:attrNameLst>
                                          <p:attrName>ppt_y</p:attrName>
                                        </p:attrNameLst>
                                      </p:cBhvr>
                                      <p:tavLst>
                                        <p:tav tm="0">
                                          <p:val>
                                            <p:strVal val="#ppt_y+.1"/>
                                          </p:val>
                                        </p:tav>
                                        <p:tav tm="100000">
                                          <p:val>
                                            <p:strVal val="#ppt_y"/>
                                          </p:val>
                                        </p:tav>
                                      </p:tavLst>
                                    </p:anim>
                                  </p:childTnLst>
                                </p:cTn>
                              </p:par>
                              <p:par>
                                <p:cTn id="464" presetID="42" presetClass="entr" presetSubtype="0" fill="hold" nodeType="withEffect">
                                  <p:stCondLst>
                                    <p:cond delay="0"/>
                                  </p:stCondLst>
                                  <p:childTnLst>
                                    <p:set>
                                      <p:cBhvr>
                                        <p:cTn id="465" dur="1" fill="hold">
                                          <p:stCondLst>
                                            <p:cond delay="0"/>
                                          </p:stCondLst>
                                        </p:cTn>
                                        <p:tgtEl>
                                          <p:spTgt spid="139"/>
                                        </p:tgtEl>
                                        <p:attrNameLst>
                                          <p:attrName>style.visibility</p:attrName>
                                        </p:attrNameLst>
                                      </p:cBhvr>
                                      <p:to>
                                        <p:strVal val="visible"/>
                                      </p:to>
                                    </p:set>
                                    <p:animEffect transition="in" filter="fade">
                                      <p:cBhvr>
                                        <p:cTn id="466" dur="1000"/>
                                        <p:tgtEl>
                                          <p:spTgt spid="139"/>
                                        </p:tgtEl>
                                      </p:cBhvr>
                                    </p:animEffect>
                                    <p:anim calcmode="lin" valueType="num">
                                      <p:cBhvr>
                                        <p:cTn id="467" dur="1000" fill="hold"/>
                                        <p:tgtEl>
                                          <p:spTgt spid="139"/>
                                        </p:tgtEl>
                                        <p:attrNameLst>
                                          <p:attrName>ppt_x</p:attrName>
                                        </p:attrNameLst>
                                      </p:cBhvr>
                                      <p:tavLst>
                                        <p:tav tm="0">
                                          <p:val>
                                            <p:strVal val="#ppt_x"/>
                                          </p:val>
                                        </p:tav>
                                        <p:tav tm="100000">
                                          <p:val>
                                            <p:strVal val="#ppt_x"/>
                                          </p:val>
                                        </p:tav>
                                      </p:tavLst>
                                    </p:anim>
                                    <p:anim calcmode="lin" valueType="num">
                                      <p:cBhvr>
                                        <p:cTn id="468" dur="1000" fill="hold"/>
                                        <p:tgtEl>
                                          <p:spTgt spid="139"/>
                                        </p:tgtEl>
                                        <p:attrNameLst>
                                          <p:attrName>ppt_y</p:attrName>
                                        </p:attrNameLst>
                                      </p:cBhvr>
                                      <p:tavLst>
                                        <p:tav tm="0">
                                          <p:val>
                                            <p:strVal val="#ppt_y+.1"/>
                                          </p:val>
                                        </p:tav>
                                        <p:tav tm="100000">
                                          <p:val>
                                            <p:strVal val="#ppt_y"/>
                                          </p:val>
                                        </p:tav>
                                      </p:tavLst>
                                    </p:anim>
                                  </p:childTnLst>
                                </p:cTn>
                              </p:par>
                              <p:par>
                                <p:cTn id="469" presetID="42" presetClass="entr" presetSubtype="0" fill="hold" nodeType="withEffect">
                                  <p:stCondLst>
                                    <p:cond delay="0"/>
                                  </p:stCondLst>
                                  <p:childTnLst>
                                    <p:set>
                                      <p:cBhvr>
                                        <p:cTn id="470" dur="1" fill="hold">
                                          <p:stCondLst>
                                            <p:cond delay="0"/>
                                          </p:stCondLst>
                                        </p:cTn>
                                        <p:tgtEl>
                                          <p:spTgt spid="140"/>
                                        </p:tgtEl>
                                        <p:attrNameLst>
                                          <p:attrName>style.visibility</p:attrName>
                                        </p:attrNameLst>
                                      </p:cBhvr>
                                      <p:to>
                                        <p:strVal val="visible"/>
                                      </p:to>
                                    </p:set>
                                    <p:animEffect transition="in" filter="fade">
                                      <p:cBhvr>
                                        <p:cTn id="471" dur="1000"/>
                                        <p:tgtEl>
                                          <p:spTgt spid="140"/>
                                        </p:tgtEl>
                                      </p:cBhvr>
                                    </p:animEffect>
                                    <p:anim calcmode="lin" valueType="num">
                                      <p:cBhvr>
                                        <p:cTn id="472" dur="1000" fill="hold"/>
                                        <p:tgtEl>
                                          <p:spTgt spid="140"/>
                                        </p:tgtEl>
                                        <p:attrNameLst>
                                          <p:attrName>ppt_x</p:attrName>
                                        </p:attrNameLst>
                                      </p:cBhvr>
                                      <p:tavLst>
                                        <p:tav tm="0">
                                          <p:val>
                                            <p:strVal val="#ppt_x"/>
                                          </p:val>
                                        </p:tav>
                                        <p:tav tm="100000">
                                          <p:val>
                                            <p:strVal val="#ppt_x"/>
                                          </p:val>
                                        </p:tav>
                                      </p:tavLst>
                                    </p:anim>
                                    <p:anim calcmode="lin" valueType="num">
                                      <p:cBhvr>
                                        <p:cTn id="473"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8" grpId="0"/>
      <p:bldP spid="24" grpId="0"/>
      <p:bldP spid="31" grpId="0"/>
      <p:bldP spid="38" grpId="0"/>
      <p:bldP spid="45" grpId="0"/>
      <p:bldP spid="84" grpId="0"/>
      <p:bldP spid="92" grpId="0"/>
      <p:bldP spid="93" grpId="0"/>
      <p:bldP spid="94" grpId="0"/>
      <p:bldP spid="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28311"/>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走势结构的两重表里关系</a:t>
            </a:r>
            <a:r>
              <a:rPr lang="en-US" altLang="zh-CN" sz="1800" b="1" dirty="0" smtClean="0">
                <a:solidFill>
                  <a:schemeClr val="accent1">
                    <a:lumMod val="50000"/>
                  </a:schemeClr>
                </a:solidFill>
                <a:effectLst>
                  <a:outerShdw blurRad="38100" dist="38100" dir="2700000" algn="tl">
                    <a:srgbClr val="000000">
                      <a:alpha val="43137"/>
                    </a:srgbClr>
                  </a:outerShdw>
                </a:effectLst>
              </a:rPr>
              <a:t>1(</a:t>
            </a:r>
            <a:r>
              <a:rPr lang="zh-CN" altLang="en-US" sz="1800" b="1" dirty="0" smtClean="0">
                <a:solidFill>
                  <a:schemeClr val="accent1">
                    <a:lumMod val="50000"/>
                  </a:schemeClr>
                </a:solidFill>
                <a:effectLst>
                  <a:outerShdw blurRad="38100" dist="38100" dir="2700000" algn="tl">
                    <a:srgbClr val="000000">
                      <a:alpha val="43137"/>
                    </a:srgbClr>
                  </a:outerShdw>
                </a:effectLst>
              </a:rPr>
              <a:t>续</a:t>
            </a:r>
            <a:r>
              <a:rPr lang="en-US" altLang="zh-CN" sz="1800" b="1" dirty="0" smtClean="0">
                <a:solidFill>
                  <a:schemeClr val="accent1">
                    <a:lumMod val="50000"/>
                  </a:schemeClr>
                </a:solidFill>
                <a:effectLst>
                  <a:outerShdw blurRad="38100" dist="38100" dir="2700000" algn="tl">
                    <a:srgbClr val="000000">
                      <a:alpha val="43137"/>
                    </a:srgbClr>
                  </a:outerShdw>
                </a:effectLst>
              </a:rPr>
              <a:t>1)</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295830" y="3407589"/>
            <a:ext cx="4420186" cy="1015663"/>
          </a:xfrm>
          <a:prstGeom prst="rect">
            <a:avLst/>
          </a:prstGeom>
        </p:spPr>
        <p:txBody>
          <a:bodyPr wrap="square">
            <a:spAutoFit/>
          </a:bodyPr>
          <a:lstStyle/>
          <a:p>
            <a:r>
              <a:rPr lang="zh-CN" altLang="en-US" sz="1000" dirty="0"/>
              <a:t>因此，站在病的三阶段判断的角度，</a:t>
            </a:r>
            <a:r>
              <a:rPr lang="zh-CN" altLang="en-US" sz="1000" b="1" dirty="0">
                <a:solidFill>
                  <a:schemeClr val="tx1">
                    <a:lumMod val="75000"/>
                    <a:lumOff val="25000"/>
                  </a:schemeClr>
                </a:solidFill>
              </a:rPr>
              <a:t>对于</a:t>
            </a:r>
            <a:r>
              <a:rPr lang="en-US" altLang="zh-CN" sz="1000" b="1" dirty="0">
                <a:solidFill>
                  <a:schemeClr val="tx1">
                    <a:lumMod val="75000"/>
                    <a:lumOff val="25000"/>
                  </a:schemeClr>
                </a:solidFill>
              </a:rPr>
              <a:t>5</a:t>
            </a:r>
            <a:r>
              <a:rPr lang="zh-CN" altLang="en-US" sz="1000" b="1" dirty="0">
                <a:solidFill>
                  <a:schemeClr val="tx1">
                    <a:lumMod val="75000"/>
                    <a:lumOff val="25000"/>
                  </a:schemeClr>
                </a:solidFill>
              </a:rPr>
              <a:t>分钟的笔状态，</a:t>
            </a:r>
            <a:r>
              <a:rPr lang="en-US" altLang="zh-CN" sz="1000" b="1" dirty="0">
                <a:solidFill>
                  <a:schemeClr val="tx1">
                    <a:lumMod val="75000"/>
                    <a:lumOff val="25000"/>
                  </a:schemeClr>
                </a:solidFill>
              </a:rPr>
              <a:t>1</a:t>
            </a:r>
            <a:r>
              <a:rPr lang="zh-CN" altLang="en-US" sz="1000" b="1" dirty="0">
                <a:solidFill>
                  <a:schemeClr val="tx1">
                    <a:lumMod val="75000"/>
                    <a:lumOff val="25000"/>
                  </a:schemeClr>
                </a:solidFill>
              </a:rPr>
              <a:t>分钟的笔状态的可能导致</a:t>
            </a:r>
            <a:r>
              <a:rPr lang="en-US" altLang="zh-CN" sz="1000" b="1" dirty="0">
                <a:solidFill>
                  <a:schemeClr val="tx1">
                    <a:lumMod val="75000"/>
                    <a:lumOff val="25000"/>
                  </a:schemeClr>
                </a:solidFill>
              </a:rPr>
              <a:t>5</a:t>
            </a:r>
            <a:r>
              <a:rPr lang="zh-CN" altLang="en-US" sz="1000" b="1" dirty="0">
                <a:solidFill>
                  <a:schemeClr val="tx1">
                    <a:lumMod val="75000"/>
                    <a:lumOff val="25000"/>
                  </a:schemeClr>
                </a:solidFill>
              </a:rPr>
              <a:t>分钟笔状态的改变，就是一种未病的状态。</a:t>
            </a:r>
            <a:r>
              <a:rPr lang="zh-CN" altLang="en-US" sz="1000" dirty="0"/>
              <a:t>例如，对于</a:t>
            </a:r>
            <a:r>
              <a:rPr lang="en-US" altLang="zh-CN" sz="1000" dirty="0"/>
              <a:t>5</a:t>
            </a:r>
            <a:r>
              <a:rPr lang="zh-CN" altLang="en-US" sz="1000" dirty="0"/>
              <a:t>分钟的（</a:t>
            </a:r>
            <a:r>
              <a:rPr lang="en-US" altLang="zh-CN" sz="1000" dirty="0"/>
              <a:t>1</a:t>
            </a:r>
            <a:r>
              <a:rPr lang="zh-CN" altLang="en-US" sz="1000" dirty="0"/>
              <a:t>，</a:t>
            </a:r>
            <a:r>
              <a:rPr lang="en-US" altLang="zh-CN" sz="1000" dirty="0"/>
              <a:t>1</a:t>
            </a:r>
            <a:r>
              <a:rPr lang="zh-CN" altLang="en-US" sz="1000" dirty="0"/>
              <a:t>），</a:t>
            </a:r>
            <a:r>
              <a:rPr lang="en-US" altLang="zh-CN" sz="1000" dirty="0"/>
              <a:t>1</a:t>
            </a:r>
            <a:r>
              <a:rPr lang="zh-CN" altLang="en-US" sz="1000" dirty="0"/>
              <a:t>分钟出现（</a:t>
            </a:r>
            <a:r>
              <a:rPr lang="en-US" altLang="zh-CN" sz="1000" dirty="0"/>
              <a:t>1</a:t>
            </a:r>
            <a:r>
              <a:rPr lang="zh-CN" altLang="en-US" sz="1000" dirty="0"/>
              <a:t>、</a:t>
            </a:r>
            <a:r>
              <a:rPr lang="en-US" altLang="zh-CN" sz="1000" dirty="0"/>
              <a:t>0</a:t>
            </a:r>
            <a:r>
              <a:rPr lang="zh-CN" altLang="en-US" sz="1000" dirty="0"/>
              <a:t>）是一个小的警告，但这个警告如果只出现在</a:t>
            </a:r>
            <a:r>
              <a:rPr lang="en-US" altLang="zh-CN" sz="1000" dirty="0"/>
              <a:t>1</a:t>
            </a:r>
            <a:r>
              <a:rPr lang="zh-CN" altLang="en-US" sz="1000" dirty="0"/>
              <a:t>个</a:t>
            </a:r>
            <a:r>
              <a:rPr lang="en-US" altLang="zh-CN" sz="1000" dirty="0"/>
              <a:t>5</a:t>
            </a:r>
            <a:r>
              <a:rPr lang="zh-CN" altLang="en-US" sz="1000" dirty="0"/>
              <a:t>分钟的</a:t>
            </a:r>
            <a:r>
              <a:rPr lang="en-US" altLang="zh-CN" sz="1000" dirty="0"/>
              <a:t>K</a:t>
            </a:r>
            <a:r>
              <a:rPr lang="zh-CN" altLang="en-US" sz="1000" dirty="0"/>
              <a:t>线里，那么不足以破坏</a:t>
            </a:r>
            <a:r>
              <a:rPr lang="en-US" altLang="zh-CN" sz="1000" dirty="0"/>
              <a:t>5</a:t>
            </a:r>
            <a:r>
              <a:rPr lang="zh-CN" altLang="en-US" sz="1000" dirty="0"/>
              <a:t>分钟的结构，所以这个警告不会造成实质的影响，但如果这个</a:t>
            </a:r>
            <a:r>
              <a:rPr lang="en-US" altLang="zh-CN" sz="1000" dirty="0"/>
              <a:t>1</a:t>
            </a:r>
            <a:r>
              <a:rPr lang="zh-CN" altLang="en-US" sz="1000" dirty="0"/>
              <a:t>分钟的（</a:t>
            </a:r>
            <a:r>
              <a:rPr lang="en-US" altLang="zh-CN" sz="1000" dirty="0"/>
              <a:t>1</a:t>
            </a:r>
            <a:r>
              <a:rPr lang="zh-CN" altLang="en-US" sz="1000" dirty="0"/>
              <a:t>，</a:t>
            </a:r>
            <a:r>
              <a:rPr lang="en-US" altLang="zh-CN" sz="1000" dirty="0"/>
              <a:t>0</a:t>
            </a:r>
            <a:r>
              <a:rPr lang="zh-CN" altLang="en-US" sz="1000" dirty="0"/>
              <a:t>）被确认了，那么一个重要的警告就成立了，这就是将向欲病发展了。</a:t>
            </a:r>
          </a:p>
        </p:txBody>
      </p:sp>
      <p:cxnSp>
        <p:nvCxnSpPr>
          <p:cNvPr id="7" name="直接连接符 6"/>
          <p:cNvCxnSpPr/>
          <p:nvPr/>
        </p:nvCxnSpPr>
        <p:spPr bwMode="auto">
          <a:xfrm>
            <a:off x="1780839" y="517504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8" name="直接连接符 7"/>
          <p:cNvCxnSpPr/>
          <p:nvPr/>
        </p:nvCxnSpPr>
        <p:spPr bwMode="auto">
          <a:xfrm>
            <a:off x="1852847" y="510303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9" name="直接连接符 8"/>
          <p:cNvCxnSpPr/>
          <p:nvPr/>
        </p:nvCxnSpPr>
        <p:spPr bwMode="auto">
          <a:xfrm>
            <a:off x="1924855" y="503103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 name="直接连接符 9"/>
          <p:cNvCxnSpPr/>
          <p:nvPr/>
        </p:nvCxnSpPr>
        <p:spPr bwMode="auto">
          <a:xfrm>
            <a:off x="1996863" y="495902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 name="直接连接符 10"/>
          <p:cNvCxnSpPr/>
          <p:nvPr/>
        </p:nvCxnSpPr>
        <p:spPr bwMode="auto">
          <a:xfrm>
            <a:off x="2068871" y="488701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 name="直接连接符 11"/>
          <p:cNvCxnSpPr/>
          <p:nvPr/>
        </p:nvCxnSpPr>
        <p:spPr bwMode="auto">
          <a:xfrm>
            <a:off x="2554098" y="5185746"/>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 name="直接连接符 12"/>
          <p:cNvCxnSpPr/>
          <p:nvPr/>
        </p:nvCxnSpPr>
        <p:spPr bwMode="auto">
          <a:xfrm>
            <a:off x="2626106" y="5113738"/>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4" name="直接连接符 13"/>
          <p:cNvCxnSpPr/>
          <p:nvPr/>
        </p:nvCxnSpPr>
        <p:spPr bwMode="auto">
          <a:xfrm>
            <a:off x="2698114" y="5041730"/>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5" name="直接连接符 14"/>
          <p:cNvCxnSpPr/>
          <p:nvPr/>
        </p:nvCxnSpPr>
        <p:spPr bwMode="auto">
          <a:xfrm>
            <a:off x="2770122" y="4969722"/>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6" name="直接连接符 15"/>
          <p:cNvCxnSpPr/>
          <p:nvPr/>
        </p:nvCxnSpPr>
        <p:spPr bwMode="auto">
          <a:xfrm>
            <a:off x="2842130" y="4897714"/>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7" name="直接连接符 16"/>
          <p:cNvCxnSpPr/>
          <p:nvPr/>
        </p:nvCxnSpPr>
        <p:spPr bwMode="auto">
          <a:xfrm>
            <a:off x="2914138" y="496393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19" name="矩形 18"/>
          <p:cNvSpPr/>
          <p:nvPr/>
        </p:nvSpPr>
        <p:spPr>
          <a:xfrm>
            <a:off x="1384795" y="5723964"/>
            <a:ext cx="1944216" cy="369332"/>
          </a:xfrm>
          <a:prstGeom prst="rect">
            <a:avLst/>
          </a:prstGeom>
        </p:spPr>
        <p:txBody>
          <a:bodyPr wrap="square">
            <a:spAutoFit/>
          </a:bodyPr>
          <a:lstStyle/>
          <a:p>
            <a:r>
              <a:rPr lang="zh-CN" altLang="en-US" sz="900" dirty="0"/>
              <a:t>例如，对于</a:t>
            </a:r>
            <a:r>
              <a:rPr lang="en-US" altLang="zh-CN" sz="900" dirty="0"/>
              <a:t>5</a:t>
            </a:r>
            <a:r>
              <a:rPr lang="zh-CN" altLang="en-US" sz="900" dirty="0"/>
              <a:t>分钟的（</a:t>
            </a:r>
            <a:r>
              <a:rPr lang="en-US" altLang="zh-CN" sz="900" dirty="0"/>
              <a:t>1</a:t>
            </a:r>
            <a:r>
              <a:rPr lang="zh-CN" altLang="en-US" sz="900" dirty="0"/>
              <a:t>，</a:t>
            </a:r>
            <a:r>
              <a:rPr lang="en-US" altLang="zh-CN" sz="900" dirty="0"/>
              <a:t>1</a:t>
            </a:r>
            <a:r>
              <a:rPr lang="zh-CN" altLang="en-US" sz="900" dirty="0"/>
              <a:t>），</a:t>
            </a:r>
            <a:r>
              <a:rPr lang="en-US" altLang="zh-CN" sz="900" dirty="0"/>
              <a:t>1</a:t>
            </a:r>
            <a:r>
              <a:rPr lang="zh-CN" altLang="en-US" sz="900" dirty="0"/>
              <a:t>分钟出现（</a:t>
            </a:r>
            <a:r>
              <a:rPr lang="en-US" altLang="zh-CN" sz="900" dirty="0"/>
              <a:t>1</a:t>
            </a:r>
            <a:r>
              <a:rPr lang="zh-CN" altLang="en-US" sz="900" dirty="0"/>
              <a:t>、</a:t>
            </a:r>
            <a:r>
              <a:rPr lang="en-US" altLang="zh-CN" sz="900" dirty="0"/>
              <a:t>0</a:t>
            </a:r>
            <a:r>
              <a:rPr lang="zh-CN" altLang="en-US" sz="900" dirty="0"/>
              <a:t>）是一个小的警告</a:t>
            </a:r>
          </a:p>
        </p:txBody>
      </p:sp>
      <p:sp>
        <p:nvSpPr>
          <p:cNvPr id="20" name="矩形 19"/>
          <p:cNvSpPr/>
          <p:nvPr/>
        </p:nvSpPr>
        <p:spPr>
          <a:xfrm>
            <a:off x="5076056" y="204340"/>
            <a:ext cx="4067943" cy="553998"/>
          </a:xfrm>
          <a:prstGeom prst="rect">
            <a:avLst/>
          </a:prstGeom>
        </p:spPr>
        <p:txBody>
          <a:bodyPr wrap="square">
            <a:spAutoFit/>
          </a:bodyPr>
          <a:lstStyle/>
          <a:p>
            <a:r>
              <a:rPr lang="zh-CN" altLang="en-US" sz="1000" dirty="0"/>
              <a:t>但这个</a:t>
            </a:r>
            <a:r>
              <a:rPr lang="en-US" altLang="zh-CN" sz="1000" dirty="0"/>
              <a:t>1</a:t>
            </a:r>
            <a:r>
              <a:rPr lang="zh-CN" altLang="en-US" sz="1000" dirty="0"/>
              <a:t>分钟的（</a:t>
            </a:r>
            <a:r>
              <a:rPr lang="en-US" altLang="zh-CN" sz="1000" dirty="0"/>
              <a:t>-1</a:t>
            </a:r>
            <a:r>
              <a:rPr lang="zh-CN" altLang="en-US" sz="1000" dirty="0"/>
              <a:t>，</a:t>
            </a:r>
            <a:r>
              <a:rPr lang="en-US" altLang="zh-CN" sz="1000" dirty="0"/>
              <a:t>1</a:t>
            </a:r>
            <a:r>
              <a:rPr lang="zh-CN" altLang="en-US" sz="1000" dirty="0"/>
              <a:t>）出现并导致</a:t>
            </a:r>
            <a:r>
              <a:rPr lang="en-US" altLang="zh-CN" sz="1000" dirty="0"/>
              <a:t>5</a:t>
            </a:r>
            <a:r>
              <a:rPr lang="zh-CN" altLang="en-US" sz="1000" dirty="0"/>
              <a:t>分钟的（</a:t>
            </a:r>
            <a:r>
              <a:rPr lang="en-US" altLang="zh-CN" sz="1000" dirty="0"/>
              <a:t>1</a:t>
            </a:r>
            <a:r>
              <a:rPr lang="zh-CN" altLang="en-US" sz="1000" dirty="0"/>
              <a:t>，</a:t>
            </a:r>
            <a:r>
              <a:rPr lang="en-US" altLang="zh-CN" sz="1000" dirty="0"/>
              <a:t>0</a:t>
            </a:r>
            <a:r>
              <a:rPr lang="zh-CN" altLang="en-US" sz="1000" dirty="0"/>
              <a:t>）在形成中，就是一个欲病向已病发展了。当</a:t>
            </a:r>
            <a:r>
              <a:rPr lang="en-US" altLang="zh-CN" sz="1000" dirty="0"/>
              <a:t>5</a:t>
            </a:r>
            <a:r>
              <a:rPr lang="zh-CN" altLang="en-US" sz="1000" dirty="0"/>
              <a:t>分钟的（</a:t>
            </a:r>
            <a:r>
              <a:rPr lang="en-US" altLang="zh-CN" sz="1000" dirty="0"/>
              <a:t>1</a:t>
            </a:r>
            <a:r>
              <a:rPr lang="zh-CN" altLang="en-US" sz="1000" dirty="0"/>
              <a:t>，</a:t>
            </a:r>
            <a:r>
              <a:rPr lang="en-US" altLang="zh-CN" sz="1000" dirty="0"/>
              <a:t>0</a:t>
            </a:r>
            <a:r>
              <a:rPr lang="zh-CN" altLang="en-US" sz="1000" dirty="0"/>
              <a:t>）也确认向（</a:t>
            </a:r>
            <a:r>
              <a:rPr lang="en-US" altLang="zh-CN" sz="1000" dirty="0"/>
              <a:t>-1</a:t>
            </a:r>
            <a:r>
              <a:rPr lang="zh-CN" altLang="en-US" sz="1000" dirty="0"/>
              <a:t>，</a:t>
            </a:r>
            <a:r>
              <a:rPr lang="en-US" altLang="zh-CN" sz="1000" dirty="0"/>
              <a:t>1</a:t>
            </a:r>
            <a:r>
              <a:rPr lang="zh-CN" altLang="en-US" sz="1000" dirty="0"/>
              <a:t>）发展时，就确认已病了。</a:t>
            </a:r>
          </a:p>
        </p:txBody>
      </p:sp>
      <p:sp>
        <p:nvSpPr>
          <p:cNvPr id="22" name="矩形标注 21"/>
          <p:cNvSpPr/>
          <p:nvPr/>
        </p:nvSpPr>
        <p:spPr bwMode="auto">
          <a:xfrm>
            <a:off x="286927" y="4780668"/>
            <a:ext cx="1224136" cy="878184"/>
          </a:xfrm>
          <a:prstGeom prst="wedgeRectCallout">
            <a:avLst>
              <a:gd name="adj1" fmla="val 87690"/>
              <a:gd name="adj2" fmla="val -39659"/>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但这个警告如果只出现在</a:t>
            </a:r>
            <a:r>
              <a:rPr lang="en-US" altLang="zh-CN" sz="900" dirty="0">
                <a:solidFill>
                  <a:srgbClr val="0070C0"/>
                </a:solidFill>
              </a:rPr>
              <a:t>1</a:t>
            </a:r>
            <a:r>
              <a:rPr lang="zh-CN" altLang="en-US" sz="900" dirty="0">
                <a:solidFill>
                  <a:srgbClr val="0070C0"/>
                </a:solidFill>
              </a:rPr>
              <a:t>个</a:t>
            </a:r>
            <a:r>
              <a:rPr lang="en-US" altLang="zh-CN" sz="900" dirty="0">
                <a:solidFill>
                  <a:srgbClr val="0070C0"/>
                </a:solidFill>
              </a:rPr>
              <a:t>5</a:t>
            </a:r>
            <a:r>
              <a:rPr lang="zh-CN" altLang="en-US" sz="900" dirty="0">
                <a:solidFill>
                  <a:srgbClr val="0070C0"/>
                </a:solidFill>
              </a:rPr>
              <a:t>分钟的</a:t>
            </a:r>
            <a:r>
              <a:rPr lang="en-US" altLang="zh-CN" sz="900" dirty="0">
                <a:solidFill>
                  <a:srgbClr val="0070C0"/>
                </a:solidFill>
              </a:rPr>
              <a:t>K</a:t>
            </a:r>
            <a:r>
              <a:rPr lang="zh-CN" altLang="en-US" sz="900" dirty="0">
                <a:solidFill>
                  <a:srgbClr val="0070C0"/>
                </a:solidFill>
              </a:rPr>
              <a:t>线里，那么不足以破坏</a:t>
            </a:r>
            <a:r>
              <a:rPr lang="en-US" altLang="zh-CN" sz="900" dirty="0">
                <a:solidFill>
                  <a:srgbClr val="0070C0"/>
                </a:solidFill>
              </a:rPr>
              <a:t>5</a:t>
            </a:r>
            <a:r>
              <a:rPr lang="zh-CN" altLang="en-US" sz="900" dirty="0">
                <a:solidFill>
                  <a:srgbClr val="0070C0"/>
                </a:solidFill>
              </a:rPr>
              <a:t>分钟的结构，所以这个警告不会造成实质的影响，</a:t>
            </a:r>
          </a:p>
        </p:txBody>
      </p:sp>
      <p:sp>
        <p:nvSpPr>
          <p:cNvPr id="23" name="矩形标注 22"/>
          <p:cNvSpPr/>
          <p:nvPr/>
        </p:nvSpPr>
        <p:spPr bwMode="auto">
          <a:xfrm>
            <a:off x="3239255" y="4840131"/>
            <a:ext cx="1224136" cy="775853"/>
          </a:xfrm>
          <a:prstGeom prst="wedgeRectCallout">
            <a:avLst>
              <a:gd name="adj1" fmla="val -75799"/>
              <a:gd name="adj2" fmla="val -26889"/>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但如果这个</a:t>
            </a:r>
            <a:r>
              <a:rPr lang="en-US" altLang="zh-CN" sz="900" dirty="0">
                <a:solidFill>
                  <a:srgbClr val="0070C0"/>
                </a:solidFill>
              </a:rPr>
              <a:t>1</a:t>
            </a:r>
            <a:r>
              <a:rPr lang="zh-CN" altLang="en-US" sz="900" dirty="0">
                <a:solidFill>
                  <a:srgbClr val="0070C0"/>
                </a:solidFill>
              </a:rPr>
              <a:t>分钟的（</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0</a:t>
            </a:r>
            <a:r>
              <a:rPr lang="zh-CN" altLang="en-US" sz="900" dirty="0">
                <a:solidFill>
                  <a:srgbClr val="0070C0"/>
                </a:solidFill>
              </a:rPr>
              <a:t>）被确认了，那么一个重要的警告就成立了，这就是将向欲病发展了。</a:t>
            </a:r>
          </a:p>
        </p:txBody>
      </p:sp>
      <p:cxnSp>
        <p:nvCxnSpPr>
          <p:cNvPr id="24" name="直接连接符 23"/>
          <p:cNvCxnSpPr/>
          <p:nvPr/>
        </p:nvCxnSpPr>
        <p:spPr bwMode="auto">
          <a:xfrm>
            <a:off x="6510687" y="144170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5" name="直接连接符 24"/>
          <p:cNvCxnSpPr/>
          <p:nvPr/>
        </p:nvCxnSpPr>
        <p:spPr bwMode="auto">
          <a:xfrm>
            <a:off x="6582695" y="136969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6" name="直接连接符 25"/>
          <p:cNvCxnSpPr/>
          <p:nvPr/>
        </p:nvCxnSpPr>
        <p:spPr bwMode="auto">
          <a:xfrm>
            <a:off x="6654703" y="129768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7" name="直接连接符 26"/>
          <p:cNvCxnSpPr/>
          <p:nvPr/>
        </p:nvCxnSpPr>
        <p:spPr bwMode="auto">
          <a:xfrm>
            <a:off x="6726711" y="122568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8" name="直接连接符 27"/>
          <p:cNvCxnSpPr/>
          <p:nvPr/>
        </p:nvCxnSpPr>
        <p:spPr bwMode="auto">
          <a:xfrm>
            <a:off x="6798719" y="115367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9" name="直接连接符 28"/>
          <p:cNvCxnSpPr/>
          <p:nvPr/>
        </p:nvCxnSpPr>
        <p:spPr bwMode="auto">
          <a:xfrm>
            <a:off x="6870727" y="121989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0" name="直接连接符 29"/>
          <p:cNvCxnSpPr/>
          <p:nvPr/>
        </p:nvCxnSpPr>
        <p:spPr bwMode="auto">
          <a:xfrm>
            <a:off x="7350028" y="117457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1" name="直接连接符 30"/>
          <p:cNvCxnSpPr/>
          <p:nvPr/>
        </p:nvCxnSpPr>
        <p:spPr bwMode="auto">
          <a:xfrm>
            <a:off x="7422036" y="123474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2" name="直接连接符 31"/>
          <p:cNvCxnSpPr/>
          <p:nvPr/>
        </p:nvCxnSpPr>
        <p:spPr bwMode="auto">
          <a:xfrm>
            <a:off x="7494044" y="1306754"/>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3" name="直接连接符 32"/>
          <p:cNvCxnSpPr/>
          <p:nvPr/>
        </p:nvCxnSpPr>
        <p:spPr bwMode="auto">
          <a:xfrm>
            <a:off x="7566052" y="137876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4" name="直接连接符 33"/>
          <p:cNvCxnSpPr/>
          <p:nvPr/>
        </p:nvCxnSpPr>
        <p:spPr bwMode="auto">
          <a:xfrm>
            <a:off x="7638060" y="145077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35" name="矩形标注 34"/>
          <p:cNvSpPr/>
          <p:nvPr/>
        </p:nvSpPr>
        <p:spPr bwMode="auto">
          <a:xfrm>
            <a:off x="7962096" y="902484"/>
            <a:ext cx="1074400" cy="622948"/>
          </a:xfrm>
          <a:prstGeom prst="wedgeRectCallout">
            <a:avLst>
              <a:gd name="adj1" fmla="val -72980"/>
              <a:gd name="adj2" fmla="val -13041"/>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当</a:t>
            </a:r>
            <a:r>
              <a:rPr lang="en-US" altLang="zh-CN" sz="900" dirty="0">
                <a:solidFill>
                  <a:srgbClr val="0070C0"/>
                </a:solidFill>
              </a:rPr>
              <a:t>5</a:t>
            </a:r>
            <a:r>
              <a:rPr lang="zh-CN" altLang="en-US" sz="900" dirty="0">
                <a:solidFill>
                  <a:srgbClr val="0070C0"/>
                </a:solidFill>
              </a:rPr>
              <a:t>分钟的（</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0</a:t>
            </a:r>
            <a:r>
              <a:rPr lang="zh-CN" altLang="en-US" sz="900" dirty="0">
                <a:solidFill>
                  <a:srgbClr val="0070C0"/>
                </a:solidFill>
              </a:rPr>
              <a:t>）也确认向（</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1</a:t>
            </a:r>
            <a:r>
              <a:rPr lang="zh-CN" altLang="en-US" sz="900" dirty="0">
                <a:solidFill>
                  <a:srgbClr val="0070C0"/>
                </a:solidFill>
              </a:rPr>
              <a:t>）发展时，就确认已病了。</a:t>
            </a:r>
          </a:p>
        </p:txBody>
      </p:sp>
      <p:sp>
        <p:nvSpPr>
          <p:cNvPr id="36" name="矩形标注 35"/>
          <p:cNvSpPr/>
          <p:nvPr/>
        </p:nvSpPr>
        <p:spPr bwMode="auto">
          <a:xfrm>
            <a:off x="5102575" y="937649"/>
            <a:ext cx="1224136" cy="762519"/>
          </a:xfrm>
          <a:prstGeom prst="wedgeRectCallout">
            <a:avLst>
              <a:gd name="adj1" fmla="val 80643"/>
              <a:gd name="adj2" fmla="val -25133"/>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但这个</a:t>
            </a:r>
            <a:r>
              <a:rPr lang="en-US" altLang="zh-CN" sz="900" dirty="0">
                <a:solidFill>
                  <a:srgbClr val="0070C0"/>
                </a:solidFill>
              </a:rPr>
              <a:t>1</a:t>
            </a:r>
            <a:r>
              <a:rPr lang="zh-CN" altLang="en-US" sz="900" dirty="0">
                <a:solidFill>
                  <a:srgbClr val="0070C0"/>
                </a:solidFill>
              </a:rPr>
              <a:t>分钟的（</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1</a:t>
            </a:r>
            <a:r>
              <a:rPr lang="zh-CN" altLang="en-US" sz="900" dirty="0">
                <a:solidFill>
                  <a:srgbClr val="0070C0"/>
                </a:solidFill>
              </a:rPr>
              <a:t>）出现并导致</a:t>
            </a:r>
            <a:r>
              <a:rPr lang="en-US" altLang="zh-CN" sz="900" dirty="0">
                <a:solidFill>
                  <a:srgbClr val="0070C0"/>
                </a:solidFill>
              </a:rPr>
              <a:t>5</a:t>
            </a:r>
            <a:r>
              <a:rPr lang="zh-CN" altLang="en-US" sz="900" dirty="0">
                <a:solidFill>
                  <a:srgbClr val="0070C0"/>
                </a:solidFill>
              </a:rPr>
              <a:t>分钟的（</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0</a:t>
            </a:r>
            <a:r>
              <a:rPr lang="zh-CN" altLang="en-US" sz="900" dirty="0">
                <a:solidFill>
                  <a:srgbClr val="0070C0"/>
                </a:solidFill>
              </a:rPr>
              <a:t>）在形成中，就是一个欲病向已病发展了。</a:t>
            </a:r>
          </a:p>
        </p:txBody>
      </p:sp>
      <p:sp>
        <p:nvSpPr>
          <p:cNvPr id="37" name="矩形 36"/>
          <p:cNvSpPr/>
          <p:nvPr/>
        </p:nvSpPr>
        <p:spPr>
          <a:xfrm>
            <a:off x="5103059" y="1822539"/>
            <a:ext cx="3834426" cy="2092881"/>
          </a:xfrm>
          <a:prstGeom prst="rect">
            <a:avLst/>
          </a:prstGeom>
        </p:spPr>
        <p:txBody>
          <a:bodyPr wrap="square">
            <a:spAutoFit/>
          </a:bodyPr>
          <a:lstStyle/>
          <a:p>
            <a:r>
              <a:rPr lang="zh-CN" altLang="en-US" sz="1000" dirty="0"/>
              <a:t>这种分析，同样可以应用在日线与周线的关系上，例如最近大盘的走势，在周线上出现（</a:t>
            </a:r>
            <a:r>
              <a:rPr lang="en-US" altLang="zh-CN" sz="1000" dirty="0"/>
              <a:t>-1</a:t>
            </a:r>
            <a:r>
              <a:rPr lang="zh-CN" altLang="en-US" sz="1000" dirty="0"/>
              <a:t>，</a:t>
            </a:r>
            <a:r>
              <a:rPr lang="en-US" altLang="zh-CN" sz="1000" dirty="0"/>
              <a:t>0</a:t>
            </a:r>
            <a:r>
              <a:rPr lang="zh-CN" altLang="en-US" sz="1000" dirty="0"/>
              <a:t>），而日线上目前是（</a:t>
            </a:r>
            <a:r>
              <a:rPr lang="en-US" altLang="zh-CN" sz="1000" dirty="0"/>
              <a:t>-1</a:t>
            </a:r>
            <a:r>
              <a:rPr lang="zh-CN" altLang="en-US" sz="1000" dirty="0"/>
              <a:t>，</a:t>
            </a:r>
            <a:r>
              <a:rPr lang="en-US" altLang="zh-CN" sz="1000" dirty="0"/>
              <a:t>1</a:t>
            </a:r>
            <a:r>
              <a:rPr lang="zh-CN" altLang="en-US" sz="1000" dirty="0"/>
              <a:t>），这种状况是下跌里第三恶劣的情况，因为最恶劣的是周线是（</a:t>
            </a:r>
            <a:r>
              <a:rPr lang="en-US" altLang="zh-CN" sz="1000" dirty="0"/>
              <a:t>-1</a:t>
            </a:r>
            <a:r>
              <a:rPr lang="zh-CN" altLang="en-US" sz="1000" dirty="0"/>
              <a:t>，</a:t>
            </a:r>
            <a:r>
              <a:rPr lang="en-US" altLang="zh-CN" sz="1000" dirty="0"/>
              <a:t>1</a:t>
            </a:r>
            <a:r>
              <a:rPr lang="zh-CN" altLang="en-US" sz="1000" dirty="0"/>
              <a:t>），日线也是（</a:t>
            </a:r>
            <a:r>
              <a:rPr lang="en-US" altLang="zh-CN" sz="1000" dirty="0"/>
              <a:t>-1</a:t>
            </a:r>
            <a:r>
              <a:rPr lang="zh-CN" altLang="en-US" sz="1000" dirty="0"/>
              <a:t>，</a:t>
            </a:r>
            <a:r>
              <a:rPr lang="en-US" altLang="zh-CN" sz="1000" dirty="0"/>
              <a:t>1</a:t>
            </a:r>
            <a:r>
              <a:rPr lang="zh-CN" altLang="en-US" sz="1000" dirty="0"/>
              <a:t>）；次恶劣的是周线是（</a:t>
            </a:r>
            <a:r>
              <a:rPr lang="en-US" altLang="zh-CN" sz="1000" dirty="0"/>
              <a:t>-1</a:t>
            </a:r>
            <a:r>
              <a:rPr lang="zh-CN" altLang="en-US" sz="1000" dirty="0"/>
              <a:t>，</a:t>
            </a:r>
            <a:r>
              <a:rPr lang="en-US" altLang="zh-CN" sz="1000" dirty="0"/>
              <a:t>1</a:t>
            </a:r>
            <a:r>
              <a:rPr lang="zh-CN" altLang="en-US" sz="1000" dirty="0"/>
              <a:t>），日线也是（</a:t>
            </a:r>
            <a:r>
              <a:rPr lang="en-US" altLang="zh-CN" sz="1000" dirty="0"/>
              <a:t>-1</a:t>
            </a:r>
            <a:r>
              <a:rPr lang="zh-CN" altLang="en-US" sz="1000" dirty="0"/>
              <a:t>，</a:t>
            </a:r>
            <a:r>
              <a:rPr lang="en-US" altLang="zh-CN" sz="1000" dirty="0"/>
              <a:t>0</a:t>
            </a:r>
            <a:r>
              <a:rPr lang="zh-CN" altLang="en-US" sz="1000" dirty="0"/>
              <a:t>）。</a:t>
            </a:r>
            <a:r>
              <a:rPr lang="zh-CN" altLang="en-US" sz="1000" b="1" dirty="0">
                <a:solidFill>
                  <a:srgbClr val="7030A0"/>
                </a:solidFill>
              </a:rPr>
              <a:t>对于第二、三恶劣的情况，技术高的也是可以去操作的，至于对于最恶劣的那种，就算技术高的，也算了。</a:t>
            </a:r>
            <a:r>
              <a:rPr lang="zh-CN" altLang="en-US" sz="1000" dirty="0"/>
              <a:t>目前，首要等待的就是日线出现（</a:t>
            </a:r>
            <a:r>
              <a:rPr lang="en-US" altLang="zh-CN" sz="1000" dirty="0"/>
              <a:t>-1</a:t>
            </a:r>
            <a:r>
              <a:rPr lang="zh-CN" altLang="en-US" sz="1000" dirty="0"/>
              <a:t>，</a:t>
            </a:r>
            <a:r>
              <a:rPr lang="en-US" altLang="zh-CN" sz="1000" dirty="0"/>
              <a:t>0</a:t>
            </a:r>
            <a:r>
              <a:rPr lang="zh-CN" altLang="en-US" sz="1000" dirty="0"/>
              <a:t>）的信号，而如果这信号出现时，周线还能保持（</a:t>
            </a:r>
            <a:r>
              <a:rPr lang="en-US" altLang="zh-CN" sz="1000" dirty="0"/>
              <a:t>-1</a:t>
            </a:r>
            <a:r>
              <a:rPr lang="zh-CN" altLang="en-US" sz="1000" dirty="0"/>
              <a:t>，</a:t>
            </a:r>
            <a:r>
              <a:rPr lang="en-US" altLang="zh-CN" sz="1000" dirty="0"/>
              <a:t>0</a:t>
            </a:r>
            <a:r>
              <a:rPr lang="zh-CN" altLang="en-US" sz="1000" dirty="0"/>
              <a:t>），那么就会出现第四恶劣的情况，也就是有可能出现转机的情况，是否出现，大盘走出来就知道了。而目前的大盘处在最微妙的时候，为什么？因为一旦日线的（</a:t>
            </a:r>
            <a:r>
              <a:rPr lang="en-US" altLang="zh-CN" sz="1000" dirty="0"/>
              <a:t>-1</a:t>
            </a:r>
            <a:r>
              <a:rPr lang="zh-CN" altLang="en-US" sz="1000" dirty="0"/>
              <a:t>，</a:t>
            </a:r>
            <a:r>
              <a:rPr lang="en-US" altLang="zh-CN" sz="1000" dirty="0"/>
              <a:t>1</a:t>
            </a:r>
            <a:r>
              <a:rPr lang="zh-CN" altLang="en-US" sz="1000" dirty="0"/>
              <a:t>）延续到打破周线的（</a:t>
            </a:r>
            <a:r>
              <a:rPr lang="en-US" altLang="zh-CN" sz="1000" dirty="0"/>
              <a:t>-1</a:t>
            </a:r>
            <a:r>
              <a:rPr lang="zh-CN" altLang="en-US" sz="1000" dirty="0"/>
              <a:t>，</a:t>
            </a:r>
            <a:r>
              <a:rPr lang="en-US" altLang="zh-CN" sz="1000" dirty="0"/>
              <a:t>0</a:t>
            </a:r>
            <a:r>
              <a:rPr lang="zh-CN" altLang="en-US" sz="1000" dirty="0"/>
              <a:t>），这样就会变成最恶劣的走势状态，也就是周线（</a:t>
            </a:r>
            <a:r>
              <a:rPr lang="en-US" altLang="zh-CN" sz="1000" dirty="0"/>
              <a:t>-1</a:t>
            </a:r>
            <a:r>
              <a:rPr lang="zh-CN" altLang="en-US" sz="1000" dirty="0"/>
              <a:t>，</a:t>
            </a:r>
            <a:r>
              <a:rPr lang="en-US" altLang="zh-CN" sz="1000" dirty="0"/>
              <a:t>1</a:t>
            </a:r>
            <a:r>
              <a:rPr lang="zh-CN" altLang="en-US" sz="1000" dirty="0"/>
              <a:t>），日线也（</a:t>
            </a:r>
            <a:r>
              <a:rPr lang="en-US" altLang="zh-CN" sz="1000" dirty="0"/>
              <a:t>-1</a:t>
            </a:r>
            <a:r>
              <a:rPr lang="zh-CN" altLang="en-US" sz="1000" dirty="0"/>
              <a:t>，</a:t>
            </a:r>
            <a:r>
              <a:rPr lang="en-US" altLang="zh-CN" sz="1000" dirty="0"/>
              <a:t>1</a:t>
            </a:r>
            <a:r>
              <a:rPr lang="zh-CN" altLang="en-US" sz="1000" dirty="0"/>
              <a:t>）。换言之，目前的大盘只面临两种选择，第</a:t>
            </a:r>
            <a:r>
              <a:rPr lang="en-US" altLang="zh-CN" sz="1000" dirty="0"/>
              <a:t>1</a:t>
            </a:r>
            <a:r>
              <a:rPr lang="zh-CN" altLang="en-US" sz="1000" dirty="0"/>
              <a:t>恶劣还是第</a:t>
            </a:r>
            <a:r>
              <a:rPr lang="en-US" altLang="zh-CN" sz="1000" dirty="0"/>
              <a:t>4</a:t>
            </a:r>
            <a:r>
              <a:rPr lang="zh-CN" altLang="en-US" sz="1000" dirty="0"/>
              <a:t>恶劣，如此而已。</a:t>
            </a:r>
          </a:p>
        </p:txBody>
      </p:sp>
      <p:sp>
        <p:nvSpPr>
          <p:cNvPr id="38" name="矩形 37"/>
          <p:cNvSpPr/>
          <p:nvPr/>
        </p:nvSpPr>
        <p:spPr>
          <a:xfrm>
            <a:off x="1757054" y="4594914"/>
            <a:ext cx="479618" cy="230832"/>
          </a:xfrm>
          <a:prstGeom prst="rect">
            <a:avLst/>
          </a:prstGeom>
        </p:spPr>
        <p:txBody>
          <a:bodyPr wrap="none">
            <a:spAutoFit/>
          </a:bodyPr>
          <a:lstStyle/>
          <a:p>
            <a:r>
              <a:rPr lang="en-US" altLang="zh-CN" sz="900" dirty="0"/>
              <a:t>5</a:t>
            </a:r>
            <a:r>
              <a:rPr lang="zh-CN" altLang="en-US" sz="900" dirty="0"/>
              <a:t>分钟</a:t>
            </a:r>
          </a:p>
        </p:txBody>
      </p:sp>
      <p:sp>
        <p:nvSpPr>
          <p:cNvPr id="39" name="矩形 38"/>
          <p:cNvSpPr/>
          <p:nvPr/>
        </p:nvSpPr>
        <p:spPr>
          <a:xfrm>
            <a:off x="2626106" y="4609299"/>
            <a:ext cx="479618" cy="230832"/>
          </a:xfrm>
          <a:prstGeom prst="rect">
            <a:avLst/>
          </a:prstGeom>
        </p:spPr>
        <p:txBody>
          <a:bodyPr wrap="none">
            <a:spAutoFit/>
          </a:bodyPr>
          <a:lstStyle/>
          <a:p>
            <a:r>
              <a:rPr lang="en-US" altLang="zh-CN" sz="900" dirty="0"/>
              <a:t>1</a:t>
            </a:r>
            <a:r>
              <a:rPr lang="zh-CN" altLang="en-US" sz="900" dirty="0"/>
              <a:t>分钟</a:t>
            </a:r>
          </a:p>
        </p:txBody>
      </p:sp>
      <p:sp>
        <p:nvSpPr>
          <p:cNvPr id="40" name="矩形 39"/>
          <p:cNvSpPr/>
          <p:nvPr/>
        </p:nvSpPr>
        <p:spPr>
          <a:xfrm>
            <a:off x="6540654" y="800167"/>
            <a:ext cx="479618" cy="230832"/>
          </a:xfrm>
          <a:prstGeom prst="rect">
            <a:avLst/>
          </a:prstGeom>
        </p:spPr>
        <p:txBody>
          <a:bodyPr wrap="none">
            <a:spAutoFit/>
          </a:bodyPr>
          <a:lstStyle/>
          <a:p>
            <a:r>
              <a:rPr lang="en-US" altLang="zh-CN" sz="900" dirty="0"/>
              <a:t>5</a:t>
            </a:r>
            <a:r>
              <a:rPr lang="zh-CN" altLang="en-US" sz="900" dirty="0"/>
              <a:t>分钟</a:t>
            </a:r>
          </a:p>
        </p:txBody>
      </p:sp>
      <p:sp>
        <p:nvSpPr>
          <p:cNvPr id="41" name="矩形 40"/>
          <p:cNvSpPr/>
          <p:nvPr/>
        </p:nvSpPr>
        <p:spPr>
          <a:xfrm>
            <a:off x="7240935" y="790352"/>
            <a:ext cx="479618" cy="230832"/>
          </a:xfrm>
          <a:prstGeom prst="rect">
            <a:avLst/>
          </a:prstGeom>
        </p:spPr>
        <p:txBody>
          <a:bodyPr wrap="none">
            <a:spAutoFit/>
          </a:bodyPr>
          <a:lstStyle/>
          <a:p>
            <a:r>
              <a:rPr lang="en-US" altLang="zh-CN" sz="900" dirty="0" smtClean="0"/>
              <a:t>1</a:t>
            </a:r>
            <a:r>
              <a:rPr lang="zh-CN" altLang="en-US" sz="900" dirty="0" smtClean="0"/>
              <a:t>分钟</a:t>
            </a:r>
            <a:endParaRPr lang="zh-CN" altLang="en-US" sz="900" dirty="0"/>
          </a:p>
        </p:txBody>
      </p:sp>
      <p:sp>
        <p:nvSpPr>
          <p:cNvPr id="42" name="矩形 41"/>
          <p:cNvSpPr/>
          <p:nvPr/>
        </p:nvSpPr>
        <p:spPr>
          <a:xfrm>
            <a:off x="5890876" y="4008410"/>
            <a:ext cx="415498" cy="230832"/>
          </a:xfrm>
          <a:prstGeom prst="rect">
            <a:avLst/>
          </a:prstGeom>
        </p:spPr>
        <p:txBody>
          <a:bodyPr wrap="none">
            <a:spAutoFit/>
          </a:bodyPr>
          <a:lstStyle/>
          <a:p>
            <a:r>
              <a:rPr lang="zh-CN" altLang="en-US" sz="900" dirty="0"/>
              <a:t>周线</a:t>
            </a:r>
          </a:p>
        </p:txBody>
      </p:sp>
      <p:sp>
        <p:nvSpPr>
          <p:cNvPr id="43" name="矩形 42"/>
          <p:cNvSpPr/>
          <p:nvPr/>
        </p:nvSpPr>
        <p:spPr>
          <a:xfrm>
            <a:off x="7305055" y="3965798"/>
            <a:ext cx="415498" cy="230832"/>
          </a:xfrm>
          <a:prstGeom prst="rect">
            <a:avLst/>
          </a:prstGeom>
        </p:spPr>
        <p:txBody>
          <a:bodyPr wrap="none">
            <a:spAutoFit/>
          </a:bodyPr>
          <a:lstStyle/>
          <a:p>
            <a:r>
              <a:rPr lang="zh-CN" altLang="en-US" sz="900" dirty="0"/>
              <a:t>日线</a:t>
            </a:r>
          </a:p>
        </p:txBody>
      </p:sp>
      <p:cxnSp>
        <p:nvCxnSpPr>
          <p:cNvPr id="44" name="直接连接符 43"/>
          <p:cNvCxnSpPr/>
          <p:nvPr/>
        </p:nvCxnSpPr>
        <p:spPr bwMode="auto">
          <a:xfrm>
            <a:off x="7830362" y="405489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5" name="直接连接符 44"/>
          <p:cNvCxnSpPr/>
          <p:nvPr/>
        </p:nvCxnSpPr>
        <p:spPr bwMode="auto">
          <a:xfrm>
            <a:off x="7902370" y="411506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6" name="直接连接符 45"/>
          <p:cNvCxnSpPr/>
          <p:nvPr/>
        </p:nvCxnSpPr>
        <p:spPr bwMode="auto">
          <a:xfrm>
            <a:off x="7974378" y="4187074"/>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7" name="直接连接符 46"/>
          <p:cNvCxnSpPr/>
          <p:nvPr/>
        </p:nvCxnSpPr>
        <p:spPr bwMode="auto">
          <a:xfrm>
            <a:off x="8046386" y="425908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8" name="直接连接符 47"/>
          <p:cNvCxnSpPr/>
          <p:nvPr/>
        </p:nvCxnSpPr>
        <p:spPr bwMode="auto">
          <a:xfrm>
            <a:off x="8118394" y="433109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49" name="直接连接符 48"/>
          <p:cNvCxnSpPr/>
          <p:nvPr/>
        </p:nvCxnSpPr>
        <p:spPr bwMode="auto">
          <a:xfrm>
            <a:off x="6484417" y="408304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50" name="直接连接符 49"/>
          <p:cNvCxnSpPr/>
          <p:nvPr/>
        </p:nvCxnSpPr>
        <p:spPr bwMode="auto">
          <a:xfrm>
            <a:off x="6556425" y="414321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51" name="直接连接符 50"/>
          <p:cNvCxnSpPr/>
          <p:nvPr/>
        </p:nvCxnSpPr>
        <p:spPr bwMode="auto">
          <a:xfrm>
            <a:off x="6628433" y="421522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52" name="直接连接符 51"/>
          <p:cNvCxnSpPr/>
          <p:nvPr/>
        </p:nvCxnSpPr>
        <p:spPr bwMode="auto">
          <a:xfrm>
            <a:off x="6700441" y="428722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53" name="直接连接符 52"/>
          <p:cNvCxnSpPr/>
          <p:nvPr/>
        </p:nvCxnSpPr>
        <p:spPr bwMode="auto">
          <a:xfrm>
            <a:off x="6772449" y="435923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54" name="直接连接符 53"/>
          <p:cNvCxnSpPr/>
          <p:nvPr/>
        </p:nvCxnSpPr>
        <p:spPr bwMode="auto">
          <a:xfrm>
            <a:off x="6844457" y="4321242"/>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55" name="矩形 54"/>
          <p:cNvSpPr/>
          <p:nvPr/>
        </p:nvSpPr>
        <p:spPr>
          <a:xfrm>
            <a:off x="5714643" y="4725144"/>
            <a:ext cx="3024336" cy="369332"/>
          </a:xfrm>
          <a:prstGeom prst="rect">
            <a:avLst/>
          </a:prstGeom>
        </p:spPr>
        <p:txBody>
          <a:bodyPr wrap="square">
            <a:spAutoFit/>
          </a:bodyPr>
          <a:lstStyle/>
          <a:p>
            <a:r>
              <a:rPr lang="zh-CN" altLang="en-US" sz="900" dirty="0"/>
              <a:t>例如最近大盘的走势，在周线上出现（</a:t>
            </a:r>
            <a:r>
              <a:rPr lang="en-US" altLang="zh-CN" sz="900" dirty="0"/>
              <a:t>-1</a:t>
            </a:r>
            <a:r>
              <a:rPr lang="zh-CN" altLang="en-US" sz="900" dirty="0"/>
              <a:t>，</a:t>
            </a:r>
            <a:r>
              <a:rPr lang="en-US" altLang="zh-CN" sz="900" dirty="0"/>
              <a:t>0</a:t>
            </a:r>
            <a:r>
              <a:rPr lang="zh-CN" altLang="en-US" sz="900" dirty="0"/>
              <a:t>），而日线上目前是（</a:t>
            </a:r>
            <a:r>
              <a:rPr lang="en-US" altLang="zh-CN" sz="900" dirty="0"/>
              <a:t>-1</a:t>
            </a:r>
            <a:r>
              <a:rPr lang="zh-CN" altLang="en-US" sz="900" dirty="0"/>
              <a:t>，</a:t>
            </a:r>
            <a:r>
              <a:rPr lang="en-US" altLang="zh-CN" sz="900" dirty="0"/>
              <a:t>1</a:t>
            </a:r>
            <a:r>
              <a:rPr lang="zh-CN" altLang="en-US" sz="900" dirty="0"/>
              <a:t>），这种状况是下跌里</a:t>
            </a:r>
            <a:r>
              <a:rPr lang="zh-CN" altLang="en-US" sz="900" b="1" dirty="0">
                <a:solidFill>
                  <a:srgbClr val="0070C0"/>
                </a:solidFill>
              </a:rPr>
              <a:t>第三恶劣的情况</a:t>
            </a:r>
          </a:p>
        </p:txBody>
      </p:sp>
      <p:sp>
        <p:nvSpPr>
          <p:cNvPr id="56" name="矩形 55"/>
          <p:cNvSpPr/>
          <p:nvPr/>
        </p:nvSpPr>
        <p:spPr>
          <a:xfrm>
            <a:off x="5971671" y="5166749"/>
            <a:ext cx="415498" cy="230832"/>
          </a:xfrm>
          <a:prstGeom prst="rect">
            <a:avLst/>
          </a:prstGeom>
        </p:spPr>
        <p:txBody>
          <a:bodyPr wrap="none">
            <a:spAutoFit/>
          </a:bodyPr>
          <a:lstStyle/>
          <a:p>
            <a:r>
              <a:rPr lang="zh-CN" altLang="en-US" sz="900" dirty="0"/>
              <a:t>周线</a:t>
            </a:r>
          </a:p>
        </p:txBody>
      </p:sp>
      <p:sp>
        <p:nvSpPr>
          <p:cNvPr id="57" name="矩形 56"/>
          <p:cNvSpPr/>
          <p:nvPr/>
        </p:nvSpPr>
        <p:spPr>
          <a:xfrm>
            <a:off x="7358303" y="5157192"/>
            <a:ext cx="415498" cy="230832"/>
          </a:xfrm>
          <a:prstGeom prst="rect">
            <a:avLst/>
          </a:prstGeom>
        </p:spPr>
        <p:txBody>
          <a:bodyPr wrap="none">
            <a:spAutoFit/>
          </a:bodyPr>
          <a:lstStyle/>
          <a:p>
            <a:r>
              <a:rPr lang="zh-CN" altLang="en-US" sz="900" dirty="0"/>
              <a:t>日线</a:t>
            </a:r>
          </a:p>
        </p:txBody>
      </p:sp>
      <p:cxnSp>
        <p:nvCxnSpPr>
          <p:cNvPr id="58" name="直接连接符 57"/>
          <p:cNvCxnSpPr/>
          <p:nvPr/>
        </p:nvCxnSpPr>
        <p:spPr bwMode="auto">
          <a:xfrm>
            <a:off x="7884368" y="522920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59" name="直接连接符 58"/>
          <p:cNvCxnSpPr/>
          <p:nvPr/>
        </p:nvCxnSpPr>
        <p:spPr bwMode="auto">
          <a:xfrm>
            <a:off x="7956376" y="528936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0" name="直接连接符 59"/>
          <p:cNvCxnSpPr/>
          <p:nvPr/>
        </p:nvCxnSpPr>
        <p:spPr bwMode="auto">
          <a:xfrm>
            <a:off x="8028384" y="536137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1" name="直接连接符 60"/>
          <p:cNvCxnSpPr/>
          <p:nvPr/>
        </p:nvCxnSpPr>
        <p:spPr bwMode="auto">
          <a:xfrm>
            <a:off x="8100392" y="543338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2" name="直接连接符 61"/>
          <p:cNvCxnSpPr/>
          <p:nvPr/>
        </p:nvCxnSpPr>
        <p:spPr bwMode="auto">
          <a:xfrm>
            <a:off x="8172400" y="550539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4" name="直接连接符 63"/>
          <p:cNvCxnSpPr/>
          <p:nvPr/>
        </p:nvCxnSpPr>
        <p:spPr bwMode="auto">
          <a:xfrm>
            <a:off x="6564975" y="522920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5" name="直接连接符 64"/>
          <p:cNvCxnSpPr/>
          <p:nvPr/>
        </p:nvCxnSpPr>
        <p:spPr bwMode="auto">
          <a:xfrm>
            <a:off x="6636983" y="528936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6" name="直接连接符 65"/>
          <p:cNvCxnSpPr/>
          <p:nvPr/>
        </p:nvCxnSpPr>
        <p:spPr bwMode="auto">
          <a:xfrm>
            <a:off x="6708991" y="536137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7" name="直接连接符 66"/>
          <p:cNvCxnSpPr/>
          <p:nvPr/>
        </p:nvCxnSpPr>
        <p:spPr bwMode="auto">
          <a:xfrm>
            <a:off x="6780999" y="543338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68" name="直接连接符 67"/>
          <p:cNvCxnSpPr/>
          <p:nvPr/>
        </p:nvCxnSpPr>
        <p:spPr bwMode="auto">
          <a:xfrm>
            <a:off x="6853007" y="550539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70" name="矩形 69"/>
          <p:cNvSpPr/>
          <p:nvPr/>
        </p:nvSpPr>
        <p:spPr>
          <a:xfrm>
            <a:off x="5796136" y="5949280"/>
            <a:ext cx="2880320" cy="230832"/>
          </a:xfrm>
          <a:prstGeom prst="rect">
            <a:avLst/>
          </a:prstGeom>
        </p:spPr>
        <p:txBody>
          <a:bodyPr wrap="square">
            <a:spAutoFit/>
          </a:bodyPr>
          <a:lstStyle/>
          <a:p>
            <a:r>
              <a:rPr lang="zh-CN" altLang="en-US" sz="900" dirty="0"/>
              <a:t>因为</a:t>
            </a:r>
            <a:r>
              <a:rPr lang="zh-CN" altLang="en-US" sz="900" b="1" dirty="0">
                <a:solidFill>
                  <a:srgbClr val="0070C0"/>
                </a:solidFill>
              </a:rPr>
              <a:t>最恶劣</a:t>
            </a:r>
            <a:r>
              <a:rPr lang="zh-CN" altLang="en-US" sz="900" dirty="0"/>
              <a:t>的是周线是（</a:t>
            </a:r>
            <a:r>
              <a:rPr lang="en-US" altLang="zh-CN" sz="900" dirty="0"/>
              <a:t>-1</a:t>
            </a:r>
            <a:r>
              <a:rPr lang="zh-CN" altLang="en-US" sz="900" dirty="0"/>
              <a:t>，</a:t>
            </a:r>
            <a:r>
              <a:rPr lang="en-US" altLang="zh-CN" sz="900" dirty="0"/>
              <a:t>1</a:t>
            </a:r>
            <a:r>
              <a:rPr lang="zh-CN" altLang="en-US" sz="900" dirty="0"/>
              <a:t>），日线也是（</a:t>
            </a:r>
            <a:r>
              <a:rPr lang="en-US" altLang="zh-CN" sz="900" dirty="0"/>
              <a:t>-1</a:t>
            </a:r>
            <a:r>
              <a:rPr lang="zh-CN" altLang="en-US" sz="900" dirty="0"/>
              <a:t>，</a:t>
            </a:r>
            <a:r>
              <a:rPr lang="en-US" altLang="zh-CN" sz="900" dirty="0"/>
              <a:t>1</a:t>
            </a:r>
            <a:r>
              <a:rPr lang="zh-CN" altLang="en-US" sz="900" dirty="0"/>
              <a:t>）</a:t>
            </a:r>
          </a:p>
        </p:txBody>
      </p:sp>
      <p:sp>
        <p:nvSpPr>
          <p:cNvPr id="106" name="矩形 105"/>
          <p:cNvSpPr/>
          <p:nvPr/>
        </p:nvSpPr>
        <p:spPr bwMode="auto">
          <a:xfrm>
            <a:off x="7398314" y="6567155"/>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07" name="动作按钮: 开始 106">
            <a:hlinkClick r:id="" action="ppaction://hlinkshowjump?jump=lastslideviewed" highlightClick="1"/>
          </p:cNvPr>
          <p:cNvSpPr/>
          <p:nvPr/>
        </p:nvSpPr>
        <p:spPr bwMode="auto">
          <a:xfrm>
            <a:off x="7398314" y="6567155"/>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08" name="动作按钮: 后退或前一项 107">
            <a:hlinkClick r:id="" action="ppaction://hlinkshowjump?jump=previousslide" highlightClick="1"/>
          </p:cNvPr>
          <p:cNvSpPr/>
          <p:nvPr/>
        </p:nvSpPr>
        <p:spPr bwMode="auto">
          <a:xfrm>
            <a:off x="7686346" y="6567155"/>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09" name="动作按钮: 前进或下一项 108">
            <a:hlinkClick r:id="" action="ppaction://hlinkshowjump?jump=nextslide" highlightClick="1"/>
          </p:cNvPr>
          <p:cNvSpPr/>
          <p:nvPr/>
        </p:nvSpPr>
        <p:spPr bwMode="auto">
          <a:xfrm>
            <a:off x="7974378" y="6567155"/>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10" name="动作按钮: 结束 109">
            <a:hlinkClick r:id="" action="ppaction://hlinkshowjump?jump=lastslide" highlightClick="1"/>
          </p:cNvPr>
          <p:cNvSpPr/>
          <p:nvPr/>
        </p:nvSpPr>
        <p:spPr bwMode="auto">
          <a:xfrm>
            <a:off x="8226406" y="6567155"/>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11" name="动作按钮: 第一张 110">
            <a:hlinkClick r:id="" action="ppaction://hlinkshowjump?jump=firstslide" highlightClick="1"/>
          </p:cNvPr>
          <p:cNvSpPr/>
          <p:nvPr/>
        </p:nvSpPr>
        <p:spPr bwMode="auto">
          <a:xfrm>
            <a:off x="8550442" y="6567155"/>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12" name="动作按钮: 上一张 111">
            <a:hlinkClick r:id="" action="ppaction://hlinkshowjump?jump=endshow" highlightClick="1"/>
          </p:cNvPr>
          <p:cNvSpPr/>
          <p:nvPr/>
        </p:nvSpPr>
        <p:spPr bwMode="auto">
          <a:xfrm>
            <a:off x="8820472" y="6567155"/>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13" name="矩形 112"/>
          <p:cNvSpPr/>
          <p:nvPr/>
        </p:nvSpPr>
        <p:spPr>
          <a:xfrm>
            <a:off x="385266" y="253097"/>
            <a:ext cx="4367612" cy="1015663"/>
          </a:xfrm>
          <a:prstGeom prst="rect">
            <a:avLst/>
          </a:prstGeom>
        </p:spPr>
        <p:txBody>
          <a:bodyPr wrap="square">
            <a:spAutoFit/>
          </a:bodyPr>
          <a:lstStyle/>
          <a:p>
            <a:r>
              <a:rPr lang="zh-CN" altLang="en-US" sz="1000" dirty="0"/>
              <a:t>有了上面的分析，</a:t>
            </a:r>
            <a:r>
              <a:rPr lang="zh-CN" altLang="en-US" sz="1000" b="1" dirty="0">
                <a:solidFill>
                  <a:srgbClr val="7030A0"/>
                </a:solidFill>
              </a:rPr>
              <a:t>我们就很容易进行更复杂点的分解</a:t>
            </a:r>
            <a:r>
              <a:rPr lang="zh-CN" altLang="en-US" sz="1000" dirty="0"/>
              <a:t>。考察两个相邻的时间周期</a:t>
            </a:r>
            <a:r>
              <a:rPr lang="en-US" altLang="zh-CN" sz="1000" dirty="0"/>
              <a:t>K</a:t>
            </a:r>
            <a:r>
              <a:rPr lang="zh-CN" altLang="en-US" sz="1000" dirty="0"/>
              <a:t>线，例如</a:t>
            </a:r>
            <a:r>
              <a:rPr lang="en-US" altLang="zh-CN" sz="1000" dirty="0"/>
              <a:t>1</a:t>
            </a:r>
            <a:r>
              <a:rPr lang="zh-CN" altLang="en-US" sz="1000" dirty="0"/>
              <a:t>分钟和</a:t>
            </a:r>
            <a:r>
              <a:rPr lang="en-US" altLang="zh-CN" sz="1000" dirty="0"/>
              <a:t>5</a:t>
            </a:r>
            <a:r>
              <a:rPr lang="zh-CN" altLang="en-US" sz="1000" dirty="0"/>
              <a:t>分钟的。如果</a:t>
            </a:r>
            <a:r>
              <a:rPr lang="en-US" altLang="zh-CN" sz="1000" dirty="0"/>
              <a:t>5</a:t>
            </a:r>
            <a:r>
              <a:rPr lang="zh-CN" altLang="en-US" sz="1000" dirty="0"/>
              <a:t>分钟里是（</a:t>
            </a:r>
            <a:r>
              <a:rPr lang="en-US" altLang="zh-CN" sz="1000" dirty="0"/>
              <a:t>1</a:t>
            </a:r>
            <a:r>
              <a:rPr lang="zh-CN" altLang="en-US" sz="1000" dirty="0"/>
              <a:t>，</a:t>
            </a:r>
            <a:r>
              <a:rPr lang="en-US" altLang="zh-CN" sz="1000" dirty="0"/>
              <a:t>1</a:t>
            </a:r>
            <a:r>
              <a:rPr lang="zh-CN" altLang="en-US" sz="1000" dirty="0"/>
              <a:t>）或者（</a:t>
            </a:r>
            <a:r>
              <a:rPr lang="en-US" altLang="zh-CN" sz="1000" dirty="0"/>
              <a:t>-1</a:t>
            </a:r>
            <a:r>
              <a:rPr lang="zh-CN" altLang="en-US" sz="1000" dirty="0"/>
              <a:t>，</a:t>
            </a:r>
            <a:r>
              <a:rPr lang="en-US" altLang="zh-CN" sz="1000" dirty="0"/>
              <a:t>1</a:t>
            </a:r>
            <a:r>
              <a:rPr lang="zh-CN" altLang="en-US" sz="1000" dirty="0"/>
              <a:t>）的状态，那么</a:t>
            </a:r>
            <a:r>
              <a:rPr lang="en-US" altLang="zh-CN" sz="1000" dirty="0"/>
              <a:t>1</a:t>
            </a:r>
            <a:r>
              <a:rPr lang="zh-CN" altLang="en-US" sz="1000" dirty="0"/>
              <a:t>分钟里前面的任何波动，都没有太大的价值，因为无论这种波动如何大，都没到足以改变</a:t>
            </a:r>
            <a:r>
              <a:rPr lang="en-US" altLang="zh-CN" sz="1000" dirty="0"/>
              <a:t>5</a:t>
            </a:r>
            <a:r>
              <a:rPr lang="zh-CN" altLang="en-US" sz="1000" dirty="0"/>
              <a:t>分钟（</a:t>
            </a:r>
            <a:r>
              <a:rPr lang="en-US" altLang="zh-CN" sz="1000" dirty="0"/>
              <a:t>1</a:t>
            </a:r>
            <a:r>
              <a:rPr lang="zh-CN" altLang="en-US" sz="1000" dirty="0"/>
              <a:t>，</a:t>
            </a:r>
            <a:r>
              <a:rPr lang="en-US" altLang="zh-CN" sz="1000" dirty="0"/>
              <a:t>1</a:t>
            </a:r>
            <a:r>
              <a:rPr lang="zh-CN" altLang="en-US" sz="1000" dirty="0"/>
              <a:t>）或者（</a:t>
            </a:r>
            <a:r>
              <a:rPr lang="en-US" altLang="zh-CN" sz="1000" dirty="0"/>
              <a:t>-1</a:t>
            </a:r>
            <a:r>
              <a:rPr lang="zh-CN" altLang="en-US" sz="1000" dirty="0"/>
              <a:t>，</a:t>
            </a:r>
            <a:r>
              <a:rPr lang="en-US" altLang="zh-CN" sz="1000" dirty="0"/>
              <a:t>1</a:t>
            </a:r>
            <a:r>
              <a:rPr lang="zh-CN" altLang="en-US" sz="1000" dirty="0"/>
              <a:t>）状态的程度，这里就对</a:t>
            </a:r>
            <a:r>
              <a:rPr lang="en-US" altLang="zh-CN" sz="1000" dirty="0"/>
              <a:t>1</a:t>
            </a:r>
            <a:r>
              <a:rPr lang="zh-CN" altLang="en-US" sz="1000" dirty="0"/>
              <a:t>分钟的波动有了一个十分明确的过滤作用。如果你是一个最少关心</a:t>
            </a:r>
            <a:r>
              <a:rPr lang="en-US" altLang="zh-CN" sz="1000" dirty="0"/>
              <a:t>5</a:t>
            </a:r>
            <a:r>
              <a:rPr lang="zh-CN" altLang="en-US" sz="1000" dirty="0"/>
              <a:t>分钟图的操作者，你根本无须关心这些无聊的波动。</a:t>
            </a:r>
          </a:p>
        </p:txBody>
      </p:sp>
      <p:sp>
        <p:nvSpPr>
          <p:cNvPr id="114" name="矩形 113"/>
          <p:cNvSpPr/>
          <p:nvPr/>
        </p:nvSpPr>
        <p:spPr>
          <a:xfrm>
            <a:off x="395536" y="1267915"/>
            <a:ext cx="4320800" cy="707886"/>
          </a:xfrm>
          <a:prstGeom prst="rect">
            <a:avLst/>
          </a:prstGeom>
        </p:spPr>
        <p:txBody>
          <a:bodyPr wrap="square">
            <a:spAutoFit/>
          </a:bodyPr>
          <a:lstStyle/>
          <a:p>
            <a:r>
              <a:rPr lang="zh-CN" altLang="en-US" sz="1000" dirty="0">
                <a:solidFill>
                  <a:schemeClr val="tx1">
                    <a:lumMod val="75000"/>
                    <a:lumOff val="25000"/>
                  </a:schemeClr>
                </a:solidFill>
              </a:rPr>
              <a:t>此外，如果</a:t>
            </a:r>
            <a:r>
              <a:rPr lang="en-US" altLang="zh-CN" sz="1000" dirty="0">
                <a:solidFill>
                  <a:schemeClr val="tx1">
                    <a:lumMod val="75000"/>
                    <a:lumOff val="25000"/>
                  </a:schemeClr>
                </a:solidFill>
              </a:rPr>
              <a:t>5</a:t>
            </a:r>
            <a:r>
              <a:rPr lang="zh-CN" altLang="en-US" sz="1000" dirty="0">
                <a:solidFill>
                  <a:schemeClr val="tx1">
                    <a:lumMod val="75000"/>
                    <a:lumOff val="25000"/>
                  </a:schemeClr>
                </a:solidFill>
              </a:rPr>
              <a:t>分钟是（</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分钟也是（</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），那么，</a:t>
            </a:r>
            <a:r>
              <a:rPr lang="en-US" altLang="zh-CN" sz="1000" dirty="0">
                <a:solidFill>
                  <a:schemeClr val="tx1">
                    <a:lumMod val="75000"/>
                    <a:lumOff val="25000"/>
                  </a:schemeClr>
                </a:solidFill>
              </a:rPr>
              <a:t>5</a:t>
            </a:r>
            <a:r>
              <a:rPr lang="zh-CN" altLang="en-US" sz="1000" dirty="0">
                <a:solidFill>
                  <a:schemeClr val="tx1">
                    <a:lumMod val="75000"/>
                    <a:lumOff val="25000"/>
                  </a:schemeClr>
                </a:solidFill>
              </a:rPr>
              <a:t>分钟是断无可能在其后几分钟内改变（</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）模式的，要</a:t>
            </a:r>
            <a:r>
              <a:rPr lang="en-US" altLang="zh-CN" sz="1000" dirty="0">
                <a:solidFill>
                  <a:schemeClr val="tx1">
                    <a:lumMod val="75000"/>
                    <a:lumOff val="25000"/>
                  </a:schemeClr>
                </a:solidFill>
              </a:rPr>
              <a:t>5</a:t>
            </a:r>
            <a:r>
              <a:rPr lang="zh-CN" altLang="en-US" sz="1000" dirty="0">
                <a:solidFill>
                  <a:schemeClr val="tx1">
                    <a:lumMod val="75000"/>
                    <a:lumOff val="25000"/>
                  </a:schemeClr>
                </a:solidFill>
              </a:rPr>
              <a:t>分钟改变（</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）成为（</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0</a:t>
            </a:r>
            <a:r>
              <a:rPr lang="zh-CN" altLang="en-US" sz="1000" dirty="0">
                <a:solidFill>
                  <a:schemeClr val="tx1">
                    <a:lumMod val="75000"/>
                    <a:lumOff val="25000"/>
                  </a:schemeClr>
                </a:solidFill>
              </a:rPr>
              <a:t>），至少要在</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分钟上出现（</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0</a:t>
            </a:r>
            <a:r>
              <a:rPr lang="zh-CN" altLang="en-US" sz="1000" dirty="0">
                <a:solidFill>
                  <a:schemeClr val="tx1">
                    <a:lumMod val="75000"/>
                    <a:lumOff val="25000"/>
                  </a:schemeClr>
                </a:solidFill>
              </a:rPr>
              <a:t>）或（</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），而在绝大多数的情况下，都是必然要出现（</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a:t>
            </a:r>
            <a:r>
              <a:rPr lang="en-US" altLang="zh-CN" sz="1000" dirty="0">
                <a:solidFill>
                  <a:schemeClr val="tx1">
                    <a:lumMod val="75000"/>
                    <a:lumOff val="25000"/>
                  </a:schemeClr>
                </a:solidFill>
              </a:rPr>
              <a:t>1</a:t>
            </a:r>
            <a:r>
              <a:rPr lang="zh-CN" altLang="en-US" sz="1000" dirty="0">
                <a:solidFill>
                  <a:schemeClr val="tx1">
                    <a:lumMod val="75000"/>
                    <a:lumOff val="25000"/>
                  </a:schemeClr>
                </a:solidFill>
              </a:rPr>
              <a:t>）的。</a:t>
            </a:r>
          </a:p>
        </p:txBody>
      </p:sp>
      <p:cxnSp>
        <p:nvCxnSpPr>
          <p:cNvPr id="115" name="直接连接符 114"/>
          <p:cNvCxnSpPr/>
          <p:nvPr/>
        </p:nvCxnSpPr>
        <p:spPr bwMode="auto">
          <a:xfrm>
            <a:off x="648675" y="243689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6" name="直接连接符 115"/>
          <p:cNvCxnSpPr/>
          <p:nvPr/>
        </p:nvCxnSpPr>
        <p:spPr bwMode="auto">
          <a:xfrm>
            <a:off x="720683" y="236488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7" name="直接连接符 116"/>
          <p:cNvCxnSpPr/>
          <p:nvPr/>
        </p:nvCxnSpPr>
        <p:spPr bwMode="auto">
          <a:xfrm>
            <a:off x="792691" y="229287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8" name="直接连接符 117"/>
          <p:cNvCxnSpPr/>
          <p:nvPr/>
        </p:nvCxnSpPr>
        <p:spPr bwMode="auto">
          <a:xfrm>
            <a:off x="864699" y="222086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9" name="直接连接符 118"/>
          <p:cNvCxnSpPr/>
          <p:nvPr/>
        </p:nvCxnSpPr>
        <p:spPr bwMode="auto">
          <a:xfrm>
            <a:off x="936707" y="214886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0" name="直接连接符 119"/>
          <p:cNvCxnSpPr/>
          <p:nvPr/>
        </p:nvCxnSpPr>
        <p:spPr bwMode="auto">
          <a:xfrm>
            <a:off x="1421934" y="2447592"/>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1" name="直接连接符 120"/>
          <p:cNvCxnSpPr/>
          <p:nvPr/>
        </p:nvCxnSpPr>
        <p:spPr bwMode="auto">
          <a:xfrm>
            <a:off x="1493942" y="2375584"/>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2" name="直接连接符 121"/>
          <p:cNvCxnSpPr/>
          <p:nvPr/>
        </p:nvCxnSpPr>
        <p:spPr bwMode="auto">
          <a:xfrm>
            <a:off x="1565950" y="2303576"/>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3" name="直接连接符 122"/>
          <p:cNvCxnSpPr/>
          <p:nvPr/>
        </p:nvCxnSpPr>
        <p:spPr bwMode="auto">
          <a:xfrm>
            <a:off x="1637958" y="2231568"/>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4" name="直接连接符 123"/>
          <p:cNvCxnSpPr/>
          <p:nvPr/>
        </p:nvCxnSpPr>
        <p:spPr bwMode="auto">
          <a:xfrm>
            <a:off x="1709966" y="2159560"/>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5" name="直接连接符 124"/>
          <p:cNvCxnSpPr/>
          <p:nvPr/>
        </p:nvCxnSpPr>
        <p:spPr bwMode="auto">
          <a:xfrm>
            <a:off x="1781974" y="222577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126" name="矩形 125"/>
          <p:cNvSpPr/>
          <p:nvPr/>
        </p:nvSpPr>
        <p:spPr>
          <a:xfrm>
            <a:off x="675139" y="2823523"/>
            <a:ext cx="1051597" cy="369332"/>
          </a:xfrm>
          <a:prstGeom prst="rect">
            <a:avLst/>
          </a:prstGeom>
        </p:spPr>
        <p:txBody>
          <a:bodyPr wrap="square">
            <a:spAutoFit/>
          </a:bodyPr>
          <a:lstStyle/>
          <a:p>
            <a:r>
              <a:rPr lang="zh-CN" altLang="en-US" sz="900" dirty="0">
                <a:solidFill>
                  <a:schemeClr val="tx1">
                    <a:lumMod val="75000"/>
                    <a:lumOff val="25000"/>
                  </a:schemeClr>
                </a:solidFill>
              </a:rPr>
              <a:t>要</a:t>
            </a:r>
            <a:r>
              <a:rPr lang="en-US" altLang="zh-CN" sz="900" dirty="0">
                <a:solidFill>
                  <a:schemeClr val="tx1">
                    <a:lumMod val="75000"/>
                    <a:lumOff val="25000"/>
                  </a:schemeClr>
                </a:solidFill>
              </a:rPr>
              <a:t>5</a:t>
            </a:r>
            <a:r>
              <a:rPr lang="zh-CN" altLang="en-US" sz="900" dirty="0">
                <a:solidFill>
                  <a:schemeClr val="tx1">
                    <a:lumMod val="75000"/>
                    <a:lumOff val="25000"/>
                  </a:schemeClr>
                </a:solidFill>
              </a:rPr>
              <a:t>分钟改变（</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）成为（</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a:t>
            </a:r>
            <a:r>
              <a:rPr lang="en-US" altLang="zh-CN" sz="900" dirty="0">
                <a:solidFill>
                  <a:schemeClr val="tx1">
                    <a:lumMod val="75000"/>
                    <a:lumOff val="25000"/>
                  </a:schemeClr>
                </a:solidFill>
              </a:rPr>
              <a:t>0</a:t>
            </a:r>
            <a:r>
              <a:rPr lang="zh-CN" altLang="en-US" sz="900" dirty="0">
                <a:solidFill>
                  <a:schemeClr val="tx1">
                    <a:lumMod val="75000"/>
                    <a:lumOff val="25000"/>
                  </a:schemeClr>
                </a:solidFill>
              </a:rPr>
              <a:t>）</a:t>
            </a:r>
            <a:endParaRPr lang="zh-CN" altLang="en-US" sz="900" dirty="0"/>
          </a:p>
        </p:txBody>
      </p:sp>
      <p:cxnSp>
        <p:nvCxnSpPr>
          <p:cNvPr id="127" name="直接箭头连接符 126"/>
          <p:cNvCxnSpPr/>
          <p:nvPr/>
        </p:nvCxnSpPr>
        <p:spPr bwMode="auto">
          <a:xfrm>
            <a:off x="1061894" y="2436893"/>
            <a:ext cx="21602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8" name="直接连接符 127"/>
          <p:cNvCxnSpPr/>
          <p:nvPr/>
        </p:nvCxnSpPr>
        <p:spPr bwMode="auto">
          <a:xfrm>
            <a:off x="2656548" y="239458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9" name="直接连接符 128"/>
          <p:cNvCxnSpPr/>
          <p:nvPr/>
        </p:nvCxnSpPr>
        <p:spPr bwMode="auto">
          <a:xfrm>
            <a:off x="2728556" y="232257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0" name="直接连接符 129"/>
          <p:cNvCxnSpPr/>
          <p:nvPr/>
        </p:nvCxnSpPr>
        <p:spPr bwMode="auto">
          <a:xfrm>
            <a:off x="2800564" y="225056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1" name="直接连接符 130"/>
          <p:cNvCxnSpPr/>
          <p:nvPr/>
        </p:nvCxnSpPr>
        <p:spPr bwMode="auto">
          <a:xfrm>
            <a:off x="2872572" y="217855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2" name="直接连接符 131"/>
          <p:cNvCxnSpPr/>
          <p:nvPr/>
        </p:nvCxnSpPr>
        <p:spPr bwMode="auto">
          <a:xfrm>
            <a:off x="2944580" y="210654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3" name="直接连接符 132"/>
          <p:cNvCxnSpPr/>
          <p:nvPr/>
        </p:nvCxnSpPr>
        <p:spPr bwMode="auto">
          <a:xfrm>
            <a:off x="3016588" y="217276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4" name="直接连接符 133"/>
          <p:cNvCxnSpPr/>
          <p:nvPr/>
        </p:nvCxnSpPr>
        <p:spPr bwMode="auto">
          <a:xfrm>
            <a:off x="3654182" y="214471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5" name="直接连接符 134"/>
          <p:cNvCxnSpPr/>
          <p:nvPr/>
        </p:nvCxnSpPr>
        <p:spPr bwMode="auto">
          <a:xfrm>
            <a:off x="3726190" y="220487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6" name="直接连接符 135"/>
          <p:cNvCxnSpPr/>
          <p:nvPr/>
        </p:nvCxnSpPr>
        <p:spPr bwMode="auto">
          <a:xfrm>
            <a:off x="3798198" y="227688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7" name="直接连接符 136"/>
          <p:cNvCxnSpPr/>
          <p:nvPr/>
        </p:nvCxnSpPr>
        <p:spPr bwMode="auto">
          <a:xfrm>
            <a:off x="3870206" y="234889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38" name="直接连接符 137"/>
          <p:cNvCxnSpPr/>
          <p:nvPr/>
        </p:nvCxnSpPr>
        <p:spPr bwMode="auto">
          <a:xfrm>
            <a:off x="3942214" y="242090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139" name="矩形 138"/>
          <p:cNvSpPr/>
          <p:nvPr/>
        </p:nvSpPr>
        <p:spPr>
          <a:xfrm>
            <a:off x="2306323" y="2752852"/>
            <a:ext cx="2045376" cy="507831"/>
          </a:xfrm>
          <a:prstGeom prst="rect">
            <a:avLst/>
          </a:prstGeom>
        </p:spPr>
        <p:txBody>
          <a:bodyPr wrap="square">
            <a:spAutoFit/>
          </a:bodyPr>
          <a:lstStyle/>
          <a:p>
            <a:r>
              <a:rPr lang="zh-CN" altLang="en-US" sz="900" dirty="0">
                <a:solidFill>
                  <a:schemeClr val="tx1">
                    <a:lumMod val="75000"/>
                    <a:lumOff val="25000"/>
                  </a:schemeClr>
                </a:solidFill>
              </a:rPr>
              <a:t>至少要在</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分钟上出现（</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a:t>
            </a:r>
            <a:r>
              <a:rPr lang="en-US" altLang="zh-CN" sz="900" dirty="0">
                <a:solidFill>
                  <a:schemeClr val="tx1">
                    <a:lumMod val="75000"/>
                    <a:lumOff val="25000"/>
                  </a:schemeClr>
                </a:solidFill>
              </a:rPr>
              <a:t>0</a:t>
            </a:r>
            <a:r>
              <a:rPr lang="zh-CN" altLang="en-US" sz="900" dirty="0">
                <a:solidFill>
                  <a:schemeClr val="tx1">
                    <a:lumMod val="75000"/>
                    <a:lumOff val="25000"/>
                  </a:schemeClr>
                </a:solidFill>
              </a:rPr>
              <a:t>）或（</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），而在绝大多数的情况下，都是必然要出现（</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a:t>
            </a:r>
            <a:r>
              <a:rPr lang="en-US" altLang="zh-CN" sz="900" dirty="0">
                <a:solidFill>
                  <a:schemeClr val="tx1">
                    <a:lumMod val="75000"/>
                    <a:lumOff val="25000"/>
                  </a:schemeClr>
                </a:solidFill>
              </a:rPr>
              <a:t>1</a:t>
            </a:r>
            <a:r>
              <a:rPr lang="zh-CN" altLang="en-US" sz="900" dirty="0">
                <a:solidFill>
                  <a:schemeClr val="tx1">
                    <a:lumMod val="75000"/>
                    <a:lumOff val="25000"/>
                  </a:schemeClr>
                </a:solidFill>
              </a:rPr>
              <a:t>）的。</a:t>
            </a:r>
          </a:p>
        </p:txBody>
      </p:sp>
    </p:spTree>
    <p:extLst>
      <p:ext uri="{BB962C8B-B14F-4D97-AF65-F5344CB8AC3E}">
        <p14:creationId xmlns:p14="http://schemas.microsoft.com/office/powerpoint/2010/main" xmlns="" val="802393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Effect transition="in" filter="fade">
                                      <p:cBhvr>
                                        <p:cTn id="16" dur="500"/>
                                        <p:tgtEl>
                                          <p:spTgt spid="1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Effect transition="in" filter="fade">
                                      <p:cBhvr>
                                        <p:cTn id="23" dur="500"/>
                                        <p:tgtEl>
                                          <p:spTgt spid="11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randombar(horizontal)">
                                      <p:cBhvr>
                                        <p:cTn id="28" dur="500"/>
                                        <p:tgtEl>
                                          <p:spTgt spid="115"/>
                                        </p:tgtEl>
                                      </p:cBhvr>
                                    </p:animEffect>
                                  </p:childTnLst>
                                </p:cTn>
                              </p:par>
                              <p:par>
                                <p:cTn id="29" presetID="14" presetClass="entr" presetSubtype="10" fill="hold" nodeType="with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randombar(horizontal)">
                                      <p:cBhvr>
                                        <p:cTn id="31" dur="500"/>
                                        <p:tgtEl>
                                          <p:spTgt spid="116"/>
                                        </p:tgtEl>
                                      </p:cBhvr>
                                    </p:animEffect>
                                  </p:childTnLst>
                                </p:cTn>
                              </p:par>
                              <p:par>
                                <p:cTn id="32" presetID="14" presetClass="entr" presetSubtype="10" fill="hold" nodeType="with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randombar(horizontal)">
                                      <p:cBhvr>
                                        <p:cTn id="34" dur="500"/>
                                        <p:tgtEl>
                                          <p:spTgt spid="117"/>
                                        </p:tgtEl>
                                      </p:cBhvr>
                                    </p:animEffect>
                                  </p:childTnLst>
                                </p:cTn>
                              </p:par>
                              <p:par>
                                <p:cTn id="35" presetID="14" presetClass="entr" presetSubtype="10" fill="hold"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randombar(horizontal)">
                                      <p:cBhvr>
                                        <p:cTn id="37" dur="500"/>
                                        <p:tgtEl>
                                          <p:spTgt spid="118"/>
                                        </p:tgtEl>
                                      </p:cBhvr>
                                    </p:animEffect>
                                  </p:childTnLst>
                                </p:cTn>
                              </p:par>
                              <p:par>
                                <p:cTn id="38" presetID="14" presetClass="entr" presetSubtype="10" fill="hold"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randombar(horizontal)">
                                      <p:cBhvr>
                                        <p:cTn id="40" dur="500"/>
                                        <p:tgtEl>
                                          <p:spTgt spid="119"/>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randombar(horizontal)">
                                      <p:cBhvr>
                                        <p:cTn id="45" dur="500"/>
                                        <p:tgtEl>
                                          <p:spTgt spid="127"/>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20"/>
                                        </p:tgtEl>
                                        <p:attrNameLst>
                                          <p:attrName>style.visibility</p:attrName>
                                        </p:attrNameLst>
                                      </p:cBhvr>
                                      <p:to>
                                        <p:strVal val="visible"/>
                                      </p:to>
                                    </p:set>
                                    <p:animEffect transition="in" filter="randombar(horizontal)">
                                      <p:cBhvr>
                                        <p:cTn id="50" dur="500"/>
                                        <p:tgtEl>
                                          <p:spTgt spid="120"/>
                                        </p:tgtEl>
                                      </p:cBhvr>
                                    </p:animEffect>
                                  </p:childTnLst>
                                </p:cTn>
                              </p:par>
                              <p:par>
                                <p:cTn id="51" presetID="14" presetClass="entr" presetSubtype="10" fill="hold" nodeType="withEffect">
                                  <p:stCondLst>
                                    <p:cond delay="0"/>
                                  </p:stCondLst>
                                  <p:childTnLst>
                                    <p:set>
                                      <p:cBhvr>
                                        <p:cTn id="52" dur="1" fill="hold">
                                          <p:stCondLst>
                                            <p:cond delay="0"/>
                                          </p:stCondLst>
                                        </p:cTn>
                                        <p:tgtEl>
                                          <p:spTgt spid="121"/>
                                        </p:tgtEl>
                                        <p:attrNameLst>
                                          <p:attrName>style.visibility</p:attrName>
                                        </p:attrNameLst>
                                      </p:cBhvr>
                                      <p:to>
                                        <p:strVal val="visible"/>
                                      </p:to>
                                    </p:set>
                                    <p:animEffect transition="in" filter="randombar(horizontal)">
                                      <p:cBhvr>
                                        <p:cTn id="53" dur="500"/>
                                        <p:tgtEl>
                                          <p:spTgt spid="121"/>
                                        </p:tgtEl>
                                      </p:cBhvr>
                                    </p:animEffect>
                                  </p:childTnLst>
                                </p:cTn>
                              </p:par>
                              <p:par>
                                <p:cTn id="54" presetID="14" presetClass="entr" presetSubtype="10" fill="hold" nodeType="withEffect">
                                  <p:stCondLst>
                                    <p:cond delay="0"/>
                                  </p:stCondLst>
                                  <p:childTnLst>
                                    <p:set>
                                      <p:cBhvr>
                                        <p:cTn id="55" dur="1" fill="hold">
                                          <p:stCondLst>
                                            <p:cond delay="0"/>
                                          </p:stCondLst>
                                        </p:cTn>
                                        <p:tgtEl>
                                          <p:spTgt spid="122"/>
                                        </p:tgtEl>
                                        <p:attrNameLst>
                                          <p:attrName>style.visibility</p:attrName>
                                        </p:attrNameLst>
                                      </p:cBhvr>
                                      <p:to>
                                        <p:strVal val="visible"/>
                                      </p:to>
                                    </p:set>
                                    <p:animEffect transition="in" filter="randombar(horizontal)">
                                      <p:cBhvr>
                                        <p:cTn id="56" dur="500"/>
                                        <p:tgtEl>
                                          <p:spTgt spid="122"/>
                                        </p:tgtEl>
                                      </p:cBhvr>
                                    </p:animEffect>
                                  </p:childTnLst>
                                </p:cTn>
                              </p:par>
                              <p:par>
                                <p:cTn id="57" presetID="14" presetClass="entr" presetSubtype="10" fill="hold" nodeType="withEffect">
                                  <p:stCondLst>
                                    <p:cond delay="0"/>
                                  </p:stCondLst>
                                  <p:childTnLst>
                                    <p:set>
                                      <p:cBhvr>
                                        <p:cTn id="58" dur="1" fill="hold">
                                          <p:stCondLst>
                                            <p:cond delay="0"/>
                                          </p:stCondLst>
                                        </p:cTn>
                                        <p:tgtEl>
                                          <p:spTgt spid="123"/>
                                        </p:tgtEl>
                                        <p:attrNameLst>
                                          <p:attrName>style.visibility</p:attrName>
                                        </p:attrNameLst>
                                      </p:cBhvr>
                                      <p:to>
                                        <p:strVal val="visible"/>
                                      </p:to>
                                    </p:set>
                                    <p:animEffect transition="in" filter="randombar(horizontal)">
                                      <p:cBhvr>
                                        <p:cTn id="59" dur="500"/>
                                        <p:tgtEl>
                                          <p:spTgt spid="123"/>
                                        </p:tgtEl>
                                      </p:cBhvr>
                                    </p:animEffect>
                                  </p:childTnLst>
                                </p:cTn>
                              </p:par>
                              <p:par>
                                <p:cTn id="60" presetID="14" presetClass="entr" presetSubtype="10" fill="hold" nodeType="withEffect">
                                  <p:stCondLst>
                                    <p:cond delay="0"/>
                                  </p:stCondLst>
                                  <p:childTnLst>
                                    <p:set>
                                      <p:cBhvr>
                                        <p:cTn id="61" dur="1" fill="hold">
                                          <p:stCondLst>
                                            <p:cond delay="0"/>
                                          </p:stCondLst>
                                        </p:cTn>
                                        <p:tgtEl>
                                          <p:spTgt spid="124"/>
                                        </p:tgtEl>
                                        <p:attrNameLst>
                                          <p:attrName>style.visibility</p:attrName>
                                        </p:attrNameLst>
                                      </p:cBhvr>
                                      <p:to>
                                        <p:strVal val="visible"/>
                                      </p:to>
                                    </p:set>
                                    <p:animEffect transition="in" filter="randombar(horizontal)">
                                      <p:cBhvr>
                                        <p:cTn id="62" dur="500"/>
                                        <p:tgtEl>
                                          <p:spTgt spid="124"/>
                                        </p:tgtEl>
                                      </p:cBhvr>
                                    </p:animEffect>
                                  </p:childTnLst>
                                </p:cTn>
                              </p:par>
                              <p:par>
                                <p:cTn id="63" presetID="14" presetClass="entr" presetSubtype="10" fill="hold" nodeType="with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randombar(horizontal)">
                                      <p:cBhvr>
                                        <p:cTn id="65" dur="500"/>
                                        <p:tgtEl>
                                          <p:spTgt spid="125"/>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26"/>
                                        </p:tgtEl>
                                        <p:attrNameLst>
                                          <p:attrName>style.visibility</p:attrName>
                                        </p:attrNameLst>
                                      </p:cBhvr>
                                      <p:to>
                                        <p:strVal val="visible"/>
                                      </p:to>
                                    </p:set>
                                    <p:anim calcmode="lin" valueType="num">
                                      <p:cBhvr>
                                        <p:cTn id="70" dur="500" fill="hold"/>
                                        <p:tgtEl>
                                          <p:spTgt spid="126"/>
                                        </p:tgtEl>
                                        <p:attrNameLst>
                                          <p:attrName>ppt_w</p:attrName>
                                        </p:attrNameLst>
                                      </p:cBhvr>
                                      <p:tavLst>
                                        <p:tav tm="0">
                                          <p:val>
                                            <p:fltVal val="0"/>
                                          </p:val>
                                        </p:tav>
                                        <p:tav tm="100000">
                                          <p:val>
                                            <p:strVal val="#ppt_w"/>
                                          </p:val>
                                        </p:tav>
                                      </p:tavLst>
                                    </p:anim>
                                    <p:anim calcmode="lin" valueType="num">
                                      <p:cBhvr>
                                        <p:cTn id="71" dur="500" fill="hold"/>
                                        <p:tgtEl>
                                          <p:spTgt spid="126"/>
                                        </p:tgtEl>
                                        <p:attrNameLst>
                                          <p:attrName>ppt_h</p:attrName>
                                        </p:attrNameLst>
                                      </p:cBhvr>
                                      <p:tavLst>
                                        <p:tav tm="0">
                                          <p:val>
                                            <p:fltVal val="0"/>
                                          </p:val>
                                        </p:tav>
                                        <p:tav tm="100000">
                                          <p:val>
                                            <p:strVal val="#ppt_h"/>
                                          </p:val>
                                        </p:tav>
                                      </p:tavLst>
                                    </p:anim>
                                    <p:animEffect transition="in" filter="fade">
                                      <p:cBhvr>
                                        <p:cTn id="72" dur="500"/>
                                        <p:tgtEl>
                                          <p:spTgt spid="126"/>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39"/>
                                        </p:tgtEl>
                                        <p:attrNameLst>
                                          <p:attrName>style.visibility</p:attrName>
                                        </p:attrNameLst>
                                      </p:cBhvr>
                                      <p:to>
                                        <p:strVal val="visible"/>
                                      </p:to>
                                    </p:set>
                                    <p:anim calcmode="lin" valueType="num">
                                      <p:cBhvr>
                                        <p:cTn id="77" dur="500" fill="hold"/>
                                        <p:tgtEl>
                                          <p:spTgt spid="139"/>
                                        </p:tgtEl>
                                        <p:attrNameLst>
                                          <p:attrName>ppt_w</p:attrName>
                                        </p:attrNameLst>
                                      </p:cBhvr>
                                      <p:tavLst>
                                        <p:tav tm="0">
                                          <p:val>
                                            <p:fltVal val="0"/>
                                          </p:val>
                                        </p:tav>
                                        <p:tav tm="100000">
                                          <p:val>
                                            <p:strVal val="#ppt_w"/>
                                          </p:val>
                                        </p:tav>
                                      </p:tavLst>
                                    </p:anim>
                                    <p:anim calcmode="lin" valueType="num">
                                      <p:cBhvr>
                                        <p:cTn id="78" dur="500" fill="hold"/>
                                        <p:tgtEl>
                                          <p:spTgt spid="139"/>
                                        </p:tgtEl>
                                        <p:attrNameLst>
                                          <p:attrName>ppt_h</p:attrName>
                                        </p:attrNameLst>
                                      </p:cBhvr>
                                      <p:tavLst>
                                        <p:tav tm="0">
                                          <p:val>
                                            <p:fltVal val="0"/>
                                          </p:val>
                                        </p:tav>
                                        <p:tav tm="100000">
                                          <p:val>
                                            <p:strVal val="#ppt_h"/>
                                          </p:val>
                                        </p:tav>
                                      </p:tavLst>
                                    </p:anim>
                                    <p:animEffect transition="in" filter="fade">
                                      <p:cBhvr>
                                        <p:cTn id="79" dur="500"/>
                                        <p:tgtEl>
                                          <p:spTgt spid="139"/>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randombar(horizontal)">
                                      <p:cBhvr>
                                        <p:cTn id="84" dur="500"/>
                                        <p:tgtEl>
                                          <p:spTgt spid="128"/>
                                        </p:tgtEl>
                                      </p:cBhvr>
                                    </p:animEffect>
                                  </p:childTnLst>
                                </p:cTn>
                              </p:par>
                              <p:par>
                                <p:cTn id="85" presetID="14" presetClass="entr" presetSubtype="10" fill="hold" nodeType="withEffect">
                                  <p:stCondLst>
                                    <p:cond delay="0"/>
                                  </p:stCondLst>
                                  <p:childTnLst>
                                    <p:set>
                                      <p:cBhvr>
                                        <p:cTn id="86" dur="1" fill="hold">
                                          <p:stCondLst>
                                            <p:cond delay="0"/>
                                          </p:stCondLst>
                                        </p:cTn>
                                        <p:tgtEl>
                                          <p:spTgt spid="129"/>
                                        </p:tgtEl>
                                        <p:attrNameLst>
                                          <p:attrName>style.visibility</p:attrName>
                                        </p:attrNameLst>
                                      </p:cBhvr>
                                      <p:to>
                                        <p:strVal val="visible"/>
                                      </p:to>
                                    </p:set>
                                    <p:animEffect transition="in" filter="randombar(horizontal)">
                                      <p:cBhvr>
                                        <p:cTn id="87" dur="500"/>
                                        <p:tgtEl>
                                          <p:spTgt spid="129"/>
                                        </p:tgtEl>
                                      </p:cBhvr>
                                    </p:animEffect>
                                  </p:childTnLst>
                                </p:cTn>
                              </p:par>
                              <p:par>
                                <p:cTn id="88" presetID="14" presetClass="entr" presetSubtype="10" fill="hold" nodeType="withEffect">
                                  <p:stCondLst>
                                    <p:cond delay="0"/>
                                  </p:stCondLst>
                                  <p:childTnLst>
                                    <p:set>
                                      <p:cBhvr>
                                        <p:cTn id="89" dur="1" fill="hold">
                                          <p:stCondLst>
                                            <p:cond delay="0"/>
                                          </p:stCondLst>
                                        </p:cTn>
                                        <p:tgtEl>
                                          <p:spTgt spid="130"/>
                                        </p:tgtEl>
                                        <p:attrNameLst>
                                          <p:attrName>style.visibility</p:attrName>
                                        </p:attrNameLst>
                                      </p:cBhvr>
                                      <p:to>
                                        <p:strVal val="visible"/>
                                      </p:to>
                                    </p:set>
                                    <p:animEffect transition="in" filter="randombar(horizontal)">
                                      <p:cBhvr>
                                        <p:cTn id="90" dur="500"/>
                                        <p:tgtEl>
                                          <p:spTgt spid="130"/>
                                        </p:tgtEl>
                                      </p:cBhvr>
                                    </p:animEffect>
                                  </p:childTnLst>
                                </p:cTn>
                              </p:par>
                              <p:par>
                                <p:cTn id="91" presetID="14" presetClass="entr" presetSubtype="10" fill="hold" nodeType="withEffect">
                                  <p:stCondLst>
                                    <p:cond delay="0"/>
                                  </p:stCondLst>
                                  <p:childTnLst>
                                    <p:set>
                                      <p:cBhvr>
                                        <p:cTn id="92" dur="1" fill="hold">
                                          <p:stCondLst>
                                            <p:cond delay="0"/>
                                          </p:stCondLst>
                                        </p:cTn>
                                        <p:tgtEl>
                                          <p:spTgt spid="131"/>
                                        </p:tgtEl>
                                        <p:attrNameLst>
                                          <p:attrName>style.visibility</p:attrName>
                                        </p:attrNameLst>
                                      </p:cBhvr>
                                      <p:to>
                                        <p:strVal val="visible"/>
                                      </p:to>
                                    </p:set>
                                    <p:animEffect transition="in" filter="randombar(horizontal)">
                                      <p:cBhvr>
                                        <p:cTn id="93" dur="500"/>
                                        <p:tgtEl>
                                          <p:spTgt spid="131"/>
                                        </p:tgtEl>
                                      </p:cBhvr>
                                    </p:animEffect>
                                  </p:childTnLst>
                                </p:cTn>
                              </p:par>
                              <p:par>
                                <p:cTn id="94" presetID="14" presetClass="entr" presetSubtype="10" fill="hold" nodeType="withEffect">
                                  <p:stCondLst>
                                    <p:cond delay="0"/>
                                  </p:stCondLst>
                                  <p:childTnLst>
                                    <p:set>
                                      <p:cBhvr>
                                        <p:cTn id="95" dur="1" fill="hold">
                                          <p:stCondLst>
                                            <p:cond delay="0"/>
                                          </p:stCondLst>
                                        </p:cTn>
                                        <p:tgtEl>
                                          <p:spTgt spid="132"/>
                                        </p:tgtEl>
                                        <p:attrNameLst>
                                          <p:attrName>style.visibility</p:attrName>
                                        </p:attrNameLst>
                                      </p:cBhvr>
                                      <p:to>
                                        <p:strVal val="visible"/>
                                      </p:to>
                                    </p:set>
                                    <p:animEffect transition="in" filter="randombar(horizontal)">
                                      <p:cBhvr>
                                        <p:cTn id="96" dur="500"/>
                                        <p:tgtEl>
                                          <p:spTgt spid="132"/>
                                        </p:tgtEl>
                                      </p:cBhvr>
                                    </p:animEffect>
                                  </p:childTnLst>
                                </p:cTn>
                              </p:par>
                              <p:par>
                                <p:cTn id="97" presetID="14" presetClass="entr" presetSubtype="10" fill="hold" nodeType="withEffect">
                                  <p:stCondLst>
                                    <p:cond delay="0"/>
                                  </p:stCondLst>
                                  <p:childTnLst>
                                    <p:set>
                                      <p:cBhvr>
                                        <p:cTn id="98" dur="1" fill="hold">
                                          <p:stCondLst>
                                            <p:cond delay="0"/>
                                          </p:stCondLst>
                                        </p:cTn>
                                        <p:tgtEl>
                                          <p:spTgt spid="133"/>
                                        </p:tgtEl>
                                        <p:attrNameLst>
                                          <p:attrName>style.visibility</p:attrName>
                                        </p:attrNameLst>
                                      </p:cBhvr>
                                      <p:to>
                                        <p:strVal val="visible"/>
                                      </p:to>
                                    </p:set>
                                    <p:animEffect transition="in" filter="randombar(horizontal)">
                                      <p:cBhvr>
                                        <p:cTn id="99" dur="500"/>
                                        <p:tgtEl>
                                          <p:spTgt spid="133"/>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134"/>
                                        </p:tgtEl>
                                        <p:attrNameLst>
                                          <p:attrName>style.visibility</p:attrName>
                                        </p:attrNameLst>
                                      </p:cBhvr>
                                      <p:to>
                                        <p:strVal val="visible"/>
                                      </p:to>
                                    </p:set>
                                    <p:animEffect transition="in" filter="randombar(horizontal)">
                                      <p:cBhvr>
                                        <p:cTn id="104" dur="500"/>
                                        <p:tgtEl>
                                          <p:spTgt spid="134"/>
                                        </p:tgtEl>
                                      </p:cBhvr>
                                    </p:animEffect>
                                  </p:childTnLst>
                                </p:cTn>
                              </p:par>
                              <p:par>
                                <p:cTn id="105" presetID="14" presetClass="entr" presetSubtype="10" fill="hold" nodeType="withEffect">
                                  <p:stCondLst>
                                    <p:cond delay="0"/>
                                  </p:stCondLst>
                                  <p:childTnLst>
                                    <p:set>
                                      <p:cBhvr>
                                        <p:cTn id="106" dur="1" fill="hold">
                                          <p:stCondLst>
                                            <p:cond delay="0"/>
                                          </p:stCondLst>
                                        </p:cTn>
                                        <p:tgtEl>
                                          <p:spTgt spid="135"/>
                                        </p:tgtEl>
                                        <p:attrNameLst>
                                          <p:attrName>style.visibility</p:attrName>
                                        </p:attrNameLst>
                                      </p:cBhvr>
                                      <p:to>
                                        <p:strVal val="visible"/>
                                      </p:to>
                                    </p:set>
                                    <p:animEffect transition="in" filter="randombar(horizontal)">
                                      <p:cBhvr>
                                        <p:cTn id="107" dur="500"/>
                                        <p:tgtEl>
                                          <p:spTgt spid="135"/>
                                        </p:tgtEl>
                                      </p:cBhvr>
                                    </p:animEffect>
                                  </p:childTnLst>
                                </p:cTn>
                              </p:par>
                              <p:par>
                                <p:cTn id="108" presetID="14" presetClass="entr" presetSubtype="10" fill="hold" nodeType="withEffect">
                                  <p:stCondLst>
                                    <p:cond delay="0"/>
                                  </p:stCondLst>
                                  <p:childTnLst>
                                    <p:set>
                                      <p:cBhvr>
                                        <p:cTn id="109" dur="1" fill="hold">
                                          <p:stCondLst>
                                            <p:cond delay="0"/>
                                          </p:stCondLst>
                                        </p:cTn>
                                        <p:tgtEl>
                                          <p:spTgt spid="136"/>
                                        </p:tgtEl>
                                        <p:attrNameLst>
                                          <p:attrName>style.visibility</p:attrName>
                                        </p:attrNameLst>
                                      </p:cBhvr>
                                      <p:to>
                                        <p:strVal val="visible"/>
                                      </p:to>
                                    </p:set>
                                    <p:animEffect transition="in" filter="randombar(horizontal)">
                                      <p:cBhvr>
                                        <p:cTn id="110" dur="500"/>
                                        <p:tgtEl>
                                          <p:spTgt spid="136"/>
                                        </p:tgtEl>
                                      </p:cBhvr>
                                    </p:animEffect>
                                  </p:childTnLst>
                                </p:cTn>
                              </p:par>
                              <p:par>
                                <p:cTn id="111" presetID="14" presetClass="entr" presetSubtype="10" fill="hold" nodeType="withEffect">
                                  <p:stCondLst>
                                    <p:cond delay="0"/>
                                  </p:stCondLst>
                                  <p:childTnLst>
                                    <p:set>
                                      <p:cBhvr>
                                        <p:cTn id="112" dur="1" fill="hold">
                                          <p:stCondLst>
                                            <p:cond delay="0"/>
                                          </p:stCondLst>
                                        </p:cTn>
                                        <p:tgtEl>
                                          <p:spTgt spid="137"/>
                                        </p:tgtEl>
                                        <p:attrNameLst>
                                          <p:attrName>style.visibility</p:attrName>
                                        </p:attrNameLst>
                                      </p:cBhvr>
                                      <p:to>
                                        <p:strVal val="visible"/>
                                      </p:to>
                                    </p:set>
                                    <p:animEffect transition="in" filter="randombar(horizontal)">
                                      <p:cBhvr>
                                        <p:cTn id="113" dur="500"/>
                                        <p:tgtEl>
                                          <p:spTgt spid="137"/>
                                        </p:tgtEl>
                                      </p:cBhvr>
                                    </p:animEffect>
                                  </p:childTnLst>
                                </p:cTn>
                              </p:par>
                              <p:par>
                                <p:cTn id="114" presetID="14" presetClass="entr" presetSubtype="10" fill="hold" nodeType="withEffect">
                                  <p:stCondLst>
                                    <p:cond delay="0"/>
                                  </p:stCondLst>
                                  <p:childTnLst>
                                    <p:set>
                                      <p:cBhvr>
                                        <p:cTn id="115" dur="1" fill="hold">
                                          <p:stCondLst>
                                            <p:cond delay="0"/>
                                          </p:stCondLst>
                                        </p:cTn>
                                        <p:tgtEl>
                                          <p:spTgt spid="138"/>
                                        </p:tgtEl>
                                        <p:attrNameLst>
                                          <p:attrName>style.visibility</p:attrName>
                                        </p:attrNameLst>
                                      </p:cBhvr>
                                      <p:to>
                                        <p:strVal val="visible"/>
                                      </p:to>
                                    </p:set>
                                    <p:animEffect transition="in" filter="randombar(horizontal)">
                                      <p:cBhvr>
                                        <p:cTn id="116" dur="500"/>
                                        <p:tgtEl>
                                          <p:spTgt spid="138"/>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6"/>
                                        </p:tgtEl>
                                        <p:attrNameLst>
                                          <p:attrName>style.visibility</p:attrName>
                                        </p:attrNameLst>
                                      </p:cBhvr>
                                      <p:to>
                                        <p:strVal val="visible"/>
                                      </p:to>
                                    </p:set>
                                    <p:anim calcmode="lin" valueType="num">
                                      <p:cBhvr>
                                        <p:cTn id="121" dur="500" fill="hold"/>
                                        <p:tgtEl>
                                          <p:spTgt spid="6"/>
                                        </p:tgtEl>
                                        <p:attrNameLst>
                                          <p:attrName>ppt_w</p:attrName>
                                        </p:attrNameLst>
                                      </p:cBhvr>
                                      <p:tavLst>
                                        <p:tav tm="0">
                                          <p:val>
                                            <p:fltVal val="0"/>
                                          </p:val>
                                        </p:tav>
                                        <p:tav tm="100000">
                                          <p:val>
                                            <p:strVal val="#ppt_w"/>
                                          </p:val>
                                        </p:tav>
                                      </p:tavLst>
                                    </p:anim>
                                    <p:anim calcmode="lin" valueType="num">
                                      <p:cBhvr>
                                        <p:cTn id="122" dur="500" fill="hold"/>
                                        <p:tgtEl>
                                          <p:spTgt spid="6"/>
                                        </p:tgtEl>
                                        <p:attrNameLst>
                                          <p:attrName>ppt_h</p:attrName>
                                        </p:attrNameLst>
                                      </p:cBhvr>
                                      <p:tavLst>
                                        <p:tav tm="0">
                                          <p:val>
                                            <p:fltVal val="0"/>
                                          </p:val>
                                        </p:tav>
                                        <p:tav tm="100000">
                                          <p:val>
                                            <p:strVal val="#ppt_h"/>
                                          </p:val>
                                        </p:tav>
                                      </p:tavLst>
                                    </p:anim>
                                    <p:animEffect transition="in" filter="fade">
                                      <p:cBhvr>
                                        <p:cTn id="123" dur="500"/>
                                        <p:tgtEl>
                                          <p:spTgt spid="6"/>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nodeType="click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randombar(horizontal)">
                                      <p:cBhvr>
                                        <p:cTn id="128" dur="500"/>
                                        <p:tgtEl>
                                          <p:spTgt spid="7"/>
                                        </p:tgtEl>
                                      </p:cBhvr>
                                    </p:animEffect>
                                  </p:childTnLst>
                                </p:cTn>
                              </p:par>
                              <p:par>
                                <p:cTn id="129" presetID="14" presetClass="entr" presetSubtype="10" fill="hold" nodeType="withEffect">
                                  <p:stCondLst>
                                    <p:cond delay="0"/>
                                  </p:stCondLst>
                                  <p:childTnLst>
                                    <p:set>
                                      <p:cBhvr>
                                        <p:cTn id="130" dur="1" fill="hold">
                                          <p:stCondLst>
                                            <p:cond delay="0"/>
                                          </p:stCondLst>
                                        </p:cTn>
                                        <p:tgtEl>
                                          <p:spTgt spid="8"/>
                                        </p:tgtEl>
                                        <p:attrNameLst>
                                          <p:attrName>style.visibility</p:attrName>
                                        </p:attrNameLst>
                                      </p:cBhvr>
                                      <p:to>
                                        <p:strVal val="visible"/>
                                      </p:to>
                                    </p:set>
                                    <p:animEffect transition="in" filter="randombar(horizontal)">
                                      <p:cBhvr>
                                        <p:cTn id="131" dur="500"/>
                                        <p:tgtEl>
                                          <p:spTgt spid="8"/>
                                        </p:tgtEl>
                                      </p:cBhvr>
                                    </p:animEffect>
                                  </p:childTnLst>
                                </p:cTn>
                              </p:par>
                              <p:par>
                                <p:cTn id="132" presetID="14" presetClass="entr" presetSubtype="10" fill="hold"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randombar(horizontal)">
                                      <p:cBhvr>
                                        <p:cTn id="134" dur="500"/>
                                        <p:tgtEl>
                                          <p:spTgt spid="9"/>
                                        </p:tgtEl>
                                      </p:cBhvr>
                                    </p:animEffect>
                                  </p:childTnLst>
                                </p:cTn>
                              </p:par>
                              <p:par>
                                <p:cTn id="135" presetID="14" presetClass="entr" presetSubtype="10" fill="hold" nodeType="withEffect">
                                  <p:stCondLst>
                                    <p:cond delay="0"/>
                                  </p:stCondLst>
                                  <p:childTnLst>
                                    <p:set>
                                      <p:cBhvr>
                                        <p:cTn id="136" dur="1" fill="hold">
                                          <p:stCondLst>
                                            <p:cond delay="0"/>
                                          </p:stCondLst>
                                        </p:cTn>
                                        <p:tgtEl>
                                          <p:spTgt spid="10"/>
                                        </p:tgtEl>
                                        <p:attrNameLst>
                                          <p:attrName>style.visibility</p:attrName>
                                        </p:attrNameLst>
                                      </p:cBhvr>
                                      <p:to>
                                        <p:strVal val="visible"/>
                                      </p:to>
                                    </p:set>
                                    <p:animEffect transition="in" filter="randombar(horizontal)">
                                      <p:cBhvr>
                                        <p:cTn id="137" dur="500"/>
                                        <p:tgtEl>
                                          <p:spTgt spid="10"/>
                                        </p:tgtEl>
                                      </p:cBhvr>
                                    </p:animEffect>
                                  </p:childTnLst>
                                </p:cTn>
                              </p:par>
                              <p:par>
                                <p:cTn id="138" presetID="14" presetClass="entr" presetSubtype="10" fill="hold" nodeType="withEffect">
                                  <p:stCondLst>
                                    <p:cond delay="0"/>
                                  </p:stCondLst>
                                  <p:childTnLst>
                                    <p:set>
                                      <p:cBhvr>
                                        <p:cTn id="139" dur="1" fill="hold">
                                          <p:stCondLst>
                                            <p:cond delay="0"/>
                                          </p:stCondLst>
                                        </p:cTn>
                                        <p:tgtEl>
                                          <p:spTgt spid="11"/>
                                        </p:tgtEl>
                                        <p:attrNameLst>
                                          <p:attrName>style.visibility</p:attrName>
                                        </p:attrNameLst>
                                      </p:cBhvr>
                                      <p:to>
                                        <p:strVal val="visible"/>
                                      </p:to>
                                    </p:set>
                                    <p:animEffect transition="in" filter="randombar(horizontal)">
                                      <p:cBhvr>
                                        <p:cTn id="140" dur="500"/>
                                        <p:tgtEl>
                                          <p:spTgt spid="11"/>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8"/>
                                        </p:tgtEl>
                                        <p:attrNameLst>
                                          <p:attrName>style.visibility</p:attrName>
                                        </p:attrNameLst>
                                      </p:cBhvr>
                                      <p:to>
                                        <p:strVal val="visible"/>
                                      </p:to>
                                    </p:set>
                                    <p:animEffect transition="in" filter="randombar(horizontal)">
                                      <p:cBhvr>
                                        <p:cTn id="143" dur="500"/>
                                        <p:tgtEl>
                                          <p:spTgt spid="38"/>
                                        </p:tgtEl>
                                      </p:cBhvr>
                                    </p:animEffect>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nodeType="clickEffect">
                                  <p:stCondLst>
                                    <p:cond delay="0"/>
                                  </p:stCondLst>
                                  <p:childTnLst>
                                    <p:set>
                                      <p:cBhvr>
                                        <p:cTn id="147" dur="1" fill="hold">
                                          <p:stCondLst>
                                            <p:cond delay="0"/>
                                          </p:stCondLst>
                                        </p:cTn>
                                        <p:tgtEl>
                                          <p:spTgt spid="12"/>
                                        </p:tgtEl>
                                        <p:attrNameLst>
                                          <p:attrName>style.visibility</p:attrName>
                                        </p:attrNameLst>
                                      </p:cBhvr>
                                      <p:to>
                                        <p:strVal val="visible"/>
                                      </p:to>
                                    </p:set>
                                    <p:animEffect transition="in" filter="randombar(horizontal)">
                                      <p:cBhvr>
                                        <p:cTn id="148" dur="500"/>
                                        <p:tgtEl>
                                          <p:spTgt spid="12"/>
                                        </p:tgtEl>
                                      </p:cBhvr>
                                    </p:animEffect>
                                  </p:childTnLst>
                                </p:cTn>
                              </p:par>
                              <p:par>
                                <p:cTn id="149" presetID="14" presetClass="entr" presetSubtype="10" fill="hold" nodeType="withEffect">
                                  <p:stCondLst>
                                    <p:cond delay="0"/>
                                  </p:stCondLst>
                                  <p:childTnLst>
                                    <p:set>
                                      <p:cBhvr>
                                        <p:cTn id="150" dur="1" fill="hold">
                                          <p:stCondLst>
                                            <p:cond delay="0"/>
                                          </p:stCondLst>
                                        </p:cTn>
                                        <p:tgtEl>
                                          <p:spTgt spid="13"/>
                                        </p:tgtEl>
                                        <p:attrNameLst>
                                          <p:attrName>style.visibility</p:attrName>
                                        </p:attrNameLst>
                                      </p:cBhvr>
                                      <p:to>
                                        <p:strVal val="visible"/>
                                      </p:to>
                                    </p:set>
                                    <p:animEffect transition="in" filter="randombar(horizontal)">
                                      <p:cBhvr>
                                        <p:cTn id="151" dur="500"/>
                                        <p:tgtEl>
                                          <p:spTgt spid="13"/>
                                        </p:tgtEl>
                                      </p:cBhvr>
                                    </p:animEffect>
                                  </p:childTnLst>
                                </p:cTn>
                              </p:par>
                              <p:par>
                                <p:cTn id="152" presetID="14" presetClass="entr" presetSubtype="10" fill="hold" nodeType="with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randombar(horizontal)">
                                      <p:cBhvr>
                                        <p:cTn id="154" dur="500"/>
                                        <p:tgtEl>
                                          <p:spTgt spid="14"/>
                                        </p:tgtEl>
                                      </p:cBhvr>
                                    </p:animEffect>
                                  </p:childTnLst>
                                </p:cTn>
                              </p:par>
                              <p:par>
                                <p:cTn id="155" presetID="14" presetClass="entr" presetSubtype="10" fill="hold" nodeType="withEffect">
                                  <p:stCondLst>
                                    <p:cond delay="0"/>
                                  </p:stCondLst>
                                  <p:childTnLst>
                                    <p:set>
                                      <p:cBhvr>
                                        <p:cTn id="156" dur="1" fill="hold">
                                          <p:stCondLst>
                                            <p:cond delay="0"/>
                                          </p:stCondLst>
                                        </p:cTn>
                                        <p:tgtEl>
                                          <p:spTgt spid="15"/>
                                        </p:tgtEl>
                                        <p:attrNameLst>
                                          <p:attrName>style.visibility</p:attrName>
                                        </p:attrNameLst>
                                      </p:cBhvr>
                                      <p:to>
                                        <p:strVal val="visible"/>
                                      </p:to>
                                    </p:set>
                                    <p:animEffect transition="in" filter="randombar(horizontal)">
                                      <p:cBhvr>
                                        <p:cTn id="157" dur="500"/>
                                        <p:tgtEl>
                                          <p:spTgt spid="15"/>
                                        </p:tgtEl>
                                      </p:cBhvr>
                                    </p:animEffect>
                                  </p:childTnLst>
                                </p:cTn>
                              </p:par>
                              <p:par>
                                <p:cTn id="158" presetID="14" presetClass="entr" presetSubtype="10" fill="hold" nodeType="withEffect">
                                  <p:stCondLst>
                                    <p:cond delay="0"/>
                                  </p:stCondLst>
                                  <p:childTnLst>
                                    <p:set>
                                      <p:cBhvr>
                                        <p:cTn id="159" dur="1" fill="hold">
                                          <p:stCondLst>
                                            <p:cond delay="0"/>
                                          </p:stCondLst>
                                        </p:cTn>
                                        <p:tgtEl>
                                          <p:spTgt spid="16"/>
                                        </p:tgtEl>
                                        <p:attrNameLst>
                                          <p:attrName>style.visibility</p:attrName>
                                        </p:attrNameLst>
                                      </p:cBhvr>
                                      <p:to>
                                        <p:strVal val="visible"/>
                                      </p:to>
                                    </p:set>
                                    <p:animEffect transition="in" filter="randombar(horizontal)">
                                      <p:cBhvr>
                                        <p:cTn id="160" dur="500"/>
                                        <p:tgtEl>
                                          <p:spTgt spid="16"/>
                                        </p:tgtEl>
                                      </p:cBhvr>
                                    </p:animEffect>
                                  </p:childTnLst>
                                </p:cTn>
                              </p:par>
                              <p:par>
                                <p:cTn id="161" presetID="14" presetClass="entr" presetSubtype="10" fill="hold" nodeType="withEffect">
                                  <p:stCondLst>
                                    <p:cond delay="0"/>
                                  </p:stCondLst>
                                  <p:childTnLst>
                                    <p:set>
                                      <p:cBhvr>
                                        <p:cTn id="162" dur="1" fill="hold">
                                          <p:stCondLst>
                                            <p:cond delay="0"/>
                                          </p:stCondLst>
                                        </p:cTn>
                                        <p:tgtEl>
                                          <p:spTgt spid="17"/>
                                        </p:tgtEl>
                                        <p:attrNameLst>
                                          <p:attrName>style.visibility</p:attrName>
                                        </p:attrNameLst>
                                      </p:cBhvr>
                                      <p:to>
                                        <p:strVal val="visible"/>
                                      </p:to>
                                    </p:set>
                                    <p:animEffect transition="in" filter="randombar(horizontal)">
                                      <p:cBhvr>
                                        <p:cTn id="163" dur="500"/>
                                        <p:tgtEl>
                                          <p:spTgt spid="17"/>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9"/>
                                        </p:tgtEl>
                                        <p:attrNameLst>
                                          <p:attrName>style.visibility</p:attrName>
                                        </p:attrNameLst>
                                      </p:cBhvr>
                                      <p:to>
                                        <p:strVal val="visible"/>
                                      </p:to>
                                    </p:set>
                                    <p:animEffect transition="in" filter="randombar(horizontal)">
                                      <p:cBhvr>
                                        <p:cTn id="166" dur="500"/>
                                        <p:tgtEl>
                                          <p:spTgt spid="39"/>
                                        </p:tgtEl>
                                      </p:cBhvr>
                                    </p:animEffect>
                                  </p:childTnLst>
                                </p:cTn>
                              </p:par>
                            </p:childTnLst>
                          </p:cTn>
                        </p:par>
                      </p:childTnLst>
                    </p:cTn>
                  </p:par>
                  <p:par>
                    <p:cTn id="167" fill="hold">
                      <p:stCondLst>
                        <p:cond delay="indefinite"/>
                      </p:stCondLst>
                      <p:childTnLst>
                        <p:par>
                          <p:cTn id="168" fill="hold">
                            <p:stCondLst>
                              <p:cond delay="0"/>
                            </p:stCondLst>
                            <p:childTnLst>
                              <p:par>
                                <p:cTn id="169" presetID="53" presetClass="entr" presetSubtype="16" fill="hold" grpId="0" nodeType="clickEffect">
                                  <p:stCondLst>
                                    <p:cond delay="0"/>
                                  </p:stCondLst>
                                  <p:childTnLst>
                                    <p:set>
                                      <p:cBhvr>
                                        <p:cTn id="170" dur="1" fill="hold">
                                          <p:stCondLst>
                                            <p:cond delay="0"/>
                                          </p:stCondLst>
                                        </p:cTn>
                                        <p:tgtEl>
                                          <p:spTgt spid="19"/>
                                        </p:tgtEl>
                                        <p:attrNameLst>
                                          <p:attrName>style.visibility</p:attrName>
                                        </p:attrNameLst>
                                      </p:cBhvr>
                                      <p:to>
                                        <p:strVal val="visible"/>
                                      </p:to>
                                    </p:set>
                                    <p:anim calcmode="lin" valueType="num">
                                      <p:cBhvr>
                                        <p:cTn id="171" dur="500" fill="hold"/>
                                        <p:tgtEl>
                                          <p:spTgt spid="19"/>
                                        </p:tgtEl>
                                        <p:attrNameLst>
                                          <p:attrName>ppt_w</p:attrName>
                                        </p:attrNameLst>
                                      </p:cBhvr>
                                      <p:tavLst>
                                        <p:tav tm="0">
                                          <p:val>
                                            <p:fltVal val="0"/>
                                          </p:val>
                                        </p:tav>
                                        <p:tav tm="100000">
                                          <p:val>
                                            <p:strVal val="#ppt_w"/>
                                          </p:val>
                                        </p:tav>
                                      </p:tavLst>
                                    </p:anim>
                                    <p:anim calcmode="lin" valueType="num">
                                      <p:cBhvr>
                                        <p:cTn id="172" dur="500" fill="hold"/>
                                        <p:tgtEl>
                                          <p:spTgt spid="19"/>
                                        </p:tgtEl>
                                        <p:attrNameLst>
                                          <p:attrName>ppt_h</p:attrName>
                                        </p:attrNameLst>
                                      </p:cBhvr>
                                      <p:tavLst>
                                        <p:tav tm="0">
                                          <p:val>
                                            <p:fltVal val="0"/>
                                          </p:val>
                                        </p:tav>
                                        <p:tav tm="100000">
                                          <p:val>
                                            <p:strVal val="#ppt_h"/>
                                          </p:val>
                                        </p:tav>
                                      </p:tavLst>
                                    </p:anim>
                                    <p:animEffect transition="in" filter="fade">
                                      <p:cBhvr>
                                        <p:cTn id="173" dur="500"/>
                                        <p:tgtEl>
                                          <p:spTgt spid="19"/>
                                        </p:tgtEl>
                                      </p:cBhvr>
                                    </p:animEffect>
                                  </p:childTnLst>
                                </p:cTn>
                              </p:par>
                            </p:childTnLst>
                          </p:cTn>
                        </p:par>
                      </p:childTnLst>
                    </p:cTn>
                  </p:par>
                  <p:par>
                    <p:cTn id="174" fill="hold">
                      <p:stCondLst>
                        <p:cond delay="indefinite"/>
                      </p:stCondLst>
                      <p:childTnLst>
                        <p:par>
                          <p:cTn id="175" fill="hold">
                            <p:stCondLst>
                              <p:cond delay="0"/>
                            </p:stCondLst>
                            <p:childTnLst>
                              <p:par>
                                <p:cTn id="176" presetID="53" presetClass="entr" presetSubtype="16" fill="hold" grpId="0" nodeType="clickEffect">
                                  <p:stCondLst>
                                    <p:cond delay="0"/>
                                  </p:stCondLst>
                                  <p:childTnLst>
                                    <p:set>
                                      <p:cBhvr>
                                        <p:cTn id="177" dur="1" fill="hold">
                                          <p:stCondLst>
                                            <p:cond delay="0"/>
                                          </p:stCondLst>
                                        </p:cTn>
                                        <p:tgtEl>
                                          <p:spTgt spid="22"/>
                                        </p:tgtEl>
                                        <p:attrNameLst>
                                          <p:attrName>style.visibility</p:attrName>
                                        </p:attrNameLst>
                                      </p:cBhvr>
                                      <p:to>
                                        <p:strVal val="visible"/>
                                      </p:to>
                                    </p:set>
                                    <p:anim calcmode="lin" valueType="num">
                                      <p:cBhvr>
                                        <p:cTn id="178" dur="500" fill="hold"/>
                                        <p:tgtEl>
                                          <p:spTgt spid="22"/>
                                        </p:tgtEl>
                                        <p:attrNameLst>
                                          <p:attrName>ppt_w</p:attrName>
                                        </p:attrNameLst>
                                      </p:cBhvr>
                                      <p:tavLst>
                                        <p:tav tm="0">
                                          <p:val>
                                            <p:fltVal val="0"/>
                                          </p:val>
                                        </p:tav>
                                        <p:tav tm="100000">
                                          <p:val>
                                            <p:strVal val="#ppt_w"/>
                                          </p:val>
                                        </p:tav>
                                      </p:tavLst>
                                    </p:anim>
                                    <p:anim calcmode="lin" valueType="num">
                                      <p:cBhvr>
                                        <p:cTn id="179" dur="500" fill="hold"/>
                                        <p:tgtEl>
                                          <p:spTgt spid="22"/>
                                        </p:tgtEl>
                                        <p:attrNameLst>
                                          <p:attrName>ppt_h</p:attrName>
                                        </p:attrNameLst>
                                      </p:cBhvr>
                                      <p:tavLst>
                                        <p:tav tm="0">
                                          <p:val>
                                            <p:fltVal val="0"/>
                                          </p:val>
                                        </p:tav>
                                        <p:tav tm="100000">
                                          <p:val>
                                            <p:strVal val="#ppt_h"/>
                                          </p:val>
                                        </p:tav>
                                      </p:tavLst>
                                    </p:anim>
                                    <p:animEffect transition="in" filter="fade">
                                      <p:cBhvr>
                                        <p:cTn id="180" dur="500"/>
                                        <p:tgtEl>
                                          <p:spTgt spid="22"/>
                                        </p:tgtEl>
                                      </p:cBhvr>
                                    </p:animEffect>
                                  </p:childTnLst>
                                </p:cTn>
                              </p:par>
                            </p:childTnLst>
                          </p:cTn>
                        </p:par>
                      </p:childTnLst>
                    </p:cTn>
                  </p:par>
                  <p:par>
                    <p:cTn id="181" fill="hold">
                      <p:stCondLst>
                        <p:cond delay="indefinite"/>
                      </p:stCondLst>
                      <p:childTnLst>
                        <p:par>
                          <p:cTn id="182" fill="hold">
                            <p:stCondLst>
                              <p:cond delay="0"/>
                            </p:stCondLst>
                            <p:childTnLst>
                              <p:par>
                                <p:cTn id="183" presetID="53" presetClass="entr" presetSubtype="16" fill="hold" grpId="0" nodeType="clickEffect">
                                  <p:stCondLst>
                                    <p:cond delay="0"/>
                                  </p:stCondLst>
                                  <p:childTnLst>
                                    <p:set>
                                      <p:cBhvr>
                                        <p:cTn id="184" dur="1" fill="hold">
                                          <p:stCondLst>
                                            <p:cond delay="0"/>
                                          </p:stCondLst>
                                        </p:cTn>
                                        <p:tgtEl>
                                          <p:spTgt spid="23"/>
                                        </p:tgtEl>
                                        <p:attrNameLst>
                                          <p:attrName>style.visibility</p:attrName>
                                        </p:attrNameLst>
                                      </p:cBhvr>
                                      <p:to>
                                        <p:strVal val="visible"/>
                                      </p:to>
                                    </p:set>
                                    <p:anim calcmode="lin" valueType="num">
                                      <p:cBhvr>
                                        <p:cTn id="185" dur="500" fill="hold"/>
                                        <p:tgtEl>
                                          <p:spTgt spid="23"/>
                                        </p:tgtEl>
                                        <p:attrNameLst>
                                          <p:attrName>ppt_w</p:attrName>
                                        </p:attrNameLst>
                                      </p:cBhvr>
                                      <p:tavLst>
                                        <p:tav tm="0">
                                          <p:val>
                                            <p:fltVal val="0"/>
                                          </p:val>
                                        </p:tav>
                                        <p:tav tm="100000">
                                          <p:val>
                                            <p:strVal val="#ppt_w"/>
                                          </p:val>
                                        </p:tav>
                                      </p:tavLst>
                                    </p:anim>
                                    <p:anim calcmode="lin" valueType="num">
                                      <p:cBhvr>
                                        <p:cTn id="186" dur="500" fill="hold"/>
                                        <p:tgtEl>
                                          <p:spTgt spid="23"/>
                                        </p:tgtEl>
                                        <p:attrNameLst>
                                          <p:attrName>ppt_h</p:attrName>
                                        </p:attrNameLst>
                                      </p:cBhvr>
                                      <p:tavLst>
                                        <p:tav tm="0">
                                          <p:val>
                                            <p:fltVal val="0"/>
                                          </p:val>
                                        </p:tav>
                                        <p:tav tm="100000">
                                          <p:val>
                                            <p:strVal val="#ppt_h"/>
                                          </p:val>
                                        </p:tav>
                                      </p:tavLst>
                                    </p:anim>
                                    <p:animEffect transition="in" filter="fade">
                                      <p:cBhvr>
                                        <p:cTn id="187" dur="500"/>
                                        <p:tgtEl>
                                          <p:spTgt spid="23"/>
                                        </p:tgtEl>
                                      </p:cBhvr>
                                    </p:animEffect>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grpId="0" nodeType="clickEffect">
                                  <p:stCondLst>
                                    <p:cond delay="0"/>
                                  </p:stCondLst>
                                  <p:childTnLst>
                                    <p:set>
                                      <p:cBhvr>
                                        <p:cTn id="191" dur="1" fill="hold">
                                          <p:stCondLst>
                                            <p:cond delay="0"/>
                                          </p:stCondLst>
                                        </p:cTn>
                                        <p:tgtEl>
                                          <p:spTgt spid="20"/>
                                        </p:tgtEl>
                                        <p:attrNameLst>
                                          <p:attrName>style.visibility</p:attrName>
                                        </p:attrNameLst>
                                      </p:cBhvr>
                                      <p:to>
                                        <p:strVal val="visible"/>
                                      </p:to>
                                    </p:set>
                                    <p:anim calcmode="lin" valueType="num">
                                      <p:cBhvr>
                                        <p:cTn id="192" dur="500" fill="hold"/>
                                        <p:tgtEl>
                                          <p:spTgt spid="20"/>
                                        </p:tgtEl>
                                        <p:attrNameLst>
                                          <p:attrName>ppt_w</p:attrName>
                                        </p:attrNameLst>
                                      </p:cBhvr>
                                      <p:tavLst>
                                        <p:tav tm="0">
                                          <p:val>
                                            <p:fltVal val="0"/>
                                          </p:val>
                                        </p:tav>
                                        <p:tav tm="100000">
                                          <p:val>
                                            <p:strVal val="#ppt_w"/>
                                          </p:val>
                                        </p:tav>
                                      </p:tavLst>
                                    </p:anim>
                                    <p:anim calcmode="lin" valueType="num">
                                      <p:cBhvr>
                                        <p:cTn id="193" dur="500" fill="hold"/>
                                        <p:tgtEl>
                                          <p:spTgt spid="20"/>
                                        </p:tgtEl>
                                        <p:attrNameLst>
                                          <p:attrName>ppt_h</p:attrName>
                                        </p:attrNameLst>
                                      </p:cBhvr>
                                      <p:tavLst>
                                        <p:tav tm="0">
                                          <p:val>
                                            <p:fltVal val="0"/>
                                          </p:val>
                                        </p:tav>
                                        <p:tav tm="100000">
                                          <p:val>
                                            <p:strVal val="#ppt_h"/>
                                          </p:val>
                                        </p:tav>
                                      </p:tavLst>
                                    </p:anim>
                                    <p:animEffect transition="in" filter="fade">
                                      <p:cBhvr>
                                        <p:cTn id="194" dur="500"/>
                                        <p:tgtEl>
                                          <p:spTgt spid="20"/>
                                        </p:tgtEl>
                                      </p:cBhvr>
                                    </p:animEffect>
                                  </p:childTnLst>
                                </p:cTn>
                              </p:par>
                            </p:childTnLst>
                          </p:cTn>
                        </p:par>
                      </p:childTnLst>
                    </p:cTn>
                  </p:par>
                  <p:par>
                    <p:cTn id="195" fill="hold">
                      <p:stCondLst>
                        <p:cond delay="indefinite"/>
                      </p:stCondLst>
                      <p:childTnLst>
                        <p:par>
                          <p:cTn id="196" fill="hold">
                            <p:stCondLst>
                              <p:cond delay="0"/>
                            </p:stCondLst>
                            <p:childTnLst>
                              <p:par>
                                <p:cTn id="197" presetID="14" presetClass="entr" presetSubtype="10" fill="hold" nodeType="clickEffect">
                                  <p:stCondLst>
                                    <p:cond delay="0"/>
                                  </p:stCondLst>
                                  <p:childTnLst>
                                    <p:set>
                                      <p:cBhvr>
                                        <p:cTn id="198" dur="1" fill="hold">
                                          <p:stCondLst>
                                            <p:cond delay="0"/>
                                          </p:stCondLst>
                                        </p:cTn>
                                        <p:tgtEl>
                                          <p:spTgt spid="24"/>
                                        </p:tgtEl>
                                        <p:attrNameLst>
                                          <p:attrName>style.visibility</p:attrName>
                                        </p:attrNameLst>
                                      </p:cBhvr>
                                      <p:to>
                                        <p:strVal val="visible"/>
                                      </p:to>
                                    </p:set>
                                    <p:animEffect transition="in" filter="randombar(horizontal)">
                                      <p:cBhvr>
                                        <p:cTn id="199" dur="500"/>
                                        <p:tgtEl>
                                          <p:spTgt spid="24"/>
                                        </p:tgtEl>
                                      </p:cBhvr>
                                    </p:animEffect>
                                  </p:childTnLst>
                                </p:cTn>
                              </p:par>
                              <p:par>
                                <p:cTn id="200" presetID="14" presetClass="entr" presetSubtype="10" fill="hold" nodeType="withEffect">
                                  <p:stCondLst>
                                    <p:cond delay="0"/>
                                  </p:stCondLst>
                                  <p:childTnLst>
                                    <p:set>
                                      <p:cBhvr>
                                        <p:cTn id="201" dur="1" fill="hold">
                                          <p:stCondLst>
                                            <p:cond delay="0"/>
                                          </p:stCondLst>
                                        </p:cTn>
                                        <p:tgtEl>
                                          <p:spTgt spid="25"/>
                                        </p:tgtEl>
                                        <p:attrNameLst>
                                          <p:attrName>style.visibility</p:attrName>
                                        </p:attrNameLst>
                                      </p:cBhvr>
                                      <p:to>
                                        <p:strVal val="visible"/>
                                      </p:to>
                                    </p:set>
                                    <p:animEffect transition="in" filter="randombar(horizontal)">
                                      <p:cBhvr>
                                        <p:cTn id="202" dur="500"/>
                                        <p:tgtEl>
                                          <p:spTgt spid="25"/>
                                        </p:tgtEl>
                                      </p:cBhvr>
                                    </p:animEffect>
                                  </p:childTnLst>
                                </p:cTn>
                              </p:par>
                              <p:par>
                                <p:cTn id="203" presetID="14" presetClass="entr" presetSubtype="10" fill="hold" nodeType="withEffect">
                                  <p:stCondLst>
                                    <p:cond delay="0"/>
                                  </p:stCondLst>
                                  <p:childTnLst>
                                    <p:set>
                                      <p:cBhvr>
                                        <p:cTn id="204" dur="1" fill="hold">
                                          <p:stCondLst>
                                            <p:cond delay="0"/>
                                          </p:stCondLst>
                                        </p:cTn>
                                        <p:tgtEl>
                                          <p:spTgt spid="26"/>
                                        </p:tgtEl>
                                        <p:attrNameLst>
                                          <p:attrName>style.visibility</p:attrName>
                                        </p:attrNameLst>
                                      </p:cBhvr>
                                      <p:to>
                                        <p:strVal val="visible"/>
                                      </p:to>
                                    </p:set>
                                    <p:animEffect transition="in" filter="randombar(horizontal)">
                                      <p:cBhvr>
                                        <p:cTn id="205" dur="500"/>
                                        <p:tgtEl>
                                          <p:spTgt spid="26"/>
                                        </p:tgtEl>
                                      </p:cBhvr>
                                    </p:animEffect>
                                  </p:childTnLst>
                                </p:cTn>
                              </p:par>
                              <p:par>
                                <p:cTn id="206" presetID="14" presetClass="entr" presetSubtype="10" fill="hold" nodeType="with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randombar(horizontal)">
                                      <p:cBhvr>
                                        <p:cTn id="208" dur="500"/>
                                        <p:tgtEl>
                                          <p:spTgt spid="27"/>
                                        </p:tgtEl>
                                      </p:cBhvr>
                                    </p:animEffect>
                                  </p:childTnLst>
                                </p:cTn>
                              </p:par>
                              <p:par>
                                <p:cTn id="209" presetID="14" presetClass="entr" presetSubtype="10" fill="hold" nodeType="withEffect">
                                  <p:stCondLst>
                                    <p:cond delay="0"/>
                                  </p:stCondLst>
                                  <p:childTnLst>
                                    <p:set>
                                      <p:cBhvr>
                                        <p:cTn id="210" dur="1" fill="hold">
                                          <p:stCondLst>
                                            <p:cond delay="0"/>
                                          </p:stCondLst>
                                        </p:cTn>
                                        <p:tgtEl>
                                          <p:spTgt spid="28"/>
                                        </p:tgtEl>
                                        <p:attrNameLst>
                                          <p:attrName>style.visibility</p:attrName>
                                        </p:attrNameLst>
                                      </p:cBhvr>
                                      <p:to>
                                        <p:strVal val="visible"/>
                                      </p:to>
                                    </p:set>
                                    <p:animEffect transition="in" filter="randombar(horizontal)">
                                      <p:cBhvr>
                                        <p:cTn id="211" dur="500"/>
                                        <p:tgtEl>
                                          <p:spTgt spid="28"/>
                                        </p:tgtEl>
                                      </p:cBhvr>
                                    </p:animEffect>
                                  </p:childTnLst>
                                </p:cTn>
                              </p:par>
                              <p:par>
                                <p:cTn id="212" presetID="14" presetClass="entr" presetSubtype="10" fill="hold" nodeType="withEffect">
                                  <p:stCondLst>
                                    <p:cond delay="0"/>
                                  </p:stCondLst>
                                  <p:childTnLst>
                                    <p:set>
                                      <p:cBhvr>
                                        <p:cTn id="213" dur="1" fill="hold">
                                          <p:stCondLst>
                                            <p:cond delay="0"/>
                                          </p:stCondLst>
                                        </p:cTn>
                                        <p:tgtEl>
                                          <p:spTgt spid="29"/>
                                        </p:tgtEl>
                                        <p:attrNameLst>
                                          <p:attrName>style.visibility</p:attrName>
                                        </p:attrNameLst>
                                      </p:cBhvr>
                                      <p:to>
                                        <p:strVal val="visible"/>
                                      </p:to>
                                    </p:set>
                                    <p:animEffect transition="in" filter="randombar(horizontal)">
                                      <p:cBhvr>
                                        <p:cTn id="214" dur="500"/>
                                        <p:tgtEl>
                                          <p:spTgt spid="29"/>
                                        </p:tgtEl>
                                      </p:cBhvr>
                                    </p:animEffect>
                                  </p:childTnLst>
                                </p:cTn>
                              </p:par>
                              <p:par>
                                <p:cTn id="215" presetID="14" presetClass="entr" presetSubtype="10" fill="hold" grpId="0" nodeType="withEffect">
                                  <p:stCondLst>
                                    <p:cond delay="0"/>
                                  </p:stCondLst>
                                  <p:childTnLst>
                                    <p:set>
                                      <p:cBhvr>
                                        <p:cTn id="216" dur="1" fill="hold">
                                          <p:stCondLst>
                                            <p:cond delay="0"/>
                                          </p:stCondLst>
                                        </p:cTn>
                                        <p:tgtEl>
                                          <p:spTgt spid="40"/>
                                        </p:tgtEl>
                                        <p:attrNameLst>
                                          <p:attrName>style.visibility</p:attrName>
                                        </p:attrNameLst>
                                      </p:cBhvr>
                                      <p:to>
                                        <p:strVal val="visible"/>
                                      </p:to>
                                    </p:set>
                                    <p:animEffect transition="in" filter="randombar(horizontal)">
                                      <p:cBhvr>
                                        <p:cTn id="217" dur="500"/>
                                        <p:tgtEl>
                                          <p:spTgt spid="40"/>
                                        </p:tgtEl>
                                      </p:cBhvr>
                                    </p:animEffect>
                                  </p:childTnLst>
                                </p:cTn>
                              </p:par>
                            </p:childTnLst>
                          </p:cTn>
                        </p:par>
                      </p:childTnLst>
                    </p:cTn>
                  </p:par>
                  <p:par>
                    <p:cTn id="218" fill="hold">
                      <p:stCondLst>
                        <p:cond delay="indefinite"/>
                      </p:stCondLst>
                      <p:childTnLst>
                        <p:par>
                          <p:cTn id="219" fill="hold">
                            <p:stCondLst>
                              <p:cond delay="0"/>
                            </p:stCondLst>
                            <p:childTnLst>
                              <p:par>
                                <p:cTn id="220" presetID="53" presetClass="entr" presetSubtype="16" fill="hold" grpId="0" nodeType="clickEffect">
                                  <p:stCondLst>
                                    <p:cond delay="0"/>
                                  </p:stCondLst>
                                  <p:childTnLst>
                                    <p:set>
                                      <p:cBhvr>
                                        <p:cTn id="221" dur="1" fill="hold">
                                          <p:stCondLst>
                                            <p:cond delay="0"/>
                                          </p:stCondLst>
                                        </p:cTn>
                                        <p:tgtEl>
                                          <p:spTgt spid="36"/>
                                        </p:tgtEl>
                                        <p:attrNameLst>
                                          <p:attrName>style.visibility</p:attrName>
                                        </p:attrNameLst>
                                      </p:cBhvr>
                                      <p:to>
                                        <p:strVal val="visible"/>
                                      </p:to>
                                    </p:set>
                                    <p:anim calcmode="lin" valueType="num">
                                      <p:cBhvr>
                                        <p:cTn id="222" dur="500" fill="hold"/>
                                        <p:tgtEl>
                                          <p:spTgt spid="36"/>
                                        </p:tgtEl>
                                        <p:attrNameLst>
                                          <p:attrName>ppt_w</p:attrName>
                                        </p:attrNameLst>
                                      </p:cBhvr>
                                      <p:tavLst>
                                        <p:tav tm="0">
                                          <p:val>
                                            <p:fltVal val="0"/>
                                          </p:val>
                                        </p:tav>
                                        <p:tav tm="100000">
                                          <p:val>
                                            <p:strVal val="#ppt_w"/>
                                          </p:val>
                                        </p:tav>
                                      </p:tavLst>
                                    </p:anim>
                                    <p:anim calcmode="lin" valueType="num">
                                      <p:cBhvr>
                                        <p:cTn id="223" dur="500" fill="hold"/>
                                        <p:tgtEl>
                                          <p:spTgt spid="36"/>
                                        </p:tgtEl>
                                        <p:attrNameLst>
                                          <p:attrName>ppt_h</p:attrName>
                                        </p:attrNameLst>
                                      </p:cBhvr>
                                      <p:tavLst>
                                        <p:tav tm="0">
                                          <p:val>
                                            <p:fltVal val="0"/>
                                          </p:val>
                                        </p:tav>
                                        <p:tav tm="100000">
                                          <p:val>
                                            <p:strVal val="#ppt_h"/>
                                          </p:val>
                                        </p:tav>
                                      </p:tavLst>
                                    </p:anim>
                                    <p:animEffect transition="in" filter="fade">
                                      <p:cBhvr>
                                        <p:cTn id="224" dur="500"/>
                                        <p:tgtEl>
                                          <p:spTgt spid="36"/>
                                        </p:tgtEl>
                                      </p:cBhvr>
                                    </p:animEffect>
                                  </p:childTnLst>
                                </p:cTn>
                              </p:par>
                            </p:childTnLst>
                          </p:cTn>
                        </p:par>
                      </p:childTnLst>
                    </p:cTn>
                  </p:par>
                  <p:par>
                    <p:cTn id="225" fill="hold">
                      <p:stCondLst>
                        <p:cond delay="indefinite"/>
                      </p:stCondLst>
                      <p:childTnLst>
                        <p:par>
                          <p:cTn id="226" fill="hold">
                            <p:stCondLst>
                              <p:cond delay="0"/>
                            </p:stCondLst>
                            <p:childTnLst>
                              <p:par>
                                <p:cTn id="227" presetID="14" presetClass="entr" presetSubtype="10"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randombar(horizontal)">
                                      <p:cBhvr>
                                        <p:cTn id="229" dur="500"/>
                                        <p:tgtEl>
                                          <p:spTgt spid="30"/>
                                        </p:tgtEl>
                                      </p:cBhvr>
                                    </p:animEffect>
                                  </p:childTnLst>
                                </p:cTn>
                              </p:par>
                              <p:par>
                                <p:cTn id="230" presetID="14" presetClass="entr" presetSubtype="10" fill="hold" nodeType="withEffect">
                                  <p:stCondLst>
                                    <p:cond delay="0"/>
                                  </p:stCondLst>
                                  <p:childTnLst>
                                    <p:set>
                                      <p:cBhvr>
                                        <p:cTn id="231" dur="1" fill="hold">
                                          <p:stCondLst>
                                            <p:cond delay="0"/>
                                          </p:stCondLst>
                                        </p:cTn>
                                        <p:tgtEl>
                                          <p:spTgt spid="31"/>
                                        </p:tgtEl>
                                        <p:attrNameLst>
                                          <p:attrName>style.visibility</p:attrName>
                                        </p:attrNameLst>
                                      </p:cBhvr>
                                      <p:to>
                                        <p:strVal val="visible"/>
                                      </p:to>
                                    </p:set>
                                    <p:animEffect transition="in" filter="randombar(horizontal)">
                                      <p:cBhvr>
                                        <p:cTn id="232" dur="500"/>
                                        <p:tgtEl>
                                          <p:spTgt spid="31"/>
                                        </p:tgtEl>
                                      </p:cBhvr>
                                    </p:animEffect>
                                  </p:childTnLst>
                                </p:cTn>
                              </p:par>
                              <p:par>
                                <p:cTn id="233" presetID="14" presetClass="entr" presetSubtype="10" fill="hold" nodeType="withEffect">
                                  <p:stCondLst>
                                    <p:cond delay="0"/>
                                  </p:stCondLst>
                                  <p:childTnLst>
                                    <p:set>
                                      <p:cBhvr>
                                        <p:cTn id="234" dur="1" fill="hold">
                                          <p:stCondLst>
                                            <p:cond delay="0"/>
                                          </p:stCondLst>
                                        </p:cTn>
                                        <p:tgtEl>
                                          <p:spTgt spid="32"/>
                                        </p:tgtEl>
                                        <p:attrNameLst>
                                          <p:attrName>style.visibility</p:attrName>
                                        </p:attrNameLst>
                                      </p:cBhvr>
                                      <p:to>
                                        <p:strVal val="visible"/>
                                      </p:to>
                                    </p:set>
                                    <p:animEffect transition="in" filter="randombar(horizontal)">
                                      <p:cBhvr>
                                        <p:cTn id="235" dur="500"/>
                                        <p:tgtEl>
                                          <p:spTgt spid="32"/>
                                        </p:tgtEl>
                                      </p:cBhvr>
                                    </p:animEffect>
                                  </p:childTnLst>
                                </p:cTn>
                              </p:par>
                              <p:par>
                                <p:cTn id="236" presetID="14" presetClass="entr" presetSubtype="10" fill="hold" nodeType="withEffect">
                                  <p:stCondLst>
                                    <p:cond delay="0"/>
                                  </p:stCondLst>
                                  <p:childTnLst>
                                    <p:set>
                                      <p:cBhvr>
                                        <p:cTn id="237" dur="1" fill="hold">
                                          <p:stCondLst>
                                            <p:cond delay="0"/>
                                          </p:stCondLst>
                                        </p:cTn>
                                        <p:tgtEl>
                                          <p:spTgt spid="33"/>
                                        </p:tgtEl>
                                        <p:attrNameLst>
                                          <p:attrName>style.visibility</p:attrName>
                                        </p:attrNameLst>
                                      </p:cBhvr>
                                      <p:to>
                                        <p:strVal val="visible"/>
                                      </p:to>
                                    </p:set>
                                    <p:animEffect transition="in" filter="randombar(horizontal)">
                                      <p:cBhvr>
                                        <p:cTn id="238" dur="500"/>
                                        <p:tgtEl>
                                          <p:spTgt spid="33"/>
                                        </p:tgtEl>
                                      </p:cBhvr>
                                    </p:animEffect>
                                  </p:childTnLst>
                                </p:cTn>
                              </p:par>
                              <p:par>
                                <p:cTn id="239" presetID="14" presetClass="entr" presetSubtype="10" fill="hold" nodeType="withEffect">
                                  <p:stCondLst>
                                    <p:cond delay="0"/>
                                  </p:stCondLst>
                                  <p:childTnLst>
                                    <p:set>
                                      <p:cBhvr>
                                        <p:cTn id="240" dur="1" fill="hold">
                                          <p:stCondLst>
                                            <p:cond delay="0"/>
                                          </p:stCondLst>
                                        </p:cTn>
                                        <p:tgtEl>
                                          <p:spTgt spid="34"/>
                                        </p:tgtEl>
                                        <p:attrNameLst>
                                          <p:attrName>style.visibility</p:attrName>
                                        </p:attrNameLst>
                                      </p:cBhvr>
                                      <p:to>
                                        <p:strVal val="visible"/>
                                      </p:to>
                                    </p:set>
                                    <p:animEffect transition="in" filter="randombar(horizontal)">
                                      <p:cBhvr>
                                        <p:cTn id="241" dur="500"/>
                                        <p:tgtEl>
                                          <p:spTgt spid="34"/>
                                        </p:tgtEl>
                                      </p:cBhvr>
                                    </p:animEffect>
                                  </p:childTnLst>
                                </p:cTn>
                              </p:par>
                              <p:par>
                                <p:cTn id="242" presetID="14" presetClass="entr" presetSubtype="10" fill="hold" grpId="0" nodeType="withEffect">
                                  <p:stCondLst>
                                    <p:cond delay="0"/>
                                  </p:stCondLst>
                                  <p:childTnLst>
                                    <p:set>
                                      <p:cBhvr>
                                        <p:cTn id="243" dur="1" fill="hold">
                                          <p:stCondLst>
                                            <p:cond delay="0"/>
                                          </p:stCondLst>
                                        </p:cTn>
                                        <p:tgtEl>
                                          <p:spTgt spid="41"/>
                                        </p:tgtEl>
                                        <p:attrNameLst>
                                          <p:attrName>style.visibility</p:attrName>
                                        </p:attrNameLst>
                                      </p:cBhvr>
                                      <p:to>
                                        <p:strVal val="visible"/>
                                      </p:to>
                                    </p:set>
                                    <p:animEffect transition="in" filter="randombar(horizontal)">
                                      <p:cBhvr>
                                        <p:cTn id="244" dur="500"/>
                                        <p:tgtEl>
                                          <p:spTgt spid="41"/>
                                        </p:tgtEl>
                                      </p:cBhvr>
                                    </p:animEffect>
                                  </p:childTnLst>
                                </p:cTn>
                              </p:par>
                            </p:childTnLst>
                          </p:cTn>
                        </p:par>
                      </p:childTnLst>
                    </p:cTn>
                  </p:par>
                  <p:par>
                    <p:cTn id="245" fill="hold">
                      <p:stCondLst>
                        <p:cond delay="indefinite"/>
                      </p:stCondLst>
                      <p:childTnLst>
                        <p:par>
                          <p:cTn id="246" fill="hold">
                            <p:stCondLst>
                              <p:cond delay="0"/>
                            </p:stCondLst>
                            <p:childTnLst>
                              <p:par>
                                <p:cTn id="247" presetID="53" presetClass="entr" presetSubtype="16" fill="hold" grpId="0" nodeType="clickEffect">
                                  <p:stCondLst>
                                    <p:cond delay="0"/>
                                  </p:stCondLst>
                                  <p:childTnLst>
                                    <p:set>
                                      <p:cBhvr>
                                        <p:cTn id="248" dur="1" fill="hold">
                                          <p:stCondLst>
                                            <p:cond delay="0"/>
                                          </p:stCondLst>
                                        </p:cTn>
                                        <p:tgtEl>
                                          <p:spTgt spid="35"/>
                                        </p:tgtEl>
                                        <p:attrNameLst>
                                          <p:attrName>style.visibility</p:attrName>
                                        </p:attrNameLst>
                                      </p:cBhvr>
                                      <p:to>
                                        <p:strVal val="visible"/>
                                      </p:to>
                                    </p:set>
                                    <p:anim calcmode="lin" valueType="num">
                                      <p:cBhvr>
                                        <p:cTn id="249" dur="500" fill="hold"/>
                                        <p:tgtEl>
                                          <p:spTgt spid="35"/>
                                        </p:tgtEl>
                                        <p:attrNameLst>
                                          <p:attrName>ppt_w</p:attrName>
                                        </p:attrNameLst>
                                      </p:cBhvr>
                                      <p:tavLst>
                                        <p:tav tm="0">
                                          <p:val>
                                            <p:fltVal val="0"/>
                                          </p:val>
                                        </p:tav>
                                        <p:tav tm="100000">
                                          <p:val>
                                            <p:strVal val="#ppt_w"/>
                                          </p:val>
                                        </p:tav>
                                      </p:tavLst>
                                    </p:anim>
                                    <p:anim calcmode="lin" valueType="num">
                                      <p:cBhvr>
                                        <p:cTn id="250" dur="500" fill="hold"/>
                                        <p:tgtEl>
                                          <p:spTgt spid="35"/>
                                        </p:tgtEl>
                                        <p:attrNameLst>
                                          <p:attrName>ppt_h</p:attrName>
                                        </p:attrNameLst>
                                      </p:cBhvr>
                                      <p:tavLst>
                                        <p:tav tm="0">
                                          <p:val>
                                            <p:fltVal val="0"/>
                                          </p:val>
                                        </p:tav>
                                        <p:tav tm="100000">
                                          <p:val>
                                            <p:strVal val="#ppt_h"/>
                                          </p:val>
                                        </p:tav>
                                      </p:tavLst>
                                    </p:anim>
                                    <p:animEffect transition="in" filter="fade">
                                      <p:cBhvr>
                                        <p:cTn id="251" dur="500"/>
                                        <p:tgtEl>
                                          <p:spTgt spid="35"/>
                                        </p:tgtEl>
                                      </p:cBhvr>
                                    </p:animEffect>
                                  </p:childTnLst>
                                </p:cTn>
                              </p:par>
                            </p:childTnLst>
                          </p:cTn>
                        </p:par>
                      </p:childTnLst>
                    </p:cTn>
                  </p:par>
                  <p:par>
                    <p:cTn id="252" fill="hold">
                      <p:stCondLst>
                        <p:cond delay="indefinite"/>
                      </p:stCondLst>
                      <p:childTnLst>
                        <p:par>
                          <p:cTn id="253" fill="hold">
                            <p:stCondLst>
                              <p:cond delay="0"/>
                            </p:stCondLst>
                            <p:childTnLst>
                              <p:par>
                                <p:cTn id="254" presetID="53" presetClass="entr" presetSubtype="16" fill="hold" grpId="0" nodeType="clickEffect">
                                  <p:stCondLst>
                                    <p:cond delay="0"/>
                                  </p:stCondLst>
                                  <p:childTnLst>
                                    <p:set>
                                      <p:cBhvr>
                                        <p:cTn id="255" dur="1" fill="hold">
                                          <p:stCondLst>
                                            <p:cond delay="0"/>
                                          </p:stCondLst>
                                        </p:cTn>
                                        <p:tgtEl>
                                          <p:spTgt spid="37"/>
                                        </p:tgtEl>
                                        <p:attrNameLst>
                                          <p:attrName>style.visibility</p:attrName>
                                        </p:attrNameLst>
                                      </p:cBhvr>
                                      <p:to>
                                        <p:strVal val="visible"/>
                                      </p:to>
                                    </p:set>
                                    <p:anim calcmode="lin" valueType="num">
                                      <p:cBhvr>
                                        <p:cTn id="256" dur="500" fill="hold"/>
                                        <p:tgtEl>
                                          <p:spTgt spid="37"/>
                                        </p:tgtEl>
                                        <p:attrNameLst>
                                          <p:attrName>ppt_w</p:attrName>
                                        </p:attrNameLst>
                                      </p:cBhvr>
                                      <p:tavLst>
                                        <p:tav tm="0">
                                          <p:val>
                                            <p:fltVal val="0"/>
                                          </p:val>
                                        </p:tav>
                                        <p:tav tm="100000">
                                          <p:val>
                                            <p:strVal val="#ppt_w"/>
                                          </p:val>
                                        </p:tav>
                                      </p:tavLst>
                                    </p:anim>
                                    <p:anim calcmode="lin" valueType="num">
                                      <p:cBhvr>
                                        <p:cTn id="257" dur="500" fill="hold"/>
                                        <p:tgtEl>
                                          <p:spTgt spid="37"/>
                                        </p:tgtEl>
                                        <p:attrNameLst>
                                          <p:attrName>ppt_h</p:attrName>
                                        </p:attrNameLst>
                                      </p:cBhvr>
                                      <p:tavLst>
                                        <p:tav tm="0">
                                          <p:val>
                                            <p:fltVal val="0"/>
                                          </p:val>
                                        </p:tav>
                                        <p:tav tm="100000">
                                          <p:val>
                                            <p:strVal val="#ppt_h"/>
                                          </p:val>
                                        </p:tav>
                                      </p:tavLst>
                                    </p:anim>
                                    <p:animEffect transition="in" filter="fade">
                                      <p:cBhvr>
                                        <p:cTn id="258" dur="500"/>
                                        <p:tgtEl>
                                          <p:spTgt spid="37"/>
                                        </p:tgtEl>
                                      </p:cBhvr>
                                    </p:animEffect>
                                  </p:childTnLst>
                                </p:cTn>
                              </p:par>
                            </p:childTnLst>
                          </p:cTn>
                        </p:par>
                      </p:childTnLst>
                    </p:cTn>
                  </p:par>
                  <p:par>
                    <p:cTn id="259" fill="hold">
                      <p:stCondLst>
                        <p:cond delay="indefinite"/>
                      </p:stCondLst>
                      <p:childTnLst>
                        <p:par>
                          <p:cTn id="260" fill="hold">
                            <p:stCondLst>
                              <p:cond delay="0"/>
                            </p:stCondLst>
                            <p:childTnLst>
                              <p:par>
                                <p:cTn id="261" presetID="14" presetClass="entr" presetSubtype="10" fill="hold" grpId="0" nodeType="clickEffect">
                                  <p:stCondLst>
                                    <p:cond delay="0"/>
                                  </p:stCondLst>
                                  <p:childTnLst>
                                    <p:set>
                                      <p:cBhvr>
                                        <p:cTn id="262" dur="1" fill="hold">
                                          <p:stCondLst>
                                            <p:cond delay="0"/>
                                          </p:stCondLst>
                                        </p:cTn>
                                        <p:tgtEl>
                                          <p:spTgt spid="42"/>
                                        </p:tgtEl>
                                        <p:attrNameLst>
                                          <p:attrName>style.visibility</p:attrName>
                                        </p:attrNameLst>
                                      </p:cBhvr>
                                      <p:to>
                                        <p:strVal val="visible"/>
                                      </p:to>
                                    </p:set>
                                    <p:animEffect transition="in" filter="randombar(horizontal)">
                                      <p:cBhvr>
                                        <p:cTn id="263" dur="500"/>
                                        <p:tgtEl>
                                          <p:spTgt spid="42"/>
                                        </p:tgtEl>
                                      </p:cBhvr>
                                    </p:animEffect>
                                  </p:childTnLst>
                                </p:cTn>
                              </p:par>
                              <p:par>
                                <p:cTn id="264" presetID="14" presetClass="entr" presetSubtype="10" fill="hold" nodeType="withEffect">
                                  <p:stCondLst>
                                    <p:cond delay="0"/>
                                  </p:stCondLst>
                                  <p:childTnLst>
                                    <p:set>
                                      <p:cBhvr>
                                        <p:cTn id="265" dur="1" fill="hold">
                                          <p:stCondLst>
                                            <p:cond delay="0"/>
                                          </p:stCondLst>
                                        </p:cTn>
                                        <p:tgtEl>
                                          <p:spTgt spid="49"/>
                                        </p:tgtEl>
                                        <p:attrNameLst>
                                          <p:attrName>style.visibility</p:attrName>
                                        </p:attrNameLst>
                                      </p:cBhvr>
                                      <p:to>
                                        <p:strVal val="visible"/>
                                      </p:to>
                                    </p:set>
                                    <p:animEffect transition="in" filter="randombar(horizontal)">
                                      <p:cBhvr>
                                        <p:cTn id="266" dur="500"/>
                                        <p:tgtEl>
                                          <p:spTgt spid="49"/>
                                        </p:tgtEl>
                                      </p:cBhvr>
                                    </p:animEffect>
                                  </p:childTnLst>
                                </p:cTn>
                              </p:par>
                              <p:par>
                                <p:cTn id="267" presetID="14" presetClass="entr" presetSubtype="10" fill="hold" nodeType="withEffect">
                                  <p:stCondLst>
                                    <p:cond delay="0"/>
                                  </p:stCondLst>
                                  <p:childTnLst>
                                    <p:set>
                                      <p:cBhvr>
                                        <p:cTn id="268" dur="1" fill="hold">
                                          <p:stCondLst>
                                            <p:cond delay="0"/>
                                          </p:stCondLst>
                                        </p:cTn>
                                        <p:tgtEl>
                                          <p:spTgt spid="50"/>
                                        </p:tgtEl>
                                        <p:attrNameLst>
                                          <p:attrName>style.visibility</p:attrName>
                                        </p:attrNameLst>
                                      </p:cBhvr>
                                      <p:to>
                                        <p:strVal val="visible"/>
                                      </p:to>
                                    </p:set>
                                    <p:animEffect transition="in" filter="randombar(horizontal)">
                                      <p:cBhvr>
                                        <p:cTn id="269" dur="500"/>
                                        <p:tgtEl>
                                          <p:spTgt spid="50"/>
                                        </p:tgtEl>
                                      </p:cBhvr>
                                    </p:animEffect>
                                  </p:childTnLst>
                                </p:cTn>
                              </p:par>
                              <p:par>
                                <p:cTn id="270" presetID="14" presetClass="entr" presetSubtype="10" fill="hold" nodeType="withEffect">
                                  <p:stCondLst>
                                    <p:cond delay="0"/>
                                  </p:stCondLst>
                                  <p:childTnLst>
                                    <p:set>
                                      <p:cBhvr>
                                        <p:cTn id="271" dur="1" fill="hold">
                                          <p:stCondLst>
                                            <p:cond delay="0"/>
                                          </p:stCondLst>
                                        </p:cTn>
                                        <p:tgtEl>
                                          <p:spTgt spid="51"/>
                                        </p:tgtEl>
                                        <p:attrNameLst>
                                          <p:attrName>style.visibility</p:attrName>
                                        </p:attrNameLst>
                                      </p:cBhvr>
                                      <p:to>
                                        <p:strVal val="visible"/>
                                      </p:to>
                                    </p:set>
                                    <p:animEffect transition="in" filter="randombar(horizontal)">
                                      <p:cBhvr>
                                        <p:cTn id="272" dur="500"/>
                                        <p:tgtEl>
                                          <p:spTgt spid="51"/>
                                        </p:tgtEl>
                                      </p:cBhvr>
                                    </p:animEffect>
                                  </p:childTnLst>
                                </p:cTn>
                              </p:par>
                              <p:par>
                                <p:cTn id="273" presetID="14" presetClass="entr" presetSubtype="10" fill="hold" nodeType="withEffect">
                                  <p:stCondLst>
                                    <p:cond delay="0"/>
                                  </p:stCondLst>
                                  <p:childTnLst>
                                    <p:set>
                                      <p:cBhvr>
                                        <p:cTn id="274" dur="1" fill="hold">
                                          <p:stCondLst>
                                            <p:cond delay="0"/>
                                          </p:stCondLst>
                                        </p:cTn>
                                        <p:tgtEl>
                                          <p:spTgt spid="52"/>
                                        </p:tgtEl>
                                        <p:attrNameLst>
                                          <p:attrName>style.visibility</p:attrName>
                                        </p:attrNameLst>
                                      </p:cBhvr>
                                      <p:to>
                                        <p:strVal val="visible"/>
                                      </p:to>
                                    </p:set>
                                    <p:animEffect transition="in" filter="randombar(horizontal)">
                                      <p:cBhvr>
                                        <p:cTn id="275" dur="500"/>
                                        <p:tgtEl>
                                          <p:spTgt spid="52"/>
                                        </p:tgtEl>
                                      </p:cBhvr>
                                    </p:animEffect>
                                  </p:childTnLst>
                                </p:cTn>
                              </p:par>
                              <p:par>
                                <p:cTn id="276" presetID="14" presetClass="entr" presetSubtype="10" fill="hold" nodeType="withEffect">
                                  <p:stCondLst>
                                    <p:cond delay="0"/>
                                  </p:stCondLst>
                                  <p:childTnLst>
                                    <p:set>
                                      <p:cBhvr>
                                        <p:cTn id="277" dur="1" fill="hold">
                                          <p:stCondLst>
                                            <p:cond delay="0"/>
                                          </p:stCondLst>
                                        </p:cTn>
                                        <p:tgtEl>
                                          <p:spTgt spid="53"/>
                                        </p:tgtEl>
                                        <p:attrNameLst>
                                          <p:attrName>style.visibility</p:attrName>
                                        </p:attrNameLst>
                                      </p:cBhvr>
                                      <p:to>
                                        <p:strVal val="visible"/>
                                      </p:to>
                                    </p:set>
                                    <p:animEffect transition="in" filter="randombar(horizontal)">
                                      <p:cBhvr>
                                        <p:cTn id="278" dur="500"/>
                                        <p:tgtEl>
                                          <p:spTgt spid="53"/>
                                        </p:tgtEl>
                                      </p:cBhvr>
                                    </p:animEffect>
                                  </p:childTnLst>
                                </p:cTn>
                              </p:par>
                              <p:par>
                                <p:cTn id="279" presetID="14" presetClass="entr" presetSubtype="10" fill="hold" nodeType="withEffect">
                                  <p:stCondLst>
                                    <p:cond delay="0"/>
                                  </p:stCondLst>
                                  <p:childTnLst>
                                    <p:set>
                                      <p:cBhvr>
                                        <p:cTn id="280" dur="1" fill="hold">
                                          <p:stCondLst>
                                            <p:cond delay="0"/>
                                          </p:stCondLst>
                                        </p:cTn>
                                        <p:tgtEl>
                                          <p:spTgt spid="54"/>
                                        </p:tgtEl>
                                        <p:attrNameLst>
                                          <p:attrName>style.visibility</p:attrName>
                                        </p:attrNameLst>
                                      </p:cBhvr>
                                      <p:to>
                                        <p:strVal val="visible"/>
                                      </p:to>
                                    </p:set>
                                    <p:animEffect transition="in" filter="randombar(horizontal)">
                                      <p:cBhvr>
                                        <p:cTn id="281" dur="500"/>
                                        <p:tgtEl>
                                          <p:spTgt spid="54"/>
                                        </p:tgtEl>
                                      </p:cBhvr>
                                    </p:animEffect>
                                  </p:childTnLst>
                                </p:cTn>
                              </p:par>
                            </p:childTnLst>
                          </p:cTn>
                        </p:par>
                      </p:childTnLst>
                    </p:cTn>
                  </p:par>
                  <p:par>
                    <p:cTn id="282" fill="hold">
                      <p:stCondLst>
                        <p:cond delay="indefinite"/>
                      </p:stCondLst>
                      <p:childTnLst>
                        <p:par>
                          <p:cTn id="283" fill="hold">
                            <p:stCondLst>
                              <p:cond delay="0"/>
                            </p:stCondLst>
                            <p:childTnLst>
                              <p:par>
                                <p:cTn id="284" presetID="14" presetClass="entr" presetSubtype="10" fill="hold" grpId="0" nodeType="clickEffect">
                                  <p:stCondLst>
                                    <p:cond delay="0"/>
                                  </p:stCondLst>
                                  <p:childTnLst>
                                    <p:set>
                                      <p:cBhvr>
                                        <p:cTn id="285" dur="1" fill="hold">
                                          <p:stCondLst>
                                            <p:cond delay="0"/>
                                          </p:stCondLst>
                                        </p:cTn>
                                        <p:tgtEl>
                                          <p:spTgt spid="43"/>
                                        </p:tgtEl>
                                        <p:attrNameLst>
                                          <p:attrName>style.visibility</p:attrName>
                                        </p:attrNameLst>
                                      </p:cBhvr>
                                      <p:to>
                                        <p:strVal val="visible"/>
                                      </p:to>
                                    </p:set>
                                    <p:animEffect transition="in" filter="randombar(horizontal)">
                                      <p:cBhvr>
                                        <p:cTn id="286" dur="500"/>
                                        <p:tgtEl>
                                          <p:spTgt spid="43"/>
                                        </p:tgtEl>
                                      </p:cBhvr>
                                    </p:animEffect>
                                  </p:childTnLst>
                                </p:cTn>
                              </p:par>
                              <p:par>
                                <p:cTn id="287" presetID="14" presetClass="entr" presetSubtype="10" fill="hold" nodeType="withEffect">
                                  <p:stCondLst>
                                    <p:cond delay="0"/>
                                  </p:stCondLst>
                                  <p:childTnLst>
                                    <p:set>
                                      <p:cBhvr>
                                        <p:cTn id="288" dur="1" fill="hold">
                                          <p:stCondLst>
                                            <p:cond delay="0"/>
                                          </p:stCondLst>
                                        </p:cTn>
                                        <p:tgtEl>
                                          <p:spTgt spid="44"/>
                                        </p:tgtEl>
                                        <p:attrNameLst>
                                          <p:attrName>style.visibility</p:attrName>
                                        </p:attrNameLst>
                                      </p:cBhvr>
                                      <p:to>
                                        <p:strVal val="visible"/>
                                      </p:to>
                                    </p:set>
                                    <p:animEffect transition="in" filter="randombar(horizontal)">
                                      <p:cBhvr>
                                        <p:cTn id="289" dur="500"/>
                                        <p:tgtEl>
                                          <p:spTgt spid="44"/>
                                        </p:tgtEl>
                                      </p:cBhvr>
                                    </p:animEffect>
                                  </p:childTnLst>
                                </p:cTn>
                              </p:par>
                              <p:par>
                                <p:cTn id="290" presetID="14" presetClass="entr" presetSubtype="10" fill="hold" nodeType="withEffect">
                                  <p:stCondLst>
                                    <p:cond delay="0"/>
                                  </p:stCondLst>
                                  <p:childTnLst>
                                    <p:set>
                                      <p:cBhvr>
                                        <p:cTn id="291" dur="1" fill="hold">
                                          <p:stCondLst>
                                            <p:cond delay="0"/>
                                          </p:stCondLst>
                                        </p:cTn>
                                        <p:tgtEl>
                                          <p:spTgt spid="45"/>
                                        </p:tgtEl>
                                        <p:attrNameLst>
                                          <p:attrName>style.visibility</p:attrName>
                                        </p:attrNameLst>
                                      </p:cBhvr>
                                      <p:to>
                                        <p:strVal val="visible"/>
                                      </p:to>
                                    </p:set>
                                    <p:animEffect transition="in" filter="randombar(horizontal)">
                                      <p:cBhvr>
                                        <p:cTn id="292" dur="500"/>
                                        <p:tgtEl>
                                          <p:spTgt spid="45"/>
                                        </p:tgtEl>
                                      </p:cBhvr>
                                    </p:animEffect>
                                  </p:childTnLst>
                                </p:cTn>
                              </p:par>
                              <p:par>
                                <p:cTn id="293" presetID="14" presetClass="entr" presetSubtype="10" fill="hold" nodeType="withEffect">
                                  <p:stCondLst>
                                    <p:cond delay="0"/>
                                  </p:stCondLst>
                                  <p:childTnLst>
                                    <p:set>
                                      <p:cBhvr>
                                        <p:cTn id="294" dur="1" fill="hold">
                                          <p:stCondLst>
                                            <p:cond delay="0"/>
                                          </p:stCondLst>
                                        </p:cTn>
                                        <p:tgtEl>
                                          <p:spTgt spid="46"/>
                                        </p:tgtEl>
                                        <p:attrNameLst>
                                          <p:attrName>style.visibility</p:attrName>
                                        </p:attrNameLst>
                                      </p:cBhvr>
                                      <p:to>
                                        <p:strVal val="visible"/>
                                      </p:to>
                                    </p:set>
                                    <p:animEffect transition="in" filter="randombar(horizontal)">
                                      <p:cBhvr>
                                        <p:cTn id="295" dur="500"/>
                                        <p:tgtEl>
                                          <p:spTgt spid="46"/>
                                        </p:tgtEl>
                                      </p:cBhvr>
                                    </p:animEffect>
                                  </p:childTnLst>
                                </p:cTn>
                              </p:par>
                              <p:par>
                                <p:cTn id="296" presetID="14" presetClass="entr" presetSubtype="10" fill="hold" nodeType="withEffect">
                                  <p:stCondLst>
                                    <p:cond delay="0"/>
                                  </p:stCondLst>
                                  <p:childTnLst>
                                    <p:set>
                                      <p:cBhvr>
                                        <p:cTn id="297" dur="1" fill="hold">
                                          <p:stCondLst>
                                            <p:cond delay="0"/>
                                          </p:stCondLst>
                                        </p:cTn>
                                        <p:tgtEl>
                                          <p:spTgt spid="47"/>
                                        </p:tgtEl>
                                        <p:attrNameLst>
                                          <p:attrName>style.visibility</p:attrName>
                                        </p:attrNameLst>
                                      </p:cBhvr>
                                      <p:to>
                                        <p:strVal val="visible"/>
                                      </p:to>
                                    </p:set>
                                    <p:animEffect transition="in" filter="randombar(horizontal)">
                                      <p:cBhvr>
                                        <p:cTn id="298" dur="500"/>
                                        <p:tgtEl>
                                          <p:spTgt spid="47"/>
                                        </p:tgtEl>
                                      </p:cBhvr>
                                    </p:animEffect>
                                  </p:childTnLst>
                                </p:cTn>
                              </p:par>
                              <p:par>
                                <p:cTn id="299" presetID="14" presetClass="entr" presetSubtype="10" fill="hold" nodeType="withEffect">
                                  <p:stCondLst>
                                    <p:cond delay="0"/>
                                  </p:stCondLst>
                                  <p:childTnLst>
                                    <p:set>
                                      <p:cBhvr>
                                        <p:cTn id="300" dur="1" fill="hold">
                                          <p:stCondLst>
                                            <p:cond delay="0"/>
                                          </p:stCondLst>
                                        </p:cTn>
                                        <p:tgtEl>
                                          <p:spTgt spid="48"/>
                                        </p:tgtEl>
                                        <p:attrNameLst>
                                          <p:attrName>style.visibility</p:attrName>
                                        </p:attrNameLst>
                                      </p:cBhvr>
                                      <p:to>
                                        <p:strVal val="visible"/>
                                      </p:to>
                                    </p:set>
                                    <p:animEffect transition="in" filter="randombar(horizontal)">
                                      <p:cBhvr>
                                        <p:cTn id="301" dur="500"/>
                                        <p:tgtEl>
                                          <p:spTgt spid="48"/>
                                        </p:tgtEl>
                                      </p:cBhvr>
                                    </p:animEffect>
                                  </p:childTnLst>
                                </p:cTn>
                              </p:par>
                            </p:childTnLst>
                          </p:cTn>
                        </p:par>
                      </p:childTnLst>
                    </p:cTn>
                  </p:par>
                  <p:par>
                    <p:cTn id="302" fill="hold">
                      <p:stCondLst>
                        <p:cond delay="indefinite"/>
                      </p:stCondLst>
                      <p:childTnLst>
                        <p:par>
                          <p:cTn id="303" fill="hold">
                            <p:stCondLst>
                              <p:cond delay="0"/>
                            </p:stCondLst>
                            <p:childTnLst>
                              <p:par>
                                <p:cTn id="304" presetID="53" presetClass="entr" presetSubtype="16" fill="hold" grpId="0" nodeType="clickEffect">
                                  <p:stCondLst>
                                    <p:cond delay="0"/>
                                  </p:stCondLst>
                                  <p:childTnLst>
                                    <p:set>
                                      <p:cBhvr>
                                        <p:cTn id="305" dur="1" fill="hold">
                                          <p:stCondLst>
                                            <p:cond delay="0"/>
                                          </p:stCondLst>
                                        </p:cTn>
                                        <p:tgtEl>
                                          <p:spTgt spid="55"/>
                                        </p:tgtEl>
                                        <p:attrNameLst>
                                          <p:attrName>style.visibility</p:attrName>
                                        </p:attrNameLst>
                                      </p:cBhvr>
                                      <p:to>
                                        <p:strVal val="visible"/>
                                      </p:to>
                                    </p:set>
                                    <p:anim calcmode="lin" valueType="num">
                                      <p:cBhvr>
                                        <p:cTn id="306" dur="500" fill="hold"/>
                                        <p:tgtEl>
                                          <p:spTgt spid="55"/>
                                        </p:tgtEl>
                                        <p:attrNameLst>
                                          <p:attrName>ppt_w</p:attrName>
                                        </p:attrNameLst>
                                      </p:cBhvr>
                                      <p:tavLst>
                                        <p:tav tm="0">
                                          <p:val>
                                            <p:fltVal val="0"/>
                                          </p:val>
                                        </p:tav>
                                        <p:tav tm="100000">
                                          <p:val>
                                            <p:strVal val="#ppt_w"/>
                                          </p:val>
                                        </p:tav>
                                      </p:tavLst>
                                    </p:anim>
                                    <p:anim calcmode="lin" valueType="num">
                                      <p:cBhvr>
                                        <p:cTn id="307" dur="500" fill="hold"/>
                                        <p:tgtEl>
                                          <p:spTgt spid="55"/>
                                        </p:tgtEl>
                                        <p:attrNameLst>
                                          <p:attrName>ppt_h</p:attrName>
                                        </p:attrNameLst>
                                      </p:cBhvr>
                                      <p:tavLst>
                                        <p:tav tm="0">
                                          <p:val>
                                            <p:fltVal val="0"/>
                                          </p:val>
                                        </p:tav>
                                        <p:tav tm="100000">
                                          <p:val>
                                            <p:strVal val="#ppt_h"/>
                                          </p:val>
                                        </p:tav>
                                      </p:tavLst>
                                    </p:anim>
                                    <p:animEffect transition="in" filter="fade">
                                      <p:cBhvr>
                                        <p:cTn id="308" dur="500"/>
                                        <p:tgtEl>
                                          <p:spTgt spid="55"/>
                                        </p:tgtEl>
                                      </p:cBhvr>
                                    </p:animEffect>
                                  </p:childTnLst>
                                </p:cTn>
                              </p:par>
                            </p:childTnLst>
                          </p:cTn>
                        </p:par>
                      </p:childTnLst>
                    </p:cTn>
                  </p:par>
                  <p:par>
                    <p:cTn id="309" fill="hold">
                      <p:stCondLst>
                        <p:cond delay="indefinite"/>
                      </p:stCondLst>
                      <p:childTnLst>
                        <p:par>
                          <p:cTn id="310" fill="hold">
                            <p:stCondLst>
                              <p:cond delay="0"/>
                            </p:stCondLst>
                            <p:childTnLst>
                              <p:par>
                                <p:cTn id="311" presetID="14" presetClass="entr" presetSubtype="10" fill="hold" grpId="0" nodeType="clickEffect">
                                  <p:stCondLst>
                                    <p:cond delay="0"/>
                                  </p:stCondLst>
                                  <p:childTnLst>
                                    <p:set>
                                      <p:cBhvr>
                                        <p:cTn id="312" dur="1" fill="hold">
                                          <p:stCondLst>
                                            <p:cond delay="0"/>
                                          </p:stCondLst>
                                        </p:cTn>
                                        <p:tgtEl>
                                          <p:spTgt spid="56"/>
                                        </p:tgtEl>
                                        <p:attrNameLst>
                                          <p:attrName>style.visibility</p:attrName>
                                        </p:attrNameLst>
                                      </p:cBhvr>
                                      <p:to>
                                        <p:strVal val="visible"/>
                                      </p:to>
                                    </p:set>
                                    <p:animEffect transition="in" filter="randombar(horizontal)">
                                      <p:cBhvr>
                                        <p:cTn id="313" dur="500"/>
                                        <p:tgtEl>
                                          <p:spTgt spid="56"/>
                                        </p:tgtEl>
                                      </p:cBhvr>
                                    </p:animEffect>
                                  </p:childTnLst>
                                </p:cTn>
                              </p:par>
                              <p:par>
                                <p:cTn id="314" presetID="14" presetClass="entr" presetSubtype="10" fill="hold" nodeType="withEffect">
                                  <p:stCondLst>
                                    <p:cond delay="0"/>
                                  </p:stCondLst>
                                  <p:childTnLst>
                                    <p:set>
                                      <p:cBhvr>
                                        <p:cTn id="315" dur="1" fill="hold">
                                          <p:stCondLst>
                                            <p:cond delay="0"/>
                                          </p:stCondLst>
                                        </p:cTn>
                                        <p:tgtEl>
                                          <p:spTgt spid="64"/>
                                        </p:tgtEl>
                                        <p:attrNameLst>
                                          <p:attrName>style.visibility</p:attrName>
                                        </p:attrNameLst>
                                      </p:cBhvr>
                                      <p:to>
                                        <p:strVal val="visible"/>
                                      </p:to>
                                    </p:set>
                                    <p:animEffect transition="in" filter="randombar(horizontal)">
                                      <p:cBhvr>
                                        <p:cTn id="316" dur="500"/>
                                        <p:tgtEl>
                                          <p:spTgt spid="64"/>
                                        </p:tgtEl>
                                      </p:cBhvr>
                                    </p:animEffect>
                                  </p:childTnLst>
                                </p:cTn>
                              </p:par>
                              <p:par>
                                <p:cTn id="317" presetID="14" presetClass="entr" presetSubtype="10" fill="hold" nodeType="withEffect">
                                  <p:stCondLst>
                                    <p:cond delay="0"/>
                                  </p:stCondLst>
                                  <p:childTnLst>
                                    <p:set>
                                      <p:cBhvr>
                                        <p:cTn id="318" dur="1" fill="hold">
                                          <p:stCondLst>
                                            <p:cond delay="0"/>
                                          </p:stCondLst>
                                        </p:cTn>
                                        <p:tgtEl>
                                          <p:spTgt spid="65"/>
                                        </p:tgtEl>
                                        <p:attrNameLst>
                                          <p:attrName>style.visibility</p:attrName>
                                        </p:attrNameLst>
                                      </p:cBhvr>
                                      <p:to>
                                        <p:strVal val="visible"/>
                                      </p:to>
                                    </p:set>
                                    <p:animEffect transition="in" filter="randombar(horizontal)">
                                      <p:cBhvr>
                                        <p:cTn id="319" dur="500"/>
                                        <p:tgtEl>
                                          <p:spTgt spid="65"/>
                                        </p:tgtEl>
                                      </p:cBhvr>
                                    </p:animEffect>
                                  </p:childTnLst>
                                </p:cTn>
                              </p:par>
                              <p:par>
                                <p:cTn id="320" presetID="14" presetClass="entr" presetSubtype="10" fill="hold" nodeType="withEffect">
                                  <p:stCondLst>
                                    <p:cond delay="0"/>
                                  </p:stCondLst>
                                  <p:childTnLst>
                                    <p:set>
                                      <p:cBhvr>
                                        <p:cTn id="321" dur="1" fill="hold">
                                          <p:stCondLst>
                                            <p:cond delay="0"/>
                                          </p:stCondLst>
                                        </p:cTn>
                                        <p:tgtEl>
                                          <p:spTgt spid="66"/>
                                        </p:tgtEl>
                                        <p:attrNameLst>
                                          <p:attrName>style.visibility</p:attrName>
                                        </p:attrNameLst>
                                      </p:cBhvr>
                                      <p:to>
                                        <p:strVal val="visible"/>
                                      </p:to>
                                    </p:set>
                                    <p:animEffect transition="in" filter="randombar(horizontal)">
                                      <p:cBhvr>
                                        <p:cTn id="322" dur="500"/>
                                        <p:tgtEl>
                                          <p:spTgt spid="66"/>
                                        </p:tgtEl>
                                      </p:cBhvr>
                                    </p:animEffect>
                                  </p:childTnLst>
                                </p:cTn>
                              </p:par>
                              <p:par>
                                <p:cTn id="323" presetID="14" presetClass="entr" presetSubtype="10" fill="hold" nodeType="withEffect">
                                  <p:stCondLst>
                                    <p:cond delay="0"/>
                                  </p:stCondLst>
                                  <p:childTnLst>
                                    <p:set>
                                      <p:cBhvr>
                                        <p:cTn id="324" dur="1" fill="hold">
                                          <p:stCondLst>
                                            <p:cond delay="0"/>
                                          </p:stCondLst>
                                        </p:cTn>
                                        <p:tgtEl>
                                          <p:spTgt spid="67"/>
                                        </p:tgtEl>
                                        <p:attrNameLst>
                                          <p:attrName>style.visibility</p:attrName>
                                        </p:attrNameLst>
                                      </p:cBhvr>
                                      <p:to>
                                        <p:strVal val="visible"/>
                                      </p:to>
                                    </p:set>
                                    <p:animEffect transition="in" filter="randombar(horizontal)">
                                      <p:cBhvr>
                                        <p:cTn id="325" dur="500"/>
                                        <p:tgtEl>
                                          <p:spTgt spid="67"/>
                                        </p:tgtEl>
                                      </p:cBhvr>
                                    </p:animEffect>
                                  </p:childTnLst>
                                </p:cTn>
                              </p:par>
                              <p:par>
                                <p:cTn id="326" presetID="14" presetClass="entr" presetSubtype="10" fill="hold" nodeType="withEffect">
                                  <p:stCondLst>
                                    <p:cond delay="0"/>
                                  </p:stCondLst>
                                  <p:childTnLst>
                                    <p:set>
                                      <p:cBhvr>
                                        <p:cTn id="327" dur="1" fill="hold">
                                          <p:stCondLst>
                                            <p:cond delay="0"/>
                                          </p:stCondLst>
                                        </p:cTn>
                                        <p:tgtEl>
                                          <p:spTgt spid="68"/>
                                        </p:tgtEl>
                                        <p:attrNameLst>
                                          <p:attrName>style.visibility</p:attrName>
                                        </p:attrNameLst>
                                      </p:cBhvr>
                                      <p:to>
                                        <p:strVal val="visible"/>
                                      </p:to>
                                    </p:set>
                                    <p:animEffect transition="in" filter="randombar(horizontal)">
                                      <p:cBhvr>
                                        <p:cTn id="328" dur="500"/>
                                        <p:tgtEl>
                                          <p:spTgt spid="68"/>
                                        </p:tgtEl>
                                      </p:cBhvr>
                                    </p:animEffect>
                                  </p:childTnLst>
                                </p:cTn>
                              </p:par>
                            </p:childTnLst>
                          </p:cTn>
                        </p:par>
                      </p:childTnLst>
                    </p:cTn>
                  </p:par>
                  <p:par>
                    <p:cTn id="329" fill="hold">
                      <p:stCondLst>
                        <p:cond delay="indefinite"/>
                      </p:stCondLst>
                      <p:childTnLst>
                        <p:par>
                          <p:cTn id="330" fill="hold">
                            <p:stCondLst>
                              <p:cond delay="0"/>
                            </p:stCondLst>
                            <p:childTnLst>
                              <p:par>
                                <p:cTn id="331" presetID="14" presetClass="entr" presetSubtype="10" fill="hold" grpId="0" nodeType="clickEffect">
                                  <p:stCondLst>
                                    <p:cond delay="0"/>
                                  </p:stCondLst>
                                  <p:childTnLst>
                                    <p:set>
                                      <p:cBhvr>
                                        <p:cTn id="332" dur="1" fill="hold">
                                          <p:stCondLst>
                                            <p:cond delay="0"/>
                                          </p:stCondLst>
                                        </p:cTn>
                                        <p:tgtEl>
                                          <p:spTgt spid="57"/>
                                        </p:tgtEl>
                                        <p:attrNameLst>
                                          <p:attrName>style.visibility</p:attrName>
                                        </p:attrNameLst>
                                      </p:cBhvr>
                                      <p:to>
                                        <p:strVal val="visible"/>
                                      </p:to>
                                    </p:set>
                                    <p:animEffect transition="in" filter="randombar(horizontal)">
                                      <p:cBhvr>
                                        <p:cTn id="333" dur="500"/>
                                        <p:tgtEl>
                                          <p:spTgt spid="57"/>
                                        </p:tgtEl>
                                      </p:cBhvr>
                                    </p:animEffect>
                                  </p:childTnLst>
                                </p:cTn>
                              </p:par>
                              <p:par>
                                <p:cTn id="334" presetID="14" presetClass="entr" presetSubtype="10" fill="hold" nodeType="withEffect">
                                  <p:stCondLst>
                                    <p:cond delay="0"/>
                                  </p:stCondLst>
                                  <p:childTnLst>
                                    <p:set>
                                      <p:cBhvr>
                                        <p:cTn id="335" dur="1" fill="hold">
                                          <p:stCondLst>
                                            <p:cond delay="0"/>
                                          </p:stCondLst>
                                        </p:cTn>
                                        <p:tgtEl>
                                          <p:spTgt spid="58"/>
                                        </p:tgtEl>
                                        <p:attrNameLst>
                                          <p:attrName>style.visibility</p:attrName>
                                        </p:attrNameLst>
                                      </p:cBhvr>
                                      <p:to>
                                        <p:strVal val="visible"/>
                                      </p:to>
                                    </p:set>
                                    <p:animEffect transition="in" filter="randombar(horizontal)">
                                      <p:cBhvr>
                                        <p:cTn id="336" dur="500"/>
                                        <p:tgtEl>
                                          <p:spTgt spid="58"/>
                                        </p:tgtEl>
                                      </p:cBhvr>
                                    </p:animEffect>
                                  </p:childTnLst>
                                </p:cTn>
                              </p:par>
                              <p:par>
                                <p:cTn id="337" presetID="14" presetClass="entr" presetSubtype="10" fill="hold" nodeType="withEffect">
                                  <p:stCondLst>
                                    <p:cond delay="0"/>
                                  </p:stCondLst>
                                  <p:childTnLst>
                                    <p:set>
                                      <p:cBhvr>
                                        <p:cTn id="338" dur="1" fill="hold">
                                          <p:stCondLst>
                                            <p:cond delay="0"/>
                                          </p:stCondLst>
                                        </p:cTn>
                                        <p:tgtEl>
                                          <p:spTgt spid="59"/>
                                        </p:tgtEl>
                                        <p:attrNameLst>
                                          <p:attrName>style.visibility</p:attrName>
                                        </p:attrNameLst>
                                      </p:cBhvr>
                                      <p:to>
                                        <p:strVal val="visible"/>
                                      </p:to>
                                    </p:set>
                                    <p:animEffect transition="in" filter="randombar(horizontal)">
                                      <p:cBhvr>
                                        <p:cTn id="339" dur="500"/>
                                        <p:tgtEl>
                                          <p:spTgt spid="59"/>
                                        </p:tgtEl>
                                      </p:cBhvr>
                                    </p:animEffect>
                                  </p:childTnLst>
                                </p:cTn>
                              </p:par>
                              <p:par>
                                <p:cTn id="340" presetID="14" presetClass="entr" presetSubtype="10" fill="hold" nodeType="withEffect">
                                  <p:stCondLst>
                                    <p:cond delay="0"/>
                                  </p:stCondLst>
                                  <p:childTnLst>
                                    <p:set>
                                      <p:cBhvr>
                                        <p:cTn id="341" dur="1" fill="hold">
                                          <p:stCondLst>
                                            <p:cond delay="0"/>
                                          </p:stCondLst>
                                        </p:cTn>
                                        <p:tgtEl>
                                          <p:spTgt spid="60"/>
                                        </p:tgtEl>
                                        <p:attrNameLst>
                                          <p:attrName>style.visibility</p:attrName>
                                        </p:attrNameLst>
                                      </p:cBhvr>
                                      <p:to>
                                        <p:strVal val="visible"/>
                                      </p:to>
                                    </p:set>
                                    <p:animEffect transition="in" filter="randombar(horizontal)">
                                      <p:cBhvr>
                                        <p:cTn id="342" dur="500"/>
                                        <p:tgtEl>
                                          <p:spTgt spid="60"/>
                                        </p:tgtEl>
                                      </p:cBhvr>
                                    </p:animEffect>
                                  </p:childTnLst>
                                </p:cTn>
                              </p:par>
                              <p:par>
                                <p:cTn id="343" presetID="14" presetClass="entr" presetSubtype="10" fill="hold" nodeType="withEffect">
                                  <p:stCondLst>
                                    <p:cond delay="0"/>
                                  </p:stCondLst>
                                  <p:childTnLst>
                                    <p:set>
                                      <p:cBhvr>
                                        <p:cTn id="344" dur="1" fill="hold">
                                          <p:stCondLst>
                                            <p:cond delay="0"/>
                                          </p:stCondLst>
                                        </p:cTn>
                                        <p:tgtEl>
                                          <p:spTgt spid="61"/>
                                        </p:tgtEl>
                                        <p:attrNameLst>
                                          <p:attrName>style.visibility</p:attrName>
                                        </p:attrNameLst>
                                      </p:cBhvr>
                                      <p:to>
                                        <p:strVal val="visible"/>
                                      </p:to>
                                    </p:set>
                                    <p:animEffect transition="in" filter="randombar(horizontal)">
                                      <p:cBhvr>
                                        <p:cTn id="345" dur="500"/>
                                        <p:tgtEl>
                                          <p:spTgt spid="61"/>
                                        </p:tgtEl>
                                      </p:cBhvr>
                                    </p:animEffect>
                                  </p:childTnLst>
                                </p:cTn>
                              </p:par>
                              <p:par>
                                <p:cTn id="346" presetID="14" presetClass="entr" presetSubtype="10" fill="hold" nodeType="withEffect">
                                  <p:stCondLst>
                                    <p:cond delay="0"/>
                                  </p:stCondLst>
                                  <p:childTnLst>
                                    <p:set>
                                      <p:cBhvr>
                                        <p:cTn id="347" dur="1" fill="hold">
                                          <p:stCondLst>
                                            <p:cond delay="0"/>
                                          </p:stCondLst>
                                        </p:cTn>
                                        <p:tgtEl>
                                          <p:spTgt spid="62"/>
                                        </p:tgtEl>
                                        <p:attrNameLst>
                                          <p:attrName>style.visibility</p:attrName>
                                        </p:attrNameLst>
                                      </p:cBhvr>
                                      <p:to>
                                        <p:strVal val="visible"/>
                                      </p:to>
                                    </p:set>
                                    <p:animEffect transition="in" filter="randombar(horizontal)">
                                      <p:cBhvr>
                                        <p:cTn id="348" dur="500"/>
                                        <p:tgtEl>
                                          <p:spTgt spid="62"/>
                                        </p:tgtEl>
                                      </p:cBhvr>
                                    </p:animEffect>
                                  </p:childTnLst>
                                </p:cTn>
                              </p:par>
                            </p:childTnLst>
                          </p:cTn>
                        </p:par>
                      </p:childTnLst>
                    </p:cTn>
                  </p:par>
                  <p:par>
                    <p:cTn id="349" fill="hold">
                      <p:stCondLst>
                        <p:cond delay="indefinite"/>
                      </p:stCondLst>
                      <p:childTnLst>
                        <p:par>
                          <p:cTn id="350" fill="hold">
                            <p:stCondLst>
                              <p:cond delay="0"/>
                            </p:stCondLst>
                            <p:childTnLst>
                              <p:par>
                                <p:cTn id="351" presetID="53" presetClass="entr" presetSubtype="16" fill="hold" grpId="0" nodeType="clickEffect">
                                  <p:stCondLst>
                                    <p:cond delay="0"/>
                                  </p:stCondLst>
                                  <p:childTnLst>
                                    <p:set>
                                      <p:cBhvr>
                                        <p:cTn id="352" dur="1" fill="hold">
                                          <p:stCondLst>
                                            <p:cond delay="0"/>
                                          </p:stCondLst>
                                        </p:cTn>
                                        <p:tgtEl>
                                          <p:spTgt spid="70"/>
                                        </p:tgtEl>
                                        <p:attrNameLst>
                                          <p:attrName>style.visibility</p:attrName>
                                        </p:attrNameLst>
                                      </p:cBhvr>
                                      <p:to>
                                        <p:strVal val="visible"/>
                                      </p:to>
                                    </p:set>
                                    <p:anim calcmode="lin" valueType="num">
                                      <p:cBhvr>
                                        <p:cTn id="353" dur="500" fill="hold"/>
                                        <p:tgtEl>
                                          <p:spTgt spid="70"/>
                                        </p:tgtEl>
                                        <p:attrNameLst>
                                          <p:attrName>ppt_w</p:attrName>
                                        </p:attrNameLst>
                                      </p:cBhvr>
                                      <p:tavLst>
                                        <p:tav tm="0">
                                          <p:val>
                                            <p:fltVal val="0"/>
                                          </p:val>
                                        </p:tav>
                                        <p:tav tm="100000">
                                          <p:val>
                                            <p:strVal val="#ppt_w"/>
                                          </p:val>
                                        </p:tav>
                                      </p:tavLst>
                                    </p:anim>
                                    <p:anim calcmode="lin" valueType="num">
                                      <p:cBhvr>
                                        <p:cTn id="354" dur="500" fill="hold"/>
                                        <p:tgtEl>
                                          <p:spTgt spid="70"/>
                                        </p:tgtEl>
                                        <p:attrNameLst>
                                          <p:attrName>ppt_h</p:attrName>
                                        </p:attrNameLst>
                                      </p:cBhvr>
                                      <p:tavLst>
                                        <p:tav tm="0">
                                          <p:val>
                                            <p:fltVal val="0"/>
                                          </p:val>
                                        </p:tav>
                                        <p:tav tm="100000">
                                          <p:val>
                                            <p:strVal val="#ppt_h"/>
                                          </p:val>
                                        </p:tav>
                                      </p:tavLst>
                                    </p:anim>
                                    <p:animEffect transition="in" filter="fade">
                                      <p:cBhvr>
                                        <p:cTn id="35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9" grpId="0"/>
      <p:bldP spid="20" grpId="0"/>
      <p:bldP spid="22" grpId="0" animBg="1"/>
      <p:bldP spid="23" grpId="0" animBg="1"/>
      <p:bldP spid="35" grpId="0" animBg="1"/>
      <p:bldP spid="36" grpId="0" animBg="1"/>
      <p:bldP spid="37" grpId="0"/>
      <p:bldP spid="38" grpId="0"/>
      <p:bldP spid="39" grpId="0"/>
      <p:bldP spid="40" grpId="0"/>
      <p:bldP spid="41" grpId="0"/>
      <p:bldP spid="42" grpId="0"/>
      <p:bldP spid="43" grpId="0"/>
      <p:bldP spid="55" grpId="0"/>
      <p:bldP spid="56" grpId="0"/>
      <p:bldP spid="57" grpId="0"/>
      <p:bldP spid="70" grpId="0"/>
      <p:bldP spid="113" grpId="0"/>
      <p:bldP spid="114" grpId="0"/>
      <p:bldP spid="126" grpId="0"/>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走势结构的两重表里关系</a:t>
            </a:r>
            <a:r>
              <a:rPr lang="en-US" altLang="zh-CN" sz="1800" b="1" dirty="0" smtClean="0">
                <a:solidFill>
                  <a:schemeClr val="accent1">
                    <a:lumMod val="50000"/>
                  </a:schemeClr>
                </a:solidFill>
                <a:effectLst>
                  <a:outerShdw blurRad="38100" dist="38100" dir="2700000" algn="tl">
                    <a:srgbClr val="000000">
                      <a:alpha val="43137"/>
                    </a:srgbClr>
                  </a:outerShdw>
                </a:effectLst>
              </a:rPr>
              <a:t>1(</a:t>
            </a:r>
            <a:r>
              <a:rPr lang="zh-CN" altLang="en-US" sz="1800" b="1" dirty="0" smtClean="0">
                <a:solidFill>
                  <a:schemeClr val="accent1">
                    <a:lumMod val="50000"/>
                  </a:schemeClr>
                </a:solidFill>
                <a:effectLst>
                  <a:outerShdw blurRad="38100" dist="38100" dir="2700000" algn="tl">
                    <a:srgbClr val="000000">
                      <a:alpha val="43137"/>
                    </a:srgbClr>
                  </a:outerShdw>
                </a:effectLst>
              </a:rPr>
              <a:t>续</a:t>
            </a:r>
            <a:r>
              <a:rPr lang="en-US" altLang="zh-CN" sz="1800" b="1" dirty="0" smtClean="0">
                <a:solidFill>
                  <a:schemeClr val="accent1">
                    <a:lumMod val="50000"/>
                  </a:schemeClr>
                </a:solidFill>
                <a:effectLst>
                  <a:outerShdw blurRad="38100" dist="38100" dir="2700000" algn="tl">
                    <a:srgbClr val="000000">
                      <a:alpha val="43137"/>
                    </a:srgbClr>
                  </a:outerShdw>
                </a:effectLst>
              </a:rPr>
              <a:t>2)</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196081" y="2721114"/>
            <a:ext cx="4572000" cy="707886"/>
          </a:xfrm>
          <a:prstGeom prst="rect">
            <a:avLst/>
          </a:prstGeom>
        </p:spPr>
        <p:txBody>
          <a:bodyPr>
            <a:spAutoFit/>
          </a:bodyPr>
          <a:lstStyle/>
          <a:p>
            <a:r>
              <a:rPr lang="zh-CN" altLang="en-US" sz="1000" dirty="0"/>
              <a:t>为了记录，我们可以随时给大盘开一个即时的病情记录，这个记录是一个矩阵，按</a:t>
            </a:r>
            <a:r>
              <a:rPr lang="en-US" altLang="zh-CN" sz="1000" dirty="0"/>
              <a:t>1</a:t>
            </a:r>
            <a:r>
              <a:rPr lang="zh-CN" altLang="en-US" sz="1000" dirty="0"/>
              <a:t>、</a:t>
            </a:r>
            <a:r>
              <a:rPr lang="en-US" altLang="zh-CN" sz="1000" dirty="0"/>
              <a:t>5</a:t>
            </a:r>
            <a:r>
              <a:rPr lang="zh-CN" altLang="en-US" sz="1000" dirty="0"/>
              <a:t>、</a:t>
            </a:r>
            <a:r>
              <a:rPr lang="en-US" altLang="zh-CN" sz="1000" dirty="0"/>
              <a:t>30</a:t>
            </a:r>
            <a:r>
              <a:rPr lang="zh-CN" altLang="en-US" sz="1000" dirty="0"/>
              <a:t>、日、周、月、季、年的级别分类，这矩阵有</a:t>
            </a:r>
            <a:r>
              <a:rPr lang="en-US" altLang="zh-CN" sz="1000" dirty="0"/>
              <a:t>8</a:t>
            </a:r>
            <a:r>
              <a:rPr lang="zh-CN" altLang="en-US" sz="1000" dirty="0"/>
              <a:t>行，每一行就是对应级别的状态数组，这矩阵可能的情况就有</a:t>
            </a:r>
            <a:r>
              <a:rPr lang="en-US" altLang="zh-CN" sz="1000" dirty="0"/>
              <a:t>4</a:t>
            </a:r>
            <a:r>
              <a:rPr lang="zh-CN" altLang="en-US" sz="1000" dirty="0"/>
              <a:t>的</a:t>
            </a:r>
            <a:r>
              <a:rPr lang="en-US" altLang="zh-CN" sz="1000" dirty="0"/>
              <a:t>8</a:t>
            </a:r>
            <a:r>
              <a:rPr lang="zh-CN" altLang="en-US" sz="1000" dirty="0"/>
              <a:t>次方个，一个相当大的数字，代表了走势所有可能的状态，也就是所有病的状态。</a:t>
            </a:r>
          </a:p>
        </p:txBody>
      </p:sp>
      <p:pic>
        <p:nvPicPr>
          <p:cNvPr id="2049" name="Picture 1" descr="C:\Documents and Settings\TSG\Application Data\Tencent\Users\81647502\QQ\WinTemp\RichOle\_S%ZWISS`7WRQV%GW5YQECX.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77" y="3501008"/>
            <a:ext cx="4644008" cy="2667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矩形 6"/>
          <p:cNvSpPr/>
          <p:nvPr/>
        </p:nvSpPr>
        <p:spPr>
          <a:xfrm>
            <a:off x="5037387" y="418418"/>
            <a:ext cx="3873095" cy="1015663"/>
          </a:xfrm>
          <a:prstGeom prst="rect">
            <a:avLst/>
          </a:prstGeom>
        </p:spPr>
        <p:txBody>
          <a:bodyPr wrap="square">
            <a:spAutoFit/>
          </a:bodyPr>
          <a:lstStyle/>
          <a:p>
            <a:r>
              <a:rPr lang="zh-CN" altLang="en-US" sz="1000" dirty="0"/>
              <a:t>当然，用巨大的计算机，我们可以实时监控所有股票的病情。注意，每一种状态后并不是随机到任何另一种状态的，可变的状态是极为有限的，从中，可以分析出可能变化状态中出现最大可能赢利的转折状态，这种转折是必然的。然后用大型的机器监控所有股票，在相应的状态买入，相应的状态卖出，一部自动赚钱的永动机器就构造成了。</a:t>
            </a:r>
          </a:p>
        </p:txBody>
      </p:sp>
      <p:sp>
        <p:nvSpPr>
          <p:cNvPr id="8" name="矩形 7"/>
          <p:cNvSpPr/>
          <p:nvPr/>
        </p:nvSpPr>
        <p:spPr>
          <a:xfrm>
            <a:off x="5058308" y="1523216"/>
            <a:ext cx="3852174" cy="400110"/>
          </a:xfrm>
          <a:prstGeom prst="rect">
            <a:avLst/>
          </a:prstGeom>
        </p:spPr>
        <p:txBody>
          <a:bodyPr wrap="square">
            <a:spAutoFit/>
          </a:bodyPr>
          <a:lstStyle/>
          <a:p>
            <a:r>
              <a:rPr lang="zh-CN" altLang="en-US" sz="1000" b="1" dirty="0">
                <a:solidFill>
                  <a:srgbClr val="0070C0"/>
                </a:solidFill>
              </a:rPr>
              <a:t>关于那些状态的转折效率是最高的，这是一个纯粹的数学问题，知识是有力量的，这就是一个例子。</a:t>
            </a:r>
            <a:endParaRPr lang="zh-CN" altLang="en-US" sz="1000" dirty="0">
              <a:solidFill>
                <a:srgbClr val="0070C0"/>
              </a:solidFill>
            </a:endParaRPr>
          </a:p>
        </p:txBody>
      </p:sp>
      <p:sp>
        <p:nvSpPr>
          <p:cNvPr id="9" name="矩形 8"/>
          <p:cNvSpPr/>
          <p:nvPr/>
        </p:nvSpPr>
        <p:spPr>
          <a:xfrm>
            <a:off x="5076056" y="2027272"/>
            <a:ext cx="3868875" cy="861774"/>
          </a:xfrm>
          <a:prstGeom prst="rect">
            <a:avLst/>
          </a:prstGeom>
        </p:spPr>
        <p:txBody>
          <a:bodyPr wrap="square">
            <a:spAutoFit/>
          </a:bodyPr>
          <a:lstStyle/>
          <a:p>
            <a:r>
              <a:rPr lang="zh-CN" altLang="en-US" sz="1000" b="1" dirty="0"/>
              <a:t>当然，对于一般人来说，完全没必要去制造这样的机器，研究这样的问题。因为我们完全可以只关心三个连续的级别，例如，</a:t>
            </a:r>
            <a:r>
              <a:rPr lang="en-US" altLang="zh-CN" sz="1000" b="1" dirty="0"/>
              <a:t>1</a:t>
            </a:r>
            <a:r>
              <a:rPr lang="zh-CN" altLang="en-US" sz="1000" b="1" dirty="0"/>
              <a:t>、</a:t>
            </a:r>
            <a:r>
              <a:rPr lang="en-US" altLang="zh-CN" sz="1000" b="1" dirty="0"/>
              <a:t>5</a:t>
            </a:r>
            <a:r>
              <a:rPr lang="zh-CN" altLang="en-US" sz="1000" b="1" dirty="0"/>
              <a:t>、</a:t>
            </a:r>
            <a:r>
              <a:rPr lang="en-US" altLang="zh-CN" sz="1000" b="1" dirty="0"/>
              <a:t>30</a:t>
            </a:r>
            <a:r>
              <a:rPr lang="zh-CN" altLang="en-US" sz="1000" b="1" dirty="0"/>
              <a:t>分钟，然后这就对应着</a:t>
            </a:r>
            <a:r>
              <a:rPr lang="en-US" altLang="zh-CN" sz="1000" b="1" dirty="0"/>
              <a:t>64</a:t>
            </a:r>
            <a:r>
              <a:rPr lang="zh-CN" altLang="en-US" sz="1000" b="1" dirty="0"/>
              <a:t>种状态，这里，就和易经联系上了，很多人用易经研究股票，都是糊涂一通，其实，真要用易经研究，就从这下手，这才是正道，这个以后慢慢说。</a:t>
            </a:r>
            <a:endParaRPr lang="zh-CN" altLang="en-US" sz="1000" dirty="0"/>
          </a:p>
        </p:txBody>
      </p:sp>
      <p:sp>
        <p:nvSpPr>
          <p:cNvPr id="10" name="矩形 9"/>
          <p:cNvSpPr/>
          <p:nvPr/>
        </p:nvSpPr>
        <p:spPr>
          <a:xfrm>
            <a:off x="5076056" y="3017862"/>
            <a:ext cx="3888432" cy="707886"/>
          </a:xfrm>
          <a:prstGeom prst="rect">
            <a:avLst/>
          </a:prstGeom>
        </p:spPr>
        <p:txBody>
          <a:bodyPr wrap="square">
            <a:spAutoFit/>
          </a:bodyPr>
          <a:lstStyle/>
          <a:p>
            <a:r>
              <a:rPr lang="zh-CN" altLang="en-US" sz="1000" dirty="0"/>
              <a:t>可能不少人对日分型、周分型，这笔那笔地搞得晕，这其实是最简单的情况了，现在很少有好的中医，因为学医的看到这生那克的，那里这表的都晕了，所以中医的前途堪忧。不是中医有什么大问题，而是现在笨人、一根筋的人太多了。</a:t>
            </a:r>
          </a:p>
        </p:txBody>
      </p:sp>
      <p:sp>
        <p:nvSpPr>
          <p:cNvPr id="11" name="矩形 10"/>
          <p:cNvSpPr/>
          <p:nvPr/>
        </p:nvSpPr>
        <p:spPr>
          <a:xfrm>
            <a:off x="5076056" y="3729226"/>
            <a:ext cx="3888432" cy="707886"/>
          </a:xfrm>
          <a:prstGeom prst="rect">
            <a:avLst/>
          </a:prstGeom>
        </p:spPr>
        <p:txBody>
          <a:bodyPr wrap="square">
            <a:spAutoFit/>
          </a:bodyPr>
          <a:lstStyle/>
          <a:p>
            <a:r>
              <a:rPr lang="zh-CN" altLang="en-US" sz="1000" dirty="0"/>
              <a:t>当然，光是笔这重表里关系，不足以精确地诊断市场走势，这就象光搞清楚肺和大肠的关系，是治不好人的。可能在这重关系中的未病，站在别的关系下就看出已病来了。因此，必须再研究另外的表里关系。</a:t>
            </a:r>
          </a:p>
        </p:txBody>
      </p:sp>
      <p:sp>
        <p:nvSpPr>
          <p:cNvPr id="12" name="矩形 11"/>
          <p:cNvSpPr/>
          <p:nvPr/>
        </p:nvSpPr>
        <p:spPr>
          <a:xfrm>
            <a:off x="5094058" y="4459568"/>
            <a:ext cx="3931047" cy="553998"/>
          </a:xfrm>
          <a:prstGeom prst="rect">
            <a:avLst/>
          </a:prstGeom>
        </p:spPr>
        <p:txBody>
          <a:bodyPr wrap="square">
            <a:spAutoFit/>
          </a:bodyPr>
          <a:lstStyle/>
          <a:p>
            <a:r>
              <a:rPr lang="zh-CN" altLang="en-US" sz="1000" b="1" dirty="0"/>
              <a:t>更重要的是，不同的表里关系，之间还是有生克关系的，就如同中医里不同系统间的生克关系一样，只有在这个层面上，才能算初步沾了一点诊断的边。</a:t>
            </a:r>
            <a:endParaRPr lang="zh-CN" altLang="en-US" sz="1000" dirty="0"/>
          </a:p>
        </p:txBody>
      </p:sp>
      <p:sp>
        <p:nvSpPr>
          <p:cNvPr id="74" name="矩形 73"/>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75" name="动作按钮: 开始 74">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76" name="动作按钮: 后退或前一项 75">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77" name="动作按钮: 前进或下一项 76">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78" name="动作按钮: 结束 77">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79" name="动作按钮: 第一张 78">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0" name="动作按钮: 上一张 79">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1" name="矩形 80"/>
          <p:cNvSpPr/>
          <p:nvPr/>
        </p:nvSpPr>
        <p:spPr>
          <a:xfrm>
            <a:off x="827585" y="248224"/>
            <a:ext cx="415498" cy="230832"/>
          </a:xfrm>
          <a:prstGeom prst="rect">
            <a:avLst/>
          </a:prstGeom>
        </p:spPr>
        <p:txBody>
          <a:bodyPr wrap="none">
            <a:spAutoFit/>
          </a:bodyPr>
          <a:lstStyle/>
          <a:p>
            <a:r>
              <a:rPr lang="zh-CN" altLang="en-US" sz="900" dirty="0"/>
              <a:t>周线</a:t>
            </a:r>
          </a:p>
        </p:txBody>
      </p:sp>
      <p:sp>
        <p:nvSpPr>
          <p:cNvPr id="82" name="矩形 81"/>
          <p:cNvSpPr/>
          <p:nvPr/>
        </p:nvSpPr>
        <p:spPr>
          <a:xfrm>
            <a:off x="2129620" y="242280"/>
            <a:ext cx="415498" cy="230832"/>
          </a:xfrm>
          <a:prstGeom prst="rect">
            <a:avLst/>
          </a:prstGeom>
        </p:spPr>
        <p:txBody>
          <a:bodyPr wrap="none">
            <a:spAutoFit/>
          </a:bodyPr>
          <a:lstStyle/>
          <a:p>
            <a:r>
              <a:rPr lang="zh-CN" altLang="en-US" sz="900" dirty="0"/>
              <a:t>日线</a:t>
            </a:r>
          </a:p>
        </p:txBody>
      </p:sp>
      <p:cxnSp>
        <p:nvCxnSpPr>
          <p:cNvPr id="83" name="直接连接符 82"/>
          <p:cNvCxnSpPr/>
          <p:nvPr/>
        </p:nvCxnSpPr>
        <p:spPr bwMode="auto">
          <a:xfrm>
            <a:off x="2682444" y="41841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84" name="直接连接符 83"/>
          <p:cNvCxnSpPr/>
          <p:nvPr/>
        </p:nvCxnSpPr>
        <p:spPr bwMode="auto">
          <a:xfrm>
            <a:off x="2754452" y="47858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85" name="直接连接符 84"/>
          <p:cNvCxnSpPr/>
          <p:nvPr/>
        </p:nvCxnSpPr>
        <p:spPr bwMode="auto">
          <a:xfrm>
            <a:off x="2826460" y="55059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86" name="直接连接符 85"/>
          <p:cNvCxnSpPr/>
          <p:nvPr/>
        </p:nvCxnSpPr>
        <p:spPr bwMode="auto">
          <a:xfrm>
            <a:off x="2898468" y="62260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87" name="直接连接符 86"/>
          <p:cNvCxnSpPr/>
          <p:nvPr/>
        </p:nvCxnSpPr>
        <p:spPr bwMode="auto">
          <a:xfrm>
            <a:off x="2970476" y="69460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88" name="直接连接符 87"/>
          <p:cNvCxnSpPr/>
          <p:nvPr/>
        </p:nvCxnSpPr>
        <p:spPr bwMode="auto">
          <a:xfrm>
            <a:off x="3042484" y="65661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89" name="直接连接符 88"/>
          <p:cNvCxnSpPr/>
          <p:nvPr/>
        </p:nvCxnSpPr>
        <p:spPr bwMode="auto">
          <a:xfrm>
            <a:off x="1363051" y="40384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90" name="直接连接符 89"/>
          <p:cNvCxnSpPr/>
          <p:nvPr/>
        </p:nvCxnSpPr>
        <p:spPr bwMode="auto">
          <a:xfrm>
            <a:off x="1435059" y="46401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91" name="直接连接符 90"/>
          <p:cNvCxnSpPr/>
          <p:nvPr/>
        </p:nvCxnSpPr>
        <p:spPr bwMode="auto">
          <a:xfrm>
            <a:off x="1507067" y="53602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92" name="直接连接符 91"/>
          <p:cNvCxnSpPr/>
          <p:nvPr/>
        </p:nvCxnSpPr>
        <p:spPr bwMode="auto">
          <a:xfrm>
            <a:off x="1579075" y="60803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93" name="直接连接符 92"/>
          <p:cNvCxnSpPr/>
          <p:nvPr/>
        </p:nvCxnSpPr>
        <p:spPr bwMode="auto">
          <a:xfrm>
            <a:off x="1651083" y="680039"/>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94" name="矩形 93"/>
          <p:cNvSpPr/>
          <p:nvPr/>
        </p:nvSpPr>
        <p:spPr>
          <a:xfrm>
            <a:off x="743808" y="1033135"/>
            <a:ext cx="2771625" cy="230832"/>
          </a:xfrm>
          <a:prstGeom prst="rect">
            <a:avLst/>
          </a:prstGeom>
        </p:spPr>
        <p:txBody>
          <a:bodyPr wrap="square">
            <a:spAutoFit/>
          </a:bodyPr>
          <a:lstStyle/>
          <a:p>
            <a:r>
              <a:rPr lang="zh-CN" altLang="en-US" sz="900" b="1" dirty="0">
                <a:solidFill>
                  <a:srgbClr val="0070C0"/>
                </a:solidFill>
              </a:rPr>
              <a:t>次恶劣</a:t>
            </a:r>
            <a:r>
              <a:rPr lang="zh-CN" altLang="en-US" sz="900" dirty="0"/>
              <a:t>的是周线是（</a:t>
            </a:r>
            <a:r>
              <a:rPr lang="en-US" altLang="zh-CN" sz="900" dirty="0"/>
              <a:t>-1</a:t>
            </a:r>
            <a:r>
              <a:rPr lang="zh-CN" altLang="en-US" sz="900" dirty="0"/>
              <a:t>，</a:t>
            </a:r>
            <a:r>
              <a:rPr lang="en-US" altLang="zh-CN" sz="900" dirty="0"/>
              <a:t>1</a:t>
            </a:r>
            <a:r>
              <a:rPr lang="zh-CN" altLang="en-US" sz="900" dirty="0"/>
              <a:t>），日线也是（</a:t>
            </a:r>
            <a:r>
              <a:rPr lang="en-US" altLang="zh-CN" sz="900" dirty="0"/>
              <a:t>-1</a:t>
            </a:r>
            <a:r>
              <a:rPr lang="zh-CN" altLang="en-US" sz="900" dirty="0"/>
              <a:t>，</a:t>
            </a:r>
            <a:r>
              <a:rPr lang="en-US" altLang="zh-CN" sz="900" dirty="0"/>
              <a:t>0</a:t>
            </a:r>
            <a:r>
              <a:rPr lang="zh-CN" altLang="en-US" sz="900" dirty="0"/>
              <a:t>）</a:t>
            </a:r>
          </a:p>
        </p:txBody>
      </p:sp>
      <p:sp>
        <p:nvSpPr>
          <p:cNvPr id="95" name="矩形 94"/>
          <p:cNvSpPr/>
          <p:nvPr/>
        </p:nvSpPr>
        <p:spPr>
          <a:xfrm>
            <a:off x="827584" y="1340768"/>
            <a:ext cx="415498" cy="230832"/>
          </a:xfrm>
          <a:prstGeom prst="rect">
            <a:avLst/>
          </a:prstGeom>
        </p:spPr>
        <p:txBody>
          <a:bodyPr wrap="none">
            <a:spAutoFit/>
          </a:bodyPr>
          <a:lstStyle/>
          <a:p>
            <a:r>
              <a:rPr lang="zh-CN" altLang="en-US" sz="900" dirty="0"/>
              <a:t>周线</a:t>
            </a:r>
          </a:p>
        </p:txBody>
      </p:sp>
      <p:sp>
        <p:nvSpPr>
          <p:cNvPr id="96" name="矩形 95"/>
          <p:cNvSpPr/>
          <p:nvPr/>
        </p:nvSpPr>
        <p:spPr>
          <a:xfrm>
            <a:off x="2123728" y="1368608"/>
            <a:ext cx="415498" cy="230832"/>
          </a:xfrm>
          <a:prstGeom prst="rect">
            <a:avLst/>
          </a:prstGeom>
        </p:spPr>
        <p:txBody>
          <a:bodyPr wrap="none">
            <a:spAutoFit/>
          </a:bodyPr>
          <a:lstStyle/>
          <a:p>
            <a:r>
              <a:rPr lang="zh-CN" altLang="en-US" sz="900" dirty="0"/>
              <a:t>日线</a:t>
            </a:r>
          </a:p>
        </p:txBody>
      </p:sp>
      <p:cxnSp>
        <p:nvCxnSpPr>
          <p:cNvPr id="97" name="直接连接符 96"/>
          <p:cNvCxnSpPr/>
          <p:nvPr/>
        </p:nvCxnSpPr>
        <p:spPr bwMode="auto">
          <a:xfrm>
            <a:off x="2627784" y="148205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98" name="直接连接符 97"/>
          <p:cNvCxnSpPr/>
          <p:nvPr/>
        </p:nvCxnSpPr>
        <p:spPr bwMode="auto">
          <a:xfrm>
            <a:off x="2699792" y="154221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99" name="直接连接符 98"/>
          <p:cNvCxnSpPr/>
          <p:nvPr/>
        </p:nvCxnSpPr>
        <p:spPr bwMode="auto">
          <a:xfrm>
            <a:off x="2771800" y="1614225"/>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0" name="直接连接符 99"/>
          <p:cNvCxnSpPr/>
          <p:nvPr/>
        </p:nvCxnSpPr>
        <p:spPr bwMode="auto">
          <a:xfrm>
            <a:off x="2843808" y="168623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1" name="直接连接符 100"/>
          <p:cNvCxnSpPr/>
          <p:nvPr/>
        </p:nvCxnSpPr>
        <p:spPr bwMode="auto">
          <a:xfrm>
            <a:off x="2915816" y="175824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2" name="直接连接符 101"/>
          <p:cNvCxnSpPr/>
          <p:nvPr/>
        </p:nvCxnSpPr>
        <p:spPr bwMode="auto">
          <a:xfrm>
            <a:off x="2987824" y="172024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103" name="矩形 102"/>
          <p:cNvSpPr/>
          <p:nvPr/>
        </p:nvSpPr>
        <p:spPr>
          <a:xfrm>
            <a:off x="683568" y="2129081"/>
            <a:ext cx="3024335" cy="507831"/>
          </a:xfrm>
          <a:prstGeom prst="rect">
            <a:avLst/>
          </a:prstGeom>
        </p:spPr>
        <p:txBody>
          <a:bodyPr wrap="square">
            <a:spAutoFit/>
          </a:bodyPr>
          <a:lstStyle/>
          <a:p>
            <a:r>
              <a:rPr lang="zh-CN" altLang="en-US" sz="900" dirty="0"/>
              <a:t>目前，首要等待的就是日线出现（</a:t>
            </a:r>
            <a:r>
              <a:rPr lang="en-US" altLang="zh-CN" sz="900" dirty="0"/>
              <a:t>-1</a:t>
            </a:r>
            <a:r>
              <a:rPr lang="zh-CN" altLang="en-US" sz="900" dirty="0"/>
              <a:t>，</a:t>
            </a:r>
            <a:r>
              <a:rPr lang="en-US" altLang="zh-CN" sz="900" dirty="0"/>
              <a:t>0</a:t>
            </a:r>
            <a:r>
              <a:rPr lang="zh-CN" altLang="en-US" sz="900" dirty="0"/>
              <a:t>）的信号，而如果这信号出现时，周线还能保持（</a:t>
            </a:r>
            <a:r>
              <a:rPr lang="en-US" altLang="zh-CN" sz="900" dirty="0"/>
              <a:t>-1</a:t>
            </a:r>
            <a:r>
              <a:rPr lang="zh-CN" altLang="en-US" sz="900" dirty="0"/>
              <a:t>，</a:t>
            </a:r>
            <a:r>
              <a:rPr lang="en-US" altLang="zh-CN" sz="900" dirty="0"/>
              <a:t>0</a:t>
            </a:r>
            <a:r>
              <a:rPr lang="zh-CN" altLang="en-US" sz="900" dirty="0"/>
              <a:t>），那么就会出现</a:t>
            </a:r>
            <a:r>
              <a:rPr lang="zh-CN" altLang="en-US" sz="900" b="1" dirty="0">
                <a:solidFill>
                  <a:srgbClr val="0070C0"/>
                </a:solidFill>
              </a:rPr>
              <a:t>第四恶劣的情况</a:t>
            </a:r>
            <a:r>
              <a:rPr lang="zh-CN" altLang="en-US" sz="900" dirty="0"/>
              <a:t>，也就是有可能出现转机的情况，</a:t>
            </a:r>
          </a:p>
        </p:txBody>
      </p:sp>
      <p:cxnSp>
        <p:nvCxnSpPr>
          <p:cNvPr id="104" name="直接连接符 103"/>
          <p:cNvCxnSpPr/>
          <p:nvPr/>
        </p:nvCxnSpPr>
        <p:spPr bwMode="auto">
          <a:xfrm>
            <a:off x="1331640" y="147442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5" name="直接连接符 104"/>
          <p:cNvCxnSpPr/>
          <p:nvPr/>
        </p:nvCxnSpPr>
        <p:spPr bwMode="auto">
          <a:xfrm>
            <a:off x="1403648" y="153458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6" name="直接连接符 105"/>
          <p:cNvCxnSpPr/>
          <p:nvPr/>
        </p:nvCxnSpPr>
        <p:spPr bwMode="auto">
          <a:xfrm>
            <a:off x="1475656" y="1606596"/>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7" name="直接连接符 106"/>
          <p:cNvCxnSpPr/>
          <p:nvPr/>
        </p:nvCxnSpPr>
        <p:spPr bwMode="auto">
          <a:xfrm>
            <a:off x="1547664" y="1678604"/>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8" name="直接连接符 107"/>
          <p:cNvCxnSpPr/>
          <p:nvPr/>
        </p:nvCxnSpPr>
        <p:spPr bwMode="auto">
          <a:xfrm>
            <a:off x="1619672" y="175061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09" name="直接连接符 108"/>
          <p:cNvCxnSpPr/>
          <p:nvPr/>
        </p:nvCxnSpPr>
        <p:spPr bwMode="auto">
          <a:xfrm>
            <a:off x="1691680" y="1712618"/>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xmlns="" val="1160942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randombar(horizontal)">
                                      <p:cBhvr>
                                        <p:cTn id="14" dur="500"/>
                                        <p:tgtEl>
                                          <p:spTgt spid="81"/>
                                        </p:tgtEl>
                                      </p:cBhvr>
                                    </p:animEffect>
                                  </p:childTnLst>
                                </p:cTn>
                              </p:par>
                              <p:par>
                                <p:cTn id="15" presetID="14" presetClass="entr" presetSubtype="1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randombar(horizontal)">
                                      <p:cBhvr>
                                        <p:cTn id="17" dur="500"/>
                                        <p:tgtEl>
                                          <p:spTgt spid="89"/>
                                        </p:tgtEl>
                                      </p:cBhvr>
                                    </p:animEffect>
                                  </p:childTnLst>
                                </p:cTn>
                              </p:par>
                              <p:par>
                                <p:cTn id="18" presetID="14" presetClass="entr" presetSubtype="10" fill="hold" nodeType="with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randombar(horizontal)">
                                      <p:cBhvr>
                                        <p:cTn id="20" dur="500"/>
                                        <p:tgtEl>
                                          <p:spTgt spid="90"/>
                                        </p:tgtEl>
                                      </p:cBhvr>
                                    </p:animEffect>
                                  </p:childTnLst>
                                </p:cTn>
                              </p:par>
                              <p:par>
                                <p:cTn id="21" presetID="14" presetClass="entr" presetSubtype="1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randombar(horizontal)">
                                      <p:cBhvr>
                                        <p:cTn id="23" dur="500"/>
                                        <p:tgtEl>
                                          <p:spTgt spid="91"/>
                                        </p:tgtEl>
                                      </p:cBhvr>
                                    </p:animEffect>
                                  </p:childTnLst>
                                </p:cTn>
                              </p:par>
                              <p:par>
                                <p:cTn id="24" presetID="14" presetClass="entr" presetSubtype="10"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randombar(horizontal)">
                                      <p:cBhvr>
                                        <p:cTn id="26" dur="500"/>
                                        <p:tgtEl>
                                          <p:spTgt spid="92"/>
                                        </p:tgtEl>
                                      </p:cBhvr>
                                    </p:animEffect>
                                  </p:childTnLst>
                                </p:cTn>
                              </p:par>
                              <p:par>
                                <p:cTn id="27" presetID="14" presetClass="entr" presetSubtype="1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randombar(horizontal)">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randombar(horizontal)">
                                      <p:cBhvr>
                                        <p:cTn id="34" dur="500"/>
                                        <p:tgtEl>
                                          <p:spTgt spid="82"/>
                                        </p:tgtEl>
                                      </p:cBhvr>
                                    </p:animEffect>
                                  </p:childTnLst>
                                </p:cTn>
                              </p:par>
                              <p:par>
                                <p:cTn id="35" presetID="14" presetClass="entr" presetSubtype="10"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randombar(horizontal)">
                                      <p:cBhvr>
                                        <p:cTn id="37" dur="500"/>
                                        <p:tgtEl>
                                          <p:spTgt spid="83"/>
                                        </p:tgtEl>
                                      </p:cBhvr>
                                    </p:animEffect>
                                  </p:childTnLst>
                                </p:cTn>
                              </p:par>
                              <p:par>
                                <p:cTn id="38" presetID="14" presetClass="entr" presetSubtype="10" fill="hold"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randombar(horizontal)">
                                      <p:cBhvr>
                                        <p:cTn id="40" dur="500"/>
                                        <p:tgtEl>
                                          <p:spTgt spid="84"/>
                                        </p:tgtEl>
                                      </p:cBhvr>
                                    </p:animEffect>
                                  </p:childTnLst>
                                </p:cTn>
                              </p:par>
                              <p:par>
                                <p:cTn id="41" presetID="14" presetClass="entr" presetSubtype="1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randombar(horizontal)">
                                      <p:cBhvr>
                                        <p:cTn id="43" dur="500"/>
                                        <p:tgtEl>
                                          <p:spTgt spid="85"/>
                                        </p:tgtEl>
                                      </p:cBhvr>
                                    </p:animEffect>
                                  </p:childTnLst>
                                </p:cTn>
                              </p:par>
                              <p:par>
                                <p:cTn id="44" presetID="14" presetClass="entr" presetSubtype="1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randombar(horizontal)">
                                      <p:cBhvr>
                                        <p:cTn id="46" dur="500"/>
                                        <p:tgtEl>
                                          <p:spTgt spid="86"/>
                                        </p:tgtEl>
                                      </p:cBhvr>
                                    </p:animEffect>
                                  </p:childTnLst>
                                </p:cTn>
                              </p:par>
                              <p:par>
                                <p:cTn id="47" presetID="14" presetClass="entr" presetSubtype="1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randombar(horizontal)">
                                      <p:cBhvr>
                                        <p:cTn id="49" dur="500"/>
                                        <p:tgtEl>
                                          <p:spTgt spid="87"/>
                                        </p:tgtEl>
                                      </p:cBhvr>
                                    </p:animEffect>
                                  </p:childTnLst>
                                </p:cTn>
                              </p:par>
                              <p:par>
                                <p:cTn id="50" presetID="14" presetClass="entr" presetSubtype="10"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randombar(horizontal)">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94"/>
                                        </p:tgtEl>
                                        <p:attrNameLst>
                                          <p:attrName>style.visibility</p:attrName>
                                        </p:attrNameLst>
                                      </p:cBhvr>
                                      <p:to>
                                        <p:strVal val="visible"/>
                                      </p:to>
                                    </p:set>
                                    <p:anim calcmode="lin" valueType="num">
                                      <p:cBhvr>
                                        <p:cTn id="57" dur="500" fill="hold"/>
                                        <p:tgtEl>
                                          <p:spTgt spid="94"/>
                                        </p:tgtEl>
                                        <p:attrNameLst>
                                          <p:attrName>ppt_w</p:attrName>
                                        </p:attrNameLst>
                                      </p:cBhvr>
                                      <p:tavLst>
                                        <p:tav tm="0">
                                          <p:val>
                                            <p:fltVal val="0"/>
                                          </p:val>
                                        </p:tav>
                                        <p:tav tm="100000">
                                          <p:val>
                                            <p:strVal val="#ppt_w"/>
                                          </p:val>
                                        </p:tav>
                                      </p:tavLst>
                                    </p:anim>
                                    <p:anim calcmode="lin" valueType="num">
                                      <p:cBhvr>
                                        <p:cTn id="58" dur="500" fill="hold"/>
                                        <p:tgtEl>
                                          <p:spTgt spid="94"/>
                                        </p:tgtEl>
                                        <p:attrNameLst>
                                          <p:attrName>ppt_h</p:attrName>
                                        </p:attrNameLst>
                                      </p:cBhvr>
                                      <p:tavLst>
                                        <p:tav tm="0">
                                          <p:val>
                                            <p:fltVal val="0"/>
                                          </p:val>
                                        </p:tav>
                                        <p:tav tm="100000">
                                          <p:val>
                                            <p:strVal val="#ppt_h"/>
                                          </p:val>
                                        </p:tav>
                                      </p:tavLst>
                                    </p:anim>
                                    <p:animEffect transition="in" filter="fade">
                                      <p:cBhvr>
                                        <p:cTn id="59" dur="500"/>
                                        <p:tgtEl>
                                          <p:spTgt spid="94"/>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randombar(horizontal)">
                                      <p:cBhvr>
                                        <p:cTn id="64" dur="500"/>
                                        <p:tgtEl>
                                          <p:spTgt spid="95"/>
                                        </p:tgtEl>
                                      </p:cBhvr>
                                    </p:animEffect>
                                  </p:childTnLst>
                                </p:cTn>
                              </p:par>
                              <p:par>
                                <p:cTn id="65" presetID="14" presetClass="entr" presetSubtype="10"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randombar(horizontal)">
                                      <p:cBhvr>
                                        <p:cTn id="67" dur="500"/>
                                        <p:tgtEl>
                                          <p:spTgt spid="104"/>
                                        </p:tgtEl>
                                      </p:cBhvr>
                                    </p:animEffect>
                                  </p:childTnLst>
                                </p:cTn>
                              </p:par>
                              <p:par>
                                <p:cTn id="68" presetID="14" presetClass="entr" presetSubtype="10" fill="hold" nodeType="with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randombar(horizontal)">
                                      <p:cBhvr>
                                        <p:cTn id="70" dur="500"/>
                                        <p:tgtEl>
                                          <p:spTgt spid="105"/>
                                        </p:tgtEl>
                                      </p:cBhvr>
                                    </p:animEffect>
                                  </p:childTnLst>
                                </p:cTn>
                              </p:par>
                              <p:par>
                                <p:cTn id="71" presetID="14" presetClass="entr" presetSubtype="10"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randombar(horizontal)">
                                      <p:cBhvr>
                                        <p:cTn id="73" dur="500"/>
                                        <p:tgtEl>
                                          <p:spTgt spid="106"/>
                                        </p:tgtEl>
                                      </p:cBhvr>
                                    </p:animEffect>
                                  </p:childTnLst>
                                </p:cTn>
                              </p:par>
                              <p:par>
                                <p:cTn id="74" presetID="14" presetClass="entr" presetSubtype="10" fill="hold" nodeType="withEffect">
                                  <p:stCondLst>
                                    <p:cond delay="0"/>
                                  </p:stCondLst>
                                  <p:childTnLst>
                                    <p:set>
                                      <p:cBhvr>
                                        <p:cTn id="75" dur="1" fill="hold">
                                          <p:stCondLst>
                                            <p:cond delay="0"/>
                                          </p:stCondLst>
                                        </p:cTn>
                                        <p:tgtEl>
                                          <p:spTgt spid="107"/>
                                        </p:tgtEl>
                                        <p:attrNameLst>
                                          <p:attrName>style.visibility</p:attrName>
                                        </p:attrNameLst>
                                      </p:cBhvr>
                                      <p:to>
                                        <p:strVal val="visible"/>
                                      </p:to>
                                    </p:set>
                                    <p:animEffect transition="in" filter="randombar(horizontal)">
                                      <p:cBhvr>
                                        <p:cTn id="76" dur="500"/>
                                        <p:tgtEl>
                                          <p:spTgt spid="107"/>
                                        </p:tgtEl>
                                      </p:cBhvr>
                                    </p:animEffect>
                                  </p:childTnLst>
                                </p:cTn>
                              </p:par>
                              <p:par>
                                <p:cTn id="77" presetID="14" presetClass="entr" presetSubtype="1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animEffect transition="in" filter="randombar(horizontal)">
                                      <p:cBhvr>
                                        <p:cTn id="79" dur="500"/>
                                        <p:tgtEl>
                                          <p:spTgt spid="108"/>
                                        </p:tgtEl>
                                      </p:cBhvr>
                                    </p:animEffect>
                                  </p:childTnLst>
                                </p:cTn>
                              </p:par>
                              <p:par>
                                <p:cTn id="80" presetID="14" presetClass="entr" presetSubtype="10" fill="hold" nodeType="withEffect">
                                  <p:stCondLst>
                                    <p:cond delay="0"/>
                                  </p:stCondLst>
                                  <p:childTnLst>
                                    <p:set>
                                      <p:cBhvr>
                                        <p:cTn id="81" dur="1" fill="hold">
                                          <p:stCondLst>
                                            <p:cond delay="0"/>
                                          </p:stCondLst>
                                        </p:cTn>
                                        <p:tgtEl>
                                          <p:spTgt spid="109"/>
                                        </p:tgtEl>
                                        <p:attrNameLst>
                                          <p:attrName>style.visibility</p:attrName>
                                        </p:attrNameLst>
                                      </p:cBhvr>
                                      <p:to>
                                        <p:strVal val="visible"/>
                                      </p:to>
                                    </p:set>
                                    <p:animEffect transition="in" filter="randombar(horizontal)">
                                      <p:cBhvr>
                                        <p:cTn id="82" dur="500"/>
                                        <p:tgtEl>
                                          <p:spTgt spid="109"/>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96"/>
                                        </p:tgtEl>
                                        <p:attrNameLst>
                                          <p:attrName>style.visibility</p:attrName>
                                        </p:attrNameLst>
                                      </p:cBhvr>
                                      <p:to>
                                        <p:strVal val="visible"/>
                                      </p:to>
                                    </p:set>
                                    <p:animEffect transition="in" filter="randombar(horizontal)">
                                      <p:cBhvr>
                                        <p:cTn id="87" dur="500"/>
                                        <p:tgtEl>
                                          <p:spTgt spid="96"/>
                                        </p:tgtEl>
                                      </p:cBhvr>
                                    </p:animEffect>
                                  </p:childTnLst>
                                </p:cTn>
                              </p:par>
                              <p:par>
                                <p:cTn id="88" presetID="14" presetClass="entr" presetSubtype="10" fill="hold" nodeType="withEffect">
                                  <p:stCondLst>
                                    <p:cond delay="0"/>
                                  </p:stCondLst>
                                  <p:childTnLst>
                                    <p:set>
                                      <p:cBhvr>
                                        <p:cTn id="89" dur="1" fill="hold">
                                          <p:stCondLst>
                                            <p:cond delay="0"/>
                                          </p:stCondLst>
                                        </p:cTn>
                                        <p:tgtEl>
                                          <p:spTgt spid="97"/>
                                        </p:tgtEl>
                                        <p:attrNameLst>
                                          <p:attrName>style.visibility</p:attrName>
                                        </p:attrNameLst>
                                      </p:cBhvr>
                                      <p:to>
                                        <p:strVal val="visible"/>
                                      </p:to>
                                    </p:set>
                                    <p:animEffect transition="in" filter="randombar(horizontal)">
                                      <p:cBhvr>
                                        <p:cTn id="90" dur="500"/>
                                        <p:tgtEl>
                                          <p:spTgt spid="97"/>
                                        </p:tgtEl>
                                      </p:cBhvr>
                                    </p:animEffect>
                                  </p:childTnLst>
                                </p:cTn>
                              </p:par>
                              <p:par>
                                <p:cTn id="91" presetID="14" presetClass="entr" presetSubtype="10" fill="hold" nodeType="withEffect">
                                  <p:stCondLst>
                                    <p:cond delay="0"/>
                                  </p:stCondLst>
                                  <p:childTnLst>
                                    <p:set>
                                      <p:cBhvr>
                                        <p:cTn id="92" dur="1" fill="hold">
                                          <p:stCondLst>
                                            <p:cond delay="0"/>
                                          </p:stCondLst>
                                        </p:cTn>
                                        <p:tgtEl>
                                          <p:spTgt spid="98"/>
                                        </p:tgtEl>
                                        <p:attrNameLst>
                                          <p:attrName>style.visibility</p:attrName>
                                        </p:attrNameLst>
                                      </p:cBhvr>
                                      <p:to>
                                        <p:strVal val="visible"/>
                                      </p:to>
                                    </p:set>
                                    <p:animEffect transition="in" filter="randombar(horizontal)">
                                      <p:cBhvr>
                                        <p:cTn id="93" dur="500"/>
                                        <p:tgtEl>
                                          <p:spTgt spid="98"/>
                                        </p:tgtEl>
                                      </p:cBhvr>
                                    </p:animEffect>
                                  </p:childTnLst>
                                </p:cTn>
                              </p:par>
                              <p:par>
                                <p:cTn id="94" presetID="14" presetClass="entr" presetSubtype="10" fill="hold" nodeType="withEffect">
                                  <p:stCondLst>
                                    <p:cond delay="0"/>
                                  </p:stCondLst>
                                  <p:childTnLst>
                                    <p:set>
                                      <p:cBhvr>
                                        <p:cTn id="95" dur="1" fill="hold">
                                          <p:stCondLst>
                                            <p:cond delay="0"/>
                                          </p:stCondLst>
                                        </p:cTn>
                                        <p:tgtEl>
                                          <p:spTgt spid="99"/>
                                        </p:tgtEl>
                                        <p:attrNameLst>
                                          <p:attrName>style.visibility</p:attrName>
                                        </p:attrNameLst>
                                      </p:cBhvr>
                                      <p:to>
                                        <p:strVal val="visible"/>
                                      </p:to>
                                    </p:set>
                                    <p:animEffect transition="in" filter="randombar(horizontal)">
                                      <p:cBhvr>
                                        <p:cTn id="96" dur="500"/>
                                        <p:tgtEl>
                                          <p:spTgt spid="99"/>
                                        </p:tgtEl>
                                      </p:cBhvr>
                                    </p:animEffect>
                                  </p:childTnLst>
                                </p:cTn>
                              </p:par>
                              <p:par>
                                <p:cTn id="97" presetID="14" presetClass="entr" presetSubtype="10" fill="hold" nodeType="withEffect">
                                  <p:stCondLst>
                                    <p:cond delay="0"/>
                                  </p:stCondLst>
                                  <p:childTnLst>
                                    <p:set>
                                      <p:cBhvr>
                                        <p:cTn id="98" dur="1" fill="hold">
                                          <p:stCondLst>
                                            <p:cond delay="0"/>
                                          </p:stCondLst>
                                        </p:cTn>
                                        <p:tgtEl>
                                          <p:spTgt spid="100"/>
                                        </p:tgtEl>
                                        <p:attrNameLst>
                                          <p:attrName>style.visibility</p:attrName>
                                        </p:attrNameLst>
                                      </p:cBhvr>
                                      <p:to>
                                        <p:strVal val="visible"/>
                                      </p:to>
                                    </p:set>
                                    <p:animEffect transition="in" filter="randombar(horizontal)">
                                      <p:cBhvr>
                                        <p:cTn id="99" dur="500"/>
                                        <p:tgtEl>
                                          <p:spTgt spid="100"/>
                                        </p:tgtEl>
                                      </p:cBhvr>
                                    </p:animEffect>
                                  </p:childTnLst>
                                </p:cTn>
                              </p:par>
                              <p:par>
                                <p:cTn id="100" presetID="14" presetClass="entr" presetSubtype="10" fill="hold" nodeType="withEffect">
                                  <p:stCondLst>
                                    <p:cond delay="0"/>
                                  </p:stCondLst>
                                  <p:childTnLst>
                                    <p:set>
                                      <p:cBhvr>
                                        <p:cTn id="101" dur="1" fill="hold">
                                          <p:stCondLst>
                                            <p:cond delay="0"/>
                                          </p:stCondLst>
                                        </p:cTn>
                                        <p:tgtEl>
                                          <p:spTgt spid="101"/>
                                        </p:tgtEl>
                                        <p:attrNameLst>
                                          <p:attrName>style.visibility</p:attrName>
                                        </p:attrNameLst>
                                      </p:cBhvr>
                                      <p:to>
                                        <p:strVal val="visible"/>
                                      </p:to>
                                    </p:set>
                                    <p:animEffect transition="in" filter="randombar(horizontal)">
                                      <p:cBhvr>
                                        <p:cTn id="102" dur="500"/>
                                        <p:tgtEl>
                                          <p:spTgt spid="101"/>
                                        </p:tgtEl>
                                      </p:cBhvr>
                                    </p:animEffect>
                                  </p:childTnLst>
                                </p:cTn>
                              </p:par>
                              <p:par>
                                <p:cTn id="103" presetID="14" presetClass="entr" presetSubtype="10" fill="hold" nodeType="withEffect">
                                  <p:stCondLst>
                                    <p:cond delay="0"/>
                                  </p:stCondLst>
                                  <p:childTnLst>
                                    <p:set>
                                      <p:cBhvr>
                                        <p:cTn id="104" dur="1" fill="hold">
                                          <p:stCondLst>
                                            <p:cond delay="0"/>
                                          </p:stCondLst>
                                        </p:cTn>
                                        <p:tgtEl>
                                          <p:spTgt spid="102"/>
                                        </p:tgtEl>
                                        <p:attrNameLst>
                                          <p:attrName>style.visibility</p:attrName>
                                        </p:attrNameLst>
                                      </p:cBhvr>
                                      <p:to>
                                        <p:strVal val="visible"/>
                                      </p:to>
                                    </p:set>
                                    <p:animEffect transition="in" filter="randombar(horizontal)">
                                      <p:cBhvr>
                                        <p:cTn id="105" dur="500"/>
                                        <p:tgtEl>
                                          <p:spTgt spid="102"/>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103"/>
                                        </p:tgtEl>
                                        <p:attrNameLst>
                                          <p:attrName>style.visibility</p:attrName>
                                        </p:attrNameLst>
                                      </p:cBhvr>
                                      <p:to>
                                        <p:strVal val="visible"/>
                                      </p:to>
                                    </p:set>
                                    <p:anim calcmode="lin" valueType="num">
                                      <p:cBhvr>
                                        <p:cTn id="110" dur="500" fill="hold"/>
                                        <p:tgtEl>
                                          <p:spTgt spid="103"/>
                                        </p:tgtEl>
                                        <p:attrNameLst>
                                          <p:attrName>ppt_w</p:attrName>
                                        </p:attrNameLst>
                                      </p:cBhvr>
                                      <p:tavLst>
                                        <p:tav tm="0">
                                          <p:val>
                                            <p:fltVal val="0"/>
                                          </p:val>
                                        </p:tav>
                                        <p:tav tm="100000">
                                          <p:val>
                                            <p:strVal val="#ppt_w"/>
                                          </p:val>
                                        </p:tav>
                                      </p:tavLst>
                                    </p:anim>
                                    <p:anim calcmode="lin" valueType="num">
                                      <p:cBhvr>
                                        <p:cTn id="111" dur="500" fill="hold"/>
                                        <p:tgtEl>
                                          <p:spTgt spid="103"/>
                                        </p:tgtEl>
                                        <p:attrNameLst>
                                          <p:attrName>ppt_h</p:attrName>
                                        </p:attrNameLst>
                                      </p:cBhvr>
                                      <p:tavLst>
                                        <p:tav tm="0">
                                          <p:val>
                                            <p:fltVal val="0"/>
                                          </p:val>
                                        </p:tav>
                                        <p:tav tm="100000">
                                          <p:val>
                                            <p:strVal val="#ppt_h"/>
                                          </p:val>
                                        </p:tav>
                                      </p:tavLst>
                                    </p:anim>
                                    <p:animEffect transition="in" filter="fade">
                                      <p:cBhvr>
                                        <p:cTn id="112" dur="500"/>
                                        <p:tgtEl>
                                          <p:spTgt spid="103"/>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6"/>
                                        </p:tgtEl>
                                        <p:attrNameLst>
                                          <p:attrName>style.visibility</p:attrName>
                                        </p:attrNameLst>
                                      </p:cBhvr>
                                      <p:to>
                                        <p:strVal val="visible"/>
                                      </p:to>
                                    </p:set>
                                    <p:anim calcmode="lin" valueType="num">
                                      <p:cBhvr>
                                        <p:cTn id="117" dur="500" fill="hold"/>
                                        <p:tgtEl>
                                          <p:spTgt spid="6"/>
                                        </p:tgtEl>
                                        <p:attrNameLst>
                                          <p:attrName>ppt_w</p:attrName>
                                        </p:attrNameLst>
                                      </p:cBhvr>
                                      <p:tavLst>
                                        <p:tav tm="0">
                                          <p:val>
                                            <p:fltVal val="0"/>
                                          </p:val>
                                        </p:tav>
                                        <p:tav tm="100000">
                                          <p:val>
                                            <p:strVal val="#ppt_w"/>
                                          </p:val>
                                        </p:tav>
                                      </p:tavLst>
                                    </p:anim>
                                    <p:anim calcmode="lin" valueType="num">
                                      <p:cBhvr>
                                        <p:cTn id="118" dur="500" fill="hold"/>
                                        <p:tgtEl>
                                          <p:spTgt spid="6"/>
                                        </p:tgtEl>
                                        <p:attrNameLst>
                                          <p:attrName>ppt_h</p:attrName>
                                        </p:attrNameLst>
                                      </p:cBhvr>
                                      <p:tavLst>
                                        <p:tav tm="0">
                                          <p:val>
                                            <p:fltVal val="0"/>
                                          </p:val>
                                        </p:tav>
                                        <p:tav tm="100000">
                                          <p:val>
                                            <p:strVal val="#ppt_h"/>
                                          </p:val>
                                        </p:tav>
                                      </p:tavLst>
                                    </p:anim>
                                    <p:animEffect transition="in" filter="fade">
                                      <p:cBhvr>
                                        <p:cTn id="119" dur="500"/>
                                        <p:tgtEl>
                                          <p:spTgt spid="6"/>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nodeType="clickEffect">
                                  <p:stCondLst>
                                    <p:cond delay="0"/>
                                  </p:stCondLst>
                                  <p:childTnLst>
                                    <p:set>
                                      <p:cBhvr>
                                        <p:cTn id="123" dur="1" fill="hold">
                                          <p:stCondLst>
                                            <p:cond delay="0"/>
                                          </p:stCondLst>
                                        </p:cTn>
                                        <p:tgtEl>
                                          <p:spTgt spid="2049"/>
                                        </p:tgtEl>
                                        <p:attrNameLst>
                                          <p:attrName>style.visibility</p:attrName>
                                        </p:attrNameLst>
                                      </p:cBhvr>
                                      <p:to>
                                        <p:strVal val="visible"/>
                                      </p:to>
                                    </p:set>
                                    <p:anim calcmode="lin" valueType="num">
                                      <p:cBhvr>
                                        <p:cTn id="124" dur="500" fill="hold"/>
                                        <p:tgtEl>
                                          <p:spTgt spid="2049"/>
                                        </p:tgtEl>
                                        <p:attrNameLst>
                                          <p:attrName>ppt_w</p:attrName>
                                        </p:attrNameLst>
                                      </p:cBhvr>
                                      <p:tavLst>
                                        <p:tav tm="0">
                                          <p:val>
                                            <p:fltVal val="0"/>
                                          </p:val>
                                        </p:tav>
                                        <p:tav tm="100000">
                                          <p:val>
                                            <p:strVal val="#ppt_w"/>
                                          </p:val>
                                        </p:tav>
                                      </p:tavLst>
                                    </p:anim>
                                    <p:anim calcmode="lin" valueType="num">
                                      <p:cBhvr>
                                        <p:cTn id="125" dur="500" fill="hold"/>
                                        <p:tgtEl>
                                          <p:spTgt spid="2049"/>
                                        </p:tgtEl>
                                        <p:attrNameLst>
                                          <p:attrName>ppt_h</p:attrName>
                                        </p:attrNameLst>
                                      </p:cBhvr>
                                      <p:tavLst>
                                        <p:tav tm="0">
                                          <p:val>
                                            <p:fltVal val="0"/>
                                          </p:val>
                                        </p:tav>
                                        <p:tav tm="100000">
                                          <p:val>
                                            <p:strVal val="#ppt_h"/>
                                          </p:val>
                                        </p:tav>
                                      </p:tavLst>
                                    </p:anim>
                                    <p:animEffect transition="in" filter="fade">
                                      <p:cBhvr>
                                        <p:cTn id="126" dur="500"/>
                                        <p:tgtEl>
                                          <p:spTgt spid="2049"/>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7"/>
                                        </p:tgtEl>
                                        <p:attrNameLst>
                                          <p:attrName>style.visibility</p:attrName>
                                        </p:attrNameLst>
                                      </p:cBhvr>
                                      <p:to>
                                        <p:strVal val="visible"/>
                                      </p:to>
                                    </p:set>
                                    <p:anim calcmode="lin" valueType="num">
                                      <p:cBhvr>
                                        <p:cTn id="131" dur="500" fill="hold"/>
                                        <p:tgtEl>
                                          <p:spTgt spid="7"/>
                                        </p:tgtEl>
                                        <p:attrNameLst>
                                          <p:attrName>ppt_w</p:attrName>
                                        </p:attrNameLst>
                                      </p:cBhvr>
                                      <p:tavLst>
                                        <p:tav tm="0">
                                          <p:val>
                                            <p:fltVal val="0"/>
                                          </p:val>
                                        </p:tav>
                                        <p:tav tm="100000">
                                          <p:val>
                                            <p:strVal val="#ppt_w"/>
                                          </p:val>
                                        </p:tav>
                                      </p:tavLst>
                                    </p:anim>
                                    <p:anim calcmode="lin" valueType="num">
                                      <p:cBhvr>
                                        <p:cTn id="132" dur="500" fill="hold"/>
                                        <p:tgtEl>
                                          <p:spTgt spid="7"/>
                                        </p:tgtEl>
                                        <p:attrNameLst>
                                          <p:attrName>ppt_h</p:attrName>
                                        </p:attrNameLst>
                                      </p:cBhvr>
                                      <p:tavLst>
                                        <p:tav tm="0">
                                          <p:val>
                                            <p:fltVal val="0"/>
                                          </p:val>
                                        </p:tav>
                                        <p:tav tm="100000">
                                          <p:val>
                                            <p:strVal val="#ppt_h"/>
                                          </p:val>
                                        </p:tav>
                                      </p:tavLst>
                                    </p:anim>
                                    <p:animEffect transition="in" filter="fade">
                                      <p:cBhvr>
                                        <p:cTn id="133" dur="500"/>
                                        <p:tgtEl>
                                          <p:spTgt spid="7"/>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8"/>
                                        </p:tgtEl>
                                        <p:attrNameLst>
                                          <p:attrName>style.visibility</p:attrName>
                                        </p:attrNameLst>
                                      </p:cBhvr>
                                      <p:to>
                                        <p:strVal val="visible"/>
                                      </p:to>
                                    </p:set>
                                    <p:anim calcmode="lin" valueType="num">
                                      <p:cBhvr>
                                        <p:cTn id="138" dur="500" fill="hold"/>
                                        <p:tgtEl>
                                          <p:spTgt spid="8"/>
                                        </p:tgtEl>
                                        <p:attrNameLst>
                                          <p:attrName>ppt_w</p:attrName>
                                        </p:attrNameLst>
                                      </p:cBhvr>
                                      <p:tavLst>
                                        <p:tav tm="0">
                                          <p:val>
                                            <p:fltVal val="0"/>
                                          </p:val>
                                        </p:tav>
                                        <p:tav tm="100000">
                                          <p:val>
                                            <p:strVal val="#ppt_w"/>
                                          </p:val>
                                        </p:tav>
                                      </p:tavLst>
                                    </p:anim>
                                    <p:anim calcmode="lin" valueType="num">
                                      <p:cBhvr>
                                        <p:cTn id="139" dur="500" fill="hold"/>
                                        <p:tgtEl>
                                          <p:spTgt spid="8"/>
                                        </p:tgtEl>
                                        <p:attrNameLst>
                                          <p:attrName>ppt_h</p:attrName>
                                        </p:attrNameLst>
                                      </p:cBhvr>
                                      <p:tavLst>
                                        <p:tav tm="0">
                                          <p:val>
                                            <p:fltVal val="0"/>
                                          </p:val>
                                        </p:tav>
                                        <p:tav tm="100000">
                                          <p:val>
                                            <p:strVal val="#ppt_h"/>
                                          </p:val>
                                        </p:tav>
                                      </p:tavLst>
                                    </p:anim>
                                    <p:animEffect transition="in" filter="fade">
                                      <p:cBhvr>
                                        <p:cTn id="140" dur="500"/>
                                        <p:tgtEl>
                                          <p:spTgt spid="8"/>
                                        </p:tgtEl>
                                      </p:cBhvr>
                                    </p:animEffect>
                                  </p:childTnLst>
                                </p:cTn>
                              </p:par>
                            </p:childTnLst>
                          </p:cTn>
                        </p:par>
                      </p:childTnLst>
                    </p:cTn>
                  </p:par>
                  <p:par>
                    <p:cTn id="141" fill="hold">
                      <p:stCondLst>
                        <p:cond delay="indefinite"/>
                      </p:stCondLst>
                      <p:childTnLst>
                        <p:par>
                          <p:cTn id="142" fill="hold">
                            <p:stCondLst>
                              <p:cond delay="0"/>
                            </p:stCondLst>
                            <p:childTnLst>
                              <p:par>
                                <p:cTn id="143" presetID="53" presetClass="entr" presetSubtype="16" fill="hold" grpId="0" nodeType="clickEffect">
                                  <p:stCondLst>
                                    <p:cond delay="0"/>
                                  </p:stCondLst>
                                  <p:childTnLst>
                                    <p:set>
                                      <p:cBhvr>
                                        <p:cTn id="144" dur="1" fill="hold">
                                          <p:stCondLst>
                                            <p:cond delay="0"/>
                                          </p:stCondLst>
                                        </p:cTn>
                                        <p:tgtEl>
                                          <p:spTgt spid="9"/>
                                        </p:tgtEl>
                                        <p:attrNameLst>
                                          <p:attrName>style.visibility</p:attrName>
                                        </p:attrNameLst>
                                      </p:cBhvr>
                                      <p:to>
                                        <p:strVal val="visible"/>
                                      </p:to>
                                    </p:set>
                                    <p:anim calcmode="lin" valueType="num">
                                      <p:cBhvr>
                                        <p:cTn id="145" dur="500" fill="hold"/>
                                        <p:tgtEl>
                                          <p:spTgt spid="9"/>
                                        </p:tgtEl>
                                        <p:attrNameLst>
                                          <p:attrName>ppt_w</p:attrName>
                                        </p:attrNameLst>
                                      </p:cBhvr>
                                      <p:tavLst>
                                        <p:tav tm="0">
                                          <p:val>
                                            <p:fltVal val="0"/>
                                          </p:val>
                                        </p:tav>
                                        <p:tav tm="100000">
                                          <p:val>
                                            <p:strVal val="#ppt_w"/>
                                          </p:val>
                                        </p:tav>
                                      </p:tavLst>
                                    </p:anim>
                                    <p:anim calcmode="lin" valueType="num">
                                      <p:cBhvr>
                                        <p:cTn id="146" dur="500" fill="hold"/>
                                        <p:tgtEl>
                                          <p:spTgt spid="9"/>
                                        </p:tgtEl>
                                        <p:attrNameLst>
                                          <p:attrName>ppt_h</p:attrName>
                                        </p:attrNameLst>
                                      </p:cBhvr>
                                      <p:tavLst>
                                        <p:tav tm="0">
                                          <p:val>
                                            <p:fltVal val="0"/>
                                          </p:val>
                                        </p:tav>
                                        <p:tav tm="100000">
                                          <p:val>
                                            <p:strVal val="#ppt_h"/>
                                          </p:val>
                                        </p:tav>
                                      </p:tavLst>
                                    </p:anim>
                                    <p:animEffect transition="in" filter="fade">
                                      <p:cBhvr>
                                        <p:cTn id="147" dur="500"/>
                                        <p:tgtEl>
                                          <p:spTgt spid="9"/>
                                        </p:tgtEl>
                                      </p:cBhvr>
                                    </p:animEffect>
                                  </p:childTnLst>
                                </p:cTn>
                              </p:par>
                            </p:childTnLst>
                          </p:cTn>
                        </p:par>
                      </p:childTnLst>
                    </p:cTn>
                  </p:par>
                  <p:par>
                    <p:cTn id="148" fill="hold">
                      <p:stCondLst>
                        <p:cond delay="indefinite"/>
                      </p:stCondLst>
                      <p:childTnLst>
                        <p:par>
                          <p:cTn id="149" fill="hold">
                            <p:stCondLst>
                              <p:cond delay="0"/>
                            </p:stCondLst>
                            <p:childTnLst>
                              <p:par>
                                <p:cTn id="150" presetID="53" presetClass="entr" presetSubtype="16" fill="hold" grpId="0" nodeType="clickEffect">
                                  <p:stCondLst>
                                    <p:cond delay="0"/>
                                  </p:stCondLst>
                                  <p:childTnLst>
                                    <p:set>
                                      <p:cBhvr>
                                        <p:cTn id="151" dur="1" fill="hold">
                                          <p:stCondLst>
                                            <p:cond delay="0"/>
                                          </p:stCondLst>
                                        </p:cTn>
                                        <p:tgtEl>
                                          <p:spTgt spid="10"/>
                                        </p:tgtEl>
                                        <p:attrNameLst>
                                          <p:attrName>style.visibility</p:attrName>
                                        </p:attrNameLst>
                                      </p:cBhvr>
                                      <p:to>
                                        <p:strVal val="visible"/>
                                      </p:to>
                                    </p:set>
                                    <p:anim calcmode="lin" valueType="num">
                                      <p:cBhvr>
                                        <p:cTn id="152" dur="500" fill="hold"/>
                                        <p:tgtEl>
                                          <p:spTgt spid="10"/>
                                        </p:tgtEl>
                                        <p:attrNameLst>
                                          <p:attrName>ppt_w</p:attrName>
                                        </p:attrNameLst>
                                      </p:cBhvr>
                                      <p:tavLst>
                                        <p:tav tm="0">
                                          <p:val>
                                            <p:fltVal val="0"/>
                                          </p:val>
                                        </p:tav>
                                        <p:tav tm="100000">
                                          <p:val>
                                            <p:strVal val="#ppt_w"/>
                                          </p:val>
                                        </p:tav>
                                      </p:tavLst>
                                    </p:anim>
                                    <p:anim calcmode="lin" valueType="num">
                                      <p:cBhvr>
                                        <p:cTn id="153" dur="500" fill="hold"/>
                                        <p:tgtEl>
                                          <p:spTgt spid="10"/>
                                        </p:tgtEl>
                                        <p:attrNameLst>
                                          <p:attrName>ppt_h</p:attrName>
                                        </p:attrNameLst>
                                      </p:cBhvr>
                                      <p:tavLst>
                                        <p:tav tm="0">
                                          <p:val>
                                            <p:fltVal val="0"/>
                                          </p:val>
                                        </p:tav>
                                        <p:tav tm="100000">
                                          <p:val>
                                            <p:strVal val="#ppt_h"/>
                                          </p:val>
                                        </p:tav>
                                      </p:tavLst>
                                    </p:anim>
                                    <p:animEffect transition="in" filter="fade">
                                      <p:cBhvr>
                                        <p:cTn id="154" dur="500"/>
                                        <p:tgtEl>
                                          <p:spTgt spid="10"/>
                                        </p:tgtEl>
                                      </p:cBhvr>
                                    </p:animEffec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11"/>
                                        </p:tgtEl>
                                        <p:attrNameLst>
                                          <p:attrName>style.visibility</p:attrName>
                                        </p:attrNameLst>
                                      </p:cBhvr>
                                      <p:to>
                                        <p:strVal val="visible"/>
                                      </p:to>
                                    </p:set>
                                    <p:anim calcmode="lin" valueType="num">
                                      <p:cBhvr>
                                        <p:cTn id="159" dur="500" fill="hold"/>
                                        <p:tgtEl>
                                          <p:spTgt spid="11"/>
                                        </p:tgtEl>
                                        <p:attrNameLst>
                                          <p:attrName>ppt_w</p:attrName>
                                        </p:attrNameLst>
                                      </p:cBhvr>
                                      <p:tavLst>
                                        <p:tav tm="0">
                                          <p:val>
                                            <p:fltVal val="0"/>
                                          </p:val>
                                        </p:tav>
                                        <p:tav tm="100000">
                                          <p:val>
                                            <p:strVal val="#ppt_w"/>
                                          </p:val>
                                        </p:tav>
                                      </p:tavLst>
                                    </p:anim>
                                    <p:anim calcmode="lin" valueType="num">
                                      <p:cBhvr>
                                        <p:cTn id="160" dur="500" fill="hold"/>
                                        <p:tgtEl>
                                          <p:spTgt spid="11"/>
                                        </p:tgtEl>
                                        <p:attrNameLst>
                                          <p:attrName>ppt_h</p:attrName>
                                        </p:attrNameLst>
                                      </p:cBhvr>
                                      <p:tavLst>
                                        <p:tav tm="0">
                                          <p:val>
                                            <p:fltVal val="0"/>
                                          </p:val>
                                        </p:tav>
                                        <p:tav tm="100000">
                                          <p:val>
                                            <p:strVal val="#ppt_h"/>
                                          </p:val>
                                        </p:tav>
                                      </p:tavLst>
                                    </p:anim>
                                    <p:animEffect transition="in" filter="fade">
                                      <p:cBhvr>
                                        <p:cTn id="161" dur="500"/>
                                        <p:tgtEl>
                                          <p:spTgt spid="11"/>
                                        </p:tgtEl>
                                      </p:cBhvr>
                                    </p:animEffect>
                                  </p:childTnLst>
                                </p:cTn>
                              </p:par>
                            </p:childTnLst>
                          </p:cTn>
                        </p:par>
                      </p:childTnLst>
                    </p:cTn>
                  </p:par>
                  <p:par>
                    <p:cTn id="162" fill="hold">
                      <p:stCondLst>
                        <p:cond delay="indefinite"/>
                      </p:stCondLst>
                      <p:childTnLst>
                        <p:par>
                          <p:cTn id="163" fill="hold">
                            <p:stCondLst>
                              <p:cond delay="0"/>
                            </p:stCondLst>
                            <p:childTnLst>
                              <p:par>
                                <p:cTn id="164" presetID="53" presetClass="entr" presetSubtype="16" fill="hold" grpId="0" nodeType="clickEffect">
                                  <p:stCondLst>
                                    <p:cond delay="0"/>
                                  </p:stCondLst>
                                  <p:childTnLst>
                                    <p:set>
                                      <p:cBhvr>
                                        <p:cTn id="165" dur="1" fill="hold">
                                          <p:stCondLst>
                                            <p:cond delay="0"/>
                                          </p:stCondLst>
                                        </p:cTn>
                                        <p:tgtEl>
                                          <p:spTgt spid="12"/>
                                        </p:tgtEl>
                                        <p:attrNameLst>
                                          <p:attrName>style.visibility</p:attrName>
                                        </p:attrNameLst>
                                      </p:cBhvr>
                                      <p:to>
                                        <p:strVal val="visible"/>
                                      </p:to>
                                    </p:set>
                                    <p:anim calcmode="lin" valueType="num">
                                      <p:cBhvr>
                                        <p:cTn id="166" dur="500" fill="hold"/>
                                        <p:tgtEl>
                                          <p:spTgt spid="12"/>
                                        </p:tgtEl>
                                        <p:attrNameLst>
                                          <p:attrName>ppt_w</p:attrName>
                                        </p:attrNameLst>
                                      </p:cBhvr>
                                      <p:tavLst>
                                        <p:tav tm="0">
                                          <p:val>
                                            <p:fltVal val="0"/>
                                          </p:val>
                                        </p:tav>
                                        <p:tav tm="100000">
                                          <p:val>
                                            <p:strVal val="#ppt_w"/>
                                          </p:val>
                                        </p:tav>
                                      </p:tavLst>
                                    </p:anim>
                                    <p:anim calcmode="lin" valueType="num">
                                      <p:cBhvr>
                                        <p:cTn id="167" dur="500" fill="hold"/>
                                        <p:tgtEl>
                                          <p:spTgt spid="12"/>
                                        </p:tgtEl>
                                        <p:attrNameLst>
                                          <p:attrName>ppt_h</p:attrName>
                                        </p:attrNameLst>
                                      </p:cBhvr>
                                      <p:tavLst>
                                        <p:tav tm="0">
                                          <p:val>
                                            <p:fltVal val="0"/>
                                          </p:val>
                                        </p:tav>
                                        <p:tav tm="100000">
                                          <p:val>
                                            <p:strVal val="#ppt_h"/>
                                          </p:val>
                                        </p:tav>
                                      </p:tavLst>
                                    </p:anim>
                                    <p:animEffect transition="in" filter="fade">
                                      <p:cBhvr>
                                        <p:cTn id="1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81" grpId="0"/>
      <p:bldP spid="82" grpId="0"/>
      <p:bldP spid="94" grpId="0"/>
      <p:bldP spid="95" grpId="0"/>
      <p:bldP spid="96" grpId="0"/>
      <p:bldP spid="1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走势结构的两重表里</a:t>
            </a:r>
            <a:r>
              <a:rPr lang="zh-CN" altLang="en-US" sz="1800" b="1" dirty="0" smtClean="0">
                <a:solidFill>
                  <a:schemeClr val="accent1">
                    <a:lumMod val="50000"/>
                  </a:schemeClr>
                </a:solidFill>
                <a:effectLst>
                  <a:outerShdw blurRad="38100" dist="38100" dir="2700000" algn="tl">
                    <a:srgbClr val="000000">
                      <a:alpha val="43137"/>
                    </a:srgbClr>
                  </a:outerShdw>
                </a:effectLst>
              </a:rPr>
              <a:t>关系</a:t>
            </a:r>
            <a:r>
              <a:rPr lang="en-US" altLang="zh-CN" sz="1800" b="1" dirty="0" smtClean="0">
                <a:solidFill>
                  <a:schemeClr val="accent1">
                    <a:lumMod val="50000"/>
                  </a:schemeClr>
                </a:solidFill>
                <a:effectLst>
                  <a:outerShdw blurRad="38100" dist="38100" dir="2700000" algn="tl">
                    <a:srgbClr val="000000">
                      <a:alpha val="43137"/>
                    </a:srgbClr>
                  </a:outerShdw>
                </a:effectLst>
              </a:rPr>
              <a:t>2</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323528" y="260648"/>
            <a:ext cx="4572000" cy="553998"/>
          </a:xfrm>
          <a:prstGeom prst="rect">
            <a:avLst/>
          </a:prstGeom>
        </p:spPr>
        <p:txBody>
          <a:bodyPr>
            <a:spAutoFit/>
          </a:bodyPr>
          <a:lstStyle/>
          <a:p>
            <a:r>
              <a:rPr lang="zh-CN" altLang="en-US" sz="1000" dirty="0"/>
              <a:t>显然，</a:t>
            </a:r>
            <a:r>
              <a:rPr lang="zh-CN" altLang="en-US" sz="1000" b="1" dirty="0"/>
              <a:t>所有问题都集中在（</a:t>
            </a:r>
            <a:r>
              <a:rPr lang="en-US" altLang="zh-CN" sz="1000" b="1" dirty="0"/>
              <a:t>1</a:t>
            </a:r>
            <a:r>
              <a:rPr lang="zh-CN" altLang="en-US" sz="1000" b="1" dirty="0"/>
              <a:t>，</a:t>
            </a:r>
            <a:r>
              <a:rPr lang="en-US" altLang="zh-CN" sz="1000" b="1" dirty="0"/>
              <a:t>0</a:t>
            </a:r>
            <a:r>
              <a:rPr lang="zh-CN" altLang="en-US" sz="1000" b="1" dirty="0"/>
              <a:t>）或（</a:t>
            </a:r>
            <a:r>
              <a:rPr lang="en-US" altLang="zh-CN" sz="1000" b="1" dirty="0"/>
              <a:t>-1</a:t>
            </a:r>
            <a:r>
              <a:rPr lang="zh-CN" altLang="en-US" sz="1000" b="1" dirty="0"/>
              <a:t>，</a:t>
            </a:r>
            <a:r>
              <a:rPr lang="en-US" altLang="zh-CN" sz="1000" b="1" dirty="0"/>
              <a:t>0</a:t>
            </a:r>
            <a:r>
              <a:rPr lang="zh-CN" altLang="en-US" sz="1000" b="1" dirty="0"/>
              <a:t>）之后怎么办</a:t>
            </a:r>
            <a:r>
              <a:rPr lang="zh-CN" altLang="en-US" sz="1000" dirty="0"/>
              <a:t>，如果这两种情况后只有一种情形，那当然不错，可惜这世界没有这么简单，（</a:t>
            </a:r>
            <a:r>
              <a:rPr lang="en-US" altLang="zh-CN" sz="1000" dirty="0"/>
              <a:t>1</a:t>
            </a:r>
            <a:r>
              <a:rPr lang="zh-CN" altLang="en-US" sz="1000" dirty="0"/>
              <a:t>，</a:t>
            </a:r>
            <a:r>
              <a:rPr lang="en-US" altLang="zh-CN" sz="1000" dirty="0"/>
              <a:t>0</a:t>
            </a:r>
            <a:r>
              <a:rPr lang="zh-CN" altLang="en-US" sz="1000" dirty="0"/>
              <a:t>）或（</a:t>
            </a:r>
            <a:r>
              <a:rPr lang="en-US" altLang="zh-CN" sz="1000" dirty="0"/>
              <a:t>-1</a:t>
            </a:r>
            <a:r>
              <a:rPr lang="zh-CN" altLang="en-US" sz="1000" dirty="0"/>
              <a:t>，</a:t>
            </a:r>
            <a:r>
              <a:rPr lang="en-US" altLang="zh-CN" sz="1000" dirty="0"/>
              <a:t>0</a:t>
            </a:r>
            <a:r>
              <a:rPr lang="zh-CN" altLang="en-US" sz="1000" dirty="0"/>
              <a:t>）之后，都有（</a:t>
            </a:r>
            <a:r>
              <a:rPr lang="en-US" altLang="zh-CN" sz="1000" dirty="0"/>
              <a:t>1</a:t>
            </a:r>
            <a:r>
              <a:rPr lang="zh-CN" altLang="en-US" sz="1000" dirty="0"/>
              <a:t>，</a:t>
            </a:r>
            <a:r>
              <a:rPr lang="en-US" altLang="zh-CN" sz="1000" dirty="0"/>
              <a:t>1</a:t>
            </a:r>
            <a:r>
              <a:rPr lang="zh-CN" altLang="en-US" sz="1000" dirty="0"/>
              <a:t>）、（</a:t>
            </a:r>
            <a:r>
              <a:rPr lang="en-US" altLang="zh-CN" sz="1000" dirty="0"/>
              <a:t>-1</a:t>
            </a:r>
            <a:r>
              <a:rPr lang="zh-CN" altLang="en-US" sz="1000" dirty="0"/>
              <a:t>，</a:t>
            </a:r>
            <a:r>
              <a:rPr lang="en-US" altLang="zh-CN" sz="1000" dirty="0"/>
              <a:t>1</a:t>
            </a:r>
            <a:r>
              <a:rPr lang="zh-CN" altLang="en-US" sz="1000" dirty="0"/>
              <a:t>）两种可能。</a:t>
            </a:r>
          </a:p>
        </p:txBody>
      </p:sp>
      <p:sp>
        <p:nvSpPr>
          <p:cNvPr id="7" name="矩形 6"/>
          <p:cNvSpPr/>
          <p:nvPr/>
        </p:nvSpPr>
        <p:spPr>
          <a:xfrm>
            <a:off x="288032" y="836712"/>
            <a:ext cx="4572000" cy="553998"/>
          </a:xfrm>
          <a:prstGeom prst="rect">
            <a:avLst/>
          </a:prstGeom>
        </p:spPr>
        <p:txBody>
          <a:bodyPr>
            <a:spAutoFit/>
          </a:bodyPr>
          <a:lstStyle/>
          <a:p>
            <a:r>
              <a:rPr lang="zh-CN" altLang="en-US" sz="1000" dirty="0"/>
              <a:t>以（</a:t>
            </a:r>
            <a:r>
              <a:rPr lang="en-US" altLang="zh-CN" sz="1000" dirty="0"/>
              <a:t>1</a:t>
            </a:r>
            <a:r>
              <a:rPr lang="zh-CN" altLang="en-US" sz="1000" dirty="0"/>
              <a:t>，</a:t>
            </a:r>
            <a:r>
              <a:rPr lang="en-US" altLang="zh-CN" sz="1000" dirty="0"/>
              <a:t>0</a:t>
            </a:r>
            <a:r>
              <a:rPr lang="zh-CN" altLang="en-US" sz="1000" dirty="0"/>
              <a:t>）为例子，（</a:t>
            </a:r>
            <a:r>
              <a:rPr lang="en-US" altLang="zh-CN" sz="1000" dirty="0"/>
              <a:t>-1</a:t>
            </a:r>
            <a:r>
              <a:rPr lang="zh-CN" altLang="en-US" sz="1000" dirty="0"/>
              <a:t>，</a:t>
            </a:r>
            <a:r>
              <a:rPr lang="en-US" altLang="zh-CN" sz="1000" dirty="0"/>
              <a:t>0</a:t>
            </a:r>
            <a:r>
              <a:rPr lang="zh-CN" altLang="en-US" sz="1000" dirty="0"/>
              <a:t>）的情况反过来就是。（</a:t>
            </a:r>
            <a:r>
              <a:rPr lang="en-US" altLang="zh-CN" sz="1000" dirty="0"/>
              <a:t>-1</a:t>
            </a:r>
            <a:r>
              <a:rPr lang="zh-CN" altLang="en-US" sz="1000" dirty="0"/>
              <a:t>，</a:t>
            </a:r>
            <a:r>
              <a:rPr lang="en-US" altLang="zh-CN" sz="1000" dirty="0"/>
              <a:t>0</a:t>
            </a:r>
            <a:r>
              <a:rPr lang="zh-CN" altLang="en-US" sz="1000" dirty="0"/>
              <a:t>）这个信号是绝对明确，毫不含糊的，任何人都可以唯一地去确定。那么，一个同一的信号，对于不同的人，处理的方法是不同的，这和每个人的水平相关：</a:t>
            </a:r>
          </a:p>
        </p:txBody>
      </p:sp>
      <p:sp>
        <p:nvSpPr>
          <p:cNvPr id="8" name="矩形 7"/>
          <p:cNvSpPr/>
          <p:nvPr/>
        </p:nvSpPr>
        <p:spPr>
          <a:xfrm>
            <a:off x="323528" y="1409286"/>
            <a:ext cx="4572000" cy="400110"/>
          </a:xfrm>
          <a:prstGeom prst="rect">
            <a:avLst/>
          </a:prstGeom>
        </p:spPr>
        <p:txBody>
          <a:bodyPr>
            <a:spAutoFit/>
          </a:bodyPr>
          <a:lstStyle/>
          <a:p>
            <a:r>
              <a:rPr lang="zh-CN" altLang="en-US" sz="1000" dirty="0"/>
              <a:t>一、</a:t>
            </a:r>
            <a:r>
              <a:rPr lang="zh-CN" altLang="en-US" sz="1000" b="1" dirty="0"/>
              <a:t>如果你震荡操作的水平一般，而又胆子比较小，又没时间、跑道，喜欢落袋为安的</a:t>
            </a:r>
            <a:r>
              <a:rPr lang="zh-CN" altLang="en-US" sz="1000" dirty="0"/>
              <a:t>，</a:t>
            </a:r>
            <a:r>
              <a:rPr lang="zh-CN" altLang="en-US" sz="1000" dirty="0" smtClean="0"/>
              <a:t>那么：</a:t>
            </a:r>
            <a:endParaRPr lang="zh-CN" altLang="en-US" sz="1000" dirty="0"/>
          </a:p>
        </p:txBody>
      </p:sp>
      <p:cxnSp>
        <p:nvCxnSpPr>
          <p:cNvPr id="10" name="直接连接符 9"/>
          <p:cNvCxnSpPr/>
          <p:nvPr/>
        </p:nvCxnSpPr>
        <p:spPr bwMode="auto">
          <a:xfrm>
            <a:off x="1538950" y="239367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 name="直接连接符 10"/>
          <p:cNvCxnSpPr/>
          <p:nvPr/>
        </p:nvCxnSpPr>
        <p:spPr bwMode="auto">
          <a:xfrm>
            <a:off x="1610958" y="232166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 name="直接连接符 11"/>
          <p:cNvCxnSpPr/>
          <p:nvPr/>
        </p:nvCxnSpPr>
        <p:spPr bwMode="auto">
          <a:xfrm>
            <a:off x="1682966" y="224966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 name="直接连接符 12"/>
          <p:cNvCxnSpPr/>
          <p:nvPr/>
        </p:nvCxnSpPr>
        <p:spPr bwMode="auto">
          <a:xfrm>
            <a:off x="1754974" y="217765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4" name="直接连接符 13"/>
          <p:cNvCxnSpPr/>
          <p:nvPr/>
        </p:nvCxnSpPr>
        <p:spPr bwMode="auto">
          <a:xfrm>
            <a:off x="1826982" y="210564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5" name="直接连接符 14"/>
          <p:cNvCxnSpPr/>
          <p:nvPr/>
        </p:nvCxnSpPr>
        <p:spPr bwMode="auto">
          <a:xfrm>
            <a:off x="1898990" y="2171863"/>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16" name="矩形标注 15"/>
          <p:cNvSpPr/>
          <p:nvPr/>
        </p:nvSpPr>
        <p:spPr bwMode="auto">
          <a:xfrm>
            <a:off x="2456434" y="1740440"/>
            <a:ext cx="2088232" cy="910304"/>
          </a:xfrm>
          <a:prstGeom prst="wedgeRectCallout">
            <a:avLst>
              <a:gd name="adj1" fmla="val -68339"/>
              <a:gd name="adj2" fmla="val -3835"/>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一个足够周期的（</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1</a:t>
            </a:r>
            <a:r>
              <a:rPr lang="zh-CN" altLang="en-US" sz="900" dirty="0">
                <a:solidFill>
                  <a:srgbClr val="0070C0"/>
                </a:solidFill>
              </a:rPr>
              <a:t>）后出现（</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0</a:t>
            </a:r>
            <a:r>
              <a:rPr lang="zh-CN" altLang="en-US" sz="900" dirty="0">
                <a:solidFill>
                  <a:srgbClr val="0070C0"/>
                </a:solidFill>
              </a:rPr>
              <a:t>），例如周的或日的，这意味着已经有足够的获利空间，这时候，最简单的作法就是把成本先兑现出来，留下利润，让市场自己去选择，不费那个脑子了。</a:t>
            </a:r>
          </a:p>
        </p:txBody>
      </p:sp>
      <p:cxnSp>
        <p:nvCxnSpPr>
          <p:cNvPr id="17" name="直接连接符 16"/>
          <p:cNvCxnSpPr/>
          <p:nvPr/>
        </p:nvCxnSpPr>
        <p:spPr bwMode="auto">
          <a:xfrm>
            <a:off x="968361" y="348886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18" name="直接连接符 17"/>
          <p:cNvCxnSpPr/>
          <p:nvPr/>
        </p:nvCxnSpPr>
        <p:spPr bwMode="auto">
          <a:xfrm>
            <a:off x="1040369" y="354902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22" name="直接连接符 21"/>
          <p:cNvCxnSpPr/>
          <p:nvPr/>
        </p:nvCxnSpPr>
        <p:spPr bwMode="auto">
          <a:xfrm>
            <a:off x="539552" y="362379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3" name="直接连接符 22"/>
          <p:cNvCxnSpPr/>
          <p:nvPr/>
        </p:nvCxnSpPr>
        <p:spPr bwMode="auto">
          <a:xfrm>
            <a:off x="611560" y="355178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4" name="直接连接符 23"/>
          <p:cNvCxnSpPr/>
          <p:nvPr/>
        </p:nvCxnSpPr>
        <p:spPr bwMode="auto">
          <a:xfrm>
            <a:off x="683568" y="3479775"/>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5" name="直接连接符 24"/>
          <p:cNvCxnSpPr/>
          <p:nvPr/>
        </p:nvCxnSpPr>
        <p:spPr bwMode="auto">
          <a:xfrm>
            <a:off x="755576" y="3407767"/>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6" name="直接连接符 25"/>
          <p:cNvCxnSpPr/>
          <p:nvPr/>
        </p:nvCxnSpPr>
        <p:spPr bwMode="auto">
          <a:xfrm>
            <a:off x="827584" y="3335759"/>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7" name="直接连接符 26"/>
          <p:cNvCxnSpPr/>
          <p:nvPr/>
        </p:nvCxnSpPr>
        <p:spPr bwMode="auto">
          <a:xfrm>
            <a:off x="899592" y="340197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28" name="矩形标注 27"/>
          <p:cNvSpPr/>
          <p:nvPr/>
        </p:nvSpPr>
        <p:spPr bwMode="auto">
          <a:xfrm>
            <a:off x="2456434" y="2852936"/>
            <a:ext cx="2088232" cy="1296144"/>
          </a:xfrm>
          <a:prstGeom prst="wedgeRectCallout">
            <a:avLst>
              <a:gd name="adj1" fmla="val -67101"/>
              <a:gd name="adj2" fmla="val -2059"/>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剩下的筹码可以这样操作，就是如果出现（</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1</a:t>
            </a:r>
            <a:r>
              <a:rPr lang="zh-CN" altLang="en-US" sz="900" dirty="0">
                <a:solidFill>
                  <a:srgbClr val="0070C0"/>
                </a:solidFill>
              </a:rPr>
              <a:t>），</a:t>
            </a:r>
            <a:r>
              <a:rPr lang="zh-CN" altLang="en-US" sz="900" b="1" dirty="0">
                <a:solidFill>
                  <a:srgbClr val="0070C0"/>
                </a:solidFill>
              </a:rPr>
              <a:t>那么意味着低周期图上肯定也出现（</a:t>
            </a:r>
            <a:r>
              <a:rPr lang="en-US" altLang="zh-CN" sz="900" b="1" dirty="0">
                <a:solidFill>
                  <a:srgbClr val="0070C0"/>
                </a:solidFill>
              </a:rPr>
              <a:t>-1</a:t>
            </a:r>
            <a:r>
              <a:rPr lang="zh-CN" altLang="en-US" sz="900" b="1" dirty="0">
                <a:solidFill>
                  <a:srgbClr val="0070C0"/>
                </a:solidFill>
              </a:rPr>
              <a:t>，</a:t>
            </a:r>
            <a:r>
              <a:rPr lang="en-US" altLang="zh-CN" sz="900" b="1" dirty="0">
                <a:solidFill>
                  <a:srgbClr val="0070C0"/>
                </a:solidFill>
              </a:rPr>
              <a:t>1</a:t>
            </a:r>
            <a:r>
              <a:rPr lang="zh-CN" altLang="en-US" sz="900" b="1" dirty="0">
                <a:solidFill>
                  <a:srgbClr val="0070C0"/>
                </a:solidFill>
              </a:rPr>
              <a:t>），那么在这个向下笔结束后回来的向上笔只要不创新高，就可以把剩余筹码扔掉。</a:t>
            </a:r>
            <a:r>
              <a:rPr lang="zh-CN" altLang="en-US" sz="900" dirty="0">
                <a:solidFill>
                  <a:srgbClr val="0070C0"/>
                </a:solidFill>
              </a:rPr>
              <a:t>例如周的，你可以看日或者</a:t>
            </a:r>
            <a:r>
              <a:rPr lang="en-US" altLang="zh-CN" sz="900" dirty="0">
                <a:solidFill>
                  <a:srgbClr val="0070C0"/>
                </a:solidFill>
              </a:rPr>
              <a:t>30</a:t>
            </a:r>
            <a:r>
              <a:rPr lang="zh-CN" altLang="en-US" sz="900" dirty="0">
                <a:solidFill>
                  <a:srgbClr val="0070C0"/>
                </a:solidFill>
              </a:rPr>
              <a:t>分钟周期的低周期。当然，还可以直接就看周的</a:t>
            </a:r>
            <a:r>
              <a:rPr lang="en-US" altLang="zh-CN" sz="900" dirty="0">
                <a:solidFill>
                  <a:srgbClr val="0070C0"/>
                </a:solidFill>
              </a:rPr>
              <a:t>5</a:t>
            </a:r>
            <a:r>
              <a:rPr lang="zh-CN" altLang="en-US" sz="900" dirty="0">
                <a:solidFill>
                  <a:srgbClr val="0070C0"/>
                </a:solidFill>
              </a:rPr>
              <a:t>周均线，只要有效跌破就走，这可能更简单。</a:t>
            </a:r>
          </a:p>
        </p:txBody>
      </p:sp>
      <p:sp>
        <p:nvSpPr>
          <p:cNvPr id="29" name="矩形 28"/>
          <p:cNvSpPr/>
          <p:nvPr/>
        </p:nvSpPr>
        <p:spPr>
          <a:xfrm>
            <a:off x="5220072" y="210706"/>
            <a:ext cx="3873737" cy="553998"/>
          </a:xfrm>
          <a:prstGeom prst="rect">
            <a:avLst/>
          </a:prstGeom>
        </p:spPr>
        <p:txBody>
          <a:bodyPr wrap="square">
            <a:spAutoFit/>
          </a:bodyPr>
          <a:lstStyle/>
          <a:p>
            <a:r>
              <a:rPr lang="zh-CN" altLang="en-US" sz="1000" b="1" dirty="0"/>
              <a:t>二、如果你震荡操作水平比较好，就利用（</a:t>
            </a:r>
            <a:r>
              <a:rPr lang="en-US" altLang="zh-CN" sz="1000" b="1" dirty="0"/>
              <a:t>1</a:t>
            </a:r>
            <a:r>
              <a:rPr lang="zh-CN" altLang="en-US" sz="1000" b="1" dirty="0"/>
              <a:t>，</a:t>
            </a:r>
            <a:r>
              <a:rPr lang="en-US" altLang="zh-CN" sz="1000" b="1" dirty="0"/>
              <a:t>0</a:t>
            </a:r>
            <a:r>
              <a:rPr lang="zh-CN" altLang="en-US" sz="1000" b="1" dirty="0"/>
              <a:t>）后必然出现的震荡进行短差操作，由于都是先卖后买，所以如果发现市场选择了（</a:t>
            </a:r>
            <a:r>
              <a:rPr lang="en-US" altLang="zh-CN" sz="1000" b="1" dirty="0"/>
              <a:t>-1</a:t>
            </a:r>
            <a:r>
              <a:rPr lang="zh-CN" altLang="en-US" sz="1000" b="1" dirty="0"/>
              <a:t>，</a:t>
            </a:r>
            <a:r>
              <a:rPr lang="en-US" altLang="zh-CN" sz="1000" b="1" dirty="0"/>
              <a:t>1</a:t>
            </a:r>
            <a:r>
              <a:rPr lang="zh-CN" altLang="en-US" sz="1000" b="1" dirty="0"/>
              <a:t>），那么最后一次就不回补了，完全退出战斗。</a:t>
            </a:r>
          </a:p>
        </p:txBody>
      </p:sp>
      <p:sp>
        <p:nvSpPr>
          <p:cNvPr id="30" name="矩形 29"/>
          <p:cNvSpPr/>
          <p:nvPr/>
        </p:nvSpPr>
        <p:spPr>
          <a:xfrm>
            <a:off x="5220072" y="776898"/>
            <a:ext cx="3873737" cy="707886"/>
          </a:xfrm>
          <a:prstGeom prst="rect">
            <a:avLst/>
          </a:prstGeom>
        </p:spPr>
        <p:txBody>
          <a:bodyPr wrap="square">
            <a:spAutoFit/>
          </a:bodyPr>
          <a:lstStyle/>
          <a:p>
            <a:r>
              <a:rPr lang="zh-CN" altLang="en-US" sz="1000" dirty="0">
                <a:solidFill>
                  <a:srgbClr val="7030A0"/>
                </a:solidFill>
              </a:rPr>
              <a:t>注意，利用短差操作时，一定要分析好这个（</a:t>
            </a:r>
            <a:r>
              <a:rPr lang="en-US" altLang="zh-CN" sz="1000" dirty="0">
                <a:solidFill>
                  <a:srgbClr val="7030A0"/>
                </a:solidFill>
              </a:rPr>
              <a:t>1</a:t>
            </a:r>
            <a:r>
              <a:rPr lang="zh-CN" altLang="en-US" sz="1000" dirty="0">
                <a:solidFill>
                  <a:srgbClr val="7030A0"/>
                </a:solidFill>
              </a:rPr>
              <a:t>，</a:t>
            </a:r>
            <a:r>
              <a:rPr lang="en-US" altLang="zh-CN" sz="1000" dirty="0">
                <a:solidFill>
                  <a:srgbClr val="7030A0"/>
                </a:solidFill>
              </a:rPr>
              <a:t>1</a:t>
            </a:r>
            <a:r>
              <a:rPr lang="zh-CN" altLang="en-US" sz="1000" dirty="0">
                <a:solidFill>
                  <a:srgbClr val="7030A0"/>
                </a:solidFill>
              </a:rPr>
              <a:t>）到（</a:t>
            </a:r>
            <a:r>
              <a:rPr lang="en-US" altLang="zh-CN" sz="1000" dirty="0">
                <a:solidFill>
                  <a:srgbClr val="7030A0"/>
                </a:solidFill>
              </a:rPr>
              <a:t>1</a:t>
            </a:r>
            <a:r>
              <a:rPr lang="zh-CN" altLang="en-US" sz="1000" dirty="0">
                <a:solidFill>
                  <a:srgbClr val="7030A0"/>
                </a:solidFill>
              </a:rPr>
              <a:t>，</a:t>
            </a:r>
            <a:r>
              <a:rPr lang="en-US" altLang="zh-CN" sz="1000" dirty="0">
                <a:solidFill>
                  <a:srgbClr val="7030A0"/>
                </a:solidFill>
              </a:rPr>
              <a:t>0</a:t>
            </a:r>
            <a:r>
              <a:rPr lang="zh-CN" altLang="en-US" sz="1000" dirty="0">
                <a:solidFill>
                  <a:srgbClr val="7030A0"/>
                </a:solidFill>
              </a:rPr>
              <a:t>）所对应的走势类型，例如一个周线上的（</a:t>
            </a:r>
            <a:r>
              <a:rPr lang="en-US" altLang="zh-CN" sz="1000" dirty="0">
                <a:solidFill>
                  <a:srgbClr val="7030A0"/>
                </a:solidFill>
              </a:rPr>
              <a:t>1</a:t>
            </a:r>
            <a:r>
              <a:rPr lang="zh-CN" altLang="en-US" sz="1000" dirty="0">
                <a:solidFill>
                  <a:srgbClr val="7030A0"/>
                </a:solidFill>
              </a:rPr>
              <a:t>，</a:t>
            </a:r>
            <a:r>
              <a:rPr lang="en-US" altLang="zh-CN" sz="1000" dirty="0">
                <a:solidFill>
                  <a:srgbClr val="7030A0"/>
                </a:solidFill>
              </a:rPr>
              <a:t>1</a:t>
            </a:r>
            <a:r>
              <a:rPr lang="zh-CN" altLang="en-US" sz="1000" dirty="0">
                <a:solidFill>
                  <a:srgbClr val="7030A0"/>
                </a:solidFill>
              </a:rPr>
              <a:t>）到（</a:t>
            </a:r>
            <a:r>
              <a:rPr lang="en-US" altLang="zh-CN" sz="1000" dirty="0">
                <a:solidFill>
                  <a:srgbClr val="7030A0"/>
                </a:solidFill>
              </a:rPr>
              <a:t>1</a:t>
            </a:r>
            <a:r>
              <a:rPr lang="zh-CN" altLang="en-US" sz="1000" dirty="0">
                <a:solidFill>
                  <a:srgbClr val="7030A0"/>
                </a:solidFill>
              </a:rPr>
              <a:t>，</a:t>
            </a:r>
            <a:r>
              <a:rPr lang="en-US" altLang="zh-CN" sz="1000" dirty="0">
                <a:solidFill>
                  <a:srgbClr val="7030A0"/>
                </a:solidFill>
              </a:rPr>
              <a:t>0</a:t>
            </a:r>
            <a:r>
              <a:rPr lang="zh-CN" altLang="en-US" sz="1000" dirty="0">
                <a:solidFill>
                  <a:srgbClr val="7030A0"/>
                </a:solidFill>
              </a:rPr>
              <a:t>），必然对应着一个小级别的上涨，至于这个级别是</a:t>
            </a:r>
            <a:r>
              <a:rPr lang="en-US" altLang="zh-CN" sz="1000" dirty="0">
                <a:solidFill>
                  <a:srgbClr val="7030A0"/>
                </a:solidFill>
              </a:rPr>
              <a:t>1</a:t>
            </a:r>
            <a:r>
              <a:rPr lang="zh-CN" altLang="en-US" sz="1000" dirty="0">
                <a:solidFill>
                  <a:srgbClr val="7030A0"/>
                </a:solidFill>
              </a:rPr>
              <a:t>分钟还是</a:t>
            </a:r>
            <a:r>
              <a:rPr lang="en-US" altLang="zh-CN" sz="1000" dirty="0">
                <a:solidFill>
                  <a:srgbClr val="7030A0"/>
                </a:solidFill>
              </a:rPr>
              <a:t>5</a:t>
            </a:r>
            <a:r>
              <a:rPr lang="zh-CN" altLang="en-US" sz="1000" dirty="0">
                <a:solidFill>
                  <a:srgbClr val="7030A0"/>
                </a:solidFill>
              </a:rPr>
              <a:t>分钟、</a:t>
            </a:r>
            <a:r>
              <a:rPr lang="en-US" altLang="zh-CN" sz="1000" dirty="0">
                <a:solidFill>
                  <a:srgbClr val="7030A0"/>
                </a:solidFill>
              </a:rPr>
              <a:t>30</a:t>
            </a:r>
            <a:r>
              <a:rPr lang="zh-CN" altLang="en-US" sz="1000" dirty="0">
                <a:solidFill>
                  <a:srgbClr val="7030A0"/>
                </a:solidFill>
              </a:rPr>
              <a:t>分钟，那看具体的图形就一目了然了。</a:t>
            </a:r>
          </a:p>
        </p:txBody>
      </p:sp>
      <p:sp>
        <p:nvSpPr>
          <p:cNvPr id="31" name="矩形 30"/>
          <p:cNvSpPr/>
          <p:nvPr/>
        </p:nvSpPr>
        <p:spPr>
          <a:xfrm>
            <a:off x="5148064" y="3933056"/>
            <a:ext cx="3999209" cy="861774"/>
          </a:xfrm>
          <a:prstGeom prst="rect">
            <a:avLst/>
          </a:prstGeom>
        </p:spPr>
        <p:txBody>
          <a:bodyPr wrap="square">
            <a:spAutoFit/>
          </a:bodyPr>
          <a:lstStyle/>
          <a:p>
            <a:r>
              <a:rPr lang="zh-CN" altLang="en-US" sz="1000" dirty="0"/>
              <a:t>（</a:t>
            </a:r>
            <a:r>
              <a:rPr lang="en-US" altLang="zh-CN" sz="1000" dirty="0"/>
              <a:t>1</a:t>
            </a:r>
            <a:r>
              <a:rPr lang="zh-CN" altLang="en-US" sz="1000" dirty="0"/>
              <a:t>，</a:t>
            </a:r>
            <a:r>
              <a:rPr lang="en-US" altLang="zh-CN" sz="1000" dirty="0"/>
              <a:t>0</a:t>
            </a:r>
            <a:r>
              <a:rPr lang="zh-CN" altLang="en-US" sz="1000" dirty="0"/>
              <a:t>）的出现，有两种可能的情形，一、该对应的上涨出现明确的背驰完全地确认结束，那么整个震荡的区间，就要以上涨的最后一个中枢为依据，只要围绕着该区间，就是强的震荡，否则，就肯定要变成（</a:t>
            </a:r>
            <a:r>
              <a:rPr lang="en-US" altLang="zh-CN" sz="1000" dirty="0"/>
              <a:t>-1</a:t>
            </a:r>
            <a:r>
              <a:rPr lang="zh-CN" altLang="en-US" sz="1000" dirty="0"/>
              <a:t>，</a:t>
            </a:r>
            <a:r>
              <a:rPr lang="en-US" altLang="zh-CN" sz="1000" dirty="0"/>
              <a:t>1</a:t>
            </a:r>
            <a:r>
              <a:rPr lang="zh-CN" altLang="en-US" sz="1000" dirty="0"/>
              <a:t>）了，就是弱的震荡了。弱的震荡，一般一旦确认，最好还是不参与。等出现（</a:t>
            </a:r>
            <a:r>
              <a:rPr lang="en-US" altLang="zh-CN" sz="1000" dirty="0"/>
              <a:t>-1</a:t>
            </a:r>
            <a:r>
              <a:rPr lang="zh-CN" altLang="en-US" sz="1000" dirty="0"/>
              <a:t>，</a:t>
            </a:r>
            <a:r>
              <a:rPr lang="en-US" altLang="zh-CN" sz="1000" dirty="0"/>
              <a:t>0</a:t>
            </a:r>
            <a:r>
              <a:rPr lang="zh-CN" altLang="en-US" sz="1000" dirty="0"/>
              <a:t>）再说了。</a:t>
            </a:r>
          </a:p>
        </p:txBody>
      </p:sp>
      <p:sp>
        <p:nvSpPr>
          <p:cNvPr id="32" name="矩形 31"/>
          <p:cNvSpPr/>
          <p:nvPr/>
        </p:nvSpPr>
        <p:spPr>
          <a:xfrm>
            <a:off x="5148064" y="4809346"/>
            <a:ext cx="3980445" cy="707886"/>
          </a:xfrm>
          <a:prstGeom prst="rect">
            <a:avLst/>
          </a:prstGeom>
        </p:spPr>
        <p:txBody>
          <a:bodyPr wrap="square">
            <a:spAutoFit/>
          </a:bodyPr>
          <a:lstStyle/>
          <a:p>
            <a:r>
              <a:rPr lang="zh-CN" altLang="en-US" sz="1000" b="1" dirty="0"/>
              <a:t>三、如果市场最终选择（</a:t>
            </a:r>
            <a:r>
              <a:rPr lang="en-US" altLang="zh-CN" sz="1000" b="1" dirty="0"/>
              <a:t>1</a:t>
            </a:r>
            <a:r>
              <a:rPr lang="zh-CN" altLang="en-US" sz="1000" b="1" dirty="0"/>
              <a:t>，</a:t>
            </a:r>
            <a:r>
              <a:rPr lang="en-US" altLang="zh-CN" sz="1000" b="1" dirty="0"/>
              <a:t>1</a:t>
            </a:r>
            <a:r>
              <a:rPr lang="zh-CN" altLang="en-US" sz="1000" b="1" dirty="0"/>
              <a:t>），那么这个（</a:t>
            </a:r>
            <a:r>
              <a:rPr lang="en-US" altLang="zh-CN" sz="1000" b="1" dirty="0"/>
              <a:t>1</a:t>
            </a:r>
            <a:r>
              <a:rPr lang="zh-CN" altLang="en-US" sz="1000" b="1" dirty="0"/>
              <a:t>，</a:t>
            </a:r>
            <a:r>
              <a:rPr lang="en-US" altLang="zh-CN" sz="1000" b="1" dirty="0"/>
              <a:t>0</a:t>
            </a:r>
            <a:r>
              <a:rPr lang="zh-CN" altLang="en-US" sz="1000" b="1" dirty="0"/>
              <a:t>）区间就有着极为重要的意义。这区间上下两段的（</a:t>
            </a:r>
            <a:r>
              <a:rPr lang="en-US" altLang="zh-CN" sz="1000" b="1" dirty="0"/>
              <a:t>1</a:t>
            </a:r>
            <a:r>
              <a:rPr lang="zh-CN" altLang="en-US" sz="1000" b="1" dirty="0"/>
              <a:t>，</a:t>
            </a:r>
            <a:r>
              <a:rPr lang="en-US" altLang="zh-CN" sz="1000" b="1" dirty="0"/>
              <a:t>1</a:t>
            </a:r>
            <a:r>
              <a:rPr lang="zh-CN" altLang="en-US" sz="1000" b="1" dirty="0"/>
              <a:t>），就可以进行力度比较，一旦出现后一段力度小于前一段，就是一个明确的见顶信号，然后根据对应的走势类型进行区间套定位，真正的高点就逃不掉了。</a:t>
            </a:r>
            <a:endParaRPr lang="zh-CN" altLang="en-US" sz="1000" dirty="0"/>
          </a:p>
        </p:txBody>
      </p:sp>
      <p:cxnSp>
        <p:nvCxnSpPr>
          <p:cNvPr id="33" name="直接连接符 32"/>
          <p:cNvCxnSpPr/>
          <p:nvPr/>
        </p:nvCxnSpPr>
        <p:spPr bwMode="auto">
          <a:xfrm>
            <a:off x="1394934" y="3381167"/>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4" name="直接连接符 33"/>
          <p:cNvCxnSpPr/>
          <p:nvPr/>
        </p:nvCxnSpPr>
        <p:spPr bwMode="auto">
          <a:xfrm>
            <a:off x="1466942" y="3441334"/>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5" name="直接连接符 34"/>
          <p:cNvCxnSpPr/>
          <p:nvPr/>
        </p:nvCxnSpPr>
        <p:spPr bwMode="auto">
          <a:xfrm>
            <a:off x="1538950" y="3513342"/>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6" name="直接连接符 35"/>
          <p:cNvCxnSpPr/>
          <p:nvPr/>
        </p:nvCxnSpPr>
        <p:spPr bwMode="auto">
          <a:xfrm>
            <a:off x="1610958" y="3585350"/>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7" name="直接连接符 36"/>
          <p:cNvCxnSpPr/>
          <p:nvPr/>
        </p:nvCxnSpPr>
        <p:spPr bwMode="auto">
          <a:xfrm>
            <a:off x="1682966" y="3657358"/>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8" name="直接连接符 37"/>
          <p:cNvCxnSpPr/>
          <p:nvPr/>
        </p:nvCxnSpPr>
        <p:spPr bwMode="auto">
          <a:xfrm>
            <a:off x="1754974" y="3619364"/>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40" name="直接连接符 39"/>
          <p:cNvCxnSpPr/>
          <p:nvPr/>
        </p:nvCxnSpPr>
        <p:spPr bwMode="auto">
          <a:xfrm>
            <a:off x="1839299" y="3537131"/>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41" name="直接连接符 40"/>
          <p:cNvCxnSpPr/>
          <p:nvPr/>
        </p:nvCxnSpPr>
        <p:spPr bwMode="auto">
          <a:xfrm>
            <a:off x="1911307" y="3465123"/>
            <a:ext cx="0" cy="250038"/>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42" name="直接连接符 41"/>
          <p:cNvCxnSpPr/>
          <p:nvPr/>
        </p:nvCxnSpPr>
        <p:spPr bwMode="auto">
          <a:xfrm>
            <a:off x="1983315" y="3531341"/>
            <a:ext cx="0" cy="250038"/>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43" name="矩形 42"/>
          <p:cNvSpPr/>
          <p:nvPr/>
        </p:nvSpPr>
        <p:spPr>
          <a:xfrm>
            <a:off x="1336984" y="3029267"/>
            <a:ext cx="646331" cy="230832"/>
          </a:xfrm>
          <a:prstGeom prst="rect">
            <a:avLst/>
          </a:prstGeom>
        </p:spPr>
        <p:txBody>
          <a:bodyPr wrap="none">
            <a:spAutoFit/>
          </a:bodyPr>
          <a:lstStyle/>
          <a:p>
            <a:r>
              <a:rPr lang="zh-CN" altLang="en-US" sz="900" dirty="0"/>
              <a:t>低周期图</a:t>
            </a:r>
          </a:p>
        </p:txBody>
      </p:sp>
      <p:sp>
        <p:nvSpPr>
          <p:cNvPr id="44" name="矩形 43"/>
          <p:cNvSpPr/>
          <p:nvPr/>
        </p:nvSpPr>
        <p:spPr>
          <a:xfrm>
            <a:off x="5076056" y="5657139"/>
            <a:ext cx="3969361" cy="553998"/>
          </a:xfrm>
          <a:prstGeom prst="rect">
            <a:avLst/>
          </a:prstGeom>
        </p:spPr>
        <p:txBody>
          <a:bodyPr wrap="square">
            <a:spAutoFit/>
          </a:bodyPr>
          <a:lstStyle/>
          <a:p>
            <a:r>
              <a:rPr lang="zh-CN" altLang="en-US" sz="1000" dirty="0"/>
              <a:t>上面，把可能的操作进行了分类说明，方法不难，关键是应用时得心应手，这可不是光说就行的。最终能操作到什么水平，就看各位自己磨练的工夫了。</a:t>
            </a:r>
          </a:p>
        </p:txBody>
      </p:sp>
      <p:sp>
        <p:nvSpPr>
          <p:cNvPr id="45" name="矩形标注 44"/>
          <p:cNvSpPr/>
          <p:nvPr/>
        </p:nvSpPr>
        <p:spPr bwMode="auto">
          <a:xfrm>
            <a:off x="340131" y="2861345"/>
            <a:ext cx="686874" cy="353237"/>
          </a:xfrm>
          <a:prstGeom prst="wedgeRectCallout">
            <a:avLst>
              <a:gd name="adj1" fmla="val 18100"/>
              <a:gd name="adj2" fmla="val 67384"/>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如果出现（</a:t>
            </a:r>
            <a:r>
              <a:rPr lang="en-US" altLang="zh-CN" sz="900" dirty="0">
                <a:solidFill>
                  <a:srgbClr val="0070C0"/>
                </a:solidFill>
              </a:rPr>
              <a:t>-1</a:t>
            </a:r>
            <a:r>
              <a:rPr lang="zh-CN" altLang="en-US" sz="900" dirty="0">
                <a:solidFill>
                  <a:srgbClr val="0070C0"/>
                </a:solidFill>
              </a:rPr>
              <a:t>，</a:t>
            </a:r>
            <a:r>
              <a:rPr lang="en-US" altLang="zh-CN" sz="900" dirty="0">
                <a:solidFill>
                  <a:srgbClr val="0070C0"/>
                </a:solidFill>
              </a:rPr>
              <a:t>1</a:t>
            </a:r>
            <a:r>
              <a:rPr lang="zh-CN" altLang="en-US" sz="900" dirty="0">
                <a:solidFill>
                  <a:srgbClr val="0070C0"/>
                </a:solidFill>
              </a:rPr>
              <a:t>）</a:t>
            </a:r>
            <a:endParaRPr kumimoji="0" lang="zh-CN" altLang="en-US" sz="900" b="0" i="0" u="none" strike="noStrike" cap="none" normalizeH="0" baseline="0" dirty="0" smtClean="0">
              <a:ln>
                <a:noFill/>
              </a:ln>
              <a:solidFill>
                <a:srgbClr val="0070C0"/>
              </a:solidFill>
              <a:effectLst/>
              <a:latin typeface="Arial" pitchFamily="34" charset="0"/>
            </a:endParaRPr>
          </a:p>
        </p:txBody>
      </p:sp>
      <p:pic>
        <p:nvPicPr>
          <p:cNvPr id="4097" name="Picture 1" descr="C:\Documents and Settings\TSG\Application Data\Tencent\Users\81647502\QQ\WinTemp\RichOle\_B74XO[QZTLHM[R1FW{Z$0S.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0072" y="1609340"/>
            <a:ext cx="3873737" cy="2169631"/>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C:\Documents and Settings\TSG\Application Data\Tencent\Users\81647502\QQ\WinTemp\RichOle\B~7NTR78`@V1E_NP]80RT2I.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0190" y="4244278"/>
            <a:ext cx="4392488" cy="1963948"/>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矩形 47"/>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49" name="动作按钮: 开始 48">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0" name="动作按钮: 后退或前一项 49">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1" name="动作按钮: 前进或下一项 50">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2" name="动作按钮: 结束 51">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3" name="动作按钮: 第一张 52">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4" name="动作按钮: 上一张 53">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445496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par>
                                <p:cTn id="36" presetID="14" presetClass="entr" presetSubtype="1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par>
                                <p:cTn id="39" presetID="14" presetClass="entr" presetSubtype="1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par>
                                <p:cTn id="45" presetID="14" presetClass="entr" presetSubtype="1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randombar(horizont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randombar(horizontal)">
                                      <p:cBhvr>
                                        <p:cTn id="62" dur="500"/>
                                        <p:tgtEl>
                                          <p:spTgt spid="17"/>
                                        </p:tgtEl>
                                      </p:cBhvr>
                                    </p:animEffect>
                                  </p:childTnLst>
                                </p:cTn>
                              </p:par>
                              <p:par>
                                <p:cTn id="63" presetID="14" presetClass="entr" presetSubtype="1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randombar(horizontal)">
                                      <p:cBhvr>
                                        <p:cTn id="65" dur="500"/>
                                        <p:tgtEl>
                                          <p:spTgt spid="18"/>
                                        </p:tgtEl>
                                      </p:cBhvr>
                                    </p:animEffect>
                                  </p:childTnLst>
                                </p:cTn>
                              </p:par>
                              <p:par>
                                <p:cTn id="66" presetID="14" presetClass="entr" presetSubtype="1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randombar(horizontal)">
                                      <p:cBhvr>
                                        <p:cTn id="68" dur="500"/>
                                        <p:tgtEl>
                                          <p:spTgt spid="22"/>
                                        </p:tgtEl>
                                      </p:cBhvr>
                                    </p:animEffect>
                                  </p:childTnLst>
                                </p:cTn>
                              </p:par>
                              <p:par>
                                <p:cTn id="69" presetID="14" presetClass="entr" presetSubtype="1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randombar(horizontal)">
                                      <p:cBhvr>
                                        <p:cTn id="71" dur="500"/>
                                        <p:tgtEl>
                                          <p:spTgt spid="23"/>
                                        </p:tgtEl>
                                      </p:cBhvr>
                                    </p:animEffect>
                                  </p:childTnLst>
                                </p:cTn>
                              </p:par>
                              <p:par>
                                <p:cTn id="72" presetID="14" presetClass="entr" presetSubtype="1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randombar(horizontal)">
                                      <p:cBhvr>
                                        <p:cTn id="74" dur="500"/>
                                        <p:tgtEl>
                                          <p:spTgt spid="24"/>
                                        </p:tgtEl>
                                      </p:cBhvr>
                                    </p:animEffect>
                                  </p:childTnLst>
                                </p:cTn>
                              </p:par>
                              <p:par>
                                <p:cTn id="75" presetID="14" presetClass="entr" presetSubtype="1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randombar(horizontal)">
                                      <p:cBhvr>
                                        <p:cTn id="77" dur="500"/>
                                        <p:tgtEl>
                                          <p:spTgt spid="25"/>
                                        </p:tgtEl>
                                      </p:cBhvr>
                                    </p:animEffect>
                                  </p:childTnLst>
                                </p:cTn>
                              </p:par>
                              <p:par>
                                <p:cTn id="78" presetID="14" presetClass="entr" presetSubtype="1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randombar(horizontal)">
                                      <p:cBhvr>
                                        <p:cTn id="80" dur="500"/>
                                        <p:tgtEl>
                                          <p:spTgt spid="26"/>
                                        </p:tgtEl>
                                      </p:cBhvr>
                                    </p:animEffect>
                                  </p:childTnLst>
                                </p:cTn>
                              </p:par>
                              <p:par>
                                <p:cTn id="81" presetID="14" presetClass="entr" presetSubtype="10"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randombar(horizontal)">
                                      <p:cBhvr>
                                        <p:cTn id="83" dur="5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 calcmode="lin" valueType="num">
                                      <p:cBhvr>
                                        <p:cTn id="88" dur="500" fill="hold"/>
                                        <p:tgtEl>
                                          <p:spTgt spid="45"/>
                                        </p:tgtEl>
                                        <p:attrNameLst>
                                          <p:attrName>ppt_w</p:attrName>
                                        </p:attrNameLst>
                                      </p:cBhvr>
                                      <p:tavLst>
                                        <p:tav tm="0">
                                          <p:val>
                                            <p:fltVal val="0"/>
                                          </p:val>
                                        </p:tav>
                                        <p:tav tm="100000">
                                          <p:val>
                                            <p:strVal val="#ppt_w"/>
                                          </p:val>
                                        </p:tav>
                                      </p:tavLst>
                                    </p:anim>
                                    <p:anim calcmode="lin" valueType="num">
                                      <p:cBhvr>
                                        <p:cTn id="89" dur="500" fill="hold"/>
                                        <p:tgtEl>
                                          <p:spTgt spid="45"/>
                                        </p:tgtEl>
                                        <p:attrNameLst>
                                          <p:attrName>ppt_h</p:attrName>
                                        </p:attrNameLst>
                                      </p:cBhvr>
                                      <p:tavLst>
                                        <p:tav tm="0">
                                          <p:val>
                                            <p:fltVal val="0"/>
                                          </p:val>
                                        </p:tav>
                                        <p:tav tm="100000">
                                          <p:val>
                                            <p:strVal val="#ppt_h"/>
                                          </p:val>
                                        </p:tav>
                                      </p:tavLst>
                                    </p:anim>
                                    <p:animEffect transition="in" filter="fade">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randombar(horizontal)">
                                      <p:cBhvr>
                                        <p:cTn id="95" dur="500"/>
                                        <p:tgtEl>
                                          <p:spTgt spid="33"/>
                                        </p:tgtEl>
                                      </p:cBhvr>
                                    </p:animEffect>
                                  </p:childTnLst>
                                </p:cTn>
                              </p:par>
                              <p:par>
                                <p:cTn id="96" presetID="14" presetClass="entr" presetSubtype="10" fill="hold"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randombar(horizontal)">
                                      <p:cBhvr>
                                        <p:cTn id="98" dur="500"/>
                                        <p:tgtEl>
                                          <p:spTgt spid="34"/>
                                        </p:tgtEl>
                                      </p:cBhvr>
                                    </p:animEffect>
                                  </p:childTnLst>
                                </p:cTn>
                              </p:par>
                              <p:par>
                                <p:cTn id="99" presetID="14" presetClass="entr" presetSubtype="1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randombar(horizontal)">
                                      <p:cBhvr>
                                        <p:cTn id="101" dur="500"/>
                                        <p:tgtEl>
                                          <p:spTgt spid="35"/>
                                        </p:tgtEl>
                                      </p:cBhvr>
                                    </p:animEffect>
                                  </p:childTnLst>
                                </p:cTn>
                              </p:par>
                              <p:par>
                                <p:cTn id="102" presetID="14" presetClass="entr" presetSubtype="10" fill="hold"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randombar(horizontal)">
                                      <p:cBhvr>
                                        <p:cTn id="104" dur="500"/>
                                        <p:tgtEl>
                                          <p:spTgt spid="36"/>
                                        </p:tgtEl>
                                      </p:cBhvr>
                                    </p:animEffect>
                                  </p:childTnLst>
                                </p:cTn>
                              </p:par>
                              <p:par>
                                <p:cTn id="105" presetID="14" presetClass="entr" presetSubtype="10" fill="hold"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randombar(horizontal)">
                                      <p:cBhvr>
                                        <p:cTn id="107" dur="500"/>
                                        <p:tgtEl>
                                          <p:spTgt spid="37"/>
                                        </p:tgtEl>
                                      </p:cBhvr>
                                    </p:animEffect>
                                  </p:childTnLst>
                                </p:cTn>
                              </p:par>
                              <p:par>
                                <p:cTn id="108" presetID="14" presetClass="entr" presetSubtype="1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randombar(horizontal)">
                                      <p:cBhvr>
                                        <p:cTn id="110" dur="500"/>
                                        <p:tgtEl>
                                          <p:spTgt spid="38"/>
                                        </p:tgtEl>
                                      </p:cBhvr>
                                    </p:animEffect>
                                  </p:childTnLst>
                                </p:cTn>
                              </p:par>
                              <p:par>
                                <p:cTn id="111" presetID="14" presetClass="entr" presetSubtype="1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randombar(horizontal)">
                                      <p:cBhvr>
                                        <p:cTn id="113" dur="500"/>
                                        <p:tgtEl>
                                          <p:spTgt spid="40"/>
                                        </p:tgtEl>
                                      </p:cBhvr>
                                    </p:animEffect>
                                  </p:childTnLst>
                                </p:cTn>
                              </p:par>
                              <p:par>
                                <p:cTn id="114" presetID="14" presetClass="entr" presetSubtype="1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randombar(horizontal)">
                                      <p:cBhvr>
                                        <p:cTn id="116" dur="500"/>
                                        <p:tgtEl>
                                          <p:spTgt spid="41"/>
                                        </p:tgtEl>
                                      </p:cBhvr>
                                    </p:animEffect>
                                  </p:childTnLst>
                                </p:cTn>
                              </p:par>
                              <p:par>
                                <p:cTn id="117" presetID="14" presetClass="entr" presetSubtype="1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randombar(horizontal)">
                                      <p:cBhvr>
                                        <p:cTn id="119" dur="500"/>
                                        <p:tgtEl>
                                          <p:spTgt spid="42"/>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randombar(horizontal)">
                                      <p:cBhvr>
                                        <p:cTn id="122" dur="500"/>
                                        <p:tgtEl>
                                          <p:spTgt spid="43"/>
                                        </p:tgtEl>
                                      </p:cBhvr>
                                    </p:animEffect>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p:cTn id="127" dur="500" fill="hold"/>
                                        <p:tgtEl>
                                          <p:spTgt spid="28"/>
                                        </p:tgtEl>
                                        <p:attrNameLst>
                                          <p:attrName>ppt_w</p:attrName>
                                        </p:attrNameLst>
                                      </p:cBhvr>
                                      <p:tavLst>
                                        <p:tav tm="0">
                                          <p:val>
                                            <p:fltVal val="0"/>
                                          </p:val>
                                        </p:tav>
                                        <p:tav tm="100000">
                                          <p:val>
                                            <p:strVal val="#ppt_w"/>
                                          </p:val>
                                        </p:tav>
                                      </p:tavLst>
                                    </p:anim>
                                    <p:anim calcmode="lin" valueType="num">
                                      <p:cBhvr>
                                        <p:cTn id="128" dur="500" fill="hold"/>
                                        <p:tgtEl>
                                          <p:spTgt spid="28"/>
                                        </p:tgtEl>
                                        <p:attrNameLst>
                                          <p:attrName>ppt_h</p:attrName>
                                        </p:attrNameLst>
                                      </p:cBhvr>
                                      <p:tavLst>
                                        <p:tav tm="0">
                                          <p:val>
                                            <p:fltVal val="0"/>
                                          </p:val>
                                        </p:tav>
                                        <p:tav tm="100000">
                                          <p:val>
                                            <p:strVal val="#ppt_h"/>
                                          </p:val>
                                        </p:tav>
                                      </p:tavLst>
                                    </p:anim>
                                    <p:animEffect transition="in" filter="fade">
                                      <p:cBhvr>
                                        <p:cTn id="129" dur="500"/>
                                        <p:tgtEl>
                                          <p:spTgt spid="28"/>
                                        </p:tgtEl>
                                      </p:cBhvr>
                                    </p:animEffec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nodeType="clickEffect">
                                  <p:stCondLst>
                                    <p:cond delay="0"/>
                                  </p:stCondLst>
                                  <p:childTnLst>
                                    <p:set>
                                      <p:cBhvr>
                                        <p:cTn id="133" dur="1" fill="hold">
                                          <p:stCondLst>
                                            <p:cond delay="0"/>
                                          </p:stCondLst>
                                        </p:cTn>
                                        <p:tgtEl>
                                          <p:spTgt spid="4098"/>
                                        </p:tgtEl>
                                        <p:attrNameLst>
                                          <p:attrName>style.visibility</p:attrName>
                                        </p:attrNameLst>
                                      </p:cBhvr>
                                      <p:to>
                                        <p:strVal val="visible"/>
                                      </p:to>
                                    </p:set>
                                    <p:anim calcmode="lin" valueType="num">
                                      <p:cBhvr>
                                        <p:cTn id="134" dur="500" fill="hold"/>
                                        <p:tgtEl>
                                          <p:spTgt spid="4098"/>
                                        </p:tgtEl>
                                        <p:attrNameLst>
                                          <p:attrName>ppt_w</p:attrName>
                                        </p:attrNameLst>
                                      </p:cBhvr>
                                      <p:tavLst>
                                        <p:tav tm="0">
                                          <p:val>
                                            <p:fltVal val="0"/>
                                          </p:val>
                                        </p:tav>
                                        <p:tav tm="100000">
                                          <p:val>
                                            <p:strVal val="#ppt_w"/>
                                          </p:val>
                                        </p:tav>
                                      </p:tavLst>
                                    </p:anim>
                                    <p:anim calcmode="lin" valueType="num">
                                      <p:cBhvr>
                                        <p:cTn id="135" dur="500" fill="hold"/>
                                        <p:tgtEl>
                                          <p:spTgt spid="4098"/>
                                        </p:tgtEl>
                                        <p:attrNameLst>
                                          <p:attrName>ppt_h</p:attrName>
                                        </p:attrNameLst>
                                      </p:cBhvr>
                                      <p:tavLst>
                                        <p:tav tm="0">
                                          <p:val>
                                            <p:fltVal val="0"/>
                                          </p:val>
                                        </p:tav>
                                        <p:tav tm="100000">
                                          <p:val>
                                            <p:strVal val="#ppt_h"/>
                                          </p:val>
                                        </p:tav>
                                      </p:tavLst>
                                    </p:anim>
                                    <p:animEffect transition="in" filter="fade">
                                      <p:cBhvr>
                                        <p:cTn id="136" dur="500"/>
                                        <p:tgtEl>
                                          <p:spTgt spid="4098"/>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29"/>
                                        </p:tgtEl>
                                        <p:attrNameLst>
                                          <p:attrName>style.visibility</p:attrName>
                                        </p:attrNameLst>
                                      </p:cBhvr>
                                      <p:to>
                                        <p:strVal val="visible"/>
                                      </p:to>
                                    </p:set>
                                    <p:anim calcmode="lin" valueType="num">
                                      <p:cBhvr>
                                        <p:cTn id="141" dur="500" fill="hold"/>
                                        <p:tgtEl>
                                          <p:spTgt spid="29"/>
                                        </p:tgtEl>
                                        <p:attrNameLst>
                                          <p:attrName>ppt_w</p:attrName>
                                        </p:attrNameLst>
                                      </p:cBhvr>
                                      <p:tavLst>
                                        <p:tav tm="0">
                                          <p:val>
                                            <p:fltVal val="0"/>
                                          </p:val>
                                        </p:tav>
                                        <p:tav tm="100000">
                                          <p:val>
                                            <p:strVal val="#ppt_w"/>
                                          </p:val>
                                        </p:tav>
                                      </p:tavLst>
                                    </p:anim>
                                    <p:anim calcmode="lin" valueType="num">
                                      <p:cBhvr>
                                        <p:cTn id="142" dur="500" fill="hold"/>
                                        <p:tgtEl>
                                          <p:spTgt spid="29"/>
                                        </p:tgtEl>
                                        <p:attrNameLst>
                                          <p:attrName>ppt_h</p:attrName>
                                        </p:attrNameLst>
                                      </p:cBhvr>
                                      <p:tavLst>
                                        <p:tav tm="0">
                                          <p:val>
                                            <p:fltVal val="0"/>
                                          </p:val>
                                        </p:tav>
                                        <p:tav tm="100000">
                                          <p:val>
                                            <p:strVal val="#ppt_h"/>
                                          </p:val>
                                        </p:tav>
                                      </p:tavLst>
                                    </p:anim>
                                    <p:animEffect transition="in" filter="fade">
                                      <p:cBhvr>
                                        <p:cTn id="143" dur="500"/>
                                        <p:tgtEl>
                                          <p:spTgt spid="29"/>
                                        </p:tgtEl>
                                      </p:cBhvr>
                                    </p:animEffect>
                                  </p:childTnLst>
                                </p:cTn>
                              </p:par>
                            </p:childTnLst>
                          </p:cTn>
                        </p:par>
                      </p:childTnLst>
                    </p:cTn>
                  </p:par>
                  <p:par>
                    <p:cTn id="144" fill="hold">
                      <p:stCondLst>
                        <p:cond delay="indefinite"/>
                      </p:stCondLst>
                      <p:childTnLst>
                        <p:par>
                          <p:cTn id="145" fill="hold">
                            <p:stCondLst>
                              <p:cond delay="0"/>
                            </p:stCondLst>
                            <p:childTnLst>
                              <p:par>
                                <p:cTn id="146" presetID="53" presetClass="entr" presetSubtype="16" fill="hold" grpId="0" nodeType="clickEffect">
                                  <p:stCondLst>
                                    <p:cond delay="0"/>
                                  </p:stCondLst>
                                  <p:childTnLst>
                                    <p:set>
                                      <p:cBhvr>
                                        <p:cTn id="147" dur="1" fill="hold">
                                          <p:stCondLst>
                                            <p:cond delay="0"/>
                                          </p:stCondLst>
                                        </p:cTn>
                                        <p:tgtEl>
                                          <p:spTgt spid="30"/>
                                        </p:tgtEl>
                                        <p:attrNameLst>
                                          <p:attrName>style.visibility</p:attrName>
                                        </p:attrNameLst>
                                      </p:cBhvr>
                                      <p:to>
                                        <p:strVal val="visible"/>
                                      </p:to>
                                    </p:set>
                                    <p:anim calcmode="lin" valueType="num">
                                      <p:cBhvr>
                                        <p:cTn id="148" dur="500" fill="hold"/>
                                        <p:tgtEl>
                                          <p:spTgt spid="30"/>
                                        </p:tgtEl>
                                        <p:attrNameLst>
                                          <p:attrName>ppt_w</p:attrName>
                                        </p:attrNameLst>
                                      </p:cBhvr>
                                      <p:tavLst>
                                        <p:tav tm="0">
                                          <p:val>
                                            <p:fltVal val="0"/>
                                          </p:val>
                                        </p:tav>
                                        <p:tav tm="100000">
                                          <p:val>
                                            <p:strVal val="#ppt_w"/>
                                          </p:val>
                                        </p:tav>
                                      </p:tavLst>
                                    </p:anim>
                                    <p:anim calcmode="lin" valueType="num">
                                      <p:cBhvr>
                                        <p:cTn id="149" dur="500" fill="hold"/>
                                        <p:tgtEl>
                                          <p:spTgt spid="30"/>
                                        </p:tgtEl>
                                        <p:attrNameLst>
                                          <p:attrName>ppt_h</p:attrName>
                                        </p:attrNameLst>
                                      </p:cBhvr>
                                      <p:tavLst>
                                        <p:tav tm="0">
                                          <p:val>
                                            <p:fltVal val="0"/>
                                          </p:val>
                                        </p:tav>
                                        <p:tav tm="100000">
                                          <p:val>
                                            <p:strVal val="#ppt_h"/>
                                          </p:val>
                                        </p:tav>
                                      </p:tavLst>
                                    </p:anim>
                                    <p:animEffect transition="in" filter="fade">
                                      <p:cBhvr>
                                        <p:cTn id="150" dur="500"/>
                                        <p:tgtEl>
                                          <p:spTgt spid="30"/>
                                        </p:tgtEl>
                                      </p:cBhvr>
                                    </p:animEffect>
                                  </p:childTnLst>
                                </p:cTn>
                              </p:par>
                            </p:childTnLst>
                          </p:cTn>
                        </p:par>
                      </p:childTnLst>
                    </p:cTn>
                  </p:par>
                  <p:par>
                    <p:cTn id="151" fill="hold">
                      <p:stCondLst>
                        <p:cond delay="indefinite"/>
                      </p:stCondLst>
                      <p:childTnLst>
                        <p:par>
                          <p:cTn id="152" fill="hold">
                            <p:stCondLst>
                              <p:cond delay="0"/>
                            </p:stCondLst>
                            <p:childTnLst>
                              <p:par>
                                <p:cTn id="153" presetID="53" presetClass="entr" presetSubtype="16" fill="hold" nodeType="clickEffect">
                                  <p:stCondLst>
                                    <p:cond delay="0"/>
                                  </p:stCondLst>
                                  <p:childTnLst>
                                    <p:set>
                                      <p:cBhvr>
                                        <p:cTn id="154" dur="1" fill="hold">
                                          <p:stCondLst>
                                            <p:cond delay="0"/>
                                          </p:stCondLst>
                                        </p:cTn>
                                        <p:tgtEl>
                                          <p:spTgt spid="4097"/>
                                        </p:tgtEl>
                                        <p:attrNameLst>
                                          <p:attrName>style.visibility</p:attrName>
                                        </p:attrNameLst>
                                      </p:cBhvr>
                                      <p:to>
                                        <p:strVal val="visible"/>
                                      </p:to>
                                    </p:set>
                                    <p:anim calcmode="lin" valueType="num">
                                      <p:cBhvr>
                                        <p:cTn id="155" dur="500" fill="hold"/>
                                        <p:tgtEl>
                                          <p:spTgt spid="4097"/>
                                        </p:tgtEl>
                                        <p:attrNameLst>
                                          <p:attrName>ppt_w</p:attrName>
                                        </p:attrNameLst>
                                      </p:cBhvr>
                                      <p:tavLst>
                                        <p:tav tm="0">
                                          <p:val>
                                            <p:fltVal val="0"/>
                                          </p:val>
                                        </p:tav>
                                        <p:tav tm="100000">
                                          <p:val>
                                            <p:strVal val="#ppt_w"/>
                                          </p:val>
                                        </p:tav>
                                      </p:tavLst>
                                    </p:anim>
                                    <p:anim calcmode="lin" valueType="num">
                                      <p:cBhvr>
                                        <p:cTn id="156" dur="500" fill="hold"/>
                                        <p:tgtEl>
                                          <p:spTgt spid="4097"/>
                                        </p:tgtEl>
                                        <p:attrNameLst>
                                          <p:attrName>ppt_h</p:attrName>
                                        </p:attrNameLst>
                                      </p:cBhvr>
                                      <p:tavLst>
                                        <p:tav tm="0">
                                          <p:val>
                                            <p:fltVal val="0"/>
                                          </p:val>
                                        </p:tav>
                                        <p:tav tm="100000">
                                          <p:val>
                                            <p:strVal val="#ppt_h"/>
                                          </p:val>
                                        </p:tav>
                                      </p:tavLst>
                                    </p:anim>
                                    <p:animEffect transition="in" filter="fade">
                                      <p:cBhvr>
                                        <p:cTn id="157" dur="500"/>
                                        <p:tgtEl>
                                          <p:spTgt spid="4097"/>
                                        </p:tgtEl>
                                      </p:cBhvr>
                                    </p:animEffect>
                                  </p:childTnLst>
                                </p:cTn>
                              </p:par>
                            </p:childTnLst>
                          </p:cTn>
                        </p:par>
                      </p:childTnLst>
                    </p:cTn>
                  </p:par>
                  <p:par>
                    <p:cTn id="158" fill="hold">
                      <p:stCondLst>
                        <p:cond delay="indefinite"/>
                      </p:stCondLst>
                      <p:childTnLst>
                        <p:par>
                          <p:cTn id="159" fill="hold">
                            <p:stCondLst>
                              <p:cond delay="0"/>
                            </p:stCondLst>
                            <p:childTnLst>
                              <p:par>
                                <p:cTn id="160" presetID="53" presetClass="entr" presetSubtype="16" fill="hold" grpId="0" nodeType="clickEffect">
                                  <p:stCondLst>
                                    <p:cond delay="0"/>
                                  </p:stCondLst>
                                  <p:childTnLst>
                                    <p:set>
                                      <p:cBhvr>
                                        <p:cTn id="161" dur="1" fill="hold">
                                          <p:stCondLst>
                                            <p:cond delay="0"/>
                                          </p:stCondLst>
                                        </p:cTn>
                                        <p:tgtEl>
                                          <p:spTgt spid="31"/>
                                        </p:tgtEl>
                                        <p:attrNameLst>
                                          <p:attrName>style.visibility</p:attrName>
                                        </p:attrNameLst>
                                      </p:cBhvr>
                                      <p:to>
                                        <p:strVal val="visible"/>
                                      </p:to>
                                    </p:set>
                                    <p:anim calcmode="lin" valueType="num">
                                      <p:cBhvr>
                                        <p:cTn id="162" dur="500" fill="hold"/>
                                        <p:tgtEl>
                                          <p:spTgt spid="31"/>
                                        </p:tgtEl>
                                        <p:attrNameLst>
                                          <p:attrName>ppt_w</p:attrName>
                                        </p:attrNameLst>
                                      </p:cBhvr>
                                      <p:tavLst>
                                        <p:tav tm="0">
                                          <p:val>
                                            <p:fltVal val="0"/>
                                          </p:val>
                                        </p:tav>
                                        <p:tav tm="100000">
                                          <p:val>
                                            <p:strVal val="#ppt_w"/>
                                          </p:val>
                                        </p:tav>
                                      </p:tavLst>
                                    </p:anim>
                                    <p:anim calcmode="lin" valueType="num">
                                      <p:cBhvr>
                                        <p:cTn id="163" dur="500" fill="hold"/>
                                        <p:tgtEl>
                                          <p:spTgt spid="31"/>
                                        </p:tgtEl>
                                        <p:attrNameLst>
                                          <p:attrName>ppt_h</p:attrName>
                                        </p:attrNameLst>
                                      </p:cBhvr>
                                      <p:tavLst>
                                        <p:tav tm="0">
                                          <p:val>
                                            <p:fltVal val="0"/>
                                          </p:val>
                                        </p:tav>
                                        <p:tav tm="100000">
                                          <p:val>
                                            <p:strVal val="#ppt_h"/>
                                          </p:val>
                                        </p:tav>
                                      </p:tavLst>
                                    </p:anim>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53" presetClass="entr" presetSubtype="16"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Effect transition="in" filter="fade">
                                      <p:cBhvr>
                                        <p:cTn id="171" dur="500"/>
                                        <p:tgtEl>
                                          <p:spTgt spid="32"/>
                                        </p:tgtEl>
                                      </p:cBhvr>
                                    </p:animEffect>
                                  </p:childTnLst>
                                </p:cTn>
                              </p:par>
                            </p:childTnLst>
                          </p:cTn>
                        </p:par>
                      </p:childTnLst>
                    </p:cTn>
                  </p:par>
                  <p:par>
                    <p:cTn id="172" fill="hold">
                      <p:stCondLst>
                        <p:cond delay="indefinite"/>
                      </p:stCondLst>
                      <p:childTnLst>
                        <p:par>
                          <p:cTn id="173" fill="hold">
                            <p:stCondLst>
                              <p:cond delay="0"/>
                            </p:stCondLst>
                            <p:childTnLst>
                              <p:par>
                                <p:cTn id="174" presetID="53" presetClass="entr" presetSubtype="16" fill="hold" grpId="0" nodeType="clickEffect">
                                  <p:stCondLst>
                                    <p:cond delay="0"/>
                                  </p:stCondLst>
                                  <p:childTnLst>
                                    <p:set>
                                      <p:cBhvr>
                                        <p:cTn id="175" dur="1" fill="hold">
                                          <p:stCondLst>
                                            <p:cond delay="0"/>
                                          </p:stCondLst>
                                        </p:cTn>
                                        <p:tgtEl>
                                          <p:spTgt spid="44"/>
                                        </p:tgtEl>
                                        <p:attrNameLst>
                                          <p:attrName>style.visibility</p:attrName>
                                        </p:attrNameLst>
                                      </p:cBhvr>
                                      <p:to>
                                        <p:strVal val="visible"/>
                                      </p:to>
                                    </p:set>
                                    <p:anim calcmode="lin" valueType="num">
                                      <p:cBhvr>
                                        <p:cTn id="176" dur="500" fill="hold"/>
                                        <p:tgtEl>
                                          <p:spTgt spid="44"/>
                                        </p:tgtEl>
                                        <p:attrNameLst>
                                          <p:attrName>ppt_w</p:attrName>
                                        </p:attrNameLst>
                                      </p:cBhvr>
                                      <p:tavLst>
                                        <p:tav tm="0">
                                          <p:val>
                                            <p:fltVal val="0"/>
                                          </p:val>
                                        </p:tav>
                                        <p:tav tm="100000">
                                          <p:val>
                                            <p:strVal val="#ppt_w"/>
                                          </p:val>
                                        </p:tav>
                                      </p:tavLst>
                                    </p:anim>
                                    <p:anim calcmode="lin" valueType="num">
                                      <p:cBhvr>
                                        <p:cTn id="177" dur="500" fill="hold"/>
                                        <p:tgtEl>
                                          <p:spTgt spid="44"/>
                                        </p:tgtEl>
                                        <p:attrNameLst>
                                          <p:attrName>ppt_h</p:attrName>
                                        </p:attrNameLst>
                                      </p:cBhvr>
                                      <p:tavLst>
                                        <p:tav tm="0">
                                          <p:val>
                                            <p:fltVal val="0"/>
                                          </p:val>
                                        </p:tav>
                                        <p:tav tm="100000">
                                          <p:val>
                                            <p:strVal val="#ppt_h"/>
                                          </p:val>
                                        </p:tav>
                                      </p:tavLst>
                                    </p:anim>
                                    <p:animEffect transition="in" filter="fade">
                                      <p:cBhvr>
                                        <p:cTn id="17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6" grpId="0" animBg="1"/>
      <p:bldP spid="28" grpId="0" animBg="1"/>
      <p:bldP spid="29" grpId="0"/>
      <p:bldP spid="30" grpId="0"/>
      <p:bldP spid="31" grpId="0"/>
      <p:bldP spid="32" grpId="0"/>
      <p:bldP spid="43" grpId="0"/>
      <p:bldP spid="44" grpId="0"/>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bwMode="auto">
          <a:xfrm>
            <a:off x="6872348" y="1288066"/>
            <a:ext cx="651980" cy="462698"/>
          </a:xfrm>
          <a:prstGeom prst="rect">
            <a:avLst/>
          </a:prstGeom>
          <a:solidFill>
            <a:srgbClr val="CCCCCC">
              <a:alpha val="41961"/>
            </a:srgbClr>
          </a:solidFill>
          <a:ln w="9525" cap="flat" cmpd="sng" algn="ctr">
            <a:solidFill>
              <a:schemeClr val="bg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8" name="矩形 37"/>
          <p:cNvSpPr/>
          <p:nvPr/>
        </p:nvSpPr>
        <p:spPr bwMode="auto">
          <a:xfrm>
            <a:off x="6143767" y="1415983"/>
            <a:ext cx="427653" cy="547778"/>
          </a:xfrm>
          <a:prstGeom prst="rect">
            <a:avLst/>
          </a:prstGeom>
          <a:solidFill>
            <a:srgbClr val="BBE0E3">
              <a:alpha val="41176"/>
            </a:srgbClr>
          </a:solidFill>
          <a:ln w="9525"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7" name="矩形 36"/>
          <p:cNvSpPr/>
          <p:nvPr/>
        </p:nvSpPr>
        <p:spPr bwMode="auto">
          <a:xfrm>
            <a:off x="6300192" y="1415983"/>
            <a:ext cx="800104" cy="334781"/>
          </a:xfrm>
          <a:prstGeom prst="rect">
            <a:avLst/>
          </a:prstGeom>
          <a:solidFill>
            <a:srgbClr val="CCCCCC">
              <a:alpha val="41961"/>
            </a:srgbClr>
          </a:solidFill>
          <a:ln w="9525" cap="flat" cmpd="sng" algn="ctr">
            <a:solidFill>
              <a:schemeClr val="accent3">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走势结构的两重表里</a:t>
            </a:r>
            <a:r>
              <a:rPr lang="zh-CN" altLang="en-US" sz="1800" b="1" dirty="0" smtClean="0">
                <a:solidFill>
                  <a:schemeClr val="accent1">
                    <a:lumMod val="50000"/>
                  </a:schemeClr>
                </a:solidFill>
                <a:effectLst>
                  <a:outerShdw blurRad="38100" dist="38100" dir="2700000" algn="tl">
                    <a:srgbClr val="000000">
                      <a:alpha val="43137"/>
                    </a:srgbClr>
                  </a:outerShdw>
                </a:effectLst>
              </a:rPr>
              <a:t>关系</a:t>
            </a:r>
            <a:r>
              <a:rPr lang="en-US" altLang="zh-CN" sz="1800" b="1" dirty="0" smtClean="0">
                <a:solidFill>
                  <a:schemeClr val="accent1">
                    <a:lumMod val="50000"/>
                  </a:schemeClr>
                </a:solidFill>
                <a:effectLst>
                  <a:outerShdw blurRad="38100" dist="38100" dir="2700000" algn="tl">
                    <a:srgbClr val="000000">
                      <a:alpha val="43137"/>
                    </a:srgbClr>
                  </a:outerShdw>
                </a:effectLst>
              </a:rPr>
              <a:t>3</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395536" y="217787"/>
            <a:ext cx="4572000" cy="707886"/>
          </a:xfrm>
          <a:prstGeom prst="rect">
            <a:avLst/>
          </a:prstGeom>
        </p:spPr>
        <p:txBody>
          <a:bodyPr>
            <a:spAutoFit/>
          </a:bodyPr>
          <a:lstStyle/>
          <a:p>
            <a:r>
              <a:rPr lang="zh-CN" altLang="en-US" sz="1000" dirty="0"/>
              <a:t>走势结构，最重要的就是有中阴部分的存在。有人可能认为，中阴存在是理论不完善的结果，其实，这是典型的一根筋思维，对于这种思维，世界就是机械的，任何时候都只有一个机械精确的结果，而实际上，世界更多是量子化的，是测不准的，中阴的存在恰好客观地反映了走势的这种特性。 </a:t>
            </a:r>
          </a:p>
        </p:txBody>
      </p:sp>
      <p:sp>
        <p:nvSpPr>
          <p:cNvPr id="7" name="矩形 6"/>
          <p:cNvSpPr/>
          <p:nvPr/>
        </p:nvSpPr>
        <p:spPr>
          <a:xfrm>
            <a:off x="406432" y="980728"/>
            <a:ext cx="4572000" cy="553998"/>
          </a:xfrm>
          <a:prstGeom prst="rect">
            <a:avLst/>
          </a:prstGeom>
        </p:spPr>
        <p:txBody>
          <a:bodyPr>
            <a:spAutoFit/>
          </a:bodyPr>
          <a:lstStyle/>
          <a:p>
            <a:r>
              <a:rPr lang="zh-CN" altLang="en-US" sz="1000" dirty="0"/>
              <a:t>中阴状态的存在，反映了行情走势生长阶段的未确定性，这种未确定性，不会对操作有任何的影响，因为中阴状态都可以看成是一个中枢震荡的整理，根据中枢震荡的操作就可以了。</a:t>
            </a:r>
          </a:p>
        </p:txBody>
      </p:sp>
      <p:sp>
        <p:nvSpPr>
          <p:cNvPr id="8" name="矩形 7"/>
          <p:cNvSpPr/>
          <p:nvPr/>
        </p:nvSpPr>
        <p:spPr>
          <a:xfrm>
            <a:off x="422506" y="1572073"/>
            <a:ext cx="4572000" cy="1169551"/>
          </a:xfrm>
          <a:prstGeom prst="rect">
            <a:avLst/>
          </a:prstGeom>
        </p:spPr>
        <p:txBody>
          <a:bodyPr>
            <a:spAutoFit/>
          </a:bodyPr>
          <a:lstStyle/>
          <a:p>
            <a:r>
              <a:rPr lang="zh-CN" altLang="en-US" sz="1000" dirty="0"/>
              <a:t>很多人，一碰到中阴状态就晕，因为这时候，你不能对走势给出明确的划分。注意，这里不是指同级别的划分，而是一般性的划分。例如，一个线段性类上涨类背驰后，必然首先出现一个</a:t>
            </a:r>
            <a:r>
              <a:rPr lang="en-US" altLang="zh-CN" sz="1000" dirty="0"/>
              <a:t>1</a:t>
            </a:r>
            <a:r>
              <a:rPr lang="zh-CN" altLang="en-US" sz="1000" dirty="0"/>
              <a:t>分钟的中枢，也同时进入一种中阴状态，但你不能说这走势必然就是</a:t>
            </a:r>
            <a:r>
              <a:rPr lang="en-US" altLang="zh-CN" sz="1000" dirty="0"/>
              <a:t>1</a:t>
            </a:r>
            <a:r>
              <a:rPr lang="zh-CN" altLang="en-US" sz="1000" dirty="0"/>
              <a:t>分钟类型的，因为，最极端情况下，两个年中枢之间也可以是一个线段连接，甚至就是缺口连接，这在实际上都是完全可能发生的。因此，理论必须包括这些情况，而且这些情况太常见了，并不是一个古怪的问题。</a:t>
            </a:r>
          </a:p>
        </p:txBody>
      </p:sp>
      <p:sp>
        <p:nvSpPr>
          <p:cNvPr id="9" name="矩形 8"/>
          <p:cNvSpPr/>
          <p:nvPr/>
        </p:nvSpPr>
        <p:spPr>
          <a:xfrm>
            <a:off x="395536" y="2785039"/>
            <a:ext cx="4572000" cy="1015663"/>
          </a:xfrm>
          <a:prstGeom prst="rect">
            <a:avLst/>
          </a:prstGeom>
        </p:spPr>
        <p:txBody>
          <a:bodyPr>
            <a:spAutoFit/>
          </a:bodyPr>
          <a:lstStyle/>
          <a:p>
            <a:r>
              <a:rPr lang="zh-CN" altLang="en-US" sz="1000" dirty="0"/>
              <a:t>另外，根据结合律，连接中枢的走势，并不一定是完全的趋势类型，也就是说，一个线段类上涨后，可能第二类类中枢就消融在中阴状态的那个中枢里了。也就是说，</a:t>
            </a:r>
            <a:r>
              <a:rPr lang="en-US" altLang="zh-CN" sz="1000" dirty="0" err="1"/>
              <a:t>a+b+c+d+e+f</a:t>
            </a:r>
            <a:r>
              <a:rPr lang="en-US" altLang="zh-CN" sz="1000" dirty="0"/>
              <a:t>= </a:t>
            </a:r>
            <a:r>
              <a:rPr lang="en-US" altLang="zh-CN" sz="1000" dirty="0" err="1"/>
              <a:t>a+b+c</a:t>
            </a:r>
            <a:r>
              <a:rPr lang="en-US" altLang="zh-CN" sz="1000" dirty="0"/>
              <a:t>+</a:t>
            </a:r>
            <a:r>
              <a:rPr lang="zh-CN" altLang="en-US" sz="1000" dirty="0"/>
              <a:t>（</a:t>
            </a:r>
            <a:r>
              <a:rPr lang="en-US" altLang="zh-CN" sz="1000" dirty="0" err="1"/>
              <a:t>d+e+f</a:t>
            </a:r>
            <a:r>
              <a:rPr lang="zh-CN" altLang="en-US" sz="1000" dirty="0"/>
              <a:t>），</a:t>
            </a:r>
            <a:r>
              <a:rPr lang="en-US" altLang="zh-CN" sz="1000" dirty="0" err="1"/>
              <a:t>a+b+c+d+e</a:t>
            </a:r>
            <a:r>
              <a:rPr lang="zh-CN" altLang="en-US" sz="1000" dirty="0"/>
              <a:t>是一个线段类上涨，</a:t>
            </a:r>
            <a:r>
              <a:rPr lang="en-US" altLang="zh-CN" sz="1000" dirty="0" err="1"/>
              <a:t>c+d+e</a:t>
            </a:r>
            <a:r>
              <a:rPr lang="zh-CN" altLang="en-US" sz="1000" dirty="0"/>
              <a:t>的重合部分构成最后的一个类中枢，</a:t>
            </a:r>
            <a:r>
              <a:rPr lang="en-US" altLang="zh-CN" sz="1000" dirty="0"/>
              <a:t>f</a:t>
            </a:r>
            <a:r>
              <a:rPr lang="zh-CN" altLang="en-US" sz="1000" dirty="0"/>
              <a:t>是类背驰后的回调，这时候，就可以马上构成一个</a:t>
            </a:r>
            <a:r>
              <a:rPr lang="en-US" altLang="zh-CN" sz="1000" dirty="0"/>
              <a:t>1</a:t>
            </a:r>
            <a:r>
              <a:rPr lang="zh-CN" altLang="en-US" sz="1000" dirty="0"/>
              <a:t>分钟的中枢，然后后面直接继续上涨，构成</a:t>
            </a:r>
            <a:r>
              <a:rPr lang="en-US" altLang="zh-CN" sz="1000" dirty="0"/>
              <a:t>1</a:t>
            </a:r>
            <a:r>
              <a:rPr lang="zh-CN" altLang="en-US" sz="1000" dirty="0"/>
              <a:t>分钟的上涨是完全合理的。因为，最终的划分，就必须把</a:t>
            </a:r>
            <a:r>
              <a:rPr lang="en-US" altLang="zh-CN" sz="1000" dirty="0" err="1"/>
              <a:t>a+b+c+d+e</a:t>
            </a:r>
            <a:r>
              <a:rPr lang="zh-CN" altLang="en-US" sz="1000" dirty="0"/>
              <a:t>给拆开了。</a:t>
            </a:r>
          </a:p>
        </p:txBody>
      </p:sp>
      <p:sp>
        <p:nvSpPr>
          <p:cNvPr id="10" name="矩形 9"/>
          <p:cNvSpPr/>
          <p:nvPr/>
        </p:nvSpPr>
        <p:spPr>
          <a:xfrm>
            <a:off x="425051" y="3800702"/>
            <a:ext cx="4572000" cy="553998"/>
          </a:xfrm>
          <a:prstGeom prst="rect">
            <a:avLst/>
          </a:prstGeom>
        </p:spPr>
        <p:txBody>
          <a:bodyPr>
            <a:spAutoFit/>
          </a:bodyPr>
          <a:lstStyle/>
          <a:p>
            <a:r>
              <a:rPr lang="zh-CN" altLang="en-US" sz="1000" dirty="0"/>
              <a:t>因此，一般划分中，如果中阴状态中从前面的背驰点开始已经构成相应的中枢，例如在</a:t>
            </a:r>
            <a:r>
              <a:rPr lang="en-US" altLang="zh-CN" sz="1000" dirty="0" err="1"/>
              <a:t>a+b+c+d+e+f</a:t>
            </a:r>
            <a:r>
              <a:rPr lang="zh-CN" altLang="en-US" sz="1000" dirty="0"/>
              <a:t>后又有</a:t>
            </a:r>
            <a:r>
              <a:rPr lang="en-US" altLang="zh-CN" sz="1000" dirty="0"/>
              <a:t>g\h</a:t>
            </a:r>
            <a:r>
              <a:rPr lang="zh-CN" altLang="en-US" sz="1000" dirty="0"/>
              <a:t>，</a:t>
            </a:r>
            <a:r>
              <a:rPr lang="en-US" altLang="zh-CN" sz="1000" dirty="0"/>
              <a:t>f\g\h</a:t>
            </a:r>
            <a:r>
              <a:rPr lang="zh-CN" altLang="en-US" sz="1000" dirty="0"/>
              <a:t>构成</a:t>
            </a:r>
            <a:r>
              <a:rPr lang="en-US" altLang="zh-CN" sz="1000" dirty="0"/>
              <a:t>1</a:t>
            </a:r>
            <a:r>
              <a:rPr lang="zh-CN" altLang="en-US" sz="1000" dirty="0"/>
              <a:t>分钟中枢，那么整个的划分就可以变成</a:t>
            </a:r>
            <a:r>
              <a:rPr lang="en-US" altLang="zh-CN" sz="1000" dirty="0" err="1"/>
              <a:t>a+b+c+d+e</a:t>
            </a:r>
            <a:r>
              <a:rPr lang="en-US" altLang="zh-CN" sz="1000" dirty="0"/>
              <a:t>+</a:t>
            </a:r>
            <a:r>
              <a:rPr lang="zh-CN" altLang="en-US" sz="1000" dirty="0"/>
              <a:t>（</a:t>
            </a:r>
            <a:r>
              <a:rPr lang="en-US" altLang="zh-CN" sz="1000" dirty="0" err="1"/>
              <a:t>f+g+h</a:t>
            </a:r>
            <a:r>
              <a:rPr lang="zh-CN" altLang="en-US" sz="1000" dirty="0"/>
              <a:t>），这样，原来的线段类上涨就可以保持了。</a:t>
            </a:r>
          </a:p>
        </p:txBody>
      </p:sp>
      <p:sp>
        <p:nvSpPr>
          <p:cNvPr id="11" name="矩形 10"/>
          <p:cNvSpPr/>
          <p:nvPr/>
        </p:nvSpPr>
        <p:spPr>
          <a:xfrm>
            <a:off x="425051" y="4437112"/>
            <a:ext cx="4572000" cy="553998"/>
          </a:xfrm>
          <a:prstGeom prst="rect">
            <a:avLst/>
          </a:prstGeom>
        </p:spPr>
        <p:txBody>
          <a:bodyPr>
            <a:spAutoFit/>
          </a:bodyPr>
          <a:lstStyle/>
          <a:p>
            <a:r>
              <a:rPr lang="zh-CN" altLang="en-US" sz="1000" dirty="0"/>
              <a:t>如果后面包括</a:t>
            </a:r>
            <a:r>
              <a:rPr lang="en-US" altLang="zh-CN" sz="1000" dirty="0" err="1"/>
              <a:t>d+e+f</a:t>
            </a:r>
            <a:r>
              <a:rPr lang="zh-CN" altLang="en-US" sz="1000" dirty="0"/>
              <a:t>延伸出</a:t>
            </a:r>
            <a:r>
              <a:rPr lang="en-US" altLang="zh-CN" sz="1000" dirty="0"/>
              <a:t>9</a:t>
            </a:r>
            <a:r>
              <a:rPr lang="zh-CN" altLang="en-US" sz="1000" dirty="0"/>
              <a:t>段，然后又直接上去了，划分中，必须首先保证</a:t>
            </a:r>
            <a:r>
              <a:rPr lang="en-US" altLang="zh-CN" sz="1000" dirty="0"/>
              <a:t>5</a:t>
            </a:r>
            <a:r>
              <a:rPr lang="zh-CN" altLang="en-US" sz="1000" dirty="0"/>
              <a:t>分钟中枢的成立。换言之，划分的原则很明确，就是必须保证中枢的确立，在这前提下，可以根据结合律，使得连接中枢的走势保持最完美的形态。</a:t>
            </a:r>
          </a:p>
        </p:txBody>
      </p:sp>
      <p:cxnSp>
        <p:nvCxnSpPr>
          <p:cNvPr id="14" name="直接连接符 13"/>
          <p:cNvCxnSpPr/>
          <p:nvPr/>
        </p:nvCxnSpPr>
        <p:spPr bwMode="auto">
          <a:xfrm>
            <a:off x="6820503" y="1205493"/>
            <a:ext cx="271777" cy="567323"/>
          </a:xfrm>
          <a:prstGeom prst="line">
            <a:avLst/>
          </a:prstGeom>
          <a:solidFill>
            <a:schemeClr val="accent1"/>
          </a:solidFill>
          <a:ln w="19050" cap="flat" cmpd="sng" algn="ctr">
            <a:solidFill>
              <a:srgbClr val="00B050"/>
            </a:solidFill>
            <a:prstDash val="solid"/>
            <a:round/>
            <a:headEnd type="none" w="med" len="med"/>
            <a:tailEnd type="none" w="med" len="med"/>
          </a:ln>
          <a:effectLst>
            <a:outerShdw blurRad="50800" dist="38100" dir="2700000" algn="tl" rotWithShape="0">
              <a:prstClr val="black">
                <a:alpha val="40000"/>
              </a:prstClr>
            </a:outerShdw>
          </a:effectLst>
        </p:spPr>
      </p:cxnSp>
      <p:sp>
        <p:nvSpPr>
          <p:cNvPr id="15" name="矩形 14"/>
          <p:cNvSpPr/>
          <p:nvPr/>
        </p:nvSpPr>
        <p:spPr>
          <a:xfrm>
            <a:off x="442304" y="5085184"/>
            <a:ext cx="4572000" cy="707886"/>
          </a:xfrm>
          <a:prstGeom prst="rect">
            <a:avLst/>
          </a:prstGeom>
        </p:spPr>
        <p:txBody>
          <a:bodyPr>
            <a:spAutoFit/>
          </a:bodyPr>
          <a:lstStyle/>
          <a:p>
            <a:r>
              <a:rPr lang="zh-CN" altLang="en-US" sz="1000" b="1" dirty="0">
                <a:solidFill>
                  <a:srgbClr val="7030A0"/>
                </a:solidFill>
              </a:rPr>
              <a:t>由此可见，因为划分中的这种情况，我们就很明确地知道，走势的最大特点就是，连接中枢的走势级别一定小于中枢，换言之，一个走势级别完成后必然面临至少大一级别的中枢震荡。例如，一个</a:t>
            </a:r>
            <a:r>
              <a:rPr lang="en-US" altLang="zh-CN" sz="1000" b="1" dirty="0">
                <a:solidFill>
                  <a:srgbClr val="7030A0"/>
                </a:solidFill>
              </a:rPr>
              <a:t>5</a:t>
            </a:r>
            <a:r>
              <a:rPr lang="zh-CN" altLang="en-US" sz="1000" b="1" dirty="0">
                <a:solidFill>
                  <a:srgbClr val="7030A0"/>
                </a:solidFill>
              </a:rPr>
              <a:t>分钟的上涨结束后，必然至少要有一个</a:t>
            </a:r>
            <a:r>
              <a:rPr lang="en-US" altLang="zh-CN" sz="1000" b="1" dirty="0">
                <a:solidFill>
                  <a:srgbClr val="7030A0"/>
                </a:solidFill>
              </a:rPr>
              <a:t>30</a:t>
            </a:r>
            <a:r>
              <a:rPr lang="zh-CN" altLang="en-US" sz="1000" b="1" dirty="0">
                <a:solidFill>
                  <a:srgbClr val="7030A0"/>
                </a:solidFill>
              </a:rPr>
              <a:t>分钟的中枢震荡，这就是任何走势的必然结论，没有任何走势可以逃脱。</a:t>
            </a:r>
            <a:endParaRPr lang="zh-CN" altLang="en-US" sz="1000" dirty="0">
              <a:solidFill>
                <a:srgbClr val="7030A0"/>
              </a:solidFill>
            </a:endParaRPr>
          </a:p>
        </p:txBody>
      </p:sp>
      <p:sp>
        <p:nvSpPr>
          <p:cNvPr id="16" name="任意多边形 15"/>
          <p:cNvSpPr/>
          <p:nvPr/>
        </p:nvSpPr>
        <p:spPr>
          <a:xfrm>
            <a:off x="5190109" y="1199072"/>
            <a:ext cx="1630393" cy="1664898"/>
          </a:xfrm>
          <a:custGeom>
            <a:avLst/>
            <a:gdLst>
              <a:gd name="connsiteX0" fmla="*/ 0 w 1526876"/>
              <a:gd name="connsiteY0" fmla="*/ 1414732 h 1414732"/>
              <a:gd name="connsiteX1" fmla="*/ 457200 w 1526876"/>
              <a:gd name="connsiteY1" fmla="*/ 785004 h 1414732"/>
              <a:gd name="connsiteX2" fmla="*/ 664234 w 1526876"/>
              <a:gd name="connsiteY2" fmla="*/ 1285336 h 1414732"/>
              <a:gd name="connsiteX3" fmla="*/ 1026544 w 1526876"/>
              <a:gd name="connsiteY3" fmla="*/ 232914 h 1414732"/>
              <a:gd name="connsiteX4" fmla="*/ 1276710 w 1526876"/>
              <a:gd name="connsiteY4" fmla="*/ 767751 h 1414732"/>
              <a:gd name="connsiteX5" fmla="*/ 1526876 w 1526876"/>
              <a:gd name="connsiteY5" fmla="*/ 0 h 1414732"/>
              <a:gd name="connsiteX0" fmla="*/ 0 w 1630393"/>
              <a:gd name="connsiteY0" fmla="*/ 1664898 h 1664898"/>
              <a:gd name="connsiteX1" fmla="*/ 560717 w 1630393"/>
              <a:gd name="connsiteY1" fmla="*/ 785004 h 1664898"/>
              <a:gd name="connsiteX2" fmla="*/ 767751 w 1630393"/>
              <a:gd name="connsiteY2" fmla="*/ 1285336 h 1664898"/>
              <a:gd name="connsiteX3" fmla="*/ 1130061 w 1630393"/>
              <a:gd name="connsiteY3" fmla="*/ 232914 h 1664898"/>
              <a:gd name="connsiteX4" fmla="*/ 1380227 w 1630393"/>
              <a:gd name="connsiteY4" fmla="*/ 767751 h 1664898"/>
              <a:gd name="connsiteX5" fmla="*/ 1630393 w 1630393"/>
              <a:gd name="connsiteY5" fmla="*/ 0 h 166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0393" h="1664898">
                <a:moveTo>
                  <a:pt x="0" y="1664898"/>
                </a:moveTo>
                <a:lnTo>
                  <a:pt x="560717" y="785004"/>
                </a:lnTo>
                <a:lnTo>
                  <a:pt x="767751" y="1285336"/>
                </a:lnTo>
                <a:lnTo>
                  <a:pt x="1130061" y="232914"/>
                </a:lnTo>
                <a:lnTo>
                  <a:pt x="1380227" y="767751"/>
                </a:lnTo>
                <a:lnTo>
                  <a:pt x="1630393" y="0"/>
                </a:lnTo>
              </a:path>
            </a:pathLst>
          </a:custGeom>
          <a:ln w="19050">
            <a:solidFill>
              <a:srgbClr val="EB6225"/>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8" name="矩形 17"/>
          <p:cNvSpPr/>
          <p:nvPr/>
        </p:nvSpPr>
        <p:spPr>
          <a:xfrm>
            <a:off x="5364088" y="2276872"/>
            <a:ext cx="263214"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b="1" dirty="0">
                <a:solidFill>
                  <a:srgbClr val="7030A0"/>
                </a:solidFill>
              </a:rPr>
              <a:t>a</a:t>
            </a:r>
            <a:endParaRPr lang="zh-CN" altLang="en-US" sz="1100" b="1" dirty="0">
              <a:solidFill>
                <a:srgbClr val="7030A0"/>
              </a:solidFill>
            </a:endParaRPr>
          </a:p>
        </p:txBody>
      </p:sp>
      <p:sp>
        <p:nvSpPr>
          <p:cNvPr id="19" name="矩形 18"/>
          <p:cNvSpPr/>
          <p:nvPr/>
        </p:nvSpPr>
        <p:spPr>
          <a:xfrm>
            <a:off x="5724128" y="2102659"/>
            <a:ext cx="271228"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b="1" dirty="0" smtClean="0">
                <a:solidFill>
                  <a:srgbClr val="7030A0"/>
                </a:solidFill>
              </a:rPr>
              <a:t>b</a:t>
            </a:r>
            <a:endParaRPr lang="zh-CN" altLang="en-US" sz="1100" b="1" dirty="0">
              <a:solidFill>
                <a:srgbClr val="7030A0"/>
              </a:solidFill>
            </a:endParaRPr>
          </a:p>
        </p:txBody>
      </p:sp>
      <p:sp>
        <p:nvSpPr>
          <p:cNvPr id="20" name="矩形 19"/>
          <p:cNvSpPr/>
          <p:nvPr/>
        </p:nvSpPr>
        <p:spPr>
          <a:xfrm>
            <a:off x="6012160" y="1856438"/>
            <a:ext cx="263214"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b="1" dirty="0" smtClean="0">
                <a:solidFill>
                  <a:srgbClr val="7030A0"/>
                </a:solidFill>
              </a:rPr>
              <a:t>c</a:t>
            </a:r>
            <a:endParaRPr lang="zh-CN" altLang="en-US" sz="1100" b="1" dirty="0">
              <a:solidFill>
                <a:srgbClr val="7030A0"/>
              </a:solidFill>
            </a:endParaRPr>
          </a:p>
        </p:txBody>
      </p:sp>
      <p:sp>
        <p:nvSpPr>
          <p:cNvPr id="21" name="矩形 20"/>
          <p:cNvSpPr/>
          <p:nvPr/>
        </p:nvSpPr>
        <p:spPr>
          <a:xfrm>
            <a:off x="6300192" y="1556792"/>
            <a:ext cx="271228"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b="1" dirty="0" smtClean="0">
                <a:solidFill>
                  <a:srgbClr val="7030A0"/>
                </a:solidFill>
              </a:rPr>
              <a:t>d</a:t>
            </a:r>
            <a:endParaRPr lang="zh-CN" altLang="en-US" sz="1100" b="1" dirty="0">
              <a:solidFill>
                <a:srgbClr val="7030A0"/>
              </a:solidFill>
            </a:endParaRPr>
          </a:p>
        </p:txBody>
      </p:sp>
      <p:sp>
        <p:nvSpPr>
          <p:cNvPr id="22" name="矩形 21"/>
          <p:cNvSpPr/>
          <p:nvPr/>
        </p:nvSpPr>
        <p:spPr>
          <a:xfrm>
            <a:off x="6565305" y="1489154"/>
            <a:ext cx="263214"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b="1" dirty="0" smtClean="0">
                <a:solidFill>
                  <a:srgbClr val="7030A0"/>
                </a:solidFill>
              </a:rPr>
              <a:t>e</a:t>
            </a:r>
            <a:endParaRPr lang="zh-CN" altLang="en-US" sz="1100" b="1" dirty="0">
              <a:solidFill>
                <a:srgbClr val="7030A0"/>
              </a:solidFill>
            </a:endParaRPr>
          </a:p>
        </p:txBody>
      </p:sp>
      <p:sp>
        <p:nvSpPr>
          <p:cNvPr id="23" name="矩形 22"/>
          <p:cNvSpPr/>
          <p:nvPr/>
        </p:nvSpPr>
        <p:spPr>
          <a:xfrm>
            <a:off x="6872348" y="1404114"/>
            <a:ext cx="223138"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dirty="0" smtClean="0">
                <a:solidFill>
                  <a:srgbClr val="7030A0"/>
                </a:solidFill>
              </a:rPr>
              <a:t>f</a:t>
            </a:r>
            <a:endParaRPr lang="zh-CN" altLang="en-US" sz="1100" dirty="0">
              <a:solidFill>
                <a:srgbClr val="7030A0"/>
              </a:solidFill>
            </a:endParaRPr>
          </a:p>
        </p:txBody>
      </p:sp>
      <p:cxnSp>
        <p:nvCxnSpPr>
          <p:cNvPr id="25" name="直接连接符 24"/>
          <p:cNvCxnSpPr/>
          <p:nvPr/>
        </p:nvCxnSpPr>
        <p:spPr bwMode="auto">
          <a:xfrm flipV="1">
            <a:off x="7092280" y="1288066"/>
            <a:ext cx="191512" cy="484750"/>
          </a:xfrm>
          <a:prstGeom prst="line">
            <a:avLst/>
          </a:prstGeom>
          <a:solidFill>
            <a:schemeClr val="accent1"/>
          </a:solidFill>
          <a:ln w="19050" cap="flat" cmpd="sng" algn="ctr">
            <a:solidFill>
              <a:srgbClr val="EB6225"/>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2" name="直接连接符 31"/>
          <p:cNvCxnSpPr/>
          <p:nvPr/>
        </p:nvCxnSpPr>
        <p:spPr bwMode="auto">
          <a:xfrm>
            <a:off x="7283792" y="1288066"/>
            <a:ext cx="312544" cy="691482"/>
          </a:xfrm>
          <a:prstGeom prst="line">
            <a:avLst/>
          </a:prstGeom>
          <a:solidFill>
            <a:schemeClr val="accent1"/>
          </a:solidFill>
          <a:ln w="19050" cap="flat" cmpd="sng" algn="ctr">
            <a:solidFill>
              <a:srgbClr val="00B050"/>
            </a:solidFill>
            <a:prstDash val="solid"/>
            <a:round/>
            <a:headEnd type="none" w="med" len="med"/>
            <a:tailEnd type="none" w="med" len="med"/>
          </a:ln>
          <a:effectLst>
            <a:outerShdw blurRad="50800" dist="38100" dir="2700000" algn="tl" rotWithShape="0">
              <a:prstClr val="black">
                <a:alpha val="40000"/>
              </a:prstClr>
            </a:outerShdw>
          </a:effectLst>
        </p:spPr>
      </p:cxnSp>
      <p:sp>
        <p:nvSpPr>
          <p:cNvPr id="33" name="任意多边形 32"/>
          <p:cNvSpPr/>
          <p:nvPr/>
        </p:nvSpPr>
        <p:spPr>
          <a:xfrm>
            <a:off x="7587171" y="868206"/>
            <a:ext cx="1052423" cy="1095555"/>
          </a:xfrm>
          <a:custGeom>
            <a:avLst/>
            <a:gdLst>
              <a:gd name="connsiteX0" fmla="*/ 0 w 1052423"/>
              <a:gd name="connsiteY0" fmla="*/ 1095555 h 1095555"/>
              <a:gd name="connsiteX1" fmla="*/ 224287 w 1052423"/>
              <a:gd name="connsiteY1" fmla="*/ 474453 h 1095555"/>
              <a:gd name="connsiteX2" fmla="*/ 414068 w 1052423"/>
              <a:gd name="connsiteY2" fmla="*/ 897147 h 1095555"/>
              <a:gd name="connsiteX3" fmla="*/ 603849 w 1052423"/>
              <a:gd name="connsiteY3" fmla="*/ 448574 h 1095555"/>
              <a:gd name="connsiteX4" fmla="*/ 785004 w 1052423"/>
              <a:gd name="connsiteY4" fmla="*/ 862642 h 1095555"/>
              <a:gd name="connsiteX5" fmla="*/ 1052423 w 1052423"/>
              <a:gd name="connsiteY5" fmla="*/ 0 h 109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423" h="1095555">
                <a:moveTo>
                  <a:pt x="0" y="1095555"/>
                </a:moveTo>
                <a:lnTo>
                  <a:pt x="224287" y="474453"/>
                </a:lnTo>
                <a:lnTo>
                  <a:pt x="414068" y="897147"/>
                </a:lnTo>
                <a:lnTo>
                  <a:pt x="603849" y="448574"/>
                </a:lnTo>
                <a:lnTo>
                  <a:pt x="785004" y="862642"/>
                </a:lnTo>
                <a:lnTo>
                  <a:pt x="1052423" y="0"/>
                </a:lnTo>
              </a:path>
            </a:pathLst>
          </a:custGeom>
          <a:ln w="19050">
            <a:solidFill>
              <a:srgbClr val="7030A0"/>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4" name="矩形 33"/>
          <p:cNvSpPr/>
          <p:nvPr/>
        </p:nvSpPr>
        <p:spPr>
          <a:xfrm>
            <a:off x="7060437" y="1407330"/>
            <a:ext cx="263214"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dirty="0" smtClean="0">
                <a:solidFill>
                  <a:srgbClr val="7030A0"/>
                </a:solidFill>
              </a:rPr>
              <a:t>g</a:t>
            </a:r>
            <a:endParaRPr lang="zh-CN" altLang="en-US" sz="1100" dirty="0">
              <a:solidFill>
                <a:srgbClr val="7030A0"/>
              </a:solidFill>
            </a:endParaRPr>
          </a:p>
        </p:txBody>
      </p:sp>
      <p:sp>
        <p:nvSpPr>
          <p:cNvPr id="35" name="矩形 34"/>
          <p:cNvSpPr/>
          <p:nvPr/>
        </p:nvSpPr>
        <p:spPr>
          <a:xfrm>
            <a:off x="7315635" y="1510696"/>
            <a:ext cx="263214"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dirty="0" smtClean="0">
                <a:solidFill>
                  <a:srgbClr val="7030A0"/>
                </a:solidFill>
              </a:rPr>
              <a:t>h</a:t>
            </a:r>
            <a:endParaRPr lang="zh-CN" altLang="en-US" sz="1100" dirty="0">
              <a:solidFill>
                <a:srgbClr val="7030A0"/>
              </a:solidFill>
            </a:endParaRPr>
          </a:p>
        </p:txBody>
      </p:sp>
      <p:sp>
        <p:nvSpPr>
          <p:cNvPr id="36" name="矩形标注 35"/>
          <p:cNvSpPr/>
          <p:nvPr/>
        </p:nvSpPr>
        <p:spPr bwMode="auto">
          <a:xfrm>
            <a:off x="5859742" y="404664"/>
            <a:ext cx="1464978" cy="665025"/>
          </a:xfrm>
          <a:prstGeom prst="wedgeRectCallout">
            <a:avLst>
              <a:gd name="adj1" fmla="val 22152"/>
              <a:gd name="adj2" fmla="val 74480"/>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一个线段性类上涨类背驰后，必然首先出现一个</a:t>
            </a:r>
            <a:r>
              <a:rPr lang="en-US" altLang="zh-CN" sz="900" dirty="0">
                <a:solidFill>
                  <a:srgbClr val="0070C0"/>
                </a:solidFill>
              </a:rPr>
              <a:t>1</a:t>
            </a:r>
            <a:r>
              <a:rPr lang="zh-CN" altLang="en-US" sz="900" dirty="0">
                <a:solidFill>
                  <a:srgbClr val="0070C0"/>
                </a:solidFill>
              </a:rPr>
              <a:t>分钟的中枢，也同时进入一种中阴状态，</a:t>
            </a:r>
            <a:endParaRPr kumimoji="0" lang="zh-CN" altLang="en-US" sz="900" b="0" i="0" u="none" strike="noStrike" cap="none" normalizeH="0" baseline="0" dirty="0" smtClean="0">
              <a:ln>
                <a:noFill/>
              </a:ln>
              <a:solidFill>
                <a:srgbClr val="0070C0"/>
              </a:solidFill>
              <a:effectLst/>
              <a:latin typeface="Arial" pitchFamily="34" charset="0"/>
            </a:endParaRPr>
          </a:p>
        </p:txBody>
      </p:sp>
      <p:cxnSp>
        <p:nvCxnSpPr>
          <p:cNvPr id="40" name="直接连接符 39"/>
          <p:cNvCxnSpPr>
            <a:stCxn id="16" idx="0"/>
            <a:endCxn id="16" idx="5"/>
          </p:cNvCxnSpPr>
          <p:nvPr/>
        </p:nvCxnSpPr>
        <p:spPr bwMode="auto">
          <a:xfrm flipV="1">
            <a:off x="5190109" y="1199072"/>
            <a:ext cx="1630393" cy="1664898"/>
          </a:xfrm>
          <a:prstGeom prst="line">
            <a:avLst/>
          </a:prstGeom>
          <a:solidFill>
            <a:schemeClr val="accent1"/>
          </a:solid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41" name="矩形标注 40"/>
          <p:cNvSpPr/>
          <p:nvPr/>
        </p:nvSpPr>
        <p:spPr bwMode="auto">
          <a:xfrm>
            <a:off x="5301499" y="1374730"/>
            <a:ext cx="728582" cy="471352"/>
          </a:xfrm>
          <a:prstGeom prst="wedgeRectCallout">
            <a:avLst>
              <a:gd name="adj1" fmla="val 37183"/>
              <a:gd name="adj2" fmla="val 75311"/>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altLang="zh-CN" sz="900" dirty="0" err="1">
                <a:solidFill>
                  <a:srgbClr val="0070C0"/>
                </a:solidFill>
              </a:rPr>
              <a:t>a+b+c+d+e</a:t>
            </a:r>
            <a:r>
              <a:rPr lang="zh-CN" altLang="en-US" sz="900" dirty="0">
                <a:solidFill>
                  <a:srgbClr val="0070C0"/>
                </a:solidFill>
              </a:rPr>
              <a:t>是一个线段类上涨</a:t>
            </a:r>
            <a:endParaRPr kumimoji="0" lang="zh-CN" altLang="en-US" sz="900" b="0" i="0" u="none" strike="noStrike" cap="none" normalizeH="0" baseline="0" dirty="0" smtClean="0">
              <a:ln>
                <a:noFill/>
              </a:ln>
              <a:solidFill>
                <a:srgbClr val="0070C0"/>
              </a:solidFill>
              <a:effectLst/>
              <a:latin typeface="Arial" pitchFamily="34" charset="0"/>
            </a:endParaRPr>
          </a:p>
        </p:txBody>
      </p:sp>
      <p:sp>
        <p:nvSpPr>
          <p:cNvPr id="43" name="矩形标注 42"/>
          <p:cNvSpPr/>
          <p:nvPr/>
        </p:nvSpPr>
        <p:spPr bwMode="auto">
          <a:xfrm>
            <a:off x="6872348" y="130821"/>
            <a:ext cx="1565870" cy="1034788"/>
          </a:xfrm>
          <a:prstGeom prst="wedgeRectCallout">
            <a:avLst>
              <a:gd name="adj1" fmla="val -45682"/>
              <a:gd name="adj2" fmla="val 70707"/>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altLang="zh-CN" sz="900" dirty="0">
                <a:solidFill>
                  <a:srgbClr val="0070C0"/>
                </a:solidFill>
              </a:rPr>
              <a:t>f</a:t>
            </a:r>
            <a:r>
              <a:rPr lang="zh-CN" altLang="en-US" sz="900" dirty="0">
                <a:solidFill>
                  <a:srgbClr val="0070C0"/>
                </a:solidFill>
              </a:rPr>
              <a:t>是类背驰后的回调，这时候，就可以马上构成一个</a:t>
            </a:r>
            <a:r>
              <a:rPr lang="en-US" altLang="zh-CN" sz="900" dirty="0">
                <a:solidFill>
                  <a:srgbClr val="0070C0"/>
                </a:solidFill>
              </a:rPr>
              <a:t>1</a:t>
            </a:r>
            <a:r>
              <a:rPr lang="zh-CN" altLang="en-US" sz="900" dirty="0">
                <a:solidFill>
                  <a:srgbClr val="0070C0"/>
                </a:solidFill>
              </a:rPr>
              <a:t>分钟的中枢，然后后面直接继续上涨，构成</a:t>
            </a:r>
            <a:r>
              <a:rPr lang="en-US" altLang="zh-CN" sz="900" dirty="0">
                <a:solidFill>
                  <a:srgbClr val="0070C0"/>
                </a:solidFill>
              </a:rPr>
              <a:t>1</a:t>
            </a:r>
            <a:r>
              <a:rPr lang="zh-CN" altLang="en-US" sz="900" dirty="0">
                <a:solidFill>
                  <a:srgbClr val="0070C0"/>
                </a:solidFill>
              </a:rPr>
              <a:t>分钟的上涨是完全合理的。因为，最终的划分，就必须把</a:t>
            </a:r>
            <a:r>
              <a:rPr lang="en-US" altLang="zh-CN" sz="900" dirty="0" err="1">
                <a:solidFill>
                  <a:srgbClr val="0070C0"/>
                </a:solidFill>
              </a:rPr>
              <a:t>a+b+c+d+e</a:t>
            </a:r>
            <a:r>
              <a:rPr lang="zh-CN" altLang="en-US" sz="900" dirty="0">
                <a:solidFill>
                  <a:srgbClr val="0070C0"/>
                </a:solidFill>
              </a:rPr>
              <a:t>给拆开了。</a:t>
            </a:r>
            <a:endParaRPr kumimoji="0" lang="zh-CN" altLang="en-US" sz="900" b="0" i="0" u="none" strike="noStrike" cap="none" normalizeH="0" baseline="0" dirty="0" smtClean="0">
              <a:ln>
                <a:noFill/>
              </a:ln>
              <a:solidFill>
                <a:srgbClr val="0070C0"/>
              </a:solidFill>
              <a:effectLst/>
              <a:latin typeface="Arial" pitchFamily="34" charset="0"/>
            </a:endParaRPr>
          </a:p>
        </p:txBody>
      </p:sp>
      <p:sp>
        <p:nvSpPr>
          <p:cNvPr id="44" name="矩形标注 43"/>
          <p:cNvSpPr/>
          <p:nvPr/>
        </p:nvSpPr>
        <p:spPr bwMode="auto">
          <a:xfrm>
            <a:off x="6262163" y="2102659"/>
            <a:ext cx="2633372" cy="864096"/>
          </a:xfrm>
          <a:prstGeom prst="wedgeRectCallout">
            <a:avLst>
              <a:gd name="adj1" fmla="val -34921"/>
              <a:gd name="adj2" fmla="val -70276"/>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根据结合律，连接中枢的走势，并不一定是完全的趋势类型，也就是说，一个线段类上涨后，可能第二类类中枢就消融在中阴状态的那个中枢里了</a:t>
            </a:r>
            <a:r>
              <a:rPr lang="zh-CN" altLang="en-US" sz="900" dirty="0" smtClean="0">
                <a:solidFill>
                  <a:srgbClr val="0070C0"/>
                </a:solidFill>
              </a:rPr>
              <a:t>。</a:t>
            </a:r>
            <a:r>
              <a:rPr lang="zh-CN" altLang="en-US" sz="900" dirty="0">
                <a:solidFill>
                  <a:srgbClr val="0070C0"/>
                </a:solidFill>
              </a:rPr>
              <a:t>也就是说，</a:t>
            </a:r>
            <a:r>
              <a:rPr lang="en-US" altLang="zh-CN" sz="900" dirty="0" err="1">
                <a:solidFill>
                  <a:srgbClr val="0070C0"/>
                </a:solidFill>
              </a:rPr>
              <a:t>a+b+c+d+e+f</a:t>
            </a:r>
            <a:r>
              <a:rPr lang="en-US" altLang="zh-CN" sz="900" dirty="0">
                <a:solidFill>
                  <a:srgbClr val="0070C0"/>
                </a:solidFill>
              </a:rPr>
              <a:t>= </a:t>
            </a:r>
            <a:r>
              <a:rPr lang="en-US" altLang="zh-CN" sz="900" dirty="0" err="1">
                <a:solidFill>
                  <a:srgbClr val="0070C0"/>
                </a:solidFill>
              </a:rPr>
              <a:t>a+b+c</a:t>
            </a:r>
            <a:r>
              <a:rPr lang="en-US" altLang="zh-CN" sz="900" dirty="0">
                <a:solidFill>
                  <a:srgbClr val="0070C0"/>
                </a:solidFill>
              </a:rPr>
              <a:t>+</a:t>
            </a:r>
            <a:r>
              <a:rPr lang="zh-CN" altLang="en-US" sz="900" dirty="0">
                <a:solidFill>
                  <a:srgbClr val="0070C0"/>
                </a:solidFill>
              </a:rPr>
              <a:t>（</a:t>
            </a:r>
            <a:r>
              <a:rPr lang="en-US" altLang="zh-CN" sz="900" dirty="0" err="1">
                <a:solidFill>
                  <a:srgbClr val="0070C0"/>
                </a:solidFill>
              </a:rPr>
              <a:t>d+e+f</a:t>
            </a:r>
            <a:r>
              <a:rPr lang="zh-CN" altLang="en-US" sz="900" dirty="0">
                <a:solidFill>
                  <a:srgbClr val="0070C0"/>
                </a:solidFill>
              </a:rPr>
              <a:t>），</a:t>
            </a:r>
            <a:r>
              <a:rPr lang="en-US" altLang="zh-CN" sz="900" dirty="0" err="1">
                <a:solidFill>
                  <a:srgbClr val="0070C0"/>
                </a:solidFill>
              </a:rPr>
              <a:t>a+b+c+d+e</a:t>
            </a:r>
            <a:r>
              <a:rPr lang="zh-CN" altLang="en-US" sz="900" dirty="0">
                <a:solidFill>
                  <a:srgbClr val="0070C0"/>
                </a:solidFill>
              </a:rPr>
              <a:t>是一个线段类上涨，</a:t>
            </a:r>
            <a:r>
              <a:rPr lang="en-US" altLang="zh-CN" sz="900" dirty="0" err="1">
                <a:solidFill>
                  <a:srgbClr val="0070C0"/>
                </a:solidFill>
              </a:rPr>
              <a:t>c+d+e</a:t>
            </a:r>
            <a:r>
              <a:rPr lang="zh-CN" altLang="en-US" sz="900" dirty="0">
                <a:solidFill>
                  <a:srgbClr val="0070C0"/>
                </a:solidFill>
              </a:rPr>
              <a:t>的重合部分构成最后的一个类中枢</a:t>
            </a:r>
            <a:endParaRPr kumimoji="0" lang="zh-CN" altLang="en-US" sz="900" b="0" i="0" u="none" strike="noStrike" cap="none" normalizeH="0" baseline="0" dirty="0" smtClean="0">
              <a:ln>
                <a:noFill/>
              </a:ln>
              <a:solidFill>
                <a:srgbClr val="0070C0"/>
              </a:solidFill>
              <a:effectLst/>
              <a:latin typeface="Arial" pitchFamily="34" charset="0"/>
            </a:endParaRPr>
          </a:p>
        </p:txBody>
      </p:sp>
      <p:sp>
        <p:nvSpPr>
          <p:cNvPr id="45" name="矩形标注 44"/>
          <p:cNvSpPr/>
          <p:nvPr/>
        </p:nvSpPr>
        <p:spPr bwMode="auto">
          <a:xfrm>
            <a:off x="6626561" y="1963761"/>
            <a:ext cx="2051552" cy="947407"/>
          </a:xfrm>
          <a:prstGeom prst="wedgeRectCallout">
            <a:avLst>
              <a:gd name="adj1" fmla="val -19362"/>
              <a:gd name="adj2" fmla="val -75642"/>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一般划分中，如果中阴状态中从前面的背驰点开始已经构成相应的中枢，例如在</a:t>
            </a:r>
            <a:r>
              <a:rPr lang="en-US" altLang="zh-CN" sz="900" dirty="0" err="1">
                <a:solidFill>
                  <a:srgbClr val="0070C0"/>
                </a:solidFill>
              </a:rPr>
              <a:t>a+b+c+d+e+f</a:t>
            </a:r>
            <a:r>
              <a:rPr lang="zh-CN" altLang="en-US" sz="900" dirty="0">
                <a:solidFill>
                  <a:srgbClr val="0070C0"/>
                </a:solidFill>
              </a:rPr>
              <a:t>后又有</a:t>
            </a:r>
            <a:r>
              <a:rPr lang="en-US" altLang="zh-CN" sz="900" dirty="0">
                <a:solidFill>
                  <a:srgbClr val="0070C0"/>
                </a:solidFill>
              </a:rPr>
              <a:t>g\h</a:t>
            </a:r>
            <a:r>
              <a:rPr lang="zh-CN" altLang="en-US" sz="900" dirty="0">
                <a:solidFill>
                  <a:srgbClr val="0070C0"/>
                </a:solidFill>
              </a:rPr>
              <a:t>，</a:t>
            </a:r>
            <a:r>
              <a:rPr lang="en-US" altLang="zh-CN" sz="900" dirty="0">
                <a:solidFill>
                  <a:srgbClr val="0070C0"/>
                </a:solidFill>
              </a:rPr>
              <a:t>f\g\h</a:t>
            </a:r>
            <a:r>
              <a:rPr lang="zh-CN" altLang="en-US" sz="900" dirty="0">
                <a:solidFill>
                  <a:srgbClr val="0070C0"/>
                </a:solidFill>
              </a:rPr>
              <a:t>构成</a:t>
            </a:r>
            <a:r>
              <a:rPr lang="en-US" altLang="zh-CN" sz="900" dirty="0">
                <a:solidFill>
                  <a:srgbClr val="0070C0"/>
                </a:solidFill>
              </a:rPr>
              <a:t>1</a:t>
            </a:r>
            <a:r>
              <a:rPr lang="zh-CN" altLang="en-US" sz="900" dirty="0">
                <a:solidFill>
                  <a:srgbClr val="0070C0"/>
                </a:solidFill>
              </a:rPr>
              <a:t>分钟中枢，那么整个的划分就可以变成</a:t>
            </a:r>
            <a:r>
              <a:rPr lang="en-US" altLang="zh-CN" sz="900" dirty="0" err="1">
                <a:solidFill>
                  <a:srgbClr val="0070C0"/>
                </a:solidFill>
              </a:rPr>
              <a:t>a+b+c+d+e</a:t>
            </a:r>
            <a:r>
              <a:rPr lang="en-US" altLang="zh-CN" sz="900" dirty="0">
                <a:solidFill>
                  <a:srgbClr val="0070C0"/>
                </a:solidFill>
              </a:rPr>
              <a:t>+</a:t>
            </a:r>
            <a:r>
              <a:rPr lang="zh-CN" altLang="en-US" sz="900" dirty="0">
                <a:solidFill>
                  <a:srgbClr val="0070C0"/>
                </a:solidFill>
              </a:rPr>
              <a:t>（</a:t>
            </a:r>
            <a:r>
              <a:rPr lang="en-US" altLang="zh-CN" sz="900" dirty="0" err="1">
                <a:solidFill>
                  <a:srgbClr val="0070C0"/>
                </a:solidFill>
              </a:rPr>
              <a:t>f+g+h</a:t>
            </a:r>
            <a:r>
              <a:rPr lang="zh-CN" altLang="en-US" sz="900" dirty="0">
                <a:solidFill>
                  <a:srgbClr val="0070C0"/>
                </a:solidFill>
              </a:rPr>
              <a:t>），这样，原来的线段类上涨就可以保持了。</a:t>
            </a:r>
          </a:p>
        </p:txBody>
      </p:sp>
      <p:sp>
        <p:nvSpPr>
          <p:cNvPr id="47" name="矩形标注 46"/>
          <p:cNvSpPr/>
          <p:nvPr/>
        </p:nvSpPr>
        <p:spPr bwMode="auto">
          <a:xfrm>
            <a:off x="6107338" y="50544"/>
            <a:ext cx="2432626" cy="875129"/>
          </a:xfrm>
          <a:prstGeom prst="wedgeRectCallout">
            <a:avLst>
              <a:gd name="adj1" fmla="val 23494"/>
              <a:gd name="adj2" fmla="val 72357"/>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900" dirty="0">
                <a:solidFill>
                  <a:srgbClr val="0070C0"/>
                </a:solidFill>
              </a:rPr>
              <a:t>如果后面包括</a:t>
            </a:r>
            <a:r>
              <a:rPr lang="en-US" altLang="zh-CN" sz="900" dirty="0" err="1">
                <a:solidFill>
                  <a:srgbClr val="0070C0"/>
                </a:solidFill>
              </a:rPr>
              <a:t>d+e+f</a:t>
            </a:r>
            <a:r>
              <a:rPr lang="zh-CN" altLang="en-US" sz="900" dirty="0">
                <a:solidFill>
                  <a:srgbClr val="0070C0"/>
                </a:solidFill>
              </a:rPr>
              <a:t>延伸出</a:t>
            </a:r>
            <a:r>
              <a:rPr lang="en-US" altLang="zh-CN" sz="900" dirty="0">
                <a:solidFill>
                  <a:srgbClr val="0070C0"/>
                </a:solidFill>
              </a:rPr>
              <a:t>9</a:t>
            </a:r>
            <a:r>
              <a:rPr lang="zh-CN" altLang="en-US" sz="900" dirty="0">
                <a:solidFill>
                  <a:srgbClr val="0070C0"/>
                </a:solidFill>
              </a:rPr>
              <a:t>段，然后又直接上去了，划分中，必须首先保证</a:t>
            </a:r>
            <a:r>
              <a:rPr lang="en-US" altLang="zh-CN" sz="900" dirty="0">
                <a:solidFill>
                  <a:srgbClr val="0070C0"/>
                </a:solidFill>
              </a:rPr>
              <a:t>5</a:t>
            </a:r>
            <a:r>
              <a:rPr lang="zh-CN" altLang="en-US" sz="900" dirty="0">
                <a:solidFill>
                  <a:srgbClr val="0070C0"/>
                </a:solidFill>
              </a:rPr>
              <a:t>分钟中枢的成立。换言之，划分的原则很明确，就是必须保证中枢的确立，在这前提下，可以根据结合律，使得连接中枢的走势保持最完美的形态。</a:t>
            </a:r>
          </a:p>
        </p:txBody>
      </p:sp>
      <p:sp>
        <p:nvSpPr>
          <p:cNvPr id="48" name="矩形 47"/>
          <p:cNvSpPr/>
          <p:nvPr/>
        </p:nvSpPr>
        <p:spPr>
          <a:xfrm>
            <a:off x="5190109" y="3316922"/>
            <a:ext cx="3774379" cy="707886"/>
          </a:xfrm>
          <a:prstGeom prst="rect">
            <a:avLst/>
          </a:prstGeom>
        </p:spPr>
        <p:txBody>
          <a:bodyPr wrap="square">
            <a:spAutoFit/>
          </a:bodyPr>
          <a:lstStyle/>
          <a:p>
            <a:r>
              <a:rPr lang="zh-CN" altLang="en-US" sz="1000" b="1" dirty="0">
                <a:solidFill>
                  <a:srgbClr val="7030A0"/>
                </a:solidFill>
              </a:rPr>
              <a:t>有了这个必然的结论，对于任何走势，其后的走势都有着必然的预见性，也就是其后走势的级别是至少要大于目前走势的级别。这里，一个很关键的问题就是，这个大的走势级别的第一个中枢震荡的位置，极为关键，这是诊断行情的关键。</a:t>
            </a:r>
            <a:endParaRPr lang="zh-CN" altLang="en-US" sz="1000" dirty="0">
              <a:solidFill>
                <a:srgbClr val="7030A0"/>
              </a:solidFill>
            </a:endParaRPr>
          </a:p>
        </p:txBody>
      </p:sp>
      <p:sp>
        <p:nvSpPr>
          <p:cNvPr id="49" name="矩形 48"/>
          <p:cNvSpPr/>
          <p:nvPr/>
        </p:nvSpPr>
        <p:spPr>
          <a:xfrm>
            <a:off x="5190109" y="4037002"/>
            <a:ext cx="3774379" cy="707886"/>
          </a:xfrm>
          <a:prstGeom prst="rect">
            <a:avLst/>
          </a:prstGeom>
        </p:spPr>
        <p:txBody>
          <a:bodyPr wrap="square">
            <a:spAutoFit/>
          </a:bodyPr>
          <a:lstStyle/>
          <a:p>
            <a:r>
              <a:rPr lang="zh-CN" altLang="en-US" sz="1000" b="1" dirty="0">
                <a:solidFill>
                  <a:srgbClr val="7030A0"/>
                </a:solidFill>
              </a:rPr>
              <a:t>首先，</a:t>
            </a:r>
            <a:r>
              <a:rPr lang="zh-CN" altLang="en-US" sz="1000" dirty="0"/>
              <a:t>任何一个后续的更大级别中枢震荡，必然至少要落在前一走势类型的最后一个中枢范围里，这是一个必然结论。换言之，只要这中枢震荡落在最后一个范围里，就是正常行为，就是正常的，也就是说，这种中阴状态是健康的。</a:t>
            </a:r>
          </a:p>
        </p:txBody>
      </p:sp>
      <p:sp>
        <p:nvSpPr>
          <p:cNvPr id="50" name="矩形 49"/>
          <p:cNvSpPr/>
          <p:nvPr/>
        </p:nvSpPr>
        <p:spPr>
          <a:xfrm>
            <a:off x="5180023" y="4757082"/>
            <a:ext cx="3784465" cy="553998"/>
          </a:xfrm>
          <a:prstGeom prst="rect">
            <a:avLst/>
          </a:prstGeom>
        </p:spPr>
        <p:txBody>
          <a:bodyPr wrap="square">
            <a:spAutoFit/>
          </a:bodyPr>
          <a:lstStyle/>
          <a:p>
            <a:r>
              <a:rPr lang="zh-CN" altLang="en-US" sz="1000" b="1" dirty="0">
                <a:solidFill>
                  <a:srgbClr val="7030A0"/>
                </a:solidFill>
              </a:rPr>
              <a:t>但，一旦其中枢震荡回到原走势类型的第二甚至更后中枢里，那么，对应的中阴状态就是不健康的，是危险的，而原来走势的最后一个中枢，就成了一个关键的指标位置。</a:t>
            </a:r>
            <a:endParaRPr lang="zh-CN" altLang="en-US" sz="1000" dirty="0">
              <a:solidFill>
                <a:srgbClr val="7030A0"/>
              </a:solidFill>
            </a:endParaRPr>
          </a:p>
        </p:txBody>
      </p:sp>
      <p:sp>
        <p:nvSpPr>
          <p:cNvPr id="51" name="矩形 50"/>
          <p:cNvSpPr/>
          <p:nvPr/>
        </p:nvSpPr>
        <p:spPr>
          <a:xfrm>
            <a:off x="5173046" y="5333146"/>
            <a:ext cx="3791442" cy="400110"/>
          </a:xfrm>
          <a:prstGeom prst="rect">
            <a:avLst/>
          </a:prstGeom>
        </p:spPr>
        <p:txBody>
          <a:bodyPr wrap="square">
            <a:spAutoFit/>
          </a:bodyPr>
          <a:lstStyle/>
          <a:p>
            <a:r>
              <a:rPr lang="zh-CN" altLang="en-US" sz="1000" b="1" dirty="0">
                <a:solidFill>
                  <a:srgbClr val="7030A0"/>
                </a:solidFill>
              </a:rPr>
              <a:t>注意，危险是相对的，对于原下跌走势的中阴危险，就是意味着回升的力度够强，对多头意味着好事情。</a:t>
            </a:r>
            <a:endParaRPr lang="zh-CN" altLang="en-US" sz="1000" dirty="0">
              <a:solidFill>
                <a:srgbClr val="7030A0"/>
              </a:solidFill>
            </a:endParaRPr>
          </a:p>
        </p:txBody>
      </p:sp>
      <p:sp>
        <p:nvSpPr>
          <p:cNvPr id="52" name="矩形 51"/>
          <p:cNvSpPr/>
          <p:nvPr/>
        </p:nvSpPr>
        <p:spPr>
          <a:xfrm>
            <a:off x="563424" y="5828581"/>
            <a:ext cx="8257047" cy="400110"/>
          </a:xfrm>
          <a:prstGeom prst="rect">
            <a:avLst/>
          </a:prstGeom>
        </p:spPr>
        <p:txBody>
          <a:bodyPr wrap="square">
            <a:spAutoFit/>
          </a:bodyPr>
          <a:lstStyle/>
          <a:p>
            <a:r>
              <a:rPr lang="zh-CN" altLang="en-US" sz="1000" b="1" dirty="0">
                <a:solidFill>
                  <a:srgbClr val="EB6225"/>
                </a:solidFill>
              </a:rPr>
              <a:t>结合分型，例如，一个日分型的出现，意味着笔中对应的小级别走势里出现大的中枢，因此，这个分型对应的中枢位置，就很关键了，这几乎决定了这分型是否是最后真正的顶或底。</a:t>
            </a:r>
            <a:endParaRPr lang="zh-CN" altLang="en-US" sz="1000" dirty="0">
              <a:solidFill>
                <a:srgbClr val="EB6225"/>
              </a:solidFill>
            </a:endParaRPr>
          </a:p>
        </p:txBody>
      </p:sp>
      <p:sp>
        <p:nvSpPr>
          <p:cNvPr id="53" name="矩形 52"/>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4" name="动作按钮: 开始 53">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5" name="动作按钮: 后退或前一项 54">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6" name="动作按钮: 前进或下一项 55">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7" name="动作按钮: 结束 56">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8" name="动作按钮: 第一张 57">
            <a:hlinkClick r:id="" action="ppaction://hlinkshowjump?jump=firstslide" highlightClick="1"/>
          </p:cNvPr>
          <p:cNvSpPr/>
          <p:nvPr/>
        </p:nvSpPr>
        <p:spPr bwMode="auto">
          <a:xfrm>
            <a:off x="8550441" y="6611779"/>
            <a:ext cx="270029"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9" name="动作按钮: 上一张 58">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4200533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randombar(horizontal)">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 calcmode="lin" valueType="num">
                                      <p:cBhvr>
                                        <p:cTn id="84" dur="500" fill="hold"/>
                                        <p:tgtEl>
                                          <p:spTgt spid="37"/>
                                        </p:tgtEl>
                                        <p:attrNameLst>
                                          <p:attrName>ppt_w</p:attrName>
                                        </p:attrNameLst>
                                      </p:cBhvr>
                                      <p:tavLst>
                                        <p:tav tm="0">
                                          <p:val>
                                            <p:fltVal val="0"/>
                                          </p:val>
                                        </p:tav>
                                        <p:tav tm="100000">
                                          <p:val>
                                            <p:strVal val="#ppt_w"/>
                                          </p:val>
                                        </p:tav>
                                      </p:tavLst>
                                    </p:anim>
                                    <p:anim calcmode="lin" valueType="num">
                                      <p:cBhvr>
                                        <p:cTn id="85" dur="500" fill="hold"/>
                                        <p:tgtEl>
                                          <p:spTgt spid="37"/>
                                        </p:tgtEl>
                                        <p:attrNameLst>
                                          <p:attrName>ppt_h</p:attrName>
                                        </p:attrNameLst>
                                      </p:cBhvr>
                                      <p:tavLst>
                                        <p:tav tm="0">
                                          <p:val>
                                            <p:fltVal val="0"/>
                                          </p:val>
                                        </p:tav>
                                        <p:tav tm="100000">
                                          <p:val>
                                            <p:strVal val="#ppt_h"/>
                                          </p:val>
                                        </p:tav>
                                      </p:tavLst>
                                    </p:anim>
                                    <p:animEffect transition="in" filter="fade">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36"/>
                                        </p:tgtEl>
                                      </p:cBhvr>
                                    </p:animEffect>
                                    <p:set>
                                      <p:cBhvr>
                                        <p:cTn id="91" dur="1" fill="hold">
                                          <p:stCondLst>
                                            <p:cond delay="499"/>
                                          </p:stCondLst>
                                        </p:cTn>
                                        <p:tgtEl>
                                          <p:spTgt spid="3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anim calcmode="lin" valueType="num">
                                      <p:cBhvr>
                                        <p:cTn id="96" dur="500" fill="hold"/>
                                        <p:tgtEl>
                                          <p:spTgt spid="9"/>
                                        </p:tgtEl>
                                        <p:attrNameLst>
                                          <p:attrName>ppt_w</p:attrName>
                                        </p:attrNameLst>
                                      </p:cBhvr>
                                      <p:tavLst>
                                        <p:tav tm="0">
                                          <p:val>
                                            <p:fltVal val="0"/>
                                          </p:val>
                                        </p:tav>
                                        <p:tav tm="100000">
                                          <p:val>
                                            <p:strVal val="#ppt_w"/>
                                          </p:val>
                                        </p:tav>
                                      </p:tavLst>
                                    </p:anim>
                                    <p:anim calcmode="lin" valueType="num">
                                      <p:cBhvr>
                                        <p:cTn id="97" dur="500" fill="hold"/>
                                        <p:tgtEl>
                                          <p:spTgt spid="9"/>
                                        </p:tgtEl>
                                        <p:attrNameLst>
                                          <p:attrName>ppt_h</p:attrName>
                                        </p:attrNameLst>
                                      </p:cBhvr>
                                      <p:tavLst>
                                        <p:tav tm="0">
                                          <p:val>
                                            <p:fltVal val="0"/>
                                          </p:val>
                                        </p:tav>
                                        <p:tav tm="100000">
                                          <p:val>
                                            <p:strVal val="#ppt_h"/>
                                          </p:val>
                                        </p:tav>
                                      </p:tavLst>
                                    </p:anim>
                                    <p:animEffect transition="in" filter="fade">
                                      <p:cBhvr>
                                        <p:cTn id="98" dur="500"/>
                                        <p:tgtEl>
                                          <p:spTgt spid="9"/>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p:cTn id="103" dur="500" fill="hold"/>
                                        <p:tgtEl>
                                          <p:spTgt spid="41"/>
                                        </p:tgtEl>
                                        <p:attrNameLst>
                                          <p:attrName>ppt_w</p:attrName>
                                        </p:attrNameLst>
                                      </p:cBhvr>
                                      <p:tavLst>
                                        <p:tav tm="0">
                                          <p:val>
                                            <p:fltVal val="0"/>
                                          </p:val>
                                        </p:tav>
                                        <p:tav tm="100000">
                                          <p:val>
                                            <p:strVal val="#ppt_w"/>
                                          </p:val>
                                        </p:tav>
                                      </p:tavLst>
                                    </p:anim>
                                    <p:anim calcmode="lin" valueType="num">
                                      <p:cBhvr>
                                        <p:cTn id="104" dur="500" fill="hold"/>
                                        <p:tgtEl>
                                          <p:spTgt spid="41"/>
                                        </p:tgtEl>
                                        <p:attrNameLst>
                                          <p:attrName>ppt_h</p:attrName>
                                        </p:attrNameLst>
                                      </p:cBhvr>
                                      <p:tavLst>
                                        <p:tav tm="0">
                                          <p:val>
                                            <p:fltVal val="0"/>
                                          </p:val>
                                        </p:tav>
                                        <p:tav tm="100000">
                                          <p:val>
                                            <p:strVal val="#ppt_h"/>
                                          </p:val>
                                        </p:tav>
                                      </p:tavLst>
                                    </p:anim>
                                    <p:animEffect transition="in" filter="fade">
                                      <p:cBhvr>
                                        <p:cTn id="105" dur="500"/>
                                        <p:tgtEl>
                                          <p:spTgt spid="41"/>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p:cTn id="110" dur="500" fill="hold"/>
                                        <p:tgtEl>
                                          <p:spTgt spid="38"/>
                                        </p:tgtEl>
                                        <p:attrNameLst>
                                          <p:attrName>ppt_w</p:attrName>
                                        </p:attrNameLst>
                                      </p:cBhvr>
                                      <p:tavLst>
                                        <p:tav tm="0">
                                          <p:val>
                                            <p:fltVal val="0"/>
                                          </p:val>
                                        </p:tav>
                                        <p:tav tm="100000">
                                          <p:val>
                                            <p:strVal val="#ppt_w"/>
                                          </p:val>
                                        </p:tav>
                                      </p:tavLst>
                                    </p:anim>
                                    <p:anim calcmode="lin" valueType="num">
                                      <p:cBhvr>
                                        <p:cTn id="111" dur="500" fill="hold"/>
                                        <p:tgtEl>
                                          <p:spTgt spid="38"/>
                                        </p:tgtEl>
                                        <p:attrNameLst>
                                          <p:attrName>ppt_h</p:attrName>
                                        </p:attrNameLst>
                                      </p:cBhvr>
                                      <p:tavLst>
                                        <p:tav tm="0">
                                          <p:val>
                                            <p:fltVal val="0"/>
                                          </p:val>
                                        </p:tav>
                                        <p:tav tm="100000">
                                          <p:val>
                                            <p:strVal val="#ppt_h"/>
                                          </p:val>
                                        </p:tav>
                                      </p:tavLst>
                                    </p:anim>
                                    <p:animEffect transition="in" filter="fade">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38"/>
                                        </p:tgtEl>
                                      </p:cBhvr>
                                    </p:animEffect>
                                    <p:set>
                                      <p:cBhvr>
                                        <p:cTn id="124" dur="1" fill="hold">
                                          <p:stCondLst>
                                            <p:cond delay="499"/>
                                          </p:stCondLst>
                                        </p:cTn>
                                        <p:tgtEl>
                                          <p:spTgt spid="3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 calcmode="lin" valueType="num">
                                      <p:cBhvr>
                                        <p:cTn id="129" dur="500" fill="hold"/>
                                        <p:tgtEl>
                                          <p:spTgt spid="23"/>
                                        </p:tgtEl>
                                        <p:attrNameLst>
                                          <p:attrName>ppt_w</p:attrName>
                                        </p:attrNameLst>
                                      </p:cBhvr>
                                      <p:tavLst>
                                        <p:tav tm="0">
                                          <p:val>
                                            <p:fltVal val="0"/>
                                          </p:val>
                                        </p:tav>
                                        <p:tav tm="100000">
                                          <p:val>
                                            <p:strVal val="#ppt_w"/>
                                          </p:val>
                                        </p:tav>
                                      </p:tavLst>
                                    </p:anim>
                                    <p:anim calcmode="lin" valueType="num">
                                      <p:cBhvr>
                                        <p:cTn id="130" dur="500" fill="hold"/>
                                        <p:tgtEl>
                                          <p:spTgt spid="23"/>
                                        </p:tgtEl>
                                        <p:attrNameLst>
                                          <p:attrName>ppt_h</p:attrName>
                                        </p:attrNameLst>
                                      </p:cBhvr>
                                      <p:tavLst>
                                        <p:tav tm="0">
                                          <p:val>
                                            <p:fltVal val="0"/>
                                          </p:val>
                                        </p:tav>
                                        <p:tav tm="100000">
                                          <p:val>
                                            <p:strVal val="#ppt_h"/>
                                          </p:val>
                                        </p:tav>
                                      </p:tavLst>
                                    </p:anim>
                                    <p:animEffect transition="in" filter="fade">
                                      <p:cBhvr>
                                        <p:cTn id="131" dur="500"/>
                                        <p:tgtEl>
                                          <p:spTgt spid="23"/>
                                        </p:tgtEl>
                                      </p:cBhvr>
                                    </p:animEffect>
                                  </p:childTnLst>
                                </p:cTn>
                              </p:par>
                            </p:childTnLst>
                          </p:cTn>
                        </p:par>
                      </p:childTnLst>
                    </p:cTn>
                  </p:par>
                  <p:par>
                    <p:cTn id="132" fill="hold">
                      <p:stCondLst>
                        <p:cond delay="indefinite"/>
                      </p:stCondLst>
                      <p:childTnLst>
                        <p:par>
                          <p:cTn id="133" fill="hold">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 calcmode="lin" valueType="num">
                                      <p:cBhvr>
                                        <p:cTn id="136" dur="500" fill="hold"/>
                                        <p:tgtEl>
                                          <p:spTgt spid="43"/>
                                        </p:tgtEl>
                                        <p:attrNameLst>
                                          <p:attrName>ppt_w</p:attrName>
                                        </p:attrNameLst>
                                      </p:cBhvr>
                                      <p:tavLst>
                                        <p:tav tm="0">
                                          <p:val>
                                            <p:fltVal val="0"/>
                                          </p:val>
                                        </p:tav>
                                        <p:tav tm="100000">
                                          <p:val>
                                            <p:strVal val="#ppt_w"/>
                                          </p:val>
                                        </p:tav>
                                      </p:tavLst>
                                    </p:anim>
                                    <p:anim calcmode="lin" valueType="num">
                                      <p:cBhvr>
                                        <p:cTn id="137" dur="500" fill="hold"/>
                                        <p:tgtEl>
                                          <p:spTgt spid="43"/>
                                        </p:tgtEl>
                                        <p:attrNameLst>
                                          <p:attrName>ppt_h</p:attrName>
                                        </p:attrNameLst>
                                      </p:cBhvr>
                                      <p:tavLst>
                                        <p:tav tm="0">
                                          <p:val>
                                            <p:fltVal val="0"/>
                                          </p:val>
                                        </p:tav>
                                        <p:tav tm="100000">
                                          <p:val>
                                            <p:strVal val="#ppt_h"/>
                                          </p:val>
                                        </p:tav>
                                      </p:tavLst>
                                    </p:anim>
                                    <p:animEffect transition="in" filter="fade">
                                      <p:cBhvr>
                                        <p:cTn id="138" dur="500"/>
                                        <p:tgtEl>
                                          <p:spTgt spid="43"/>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randombar(horizontal)">
                                      <p:cBhvr>
                                        <p:cTn id="143" dur="500"/>
                                        <p:tgtEl>
                                          <p:spTgt spid="25"/>
                                        </p:tgtEl>
                                      </p:cBhvr>
                                    </p:animEffect>
                                  </p:childTnLst>
                                </p:cTn>
                              </p:par>
                              <p:par>
                                <p:cTn id="144" presetID="14" presetClass="entr" presetSubtype="10" fill="hold" nodeType="with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randombar(horizontal)">
                                      <p:cBhvr>
                                        <p:cTn id="146" dur="500"/>
                                        <p:tgtEl>
                                          <p:spTgt spid="32"/>
                                        </p:tgtEl>
                                      </p:cBhvr>
                                    </p:animEffect>
                                  </p:childTnLst>
                                </p:cTn>
                              </p:par>
                            </p:childTnLst>
                          </p:cTn>
                        </p:par>
                      </p:childTnLst>
                    </p:cTn>
                  </p:par>
                  <p:par>
                    <p:cTn id="147" fill="hold">
                      <p:stCondLst>
                        <p:cond delay="indefinite"/>
                      </p:stCondLst>
                      <p:childTnLst>
                        <p:par>
                          <p:cTn id="148" fill="hold">
                            <p:stCondLst>
                              <p:cond delay="0"/>
                            </p:stCondLst>
                            <p:childTnLst>
                              <p:par>
                                <p:cTn id="149" presetID="53" presetClass="entr" presetSubtype="16" fill="hold" grpId="0" nodeType="clickEffect">
                                  <p:stCondLst>
                                    <p:cond delay="0"/>
                                  </p:stCondLst>
                                  <p:childTnLst>
                                    <p:set>
                                      <p:cBhvr>
                                        <p:cTn id="150" dur="1" fill="hold">
                                          <p:stCondLst>
                                            <p:cond delay="0"/>
                                          </p:stCondLst>
                                        </p:cTn>
                                        <p:tgtEl>
                                          <p:spTgt spid="10"/>
                                        </p:tgtEl>
                                        <p:attrNameLst>
                                          <p:attrName>style.visibility</p:attrName>
                                        </p:attrNameLst>
                                      </p:cBhvr>
                                      <p:to>
                                        <p:strVal val="visible"/>
                                      </p:to>
                                    </p:set>
                                    <p:anim calcmode="lin" valueType="num">
                                      <p:cBhvr>
                                        <p:cTn id="151" dur="500" fill="hold"/>
                                        <p:tgtEl>
                                          <p:spTgt spid="10"/>
                                        </p:tgtEl>
                                        <p:attrNameLst>
                                          <p:attrName>ppt_w</p:attrName>
                                        </p:attrNameLst>
                                      </p:cBhvr>
                                      <p:tavLst>
                                        <p:tav tm="0">
                                          <p:val>
                                            <p:fltVal val="0"/>
                                          </p:val>
                                        </p:tav>
                                        <p:tav tm="100000">
                                          <p:val>
                                            <p:strVal val="#ppt_w"/>
                                          </p:val>
                                        </p:tav>
                                      </p:tavLst>
                                    </p:anim>
                                    <p:anim calcmode="lin" valueType="num">
                                      <p:cBhvr>
                                        <p:cTn id="152" dur="500" fill="hold"/>
                                        <p:tgtEl>
                                          <p:spTgt spid="10"/>
                                        </p:tgtEl>
                                        <p:attrNameLst>
                                          <p:attrName>ppt_h</p:attrName>
                                        </p:attrNameLst>
                                      </p:cBhvr>
                                      <p:tavLst>
                                        <p:tav tm="0">
                                          <p:val>
                                            <p:fltVal val="0"/>
                                          </p:val>
                                        </p:tav>
                                        <p:tav tm="100000">
                                          <p:val>
                                            <p:strVal val="#ppt_h"/>
                                          </p:val>
                                        </p:tav>
                                      </p:tavLst>
                                    </p:anim>
                                    <p:animEffect transition="in" filter="fade">
                                      <p:cBhvr>
                                        <p:cTn id="153" dur="500"/>
                                        <p:tgtEl>
                                          <p:spTgt spid="10"/>
                                        </p:tgtEl>
                                      </p:cBhvr>
                                    </p:animEffect>
                                  </p:childTnLst>
                                </p:cTn>
                              </p:par>
                            </p:childTnLst>
                          </p:cTn>
                        </p:par>
                      </p:childTnLst>
                    </p:cTn>
                  </p:par>
                  <p:par>
                    <p:cTn id="154" fill="hold">
                      <p:stCondLst>
                        <p:cond delay="indefinite"/>
                      </p:stCondLst>
                      <p:childTnLst>
                        <p:par>
                          <p:cTn id="155" fill="hold">
                            <p:stCondLst>
                              <p:cond delay="0"/>
                            </p:stCondLst>
                            <p:childTnLst>
                              <p:par>
                                <p:cTn id="156" presetID="53" presetClass="entr" presetSubtype="16" fill="hold" grpId="0" nodeType="clickEffect">
                                  <p:stCondLst>
                                    <p:cond delay="0"/>
                                  </p:stCondLst>
                                  <p:childTnLst>
                                    <p:set>
                                      <p:cBhvr>
                                        <p:cTn id="157" dur="1" fill="hold">
                                          <p:stCondLst>
                                            <p:cond delay="0"/>
                                          </p:stCondLst>
                                        </p:cTn>
                                        <p:tgtEl>
                                          <p:spTgt spid="34"/>
                                        </p:tgtEl>
                                        <p:attrNameLst>
                                          <p:attrName>style.visibility</p:attrName>
                                        </p:attrNameLst>
                                      </p:cBhvr>
                                      <p:to>
                                        <p:strVal val="visible"/>
                                      </p:to>
                                    </p:set>
                                    <p:anim calcmode="lin" valueType="num">
                                      <p:cBhvr>
                                        <p:cTn id="158" dur="500" fill="hold"/>
                                        <p:tgtEl>
                                          <p:spTgt spid="34"/>
                                        </p:tgtEl>
                                        <p:attrNameLst>
                                          <p:attrName>ppt_w</p:attrName>
                                        </p:attrNameLst>
                                      </p:cBhvr>
                                      <p:tavLst>
                                        <p:tav tm="0">
                                          <p:val>
                                            <p:fltVal val="0"/>
                                          </p:val>
                                        </p:tav>
                                        <p:tav tm="100000">
                                          <p:val>
                                            <p:strVal val="#ppt_w"/>
                                          </p:val>
                                        </p:tav>
                                      </p:tavLst>
                                    </p:anim>
                                    <p:anim calcmode="lin" valueType="num">
                                      <p:cBhvr>
                                        <p:cTn id="159" dur="500" fill="hold"/>
                                        <p:tgtEl>
                                          <p:spTgt spid="34"/>
                                        </p:tgtEl>
                                        <p:attrNameLst>
                                          <p:attrName>ppt_h</p:attrName>
                                        </p:attrNameLst>
                                      </p:cBhvr>
                                      <p:tavLst>
                                        <p:tav tm="0">
                                          <p:val>
                                            <p:fltVal val="0"/>
                                          </p:val>
                                        </p:tav>
                                        <p:tav tm="100000">
                                          <p:val>
                                            <p:strVal val="#ppt_h"/>
                                          </p:val>
                                        </p:tav>
                                      </p:tavLst>
                                    </p:anim>
                                    <p:animEffect transition="in" filter="fade">
                                      <p:cBhvr>
                                        <p:cTn id="160" dur="500"/>
                                        <p:tgtEl>
                                          <p:spTgt spid="34"/>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35"/>
                                        </p:tgtEl>
                                        <p:attrNameLst>
                                          <p:attrName>style.visibility</p:attrName>
                                        </p:attrNameLst>
                                      </p:cBhvr>
                                      <p:to>
                                        <p:strVal val="visible"/>
                                      </p:to>
                                    </p:set>
                                    <p:anim calcmode="lin" valueType="num">
                                      <p:cBhvr>
                                        <p:cTn id="163" dur="500" fill="hold"/>
                                        <p:tgtEl>
                                          <p:spTgt spid="35"/>
                                        </p:tgtEl>
                                        <p:attrNameLst>
                                          <p:attrName>ppt_w</p:attrName>
                                        </p:attrNameLst>
                                      </p:cBhvr>
                                      <p:tavLst>
                                        <p:tav tm="0">
                                          <p:val>
                                            <p:fltVal val="0"/>
                                          </p:val>
                                        </p:tav>
                                        <p:tav tm="100000">
                                          <p:val>
                                            <p:strVal val="#ppt_w"/>
                                          </p:val>
                                        </p:tav>
                                      </p:tavLst>
                                    </p:anim>
                                    <p:anim calcmode="lin" valueType="num">
                                      <p:cBhvr>
                                        <p:cTn id="164" dur="500" fill="hold"/>
                                        <p:tgtEl>
                                          <p:spTgt spid="35"/>
                                        </p:tgtEl>
                                        <p:attrNameLst>
                                          <p:attrName>ppt_h</p:attrName>
                                        </p:attrNameLst>
                                      </p:cBhvr>
                                      <p:tavLst>
                                        <p:tav tm="0">
                                          <p:val>
                                            <p:fltVal val="0"/>
                                          </p:val>
                                        </p:tav>
                                        <p:tav tm="100000">
                                          <p:val>
                                            <p:strVal val="#ppt_h"/>
                                          </p:val>
                                        </p:tav>
                                      </p:tavLst>
                                    </p:anim>
                                    <p:animEffect transition="in" filter="fade">
                                      <p:cBhvr>
                                        <p:cTn id="165" dur="500"/>
                                        <p:tgtEl>
                                          <p:spTgt spid="35"/>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grpId="1" nodeType="clickEffect">
                                  <p:stCondLst>
                                    <p:cond delay="0"/>
                                  </p:stCondLst>
                                  <p:childTnLst>
                                    <p:animEffect transition="out" filter="fade">
                                      <p:cBhvr>
                                        <p:cTn id="169" dur="500"/>
                                        <p:tgtEl>
                                          <p:spTgt spid="37"/>
                                        </p:tgtEl>
                                      </p:cBhvr>
                                    </p:animEffect>
                                    <p:set>
                                      <p:cBhvr>
                                        <p:cTn id="170" dur="1" fill="hold">
                                          <p:stCondLst>
                                            <p:cond delay="499"/>
                                          </p:stCondLst>
                                        </p:cTn>
                                        <p:tgtEl>
                                          <p:spTgt spid="37"/>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44"/>
                                        </p:tgtEl>
                                      </p:cBhvr>
                                    </p:animEffect>
                                    <p:set>
                                      <p:cBhvr>
                                        <p:cTn id="173" dur="1" fill="hold">
                                          <p:stCondLst>
                                            <p:cond delay="499"/>
                                          </p:stCondLst>
                                        </p:cTn>
                                        <p:tgtEl>
                                          <p:spTgt spid="44"/>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3"/>
                                        </p:tgtEl>
                                      </p:cBhvr>
                                    </p:animEffect>
                                    <p:set>
                                      <p:cBhvr>
                                        <p:cTn id="176" dur="1" fill="hold">
                                          <p:stCondLst>
                                            <p:cond delay="499"/>
                                          </p:stCondLst>
                                        </p:cTn>
                                        <p:tgtEl>
                                          <p:spTgt spid="43"/>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grpId="0" nodeType="clickEffect">
                                  <p:stCondLst>
                                    <p:cond delay="0"/>
                                  </p:stCondLst>
                                  <p:childTnLst>
                                    <p:set>
                                      <p:cBhvr>
                                        <p:cTn id="180" dur="1" fill="hold">
                                          <p:stCondLst>
                                            <p:cond delay="0"/>
                                          </p:stCondLst>
                                        </p:cTn>
                                        <p:tgtEl>
                                          <p:spTgt spid="45"/>
                                        </p:tgtEl>
                                        <p:attrNameLst>
                                          <p:attrName>style.visibility</p:attrName>
                                        </p:attrNameLst>
                                      </p:cBhvr>
                                      <p:to>
                                        <p:strVal val="visible"/>
                                      </p:to>
                                    </p:set>
                                    <p:anim calcmode="lin" valueType="num">
                                      <p:cBhvr>
                                        <p:cTn id="181" dur="500" fill="hold"/>
                                        <p:tgtEl>
                                          <p:spTgt spid="45"/>
                                        </p:tgtEl>
                                        <p:attrNameLst>
                                          <p:attrName>ppt_w</p:attrName>
                                        </p:attrNameLst>
                                      </p:cBhvr>
                                      <p:tavLst>
                                        <p:tav tm="0">
                                          <p:val>
                                            <p:fltVal val="0"/>
                                          </p:val>
                                        </p:tav>
                                        <p:tav tm="100000">
                                          <p:val>
                                            <p:strVal val="#ppt_w"/>
                                          </p:val>
                                        </p:tav>
                                      </p:tavLst>
                                    </p:anim>
                                    <p:anim calcmode="lin" valueType="num">
                                      <p:cBhvr>
                                        <p:cTn id="182" dur="500" fill="hold"/>
                                        <p:tgtEl>
                                          <p:spTgt spid="45"/>
                                        </p:tgtEl>
                                        <p:attrNameLst>
                                          <p:attrName>ppt_h</p:attrName>
                                        </p:attrNameLst>
                                      </p:cBhvr>
                                      <p:tavLst>
                                        <p:tav tm="0">
                                          <p:val>
                                            <p:fltVal val="0"/>
                                          </p:val>
                                        </p:tav>
                                        <p:tav tm="100000">
                                          <p:val>
                                            <p:strVal val="#ppt_h"/>
                                          </p:val>
                                        </p:tav>
                                      </p:tavLst>
                                    </p:anim>
                                    <p:animEffect transition="in" filter="fade">
                                      <p:cBhvr>
                                        <p:cTn id="183" dur="500"/>
                                        <p:tgtEl>
                                          <p:spTgt spid="45"/>
                                        </p:tgtEl>
                                      </p:cBhvr>
                                    </p:animEffect>
                                  </p:childTnLst>
                                </p:cTn>
                              </p:par>
                            </p:childTnLst>
                          </p:cTn>
                        </p:par>
                      </p:childTnLst>
                    </p:cTn>
                  </p:par>
                  <p:par>
                    <p:cTn id="184" fill="hold">
                      <p:stCondLst>
                        <p:cond delay="indefinite"/>
                      </p:stCondLst>
                      <p:childTnLst>
                        <p:par>
                          <p:cTn id="185" fill="hold">
                            <p:stCondLst>
                              <p:cond delay="0"/>
                            </p:stCondLst>
                            <p:childTnLst>
                              <p:par>
                                <p:cTn id="186" presetID="53" presetClass="entr" presetSubtype="16" fill="hold" grpId="0" nodeType="clickEffect">
                                  <p:stCondLst>
                                    <p:cond delay="0"/>
                                  </p:stCondLst>
                                  <p:childTnLst>
                                    <p:set>
                                      <p:cBhvr>
                                        <p:cTn id="187" dur="1" fill="hold">
                                          <p:stCondLst>
                                            <p:cond delay="0"/>
                                          </p:stCondLst>
                                        </p:cTn>
                                        <p:tgtEl>
                                          <p:spTgt spid="46"/>
                                        </p:tgtEl>
                                        <p:attrNameLst>
                                          <p:attrName>style.visibility</p:attrName>
                                        </p:attrNameLst>
                                      </p:cBhvr>
                                      <p:to>
                                        <p:strVal val="visible"/>
                                      </p:to>
                                    </p:set>
                                    <p:anim calcmode="lin" valueType="num">
                                      <p:cBhvr>
                                        <p:cTn id="188" dur="500" fill="hold"/>
                                        <p:tgtEl>
                                          <p:spTgt spid="46"/>
                                        </p:tgtEl>
                                        <p:attrNameLst>
                                          <p:attrName>ppt_w</p:attrName>
                                        </p:attrNameLst>
                                      </p:cBhvr>
                                      <p:tavLst>
                                        <p:tav tm="0">
                                          <p:val>
                                            <p:fltVal val="0"/>
                                          </p:val>
                                        </p:tav>
                                        <p:tav tm="100000">
                                          <p:val>
                                            <p:strVal val="#ppt_w"/>
                                          </p:val>
                                        </p:tav>
                                      </p:tavLst>
                                    </p:anim>
                                    <p:anim calcmode="lin" valueType="num">
                                      <p:cBhvr>
                                        <p:cTn id="189" dur="500" fill="hold"/>
                                        <p:tgtEl>
                                          <p:spTgt spid="46"/>
                                        </p:tgtEl>
                                        <p:attrNameLst>
                                          <p:attrName>ppt_h</p:attrName>
                                        </p:attrNameLst>
                                      </p:cBhvr>
                                      <p:tavLst>
                                        <p:tav tm="0">
                                          <p:val>
                                            <p:fltVal val="0"/>
                                          </p:val>
                                        </p:tav>
                                        <p:tav tm="100000">
                                          <p:val>
                                            <p:strVal val="#ppt_h"/>
                                          </p:val>
                                        </p:tav>
                                      </p:tavLst>
                                    </p:anim>
                                    <p:animEffect transition="in" filter="fade">
                                      <p:cBhvr>
                                        <p:cTn id="190" dur="500"/>
                                        <p:tgtEl>
                                          <p:spTgt spid="46"/>
                                        </p:tgtEl>
                                      </p:cBhvr>
                                    </p:animEffect>
                                  </p:childTnLst>
                                </p:cTn>
                              </p:par>
                            </p:childTnLst>
                          </p:cTn>
                        </p:par>
                      </p:childTnLst>
                    </p:cTn>
                  </p:par>
                  <p:par>
                    <p:cTn id="191" fill="hold">
                      <p:stCondLst>
                        <p:cond delay="indefinite"/>
                      </p:stCondLst>
                      <p:childTnLst>
                        <p:par>
                          <p:cTn id="192" fill="hold">
                            <p:stCondLst>
                              <p:cond delay="0"/>
                            </p:stCondLst>
                            <p:childTnLst>
                              <p:par>
                                <p:cTn id="193" presetID="53" presetClass="entr" presetSubtype="16" fill="hold" grpId="0" nodeType="clickEffect">
                                  <p:stCondLst>
                                    <p:cond delay="0"/>
                                  </p:stCondLst>
                                  <p:childTnLst>
                                    <p:set>
                                      <p:cBhvr>
                                        <p:cTn id="194" dur="1" fill="hold">
                                          <p:stCondLst>
                                            <p:cond delay="0"/>
                                          </p:stCondLst>
                                        </p:cTn>
                                        <p:tgtEl>
                                          <p:spTgt spid="11"/>
                                        </p:tgtEl>
                                        <p:attrNameLst>
                                          <p:attrName>style.visibility</p:attrName>
                                        </p:attrNameLst>
                                      </p:cBhvr>
                                      <p:to>
                                        <p:strVal val="visible"/>
                                      </p:to>
                                    </p:set>
                                    <p:anim calcmode="lin" valueType="num">
                                      <p:cBhvr>
                                        <p:cTn id="195" dur="500" fill="hold"/>
                                        <p:tgtEl>
                                          <p:spTgt spid="11"/>
                                        </p:tgtEl>
                                        <p:attrNameLst>
                                          <p:attrName>ppt_w</p:attrName>
                                        </p:attrNameLst>
                                      </p:cBhvr>
                                      <p:tavLst>
                                        <p:tav tm="0">
                                          <p:val>
                                            <p:fltVal val="0"/>
                                          </p:val>
                                        </p:tav>
                                        <p:tav tm="100000">
                                          <p:val>
                                            <p:strVal val="#ppt_w"/>
                                          </p:val>
                                        </p:tav>
                                      </p:tavLst>
                                    </p:anim>
                                    <p:anim calcmode="lin" valueType="num">
                                      <p:cBhvr>
                                        <p:cTn id="196" dur="500" fill="hold"/>
                                        <p:tgtEl>
                                          <p:spTgt spid="11"/>
                                        </p:tgtEl>
                                        <p:attrNameLst>
                                          <p:attrName>ppt_h</p:attrName>
                                        </p:attrNameLst>
                                      </p:cBhvr>
                                      <p:tavLst>
                                        <p:tav tm="0">
                                          <p:val>
                                            <p:fltVal val="0"/>
                                          </p:val>
                                        </p:tav>
                                        <p:tav tm="100000">
                                          <p:val>
                                            <p:strVal val="#ppt_h"/>
                                          </p:val>
                                        </p:tav>
                                      </p:tavLst>
                                    </p:anim>
                                    <p:animEffect transition="in" filter="fade">
                                      <p:cBhvr>
                                        <p:cTn id="197" dur="500"/>
                                        <p:tgtEl>
                                          <p:spTgt spid="11"/>
                                        </p:tgtEl>
                                      </p:cBhvr>
                                    </p:animEffect>
                                  </p:childTnLst>
                                </p:cTn>
                              </p:par>
                            </p:childTnLst>
                          </p:cTn>
                        </p:par>
                      </p:childTnLst>
                    </p:cTn>
                  </p:par>
                  <p:par>
                    <p:cTn id="198" fill="hold">
                      <p:stCondLst>
                        <p:cond delay="indefinite"/>
                      </p:stCondLst>
                      <p:childTnLst>
                        <p:par>
                          <p:cTn id="199" fill="hold">
                            <p:stCondLst>
                              <p:cond delay="0"/>
                            </p:stCondLst>
                            <p:childTnLst>
                              <p:par>
                                <p:cTn id="200" presetID="14" presetClass="entr" presetSubtype="10" fill="hold" grpId="0" nodeType="clickEffect">
                                  <p:stCondLst>
                                    <p:cond delay="0"/>
                                  </p:stCondLst>
                                  <p:childTnLst>
                                    <p:set>
                                      <p:cBhvr>
                                        <p:cTn id="201" dur="1" fill="hold">
                                          <p:stCondLst>
                                            <p:cond delay="0"/>
                                          </p:stCondLst>
                                        </p:cTn>
                                        <p:tgtEl>
                                          <p:spTgt spid="33"/>
                                        </p:tgtEl>
                                        <p:attrNameLst>
                                          <p:attrName>style.visibility</p:attrName>
                                        </p:attrNameLst>
                                      </p:cBhvr>
                                      <p:to>
                                        <p:strVal val="visible"/>
                                      </p:to>
                                    </p:set>
                                    <p:animEffect transition="in" filter="randombar(horizontal)">
                                      <p:cBhvr>
                                        <p:cTn id="202" dur="500"/>
                                        <p:tgtEl>
                                          <p:spTgt spid="33"/>
                                        </p:tgtEl>
                                      </p:cBhvr>
                                    </p:animEffect>
                                  </p:childTnLst>
                                </p:cTn>
                              </p:par>
                            </p:childTnLst>
                          </p:cTn>
                        </p:par>
                      </p:childTnLst>
                    </p:cTn>
                  </p:par>
                  <p:par>
                    <p:cTn id="203" fill="hold">
                      <p:stCondLst>
                        <p:cond delay="indefinite"/>
                      </p:stCondLst>
                      <p:childTnLst>
                        <p:par>
                          <p:cTn id="204" fill="hold">
                            <p:stCondLst>
                              <p:cond delay="0"/>
                            </p:stCondLst>
                            <p:childTnLst>
                              <p:par>
                                <p:cTn id="205" presetID="53" presetClass="entr" presetSubtype="16" fill="hold" grpId="0" nodeType="clickEffect">
                                  <p:stCondLst>
                                    <p:cond delay="0"/>
                                  </p:stCondLst>
                                  <p:childTnLst>
                                    <p:set>
                                      <p:cBhvr>
                                        <p:cTn id="206" dur="1" fill="hold">
                                          <p:stCondLst>
                                            <p:cond delay="0"/>
                                          </p:stCondLst>
                                        </p:cTn>
                                        <p:tgtEl>
                                          <p:spTgt spid="47"/>
                                        </p:tgtEl>
                                        <p:attrNameLst>
                                          <p:attrName>style.visibility</p:attrName>
                                        </p:attrNameLst>
                                      </p:cBhvr>
                                      <p:to>
                                        <p:strVal val="visible"/>
                                      </p:to>
                                    </p:set>
                                    <p:anim calcmode="lin" valueType="num">
                                      <p:cBhvr>
                                        <p:cTn id="207" dur="500" fill="hold"/>
                                        <p:tgtEl>
                                          <p:spTgt spid="47"/>
                                        </p:tgtEl>
                                        <p:attrNameLst>
                                          <p:attrName>ppt_w</p:attrName>
                                        </p:attrNameLst>
                                      </p:cBhvr>
                                      <p:tavLst>
                                        <p:tav tm="0">
                                          <p:val>
                                            <p:fltVal val="0"/>
                                          </p:val>
                                        </p:tav>
                                        <p:tav tm="100000">
                                          <p:val>
                                            <p:strVal val="#ppt_w"/>
                                          </p:val>
                                        </p:tav>
                                      </p:tavLst>
                                    </p:anim>
                                    <p:anim calcmode="lin" valueType="num">
                                      <p:cBhvr>
                                        <p:cTn id="208" dur="500" fill="hold"/>
                                        <p:tgtEl>
                                          <p:spTgt spid="47"/>
                                        </p:tgtEl>
                                        <p:attrNameLst>
                                          <p:attrName>ppt_h</p:attrName>
                                        </p:attrNameLst>
                                      </p:cBhvr>
                                      <p:tavLst>
                                        <p:tav tm="0">
                                          <p:val>
                                            <p:fltVal val="0"/>
                                          </p:val>
                                        </p:tav>
                                        <p:tav tm="100000">
                                          <p:val>
                                            <p:strVal val="#ppt_h"/>
                                          </p:val>
                                        </p:tav>
                                      </p:tavLst>
                                    </p:anim>
                                    <p:animEffect transition="in" filter="fade">
                                      <p:cBhvr>
                                        <p:cTn id="209" dur="500"/>
                                        <p:tgtEl>
                                          <p:spTgt spid="47"/>
                                        </p:tgtEl>
                                      </p:cBhvr>
                                    </p:animEffect>
                                  </p:childTnLst>
                                </p:cTn>
                              </p:par>
                            </p:childTnLst>
                          </p:cTn>
                        </p:par>
                      </p:childTnLst>
                    </p:cTn>
                  </p:par>
                  <p:par>
                    <p:cTn id="210" fill="hold">
                      <p:stCondLst>
                        <p:cond delay="indefinite"/>
                      </p:stCondLst>
                      <p:childTnLst>
                        <p:par>
                          <p:cTn id="211" fill="hold">
                            <p:stCondLst>
                              <p:cond delay="0"/>
                            </p:stCondLst>
                            <p:childTnLst>
                              <p:par>
                                <p:cTn id="212" presetID="53" presetClass="entr" presetSubtype="16" fill="hold" grpId="0" nodeType="clickEffect">
                                  <p:stCondLst>
                                    <p:cond delay="0"/>
                                  </p:stCondLst>
                                  <p:childTnLst>
                                    <p:set>
                                      <p:cBhvr>
                                        <p:cTn id="213" dur="1" fill="hold">
                                          <p:stCondLst>
                                            <p:cond delay="0"/>
                                          </p:stCondLst>
                                        </p:cTn>
                                        <p:tgtEl>
                                          <p:spTgt spid="15"/>
                                        </p:tgtEl>
                                        <p:attrNameLst>
                                          <p:attrName>style.visibility</p:attrName>
                                        </p:attrNameLst>
                                      </p:cBhvr>
                                      <p:to>
                                        <p:strVal val="visible"/>
                                      </p:to>
                                    </p:set>
                                    <p:anim calcmode="lin" valueType="num">
                                      <p:cBhvr>
                                        <p:cTn id="214" dur="500" fill="hold"/>
                                        <p:tgtEl>
                                          <p:spTgt spid="15"/>
                                        </p:tgtEl>
                                        <p:attrNameLst>
                                          <p:attrName>ppt_w</p:attrName>
                                        </p:attrNameLst>
                                      </p:cBhvr>
                                      <p:tavLst>
                                        <p:tav tm="0">
                                          <p:val>
                                            <p:fltVal val="0"/>
                                          </p:val>
                                        </p:tav>
                                        <p:tav tm="100000">
                                          <p:val>
                                            <p:strVal val="#ppt_w"/>
                                          </p:val>
                                        </p:tav>
                                      </p:tavLst>
                                    </p:anim>
                                    <p:anim calcmode="lin" valueType="num">
                                      <p:cBhvr>
                                        <p:cTn id="215" dur="500" fill="hold"/>
                                        <p:tgtEl>
                                          <p:spTgt spid="15"/>
                                        </p:tgtEl>
                                        <p:attrNameLst>
                                          <p:attrName>ppt_h</p:attrName>
                                        </p:attrNameLst>
                                      </p:cBhvr>
                                      <p:tavLst>
                                        <p:tav tm="0">
                                          <p:val>
                                            <p:fltVal val="0"/>
                                          </p:val>
                                        </p:tav>
                                        <p:tav tm="100000">
                                          <p:val>
                                            <p:strVal val="#ppt_h"/>
                                          </p:val>
                                        </p:tav>
                                      </p:tavLst>
                                    </p:anim>
                                    <p:animEffect transition="in" filter="fade">
                                      <p:cBhvr>
                                        <p:cTn id="216" dur="500"/>
                                        <p:tgtEl>
                                          <p:spTgt spid="15"/>
                                        </p:tgtEl>
                                      </p:cBhvr>
                                    </p:animEffect>
                                  </p:childTnLst>
                                </p:cTn>
                              </p:par>
                            </p:childTnLst>
                          </p:cTn>
                        </p:par>
                      </p:childTnLst>
                    </p:cTn>
                  </p:par>
                  <p:par>
                    <p:cTn id="217" fill="hold">
                      <p:stCondLst>
                        <p:cond delay="indefinite"/>
                      </p:stCondLst>
                      <p:childTnLst>
                        <p:par>
                          <p:cTn id="218" fill="hold">
                            <p:stCondLst>
                              <p:cond delay="0"/>
                            </p:stCondLst>
                            <p:childTnLst>
                              <p:par>
                                <p:cTn id="219" presetID="53" presetClass="entr" presetSubtype="16" fill="hold" grpId="0" nodeType="clickEffect">
                                  <p:stCondLst>
                                    <p:cond delay="0"/>
                                  </p:stCondLst>
                                  <p:childTnLst>
                                    <p:set>
                                      <p:cBhvr>
                                        <p:cTn id="220" dur="1" fill="hold">
                                          <p:stCondLst>
                                            <p:cond delay="0"/>
                                          </p:stCondLst>
                                        </p:cTn>
                                        <p:tgtEl>
                                          <p:spTgt spid="48"/>
                                        </p:tgtEl>
                                        <p:attrNameLst>
                                          <p:attrName>style.visibility</p:attrName>
                                        </p:attrNameLst>
                                      </p:cBhvr>
                                      <p:to>
                                        <p:strVal val="visible"/>
                                      </p:to>
                                    </p:set>
                                    <p:anim calcmode="lin" valueType="num">
                                      <p:cBhvr>
                                        <p:cTn id="221" dur="500" fill="hold"/>
                                        <p:tgtEl>
                                          <p:spTgt spid="48"/>
                                        </p:tgtEl>
                                        <p:attrNameLst>
                                          <p:attrName>ppt_w</p:attrName>
                                        </p:attrNameLst>
                                      </p:cBhvr>
                                      <p:tavLst>
                                        <p:tav tm="0">
                                          <p:val>
                                            <p:fltVal val="0"/>
                                          </p:val>
                                        </p:tav>
                                        <p:tav tm="100000">
                                          <p:val>
                                            <p:strVal val="#ppt_w"/>
                                          </p:val>
                                        </p:tav>
                                      </p:tavLst>
                                    </p:anim>
                                    <p:anim calcmode="lin" valueType="num">
                                      <p:cBhvr>
                                        <p:cTn id="222" dur="500" fill="hold"/>
                                        <p:tgtEl>
                                          <p:spTgt spid="48"/>
                                        </p:tgtEl>
                                        <p:attrNameLst>
                                          <p:attrName>ppt_h</p:attrName>
                                        </p:attrNameLst>
                                      </p:cBhvr>
                                      <p:tavLst>
                                        <p:tav tm="0">
                                          <p:val>
                                            <p:fltVal val="0"/>
                                          </p:val>
                                        </p:tav>
                                        <p:tav tm="100000">
                                          <p:val>
                                            <p:strVal val="#ppt_h"/>
                                          </p:val>
                                        </p:tav>
                                      </p:tavLst>
                                    </p:anim>
                                    <p:animEffect transition="in" filter="fade">
                                      <p:cBhvr>
                                        <p:cTn id="223" dur="500"/>
                                        <p:tgtEl>
                                          <p:spTgt spid="48"/>
                                        </p:tgtEl>
                                      </p:cBhvr>
                                    </p:animEffect>
                                  </p:childTnLst>
                                </p:cTn>
                              </p:par>
                            </p:childTnLst>
                          </p:cTn>
                        </p:par>
                      </p:childTnLst>
                    </p:cTn>
                  </p:par>
                  <p:par>
                    <p:cTn id="224" fill="hold">
                      <p:stCondLst>
                        <p:cond delay="indefinite"/>
                      </p:stCondLst>
                      <p:childTnLst>
                        <p:par>
                          <p:cTn id="225" fill="hold">
                            <p:stCondLst>
                              <p:cond delay="0"/>
                            </p:stCondLst>
                            <p:childTnLst>
                              <p:par>
                                <p:cTn id="226" presetID="53" presetClass="entr" presetSubtype="16" fill="hold" grpId="0" nodeType="clickEffect">
                                  <p:stCondLst>
                                    <p:cond delay="0"/>
                                  </p:stCondLst>
                                  <p:childTnLst>
                                    <p:set>
                                      <p:cBhvr>
                                        <p:cTn id="227" dur="1" fill="hold">
                                          <p:stCondLst>
                                            <p:cond delay="0"/>
                                          </p:stCondLst>
                                        </p:cTn>
                                        <p:tgtEl>
                                          <p:spTgt spid="49"/>
                                        </p:tgtEl>
                                        <p:attrNameLst>
                                          <p:attrName>style.visibility</p:attrName>
                                        </p:attrNameLst>
                                      </p:cBhvr>
                                      <p:to>
                                        <p:strVal val="visible"/>
                                      </p:to>
                                    </p:set>
                                    <p:anim calcmode="lin" valueType="num">
                                      <p:cBhvr>
                                        <p:cTn id="228" dur="500" fill="hold"/>
                                        <p:tgtEl>
                                          <p:spTgt spid="49"/>
                                        </p:tgtEl>
                                        <p:attrNameLst>
                                          <p:attrName>ppt_w</p:attrName>
                                        </p:attrNameLst>
                                      </p:cBhvr>
                                      <p:tavLst>
                                        <p:tav tm="0">
                                          <p:val>
                                            <p:fltVal val="0"/>
                                          </p:val>
                                        </p:tav>
                                        <p:tav tm="100000">
                                          <p:val>
                                            <p:strVal val="#ppt_w"/>
                                          </p:val>
                                        </p:tav>
                                      </p:tavLst>
                                    </p:anim>
                                    <p:anim calcmode="lin" valueType="num">
                                      <p:cBhvr>
                                        <p:cTn id="229" dur="500" fill="hold"/>
                                        <p:tgtEl>
                                          <p:spTgt spid="49"/>
                                        </p:tgtEl>
                                        <p:attrNameLst>
                                          <p:attrName>ppt_h</p:attrName>
                                        </p:attrNameLst>
                                      </p:cBhvr>
                                      <p:tavLst>
                                        <p:tav tm="0">
                                          <p:val>
                                            <p:fltVal val="0"/>
                                          </p:val>
                                        </p:tav>
                                        <p:tav tm="100000">
                                          <p:val>
                                            <p:strVal val="#ppt_h"/>
                                          </p:val>
                                        </p:tav>
                                      </p:tavLst>
                                    </p:anim>
                                    <p:animEffect transition="in" filter="fade">
                                      <p:cBhvr>
                                        <p:cTn id="230" dur="500"/>
                                        <p:tgtEl>
                                          <p:spTgt spid="49"/>
                                        </p:tgtEl>
                                      </p:cBhvr>
                                    </p:animEffect>
                                  </p:childTnLst>
                                </p:cTn>
                              </p:par>
                            </p:childTnLst>
                          </p:cTn>
                        </p:par>
                      </p:childTnLst>
                    </p:cTn>
                  </p:par>
                  <p:par>
                    <p:cTn id="231" fill="hold">
                      <p:stCondLst>
                        <p:cond delay="indefinite"/>
                      </p:stCondLst>
                      <p:childTnLst>
                        <p:par>
                          <p:cTn id="232" fill="hold">
                            <p:stCondLst>
                              <p:cond delay="0"/>
                            </p:stCondLst>
                            <p:childTnLst>
                              <p:par>
                                <p:cTn id="233" presetID="53" presetClass="entr" presetSubtype="16" fill="hold" grpId="0" nodeType="clickEffect">
                                  <p:stCondLst>
                                    <p:cond delay="0"/>
                                  </p:stCondLst>
                                  <p:childTnLst>
                                    <p:set>
                                      <p:cBhvr>
                                        <p:cTn id="234" dur="1" fill="hold">
                                          <p:stCondLst>
                                            <p:cond delay="0"/>
                                          </p:stCondLst>
                                        </p:cTn>
                                        <p:tgtEl>
                                          <p:spTgt spid="50"/>
                                        </p:tgtEl>
                                        <p:attrNameLst>
                                          <p:attrName>style.visibility</p:attrName>
                                        </p:attrNameLst>
                                      </p:cBhvr>
                                      <p:to>
                                        <p:strVal val="visible"/>
                                      </p:to>
                                    </p:set>
                                    <p:anim calcmode="lin" valueType="num">
                                      <p:cBhvr>
                                        <p:cTn id="235" dur="500" fill="hold"/>
                                        <p:tgtEl>
                                          <p:spTgt spid="50"/>
                                        </p:tgtEl>
                                        <p:attrNameLst>
                                          <p:attrName>ppt_w</p:attrName>
                                        </p:attrNameLst>
                                      </p:cBhvr>
                                      <p:tavLst>
                                        <p:tav tm="0">
                                          <p:val>
                                            <p:fltVal val="0"/>
                                          </p:val>
                                        </p:tav>
                                        <p:tav tm="100000">
                                          <p:val>
                                            <p:strVal val="#ppt_w"/>
                                          </p:val>
                                        </p:tav>
                                      </p:tavLst>
                                    </p:anim>
                                    <p:anim calcmode="lin" valueType="num">
                                      <p:cBhvr>
                                        <p:cTn id="236" dur="500" fill="hold"/>
                                        <p:tgtEl>
                                          <p:spTgt spid="50"/>
                                        </p:tgtEl>
                                        <p:attrNameLst>
                                          <p:attrName>ppt_h</p:attrName>
                                        </p:attrNameLst>
                                      </p:cBhvr>
                                      <p:tavLst>
                                        <p:tav tm="0">
                                          <p:val>
                                            <p:fltVal val="0"/>
                                          </p:val>
                                        </p:tav>
                                        <p:tav tm="100000">
                                          <p:val>
                                            <p:strVal val="#ppt_h"/>
                                          </p:val>
                                        </p:tav>
                                      </p:tavLst>
                                    </p:anim>
                                    <p:animEffect transition="in" filter="fade">
                                      <p:cBhvr>
                                        <p:cTn id="237" dur="500"/>
                                        <p:tgtEl>
                                          <p:spTgt spid="50"/>
                                        </p:tgtEl>
                                      </p:cBhvr>
                                    </p:animEffect>
                                  </p:childTnLst>
                                </p:cTn>
                              </p:par>
                            </p:childTnLst>
                          </p:cTn>
                        </p:par>
                      </p:childTnLst>
                    </p:cTn>
                  </p:par>
                  <p:par>
                    <p:cTn id="238" fill="hold">
                      <p:stCondLst>
                        <p:cond delay="indefinite"/>
                      </p:stCondLst>
                      <p:childTnLst>
                        <p:par>
                          <p:cTn id="239" fill="hold">
                            <p:stCondLst>
                              <p:cond delay="0"/>
                            </p:stCondLst>
                            <p:childTnLst>
                              <p:par>
                                <p:cTn id="240" presetID="53" presetClass="entr" presetSubtype="16" fill="hold" grpId="0" nodeType="clickEffect">
                                  <p:stCondLst>
                                    <p:cond delay="0"/>
                                  </p:stCondLst>
                                  <p:childTnLst>
                                    <p:set>
                                      <p:cBhvr>
                                        <p:cTn id="241" dur="1" fill="hold">
                                          <p:stCondLst>
                                            <p:cond delay="0"/>
                                          </p:stCondLst>
                                        </p:cTn>
                                        <p:tgtEl>
                                          <p:spTgt spid="51"/>
                                        </p:tgtEl>
                                        <p:attrNameLst>
                                          <p:attrName>style.visibility</p:attrName>
                                        </p:attrNameLst>
                                      </p:cBhvr>
                                      <p:to>
                                        <p:strVal val="visible"/>
                                      </p:to>
                                    </p:set>
                                    <p:anim calcmode="lin" valueType="num">
                                      <p:cBhvr>
                                        <p:cTn id="242" dur="500" fill="hold"/>
                                        <p:tgtEl>
                                          <p:spTgt spid="51"/>
                                        </p:tgtEl>
                                        <p:attrNameLst>
                                          <p:attrName>ppt_w</p:attrName>
                                        </p:attrNameLst>
                                      </p:cBhvr>
                                      <p:tavLst>
                                        <p:tav tm="0">
                                          <p:val>
                                            <p:fltVal val="0"/>
                                          </p:val>
                                        </p:tav>
                                        <p:tav tm="100000">
                                          <p:val>
                                            <p:strVal val="#ppt_w"/>
                                          </p:val>
                                        </p:tav>
                                      </p:tavLst>
                                    </p:anim>
                                    <p:anim calcmode="lin" valueType="num">
                                      <p:cBhvr>
                                        <p:cTn id="243" dur="500" fill="hold"/>
                                        <p:tgtEl>
                                          <p:spTgt spid="51"/>
                                        </p:tgtEl>
                                        <p:attrNameLst>
                                          <p:attrName>ppt_h</p:attrName>
                                        </p:attrNameLst>
                                      </p:cBhvr>
                                      <p:tavLst>
                                        <p:tav tm="0">
                                          <p:val>
                                            <p:fltVal val="0"/>
                                          </p:val>
                                        </p:tav>
                                        <p:tav tm="100000">
                                          <p:val>
                                            <p:strVal val="#ppt_h"/>
                                          </p:val>
                                        </p:tav>
                                      </p:tavLst>
                                    </p:anim>
                                    <p:animEffect transition="in" filter="fade">
                                      <p:cBhvr>
                                        <p:cTn id="244" dur="500"/>
                                        <p:tgtEl>
                                          <p:spTgt spid="51"/>
                                        </p:tgtEl>
                                      </p:cBhvr>
                                    </p:animEffect>
                                  </p:childTnLst>
                                </p:cTn>
                              </p:par>
                            </p:childTnLst>
                          </p:cTn>
                        </p:par>
                      </p:childTnLst>
                    </p:cTn>
                  </p:par>
                  <p:par>
                    <p:cTn id="245" fill="hold">
                      <p:stCondLst>
                        <p:cond delay="indefinite"/>
                      </p:stCondLst>
                      <p:childTnLst>
                        <p:par>
                          <p:cTn id="246" fill="hold">
                            <p:stCondLst>
                              <p:cond delay="0"/>
                            </p:stCondLst>
                            <p:childTnLst>
                              <p:par>
                                <p:cTn id="247" presetID="53" presetClass="entr" presetSubtype="16" fill="hold" grpId="0" nodeType="clickEffect">
                                  <p:stCondLst>
                                    <p:cond delay="0"/>
                                  </p:stCondLst>
                                  <p:childTnLst>
                                    <p:set>
                                      <p:cBhvr>
                                        <p:cTn id="248" dur="1" fill="hold">
                                          <p:stCondLst>
                                            <p:cond delay="0"/>
                                          </p:stCondLst>
                                        </p:cTn>
                                        <p:tgtEl>
                                          <p:spTgt spid="52"/>
                                        </p:tgtEl>
                                        <p:attrNameLst>
                                          <p:attrName>style.visibility</p:attrName>
                                        </p:attrNameLst>
                                      </p:cBhvr>
                                      <p:to>
                                        <p:strVal val="visible"/>
                                      </p:to>
                                    </p:set>
                                    <p:anim calcmode="lin" valueType="num">
                                      <p:cBhvr>
                                        <p:cTn id="249" dur="500" fill="hold"/>
                                        <p:tgtEl>
                                          <p:spTgt spid="52"/>
                                        </p:tgtEl>
                                        <p:attrNameLst>
                                          <p:attrName>ppt_w</p:attrName>
                                        </p:attrNameLst>
                                      </p:cBhvr>
                                      <p:tavLst>
                                        <p:tav tm="0">
                                          <p:val>
                                            <p:fltVal val="0"/>
                                          </p:val>
                                        </p:tav>
                                        <p:tav tm="100000">
                                          <p:val>
                                            <p:strVal val="#ppt_w"/>
                                          </p:val>
                                        </p:tav>
                                      </p:tavLst>
                                    </p:anim>
                                    <p:anim calcmode="lin" valueType="num">
                                      <p:cBhvr>
                                        <p:cTn id="250" dur="500" fill="hold"/>
                                        <p:tgtEl>
                                          <p:spTgt spid="52"/>
                                        </p:tgtEl>
                                        <p:attrNameLst>
                                          <p:attrName>ppt_h</p:attrName>
                                        </p:attrNameLst>
                                      </p:cBhvr>
                                      <p:tavLst>
                                        <p:tav tm="0">
                                          <p:val>
                                            <p:fltVal val="0"/>
                                          </p:val>
                                        </p:tav>
                                        <p:tav tm="100000">
                                          <p:val>
                                            <p:strVal val="#ppt_h"/>
                                          </p:val>
                                        </p:tav>
                                      </p:tavLst>
                                    </p:anim>
                                    <p:animEffect transition="in" filter="fade">
                                      <p:cBhvr>
                                        <p:cTn id="2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8" grpId="0" animBg="1"/>
      <p:bldP spid="38" grpId="1" animBg="1"/>
      <p:bldP spid="37" grpId="0" animBg="1"/>
      <p:bldP spid="37" grpId="1" animBg="1"/>
      <p:bldP spid="5" grpId="0"/>
      <p:bldP spid="6" grpId="0"/>
      <p:bldP spid="7" grpId="0"/>
      <p:bldP spid="8" grpId="0"/>
      <p:bldP spid="9" grpId="0"/>
      <p:bldP spid="10" grpId="0"/>
      <p:bldP spid="11" grpId="0"/>
      <p:bldP spid="15" grpId="0"/>
      <p:bldP spid="16" grpId="0" animBg="1"/>
      <p:bldP spid="18" grpId="0"/>
      <p:bldP spid="19" grpId="0"/>
      <p:bldP spid="20" grpId="0"/>
      <p:bldP spid="21" grpId="0"/>
      <p:bldP spid="22" grpId="0"/>
      <p:bldP spid="23" grpId="0"/>
      <p:bldP spid="33" grpId="0" animBg="1"/>
      <p:bldP spid="34" grpId="0"/>
      <p:bldP spid="35" grpId="0"/>
      <p:bldP spid="36" grpId="0" animBg="1"/>
      <p:bldP spid="36" grpId="1" animBg="1"/>
      <p:bldP spid="41" grpId="0" animBg="1"/>
      <p:bldP spid="43" grpId="0" animBg="1"/>
      <p:bldP spid="43" grpId="1" animBg="1"/>
      <p:bldP spid="44" grpId="0" animBg="1"/>
      <p:bldP spid="44" grpId="1" animBg="1"/>
      <p:bldP spid="45" grpId="0" animBg="1"/>
      <p:bldP spid="47" grpId="0" animBg="1"/>
      <p:bldP spid="48" grpId="0"/>
      <p:bldP spid="49" grpId="0"/>
      <p:bldP spid="50" grpId="0"/>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下"/>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6216397"/>
            <a:ext cx="9144000" cy="699194"/>
          </a:xfrm>
          <a:noFill/>
        </p:spPr>
      </p:pic>
      <p:sp>
        <p:nvSpPr>
          <p:cNvPr id="7180" name="Text Box 12"/>
          <p:cNvSpPr txBox="1">
            <a:spLocks noChangeArrowheads="1"/>
          </p:cNvSpPr>
          <p:nvPr/>
        </p:nvSpPr>
        <p:spPr bwMode="auto">
          <a:xfrm>
            <a:off x="788988" y="2889187"/>
            <a:ext cx="184731"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200">
                <a:solidFill>
                  <a:srgbClr val="333333"/>
                </a:solidFill>
                <a:latin typeface="Arial" charset="0"/>
                <a:ea typeface="微软雅黑" pitchFamily="34" charset="-122"/>
              </a:defRPr>
            </a:lvl1pPr>
            <a:lvl2pPr marL="742950" indent="-285750" eaLnBrk="0" hangingPunct="0">
              <a:defRPr sz="3200">
                <a:solidFill>
                  <a:srgbClr val="333333"/>
                </a:solidFill>
                <a:latin typeface="Arial" charset="0"/>
                <a:ea typeface="微软雅黑" pitchFamily="34" charset="-122"/>
              </a:defRPr>
            </a:lvl2pPr>
            <a:lvl3pPr marL="1143000" indent="-228600" eaLnBrk="0" hangingPunct="0">
              <a:defRPr sz="3200">
                <a:solidFill>
                  <a:srgbClr val="333333"/>
                </a:solidFill>
                <a:latin typeface="Arial" charset="0"/>
                <a:ea typeface="微软雅黑" pitchFamily="34" charset="-122"/>
              </a:defRPr>
            </a:lvl3pPr>
            <a:lvl4pPr marL="1600200" indent="-228600" eaLnBrk="0" hangingPunct="0">
              <a:defRPr sz="3200">
                <a:solidFill>
                  <a:srgbClr val="333333"/>
                </a:solidFill>
                <a:latin typeface="Arial" charset="0"/>
                <a:ea typeface="微软雅黑" pitchFamily="34" charset="-122"/>
              </a:defRPr>
            </a:lvl4pPr>
            <a:lvl5pPr marL="2057400" indent="-228600" eaLnBrk="0" hangingPunct="0">
              <a:defRPr sz="3200">
                <a:solidFill>
                  <a:srgbClr val="333333"/>
                </a:solidFill>
                <a:latin typeface="Arial" charset="0"/>
                <a:ea typeface="微软雅黑" pitchFamily="34" charset="-122"/>
              </a:defRPr>
            </a:lvl5pPr>
            <a:lvl6pPr marL="2514600" indent="-228600" eaLnBrk="0" fontAlgn="base" hangingPunct="0">
              <a:spcBef>
                <a:spcPct val="0"/>
              </a:spcBef>
              <a:spcAft>
                <a:spcPct val="0"/>
              </a:spcAft>
              <a:defRPr sz="3200">
                <a:solidFill>
                  <a:srgbClr val="333333"/>
                </a:solidFill>
                <a:latin typeface="Arial" charset="0"/>
                <a:ea typeface="微软雅黑" pitchFamily="34" charset="-122"/>
              </a:defRPr>
            </a:lvl6pPr>
            <a:lvl7pPr marL="2971800" indent="-228600" eaLnBrk="0" fontAlgn="base" hangingPunct="0">
              <a:spcBef>
                <a:spcPct val="0"/>
              </a:spcBef>
              <a:spcAft>
                <a:spcPct val="0"/>
              </a:spcAft>
              <a:defRPr sz="3200">
                <a:solidFill>
                  <a:srgbClr val="333333"/>
                </a:solidFill>
                <a:latin typeface="Arial" charset="0"/>
                <a:ea typeface="微软雅黑" pitchFamily="34" charset="-122"/>
              </a:defRPr>
            </a:lvl7pPr>
            <a:lvl8pPr marL="3429000" indent="-228600" eaLnBrk="0" fontAlgn="base" hangingPunct="0">
              <a:spcBef>
                <a:spcPct val="0"/>
              </a:spcBef>
              <a:spcAft>
                <a:spcPct val="0"/>
              </a:spcAft>
              <a:defRPr sz="3200">
                <a:solidFill>
                  <a:srgbClr val="333333"/>
                </a:solidFill>
                <a:latin typeface="Arial" charset="0"/>
                <a:ea typeface="微软雅黑" pitchFamily="34" charset="-122"/>
              </a:defRPr>
            </a:lvl8pPr>
            <a:lvl9pPr marL="3886200" indent="-228600" eaLnBrk="0" fontAlgn="base" hangingPunct="0">
              <a:spcBef>
                <a:spcPct val="0"/>
              </a:spcBef>
              <a:spcAft>
                <a:spcPct val="0"/>
              </a:spcAft>
              <a:defRPr sz="3200">
                <a:solidFill>
                  <a:srgbClr val="333333"/>
                </a:solidFill>
                <a:latin typeface="Arial" charset="0"/>
                <a:ea typeface="微软雅黑" pitchFamily="34" charset="-122"/>
              </a:defRPr>
            </a:lvl9pPr>
          </a:lstStyle>
          <a:p>
            <a:pPr eaLnBrk="1" hangingPunct="1"/>
            <a:endParaRPr lang="zh-CN" altLang="zh-CN">
              <a:solidFill>
                <a:schemeClr val="tx1"/>
              </a:solidFill>
              <a:ea typeface="宋体" charset="-122"/>
            </a:endParaRPr>
          </a:p>
        </p:txBody>
      </p:sp>
      <p:sp>
        <p:nvSpPr>
          <p:cNvPr id="12" name="标题 11"/>
          <p:cNvSpPr>
            <a:spLocks noGrp="1"/>
          </p:cNvSpPr>
          <p:nvPr>
            <p:ph type="title"/>
          </p:nvPr>
        </p:nvSpPr>
        <p:spPr>
          <a:xfrm>
            <a:off x="37251" y="6462827"/>
            <a:ext cx="3764073" cy="369332"/>
          </a:xfrm>
          <a:prstGeom prst="rect">
            <a:avLst/>
          </a:prstGeom>
        </p:spPr>
        <p:txBody>
          <a:bodyPr wrap="square">
            <a:spAutoFit/>
          </a:bodyPr>
          <a:lstStyle/>
          <a:p>
            <a:r>
              <a:rPr lang="zh-CN" altLang="en-US" sz="1800" b="1" dirty="0">
                <a:solidFill>
                  <a:schemeClr val="accent1">
                    <a:lumMod val="50000"/>
                  </a:schemeClr>
                </a:solidFill>
                <a:effectLst>
                  <a:outerShdw blurRad="38100" dist="38100" dir="2700000" algn="tl">
                    <a:srgbClr val="000000">
                      <a:alpha val="43137"/>
                    </a:srgbClr>
                  </a:outerShdw>
                </a:effectLst>
              </a:rPr>
              <a:t>走势分析中必须杜绝一根筋思维</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4" name="矩形 3"/>
          <p:cNvSpPr/>
          <p:nvPr/>
        </p:nvSpPr>
        <p:spPr>
          <a:xfrm>
            <a:off x="109538" y="283256"/>
            <a:ext cx="4318000" cy="861774"/>
          </a:xfrm>
          <a:prstGeom prst="rect">
            <a:avLst/>
          </a:prstGeom>
          <a:effectLst/>
        </p:spPr>
        <p:txBody>
          <a:bodyPr wrap="square">
            <a:spAutoFit/>
          </a:bodyPr>
          <a:lstStyle/>
          <a:p>
            <a:r>
              <a:rPr lang="zh-CN" altLang="en-US" sz="1000" dirty="0"/>
              <a:t>一根筋思维的心理基础，就是企图找到一个永恒固定的公式，然后不管任何情况，只要套进去，就有一个现成答案。这种思维，把世界看成一个精密的机械，任何的运行，都等价于起点</a:t>
            </a:r>
            <a:r>
              <a:rPr lang="en-US" altLang="zh-CN" sz="1000" dirty="0"/>
              <a:t>-</a:t>
            </a:r>
            <a:r>
              <a:rPr lang="zh-CN" altLang="en-US" sz="1000" dirty="0"/>
              <a:t>结果模式，只要起点相同，就有相同的结果。这就是典型的一根筋思维。有些人，学本</a:t>
            </a:r>
            <a:r>
              <a:rPr lang="en-US" altLang="zh-CN" sz="1000" dirty="0"/>
              <a:t>ID</a:t>
            </a:r>
            <a:r>
              <a:rPr lang="zh-CN" altLang="en-US" sz="1000" dirty="0"/>
              <a:t>的理论，本质上就是希望找到这样的东西，却不知道，法成则人成，人不成，法何成？</a:t>
            </a:r>
          </a:p>
        </p:txBody>
      </p:sp>
      <p:sp>
        <p:nvSpPr>
          <p:cNvPr id="5" name="矩形 4"/>
          <p:cNvSpPr/>
          <p:nvPr/>
        </p:nvSpPr>
        <p:spPr>
          <a:xfrm>
            <a:off x="4539592" y="283256"/>
            <a:ext cx="4572000" cy="1169551"/>
          </a:xfrm>
          <a:prstGeom prst="rect">
            <a:avLst/>
          </a:prstGeom>
          <a:effectLst/>
        </p:spPr>
        <p:txBody>
          <a:bodyPr>
            <a:spAutoFit/>
          </a:bodyPr>
          <a:lstStyle/>
          <a:p>
            <a:r>
              <a:rPr lang="zh-CN" altLang="en-US" sz="1000" dirty="0"/>
              <a:t>一个很简单的实验，同一批人，同样的资金，同样的股本、同时开始股票运行的实验，显然，这个实验是不可重复的。因为，股票走势，归根结底，是参与者心理合力的痕迹，而心理，是不可重复的。否则，请问，有谁能百分百复制自己</a:t>
            </a:r>
            <a:r>
              <a:rPr lang="en-US" altLang="zh-CN" sz="1000" dirty="0"/>
              <a:t>9</a:t>
            </a:r>
            <a:r>
              <a:rPr lang="zh-CN" altLang="en-US" sz="1000" dirty="0"/>
              <a:t>月</a:t>
            </a:r>
            <a:r>
              <a:rPr lang="en-US" altLang="zh-CN" sz="1000" dirty="0"/>
              <a:t>30</a:t>
            </a:r>
            <a:r>
              <a:rPr lang="zh-CN" altLang="en-US" sz="1000" dirty="0"/>
              <a:t>日开盘那四小时的心理曲线？这都是一次性的，不可复制。而几千万、上亿人的交易的可复制性，就更没可能了。为什么？每天都是新世界，影响市场的因素，每天都在变化着，而这些因素对市场参与者的心理影响，更是模糊、混沌，由此产生的走势，很显然不具有任何百分百复制的可能性。</a:t>
            </a:r>
          </a:p>
        </p:txBody>
      </p:sp>
      <p:sp>
        <p:nvSpPr>
          <p:cNvPr id="6" name="矩形 5"/>
          <p:cNvSpPr/>
          <p:nvPr/>
        </p:nvSpPr>
        <p:spPr>
          <a:xfrm>
            <a:off x="180529" y="1248168"/>
            <a:ext cx="4176018" cy="430887"/>
          </a:xfrm>
          <a:prstGeom prst="rect">
            <a:avLst/>
          </a:prstGeom>
          <a:effectLst/>
        </p:spPr>
        <p:txBody>
          <a:bodyPr wrap="square">
            <a:spAutoFit/>
          </a:bodyPr>
          <a:lstStyle/>
          <a:p>
            <a:r>
              <a:rPr lang="zh-CN" altLang="en-US" sz="1100" b="1" dirty="0">
                <a:solidFill>
                  <a:srgbClr val="7030A0"/>
                </a:solidFill>
              </a:rPr>
              <a:t>因此，从最开始的时候，就必须要有一个大的眼界，如果看</a:t>
            </a:r>
            <a:r>
              <a:rPr lang="en-US" altLang="zh-CN" sz="1100" b="1" dirty="0">
                <a:solidFill>
                  <a:srgbClr val="7030A0"/>
                </a:solidFill>
              </a:rPr>
              <a:t>1</a:t>
            </a:r>
            <a:r>
              <a:rPr lang="zh-CN" altLang="en-US" sz="1100" b="1" dirty="0">
                <a:solidFill>
                  <a:srgbClr val="7030A0"/>
                </a:solidFill>
              </a:rPr>
              <a:t>分钟就被锁在</a:t>
            </a:r>
            <a:r>
              <a:rPr lang="en-US" altLang="zh-CN" sz="1100" b="1" dirty="0">
                <a:solidFill>
                  <a:srgbClr val="7030A0"/>
                </a:solidFill>
              </a:rPr>
              <a:t>1</a:t>
            </a:r>
            <a:r>
              <a:rPr lang="zh-CN" altLang="en-US" sz="1100" b="1" dirty="0">
                <a:solidFill>
                  <a:srgbClr val="7030A0"/>
                </a:solidFill>
              </a:rPr>
              <a:t>分钟层面里，那搞</a:t>
            </a:r>
            <a:r>
              <a:rPr lang="en-US" altLang="zh-CN" sz="1100" b="1" dirty="0">
                <a:solidFill>
                  <a:srgbClr val="7030A0"/>
                </a:solidFill>
              </a:rPr>
              <a:t>100</a:t>
            </a:r>
            <a:r>
              <a:rPr lang="zh-CN" altLang="en-US" sz="1100" b="1" dirty="0">
                <a:solidFill>
                  <a:srgbClr val="7030A0"/>
                </a:solidFill>
              </a:rPr>
              <a:t>年都进步不了。</a:t>
            </a:r>
          </a:p>
        </p:txBody>
      </p:sp>
      <p:sp>
        <p:nvSpPr>
          <p:cNvPr id="7" name="矩形 6"/>
          <p:cNvSpPr/>
          <p:nvPr/>
        </p:nvSpPr>
        <p:spPr>
          <a:xfrm>
            <a:off x="136313" y="1747774"/>
            <a:ext cx="4220234" cy="553998"/>
          </a:xfrm>
          <a:prstGeom prst="rect">
            <a:avLst/>
          </a:prstGeom>
          <a:effectLst/>
        </p:spPr>
        <p:txBody>
          <a:bodyPr wrap="square">
            <a:spAutoFit/>
          </a:bodyPr>
          <a:lstStyle/>
          <a:p>
            <a:r>
              <a:rPr lang="zh-CN" altLang="en-US" sz="1000" dirty="0"/>
              <a:t>一个很简单的例子，也是最基础的一步，就是必须动态地把握各种概念。例如，</a:t>
            </a:r>
            <a:r>
              <a:rPr lang="zh-CN" altLang="en-US" sz="1000" b="1" dirty="0">
                <a:solidFill>
                  <a:srgbClr val="FF0000"/>
                </a:solidFill>
              </a:rPr>
              <a:t>第三类卖点，这在不同的情况下，其操作意义显然是不同的。</a:t>
            </a:r>
            <a:r>
              <a:rPr lang="zh-CN" altLang="en-US" sz="1000" dirty="0"/>
              <a:t>不妨以此为例子，仔细分析一下：</a:t>
            </a:r>
          </a:p>
        </p:txBody>
      </p:sp>
      <p:sp>
        <p:nvSpPr>
          <p:cNvPr id="8" name="矩形 7"/>
          <p:cNvSpPr/>
          <p:nvPr/>
        </p:nvSpPr>
        <p:spPr>
          <a:xfrm>
            <a:off x="184113" y="2371488"/>
            <a:ext cx="4172434" cy="1015663"/>
          </a:xfrm>
          <a:prstGeom prst="rect">
            <a:avLst/>
          </a:prstGeom>
          <a:effectLst/>
        </p:spPr>
        <p:txBody>
          <a:bodyPr wrap="square">
            <a:spAutoFit/>
          </a:bodyPr>
          <a:lstStyle/>
          <a:p>
            <a:r>
              <a:rPr lang="zh-CN" altLang="en-US" sz="1000" dirty="0">
                <a:solidFill>
                  <a:srgbClr val="C00000"/>
                </a:solidFill>
              </a:rPr>
              <a:t>一、在一个大级别的中枢上移中</a:t>
            </a:r>
            <a:r>
              <a:rPr lang="zh-CN" altLang="en-US" sz="1000" dirty="0"/>
              <a:t>，一个小级别的第三类卖点，唯一注意的，就是这个卖点扩展出来的走势，是否会改变大级别中枢上移本身，这里，根据大级别的走势，不难发现其界限。因此，这种第三类卖点的操作意义，就不大，关键是警戒的意义。如果是短线的短差，那也是小级别的中枢震荡中来回操作，因此这第三类卖点也只是构成一个震荡意义的操作点。</a:t>
            </a:r>
          </a:p>
        </p:txBody>
      </p:sp>
      <p:sp>
        <p:nvSpPr>
          <p:cNvPr id="9" name="矩形 8"/>
          <p:cNvSpPr/>
          <p:nvPr/>
        </p:nvSpPr>
        <p:spPr>
          <a:xfrm>
            <a:off x="198407" y="3379600"/>
            <a:ext cx="4158140" cy="1015663"/>
          </a:xfrm>
          <a:prstGeom prst="rect">
            <a:avLst/>
          </a:prstGeom>
          <a:effectLst/>
        </p:spPr>
        <p:txBody>
          <a:bodyPr wrap="square">
            <a:spAutoFit/>
          </a:bodyPr>
          <a:lstStyle/>
          <a:p>
            <a:r>
              <a:rPr lang="zh-CN" altLang="en-US" sz="1000" dirty="0">
                <a:solidFill>
                  <a:srgbClr val="C00000"/>
                </a:solidFill>
              </a:rPr>
              <a:t>二、在一个大级别的中枢下移中，</a:t>
            </a:r>
            <a:r>
              <a:rPr lang="zh-CN" altLang="en-US" sz="1000" dirty="0"/>
              <a:t>这样，一个小级别的第三类卖点，其</a:t>
            </a:r>
            <a:r>
              <a:rPr lang="zh-CN" altLang="en-US" sz="1000" dirty="0" smtClean="0"/>
              <a:t>意义就是</a:t>
            </a:r>
            <a:r>
              <a:rPr lang="zh-CN" altLang="en-US" sz="1000" dirty="0"/>
              <a:t>这卖点是否让大级别中枢的下移继续，如果继续，那就意味着这里没有任何的操作价值（当然，如果有卖空的，那是另算了）。这类第三类卖点的操作意义，基本没有，如果说卖，大级别都中枢下移了，好的卖点估计都过去了</a:t>
            </a:r>
            <a:r>
              <a:rPr lang="en-US" altLang="zh-CN" sz="1000" dirty="0"/>
              <a:t>N</a:t>
            </a:r>
            <a:r>
              <a:rPr lang="zh-CN" altLang="en-US" sz="1000" dirty="0"/>
              <a:t>的</a:t>
            </a:r>
            <a:r>
              <a:rPr lang="en-US" altLang="zh-CN" sz="1000" dirty="0"/>
              <a:t>N</a:t>
            </a:r>
            <a:r>
              <a:rPr lang="zh-CN" altLang="en-US" sz="1000" dirty="0"/>
              <a:t>次方个了，也就是说市场已经给你</a:t>
            </a:r>
            <a:r>
              <a:rPr lang="en-US" altLang="zh-CN" sz="1000" dirty="0"/>
              <a:t>N</a:t>
            </a:r>
            <a:r>
              <a:rPr lang="zh-CN" altLang="en-US" sz="1000" dirty="0"/>
              <a:t>的</a:t>
            </a:r>
            <a:r>
              <a:rPr lang="en-US" altLang="zh-CN" sz="1000" dirty="0"/>
              <a:t>N</a:t>
            </a:r>
            <a:r>
              <a:rPr lang="zh-CN" altLang="en-US" sz="1000" dirty="0"/>
              <a:t>次方卖的机会，你还没改正，那你大概更适合去卖豆腐了。</a:t>
            </a:r>
          </a:p>
        </p:txBody>
      </p:sp>
      <p:sp>
        <p:nvSpPr>
          <p:cNvPr id="10" name="矩形 9"/>
          <p:cNvSpPr/>
          <p:nvPr/>
        </p:nvSpPr>
        <p:spPr>
          <a:xfrm>
            <a:off x="179512" y="4387712"/>
            <a:ext cx="4150081" cy="861774"/>
          </a:xfrm>
          <a:prstGeom prst="rect">
            <a:avLst/>
          </a:prstGeom>
          <a:effectLst/>
        </p:spPr>
        <p:txBody>
          <a:bodyPr wrap="square">
            <a:spAutoFit/>
          </a:bodyPr>
          <a:lstStyle/>
          <a:p>
            <a:r>
              <a:rPr lang="zh-CN" altLang="en-US" sz="1000" dirty="0" smtClean="0">
                <a:solidFill>
                  <a:srgbClr val="C00000"/>
                </a:solidFill>
              </a:rPr>
              <a:t>三、</a:t>
            </a:r>
            <a:r>
              <a:rPr lang="zh-CN" altLang="en-US" sz="1000" dirty="0">
                <a:solidFill>
                  <a:srgbClr val="C00000"/>
                </a:solidFill>
              </a:rPr>
              <a:t>在一个大级别的中枢震荡中，</a:t>
            </a:r>
            <a:r>
              <a:rPr lang="zh-CN" altLang="en-US" sz="1000" dirty="0">
                <a:solidFill>
                  <a:schemeClr val="tx1">
                    <a:lumMod val="85000"/>
                    <a:lumOff val="15000"/>
                  </a:schemeClr>
                </a:solidFill>
              </a:rPr>
              <a:t>这样，一个小级别的第三类卖点，其意义就</a:t>
            </a:r>
            <a:r>
              <a:rPr lang="zh-CN" altLang="en-US" sz="1000" dirty="0" smtClean="0">
                <a:solidFill>
                  <a:schemeClr val="tx1">
                    <a:lumMod val="85000"/>
                    <a:lumOff val="15000"/>
                  </a:schemeClr>
                </a:solidFill>
              </a:rPr>
              <a:t>看这</a:t>
            </a:r>
            <a:r>
              <a:rPr lang="zh-CN" altLang="en-US" sz="1000" dirty="0">
                <a:solidFill>
                  <a:schemeClr val="tx1">
                    <a:lumMod val="85000"/>
                    <a:lumOff val="15000"/>
                  </a:schemeClr>
                </a:solidFill>
              </a:rPr>
              <a:t>是否延伸出大级别的第三类卖点，如果没有这种危险，本质上不构成大的操作机会，只是一个短线震荡机会。而且，很有可能，一个小级别的第三类卖点后，反而延伸出大级别的买点，这在震荡中太常见了。</a:t>
            </a:r>
          </a:p>
        </p:txBody>
      </p:sp>
      <p:sp>
        <p:nvSpPr>
          <p:cNvPr id="11" name="矩形 10"/>
          <p:cNvSpPr/>
          <p:nvPr/>
        </p:nvSpPr>
        <p:spPr>
          <a:xfrm>
            <a:off x="167667" y="5231522"/>
            <a:ext cx="4137789" cy="861774"/>
          </a:xfrm>
          <a:prstGeom prst="rect">
            <a:avLst/>
          </a:prstGeom>
          <a:effectLst/>
        </p:spPr>
        <p:txBody>
          <a:bodyPr wrap="square">
            <a:spAutoFit/>
          </a:bodyPr>
          <a:lstStyle/>
          <a:p>
            <a:r>
              <a:rPr lang="zh-CN" altLang="en-US" sz="1000" b="1" dirty="0">
                <a:solidFill>
                  <a:srgbClr val="C00000"/>
                </a:solidFill>
              </a:rPr>
              <a:t>第三最后说的这种情况，就是多空通杀中经常用到的一种技巧。</a:t>
            </a:r>
            <a:r>
              <a:rPr lang="zh-CN" altLang="en-US" sz="1000" dirty="0"/>
              <a:t>通杀，就是要把所有人的舞步搞乱。怎么搞乱？就是买点卖点轮番转折，而且模式不断变化，让不同的操作模式都被破裂一次。而这种舞步错乱的本质，就是要触及不同的突破、止蚀位置，让止蚀的刚卖出的又回头；刚买入追突破的马上给一巴掌。</a:t>
            </a:r>
          </a:p>
        </p:txBody>
      </p:sp>
      <p:sp>
        <p:nvSpPr>
          <p:cNvPr id="13" name="矩形 12"/>
          <p:cNvSpPr/>
          <p:nvPr/>
        </p:nvSpPr>
        <p:spPr>
          <a:xfrm>
            <a:off x="4572000" y="1533603"/>
            <a:ext cx="4572000" cy="553998"/>
          </a:xfrm>
          <a:prstGeom prst="rect">
            <a:avLst/>
          </a:prstGeom>
          <a:effectLst/>
        </p:spPr>
        <p:txBody>
          <a:bodyPr>
            <a:spAutoFit/>
          </a:bodyPr>
          <a:lstStyle/>
          <a:p>
            <a:r>
              <a:rPr lang="zh-CN" altLang="en-US" sz="1000" b="1" dirty="0">
                <a:solidFill>
                  <a:srgbClr val="FF0000"/>
                </a:solidFill>
              </a:rPr>
              <a:t>而只要把握了本</a:t>
            </a:r>
            <a:r>
              <a:rPr lang="en-US" altLang="zh-CN" sz="1000" b="1" dirty="0">
                <a:solidFill>
                  <a:srgbClr val="FF0000"/>
                </a:solidFill>
              </a:rPr>
              <a:t>ID</a:t>
            </a:r>
            <a:r>
              <a:rPr lang="zh-CN" altLang="en-US" sz="1000" b="1" dirty="0">
                <a:solidFill>
                  <a:srgbClr val="FF0000"/>
                </a:solidFill>
              </a:rPr>
              <a:t>的理论，那么第三那种情况，正好适合去凌波微步一番。这里，还可以更精确地分析一把。根据先后已经买卖点的级别，无非以下几种情况</a:t>
            </a:r>
            <a:r>
              <a:rPr lang="zh-CN" altLang="en-US" sz="1000" b="1" dirty="0"/>
              <a:t>。</a:t>
            </a:r>
          </a:p>
        </p:txBody>
      </p:sp>
      <p:sp>
        <p:nvSpPr>
          <p:cNvPr id="23" name="矩形 22"/>
          <p:cNvSpPr/>
          <p:nvPr/>
        </p:nvSpPr>
        <p:spPr>
          <a:xfrm>
            <a:off x="4667250" y="2155464"/>
            <a:ext cx="1281120" cy="246221"/>
          </a:xfrm>
          <a:prstGeom prst="rect">
            <a:avLst/>
          </a:prstGeom>
          <a:effectLst/>
        </p:spPr>
        <p:txBody>
          <a:bodyPr wrap="none">
            <a:spAutoFit/>
          </a:bodyPr>
          <a:lstStyle/>
          <a:p>
            <a:r>
              <a:rPr lang="en-US" altLang="zh-CN" sz="1000" dirty="0">
                <a:solidFill>
                  <a:srgbClr val="C00000"/>
                </a:solidFill>
              </a:rPr>
              <a:t>1</a:t>
            </a:r>
            <a:r>
              <a:rPr lang="zh-CN" altLang="en-US" sz="1000" dirty="0">
                <a:solidFill>
                  <a:srgbClr val="C00000"/>
                </a:solidFill>
              </a:rPr>
              <a:t>、大买点后小买点</a:t>
            </a:r>
          </a:p>
        </p:txBody>
      </p:sp>
      <p:sp>
        <p:nvSpPr>
          <p:cNvPr id="24" name="矩形 23"/>
          <p:cNvSpPr/>
          <p:nvPr/>
        </p:nvSpPr>
        <p:spPr>
          <a:xfrm>
            <a:off x="4572000" y="2390301"/>
            <a:ext cx="4572000" cy="1015663"/>
          </a:xfrm>
          <a:prstGeom prst="rect">
            <a:avLst/>
          </a:prstGeom>
          <a:effectLst/>
        </p:spPr>
        <p:txBody>
          <a:bodyPr>
            <a:spAutoFit/>
          </a:bodyPr>
          <a:lstStyle/>
          <a:p>
            <a:r>
              <a:rPr lang="zh-CN" altLang="en-US" sz="1000" dirty="0"/>
              <a:t>这种情况，后面的小卖点，往往构成相对于大买点的第二次介入机会，但不一定是最精确的机会。因为最精确的机会，一定是符合区间套的，而并不是任何的小级别买点，都必然在大级别买点对应的区间套中。也就是说，这种小级别买点，往往会被小级别的波动所跌破，但这种破坏，只要不破坏前面大级别买点所有构造的大级别结构，那就一定会有新的小级别波动，重新回到该买点之上。</a:t>
            </a:r>
          </a:p>
        </p:txBody>
      </p:sp>
      <p:sp>
        <p:nvSpPr>
          <p:cNvPr id="25" name="矩形 24"/>
          <p:cNvSpPr/>
          <p:nvPr/>
        </p:nvSpPr>
        <p:spPr>
          <a:xfrm>
            <a:off x="4572000" y="3438115"/>
            <a:ext cx="4572000" cy="400110"/>
          </a:xfrm>
          <a:prstGeom prst="rect">
            <a:avLst/>
          </a:prstGeom>
          <a:effectLst/>
        </p:spPr>
        <p:txBody>
          <a:bodyPr>
            <a:spAutoFit/>
          </a:bodyPr>
          <a:lstStyle/>
          <a:p>
            <a:r>
              <a:rPr lang="zh-CN" altLang="en-US" sz="1000" dirty="0"/>
              <a:t>大买点后，必然产生相应级别的结构，因为后面的小买点，不过是构造这大结构中的小支架，明白这个道理，相应的操作就很简单了。</a:t>
            </a:r>
          </a:p>
        </p:txBody>
      </p:sp>
      <p:sp>
        <p:nvSpPr>
          <p:cNvPr id="26" name="矩形 25"/>
          <p:cNvSpPr/>
          <p:nvPr/>
        </p:nvSpPr>
        <p:spPr>
          <a:xfrm>
            <a:off x="4702561" y="3888012"/>
            <a:ext cx="1281120" cy="246221"/>
          </a:xfrm>
          <a:prstGeom prst="rect">
            <a:avLst/>
          </a:prstGeom>
          <a:effectLst/>
        </p:spPr>
        <p:txBody>
          <a:bodyPr wrap="none">
            <a:spAutoFit/>
          </a:bodyPr>
          <a:lstStyle/>
          <a:p>
            <a:r>
              <a:rPr lang="en-US" altLang="zh-CN" sz="1000" dirty="0">
                <a:solidFill>
                  <a:srgbClr val="C00000"/>
                </a:solidFill>
              </a:rPr>
              <a:t>2</a:t>
            </a:r>
            <a:r>
              <a:rPr lang="zh-CN" altLang="en-US" sz="1000" dirty="0">
                <a:solidFill>
                  <a:srgbClr val="C00000"/>
                </a:solidFill>
              </a:rPr>
              <a:t>、大卖点后小卖点</a:t>
            </a:r>
          </a:p>
        </p:txBody>
      </p:sp>
      <p:sp>
        <p:nvSpPr>
          <p:cNvPr id="27" name="矩形 26"/>
          <p:cNvSpPr/>
          <p:nvPr/>
        </p:nvSpPr>
        <p:spPr>
          <a:xfrm>
            <a:off x="4572975" y="4099680"/>
            <a:ext cx="4572000" cy="246221"/>
          </a:xfrm>
          <a:prstGeom prst="rect">
            <a:avLst/>
          </a:prstGeom>
          <a:effectLst/>
        </p:spPr>
        <p:txBody>
          <a:bodyPr>
            <a:spAutoFit/>
          </a:bodyPr>
          <a:lstStyle/>
          <a:p>
            <a:r>
              <a:rPr lang="zh-CN" altLang="en-US" sz="1000" dirty="0"/>
              <a:t>和上面那种情况反过来就是。</a:t>
            </a:r>
          </a:p>
        </p:txBody>
      </p:sp>
      <p:sp>
        <p:nvSpPr>
          <p:cNvPr id="28" name="矩形 27"/>
          <p:cNvSpPr/>
          <p:nvPr/>
        </p:nvSpPr>
        <p:spPr>
          <a:xfrm>
            <a:off x="4716016" y="4395263"/>
            <a:ext cx="1281120" cy="246221"/>
          </a:xfrm>
          <a:prstGeom prst="rect">
            <a:avLst/>
          </a:prstGeom>
          <a:effectLst/>
        </p:spPr>
        <p:txBody>
          <a:bodyPr wrap="none">
            <a:spAutoFit/>
          </a:bodyPr>
          <a:lstStyle/>
          <a:p>
            <a:r>
              <a:rPr lang="en-US" altLang="zh-CN" sz="1000" dirty="0">
                <a:solidFill>
                  <a:srgbClr val="C00000"/>
                </a:solidFill>
              </a:rPr>
              <a:t>3</a:t>
            </a:r>
            <a:r>
              <a:rPr lang="zh-CN" altLang="en-US" sz="1000" dirty="0">
                <a:solidFill>
                  <a:srgbClr val="C00000"/>
                </a:solidFill>
              </a:rPr>
              <a:t>、大买点后小卖点</a:t>
            </a:r>
          </a:p>
        </p:txBody>
      </p:sp>
      <p:sp>
        <p:nvSpPr>
          <p:cNvPr id="29" name="矩形 28"/>
          <p:cNvSpPr/>
          <p:nvPr/>
        </p:nvSpPr>
        <p:spPr>
          <a:xfrm>
            <a:off x="4608512" y="4646746"/>
            <a:ext cx="4572000" cy="1015663"/>
          </a:xfrm>
          <a:prstGeom prst="rect">
            <a:avLst/>
          </a:prstGeom>
          <a:effectLst/>
        </p:spPr>
        <p:txBody>
          <a:bodyPr>
            <a:spAutoFit/>
          </a:bodyPr>
          <a:lstStyle/>
          <a:p>
            <a:r>
              <a:rPr lang="zh-CN" altLang="en-US" sz="1000" dirty="0"/>
              <a:t>如果两点间有一个大卖点，那么，就可以归到第</a:t>
            </a:r>
            <a:r>
              <a:rPr lang="en-US" altLang="zh-CN" sz="1000" dirty="0"/>
              <a:t>2</a:t>
            </a:r>
            <a:r>
              <a:rPr lang="zh-CN" altLang="en-US" sz="1000" dirty="0"/>
              <a:t>种情况去。如果没有，那么这个小卖点后，将有一个小级别的走势去再次考验或者确认这个大买点后形成的大级别结构，只要这个走势不破坏该结构，接着形成的小买点，往往有着大能量，为什么？因为大结构本身的能量将起着重要的力量，一个结构形成后，如果小级别的反过程没有制造出破坏，一种自然的结构延伸力将使得结构被延伸，这是一种重要的力量。</a:t>
            </a:r>
          </a:p>
        </p:txBody>
      </p:sp>
      <p:sp>
        <p:nvSpPr>
          <p:cNvPr id="30" name="矩形 29"/>
          <p:cNvSpPr/>
          <p:nvPr/>
        </p:nvSpPr>
        <p:spPr>
          <a:xfrm>
            <a:off x="4731040" y="5639111"/>
            <a:ext cx="1281120" cy="246221"/>
          </a:xfrm>
          <a:prstGeom prst="rect">
            <a:avLst/>
          </a:prstGeom>
          <a:effectLst/>
        </p:spPr>
        <p:txBody>
          <a:bodyPr wrap="none">
            <a:spAutoFit/>
          </a:bodyPr>
          <a:lstStyle/>
          <a:p>
            <a:r>
              <a:rPr lang="en-US" altLang="zh-CN" sz="1000" dirty="0">
                <a:solidFill>
                  <a:srgbClr val="C00000"/>
                </a:solidFill>
              </a:rPr>
              <a:t>4</a:t>
            </a:r>
            <a:r>
              <a:rPr lang="zh-CN" altLang="en-US" sz="1000" dirty="0">
                <a:solidFill>
                  <a:srgbClr val="C00000"/>
                </a:solidFill>
              </a:rPr>
              <a:t>、大卖点后小买点</a:t>
            </a:r>
          </a:p>
        </p:txBody>
      </p:sp>
      <p:sp>
        <p:nvSpPr>
          <p:cNvPr id="31" name="矩形 30"/>
          <p:cNvSpPr/>
          <p:nvPr/>
        </p:nvSpPr>
        <p:spPr>
          <a:xfrm>
            <a:off x="4660219" y="5832971"/>
            <a:ext cx="1210588" cy="246221"/>
          </a:xfrm>
          <a:prstGeom prst="rect">
            <a:avLst/>
          </a:prstGeom>
          <a:effectLst/>
        </p:spPr>
        <p:txBody>
          <a:bodyPr wrap="none">
            <a:spAutoFit/>
          </a:bodyPr>
          <a:lstStyle/>
          <a:p>
            <a:r>
              <a:rPr lang="zh-CN" altLang="en-US" sz="1000" dirty="0"/>
              <a:t>和上面反过来就是</a:t>
            </a:r>
          </a:p>
        </p:txBody>
      </p:sp>
      <p:sp>
        <p:nvSpPr>
          <p:cNvPr id="2" name="矩形 1"/>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 name="动作按钮: 开始 2">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4" name="动作按钮: 后退或前一项 13">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5" name="动作按钮: 前进或下一项 14">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6" name="动作按钮: 结束 15">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7" name="动作按钮: 第一张 16">
            <a:hlinkClick r:id="" action="ppaction://hlinkshowjump?jump=firstslide" highlightClick="1"/>
          </p:cNvPr>
          <p:cNvSpPr/>
          <p:nvPr/>
        </p:nvSpPr>
        <p:spPr bwMode="auto">
          <a:xfrm>
            <a:off x="8550442" y="6611779"/>
            <a:ext cx="262764"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8" name="动作按钮: 上一张 17">
            <a:hlinkClick r:id="" action="ppaction://hlinkshowjump?jump=endshow" highlightClick="1"/>
          </p:cNvPr>
          <p:cNvSpPr/>
          <p:nvPr/>
        </p:nvSpPr>
        <p:spPr bwMode="auto">
          <a:xfrm>
            <a:off x="8813206" y="6611778"/>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fltVal val="0"/>
                                          </p:val>
                                        </p:tav>
                                        <p:tav tm="100000">
                                          <p:val>
                                            <p:strVal val="#ppt_h"/>
                                          </p:val>
                                        </p:tav>
                                      </p:tavLst>
                                    </p:anim>
                                    <p:animEffect transition="in" filter="fad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500" fill="hold"/>
                                        <p:tgtEl>
                                          <p:spTgt spid="13"/>
                                        </p:tgtEl>
                                        <p:attrNameLst>
                                          <p:attrName>ppt_w</p:attrName>
                                        </p:attrNameLst>
                                      </p:cBhvr>
                                      <p:tavLst>
                                        <p:tav tm="0">
                                          <p:val>
                                            <p:fltVal val="0"/>
                                          </p:val>
                                        </p:tav>
                                        <p:tav tm="100000">
                                          <p:val>
                                            <p:strVal val="#ppt_w"/>
                                          </p:val>
                                        </p:tav>
                                      </p:tavLst>
                                    </p:anim>
                                    <p:anim calcmode="lin" valueType="num">
                                      <p:cBhvr>
                                        <p:cTn id="71" dur="500" fill="hold"/>
                                        <p:tgtEl>
                                          <p:spTgt spid="13"/>
                                        </p:tgtEl>
                                        <p:attrNameLst>
                                          <p:attrName>ppt_h</p:attrName>
                                        </p:attrNameLst>
                                      </p:cBhvr>
                                      <p:tavLst>
                                        <p:tav tm="0">
                                          <p:val>
                                            <p:fltVal val="0"/>
                                          </p:val>
                                        </p:tav>
                                        <p:tav tm="100000">
                                          <p:val>
                                            <p:strVal val="#ppt_h"/>
                                          </p:val>
                                        </p:tav>
                                      </p:tavLst>
                                    </p:anim>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animEffect transition="in" filter="fade">
                                      <p:cBhvr>
                                        <p:cTn id="93" dur="500"/>
                                        <p:tgtEl>
                                          <p:spTgt spid="25"/>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p:cTn id="98" dur="500" fill="hold"/>
                                        <p:tgtEl>
                                          <p:spTgt spid="26"/>
                                        </p:tgtEl>
                                        <p:attrNameLst>
                                          <p:attrName>ppt_w</p:attrName>
                                        </p:attrNameLst>
                                      </p:cBhvr>
                                      <p:tavLst>
                                        <p:tav tm="0">
                                          <p:val>
                                            <p:fltVal val="0"/>
                                          </p:val>
                                        </p:tav>
                                        <p:tav tm="100000">
                                          <p:val>
                                            <p:strVal val="#ppt_w"/>
                                          </p:val>
                                        </p:tav>
                                      </p:tavLst>
                                    </p:anim>
                                    <p:anim calcmode="lin" valueType="num">
                                      <p:cBhvr>
                                        <p:cTn id="99" dur="500" fill="hold"/>
                                        <p:tgtEl>
                                          <p:spTgt spid="26"/>
                                        </p:tgtEl>
                                        <p:attrNameLst>
                                          <p:attrName>ppt_h</p:attrName>
                                        </p:attrNameLst>
                                      </p:cBhvr>
                                      <p:tavLst>
                                        <p:tav tm="0">
                                          <p:val>
                                            <p:fltVal val="0"/>
                                          </p:val>
                                        </p:tav>
                                        <p:tav tm="100000">
                                          <p:val>
                                            <p:strVal val="#ppt_h"/>
                                          </p:val>
                                        </p:tav>
                                      </p:tavLst>
                                    </p:anim>
                                    <p:animEffect transition="in" filter="fade">
                                      <p:cBhvr>
                                        <p:cTn id="100" dur="500"/>
                                        <p:tgtEl>
                                          <p:spTgt spid="2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anim calcmode="lin" valueType="num">
                                      <p:cBhvr>
                                        <p:cTn id="112" dur="500" fill="hold"/>
                                        <p:tgtEl>
                                          <p:spTgt spid="28"/>
                                        </p:tgtEl>
                                        <p:attrNameLst>
                                          <p:attrName>ppt_w</p:attrName>
                                        </p:attrNameLst>
                                      </p:cBhvr>
                                      <p:tavLst>
                                        <p:tav tm="0">
                                          <p:val>
                                            <p:fltVal val="0"/>
                                          </p:val>
                                        </p:tav>
                                        <p:tav tm="100000">
                                          <p:val>
                                            <p:strVal val="#ppt_w"/>
                                          </p:val>
                                        </p:tav>
                                      </p:tavLst>
                                    </p:anim>
                                    <p:anim calcmode="lin" valueType="num">
                                      <p:cBhvr>
                                        <p:cTn id="113" dur="500" fill="hold"/>
                                        <p:tgtEl>
                                          <p:spTgt spid="28"/>
                                        </p:tgtEl>
                                        <p:attrNameLst>
                                          <p:attrName>ppt_h</p:attrName>
                                        </p:attrNameLst>
                                      </p:cBhvr>
                                      <p:tavLst>
                                        <p:tav tm="0">
                                          <p:val>
                                            <p:fltVal val="0"/>
                                          </p:val>
                                        </p:tav>
                                        <p:tav tm="100000">
                                          <p:val>
                                            <p:strVal val="#ppt_h"/>
                                          </p:val>
                                        </p:tav>
                                      </p:tavLst>
                                    </p:anim>
                                    <p:animEffect transition="in" filter="fade">
                                      <p:cBhvr>
                                        <p:cTn id="114" dur="500"/>
                                        <p:tgtEl>
                                          <p:spTgt spid="28"/>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29"/>
                                        </p:tgtEl>
                                        <p:attrNameLst>
                                          <p:attrName>style.visibility</p:attrName>
                                        </p:attrNameLst>
                                      </p:cBhvr>
                                      <p:to>
                                        <p:strVal val="visible"/>
                                      </p:to>
                                    </p:set>
                                    <p:anim calcmode="lin" valueType="num">
                                      <p:cBhvr>
                                        <p:cTn id="119" dur="500" fill="hold"/>
                                        <p:tgtEl>
                                          <p:spTgt spid="29"/>
                                        </p:tgtEl>
                                        <p:attrNameLst>
                                          <p:attrName>ppt_w</p:attrName>
                                        </p:attrNameLst>
                                      </p:cBhvr>
                                      <p:tavLst>
                                        <p:tav tm="0">
                                          <p:val>
                                            <p:fltVal val="0"/>
                                          </p:val>
                                        </p:tav>
                                        <p:tav tm="100000">
                                          <p:val>
                                            <p:strVal val="#ppt_w"/>
                                          </p:val>
                                        </p:tav>
                                      </p:tavLst>
                                    </p:anim>
                                    <p:anim calcmode="lin" valueType="num">
                                      <p:cBhvr>
                                        <p:cTn id="120" dur="500" fill="hold"/>
                                        <p:tgtEl>
                                          <p:spTgt spid="29"/>
                                        </p:tgtEl>
                                        <p:attrNameLst>
                                          <p:attrName>ppt_h</p:attrName>
                                        </p:attrNameLst>
                                      </p:cBhvr>
                                      <p:tavLst>
                                        <p:tav tm="0">
                                          <p:val>
                                            <p:fltVal val="0"/>
                                          </p:val>
                                        </p:tav>
                                        <p:tav tm="100000">
                                          <p:val>
                                            <p:strVal val="#ppt_h"/>
                                          </p:val>
                                        </p:tav>
                                      </p:tavLst>
                                    </p:anim>
                                    <p:animEffect transition="in" filter="fade">
                                      <p:cBhvr>
                                        <p:cTn id="121" dur="500"/>
                                        <p:tgtEl>
                                          <p:spTgt spid="29"/>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p:cTn id="126" dur="500" fill="hold"/>
                                        <p:tgtEl>
                                          <p:spTgt spid="30"/>
                                        </p:tgtEl>
                                        <p:attrNameLst>
                                          <p:attrName>ppt_w</p:attrName>
                                        </p:attrNameLst>
                                      </p:cBhvr>
                                      <p:tavLst>
                                        <p:tav tm="0">
                                          <p:val>
                                            <p:fltVal val="0"/>
                                          </p:val>
                                        </p:tav>
                                        <p:tav tm="100000">
                                          <p:val>
                                            <p:strVal val="#ppt_w"/>
                                          </p:val>
                                        </p:tav>
                                      </p:tavLst>
                                    </p:anim>
                                    <p:anim calcmode="lin" valueType="num">
                                      <p:cBhvr>
                                        <p:cTn id="127" dur="500" fill="hold"/>
                                        <p:tgtEl>
                                          <p:spTgt spid="30"/>
                                        </p:tgtEl>
                                        <p:attrNameLst>
                                          <p:attrName>ppt_h</p:attrName>
                                        </p:attrNameLst>
                                      </p:cBhvr>
                                      <p:tavLst>
                                        <p:tav tm="0">
                                          <p:val>
                                            <p:fltVal val="0"/>
                                          </p:val>
                                        </p:tav>
                                        <p:tav tm="100000">
                                          <p:val>
                                            <p:strVal val="#ppt_h"/>
                                          </p:val>
                                        </p:tav>
                                      </p:tavLst>
                                    </p:anim>
                                    <p:animEffect transition="in" filter="fade">
                                      <p:cBhvr>
                                        <p:cTn id="128" dur="500"/>
                                        <p:tgtEl>
                                          <p:spTgt spid="30"/>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p:cTn id="133" dur="500" fill="hold"/>
                                        <p:tgtEl>
                                          <p:spTgt spid="31"/>
                                        </p:tgtEl>
                                        <p:attrNameLst>
                                          <p:attrName>ppt_w</p:attrName>
                                        </p:attrNameLst>
                                      </p:cBhvr>
                                      <p:tavLst>
                                        <p:tav tm="0">
                                          <p:val>
                                            <p:fltVal val="0"/>
                                          </p:val>
                                        </p:tav>
                                        <p:tav tm="100000">
                                          <p:val>
                                            <p:strVal val="#ppt_w"/>
                                          </p:val>
                                        </p:tav>
                                      </p:tavLst>
                                    </p:anim>
                                    <p:anim calcmode="lin" valueType="num">
                                      <p:cBhvr>
                                        <p:cTn id="134" dur="500" fill="hold"/>
                                        <p:tgtEl>
                                          <p:spTgt spid="31"/>
                                        </p:tgtEl>
                                        <p:attrNameLst>
                                          <p:attrName>ppt_h</p:attrName>
                                        </p:attrNameLst>
                                      </p:cBhvr>
                                      <p:tavLst>
                                        <p:tav tm="0">
                                          <p:val>
                                            <p:fltVal val="0"/>
                                          </p:val>
                                        </p:tav>
                                        <p:tav tm="100000">
                                          <p:val>
                                            <p:strVal val="#ppt_h"/>
                                          </p:val>
                                        </p:tav>
                                      </p:tavLst>
                                    </p:anim>
                                    <p:animEffect transition="in" filter="fade">
                                      <p:cBhvr>
                                        <p:cTn id="1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5" grpId="0"/>
      <p:bldP spid="6" grpId="0"/>
      <p:bldP spid="7" grpId="0"/>
      <p:bldP spid="8" grpId="0"/>
      <p:bldP spid="9" grpId="0"/>
      <p:bldP spid="10" grpId="0"/>
      <p:bldP spid="11" grpId="0"/>
      <p:bldP spid="13" grpId="0"/>
      <p:bldP spid="23" grpId="0"/>
      <p:bldP spid="24" grpId="0"/>
      <p:bldP spid="25" grpId="0"/>
      <p:bldP spid="26" grpId="0"/>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6216397"/>
            <a:ext cx="9144000" cy="699194"/>
          </a:xfrm>
          <a:noFill/>
          <a:effectLst>
            <a:outerShdw blurRad="50800" dist="38100" dir="2700000" algn="tl" rotWithShape="0">
              <a:prstClr val="black">
                <a:alpha val="40000"/>
              </a:prstClr>
            </a:outerShdw>
          </a:effectLst>
        </p:spPr>
      </p:pic>
      <p:sp>
        <p:nvSpPr>
          <p:cNvPr id="5" name="标题 11"/>
          <p:cNvSpPr txBox="1">
            <a:spLocks/>
          </p:cNvSpPr>
          <p:nvPr/>
        </p:nvSpPr>
        <p:spPr bwMode="auto">
          <a:xfrm>
            <a:off x="37251" y="6462827"/>
            <a:ext cx="4318725" cy="3693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r>
              <a:rPr lang="zh-CN" altLang="en-US" sz="1800" b="1" dirty="0" smtClean="0">
                <a:solidFill>
                  <a:schemeClr val="accent1">
                    <a:lumMod val="50000"/>
                  </a:schemeClr>
                </a:solidFill>
                <a:effectLst>
                  <a:outerShdw blurRad="38100" dist="38100" dir="2700000" algn="tl">
                    <a:srgbClr val="000000">
                      <a:alpha val="43137"/>
                    </a:srgbClr>
                  </a:outerShdw>
                </a:effectLst>
              </a:rPr>
              <a:t>走势分析中必须杜绝一根筋思维（续）</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467544" y="374467"/>
            <a:ext cx="1537600" cy="246221"/>
          </a:xfrm>
          <a:prstGeom prst="rect">
            <a:avLst/>
          </a:prstGeom>
          <a:effectLst/>
        </p:spPr>
        <p:txBody>
          <a:bodyPr wrap="none">
            <a:spAutoFit/>
          </a:bodyPr>
          <a:lstStyle/>
          <a:p>
            <a:r>
              <a:rPr lang="en-US" altLang="zh-CN" sz="1000" dirty="0">
                <a:solidFill>
                  <a:srgbClr val="C00000"/>
                </a:solidFill>
              </a:rPr>
              <a:t>5</a:t>
            </a:r>
            <a:r>
              <a:rPr lang="zh-CN" altLang="en-US" sz="1000" dirty="0">
                <a:solidFill>
                  <a:srgbClr val="C00000"/>
                </a:solidFill>
              </a:rPr>
              <a:t>、大中枢中的小买卖点</a:t>
            </a:r>
          </a:p>
        </p:txBody>
      </p:sp>
      <p:sp>
        <p:nvSpPr>
          <p:cNvPr id="7" name="矩形 6"/>
          <p:cNvSpPr/>
          <p:nvPr/>
        </p:nvSpPr>
        <p:spPr>
          <a:xfrm>
            <a:off x="436482" y="632882"/>
            <a:ext cx="4572000" cy="707886"/>
          </a:xfrm>
          <a:prstGeom prst="rect">
            <a:avLst/>
          </a:prstGeom>
          <a:effectLst/>
        </p:spPr>
        <p:txBody>
          <a:bodyPr>
            <a:spAutoFit/>
          </a:bodyPr>
          <a:lstStyle/>
          <a:p>
            <a:r>
              <a:rPr lang="zh-CN" altLang="en-US" sz="1000" dirty="0"/>
              <a:t>在一个大中枢里，是没有大买卖点的，因为出现第三类卖买点，就意味着这中枢被破坏了。这种大中枢中的小买卖点，只会制造中枢震荡。因此，这里买卖点通说，就是这类买卖点，一般不具有小级别的操作意义，这是最容易把多空搞乱的。</a:t>
            </a:r>
          </a:p>
        </p:txBody>
      </p:sp>
      <p:sp>
        <p:nvSpPr>
          <p:cNvPr id="8" name="矩形 7"/>
          <p:cNvSpPr/>
          <p:nvPr/>
        </p:nvSpPr>
        <p:spPr>
          <a:xfrm>
            <a:off x="432048" y="1323345"/>
            <a:ext cx="4572000" cy="1169551"/>
          </a:xfrm>
          <a:prstGeom prst="rect">
            <a:avLst/>
          </a:prstGeom>
          <a:effectLst/>
        </p:spPr>
        <p:txBody>
          <a:bodyPr>
            <a:spAutoFit/>
          </a:bodyPr>
          <a:lstStyle/>
          <a:p>
            <a:r>
              <a:rPr lang="zh-CN" altLang="en-US" sz="1000" dirty="0"/>
              <a:t>但是，其中有一种买卖点，往往具有大级别的操作意义，就是大级别中枢震荡中，次级别的买卖点。例如，一个</a:t>
            </a:r>
            <a:r>
              <a:rPr lang="en-US" altLang="zh-CN" sz="1000" dirty="0"/>
              <a:t>5</a:t>
            </a:r>
            <a:r>
              <a:rPr lang="zh-CN" altLang="en-US" sz="1000" dirty="0"/>
              <a:t>分钟的震荡里面的</a:t>
            </a:r>
            <a:r>
              <a:rPr lang="en-US" altLang="zh-CN" sz="1000" dirty="0"/>
              <a:t>1</a:t>
            </a:r>
            <a:r>
              <a:rPr lang="zh-CN" altLang="en-US" sz="1000" dirty="0"/>
              <a:t>分钟级别买卖点，就具有</a:t>
            </a:r>
            <a:r>
              <a:rPr lang="en-US" altLang="zh-CN" sz="1000" dirty="0"/>
              <a:t>5</a:t>
            </a:r>
            <a:r>
              <a:rPr lang="zh-CN" altLang="en-US" sz="1000" dirty="0"/>
              <a:t>分钟级别的操作意义。因为该买卖点后，无非两种情况：</a:t>
            </a:r>
            <a:r>
              <a:rPr lang="en-US" altLang="zh-CN" sz="1000" dirty="0"/>
              <a:t>1</a:t>
            </a:r>
            <a:r>
              <a:rPr lang="zh-CN" altLang="en-US" sz="1000" dirty="0"/>
              <a:t>、就是继续</a:t>
            </a:r>
            <a:r>
              <a:rPr lang="en-US" altLang="zh-CN" sz="1000" dirty="0"/>
              <a:t>5</a:t>
            </a:r>
            <a:r>
              <a:rPr lang="zh-CN" altLang="en-US" sz="1000" dirty="0"/>
              <a:t>分钟中枢震荡；</a:t>
            </a:r>
            <a:r>
              <a:rPr lang="en-US" altLang="zh-CN" sz="1000" dirty="0"/>
              <a:t>2</a:t>
            </a:r>
            <a:r>
              <a:rPr lang="zh-CN" altLang="en-US" sz="1000" dirty="0"/>
              <a:t>、刚好这次的次级别买卖点后的次级别走势构成对原中枢的离开后，回抽出第三类买卖点，这样，原来这个买卖点，就有点类第一类买卖点的样子，那第三类买卖点，就有点新走势的类第二类买卖点的样子了。（注意，这只是比喻，不是说这就是大级别的第一、二买卖点。）</a:t>
            </a:r>
          </a:p>
        </p:txBody>
      </p:sp>
      <p:sp>
        <p:nvSpPr>
          <p:cNvPr id="9" name="矩形 8"/>
          <p:cNvSpPr/>
          <p:nvPr/>
        </p:nvSpPr>
        <p:spPr>
          <a:xfrm>
            <a:off x="395536" y="2547481"/>
            <a:ext cx="4608512" cy="1169551"/>
          </a:xfrm>
          <a:prstGeom prst="rect">
            <a:avLst/>
          </a:prstGeom>
          <a:effectLst/>
        </p:spPr>
        <p:txBody>
          <a:bodyPr wrap="square">
            <a:spAutoFit/>
          </a:bodyPr>
          <a:lstStyle/>
          <a:p>
            <a:r>
              <a:rPr lang="zh-CN" altLang="en-US" sz="1000" dirty="0">
                <a:solidFill>
                  <a:srgbClr val="C00000"/>
                </a:solidFill>
              </a:rPr>
              <a:t>注意，有些买卖点的意义是不大的。例如，一个</a:t>
            </a:r>
            <a:r>
              <a:rPr lang="en-US" altLang="zh-CN" sz="1000" dirty="0">
                <a:solidFill>
                  <a:srgbClr val="C00000"/>
                </a:solidFill>
              </a:rPr>
              <a:t>1</a:t>
            </a:r>
            <a:r>
              <a:rPr lang="zh-CN" altLang="en-US" sz="1000" dirty="0">
                <a:solidFill>
                  <a:srgbClr val="C00000"/>
                </a:solidFill>
              </a:rPr>
              <a:t>分钟的下跌趋势，在第二个中枢以后，相对的中枢的第三类卖点，就没有什么操作意义了，</a:t>
            </a:r>
            <a:r>
              <a:rPr lang="zh-CN" altLang="en-US" sz="1000" dirty="0"/>
              <a:t>为什么？前面第一个中枢的第三类卖点哪里去了？趋势，本质上就是中枢移动的延续，这种，第一个中枢的第三类买卖点，本质上就是最后一个合适的操作的机会，后面那些如果还需要操作，那是证明反应有大毛病了。到第二个中枢以后，反而要去看是否这趋势要结束了，例如对上面</a:t>
            </a:r>
            <a:r>
              <a:rPr lang="en-US" altLang="zh-CN" sz="1000" dirty="0"/>
              <a:t>1</a:t>
            </a:r>
            <a:r>
              <a:rPr lang="zh-CN" altLang="en-US" sz="1000" dirty="0"/>
              <a:t>分钟下跌趋势的例子，跌了两个中枢以后，就要看是否有底背驰了，那时候想的是买点，不是卖点了。</a:t>
            </a:r>
          </a:p>
        </p:txBody>
      </p:sp>
      <p:sp>
        <p:nvSpPr>
          <p:cNvPr id="10" name="矩形 9"/>
          <p:cNvSpPr/>
          <p:nvPr/>
        </p:nvSpPr>
        <p:spPr>
          <a:xfrm>
            <a:off x="360040" y="3791362"/>
            <a:ext cx="4648442" cy="861774"/>
          </a:xfrm>
          <a:prstGeom prst="rect">
            <a:avLst/>
          </a:prstGeom>
          <a:effectLst/>
        </p:spPr>
        <p:txBody>
          <a:bodyPr wrap="square">
            <a:spAutoFit/>
          </a:bodyPr>
          <a:lstStyle/>
          <a:p>
            <a:r>
              <a:rPr lang="zh-CN" altLang="en-US" sz="1000" dirty="0"/>
              <a:t>而且，必须注意，对于趋势的转折来说，例如上面的</a:t>
            </a:r>
            <a:r>
              <a:rPr lang="en-US" altLang="zh-CN" sz="1000" dirty="0"/>
              <a:t>1</a:t>
            </a:r>
            <a:r>
              <a:rPr lang="zh-CN" altLang="en-US" sz="1000" dirty="0"/>
              <a:t>分钟下跌趋势，最后背驰转折后，第一个上去的线段卖点，很有可能刚好形成最后一个</a:t>
            </a:r>
            <a:r>
              <a:rPr lang="en-US" altLang="zh-CN" sz="1000" dirty="0"/>
              <a:t>1</a:t>
            </a:r>
            <a:r>
              <a:rPr lang="zh-CN" altLang="en-US" sz="1000" dirty="0"/>
              <a:t>分钟中枢的第三类卖点，这时候，这个卖点，几乎没有任何的操作意义，反而是要考虑下来的那个第二类买点。很多抄底的人，经常在第一次冲起后就给震掉，然后再追高买回来，就是没搞清楚这种关系。</a:t>
            </a:r>
          </a:p>
        </p:txBody>
      </p:sp>
      <p:sp>
        <p:nvSpPr>
          <p:cNvPr id="11" name="矩形 10"/>
          <p:cNvSpPr/>
          <p:nvPr/>
        </p:nvSpPr>
        <p:spPr>
          <a:xfrm>
            <a:off x="395536" y="4685074"/>
            <a:ext cx="4680520" cy="400110"/>
          </a:xfrm>
          <a:prstGeom prst="rect">
            <a:avLst/>
          </a:prstGeom>
          <a:effectLst/>
        </p:spPr>
        <p:txBody>
          <a:bodyPr wrap="square">
            <a:spAutoFit/>
          </a:bodyPr>
          <a:lstStyle/>
          <a:p>
            <a:r>
              <a:rPr lang="zh-CN" altLang="en-US" sz="1000" dirty="0"/>
              <a:t>如果你是抄一个</a:t>
            </a:r>
            <a:r>
              <a:rPr lang="en-US" altLang="zh-CN" sz="1000" dirty="0"/>
              <a:t>1</a:t>
            </a:r>
            <a:r>
              <a:rPr lang="zh-CN" altLang="en-US" sz="1000" dirty="0"/>
              <a:t>分钟级别的底，后面最坏有一个</a:t>
            </a:r>
            <a:r>
              <a:rPr lang="en-US" altLang="zh-CN" sz="1000" dirty="0"/>
              <a:t>1</a:t>
            </a:r>
            <a:r>
              <a:rPr lang="zh-CN" altLang="en-US" sz="1000" dirty="0"/>
              <a:t>分钟的盘整，连这盘整的格局都没有走势必完美，也就是最基本的三个线段都没形成就跑，不给震出来才怪了。</a:t>
            </a:r>
          </a:p>
        </p:txBody>
      </p:sp>
      <p:sp>
        <p:nvSpPr>
          <p:cNvPr id="12" name="矩形 11"/>
          <p:cNvSpPr/>
          <p:nvPr/>
        </p:nvSpPr>
        <p:spPr>
          <a:xfrm>
            <a:off x="360040" y="5157192"/>
            <a:ext cx="4716016" cy="1015663"/>
          </a:xfrm>
          <a:prstGeom prst="rect">
            <a:avLst/>
          </a:prstGeom>
          <a:effectLst/>
        </p:spPr>
        <p:txBody>
          <a:bodyPr wrap="square">
            <a:spAutoFit/>
          </a:bodyPr>
          <a:lstStyle/>
          <a:p>
            <a:r>
              <a:rPr lang="zh-CN" altLang="en-US" sz="1000" dirty="0"/>
              <a:t>当然，有一种稳妥的办法，给那些对大级别背驰判断没信心的，就是都在第二类买点介入，当然，实际操作中，你可以完全不管第二类买点形成中的背驰问题，反正第一类买点次级别上去后，次级别回跌，只要不破第一类买点的位置，就介入。这样，只要后面的走势，在下一个次级别不破第一个次级别上去的高点，就坚决卖掉，如果破，就拿着，等待是否出现第三类买点，出现就继续拿着，不出现就卖掉。</a:t>
            </a:r>
          </a:p>
        </p:txBody>
      </p:sp>
      <p:sp>
        <p:nvSpPr>
          <p:cNvPr id="13" name="矩形 12"/>
          <p:cNvSpPr/>
          <p:nvPr/>
        </p:nvSpPr>
        <p:spPr>
          <a:xfrm>
            <a:off x="5220072" y="327496"/>
            <a:ext cx="3816424" cy="553998"/>
          </a:xfrm>
          <a:prstGeom prst="rect">
            <a:avLst/>
          </a:prstGeom>
          <a:effectLst/>
        </p:spPr>
        <p:txBody>
          <a:bodyPr wrap="square">
            <a:spAutoFit/>
          </a:bodyPr>
          <a:lstStyle/>
          <a:p>
            <a:r>
              <a:rPr lang="zh-CN" altLang="en-US" sz="1000" dirty="0"/>
              <a:t>按上面的程序，你甚至连背驰的概念都可以不管，所以，分清楚走势类型，其实就可以完美地操作了，其他概念，只是如虎添翼而已。</a:t>
            </a:r>
          </a:p>
        </p:txBody>
      </p:sp>
      <p:sp>
        <p:nvSpPr>
          <p:cNvPr id="14" name="矩形 13"/>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5" name="动作按钮: 开始 14">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6" name="动作按钮: 后退或前一项 15">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7" name="动作按钮: 前进或下一项 16">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8" name="动作按钮: 结束 17">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9" name="动作按钮: 第一张 18">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0" name="动作按钮: 上一张 19">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1345014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教你炒股票70：一个教科书式走势的示范分析"/>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88640"/>
            <a:ext cx="8856984" cy="60486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6" name="矩形 5"/>
          <p:cNvSpPr/>
          <p:nvPr/>
        </p:nvSpPr>
        <p:spPr bwMode="auto">
          <a:xfrm>
            <a:off x="899592" y="354949"/>
            <a:ext cx="684076" cy="2281964"/>
          </a:xfrm>
          <a:prstGeom prst="rect">
            <a:avLst/>
          </a:prstGeom>
          <a:solidFill>
            <a:schemeClr val="tx1">
              <a:lumMod val="95000"/>
              <a:lumOff val="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5" name="矩形 4"/>
          <p:cNvSpPr/>
          <p:nvPr/>
        </p:nvSpPr>
        <p:spPr bwMode="auto">
          <a:xfrm>
            <a:off x="4139952" y="324928"/>
            <a:ext cx="5004048" cy="1959672"/>
          </a:xfrm>
          <a:prstGeom prst="rect">
            <a:avLst/>
          </a:prstGeom>
          <a:solidFill>
            <a:schemeClr val="tx1">
              <a:lumMod val="95000"/>
              <a:lumOff val="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 name="矩形 2"/>
          <p:cNvSpPr/>
          <p:nvPr/>
        </p:nvSpPr>
        <p:spPr bwMode="auto">
          <a:xfrm>
            <a:off x="899592" y="354948"/>
            <a:ext cx="3240360" cy="3221843"/>
          </a:xfrm>
          <a:prstGeom prst="rect">
            <a:avLst/>
          </a:prstGeom>
          <a:solidFill>
            <a:schemeClr val="tx1">
              <a:lumMod val="95000"/>
              <a:lumOff val="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7" name="矩形 6"/>
          <p:cNvSpPr/>
          <p:nvPr/>
        </p:nvSpPr>
        <p:spPr bwMode="auto">
          <a:xfrm>
            <a:off x="2771800" y="1844824"/>
            <a:ext cx="1368152" cy="216024"/>
          </a:xfrm>
          <a:prstGeom prst="rect">
            <a:avLst/>
          </a:prstGeom>
          <a:solidFill>
            <a:srgbClr val="7F7F7F">
              <a:alpha val="32157"/>
            </a:srgbClr>
          </a:solidFill>
          <a:ln w="1270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outerShdw blurRad="38100" dist="38100" dir="2700000" algn="tl">
                  <a:srgbClr val="000000">
                    <a:alpha val="43137"/>
                  </a:srgbClr>
                </a:outerShdw>
              </a:effectLst>
              <a:latin typeface="Arial" pitchFamily="34" charset="0"/>
              <a:ea typeface="微软雅黑" pitchFamily="34" charset="-122"/>
            </a:endParaRPr>
          </a:p>
        </p:txBody>
      </p:sp>
      <p:pic>
        <p:nvPicPr>
          <p:cNvPr id="4" name="Picture 3" descr="下"/>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0" y="6216397"/>
            <a:ext cx="9144000" cy="699194"/>
          </a:xfrm>
          <a:noFill/>
          <a:effectLst>
            <a:outerShdw blurRad="50800" dist="38100" dir="2700000" algn="tl" rotWithShape="0">
              <a:prstClr val="black">
                <a:alpha val="40000"/>
              </a:prstClr>
            </a:outerShdw>
          </a:effectLst>
        </p:spPr>
      </p:pic>
      <p:sp>
        <p:nvSpPr>
          <p:cNvPr id="2" name="标题 1"/>
          <p:cNvSpPr>
            <a:spLocks noGrp="1"/>
          </p:cNvSpPr>
          <p:nvPr>
            <p:ph type="title"/>
          </p:nvPr>
        </p:nvSpPr>
        <p:spPr>
          <a:xfrm>
            <a:off x="0" y="6381328"/>
            <a:ext cx="3491880" cy="566936"/>
          </a:xfrm>
          <a:effectLst>
            <a:outerShdw blurRad="50800" dist="38100" dir="2700000" algn="tl" rotWithShape="0">
              <a:prstClr val="black">
                <a:alpha val="40000"/>
              </a:prstClr>
            </a:outerShdw>
          </a:effectLst>
        </p:spPr>
        <p:txBody>
          <a:body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一个教科书式走势的示范分析</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8" name="矩形标注 7"/>
          <p:cNvSpPr/>
          <p:nvPr/>
        </p:nvSpPr>
        <p:spPr bwMode="auto">
          <a:xfrm>
            <a:off x="2651442" y="1266718"/>
            <a:ext cx="792088" cy="360040"/>
          </a:xfrm>
          <a:prstGeom prst="wedgeRectCallout">
            <a:avLst>
              <a:gd name="adj1" fmla="val -19001"/>
              <a:gd name="adj2" fmla="val 101200"/>
            </a:avLst>
          </a:prstGeom>
          <a:noFill/>
          <a:ln w="9525"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altLang="zh-CN" sz="900" dirty="0">
                <a:solidFill>
                  <a:srgbClr val="00B0F0"/>
                </a:solidFill>
                <a:effectLst>
                  <a:outerShdw blurRad="38100" dist="38100" dir="2700000" algn="tl">
                    <a:srgbClr val="000000">
                      <a:alpha val="43137"/>
                    </a:srgbClr>
                  </a:outerShdw>
                </a:effectLst>
              </a:rPr>
              <a:t>8-17</a:t>
            </a:r>
            <a:r>
              <a:rPr lang="zh-CN" altLang="en-US" sz="900" dirty="0">
                <a:solidFill>
                  <a:srgbClr val="00B0F0"/>
                </a:solidFill>
                <a:effectLst>
                  <a:outerShdw blurRad="38100" dist="38100" dir="2700000" algn="tl">
                    <a:srgbClr val="000000">
                      <a:alpha val="43137"/>
                    </a:srgbClr>
                  </a:outerShdw>
                </a:effectLst>
              </a:rPr>
              <a:t>构成</a:t>
            </a:r>
            <a:r>
              <a:rPr lang="en-US" altLang="zh-CN" sz="900" dirty="0" smtClean="0">
                <a:solidFill>
                  <a:srgbClr val="00B0F0"/>
                </a:solidFill>
                <a:effectLst>
                  <a:outerShdw blurRad="38100" dist="38100" dir="2700000" algn="tl">
                    <a:srgbClr val="000000">
                      <a:alpha val="43137"/>
                    </a:srgbClr>
                  </a:outerShdw>
                </a:effectLst>
              </a:rPr>
              <a:t>5</a:t>
            </a:r>
            <a:r>
              <a:rPr lang="zh-CN" altLang="en-US" sz="900" dirty="0">
                <a:solidFill>
                  <a:srgbClr val="00B0F0"/>
                </a:solidFill>
                <a:effectLst>
                  <a:outerShdw blurRad="38100" dist="38100" dir="2700000" algn="tl">
                    <a:srgbClr val="000000">
                      <a:alpha val="43137"/>
                    </a:srgbClr>
                  </a:outerShdw>
                </a:effectLst>
              </a:rPr>
              <a:t>分钟中枢</a:t>
            </a:r>
            <a:endParaRPr kumimoji="0" lang="zh-CN" altLang="en-US" sz="900" b="0" i="0" u="none" strike="noStrike" cap="none" normalizeH="0" baseline="0" dirty="0" smtClean="0">
              <a:ln>
                <a:noFill/>
              </a:ln>
              <a:solidFill>
                <a:srgbClr val="00B0F0"/>
              </a:solidFill>
              <a:effectLst>
                <a:outerShdw blurRad="38100" dist="38100" dir="2700000" algn="tl">
                  <a:srgbClr val="000000">
                    <a:alpha val="43137"/>
                  </a:srgbClr>
                </a:outerShdw>
              </a:effectLst>
              <a:latin typeface="Arial" pitchFamily="34" charset="0"/>
            </a:endParaRPr>
          </a:p>
        </p:txBody>
      </p:sp>
      <p:sp>
        <p:nvSpPr>
          <p:cNvPr id="9" name="矩形 8"/>
          <p:cNvSpPr/>
          <p:nvPr/>
        </p:nvSpPr>
        <p:spPr>
          <a:xfrm>
            <a:off x="827584" y="354948"/>
            <a:ext cx="3528392" cy="78483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900" dirty="0">
                <a:solidFill>
                  <a:schemeClr val="bg1">
                    <a:lumMod val="75000"/>
                  </a:schemeClr>
                </a:solidFill>
                <a:effectLst>
                  <a:outerShdw blurRad="38100" dist="38100" dir="2700000" algn="tl">
                    <a:srgbClr val="000000">
                      <a:alpha val="43137"/>
                    </a:srgbClr>
                  </a:outerShdw>
                </a:effectLst>
              </a:rPr>
              <a:t>到今天，走势一种最明显的划分已经自动走出来，就是</a:t>
            </a:r>
            <a:r>
              <a:rPr lang="en-US" altLang="zh-CN" sz="900" dirty="0">
                <a:solidFill>
                  <a:schemeClr val="bg1">
                    <a:lumMod val="75000"/>
                  </a:schemeClr>
                </a:solidFill>
                <a:effectLst>
                  <a:outerShdw blurRad="38100" dist="38100" dir="2700000" algn="tl">
                    <a:srgbClr val="000000">
                      <a:alpha val="43137"/>
                    </a:srgbClr>
                  </a:outerShdw>
                </a:effectLst>
              </a:rPr>
              <a:t>8-17</a:t>
            </a:r>
            <a:r>
              <a:rPr lang="zh-CN" altLang="en-US" sz="900" dirty="0">
                <a:solidFill>
                  <a:schemeClr val="bg1">
                    <a:lumMod val="75000"/>
                  </a:schemeClr>
                </a:solidFill>
                <a:effectLst>
                  <a:outerShdw blurRad="38100" dist="38100" dir="2700000" algn="tl">
                    <a:srgbClr val="000000">
                      <a:alpha val="43137"/>
                    </a:srgbClr>
                  </a:outerShdw>
                </a:effectLst>
              </a:rPr>
              <a:t>构成</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分钟中枢，该中枢是</a:t>
            </a:r>
            <a:r>
              <a:rPr lang="en-US" altLang="zh-CN" sz="900" dirty="0">
                <a:solidFill>
                  <a:schemeClr val="bg1">
                    <a:lumMod val="75000"/>
                  </a:schemeClr>
                </a:solidFill>
                <a:effectLst>
                  <a:outerShdw blurRad="38100" dist="38100" dir="2700000" algn="tl">
                    <a:srgbClr val="000000">
                      <a:alpha val="43137"/>
                    </a:srgbClr>
                  </a:outerShdw>
                </a:effectLst>
              </a:rPr>
              <a:t>4300</a:t>
            </a:r>
            <a:r>
              <a:rPr lang="zh-CN" altLang="en-US" sz="900" dirty="0">
                <a:solidFill>
                  <a:schemeClr val="bg1">
                    <a:lumMod val="75000"/>
                  </a:schemeClr>
                </a:solidFill>
                <a:effectLst>
                  <a:outerShdw blurRad="38100" dist="38100" dir="2700000" algn="tl">
                    <a:srgbClr val="000000">
                      <a:alpha val="43137"/>
                    </a:srgbClr>
                  </a:outerShdw>
                </a:effectLst>
              </a:rPr>
              <a:t>点那个</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分钟中枢上来后的一个新的</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分钟中枢，这个中枢，在刚形成时，我们已经指出，而且任何学过本</a:t>
            </a:r>
            <a:r>
              <a:rPr lang="en-US" altLang="zh-CN" sz="900" dirty="0">
                <a:solidFill>
                  <a:schemeClr val="bg1">
                    <a:lumMod val="75000"/>
                  </a:schemeClr>
                </a:solidFill>
                <a:effectLst>
                  <a:outerShdw blurRad="38100" dist="38100" dir="2700000" algn="tl">
                    <a:srgbClr val="000000">
                      <a:alpha val="43137"/>
                    </a:srgbClr>
                  </a:outerShdw>
                </a:effectLst>
              </a:rPr>
              <a:t>ID</a:t>
            </a:r>
            <a:r>
              <a:rPr lang="zh-CN" altLang="en-US" sz="900" dirty="0">
                <a:solidFill>
                  <a:schemeClr val="bg1">
                    <a:lumMod val="75000"/>
                  </a:schemeClr>
                </a:solidFill>
                <a:effectLst>
                  <a:outerShdw blurRad="38100" dist="38100" dir="2700000" algn="tl">
                    <a:srgbClr val="000000">
                      <a:alpha val="43137"/>
                    </a:srgbClr>
                  </a:outerShdw>
                </a:effectLst>
              </a:rPr>
              <a:t>理论的，都可以当下指出。一般来说，形成这个</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分钟中枢后，在理论上只有三种走势：</a:t>
            </a:r>
          </a:p>
        </p:txBody>
      </p:sp>
      <p:sp>
        <p:nvSpPr>
          <p:cNvPr id="10" name="矩形 9"/>
          <p:cNvSpPr/>
          <p:nvPr/>
        </p:nvSpPr>
        <p:spPr>
          <a:xfrm>
            <a:off x="827584" y="1135315"/>
            <a:ext cx="1512168" cy="1338828"/>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：向上出现第三类买点，走出</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分钟向上走势类型，然后构成新的</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a:t>
            </a:r>
          </a:p>
          <a:p>
            <a:r>
              <a:rPr lang="en-US" altLang="zh-CN" sz="900" dirty="0">
                <a:solidFill>
                  <a:schemeClr val="bg1">
                    <a:lumMod val="75000"/>
                  </a:schemeClr>
                </a:solidFill>
                <a:effectLst>
                  <a:outerShdw blurRad="38100" dist="38100" dir="2700000" algn="tl">
                    <a:srgbClr val="000000">
                      <a:alpha val="43137"/>
                    </a:srgbClr>
                  </a:outerShdw>
                </a:effectLst>
              </a:rPr>
              <a:t>2</a:t>
            </a:r>
            <a:r>
              <a:rPr lang="zh-CN" altLang="en-US" sz="900" dirty="0">
                <a:solidFill>
                  <a:schemeClr val="bg1">
                    <a:lumMod val="75000"/>
                  </a:schemeClr>
                </a:solidFill>
                <a:effectLst>
                  <a:outerShdw blurRad="38100" dist="38100" dir="2700000" algn="tl">
                    <a:srgbClr val="000000">
                      <a:alpha val="43137"/>
                    </a:srgbClr>
                  </a:outerShdw>
                </a:effectLst>
              </a:rPr>
              <a:t>、向下出现第三类卖点，走出</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分钟线向下走势类型，构成新的</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a:t>
            </a:r>
          </a:p>
          <a:p>
            <a:r>
              <a:rPr lang="en-US" altLang="zh-CN" sz="900" dirty="0">
                <a:solidFill>
                  <a:schemeClr val="bg1">
                    <a:lumMod val="75000"/>
                  </a:schemeClr>
                </a:solidFill>
                <a:effectLst>
                  <a:outerShdw blurRad="38100" dist="38100" dir="2700000" algn="tl">
                    <a:srgbClr val="000000">
                      <a:alpha val="43137"/>
                    </a:srgbClr>
                  </a:outerShdw>
                </a:effectLst>
              </a:rPr>
              <a:t>3</a:t>
            </a:r>
            <a:r>
              <a:rPr lang="zh-CN" altLang="en-US" sz="900" dirty="0">
                <a:solidFill>
                  <a:schemeClr val="bg1">
                    <a:lumMod val="75000"/>
                  </a:schemeClr>
                </a:solidFill>
                <a:effectLst>
                  <a:outerShdw blurRad="38100" dist="38100" dir="2700000" algn="tl">
                    <a:srgbClr val="000000">
                      <a:alpha val="43137"/>
                    </a:srgbClr>
                  </a:outerShdw>
                </a:effectLst>
              </a:rPr>
              <a:t>、中枢延伸，或出现第三类买卖点后扩展成大级别的</a:t>
            </a:r>
            <a:r>
              <a:rPr lang="en-US" altLang="zh-CN" sz="900" dirty="0">
                <a:solidFill>
                  <a:schemeClr val="bg1">
                    <a:lumMod val="75000"/>
                  </a:schemeClr>
                </a:solidFill>
                <a:effectLst>
                  <a:outerShdw blurRad="38100" dist="38100" dir="2700000" algn="tl">
                    <a:srgbClr val="000000">
                      <a:alpha val="43137"/>
                    </a:srgbClr>
                  </a:outerShdw>
                </a:effectLst>
              </a:rPr>
              <a:t>30</a:t>
            </a:r>
            <a:r>
              <a:rPr lang="zh-CN" altLang="en-US" sz="900" dirty="0">
                <a:solidFill>
                  <a:schemeClr val="bg1">
                    <a:lumMod val="75000"/>
                  </a:schemeClr>
                </a:solidFill>
                <a:effectLst>
                  <a:outerShdw blurRad="38100" dist="38100" dir="2700000" algn="tl">
                    <a:srgbClr val="000000">
                      <a:alpha val="43137"/>
                    </a:srgbClr>
                  </a:outerShdw>
                </a:effectLst>
              </a:rPr>
              <a:t>分钟中枢。</a:t>
            </a:r>
          </a:p>
        </p:txBody>
      </p:sp>
      <p:sp>
        <p:nvSpPr>
          <p:cNvPr id="11" name="矩形 10"/>
          <p:cNvSpPr/>
          <p:nvPr/>
        </p:nvSpPr>
        <p:spPr>
          <a:xfrm>
            <a:off x="1583668" y="3068960"/>
            <a:ext cx="4572000" cy="507831"/>
          </a:xfrm>
          <a:prstGeom prst="rect">
            <a:avLst/>
          </a:prstGeom>
          <a:effectLst>
            <a:outerShdw blurRad="50800" dist="38100" dir="2700000" algn="tl" rotWithShape="0">
              <a:prstClr val="black">
                <a:alpha val="40000"/>
              </a:prstClr>
            </a:outerShdw>
          </a:effectLst>
        </p:spPr>
        <p:txBody>
          <a:bodyPr>
            <a:spAutoFit/>
          </a:bodyPr>
          <a:lstStyle/>
          <a:p>
            <a:r>
              <a:rPr lang="zh-CN" altLang="en-US" sz="900" dirty="0">
                <a:solidFill>
                  <a:schemeClr val="bg1">
                    <a:lumMod val="75000"/>
                  </a:schemeClr>
                </a:solidFill>
                <a:effectLst>
                  <a:outerShdw blurRad="38100" dist="38100" dir="2700000" algn="tl">
                    <a:srgbClr val="000000">
                      <a:alpha val="43137"/>
                    </a:srgbClr>
                  </a:outerShdw>
                </a:effectLst>
              </a:rPr>
              <a:t>显然，在行情发展中，没必要去预测走势选择什么，走势自然选择，只需要观察着就可以。现在，走势自然选择了第一种，为什么？因为</a:t>
            </a:r>
            <a:r>
              <a:rPr lang="en-US" altLang="zh-CN" sz="900" dirty="0">
                <a:solidFill>
                  <a:schemeClr val="bg1">
                    <a:lumMod val="75000"/>
                  </a:schemeClr>
                </a:solidFill>
                <a:effectLst>
                  <a:outerShdw blurRad="38100" dist="38100" dir="2700000" algn="tl">
                    <a:srgbClr val="000000">
                      <a:alpha val="43137"/>
                    </a:srgbClr>
                  </a:outerShdw>
                </a:effectLst>
              </a:rPr>
              <a:t>17-38</a:t>
            </a:r>
            <a:r>
              <a:rPr lang="zh-CN" altLang="en-US" sz="900" dirty="0">
                <a:solidFill>
                  <a:schemeClr val="bg1">
                    <a:lumMod val="75000"/>
                  </a:schemeClr>
                </a:solidFill>
                <a:effectLst>
                  <a:outerShdw blurRad="38100" dist="38100" dir="2700000" algn="tl">
                    <a:srgbClr val="000000">
                      <a:alpha val="43137"/>
                    </a:srgbClr>
                  </a:outerShdw>
                </a:effectLst>
              </a:rPr>
              <a:t>构成完美的</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分钟上涨走势，目前，围绕这</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分钟上涨走势的最后一个</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分钟中枢</a:t>
            </a:r>
            <a:r>
              <a:rPr lang="en-US" altLang="zh-CN" sz="900" dirty="0">
                <a:solidFill>
                  <a:schemeClr val="bg1">
                    <a:lumMod val="75000"/>
                  </a:schemeClr>
                </a:solidFill>
                <a:effectLst>
                  <a:outerShdw blurRad="38100" dist="38100" dir="2700000" algn="tl">
                    <a:srgbClr val="000000">
                      <a:alpha val="43137"/>
                    </a:srgbClr>
                  </a:outerShdw>
                </a:effectLst>
              </a:rPr>
              <a:t>32-35</a:t>
            </a:r>
            <a:r>
              <a:rPr lang="zh-CN" altLang="en-US" sz="900" dirty="0">
                <a:solidFill>
                  <a:schemeClr val="bg1">
                    <a:lumMod val="75000"/>
                  </a:schemeClr>
                </a:solidFill>
                <a:effectLst>
                  <a:outerShdw blurRad="38100" dist="38100" dir="2700000" algn="tl">
                    <a:srgbClr val="000000">
                      <a:alpha val="43137"/>
                    </a:srgbClr>
                  </a:outerShdw>
                </a:effectLst>
              </a:rPr>
              <a:t>，正扩展出新的</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分钟中枢的雏形。</a:t>
            </a:r>
          </a:p>
        </p:txBody>
      </p:sp>
      <p:cxnSp>
        <p:nvCxnSpPr>
          <p:cNvPr id="13" name="直接连接符 12"/>
          <p:cNvCxnSpPr>
            <a:stCxn id="14" idx="3"/>
          </p:cNvCxnSpPr>
          <p:nvPr/>
        </p:nvCxnSpPr>
        <p:spPr bwMode="auto">
          <a:xfrm flipV="1">
            <a:off x="3901440" y="476673"/>
            <a:ext cx="3838912" cy="1613384"/>
          </a:xfrm>
          <a:prstGeom prst="line">
            <a:avLst/>
          </a:prstGeom>
          <a:solidFill>
            <a:schemeClr val="accent1"/>
          </a:solid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14" name="任意多边形 13"/>
          <p:cNvSpPr/>
          <p:nvPr/>
        </p:nvSpPr>
        <p:spPr>
          <a:xfrm>
            <a:off x="2778034" y="1593669"/>
            <a:ext cx="1123406" cy="496388"/>
          </a:xfrm>
          <a:custGeom>
            <a:avLst/>
            <a:gdLst>
              <a:gd name="connsiteX0" fmla="*/ 0 w 1123406"/>
              <a:gd name="connsiteY0" fmla="*/ 243840 h 496388"/>
              <a:gd name="connsiteX1" fmla="*/ 461555 w 1123406"/>
              <a:gd name="connsiteY1" fmla="*/ 470262 h 496388"/>
              <a:gd name="connsiteX2" fmla="*/ 870857 w 1123406"/>
              <a:gd name="connsiteY2" fmla="*/ 0 h 496388"/>
              <a:gd name="connsiteX3" fmla="*/ 1123406 w 1123406"/>
              <a:gd name="connsiteY3" fmla="*/ 496388 h 496388"/>
            </a:gdLst>
            <a:ahLst/>
            <a:cxnLst>
              <a:cxn ang="0">
                <a:pos x="connsiteX0" y="connsiteY0"/>
              </a:cxn>
              <a:cxn ang="0">
                <a:pos x="connsiteX1" y="connsiteY1"/>
              </a:cxn>
              <a:cxn ang="0">
                <a:pos x="connsiteX2" y="connsiteY2"/>
              </a:cxn>
              <a:cxn ang="0">
                <a:pos x="connsiteX3" y="connsiteY3"/>
              </a:cxn>
            </a:cxnLst>
            <a:rect l="l" t="t" r="r" b="b"/>
            <a:pathLst>
              <a:path w="1123406" h="496388">
                <a:moveTo>
                  <a:pt x="0" y="243840"/>
                </a:moveTo>
                <a:lnTo>
                  <a:pt x="461555" y="470262"/>
                </a:lnTo>
                <a:lnTo>
                  <a:pt x="870857" y="0"/>
                </a:lnTo>
                <a:lnTo>
                  <a:pt x="1123406" y="496388"/>
                </a:lnTo>
              </a:path>
            </a:pathLst>
          </a:custGeom>
          <a:ln>
            <a:solidFill>
              <a:srgbClr val="FFC000"/>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outerShdw blurRad="38100" dist="38100" dir="2700000" algn="tl">
                  <a:srgbClr val="000000">
                    <a:alpha val="43137"/>
                  </a:srgbClr>
                </a:outerShdw>
              </a:effectLst>
              <a:latin typeface="Arial" pitchFamily="34" charset="0"/>
              <a:ea typeface="微软雅黑" pitchFamily="34" charset="-122"/>
            </a:endParaRPr>
          </a:p>
        </p:txBody>
      </p:sp>
      <p:sp>
        <p:nvSpPr>
          <p:cNvPr id="16" name="矩形 15"/>
          <p:cNvSpPr/>
          <p:nvPr/>
        </p:nvSpPr>
        <p:spPr bwMode="auto">
          <a:xfrm>
            <a:off x="6732240" y="836713"/>
            <a:ext cx="461040" cy="216024"/>
          </a:xfrm>
          <a:prstGeom prst="rect">
            <a:avLst/>
          </a:prstGeom>
          <a:solidFill>
            <a:srgbClr val="7F7F7F">
              <a:alpha val="32941"/>
            </a:srgbClr>
          </a:solidFill>
          <a:ln w="952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outerShdw blurRad="38100" dist="38100" dir="2700000" algn="tl">
                  <a:srgbClr val="000000">
                    <a:alpha val="43137"/>
                  </a:srgbClr>
                </a:outerShdw>
              </a:effectLst>
              <a:latin typeface="Arial" pitchFamily="34" charset="0"/>
              <a:ea typeface="微软雅黑" pitchFamily="34" charset="-122"/>
            </a:endParaRPr>
          </a:p>
        </p:txBody>
      </p:sp>
      <p:sp>
        <p:nvSpPr>
          <p:cNvPr id="19" name="矩形 18"/>
          <p:cNvSpPr/>
          <p:nvPr/>
        </p:nvSpPr>
        <p:spPr bwMode="auto">
          <a:xfrm>
            <a:off x="5076056" y="1196752"/>
            <a:ext cx="461040" cy="216024"/>
          </a:xfrm>
          <a:prstGeom prst="rect">
            <a:avLst/>
          </a:prstGeom>
          <a:solidFill>
            <a:srgbClr val="7F7F7F">
              <a:alpha val="32941"/>
            </a:srgbClr>
          </a:solidFill>
          <a:ln w="952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outerShdw blurRad="38100" dist="38100" dir="2700000" algn="tl">
                  <a:srgbClr val="000000">
                    <a:alpha val="43137"/>
                  </a:srgbClr>
                </a:outerShdw>
              </a:effectLst>
              <a:latin typeface="Arial" pitchFamily="34" charset="0"/>
              <a:ea typeface="微软雅黑" pitchFamily="34" charset="-122"/>
            </a:endParaRPr>
          </a:p>
        </p:txBody>
      </p:sp>
      <p:sp>
        <p:nvSpPr>
          <p:cNvPr id="17" name="矩形标注 16"/>
          <p:cNvSpPr/>
          <p:nvPr/>
        </p:nvSpPr>
        <p:spPr bwMode="auto">
          <a:xfrm>
            <a:off x="6927669" y="1363711"/>
            <a:ext cx="1964812" cy="913162"/>
          </a:xfrm>
          <a:prstGeom prst="wedgeRectCallout">
            <a:avLst>
              <a:gd name="adj1" fmla="val -20025"/>
              <a:gd name="adj2" fmla="val -73682"/>
            </a:avLst>
          </a:prstGeom>
          <a:noFill/>
          <a:ln w="9525"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effectLst>
                  <a:outerShdw blurRad="38100" dist="38100" dir="2700000" algn="tl">
                    <a:srgbClr val="000000">
                      <a:alpha val="43137"/>
                    </a:srgbClr>
                  </a:outerShdw>
                </a:effectLst>
              </a:rPr>
              <a:t>这个</a:t>
            </a:r>
            <a:r>
              <a:rPr lang="en-US" altLang="zh-CN" sz="900" dirty="0">
                <a:solidFill>
                  <a:srgbClr val="00B0F0"/>
                </a:solidFill>
                <a:effectLst>
                  <a:outerShdw blurRad="38100" dist="38100" dir="2700000" algn="tl">
                    <a:srgbClr val="000000">
                      <a:alpha val="43137"/>
                    </a:srgbClr>
                  </a:outerShdw>
                </a:effectLst>
              </a:rPr>
              <a:t>5</a:t>
            </a:r>
            <a:r>
              <a:rPr lang="zh-CN" altLang="en-US" sz="900" dirty="0">
                <a:solidFill>
                  <a:srgbClr val="00B0F0"/>
                </a:solidFill>
                <a:effectLst>
                  <a:outerShdw blurRad="38100" dist="38100" dir="2700000" algn="tl">
                    <a:srgbClr val="000000">
                      <a:alpha val="43137"/>
                    </a:srgbClr>
                  </a:outerShdw>
                </a:effectLst>
              </a:rPr>
              <a:t>分钟中枢，最终至少要完成的，至于是否继续扩展出大的</a:t>
            </a:r>
            <a:r>
              <a:rPr lang="en-US" altLang="zh-CN" sz="900" dirty="0">
                <a:solidFill>
                  <a:srgbClr val="00B0F0"/>
                </a:solidFill>
                <a:effectLst>
                  <a:outerShdw blurRad="38100" dist="38100" dir="2700000" algn="tl">
                    <a:srgbClr val="000000">
                      <a:alpha val="43137"/>
                    </a:srgbClr>
                  </a:outerShdw>
                </a:effectLst>
              </a:rPr>
              <a:t>30</a:t>
            </a:r>
            <a:r>
              <a:rPr lang="zh-CN" altLang="en-US" sz="900" dirty="0">
                <a:solidFill>
                  <a:srgbClr val="00B0F0"/>
                </a:solidFill>
                <a:effectLst>
                  <a:outerShdw blurRad="38100" dist="38100" dir="2700000" algn="tl">
                    <a:srgbClr val="000000">
                      <a:alpha val="43137"/>
                    </a:srgbClr>
                  </a:outerShdw>
                </a:effectLst>
              </a:rPr>
              <a:t>分钟中枢，还是出现新</a:t>
            </a:r>
            <a:r>
              <a:rPr lang="en-US" altLang="zh-CN" sz="900" dirty="0">
                <a:solidFill>
                  <a:srgbClr val="00B0F0"/>
                </a:solidFill>
                <a:effectLst>
                  <a:outerShdw blurRad="38100" dist="38100" dir="2700000" algn="tl">
                    <a:srgbClr val="000000">
                      <a:alpha val="43137"/>
                    </a:srgbClr>
                  </a:outerShdw>
                </a:effectLst>
              </a:rPr>
              <a:t>5</a:t>
            </a:r>
            <a:r>
              <a:rPr lang="zh-CN" altLang="en-US" sz="900" dirty="0">
                <a:solidFill>
                  <a:srgbClr val="00B0F0"/>
                </a:solidFill>
                <a:effectLst>
                  <a:outerShdw blurRad="38100" dist="38100" dir="2700000" algn="tl">
                    <a:srgbClr val="000000">
                      <a:alpha val="43137"/>
                    </a:srgbClr>
                  </a:outerShdw>
                </a:effectLst>
              </a:rPr>
              <a:t>分钟中枢的第三类买点继续上涨，再形成新的</a:t>
            </a:r>
            <a:r>
              <a:rPr lang="en-US" altLang="zh-CN" sz="900" dirty="0">
                <a:solidFill>
                  <a:srgbClr val="00B0F0"/>
                </a:solidFill>
                <a:effectLst>
                  <a:outerShdw blurRad="38100" dist="38100" dir="2700000" algn="tl">
                    <a:srgbClr val="000000">
                      <a:alpha val="43137"/>
                    </a:srgbClr>
                  </a:outerShdw>
                </a:effectLst>
              </a:rPr>
              <a:t>5</a:t>
            </a:r>
            <a:r>
              <a:rPr lang="zh-CN" altLang="en-US" sz="900" dirty="0">
                <a:solidFill>
                  <a:srgbClr val="00B0F0"/>
                </a:solidFill>
                <a:effectLst>
                  <a:outerShdw blurRad="38100" dist="38100" dir="2700000" algn="tl">
                    <a:srgbClr val="000000">
                      <a:alpha val="43137"/>
                    </a:srgbClr>
                  </a:outerShdw>
                </a:effectLst>
              </a:rPr>
              <a:t>分钟中枢，这无须预测，与</a:t>
            </a:r>
            <a:r>
              <a:rPr lang="en-US" altLang="zh-CN" sz="900" dirty="0">
                <a:solidFill>
                  <a:srgbClr val="00B0F0"/>
                </a:solidFill>
                <a:effectLst>
                  <a:outerShdw blurRad="38100" dist="38100" dir="2700000" algn="tl">
                    <a:srgbClr val="000000">
                      <a:alpha val="43137"/>
                    </a:srgbClr>
                  </a:outerShdw>
                </a:effectLst>
              </a:rPr>
              <a:t>8-17</a:t>
            </a:r>
            <a:r>
              <a:rPr lang="zh-CN" altLang="en-US" sz="900" dirty="0">
                <a:solidFill>
                  <a:srgbClr val="00B0F0"/>
                </a:solidFill>
                <a:effectLst>
                  <a:outerShdw blurRad="38100" dist="38100" dir="2700000" algn="tl">
                    <a:srgbClr val="000000">
                      <a:alpha val="43137"/>
                    </a:srgbClr>
                  </a:outerShdw>
                </a:effectLst>
              </a:rPr>
              <a:t>那</a:t>
            </a:r>
            <a:r>
              <a:rPr lang="en-US" altLang="zh-CN" sz="900" dirty="0">
                <a:solidFill>
                  <a:srgbClr val="00B0F0"/>
                </a:solidFill>
                <a:effectLst>
                  <a:outerShdw blurRad="38100" dist="38100" dir="2700000" algn="tl">
                    <a:srgbClr val="000000">
                      <a:alpha val="43137"/>
                    </a:srgbClr>
                  </a:outerShdw>
                </a:effectLst>
              </a:rPr>
              <a:t>5</a:t>
            </a:r>
            <a:r>
              <a:rPr lang="zh-CN" altLang="en-US" sz="900" dirty="0">
                <a:solidFill>
                  <a:srgbClr val="00B0F0"/>
                </a:solidFill>
                <a:effectLst>
                  <a:outerShdw blurRad="38100" dist="38100" dir="2700000" algn="tl">
                    <a:srgbClr val="000000">
                      <a:alpha val="43137"/>
                    </a:srgbClr>
                  </a:outerShdw>
                </a:effectLst>
              </a:rPr>
              <a:t>分钟中枢一样对待，如此而已。</a:t>
            </a:r>
            <a:endParaRPr kumimoji="0" lang="zh-CN" altLang="en-US" sz="900" b="0" i="0" u="none" strike="noStrike" cap="none" normalizeH="0" baseline="0" dirty="0" smtClean="0">
              <a:ln>
                <a:noFill/>
              </a:ln>
              <a:solidFill>
                <a:srgbClr val="00B0F0"/>
              </a:solidFill>
              <a:effectLst>
                <a:outerShdw blurRad="38100" dist="38100" dir="2700000" algn="tl">
                  <a:srgbClr val="000000">
                    <a:alpha val="43137"/>
                  </a:srgbClr>
                </a:outerShdw>
              </a:effectLst>
              <a:latin typeface="Arial" pitchFamily="34" charset="0"/>
            </a:endParaRPr>
          </a:p>
        </p:txBody>
      </p:sp>
      <p:sp>
        <p:nvSpPr>
          <p:cNvPr id="18" name="矩形标注 17"/>
          <p:cNvSpPr/>
          <p:nvPr/>
        </p:nvSpPr>
        <p:spPr bwMode="auto">
          <a:xfrm>
            <a:off x="6487188" y="354948"/>
            <a:ext cx="706092" cy="252028"/>
          </a:xfrm>
          <a:prstGeom prst="wedgeRectCallout">
            <a:avLst>
              <a:gd name="adj1" fmla="val 22020"/>
              <a:gd name="adj2" fmla="val 145429"/>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altLang="zh-CN" sz="900" dirty="0">
                <a:solidFill>
                  <a:srgbClr val="0070C0"/>
                </a:solidFill>
                <a:effectLst>
                  <a:outerShdw blurRad="38100" dist="38100" dir="2700000" algn="tl">
                    <a:srgbClr val="000000">
                      <a:alpha val="43137"/>
                    </a:srgbClr>
                  </a:outerShdw>
                </a:effectLst>
              </a:rPr>
              <a:t>1</a:t>
            </a:r>
            <a:r>
              <a:rPr lang="zh-CN" altLang="en-US" sz="900" dirty="0">
                <a:solidFill>
                  <a:srgbClr val="0070C0"/>
                </a:solidFill>
                <a:effectLst>
                  <a:outerShdw blurRad="38100" dist="38100" dir="2700000" algn="tl">
                    <a:srgbClr val="000000">
                      <a:alpha val="43137"/>
                    </a:srgbClr>
                  </a:outerShdw>
                </a:effectLst>
              </a:rPr>
              <a:t>分钟中枢</a:t>
            </a:r>
            <a:endParaRPr kumimoji="0" lang="zh-CN" altLang="en-US" sz="900" b="0" i="0" u="none" strike="noStrike" cap="none" normalizeH="0" baseline="0" dirty="0" smtClean="0">
              <a:ln>
                <a:noFill/>
              </a:ln>
              <a:solidFill>
                <a:srgbClr val="0070C0"/>
              </a:solidFill>
              <a:effectLst>
                <a:outerShdw blurRad="38100" dist="38100" dir="2700000" algn="tl">
                  <a:srgbClr val="000000">
                    <a:alpha val="43137"/>
                  </a:srgbClr>
                </a:outerShdw>
              </a:effectLst>
              <a:latin typeface="Arial" pitchFamily="34" charset="0"/>
            </a:endParaRPr>
          </a:p>
        </p:txBody>
      </p:sp>
      <p:sp>
        <p:nvSpPr>
          <p:cNvPr id="24" name="矩形标注 23"/>
          <p:cNvSpPr/>
          <p:nvPr/>
        </p:nvSpPr>
        <p:spPr bwMode="auto">
          <a:xfrm>
            <a:off x="4860032" y="770969"/>
            <a:ext cx="807092" cy="252028"/>
          </a:xfrm>
          <a:prstGeom prst="wedgeRectCallout">
            <a:avLst>
              <a:gd name="adj1" fmla="val 13695"/>
              <a:gd name="adj2" fmla="val 97054"/>
            </a:avLst>
          </a:prstGeom>
          <a:no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altLang="zh-CN" sz="900" dirty="0">
                <a:solidFill>
                  <a:srgbClr val="0070C0"/>
                </a:solidFill>
                <a:effectLst>
                  <a:outerShdw blurRad="38100" dist="38100" dir="2700000" algn="tl">
                    <a:srgbClr val="000000">
                      <a:alpha val="43137"/>
                    </a:srgbClr>
                  </a:outerShdw>
                </a:effectLst>
              </a:rPr>
              <a:t>1</a:t>
            </a:r>
            <a:r>
              <a:rPr lang="zh-CN" altLang="en-US" sz="900" dirty="0">
                <a:solidFill>
                  <a:srgbClr val="0070C0"/>
                </a:solidFill>
                <a:effectLst>
                  <a:outerShdw blurRad="38100" dist="38100" dir="2700000" algn="tl">
                    <a:srgbClr val="000000">
                      <a:alpha val="43137"/>
                    </a:srgbClr>
                  </a:outerShdw>
                </a:effectLst>
              </a:rPr>
              <a:t>分钟中枢</a:t>
            </a:r>
            <a:endParaRPr kumimoji="0" lang="zh-CN" altLang="en-US" sz="900" b="0" i="0" u="none" strike="noStrike" cap="none" normalizeH="0" baseline="0" dirty="0" smtClean="0">
              <a:ln>
                <a:noFill/>
              </a:ln>
              <a:solidFill>
                <a:srgbClr val="0070C0"/>
              </a:solidFill>
              <a:effectLst>
                <a:outerShdw blurRad="38100" dist="38100" dir="2700000" algn="tl">
                  <a:srgbClr val="000000">
                    <a:alpha val="43137"/>
                  </a:srgbClr>
                </a:outerShdw>
              </a:effectLst>
              <a:latin typeface="Arial" pitchFamily="34" charset="0"/>
            </a:endParaRPr>
          </a:p>
        </p:txBody>
      </p:sp>
      <p:sp>
        <p:nvSpPr>
          <p:cNvPr id="21" name="矩形标注 20"/>
          <p:cNvSpPr/>
          <p:nvPr/>
        </p:nvSpPr>
        <p:spPr bwMode="auto">
          <a:xfrm>
            <a:off x="4883035" y="1841863"/>
            <a:ext cx="949105" cy="216024"/>
          </a:xfrm>
          <a:prstGeom prst="wedgeRectCallout">
            <a:avLst>
              <a:gd name="adj1" fmla="val -24334"/>
              <a:gd name="adj2" fmla="val -118909"/>
            </a:avLst>
          </a:prstGeom>
          <a:noFill/>
          <a:ln w="952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altLang="zh-CN" sz="900" dirty="0">
                <a:solidFill>
                  <a:srgbClr val="FF0000"/>
                </a:solidFill>
                <a:effectLst>
                  <a:outerShdw blurRad="38100" dist="38100" dir="2700000" algn="tl">
                    <a:srgbClr val="000000">
                      <a:alpha val="43137"/>
                    </a:srgbClr>
                  </a:outerShdw>
                </a:effectLst>
              </a:rPr>
              <a:t>1</a:t>
            </a:r>
            <a:r>
              <a:rPr lang="zh-CN" altLang="en-US" sz="900" dirty="0">
                <a:solidFill>
                  <a:srgbClr val="FF0000"/>
                </a:solidFill>
                <a:effectLst>
                  <a:outerShdw blurRad="38100" dist="38100" dir="2700000" algn="tl">
                    <a:srgbClr val="000000">
                      <a:alpha val="43137"/>
                    </a:srgbClr>
                  </a:outerShdw>
                </a:effectLst>
              </a:rPr>
              <a:t>分钟上涨走势</a:t>
            </a:r>
            <a:endParaRPr kumimoji="0" lang="zh-CN" altLang="en-US" sz="900" b="0"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endParaRPr>
          </a:p>
        </p:txBody>
      </p:sp>
      <p:sp>
        <p:nvSpPr>
          <p:cNvPr id="26" name="矩形 25"/>
          <p:cNvSpPr/>
          <p:nvPr/>
        </p:nvSpPr>
        <p:spPr bwMode="auto">
          <a:xfrm>
            <a:off x="6669101" y="700664"/>
            <a:ext cx="1724297" cy="356051"/>
          </a:xfrm>
          <a:prstGeom prst="rect">
            <a:avLst/>
          </a:prstGeom>
          <a:solidFill>
            <a:srgbClr val="7F7F7F">
              <a:alpha val="32157"/>
            </a:srgbClr>
          </a:solidFill>
          <a:ln w="9525" cap="flat" cmpd="sng" algn="ctr">
            <a:solidFill>
              <a:schemeClr val="bg1">
                <a:lumMod val="6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outerShdw blurRad="38100" dist="38100" dir="2700000" algn="tl">
                  <a:srgbClr val="000000">
                    <a:alpha val="43137"/>
                  </a:srgbClr>
                </a:outerShdw>
              </a:effectLst>
              <a:latin typeface="Arial" pitchFamily="34" charset="0"/>
              <a:ea typeface="微软雅黑" pitchFamily="34" charset="-122"/>
            </a:endParaRPr>
          </a:p>
        </p:txBody>
      </p:sp>
      <p:sp>
        <p:nvSpPr>
          <p:cNvPr id="25" name="任意多边形 24"/>
          <p:cNvSpPr/>
          <p:nvPr/>
        </p:nvSpPr>
        <p:spPr>
          <a:xfrm>
            <a:off x="6653349" y="470263"/>
            <a:ext cx="1724297" cy="566057"/>
          </a:xfrm>
          <a:custGeom>
            <a:avLst/>
            <a:gdLst>
              <a:gd name="connsiteX0" fmla="*/ 0 w 1724297"/>
              <a:gd name="connsiteY0" fmla="*/ 226423 h 566057"/>
              <a:gd name="connsiteX1" fmla="*/ 531222 w 1724297"/>
              <a:gd name="connsiteY1" fmla="*/ 566057 h 566057"/>
              <a:gd name="connsiteX2" fmla="*/ 1088571 w 1724297"/>
              <a:gd name="connsiteY2" fmla="*/ 0 h 566057"/>
              <a:gd name="connsiteX3" fmla="*/ 1724297 w 1724297"/>
              <a:gd name="connsiteY3" fmla="*/ 330926 h 566057"/>
            </a:gdLst>
            <a:ahLst/>
            <a:cxnLst>
              <a:cxn ang="0">
                <a:pos x="connsiteX0" y="connsiteY0"/>
              </a:cxn>
              <a:cxn ang="0">
                <a:pos x="connsiteX1" y="connsiteY1"/>
              </a:cxn>
              <a:cxn ang="0">
                <a:pos x="connsiteX2" y="connsiteY2"/>
              </a:cxn>
              <a:cxn ang="0">
                <a:pos x="connsiteX3" y="connsiteY3"/>
              </a:cxn>
            </a:cxnLst>
            <a:rect l="l" t="t" r="r" b="b"/>
            <a:pathLst>
              <a:path w="1724297" h="566057">
                <a:moveTo>
                  <a:pt x="0" y="226423"/>
                </a:moveTo>
                <a:lnTo>
                  <a:pt x="531222" y="566057"/>
                </a:lnTo>
                <a:lnTo>
                  <a:pt x="1088571" y="0"/>
                </a:lnTo>
                <a:lnTo>
                  <a:pt x="1724297" y="330926"/>
                </a:lnTo>
              </a:path>
            </a:pathLst>
          </a:custGeom>
          <a:ln>
            <a:solidFill>
              <a:srgbClr val="FFC000"/>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outerShdw blurRad="38100" dist="38100" dir="2700000" algn="tl">
                  <a:srgbClr val="000000">
                    <a:alpha val="43137"/>
                  </a:srgbClr>
                </a:outerShdw>
              </a:effectLst>
              <a:latin typeface="Arial" pitchFamily="34" charset="0"/>
              <a:ea typeface="微软雅黑" pitchFamily="34" charset="-122"/>
            </a:endParaRPr>
          </a:p>
        </p:txBody>
      </p:sp>
      <p:sp>
        <p:nvSpPr>
          <p:cNvPr id="27" name="矩形标注 26"/>
          <p:cNvSpPr/>
          <p:nvPr/>
        </p:nvSpPr>
        <p:spPr bwMode="auto">
          <a:xfrm>
            <a:off x="8393398" y="696689"/>
            <a:ext cx="600585" cy="500066"/>
          </a:xfrm>
          <a:prstGeom prst="wedgeRectCallout">
            <a:avLst>
              <a:gd name="adj1" fmla="val -73226"/>
              <a:gd name="adj2" fmla="val -13176"/>
            </a:avLst>
          </a:prstGeom>
          <a:noFill/>
          <a:ln w="9525"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dist"/>
            <a:r>
              <a:rPr lang="zh-CN" altLang="en-US" sz="900" dirty="0">
                <a:solidFill>
                  <a:srgbClr val="00B0F0"/>
                </a:solidFill>
                <a:effectLst>
                  <a:outerShdw blurRad="38100" dist="38100" dir="2700000" algn="tl">
                    <a:srgbClr val="000000">
                      <a:alpha val="43137"/>
                    </a:srgbClr>
                  </a:outerShdw>
                </a:effectLst>
              </a:rPr>
              <a:t>新的</a:t>
            </a:r>
            <a:r>
              <a:rPr lang="en-US" altLang="zh-CN" sz="900" dirty="0">
                <a:solidFill>
                  <a:srgbClr val="00B0F0"/>
                </a:solidFill>
                <a:effectLst>
                  <a:outerShdw blurRad="38100" dist="38100" dir="2700000" algn="tl">
                    <a:srgbClr val="000000">
                      <a:alpha val="43137"/>
                    </a:srgbClr>
                  </a:outerShdw>
                </a:effectLst>
              </a:rPr>
              <a:t>5</a:t>
            </a:r>
            <a:r>
              <a:rPr lang="zh-CN" altLang="en-US" sz="900" dirty="0">
                <a:solidFill>
                  <a:srgbClr val="00B0F0"/>
                </a:solidFill>
                <a:effectLst>
                  <a:outerShdw blurRad="38100" dist="38100" dir="2700000" algn="tl">
                    <a:srgbClr val="000000">
                      <a:alpha val="43137"/>
                    </a:srgbClr>
                  </a:outerShdw>
                </a:effectLst>
              </a:rPr>
              <a:t>分钟中枢的雏形</a:t>
            </a:r>
            <a:endParaRPr kumimoji="0" lang="zh-CN" altLang="en-US" sz="900" b="0" i="0" u="none" strike="noStrike" cap="none" normalizeH="0" baseline="0" dirty="0" smtClean="0">
              <a:ln>
                <a:noFill/>
              </a:ln>
              <a:solidFill>
                <a:srgbClr val="00B0F0"/>
              </a:solidFill>
              <a:effectLst>
                <a:outerShdw blurRad="38100" dist="38100" dir="2700000" algn="tl">
                  <a:srgbClr val="000000">
                    <a:alpha val="43137"/>
                  </a:srgbClr>
                </a:outerShdw>
              </a:effectLst>
              <a:latin typeface="Arial" pitchFamily="34" charset="0"/>
            </a:endParaRPr>
          </a:p>
        </p:txBody>
      </p:sp>
      <p:sp>
        <p:nvSpPr>
          <p:cNvPr id="28" name="矩形 27"/>
          <p:cNvSpPr/>
          <p:nvPr/>
        </p:nvSpPr>
        <p:spPr>
          <a:xfrm>
            <a:off x="6234731" y="2314620"/>
            <a:ext cx="2801765" cy="133882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900" dirty="0">
                <a:solidFill>
                  <a:schemeClr val="bg1">
                    <a:lumMod val="75000"/>
                  </a:schemeClr>
                </a:solidFill>
                <a:effectLst>
                  <a:outerShdw blurRad="38100" dist="38100" dir="2700000" algn="tl">
                    <a:srgbClr val="000000">
                      <a:alpha val="43137"/>
                    </a:srgbClr>
                  </a:outerShdw>
                </a:effectLst>
              </a:rPr>
              <a:t>如果是按</a:t>
            </a:r>
            <a:r>
              <a:rPr lang="en-US" altLang="zh-CN" sz="900" dirty="0">
                <a:solidFill>
                  <a:schemeClr val="bg1">
                    <a:lumMod val="75000"/>
                  </a:schemeClr>
                </a:solidFill>
                <a:effectLst>
                  <a:outerShdw blurRad="38100" dist="38100" dir="2700000" algn="tl">
                    <a:srgbClr val="000000">
                      <a:alpha val="43137"/>
                    </a:srgbClr>
                  </a:outerShdw>
                </a:effectLst>
              </a:rPr>
              <a:t>30</a:t>
            </a:r>
            <a:r>
              <a:rPr lang="zh-CN" altLang="en-US" sz="900" dirty="0">
                <a:solidFill>
                  <a:schemeClr val="bg1">
                    <a:lumMod val="75000"/>
                  </a:schemeClr>
                </a:solidFill>
                <a:effectLst>
                  <a:outerShdw blurRad="38100" dist="38100" dir="2700000" algn="tl">
                    <a:srgbClr val="000000">
                      <a:alpha val="43137"/>
                    </a:srgbClr>
                  </a:outerShdw>
                </a:effectLst>
              </a:rPr>
              <a:t>分钟操作的，这些</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分钟的中枢移动、震荡之类的活动根本无须理睬，只要看明白就是，根本无须操作；如果是按</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分钟级别操作，那么就是不参与大于</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分钟级别的震荡，那么就等</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分钟上涨出现背驰后走人；如果是按</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分钟级别操作，那么今天早上就该先走，为什么？因为</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分钟的上涨出现背驰，按照本</a:t>
            </a:r>
            <a:r>
              <a:rPr lang="en-US" altLang="zh-CN" sz="900" dirty="0">
                <a:solidFill>
                  <a:schemeClr val="bg1">
                    <a:lumMod val="75000"/>
                  </a:schemeClr>
                </a:solidFill>
                <a:effectLst>
                  <a:outerShdw blurRad="38100" dist="38100" dir="2700000" algn="tl">
                    <a:srgbClr val="000000">
                      <a:alpha val="43137"/>
                    </a:srgbClr>
                  </a:outerShdw>
                </a:effectLst>
              </a:rPr>
              <a:t>ID</a:t>
            </a:r>
            <a:r>
              <a:rPr lang="zh-CN" altLang="en-US" sz="900" dirty="0">
                <a:solidFill>
                  <a:schemeClr val="bg1">
                    <a:lumMod val="75000"/>
                  </a:schemeClr>
                </a:solidFill>
                <a:effectLst>
                  <a:outerShdw blurRad="38100" dist="38100" dir="2700000" algn="tl">
                    <a:srgbClr val="000000">
                      <a:alpha val="43137"/>
                    </a:srgbClr>
                  </a:outerShdw>
                </a:effectLst>
              </a:rPr>
              <a:t>的理论，后面必然回抽到最后一个</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分钟的中枢之内，从而至少形成一个新的</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分钟中枢。然后根据</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分钟震荡的走势进行回补就可以。</a:t>
            </a:r>
          </a:p>
        </p:txBody>
      </p:sp>
      <p:sp>
        <p:nvSpPr>
          <p:cNvPr id="29" name="矩形 28"/>
          <p:cNvSpPr/>
          <p:nvPr/>
        </p:nvSpPr>
        <p:spPr>
          <a:xfrm>
            <a:off x="2339752" y="2406953"/>
            <a:ext cx="3894979" cy="64633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900" b="1" dirty="0">
                <a:solidFill>
                  <a:srgbClr val="C00000"/>
                </a:solidFill>
                <a:effectLst>
                  <a:outerShdw blurRad="38100" dist="38100" dir="2700000" algn="tl">
                    <a:srgbClr val="000000">
                      <a:alpha val="43137"/>
                    </a:srgbClr>
                  </a:outerShdw>
                </a:effectLst>
              </a:rPr>
              <a:t>注意，</a:t>
            </a:r>
            <a:r>
              <a:rPr lang="zh-CN" altLang="en-US" sz="900" dirty="0">
                <a:solidFill>
                  <a:srgbClr val="FFC000"/>
                </a:solidFill>
                <a:effectLst>
                  <a:outerShdw blurRad="38100" dist="38100" dir="2700000" algn="tl">
                    <a:srgbClr val="000000">
                      <a:alpha val="43137"/>
                    </a:srgbClr>
                  </a:outerShdw>
                </a:effectLst>
              </a:rPr>
              <a:t>按照多样性分解原则，新的</a:t>
            </a:r>
            <a:r>
              <a:rPr lang="en-US" altLang="zh-CN" sz="900" dirty="0">
                <a:solidFill>
                  <a:srgbClr val="FFC000"/>
                </a:solidFill>
                <a:effectLst>
                  <a:outerShdw blurRad="38100" dist="38100" dir="2700000" algn="tl">
                    <a:srgbClr val="000000">
                      <a:alpha val="43137"/>
                    </a:srgbClr>
                  </a:outerShdw>
                </a:effectLst>
              </a:rPr>
              <a:t>5</a:t>
            </a:r>
            <a:r>
              <a:rPr lang="zh-CN" altLang="en-US" sz="900" dirty="0">
                <a:solidFill>
                  <a:srgbClr val="FFC000"/>
                </a:solidFill>
                <a:effectLst>
                  <a:outerShdw blurRad="38100" dist="38100" dir="2700000" algn="tl">
                    <a:srgbClr val="000000">
                      <a:alpha val="43137"/>
                    </a:srgbClr>
                  </a:outerShdw>
                </a:effectLst>
              </a:rPr>
              <a:t>分钟中枢，暂时先从最后一个</a:t>
            </a:r>
            <a:r>
              <a:rPr lang="en-US" altLang="zh-CN" sz="900" dirty="0">
                <a:solidFill>
                  <a:srgbClr val="FFC000"/>
                </a:solidFill>
                <a:effectLst>
                  <a:outerShdw blurRad="38100" dist="38100" dir="2700000" algn="tl">
                    <a:srgbClr val="000000">
                      <a:alpha val="43137"/>
                    </a:srgbClr>
                  </a:outerShdw>
                </a:effectLst>
              </a:rPr>
              <a:t>1</a:t>
            </a:r>
            <a:r>
              <a:rPr lang="zh-CN" altLang="en-US" sz="900" dirty="0">
                <a:solidFill>
                  <a:srgbClr val="FFC000"/>
                </a:solidFill>
                <a:effectLst>
                  <a:outerShdw blurRad="38100" dist="38100" dir="2700000" algn="tl">
                    <a:srgbClr val="000000">
                      <a:alpha val="43137"/>
                    </a:srgbClr>
                  </a:outerShdw>
                </a:effectLst>
              </a:rPr>
              <a:t>分钟中枢开始算起，后面的操作先以此为准，等走势走出最自然的选择再继续更合理的划分。按照这暂时的划分，并不影响任何操作，</a:t>
            </a:r>
            <a:r>
              <a:rPr lang="en-US" altLang="zh-CN" sz="900" dirty="0">
                <a:solidFill>
                  <a:srgbClr val="FFC000"/>
                </a:solidFill>
                <a:effectLst>
                  <a:outerShdw blurRad="38100" dist="38100" dir="2700000" algn="tl">
                    <a:srgbClr val="000000">
                      <a:alpha val="43137"/>
                    </a:srgbClr>
                  </a:outerShdw>
                </a:effectLst>
              </a:rPr>
              <a:t>5</a:t>
            </a:r>
            <a:r>
              <a:rPr lang="zh-CN" altLang="en-US" sz="900" dirty="0">
                <a:solidFill>
                  <a:srgbClr val="FFC000"/>
                </a:solidFill>
                <a:effectLst>
                  <a:outerShdw blurRad="38100" dist="38100" dir="2700000" algn="tl">
                    <a:srgbClr val="000000">
                      <a:alpha val="43137"/>
                    </a:srgbClr>
                  </a:outerShdw>
                </a:effectLst>
              </a:rPr>
              <a:t>分钟中枢该怎么操作就怎么操作，如此而已。</a:t>
            </a:r>
          </a:p>
        </p:txBody>
      </p:sp>
      <p:sp>
        <p:nvSpPr>
          <p:cNvPr id="30" name="矩形 29"/>
          <p:cNvSpPr/>
          <p:nvPr/>
        </p:nvSpPr>
        <p:spPr>
          <a:xfrm>
            <a:off x="1403647" y="3738373"/>
            <a:ext cx="7200801" cy="50783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900" dirty="0">
                <a:solidFill>
                  <a:srgbClr val="92D050"/>
                </a:solidFill>
                <a:effectLst>
                  <a:outerShdw blurRad="38100" dist="38100" dir="2700000" algn="tl">
                    <a:srgbClr val="000000">
                      <a:alpha val="43137"/>
                    </a:srgbClr>
                  </a:outerShdw>
                </a:effectLst>
              </a:rPr>
              <a:t>在今天的背驰判断中，关键是知道哪一段相比，显然，</a:t>
            </a:r>
            <a:r>
              <a:rPr lang="en-US" altLang="zh-CN" sz="900" b="1" dirty="0">
                <a:solidFill>
                  <a:srgbClr val="92D050"/>
                </a:solidFill>
                <a:effectLst>
                  <a:outerShdw blurRad="38100" dist="38100" dir="2700000" algn="tl">
                    <a:srgbClr val="000000">
                      <a:alpha val="43137"/>
                    </a:srgbClr>
                  </a:outerShdw>
                </a:effectLst>
              </a:rPr>
              <a:t>27-32</a:t>
            </a:r>
            <a:r>
              <a:rPr lang="zh-CN" altLang="en-US" sz="900" b="1" dirty="0">
                <a:solidFill>
                  <a:srgbClr val="92D050"/>
                </a:solidFill>
                <a:effectLst>
                  <a:outerShdw blurRad="38100" dist="38100" dir="2700000" algn="tl">
                    <a:srgbClr val="000000">
                      <a:alpha val="43137"/>
                    </a:srgbClr>
                  </a:outerShdw>
                </a:effectLst>
              </a:rPr>
              <a:t>与</a:t>
            </a:r>
            <a:r>
              <a:rPr lang="en-US" altLang="zh-CN" sz="900" b="1" dirty="0">
                <a:solidFill>
                  <a:srgbClr val="92D050"/>
                </a:solidFill>
                <a:effectLst>
                  <a:outerShdw blurRad="38100" dist="38100" dir="2700000" algn="tl">
                    <a:srgbClr val="000000">
                      <a:alpha val="43137"/>
                    </a:srgbClr>
                  </a:outerShdw>
                </a:effectLst>
              </a:rPr>
              <a:t>35-38</a:t>
            </a:r>
            <a:r>
              <a:rPr lang="zh-CN" altLang="en-US" sz="900" b="1" dirty="0">
                <a:solidFill>
                  <a:srgbClr val="92D050"/>
                </a:solidFill>
                <a:effectLst>
                  <a:outerShdw blurRad="38100" dist="38100" dir="2700000" algn="tl">
                    <a:srgbClr val="000000">
                      <a:alpha val="43137"/>
                    </a:srgbClr>
                  </a:outerShdw>
                </a:effectLst>
              </a:rPr>
              <a:t>这两段去比</a:t>
            </a:r>
            <a:r>
              <a:rPr lang="zh-CN" altLang="en-US" sz="900" dirty="0">
                <a:solidFill>
                  <a:srgbClr val="92D050"/>
                </a:solidFill>
                <a:effectLst>
                  <a:outerShdw blurRad="38100" dist="38100" dir="2700000" algn="tl">
                    <a:srgbClr val="000000">
                      <a:alpha val="43137"/>
                    </a:srgbClr>
                  </a:outerShdw>
                </a:effectLst>
              </a:rPr>
              <a:t>。而实际的对比中，看</a:t>
            </a:r>
            <a:r>
              <a:rPr lang="en-US" altLang="zh-CN" sz="900" dirty="0">
                <a:solidFill>
                  <a:srgbClr val="92D050"/>
                </a:solidFill>
                <a:effectLst>
                  <a:outerShdw blurRad="38100" dist="38100" dir="2700000" algn="tl">
                    <a:srgbClr val="000000">
                      <a:alpha val="43137"/>
                    </a:srgbClr>
                  </a:outerShdw>
                </a:effectLst>
              </a:rPr>
              <a:t>1</a:t>
            </a:r>
            <a:r>
              <a:rPr lang="zh-CN" altLang="en-US" sz="900" dirty="0">
                <a:solidFill>
                  <a:srgbClr val="92D050"/>
                </a:solidFill>
                <a:effectLst>
                  <a:outerShdw blurRad="38100" dist="38100" dir="2700000" algn="tl">
                    <a:srgbClr val="000000">
                      <a:alpha val="43137"/>
                    </a:srgbClr>
                  </a:outerShdw>
                </a:effectLst>
              </a:rPr>
              <a:t>分钟图，去加两段对应的那些</a:t>
            </a:r>
            <a:r>
              <a:rPr lang="en-US" altLang="zh-CN" sz="900" dirty="0">
                <a:solidFill>
                  <a:srgbClr val="92D050"/>
                </a:solidFill>
                <a:effectLst>
                  <a:outerShdw blurRad="38100" dist="38100" dir="2700000" algn="tl">
                    <a:srgbClr val="000000">
                      <a:alpha val="43137"/>
                    </a:srgbClr>
                  </a:outerShdw>
                </a:effectLst>
              </a:rPr>
              <a:t>MACD</a:t>
            </a:r>
            <a:r>
              <a:rPr lang="zh-CN" altLang="en-US" sz="900" dirty="0">
                <a:solidFill>
                  <a:srgbClr val="92D050"/>
                </a:solidFill>
                <a:effectLst>
                  <a:outerShdw blurRad="38100" dist="38100" dir="2700000" algn="tl">
                    <a:srgbClr val="000000">
                      <a:alpha val="43137"/>
                    </a:srgbClr>
                  </a:outerShdw>
                </a:effectLst>
              </a:rPr>
              <a:t>，太麻烦，所以可以看</a:t>
            </a:r>
            <a:r>
              <a:rPr lang="en-US" altLang="zh-CN" sz="900" dirty="0">
                <a:solidFill>
                  <a:srgbClr val="92D050"/>
                </a:solidFill>
                <a:effectLst>
                  <a:outerShdw blurRad="38100" dist="38100" dir="2700000" algn="tl">
                    <a:srgbClr val="000000">
                      <a:alpha val="43137"/>
                    </a:srgbClr>
                  </a:outerShdw>
                </a:effectLst>
              </a:rPr>
              <a:t>5</a:t>
            </a:r>
            <a:r>
              <a:rPr lang="zh-CN" altLang="en-US" sz="900" dirty="0">
                <a:solidFill>
                  <a:srgbClr val="92D050"/>
                </a:solidFill>
                <a:effectLst>
                  <a:outerShdw blurRad="38100" dist="38100" dir="2700000" algn="tl">
                    <a:srgbClr val="000000">
                      <a:alpha val="43137"/>
                    </a:srgbClr>
                  </a:outerShdw>
                </a:effectLst>
              </a:rPr>
              <a:t>分钟图。这里，把</a:t>
            </a:r>
            <a:r>
              <a:rPr lang="en-US" altLang="zh-CN" sz="900" dirty="0">
                <a:solidFill>
                  <a:srgbClr val="92D050"/>
                </a:solidFill>
                <a:effectLst>
                  <a:outerShdw blurRad="38100" dist="38100" dir="2700000" algn="tl">
                    <a:srgbClr val="000000">
                      <a:alpha val="43137"/>
                    </a:srgbClr>
                  </a:outerShdw>
                </a:effectLst>
              </a:rPr>
              <a:t>5</a:t>
            </a:r>
            <a:r>
              <a:rPr lang="zh-CN" altLang="en-US" sz="900" dirty="0">
                <a:solidFill>
                  <a:srgbClr val="92D050"/>
                </a:solidFill>
                <a:effectLst>
                  <a:outerShdw blurRad="38100" dist="38100" dir="2700000" algn="tl">
                    <a:srgbClr val="000000">
                      <a:alpha val="43137"/>
                    </a:srgbClr>
                  </a:outerShdw>
                </a:effectLst>
              </a:rPr>
              <a:t>分钟图给放上来了，图上，相应对比的两段已经标记出来，下面</a:t>
            </a:r>
            <a:r>
              <a:rPr lang="en-US" altLang="zh-CN" sz="900" dirty="0">
                <a:solidFill>
                  <a:srgbClr val="92D050"/>
                </a:solidFill>
                <a:effectLst>
                  <a:outerShdw blurRad="38100" dist="38100" dir="2700000" algn="tl">
                    <a:srgbClr val="000000">
                      <a:alpha val="43137"/>
                    </a:srgbClr>
                  </a:outerShdw>
                </a:effectLst>
              </a:rPr>
              <a:t>MACD</a:t>
            </a:r>
            <a:r>
              <a:rPr lang="zh-CN" altLang="en-US" sz="900" dirty="0">
                <a:solidFill>
                  <a:srgbClr val="92D050"/>
                </a:solidFill>
                <a:effectLst>
                  <a:outerShdw blurRad="38100" dist="38100" dir="2700000" algn="tl">
                    <a:srgbClr val="000000">
                      <a:alpha val="43137"/>
                    </a:srgbClr>
                  </a:outerShdw>
                </a:effectLst>
              </a:rPr>
              <a:t>的红箭头，对应是回抽那一下，对应走势，就是最后一个</a:t>
            </a:r>
            <a:r>
              <a:rPr lang="en-US" altLang="zh-CN" sz="900" dirty="0">
                <a:solidFill>
                  <a:srgbClr val="92D050"/>
                </a:solidFill>
                <a:effectLst>
                  <a:outerShdw blurRad="38100" dist="38100" dir="2700000" algn="tl">
                    <a:srgbClr val="000000">
                      <a:alpha val="43137"/>
                    </a:srgbClr>
                  </a:outerShdw>
                </a:effectLst>
              </a:rPr>
              <a:t>1</a:t>
            </a:r>
            <a:r>
              <a:rPr lang="zh-CN" altLang="en-US" sz="900" dirty="0">
                <a:solidFill>
                  <a:srgbClr val="92D050"/>
                </a:solidFill>
                <a:effectLst>
                  <a:outerShdw blurRad="38100" dist="38100" dir="2700000" algn="tl">
                    <a:srgbClr val="000000">
                      <a:alpha val="43137"/>
                    </a:srgbClr>
                  </a:outerShdw>
                </a:effectLst>
              </a:rPr>
              <a:t>分钟中枢形成的时候，前面两段的对比，极为教科书，请好好揣摩。</a:t>
            </a:r>
          </a:p>
        </p:txBody>
      </p:sp>
      <p:cxnSp>
        <p:nvCxnSpPr>
          <p:cNvPr id="1024" name="直接连接符 1023"/>
          <p:cNvCxnSpPr/>
          <p:nvPr/>
        </p:nvCxnSpPr>
        <p:spPr bwMode="auto">
          <a:xfrm flipV="1">
            <a:off x="5796136" y="696689"/>
            <a:ext cx="865921" cy="1076127"/>
          </a:xfrm>
          <a:prstGeom prst="line">
            <a:avLst/>
          </a:prstGeom>
          <a:solidFill>
            <a:schemeClr val="accent1"/>
          </a:solidFill>
          <a:ln w="19050" cap="flat" cmpd="sng" algn="ctr">
            <a:solidFill>
              <a:srgbClr val="92D05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32" name="直接连接符 1031"/>
          <p:cNvCxnSpPr>
            <a:stCxn id="25" idx="1"/>
            <a:endCxn id="25" idx="2"/>
          </p:cNvCxnSpPr>
          <p:nvPr/>
        </p:nvCxnSpPr>
        <p:spPr bwMode="auto">
          <a:xfrm flipV="1">
            <a:off x="7184571" y="470263"/>
            <a:ext cx="557349" cy="566057"/>
          </a:xfrm>
          <a:prstGeom prst="line">
            <a:avLst/>
          </a:prstGeom>
          <a:solidFill>
            <a:schemeClr val="accent1"/>
          </a:solidFill>
          <a:ln w="19050" cap="flat" cmpd="sng" algn="ctr">
            <a:solidFill>
              <a:srgbClr val="92D050"/>
            </a:solidFill>
            <a:prstDash val="solid"/>
            <a:round/>
            <a:headEnd type="none" w="med" len="med"/>
            <a:tailEnd type="none" w="med" len="med"/>
          </a:ln>
          <a:effectLst>
            <a:outerShdw blurRad="50800" dist="38100" dir="2700000" algn="tl" rotWithShape="0">
              <a:prstClr val="black">
                <a:alpha val="40000"/>
              </a:prstClr>
            </a:outerShdw>
          </a:effectLst>
        </p:spPr>
      </p:cxnSp>
      <p:sp>
        <p:nvSpPr>
          <p:cNvPr id="31" name="矩形 30"/>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2" name="动作按钮: 开始 31">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3" name="动作按钮: 后退或前一项 32">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4" name="动作按钮: 前进或下一项 33">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5" name="动作按钮: 结束 34">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6" name="动作按钮: 第一张 35">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7" name="动作按钮: 上一张 36">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1237231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1750"/>
                                        <p:tgtEl>
                                          <p:spTgt spid="3"/>
                                        </p:tgtEl>
                                      </p:cBhvr>
                                    </p:animEffect>
                                    <p:set>
                                      <p:cBhvr>
                                        <p:cTn id="21" dur="1" fill="hold">
                                          <p:stCondLst>
                                            <p:cond delay="174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trips(upRight)">
                                      <p:cBhvr>
                                        <p:cTn id="26" dur="7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750" fill="hold"/>
                                        <p:tgtEl>
                                          <p:spTgt spid="7"/>
                                        </p:tgtEl>
                                        <p:attrNameLst>
                                          <p:attrName>ppt_w</p:attrName>
                                        </p:attrNameLst>
                                      </p:cBhvr>
                                      <p:tavLst>
                                        <p:tav tm="0">
                                          <p:val>
                                            <p:fltVal val="0"/>
                                          </p:val>
                                        </p:tav>
                                        <p:tav tm="100000">
                                          <p:val>
                                            <p:strVal val="#ppt_w"/>
                                          </p:val>
                                        </p:tav>
                                      </p:tavLst>
                                    </p:anim>
                                    <p:anim calcmode="lin" valueType="num">
                                      <p:cBhvr>
                                        <p:cTn id="32" dur="750" fill="hold"/>
                                        <p:tgtEl>
                                          <p:spTgt spid="7"/>
                                        </p:tgtEl>
                                        <p:attrNameLst>
                                          <p:attrName>ppt_h</p:attrName>
                                        </p:attrNameLst>
                                      </p:cBhvr>
                                      <p:tavLst>
                                        <p:tav tm="0">
                                          <p:val>
                                            <p:fltVal val="0"/>
                                          </p:val>
                                        </p:tav>
                                        <p:tav tm="100000">
                                          <p:val>
                                            <p:strVal val="#ppt_h"/>
                                          </p:val>
                                        </p:tav>
                                      </p:tavLst>
                                    </p:anim>
                                    <p:animEffect transition="in" filter="fade">
                                      <p:cBhvr>
                                        <p:cTn id="33" dur="75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0" nodeType="clickEffect">
                                  <p:stCondLst>
                                    <p:cond delay="0"/>
                                  </p:stCondLst>
                                  <p:childTnLst>
                                    <p:animEffect transition="out" filter="wipe(left)">
                                      <p:cBhvr>
                                        <p:cTn id="58" dur="1750"/>
                                        <p:tgtEl>
                                          <p:spTgt spid="5"/>
                                        </p:tgtEl>
                                      </p:cBhvr>
                                    </p:animEffect>
                                    <p:set>
                                      <p:cBhvr>
                                        <p:cTn id="59" dur="1" fill="hold">
                                          <p:stCondLst>
                                            <p:cond delay="1749"/>
                                          </p:stCondLst>
                                        </p:cTn>
                                        <p:tgtEl>
                                          <p:spTgt spid="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750" fill="hold"/>
                                        <p:tgtEl>
                                          <p:spTgt spid="16"/>
                                        </p:tgtEl>
                                        <p:attrNameLst>
                                          <p:attrName>ppt_w</p:attrName>
                                        </p:attrNameLst>
                                      </p:cBhvr>
                                      <p:tavLst>
                                        <p:tav tm="0">
                                          <p:val>
                                            <p:fltVal val="0"/>
                                          </p:val>
                                        </p:tav>
                                        <p:tav tm="100000">
                                          <p:val>
                                            <p:strVal val="#ppt_w"/>
                                          </p:val>
                                        </p:tav>
                                      </p:tavLst>
                                    </p:anim>
                                    <p:anim calcmode="lin" valueType="num">
                                      <p:cBhvr>
                                        <p:cTn id="65" dur="750" fill="hold"/>
                                        <p:tgtEl>
                                          <p:spTgt spid="16"/>
                                        </p:tgtEl>
                                        <p:attrNameLst>
                                          <p:attrName>ppt_h</p:attrName>
                                        </p:attrNameLst>
                                      </p:cBhvr>
                                      <p:tavLst>
                                        <p:tav tm="0">
                                          <p:val>
                                            <p:fltVal val="0"/>
                                          </p:val>
                                        </p:tav>
                                        <p:tav tm="100000">
                                          <p:val>
                                            <p:strVal val="#ppt_h"/>
                                          </p:val>
                                        </p:tav>
                                      </p:tavLst>
                                    </p:anim>
                                    <p:animEffect transition="in" filter="fade">
                                      <p:cBhvr>
                                        <p:cTn id="66" dur="750"/>
                                        <p:tgtEl>
                                          <p:spTgt spid="16"/>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750" fill="hold"/>
                                        <p:tgtEl>
                                          <p:spTgt spid="19"/>
                                        </p:tgtEl>
                                        <p:attrNameLst>
                                          <p:attrName>ppt_w</p:attrName>
                                        </p:attrNameLst>
                                      </p:cBhvr>
                                      <p:tavLst>
                                        <p:tav tm="0">
                                          <p:val>
                                            <p:fltVal val="0"/>
                                          </p:val>
                                        </p:tav>
                                        <p:tav tm="100000">
                                          <p:val>
                                            <p:strVal val="#ppt_w"/>
                                          </p:val>
                                        </p:tav>
                                      </p:tavLst>
                                    </p:anim>
                                    <p:anim calcmode="lin" valueType="num">
                                      <p:cBhvr>
                                        <p:cTn id="70" dur="750" fill="hold"/>
                                        <p:tgtEl>
                                          <p:spTgt spid="19"/>
                                        </p:tgtEl>
                                        <p:attrNameLst>
                                          <p:attrName>ppt_h</p:attrName>
                                        </p:attrNameLst>
                                      </p:cBhvr>
                                      <p:tavLst>
                                        <p:tav tm="0">
                                          <p:val>
                                            <p:fltVal val="0"/>
                                          </p:val>
                                        </p:tav>
                                        <p:tav tm="100000">
                                          <p:val>
                                            <p:strVal val="#ppt_h"/>
                                          </p:val>
                                        </p:tav>
                                      </p:tavLst>
                                    </p:anim>
                                    <p:animEffect transition="in" filter="fade">
                                      <p:cBhvr>
                                        <p:cTn id="71" dur="750"/>
                                        <p:tgtEl>
                                          <p:spTgt spid="19"/>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p:cTn id="74" dur="750" fill="hold"/>
                                        <p:tgtEl>
                                          <p:spTgt spid="24"/>
                                        </p:tgtEl>
                                        <p:attrNameLst>
                                          <p:attrName>ppt_w</p:attrName>
                                        </p:attrNameLst>
                                      </p:cBhvr>
                                      <p:tavLst>
                                        <p:tav tm="0">
                                          <p:val>
                                            <p:fltVal val="0"/>
                                          </p:val>
                                        </p:tav>
                                        <p:tav tm="100000">
                                          <p:val>
                                            <p:strVal val="#ppt_w"/>
                                          </p:val>
                                        </p:tav>
                                      </p:tavLst>
                                    </p:anim>
                                    <p:anim calcmode="lin" valueType="num">
                                      <p:cBhvr>
                                        <p:cTn id="75" dur="750" fill="hold"/>
                                        <p:tgtEl>
                                          <p:spTgt spid="24"/>
                                        </p:tgtEl>
                                        <p:attrNameLst>
                                          <p:attrName>ppt_h</p:attrName>
                                        </p:attrNameLst>
                                      </p:cBhvr>
                                      <p:tavLst>
                                        <p:tav tm="0">
                                          <p:val>
                                            <p:fltVal val="0"/>
                                          </p:val>
                                        </p:tav>
                                        <p:tav tm="100000">
                                          <p:val>
                                            <p:strVal val="#ppt_h"/>
                                          </p:val>
                                        </p:tav>
                                      </p:tavLst>
                                    </p:anim>
                                    <p:animEffect transition="in" filter="fade">
                                      <p:cBhvr>
                                        <p:cTn id="76" dur="750"/>
                                        <p:tgtEl>
                                          <p:spTgt spid="24"/>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750" fill="hold"/>
                                        <p:tgtEl>
                                          <p:spTgt spid="18"/>
                                        </p:tgtEl>
                                        <p:attrNameLst>
                                          <p:attrName>ppt_w</p:attrName>
                                        </p:attrNameLst>
                                      </p:cBhvr>
                                      <p:tavLst>
                                        <p:tav tm="0">
                                          <p:val>
                                            <p:fltVal val="0"/>
                                          </p:val>
                                        </p:tav>
                                        <p:tav tm="100000">
                                          <p:val>
                                            <p:strVal val="#ppt_w"/>
                                          </p:val>
                                        </p:tav>
                                      </p:tavLst>
                                    </p:anim>
                                    <p:anim calcmode="lin" valueType="num">
                                      <p:cBhvr>
                                        <p:cTn id="80" dur="750" fill="hold"/>
                                        <p:tgtEl>
                                          <p:spTgt spid="18"/>
                                        </p:tgtEl>
                                        <p:attrNameLst>
                                          <p:attrName>ppt_h</p:attrName>
                                        </p:attrNameLst>
                                      </p:cBhvr>
                                      <p:tavLst>
                                        <p:tav tm="0">
                                          <p:val>
                                            <p:fltVal val="0"/>
                                          </p:val>
                                        </p:tav>
                                        <p:tav tm="100000">
                                          <p:val>
                                            <p:strVal val="#ppt_h"/>
                                          </p:val>
                                        </p:tav>
                                      </p:tavLst>
                                    </p:anim>
                                    <p:animEffect transition="in" filter="fade">
                                      <p:cBhvr>
                                        <p:cTn id="81" dur="75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3"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strips(upRight)">
                                      <p:cBhvr>
                                        <p:cTn id="86" dur="10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p:cTn id="91" dur="500" fill="hold"/>
                                        <p:tgtEl>
                                          <p:spTgt spid="21"/>
                                        </p:tgtEl>
                                        <p:attrNameLst>
                                          <p:attrName>ppt_w</p:attrName>
                                        </p:attrNameLst>
                                      </p:cBhvr>
                                      <p:tavLst>
                                        <p:tav tm="0">
                                          <p:val>
                                            <p:fltVal val="0"/>
                                          </p:val>
                                        </p:tav>
                                        <p:tav tm="100000">
                                          <p:val>
                                            <p:strVal val="#ppt_w"/>
                                          </p:val>
                                        </p:tav>
                                      </p:tavLst>
                                    </p:anim>
                                    <p:anim calcmode="lin" valueType="num">
                                      <p:cBhvr>
                                        <p:cTn id="92" dur="500" fill="hold"/>
                                        <p:tgtEl>
                                          <p:spTgt spid="21"/>
                                        </p:tgtEl>
                                        <p:attrNameLst>
                                          <p:attrName>ppt_h</p:attrName>
                                        </p:attrNameLst>
                                      </p:cBhvr>
                                      <p:tavLst>
                                        <p:tav tm="0">
                                          <p:val>
                                            <p:fltVal val="0"/>
                                          </p:val>
                                        </p:tav>
                                        <p:tav tm="100000">
                                          <p:val>
                                            <p:strVal val="#ppt_h"/>
                                          </p:val>
                                        </p:tav>
                                      </p:tavLst>
                                    </p:anim>
                                    <p:animEffect transition="in" filter="fade">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3"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strips(upRight)">
                                      <p:cBhvr>
                                        <p:cTn id="98" dur="10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 calcmode="lin" valueType="num">
                                      <p:cBhvr>
                                        <p:cTn id="103" dur="500" fill="hold"/>
                                        <p:tgtEl>
                                          <p:spTgt spid="26"/>
                                        </p:tgtEl>
                                        <p:attrNameLst>
                                          <p:attrName>ppt_w</p:attrName>
                                        </p:attrNameLst>
                                      </p:cBhvr>
                                      <p:tavLst>
                                        <p:tav tm="0">
                                          <p:val>
                                            <p:fltVal val="0"/>
                                          </p:val>
                                        </p:tav>
                                        <p:tav tm="100000">
                                          <p:val>
                                            <p:strVal val="#ppt_w"/>
                                          </p:val>
                                        </p:tav>
                                      </p:tavLst>
                                    </p:anim>
                                    <p:anim calcmode="lin" valueType="num">
                                      <p:cBhvr>
                                        <p:cTn id="104" dur="500" fill="hold"/>
                                        <p:tgtEl>
                                          <p:spTgt spid="26"/>
                                        </p:tgtEl>
                                        <p:attrNameLst>
                                          <p:attrName>ppt_h</p:attrName>
                                        </p:attrNameLst>
                                      </p:cBhvr>
                                      <p:tavLst>
                                        <p:tav tm="0">
                                          <p:val>
                                            <p:fltVal val="0"/>
                                          </p:val>
                                        </p:tav>
                                        <p:tav tm="100000">
                                          <p:val>
                                            <p:strVal val="#ppt_h"/>
                                          </p:val>
                                        </p:tav>
                                      </p:tavLst>
                                    </p:anim>
                                    <p:animEffect transition="in" filter="fade">
                                      <p:cBhvr>
                                        <p:cTn id="105" dur="500"/>
                                        <p:tgtEl>
                                          <p:spTgt spid="26"/>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p:cTn id="110" dur="500" fill="hold"/>
                                        <p:tgtEl>
                                          <p:spTgt spid="27"/>
                                        </p:tgtEl>
                                        <p:attrNameLst>
                                          <p:attrName>ppt_w</p:attrName>
                                        </p:attrNameLst>
                                      </p:cBhvr>
                                      <p:tavLst>
                                        <p:tav tm="0">
                                          <p:val>
                                            <p:fltVal val="0"/>
                                          </p:val>
                                        </p:tav>
                                        <p:tav tm="100000">
                                          <p:val>
                                            <p:strVal val="#ppt_w"/>
                                          </p:val>
                                        </p:tav>
                                      </p:tavLst>
                                    </p:anim>
                                    <p:anim calcmode="lin" valueType="num">
                                      <p:cBhvr>
                                        <p:cTn id="111" dur="500" fill="hold"/>
                                        <p:tgtEl>
                                          <p:spTgt spid="27"/>
                                        </p:tgtEl>
                                        <p:attrNameLst>
                                          <p:attrName>ppt_h</p:attrName>
                                        </p:attrNameLst>
                                      </p:cBhvr>
                                      <p:tavLst>
                                        <p:tav tm="0">
                                          <p:val>
                                            <p:fltVal val="0"/>
                                          </p:val>
                                        </p:tav>
                                        <p:tav tm="100000">
                                          <p:val>
                                            <p:strVal val="#ppt_h"/>
                                          </p:val>
                                        </p:tav>
                                      </p:tavLst>
                                    </p:anim>
                                    <p:animEffect transition="in" filter="fade">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500" fill="hold"/>
                                        <p:tgtEl>
                                          <p:spTgt spid="17"/>
                                        </p:tgtEl>
                                        <p:attrNameLst>
                                          <p:attrName>ppt_w</p:attrName>
                                        </p:attrNameLst>
                                      </p:cBhvr>
                                      <p:tavLst>
                                        <p:tav tm="0">
                                          <p:val>
                                            <p:fltVal val="0"/>
                                          </p:val>
                                        </p:tav>
                                        <p:tav tm="100000">
                                          <p:val>
                                            <p:strVal val="#ppt_w"/>
                                          </p:val>
                                        </p:tav>
                                      </p:tavLst>
                                    </p:anim>
                                    <p:anim calcmode="lin" valueType="num">
                                      <p:cBhvr>
                                        <p:cTn id="118" dur="500" fill="hold"/>
                                        <p:tgtEl>
                                          <p:spTgt spid="17"/>
                                        </p:tgtEl>
                                        <p:attrNameLst>
                                          <p:attrName>ppt_h</p:attrName>
                                        </p:attrNameLst>
                                      </p:cBhvr>
                                      <p:tavLst>
                                        <p:tav tm="0">
                                          <p:val>
                                            <p:fltVal val="0"/>
                                          </p:val>
                                        </p:tav>
                                        <p:tav tm="100000">
                                          <p:val>
                                            <p:strVal val="#ppt_h"/>
                                          </p:val>
                                        </p:tav>
                                      </p:tavLst>
                                    </p:anim>
                                    <p:animEffect transition="in" filter="fade">
                                      <p:cBhvr>
                                        <p:cTn id="119" dur="500"/>
                                        <p:tgtEl>
                                          <p:spTgt spid="17"/>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p:cTn id="124" dur="500" fill="hold"/>
                                        <p:tgtEl>
                                          <p:spTgt spid="28"/>
                                        </p:tgtEl>
                                        <p:attrNameLst>
                                          <p:attrName>ppt_w</p:attrName>
                                        </p:attrNameLst>
                                      </p:cBhvr>
                                      <p:tavLst>
                                        <p:tav tm="0">
                                          <p:val>
                                            <p:fltVal val="0"/>
                                          </p:val>
                                        </p:tav>
                                        <p:tav tm="100000">
                                          <p:val>
                                            <p:strVal val="#ppt_w"/>
                                          </p:val>
                                        </p:tav>
                                      </p:tavLst>
                                    </p:anim>
                                    <p:anim calcmode="lin" valueType="num">
                                      <p:cBhvr>
                                        <p:cTn id="125" dur="500" fill="hold"/>
                                        <p:tgtEl>
                                          <p:spTgt spid="28"/>
                                        </p:tgtEl>
                                        <p:attrNameLst>
                                          <p:attrName>ppt_h</p:attrName>
                                        </p:attrNameLst>
                                      </p:cBhvr>
                                      <p:tavLst>
                                        <p:tav tm="0">
                                          <p:val>
                                            <p:fltVal val="0"/>
                                          </p:val>
                                        </p:tav>
                                        <p:tav tm="100000">
                                          <p:val>
                                            <p:strVal val="#ppt_h"/>
                                          </p:val>
                                        </p:tav>
                                      </p:tavLst>
                                    </p:anim>
                                    <p:animEffect transition="in" filter="fade">
                                      <p:cBhvr>
                                        <p:cTn id="126" dur="500"/>
                                        <p:tgtEl>
                                          <p:spTgt spid="28"/>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500" fill="hold"/>
                                        <p:tgtEl>
                                          <p:spTgt spid="29"/>
                                        </p:tgtEl>
                                        <p:attrNameLst>
                                          <p:attrName>ppt_w</p:attrName>
                                        </p:attrNameLst>
                                      </p:cBhvr>
                                      <p:tavLst>
                                        <p:tav tm="0">
                                          <p:val>
                                            <p:fltVal val="0"/>
                                          </p:val>
                                        </p:tav>
                                        <p:tav tm="100000">
                                          <p:val>
                                            <p:strVal val="#ppt_w"/>
                                          </p:val>
                                        </p:tav>
                                      </p:tavLst>
                                    </p:anim>
                                    <p:anim calcmode="lin" valueType="num">
                                      <p:cBhvr>
                                        <p:cTn id="132" dur="500" fill="hold"/>
                                        <p:tgtEl>
                                          <p:spTgt spid="29"/>
                                        </p:tgtEl>
                                        <p:attrNameLst>
                                          <p:attrName>ppt_h</p:attrName>
                                        </p:attrNameLst>
                                      </p:cBhvr>
                                      <p:tavLst>
                                        <p:tav tm="0">
                                          <p:val>
                                            <p:fltVal val="0"/>
                                          </p:val>
                                        </p:tav>
                                        <p:tav tm="100000">
                                          <p:val>
                                            <p:strVal val="#ppt_h"/>
                                          </p:val>
                                        </p:tav>
                                      </p:tavLst>
                                    </p:anim>
                                    <p:animEffect transition="in" filter="fade">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30"/>
                                        </p:tgtEl>
                                        <p:attrNameLst>
                                          <p:attrName>style.visibility</p:attrName>
                                        </p:attrNameLst>
                                      </p:cBhvr>
                                      <p:to>
                                        <p:strVal val="visible"/>
                                      </p:to>
                                    </p:set>
                                    <p:anim calcmode="lin" valueType="num">
                                      <p:cBhvr>
                                        <p:cTn id="138" dur="500" fill="hold"/>
                                        <p:tgtEl>
                                          <p:spTgt spid="30"/>
                                        </p:tgtEl>
                                        <p:attrNameLst>
                                          <p:attrName>ppt_w</p:attrName>
                                        </p:attrNameLst>
                                      </p:cBhvr>
                                      <p:tavLst>
                                        <p:tav tm="0">
                                          <p:val>
                                            <p:fltVal val="0"/>
                                          </p:val>
                                        </p:tav>
                                        <p:tav tm="100000">
                                          <p:val>
                                            <p:strVal val="#ppt_w"/>
                                          </p:val>
                                        </p:tav>
                                      </p:tavLst>
                                    </p:anim>
                                    <p:anim calcmode="lin" valueType="num">
                                      <p:cBhvr>
                                        <p:cTn id="139" dur="500" fill="hold"/>
                                        <p:tgtEl>
                                          <p:spTgt spid="30"/>
                                        </p:tgtEl>
                                        <p:attrNameLst>
                                          <p:attrName>ppt_h</p:attrName>
                                        </p:attrNameLst>
                                      </p:cBhvr>
                                      <p:tavLst>
                                        <p:tav tm="0">
                                          <p:val>
                                            <p:fltVal val="0"/>
                                          </p:val>
                                        </p:tav>
                                        <p:tav tm="100000">
                                          <p:val>
                                            <p:strVal val="#ppt_h"/>
                                          </p:val>
                                        </p:tav>
                                      </p:tavLst>
                                    </p:anim>
                                    <p:animEffect transition="in" filter="fade">
                                      <p:cBhvr>
                                        <p:cTn id="140" dur="500"/>
                                        <p:tgtEl>
                                          <p:spTgt spid="30"/>
                                        </p:tgtEl>
                                      </p:cBhvr>
                                    </p:animEffect>
                                  </p:childTnLst>
                                </p:cTn>
                              </p:par>
                            </p:childTnLst>
                          </p:cTn>
                        </p:par>
                      </p:childTnLst>
                    </p:cTn>
                  </p:par>
                  <p:par>
                    <p:cTn id="141" fill="hold">
                      <p:stCondLst>
                        <p:cond delay="indefinite"/>
                      </p:stCondLst>
                      <p:childTnLst>
                        <p:par>
                          <p:cTn id="142" fill="hold">
                            <p:stCondLst>
                              <p:cond delay="0"/>
                            </p:stCondLst>
                            <p:childTnLst>
                              <p:par>
                                <p:cTn id="143" presetID="13" presetClass="entr" presetSubtype="32" fill="hold" nodeType="clickEffect">
                                  <p:stCondLst>
                                    <p:cond delay="0"/>
                                  </p:stCondLst>
                                  <p:childTnLst>
                                    <p:set>
                                      <p:cBhvr>
                                        <p:cTn id="144" dur="1" fill="hold">
                                          <p:stCondLst>
                                            <p:cond delay="0"/>
                                          </p:stCondLst>
                                        </p:cTn>
                                        <p:tgtEl>
                                          <p:spTgt spid="1024"/>
                                        </p:tgtEl>
                                        <p:attrNameLst>
                                          <p:attrName>style.visibility</p:attrName>
                                        </p:attrNameLst>
                                      </p:cBhvr>
                                      <p:to>
                                        <p:strVal val="visible"/>
                                      </p:to>
                                    </p:set>
                                    <p:animEffect transition="in" filter="plus(out)">
                                      <p:cBhvr>
                                        <p:cTn id="145" dur="2000"/>
                                        <p:tgtEl>
                                          <p:spTgt spid="1024"/>
                                        </p:tgtEl>
                                      </p:cBhvr>
                                    </p:animEffect>
                                  </p:childTnLst>
                                </p:cTn>
                              </p:par>
                            </p:childTnLst>
                          </p:cTn>
                        </p:par>
                      </p:childTnLst>
                    </p:cTn>
                  </p:par>
                  <p:par>
                    <p:cTn id="146" fill="hold">
                      <p:stCondLst>
                        <p:cond delay="indefinite"/>
                      </p:stCondLst>
                      <p:childTnLst>
                        <p:par>
                          <p:cTn id="147" fill="hold">
                            <p:stCondLst>
                              <p:cond delay="0"/>
                            </p:stCondLst>
                            <p:childTnLst>
                              <p:par>
                                <p:cTn id="148" presetID="13" presetClass="entr" presetSubtype="32" fill="hold" nodeType="clickEffect">
                                  <p:stCondLst>
                                    <p:cond delay="0"/>
                                  </p:stCondLst>
                                  <p:childTnLst>
                                    <p:set>
                                      <p:cBhvr>
                                        <p:cTn id="149" dur="1" fill="hold">
                                          <p:stCondLst>
                                            <p:cond delay="0"/>
                                          </p:stCondLst>
                                        </p:cTn>
                                        <p:tgtEl>
                                          <p:spTgt spid="1032"/>
                                        </p:tgtEl>
                                        <p:attrNameLst>
                                          <p:attrName>style.visibility</p:attrName>
                                        </p:attrNameLst>
                                      </p:cBhvr>
                                      <p:to>
                                        <p:strVal val="visible"/>
                                      </p:to>
                                    </p:set>
                                    <p:animEffect transition="in" filter="plus(out)">
                                      <p:cBhvr>
                                        <p:cTn id="150" dur="2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7" grpId="0" animBg="1"/>
      <p:bldP spid="2" grpId="0"/>
      <p:bldP spid="8" grpId="0" animBg="1"/>
      <p:bldP spid="9" grpId="0"/>
      <p:bldP spid="10" grpId="0"/>
      <p:bldP spid="11" grpId="0"/>
      <p:bldP spid="14" grpId="0" animBg="1"/>
      <p:bldP spid="16" grpId="0" animBg="1"/>
      <p:bldP spid="19" grpId="0" animBg="1"/>
      <p:bldP spid="17" grpId="0" animBg="1"/>
      <p:bldP spid="18" grpId="0" animBg="1"/>
      <p:bldP spid="24" grpId="0" animBg="1"/>
      <p:bldP spid="21" grpId="0" animBg="1"/>
      <p:bldP spid="26" grpId="0" animBg="1"/>
      <p:bldP spid="25" grpId="0" animBg="1"/>
      <p:bldP spid="27" grpId="0" animBg="1"/>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6216397"/>
            <a:ext cx="9144000" cy="699194"/>
          </a:xfrm>
          <a:noFill/>
          <a:effectLst>
            <a:outerShdw blurRad="50800" dist="38100" dir="2700000" algn="tl" rotWithShape="0">
              <a:prstClr val="black">
                <a:alpha val="40000"/>
              </a:prstClr>
            </a:outerShdw>
          </a:effectLst>
        </p:spPr>
      </p:pic>
      <p:sp>
        <p:nvSpPr>
          <p:cNvPr id="5" name="标题 1"/>
          <p:cNvSpPr>
            <a:spLocks noGrp="1"/>
          </p:cNvSpPr>
          <p:nvPr>
            <p:ph type="title"/>
          </p:nvPr>
        </p:nvSpPr>
        <p:spPr>
          <a:xfrm>
            <a:off x="0" y="6381328"/>
            <a:ext cx="4283968" cy="566936"/>
          </a:xfrm>
          <a:effectLst>
            <a:outerShdw blurRad="50800" dist="38100" dir="2700000" algn="tl" rotWithShape="0">
              <a:prstClr val="black">
                <a:alpha val="40000"/>
              </a:prstClr>
            </a:outerShdw>
          </a:effectLst>
        </p:spPr>
        <p:txBody>
          <a:body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一个教科书式走势的示范</a:t>
            </a:r>
            <a:r>
              <a:rPr lang="zh-CN" altLang="en-US" sz="1800" b="1" dirty="0" smtClean="0">
                <a:solidFill>
                  <a:schemeClr val="accent1">
                    <a:lumMod val="50000"/>
                  </a:schemeClr>
                </a:solidFill>
                <a:effectLst>
                  <a:outerShdw blurRad="38100" dist="38100" dir="2700000" algn="tl">
                    <a:srgbClr val="000000">
                      <a:alpha val="43137"/>
                    </a:srgbClr>
                  </a:outerShdw>
                </a:effectLst>
              </a:rPr>
              <a:t>分析（续）</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pic>
        <p:nvPicPr>
          <p:cNvPr id="2050" name="Picture 2" descr="教你炒股票70：一个教科书式走势的示范分析"/>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88640"/>
            <a:ext cx="8923027" cy="60486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6" name="矩形 5"/>
          <p:cNvSpPr/>
          <p:nvPr/>
        </p:nvSpPr>
        <p:spPr>
          <a:xfrm>
            <a:off x="2298089" y="2708920"/>
            <a:ext cx="4572000" cy="923330"/>
          </a:xfrm>
          <a:prstGeom prst="rect">
            <a:avLst/>
          </a:prstGeom>
          <a:effectLst>
            <a:outerShdw blurRad="50800" dist="38100" dir="2700000" algn="tl" rotWithShape="0">
              <a:prstClr val="black">
                <a:alpha val="40000"/>
              </a:prstClr>
            </a:outerShdw>
          </a:effectLst>
        </p:spPr>
        <p:txBody>
          <a:bodyPr>
            <a:spAutoFit/>
          </a:bodyPr>
          <a:lstStyle/>
          <a:p>
            <a:r>
              <a:rPr lang="zh-CN" altLang="en-US" sz="900" dirty="0">
                <a:solidFill>
                  <a:schemeClr val="bg1">
                    <a:lumMod val="75000"/>
                  </a:schemeClr>
                </a:solidFill>
                <a:effectLst>
                  <a:outerShdw blurRad="38100" dist="38100" dir="2700000" algn="tl">
                    <a:srgbClr val="000000">
                      <a:alpha val="43137"/>
                    </a:srgbClr>
                  </a:outerShdw>
                </a:effectLst>
              </a:rPr>
              <a:t>其实，只要基本概念明确，这些分析，在当下都不是什么难事。这里必须提醒一下，</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分钟图上</a:t>
            </a:r>
            <a:r>
              <a:rPr lang="en-US" altLang="zh-CN" sz="900" dirty="0">
                <a:solidFill>
                  <a:schemeClr val="bg1">
                    <a:lumMod val="75000"/>
                  </a:schemeClr>
                </a:solidFill>
                <a:effectLst>
                  <a:outerShdw blurRad="38100" dist="38100" dir="2700000" algn="tl">
                    <a:srgbClr val="000000">
                      <a:alpha val="43137"/>
                    </a:srgbClr>
                  </a:outerShdw>
                </a:effectLst>
              </a:rPr>
              <a:t>38</a:t>
            </a:r>
            <a:r>
              <a:rPr lang="zh-CN" altLang="en-US" sz="900" dirty="0">
                <a:solidFill>
                  <a:schemeClr val="bg1">
                    <a:lumMod val="75000"/>
                  </a:schemeClr>
                </a:solidFill>
                <a:effectLst>
                  <a:outerShdw blurRad="38100" dist="38100" dir="2700000" algn="tl">
                    <a:srgbClr val="000000">
                      <a:alpha val="43137"/>
                    </a:srgbClr>
                  </a:outerShdw>
                </a:effectLst>
              </a:rPr>
              <a:t>标记的位置用红箭头给出，显然，那不是最高的位置。为什么？没有人规定分段的结束位置一定是最高、最低的，关键要有至少三笔，因为从</a:t>
            </a:r>
            <a:r>
              <a:rPr lang="en-US" altLang="zh-CN" sz="900" dirty="0">
                <a:solidFill>
                  <a:schemeClr val="bg1">
                    <a:lumMod val="75000"/>
                  </a:schemeClr>
                </a:solidFill>
                <a:effectLst>
                  <a:outerShdw blurRad="38100" dist="38100" dir="2700000" algn="tl">
                    <a:srgbClr val="000000">
                      <a:alpha val="43137"/>
                    </a:srgbClr>
                  </a:outerShdw>
                </a:effectLst>
              </a:rPr>
              <a:t>37</a:t>
            </a:r>
            <a:r>
              <a:rPr lang="zh-CN" altLang="en-US" sz="900" dirty="0">
                <a:solidFill>
                  <a:schemeClr val="bg1">
                    <a:lumMod val="75000"/>
                  </a:schemeClr>
                </a:solidFill>
                <a:effectLst>
                  <a:outerShdw blurRad="38100" dist="38100" dir="2700000" algn="tl">
                    <a:srgbClr val="000000">
                      <a:alpha val="43137"/>
                    </a:srgbClr>
                  </a:outerShdw>
                </a:effectLst>
              </a:rPr>
              <a:t>开始到最高的位置，没有三笔，所以不能认为线段已经完成。但在</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分钟级别上看，那么</a:t>
            </a:r>
            <a:r>
              <a:rPr lang="en-US" altLang="zh-CN" sz="900" dirty="0">
                <a:solidFill>
                  <a:schemeClr val="bg1">
                    <a:lumMod val="75000"/>
                  </a:schemeClr>
                </a:solidFill>
                <a:effectLst>
                  <a:outerShdw blurRad="38100" dist="38100" dir="2700000" algn="tl">
                    <a:srgbClr val="000000">
                      <a:alpha val="43137"/>
                    </a:srgbClr>
                  </a:outerShdw>
                </a:effectLst>
              </a:rPr>
              <a:t>37-38</a:t>
            </a:r>
            <a:r>
              <a:rPr lang="zh-CN" altLang="en-US" sz="900" dirty="0">
                <a:solidFill>
                  <a:schemeClr val="bg1">
                    <a:lumMod val="75000"/>
                  </a:schemeClr>
                </a:solidFill>
                <a:effectLst>
                  <a:outerShdw blurRad="38100" dist="38100" dir="2700000" algn="tl">
                    <a:srgbClr val="000000">
                      <a:alpha val="43137"/>
                    </a:srgbClr>
                  </a:outerShdw>
                </a:effectLst>
              </a:rPr>
              <a:t>这一段，就结束在最高的位置，为什么？线段的存在，是为了让图形规范化，就如同在</a:t>
            </a:r>
            <a:r>
              <a:rPr lang="en-US" altLang="zh-CN" sz="900" dirty="0">
                <a:solidFill>
                  <a:schemeClr val="bg1">
                    <a:lumMod val="75000"/>
                  </a:schemeClr>
                </a:solidFill>
                <a:effectLst>
                  <a:outerShdw blurRad="38100" dist="38100" dir="2700000" algn="tl">
                    <a:srgbClr val="000000">
                      <a:alpha val="43137"/>
                    </a:srgbClr>
                  </a:outerShdw>
                </a:effectLst>
              </a:rPr>
              <a:t>5</a:t>
            </a:r>
            <a:r>
              <a:rPr lang="zh-CN" altLang="en-US" sz="900" dirty="0">
                <a:solidFill>
                  <a:schemeClr val="bg1">
                    <a:lumMod val="75000"/>
                  </a:schemeClr>
                </a:solidFill>
                <a:effectLst>
                  <a:outerShdw blurRad="38100" dist="38100" dir="2700000" algn="tl">
                    <a:srgbClr val="000000">
                      <a:alpha val="43137"/>
                    </a:srgbClr>
                  </a:outerShdw>
                </a:effectLst>
              </a:rPr>
              <a:t>分钟中枢里，看</a:t>
            </a:r>
            <a:r>
              <a:rPr lang="en-US" altLang="zh-CN" sz="900" dirty="0">
                <a:solidFill>
                  <a:schemeClr val="bg1">
                    <a:lumMod val="75000"/>
                  </a:schemeClr>
                </a:solidFill>
                <a:effectLst>
                  <a:outerShdw blurRad="38100" dist="38100" dir="2700000" algn="tl">
                    <a:srgbClr val="000000">
                      <a:alpha val="43137"/>
                    </a:srgbClr>
                  </a:outerShdw>
                </a:effectLst>
              </a:rPr>
              <a:t>1</a:t>
            </a:r>
            <a:r>
              <a:rPr lang="zh-CN" altLang="en-US" sz="900" dirty="0">
                <a:solidFill>
                  <a:schemeClr val="bg1">
                    <a:lumMod val="75000"/>
                  </a:schemeClr>
                </a:solidFill>
                <a:effectLst>
                  <a:outerShdw blurRad="38100" dist="38100" dir="2700000" algn="tl">
                    <a:srgbClr val="000000">
                      <a:alpha val="43137"/>
                    </a:srgbClr>
                  </a:outerShdw>
                </a:effectLst>
              </a:rPr>
              <a:t>分钟走势类型的重叠，是把整个走势类型的波动区域算在一起看，道理是一样的。</a:t>
            </a:r>
          </a:p>
        </p:txBody>
      </p:sp>
      <p:sp>
        <p:nvSpPr>
          <p:cNvPr id="7" name="矩形标注 6"/>
          <p:cNvSpPr/>
          <p:nvPr/>
        </p:nvSpPr>
        <p:spPr bwMode="auto">
          <a:xfrm>
            <a:off x="7164288" y="1412776"/>
            <a:ext cx="1800200" cy="1080120"/>
          </a:xfrm>
          <a:prstGeom prst="wedgeRectCallout">
            <a:avLst>
              <a:gd name="adj1" fmla="val 15932"/>
              <a:gd name="adj2" fmla="val -66468"/>
            </a:avLst>
          </a:prstGeom>
          <a:noFill/>
          <a:ln w="9525"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effectLst>
                  <a:outerShdw blurRad="38100" dist="38100" dir="2700000" algn="tl">
                    <a:srgbClr val="000000">
                      <a:alpha val="43137"/>
                    </a:srgbClr>
                  </a:outerShdw>
                </a:effectLst>
              </a:rPr>
              <a:t>这里，把</a:t>
            </a:r>
            <a:r>
              <a:rPr lang="en-US" altLang="zh-CN" sz="900" dirty="0">
                <a:solidFill>
                  <a:srgbClr val="00B0F0"/>
                </a:solidFill>
                <a:effectLst>
                  <a:outerShdw blurRad="38100" dist="38100" dir="2700000" algn="tl">
                    <a:srgbClr val="000000">
                      <a:alpha val="43137"/>
                    </a:srgbClr>
                  </a:outerShdw>
                </a:effectLst>
              </a:rPr>
              <a:t>5</a:t>
            </a:r>
            <a:r>
              <a:rPr lang="zh-CN" altLang="en-US" sz="900" dirty="0">
                <a:solidFill>
                  <a:srgbClr val="00B0F0"/>
                </a:solidFill>
                <a:effectLst>
                  <a:outerShdw blurRad="38100" dist="38100" dir="2700000" algn="tl">
                    <a:srgbClr val="000000">
                      <a:alpha val="43137"/>
                    </a:srgbClr>
                  </a:outerShdw>
                </a:effectLst>
              </a:rPr>
              <a:t>分钟图给放上来了，图上，相应对比的两段已经标记出来，下面</a:t>
            </a:r>
            <a:r>
              <a:rPr lang="en-US" altLang="zh-CN" sz="900" dirty="0">
                <a:solidFill>
                  <a:srgbClr val="00B0F0"/>
                </a:solidFill>
                <a:effectLst>
                  <a:outerShdw blurRad="38100" dist="38100" dir="2700000" algn="tl">
                    <a:srgbClr val="000000">
                      <a:alpha val="43137"/>
                    </a:srgbClr>
                  </a:outerShdw>
                </a:effectLst>
              </a:rPr>
              <a:t>MACD</a:t>
            </a:r>
            <a:r>
              <a:rPr lang="zh-CN" altLang="en-US" sz="900" dirty="0">
                <a:solidFill>
                  <a:srgbClr val="00B0F0"/>
                </a:solidFill>
                <a:effectLst>
                  <a:outerShdw blurRad="38100" dist="38100" dir="2700000" algn="tl">
                    <a:srgbClr val="000000">
                      <a:alpha val="43137"/>
                    </a:srgbClr>
                  </a:outerShdw>
                </a:effectLst>
              </a:rPr>
              <a:t>的红箭头，对应是回抽那一下，对应走势，就是最后一个</a:t>
            </a:r>
            <a:r>
              <a:rPr lang="en-US" altLang="zh-CN" sz="900" dirty="0">
                <a:solidFill>
                  <a:srgbClr val="00B0F0"/>
                </a:solidFill>
                <a:effectLst>
                  <a:outerShdw blurRad="38100" dist="38100" dir="2700000" algn="tl">
                    <a:srgbClr val="000000">
                      <a:alpha val="43137"/>
                    </a:srgbClr>
                  </a:outerShdw>
                </a:effectLst>
              </a:rPr>
              <a:t>1</a:t>
            </a:r>
            <a:r>
              <a:rPr lang="zh-CN" altLang="en-US" sz="900" dirty="0">
                <a:solidFill>
                  <a:srgbClr val="00B0F0"/>
                </a:solidFill>
                <a:effectLst>
                  <a:outerShdw blurRad="38100" dist="38100" dir="2700000" algn="tl">
                    <a:srgbClr val="000000">
                      <a:alpha val="43137"/>
                    </a:srgbClr>
                  </a:outerShdw>
                </a:effectLst>
              </a:rPr>
              <a:t>分钟中枢形成的时候，前面两段的对比，极为教科书，请好好揣摩。</a:t>
            </a:r>
            <a:endParaRPr kumimoji="0" lang="zh-CN" altLang="en-US" sz="900" b="0" i="0" u="none" strike="noStrike" cap="none" normalizeH="0" baseline="0" dirty="0" smtClean="0">
              <a:ln>
                <a:noFill/>
              </a:ln>
              <a:solidFill>
                <a:srgbClr val="00B0F0"/>
              </a:solidFill>
              <a:effectLst>
                <a:outerShdw blurRad="38100" dist="38100" dir="2700000" algn="tl">
                  <a:srgbClr val="000000">
                    <a:alpha val="43137"/>
                  </a:srgbClr>
                </a:outerShdw>
              </a:effectLst>
              <a:latin typeface="Arial" pitchFamily="34" charset="0"/>
            </a:endParaRPr>
          </a:p>
        </p:txBody>
      </p:sp>
      <p:sp>
        <p:nvSpPr>
          <p:cNvPr id="8" name="矩形 7"/>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9" name="动作按钮: 开始 8">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0" name="动作按钮: 后退或前一项 9">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1" name="动作按钮: 前进或下一项 10">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2" name="动作按钮: 结束 11">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3" name="动作按钮: 第一张 12">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4" name="动作按钮: 上一张 13">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2126841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6216397"/>
            <a:ext cx="9144000" cy="699194"/>
          </a:xfrm>
          <a:noFill/>
          <a:effectLst>
            <a:outerShdw blurRad="50800" dist="38100" dir="2700000" algn="tl" rotWithShape="0">
              <a:prstClr val="black">
                <a:alpha val="40000"/>
              </a:prstClr>
            </a:outerShdw>
          </a:effectLst>
        </p:spPr>
      </p:pic>
      <p:sp>
        <p:nvSpPr>
          <p:cNvPr id="5" name="标题 1"/>
          <p:cNvSpPr>
            <a:spLocks noGrp="1"/>
          </p:cNvSpPr>
          <p:nvPr>
            <p:ph type="title"/>
          </p:nvPr>
        </p:nvSpPr>
        <p:spPr>
          <a:xfrm>
            <a:off x="0" y="6381328"/>
            <a:ext cx="4283968" cy="566936"/>
          </a:xfrm>
          <a:effectLst>
            <a:outerShdw blurRad="50800" dist="38100" dir="2700000" algn="tl" rotWithShape="0">
              <a:prstClr val="black">
                <a:alpha val="40000"/>
              </a:prstClr>
            </a:outerShdw>
          </a:effectLst>
        </p:spPr>
        <p:txBody>
          <a:bodyPr/>
          <a:lstStyle/>
          <a:p>
            <a:pPr algn="l"/>
            <a:r>
              <a:rPr lang="zh-CN" altLang="en-US" sz="1800" b="1" dirty="0">
                <a:solidFill>
                  <a:schemeClr val="accent1">
                    <a:lumMod val="50000"/>
                  </a:schemeClr>
                </a:solidFill>
              </a:rPr>
              <a:t>分型结构的心理因素</a:t>
            </a:r>
            <a:endParaRPr lang="zh-CN" altLang="en-US" sz="1800" dirty="0">
              <a:solidFill>
                <a:schemeClr val="accent1">
                  <a:lumMod val="50000"/>
                </a:schemeClr>
              </a:solidFill>
            </a:endParaRPr>
          </a:p>
        </p:txBody>
      </p:sp>
      <p:sp>
        <p:nvSpPr>
          <p:cNvPr id="2" name="矩形 1"/>
          <p:cNvSpPr/>
          <p:nvPr/>
        </p:nvSpPr>
        <p:spPr>
          <a:xfrm>
            <a:off x="251520" y="260648"/>
            <a:ext cx="4572000" cy="707886"/>
          </a:xfrm>
          <a:prstGeom prst="rect">
            <a:avLst/>
          </a:prstGeom>
          <a:effectLst/>
        </p:spPr>
        <p:txBody>
          <a:bodyPr>
            <a:spAutoFit/>
          </a:bodyPr>
          <a:lstStyle/>
          <a:p>
            <a:r>
              <a:rPr lang="zh-CN" altLang="en-US" sz="1000" dirty="0"/>
              <a:t>走势反映的是人的贪嗔痴疑慢，如果你能通过走势当下的呈现，而观照其中参与的心理呈现，就等于看穿了市场参与者的内心。心理，不是虚无飘渺的，最终必然要留下痕迹，也就是市场走势本身。而一些具有自相似性的结构，就正好是窥测市场心理的科学仪器。 </a:t>
            </a:r>
          </a:p>
        </p:txBody>
      </p:sp>
      <p:sp>
        <p:nvSpPr>
          <p:cNvPr id="3" name="矩形 2"/>
          <p:cNvSpPr/>
          <p:nvPr/>
        </p:nvSpPr>
        <p:spPr>
          <a:xfrm>
            <a:off x="251520" y="908720"/>
            <a:ext cx="4572000" cy="784830"/>
          </a:xfrm>
          <a:prstGeom prst="rect">
            <a:avLst/>
          </a:prstGeom>
          <a:effectLst/>
        </p:spPr>
        <p:txBody>
          <a:bodyPr>
            <a:spAutoFit/>
          </a:bodyPr>
          <a:lstStyle/>
          <a:p>
            <a:r>
              <a:rPr lang="zh-CN" altLang="en-US" sz="900" dirty="0">
                <a:solidFill>
                  <a:schemeClr val="tx1">
                    <a:lumMod val="50000"/>
                    <a:lumOff val="50000"/>
                  </a:schemeClr>
                </a:solidFill>
              </a:rPr>
              <a:t>注意，分型不是分形，分形理论，是数学的一个分支，有人用这分支的一些研究成果硬套到市场走势上，得出来的结论，没有太大意义。本</a:t>
            </a:r>
            <a:r>
              <a:rPr lang="en-US" altLang="zh-CN" sz="900" dirty="0">
                <a:solidFill>
                  <a:schemeClr val="tx1">
                    <a:lumMod val="50000"/>
                    <a:lumOff val="50000"/>
                  </a:schemeClr>
                </a:solidFill>
              </a:rPr>
              <a:t>ID</a:t>
            </a:r>
            <a:r>
              <a:rPr lang="zh-CN" altLang="en-US" sz="900" dirty="0">
                <a:solidFill>
                  <a:schemeClr val="tx1">
                    <a:lumMod val="50000"/>
                    <a:lumOff val="50000"/>
                  </a:schemeClr>
                </a:solidFill>
              </a:rPr>
              <a:t>理论的逻辑，是直接来源于市场走势本身，而不是一个先验的，市场之外的数学理论。至于这现实的市场逻辑显现出数学理论的结构，那是另一回事情</a:t>
            </a:r>
            <a:r>
              <a:rPr lang="zh-CN" altLang="en-US" sz="900" dirty="0" smtClean="0">
                <a:solidFill>
                  <a:schemeClr val="tx1">
                    <a:lumMod val="50000"/>
                    <a:lumOff val="50000"/>
                  </a:schemeClr>
                </a:solidFill>
              </a:rPr>
              <a:t>。</a:t>
            </a:r>
            <a:r>
              <a:rPr lang="zh-CN" altLang="en-US" sz="900" dirty="0">
                <a:solidFill>
                  <a:schemeClr val="tx1">
                    <a:lumMod val="50000"/>
                    <a:lumOff val="50000"/>
                  </a:schemeClr>
                </a:solidFill>
              </a:rPr>
              <a:t>世界，本来就是数学的。但本</a:t>
            </a:r>
            <a:r>
              <a:rPr lang="en-US" altLang="zh-CN" sz="900" dirty="0">
                <a:solidFill>
                  <a:schemeClr val="tx1">
                    <a:lumMod val="50000"/>
                    <a:lumOff val="50000"/>
                  </a:schemeClr>
                </a:solidFill>
              </a:rPr>
              <a:t>ID</a:t>
            </a:r>
            <a:r>
              <a:rPr lang="zh-CN" altLang="en-US" sz="900" dirty="0">
                <a:solidFill>
                  <a:schemeClr val="tx1">
                    <a:lumMod val="50000"/>
                    <a:lumOff val="50000"/>
                  </a:schemeClr>
                </a:solidFill>
              </a:rPr>
              <a:t>的理论，不是任何原有数学理论的应用，而是市场本身现实逻辑的直接显现，这是一个极为关键的区别。</a:t>
            </a:r>
          </a:p>
        </p:txBody>
      </p:sp>
      <p:grpSp>
        <p:nvGrpSpPr>
          <p:cNvPr id="10" name="组合 9"/>
          <p:cNvGrpSpPr/>
          <p:nvPr/>
        </p:nvGrpSpPr>
        <p:grpSpPr>
          <a:xfrm>
            <a:off x="6668320" y="1405669"/>
            <a:ext cx="144016" cy="648072"/>
            <a:chOff x="4139952" y="2636912"/>
            <a:chExt cx="144016" cy="648072"/>
          </a:xfrm>
          <a:effectLst/>
        </p:grpSpPr>
        <p:sp>
          <p:nvSpPr>
            <p:cNvPr id="6" name="矩形 5"/>
            <p:cNvSpPr/>
            <p:nvPr/>
          </p:nvSpPr>
          <p:spPr bwMode="auto">
            <a:xfrm>
              <a:off x="4139952" y="2780928"/>
              <a:ext cx="144016" cy="36004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8" name="直接连接符 7"/>
            <p:cNvCxnSpPr/>
            <p:nvPr/>
          </p:nvCxnSpPr>
          <p:spPr bwMode="auto">
            <a:xfrm>
              <a:off x="4211960" y="2636912"/>
              <a:ext cx="0" cy="648072"/>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11" name="组合 10"/>
          <p:cNvGrpSpPr/>
          <p:nvPr/>
        </p:nvGrpSpPr>
        <p:grpSpPr>
          <a:xfrm>
            <a:off x="6991848" y="963722"/>
            <a:ext cx="144016" cy="648072"/>
            <a:chOff x="4139952" y="2636912"/>
            <a:chExt cx="144016" cy="648072"/>
          </a:xfrm>
          <a:effectLst/>
        </p:grpSpPr>
        <p:sp>
          <p:nvSpPr>
            <p:cNvPr id="12" name="矩形 11"/>
            <p:cNvSpPr/>
            <p:nvPr/>
          </p:nvSpPr>
          <p:spPr bwMode="auto">
            <a:xfrm>
              <a:off x="4139952" y="2780928"/>
              <a:ext cx="144016" cy="36004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13" name="直接连接符 12"/>
            <p:cNvCxnSpPr/>
            <p:nvPr/>
          </p:nvCxnSpPr>
          <p:spPr bwMode="auto">
            <a:xfrm>
              <a:off x="4211960" y="2636912"/>
              <a:ext cx="0" cy="648072"/>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14" name="组合 13"/>
          <p:cNvGrpSpPr/>
          <p:nvPr/>
        </p:nvGrpSpPr>
        <p:grpSpPr>
          <a:xfrm>
            <a:off x="7316392" y="1261653"/>
            <a:ext cx="144016" cy="648072"/>
            <a:chOff x="4139952" y="2636912"/>
            <a:chExt cx="144016" cy="648072"/>
          </a:xfrm>
          <a:solidFill>
            <a:srgbClr val="92D050"/>
          </a:solidFill>
          <a:effectLst/>
        </p:grpSpPr>
        <p:sp>
          <p:nvSpPr>
            <p:cNvPr id="15" name="矩形 14"/>
            <p:cNvSpPr/>
            <p:nvPr/>
          </p:nvSpPr>
          <p:spPr bwMode="auto">
            <a:xfrm>
              <a:off x="4139952" y="2780928"/>
              <a:ext cx="144016" cy="360040"/>
            </a:xfrm>
            <a:prstGeom prst="rect">
              <a:avLst/>
            </a:prstGeom>
            <a:grp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16" name="直接连接符 15"/>
            <p:cNvCxnSpPr/>
            <p:nvPr/>
          </p:nvCxnSpPr>
          <p:spPr bwMode="auto">
            <a:xfrm>
              <a:off x="4211960" y="2636912"/>
              <a:ext cx="0" cy="648072"/>
            </a:xfrm>
            <a:prstGeom prst="line">
              <a:avLst/>
            </a:prstGeom>
            <a:grpFill/>
            <a:ln w="9525" cap="flat" cmpd="sng" algn="ctr">
              <a:solidFill>
                <a:srgbClr val="92D050"/>
              </a:solidFill>
              <a:prstDash val="solid"/>
              <a:round/>
              <a:headEnd type="none" w="med" len="med"/>
              <a:tailEnd type="none" w="med" len="med"/>
            </a:ln>
            <a:effectLst/>
          </p:spPr>
        </p:cxnSp>
      </p:grpSp>
      <p:sp>
        <p:nvSpPr>
          <p:cNvPr id="17" name="矩形标注 16"/>
          <p:cNvSpPr/>
          <p:nvPr/>
        </p:nvSpPr>
        <p:spPr bwMode="auto">
          <a:xfrm>
            <a:off x="4976088" y="246703"/>
            <a:ext cx="1368152" cy="928246"/>
          </a:xfrm>
          <a:prstGeom prst="wedgeRectCallout">
            <a:avLst>
              <a:gd name="adj1" fmla="val 65721"/>
              <a:gd name="adj2" fmla="val 31571"/>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显然，一个顶分型之所以成立，是卖的分力最终战胜了买的分力，而其中，买的分力有三次的努力，而卖的分力，有三次的阻击。</a:t>
            </a:r>
            <a:endParaRPr kumimoji="0" lang="zh-CN" altLang="en-US" sz="900" b="0" i="0" u="none" strike="noStrike" cap="none" normalizeH="0" baseline="0" dirty="0" smtClean="0">
              <a:ln>
                <a:noFill/>
              </a:ln>
              <a:solidFill>
                <a:srgbClr val="00B0F0"/>
              </a:solidFill>
              <a:latin typeface="Arial" pitchFamily="34" charset="0"/>
            </a:endParaRPr>
          </a:p>
        </p:txBody>
      </p:sp>
      <p:sp>
        <p:nvSpPr>
          <p:cNvPr id="18" name="矩形标注 17"/>
          <p:cNvSpPr/>
          <p:nvPr/>
        </p:nvSpPr>
        <p:spPr bwMode="auto">
          <a:xfrm>
            <a:off x="4932040" y="773956"/>
            <a:ext cx="1440160" cy="801987"/>
          </a:xfrm>
          <a:prstGeom prst="wedgeRectCallout">
            <a:avLst>
              <a:gd name="adj1" fmla="val 71412"/>
              <a:gd name="adj2" fmla="val 29156"/>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第一根</a:t>
            </a:r>
            <a:r>
              <a:rPr lang="en-US" altLang="zh-CN" sz="900" dirty="0">
                <a:solidFill>
                  <a:srgbClr val="00B0F0"/>
                </a:solidFill>
              </a:rPr>
              <a:t>K</a:t>
            </a:r>
            <a:r>
              <a:rPr lang="zh-CN" altLang="en-US" sz="900" dirty="0">
                <a:solidFill>
                  <a:srgbClr val="00B0F0"/>
                </a:solidFill>
              </a:rPr>
              <a:t>线的高点，被卖分力阻击后，出现回落，这个回落，出现在第一根</a:t>
            </a:r>
            <a:r>
              <a:rPr lang="en-US" altLang="zh-CN" sz="900" dirty="0">
                <a:solidFill>
                  <a:srgbClr val="00B0F0"/>
                </a:solidFill>
              </a:rPr>
              <a:t>K</a:t>
            </a:r>
            <a:r>
              <a:rPr lang="zh-CN" altLang="en-US" sz="900" dirty="0">
                <a:solidFill>
                  <a:srgbClr val="00B0F0"/>
                </a:solidFill>
              </a:rPr>
              <a:t>线的上影部分或者第二根</a:t>
            </a:r>
            <a:r>
              <a:rPr lang="en-US" altLang="zh-CN" sz="900" dirty="0">
                <a:solidFill>
                  <a:srgbClr val="00B0F0"/>
                </a:solidFill>
              </a:rPr>
              <a:t>K</a:t>
            </a:r>
            <a:r>
              <a:rPr lang="zh-CN" altLang="en-US" sz="900" dirty="0">
                <a:solidFill>
                  <a:srgbClr val="00B0F0"/>
                </a:solidFill>
              </a:rPr>
              <a:t>线的下影部分，</a:t>
            </a:r>
            <a:endParaRPr kumimoji="0" lang="zh-CN" altLang="en-US" sz="900" b="0" i="0" u="none" strike="noStrike" cap="none" normalizeH="0" baseline="0" dirty="0" smtClean="0">
              <a:ln>
                <a:noFill/>
              </a:ln>
              <a:solidFill>
                <a:srgbClr val="00B0F0"/>
              </a:solidFill>
              <a:latin typeface="Arial" pitchFamily="34" charset="0"/>
            </a:endParaRPr>
          </a:p>
        </p:txBody>
      </p:sp>
      <p:sp>
        <p:nvSpPr>
          <p:cNvPr id="19" name="矩形标注 18"/>
          <p:cNvSpPr/>
          <p:nvPr/>
        </p:nvSpPr>
        <p:spPr bwMode="auto">
          <a:xfrm>
            <a:off x="6048410" y="179318"/>
            <a:ext cx="2679979" cy="592217"/>
          </a:xfrm>
          <a:prstGeom prst="wedgeRectCallout">
            <a:avLst>
              <a:gd name="adj1" fmla="val -13190"/>
              <a:gd name="adj2" fmla="val 73766"/>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而在第二根</a:t>
            </a:r>
            <a:r>
              <a:rPr lang="en-US" altLang="zh-CN" sz="900" dirty="0">
                <a:solidFill>
                  <a:srgbClr val="00B0F0"/>
                </a:solidFill>
              </a:rPr>
              <a:t>K</a:t>
            </a:r>
            <a:r>
              <a:rPr lang="zh-CN" altLang="en-US" sz="900" dirty="0">
                <a:solidFill>
                  <a:srgbClr val="00B0F0"/>
                </a:solidFill>
              </a:rPr>
              <a:t>线，出现一个更高的高点，但这个高点，显然与第一根</a:t>
            </a:r>
            <a:r>
              <a:rPr lang="en-US" altLang="zh-CN" sz="900" dirty="0">
                <a:solidFill>
                  <a:srgbClr val="00B0F0"/>
                </a:solidFill>
              </a:rPr>
              <a:t>K</a:t>
            </a:r>
            <a:r>
              <a:rPr lang="zh-CN" altLang="en-US" sz="900" dirty="0">
                <a:solidFill>
                  <a:srgbClr val="00B0F0"/>
                </a:solidFill>
              </a:rPr>
              <a:t>线的高点中出现的买的分力，一定在小级别上出现力度背驰，从而至少制造了第二根</a:t>
            </a:r>
            <a:r>
              <a:rPr lang="en-US" altLang="zh-CN" sz="900" dirty="0">
                <a:solidFill>
                  <a:srgbClr val="00B0F0"/>
                </a:solidFill>
              </a:rPr>
              <a:t>K</a:t>
            </a:r>
            <a:r>
              <a:rPr lang="zh-CN" altLang="en-US" sz="900" dirty="0">
                <a:solidFill>
                  <a:srgbClr val="00B0F0"/>
                </a:solidFill>
              </a:rPr>
              <a:t>线的上影部分。</a:t>
            </a:r>
            <a:endParaRPr kumimoji="0" lang="zh-CN" altLang="en-US" sz="900" b="0" i="0" u="none" strike="noStrike" cap="none" normalizeH="0" baseline="0" dirty="0" smtClean="0">
              <a:ln>
                <a:noFill/>
              </a:ln>
              <a:solidFill>
                <a:srgbClr val="00B0F0"/>
              </a:solidFill>
              <a:latin typeface="Arial" pitchFamily="34" charset="0"/>
            </a:endParaRPr>
          </a:p>
        </p:txBody>
      </p:sp>
      <p:sp>
        <p:nvSpPr>
          <p:cNvPr id="20" name="矩形标注 19"/>
          <p:cNvSpPr/>
          <p:nvPr/>
        </p:nvSpPr>
        <p:spPr bwMode="auto">
          <a:xfrm>
            <a:off x="7649925" y="677220"/>
            <a:ext cx="1361068" cy="1106590"/>
          </a:xfrm>
          <a:prstGeom prst="wedgeRectCallout">
            <a:avLst>
              <a:gd name="adj1" fmla="val -67734"/>
              <a:gd name="adj2" fmla="val -1423"/>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第三根</a:t>
            </a:r>
            <a:r>
              <a:rPr lang="en-US" altLang="zh-CN" sz="900" dirty="0">
                <a:solidFill>
                  <a:srgbClr val="00B0F0"/>
                </a:solidFill>
              </a:rPr>
              <a:t>K</a:t>
            </a:r>
            <a:r>
              <a:rPr lang="zh-CN" altLang="en-US" sz="900" dirty="0">
                <a:solidFill>
                  <a:srgbClr val="00B0F0"/>
                </a:solidFill>
              </a:rPr>
              <a:t>线，会再次继续一次买的分力的攻击，但这个攻击，完全被卖的分力击败，从而不能成为一个新高点，在小级别上，大致出现一种第二类卖点的走势。</a:t>
            </a:r>
            <a:endParaRPr kumimoji="0" lang="zh-CN" altLang="en-US" sz="900" b="0" i="0" u="none" strike="noStrike" cap="none" normalizeH="0" baseline="0" dirty="0" smtClean="0">
              <a:ln>
                <a:noFill/>
              </a:ln>
              <a:solidFill>
                <a:srgbClr val="00B0F0"/>
              </a:solidFill>
              <a:latin typeface="Arial" pitchFamily="34" charset="0"/>
            </a:endParaRPr>
          </a:p>
        </p:txBody>
      </p:sp>
      <p:sp>
        <p:nvSpPr>
          <p:cNvPr id="21" name="矩形 20"/>
          <p:cNvSpPr/>
          <p:nvPr/>
        </p:nvSpPr>
        <p:spPr>
          <a:xfrm>
            <a:off x="216024" y="1700808"/>
            <a:ext cx="4572000" cy="553998"/>
          </a:xfrm>
          <a:prstGeom prst="rect">
            <a:avLst/>
          </a:prstGeom>
          <a:effectLst/>
        </p:spPr>
        <p:txBody>
          <a:bodyPr>
            <a:spAutoFit/>
          </a:bodyPr>
          <a:lstStyle/>
          <a:p>
            <a:r>
              <a:rPr lang="zh-CN" altLang="en-US" sz="1000" dirty="0"/>
              <a:t>由上可见，一个分型结构的出现，如同中枢，都是经过一个三次的反复心理较量过程，只是中枢用的是三个次级别。所谓一而再、再而三，三而竭，所以一个顶分型就这样出现了，而底分型的情况，反过来就是。</a:t>
            </a:r>
          </a:p>
        </p:txBody>
      </p:sp>
      <p:sp>
        <p:nvSpPr>
          <p:cNvPr id="22" name="矩形 21"/>
          <p:cNvSpPr/>
          <p:nvPr/>
        </p:nvSpPr>
        <p:spPr>
          <a:xfrm>
            <a:off x="251520" y="2204864"/>
            <a:ext cx="2923816" cy="246221"/>
          </a:xfrm>
          <a:prstGeom prst="rect">
            <a:avLst/>
          </a:prstGeom>
          <a:effectLst/>
        </p:spPr>
        <p:txBody>
          <a:bodyPr wrap="square">
            <a:spAutoFit/>
          </a:bodyPr>
          <a:lstStyle/>
          <a:p>
            <a:r>
              <a:rPr lang="zh-CN" altLang="en-US" sz="1000" b="1" dirty="0">
                <a:solidFill>
                  <a:srgbClr val="C00000"/>
                </a:solidFill>
              </a:rPr>
              <a:t>现在，我们可以深入分析这三根</a:t>
            </a:r>
            <a:r>
              <a:rPr lang="en-US" altLang="zh-CN" sz="1000" b="1" dirty="0">
                <a:solidFill>
                  <a:srgbClr val="C00000"/>
                </a:solidFill>
              </a:rPr>
              <a:t>K</a:t>
            </a:r>
            <a:r>
              <a:rPr lang="zh-CN" altLang="en-US" sz="1000" b="1" dirty="0">
                <a:solidFill>
                  <a:srgbClr val="C00000"/>
                </a:solidFill>
              </a:rPr>
              <a:t>线的不同情况。</a:t>
            </a:r>
          </a:p>
        </p:txBody>
      </p:sp>
      <p:grpSp>
        <p:nvGrpSpPr>
          <p:cNvPr id="23" name="组合 22"/>
          <p:cNvGrpSpPr/>
          <p:nvPr/>
        </p:nvGrpSpPr>
        <p:grpSpPr>
          <a:xfrm>
            <a:off x="3074960" y="3820353"/>
            <a:ext cx="144016" cy="608227"/>
            <a:chOff x="4139952" y="2676757"/>
            <a:chExt cx="144016" cy="608227"/>
          </a:xfrm>
          <a:effectLst/>
        </p:grpSpPr>
        <p:sp>
          <p:nvSpPr>
            <p:cNvPr id="24" name="矩形 23"/>
            <p:cNvSpPr/>
            <p:nvPr/>
          </p:nvSpPr>
          <p:spPr bwMode="auto">
            <a:xfrm>
              <a:off x="4139952" y="2780928"/>
              <a:ext cx="144016" cy="36004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25" name="直接连接符 24"/>
            <p:cNvCxnSpPr/>
            <p:nvPr/>
          </p:nvCxnSpPr>
          <p:spPr bwMode="auto">
            <a:xfrm>
              <a:off x="4211960" y="2676757"/>
              <a:ext cx="0" cy="608227"/>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26" name="组合 25"/>
          <p:cNvGrpSpPr/>
          <p:nvPr/>
        </p:nvGrpSpPr>
        <p:grpSpPr>
          <a:xfrm>
            <a:off x="3398488" y="3338561"/>
            <a:ext cx="144016" cy="648072"/>
            <a:chOff x="4139952" y="2636912"/>
            <a:chExt cx="144016" cy="648072"/>
          </a:xfrm>
          <a:effectLst/>
        </p:grpSpPr>
        <p:sp>
          <p:nvSpPr>
            <p:cNvPr id="27" name="矩形 26"/>
            <p:cNvSpPr/>
            <p:nvPr/>
          </p:nvSpPr>
          <p:spPr bwMode="auto">
            <a:xfrm>
              <a:off x="4139952" y="2780928"/>
              <a:ext cx="144016" cy="36004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28" name="直接连接符 27"/>
            <p:cNvCxnSpPr/>
            <p:nvPr/>
          </p:nvCxnSpPr>
          <p:spPr bwMode="auto">
            <a:xfrm>
              <a:off x="4211960" y="2636912"/>
              <a:ext cx="0" cy="648072"/>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29" name="组合 28"/>
          <p:cNvGrpSpPr/>
          <p:nvPr/>
        </p:nvGrpSpPr>
        <p:grpSpPr>
          <a:xfrm>
            <a:off x="3723032" y="3636492"/>
            <a:ext cx="144016" cy="648072"/>
            <a:chOff x="4139952" y="2636912"/>
            <a:chExt cx="144016" cy="648072"/>
          </a:xfrm>
          <a:solidFill>
            <a:srgbClr val="92D050"/>
          </a:solidFill>
          <a:effectLst/>
        </p:grpSpPr>
        <p:sp>
          <p:nvSpPr>
            <p:cNvPr id="30" name="矩形 29"/>
            <p:cNvSpPr/>
            <p:nvPr/>
          </p:nvSpPr>
          <p:spPr bwMode="auto">
            <a:xfrm>
              <a:off x="4139952" y="2780928"/>
              <a:ext cx="144016" cy="360040"/>
            </a:xfrm>
            <a:prstGeom prst="rect">
              <a:avLst/>
            </a:prstGeom>
            <a:grp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31" name="直接连接符 30"/>
            <p:cNvCxnSpPr/>
            <p:nvPr/>
          </p:nvCxnSpPr>
          <p:spPr bwMode="auto">
            <a:xfrm>
              <a:off x="4211960" y="2636912"/>
              <a:ext cx="0" cy="648072"/>
            </a:xfrm>
            <a:prstGeom prst="line">
              <a:avLst/>
            </a:prstGeom>
            <a:grpFill/>
            <a:ln w="9525" cap="flat" cmpd="sng" algn="ctr">
              <a:solidFill>
                <a:srgbClr val="92D050"/>
              </a:solidFill>
              <a:prstDash val="solid"/>
              <a:round/>
              <a:headEnd type="none" w="med" len="med"/>
              <a:tailEnd type="none" w="med" len="med"/>
            </a:ln>
            <a:effectLst/>
          </p:spPr>
        </p:cxnSp>
      </p:grpSp>
      <p:sp>
        <p:nvSpPr>
          <p:cNvPr id="32" name="矩形标注 31"/>
          <p:cNvSpPr/>
          <p:nvPr/>
        </p:nvSpPr>
        <p:spPr bwMode="auto">
          <a:xfrm>
            <a:off x="3083004" y="2422316"/>
            <a:ext cx="1296144" cy="694339"/>
          </a:xfrm>
          <a:prstGeom prst="wedgeRectCallout">
            <a:avLst>
              <a:gd name="adj1" fmla="val -16175"/>
              <a:gd name="adj2" fmla="val 66227"/>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一个完全没有包含关系的分型结构，意味着市场双方都是直截了当，没有太多犹豫。</a:t>
            </a:r>
            <a:endParaRPr kumimoji="0" lang="zh-CN" altLang="en-US" sz="900" b="0" i="0" u="none" strike="noStrike" cap="none" normalizeH="0" baseline="0" dirty="0" smtClean="0">
              <a:ln>
                <a:noFill/>
              </a:ln>
              <a:solidFill>
                <a:srgbClr val="00B0F0"/>
              </a:solidFill>
              <a:latin typeface="Arial" pitchFamily="34" charset="0"/>
            </a:endParaRPr>
          </a:p>
        </p:txBody>
      </p:sp>
      <p:grpSp>
        <p:nvGrpSpPr>
          <p:cNvPr id="36" name="组合 35"/>
          <p:cNvGrpSpPr/>
          <p:nvPr/>
        </p:nvGrpSpPr>
        <p:grpSpPr>
          <a:xfrm>
            <a:off x="3723032" y="3676747"/>
            <a:ext cx="144016" cy="388340"/>
            <a:chOff x="4139952" y="2636912"/>
            <a:chExt cx="144016" cy="648072"/>
          </a:xfrm>
          <a:solidFill>
            <a:srgbClr val="FF0000"/>
          </a:solidFill>
          <a:effectLst/>
        </p:grpSpPr>
        <p:sp>
          <p:nvSpPr>
            <p:cNvPr id="37" name="矩形 36"/>
            <p:cNvSpPr/>
            <p:nvPr/>
          </p:nvSpPr>
          <p:spPr bwMode="auto">
            <a:xfrm>
              <a:off x="4139952" y="2780928"/>
              <a:ext cx="144016" cy="360040"/>
            </a:xfrm>
            <a:prstGeom prst="rect">
              <a:avLst/>
            </a:prstGeom>
            <a:grp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38" name="直接连接符 37"/>
            <p:cNvCxnSpPr/>
            <p:nvPr/>
          </p:nvCxnSpPr>
          <p:spPr bwMode="auto">
            <a:xfrm>
              <a:off x="4211960" y="2636912"/>
              <a:ext cx="0" cy="648072"/>
            </a:xfrm>
            <a:prstGeom prst="line">
              <a:avLst/>
            </a:prstGeom>
            <a:grpFill/>
            <a:ln w="9525" cap="flat" cmpd="sng" algn="ctr">
              <a:solidFill>
                <a:srgbClr val="FF0000"/>
              </a:solidFill>
              <a:prstDash val="solid"/>
              <a:round/>
              <a:headEnd type="none" w="med" len="med"/>
              <a:tailEnd type="none" w="med" len="med"/>
            </a:ln>
            <a:effectLst/>
          </p:spPr>
        </p:cxnSp>
      </p:grpSp>
      <p:grpSp>
        <p:nvGrpSpPr>
          <p:cNvPr id="42" name="组合 41"/>
          <p:cNvGrpSpPr/>
          <p:nvPr/>
        </p:nvGrpSpPr>
        <p:grpSpPr>
          <a:xfrm>
            <a:off x="4011064" y="3684861"/>
            <a:ext cx="144016" cy="315512"/>
            <a:chOff x="4139952" y="2636912"/>
            <a:chExt cx="144016" cy="648072"/>
          </a:xfrm>
          <a:solidFill>
            <a:srgbClr val="FF0000"/>
          </a:solidFill>
          <a:effectLst/>
        </p:grpSpPr>
        <p:sp>
          <p:nvSpPr>
            <p:cNvPr id="43" name="矩形 42"/>
            <p:cNvSpPr/>
            <p:nvPr/>
          </p:nvSpPr>
          <p:spPr bwMode="auto">
            <a:xfrm>
              <a:off x="4139952" y="2780928"/>
              <a:ext cx="144016" cy="360040"/>
            </a:xfrm>
            <a:prstGeom prst="rect">
              <a:avLst/>
            </a:prstGeom>
            <a:grp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44" name="直接连接符 43"/>
            <p:cNvCxnSpPr/>
            <p:nvPr/>
          </p:nvCxnSpPr>
          <p:spPr bwMode="auto">
            <a:xfrm>
              <a:off x="4211960" y="2636912"/>
              <a:ext cx="0" cy="648072"/>
            </a:xfrm>
            <a:prstGeom prst="line">
              <a:avLst/>
            </a:prstGeom>
            <a:grpFill/>
            <a:ln w="9525" cap="flat" cmpd="sng" algn="ctr">
              <a:solidFill>
                <a:srgbClr val="FF0000"/>
              </a:solidFill>
              <a:prstDash val="solid"/>
              <a:round/>
              <a:headEnd type="none" w="med" len="med"/>
              <a:tailEnd type="none" w="med" len="med"/>
            </a:ln>
            <a:effectLst/>
          </p:spPr>
        </p:cxnSp>
      </p:grpSp>
      <p:grpSp>
        <p:nvGrpSpPr>
          <p:cNvPr id="45" name="组合 44"/>
          <p:cNvGrpSpPr/>
          <p:nvPr/>
        </p:nvGrpSpPr>
        <p:grpSpPr>
          <a:xfrm>
            <a:off x="4285202" y="3706780"/>
            <a:ext cx="157910" cy="271674"/>
            <a:chOff x="4139952" y="2636912"/>
            <a:chExt cx="144016" cy="648072"/>
          </a:xfrm>
          <a:solidFill>
            <a:srgbClr val="92D050"/>
          </a:solidFill>
          <a:effectLst/>
        </p:grpSpPr>
        <p:sp>
          <p:nvSpPr>
            <p:cNvPr id="46" name="矩形 45"/>
            <p:cNvSpPr/>
            <p:nvPr/>
          </p:nvSpPr>
          <p:spPr bwMode="auto">
            <a:xfrm>
              <a:off x="4139952" y="2780928"/>
              <a:ext cx="144016" cy="360040"/>
            </a:xfrm>
            <a:prstGeom prst="rect">
              <a:avLst/>
            </a:prstGeom>
            <a:grp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47" name="直接连接符 46"/>
            <p:cNvCxnSpPr/>
            <p:nvPr/>
          </p:nvCxnSpPr>
          <p:spPr bwMode="auto">
            <a:xfrm>
              <a:off x="4211960" y="2636912"/>
              <a:ext cx="0" cy="648072"/>
            </a:xfrm>
            <a:prstGeom prst="line">
              <a:avLst/>
            </a:prstGeom>
            <a:grpFill/>
            <a:ln w="9525" cap="flat" cmpd="sng" algn="ctr">
              <a:solidFill>
                <a:srgbClr val="92D050"/>
              </a:solidFill>
              <a:prstDash val="solid"/>
              <a:round/>
              <a:headEnd type="none" w="med" len="med"/>
              <a:tailEnd type="none" w="med" len="med"/>
            </a:ln>
            <a:effectLst/>
          </p:spPr>
        </p:cxnSp>
      </p:grpSp>
      <p:sp>
        <p:nvSpPr>
          <p:cNvPr id="48" name="矩形标注 47"/>
          <p:cNvSpPr/>
          <p:nvPr/>
        </p:nvSpPr>
        <p:spPr bwMode="auto">
          <a:xfrm>
            <a:off x="3254980" y="2288802"/>
            <a:ext cx="1512168" cy="956266"/>
          </a:xfrm>
          <a:prstGeom prst="wedgeRectCallout">
            <a:avLst>
              <a:gd name="adj1" fmla="val -13989"/>
              <a:gd name="adj2" fmla="val 64304"/>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包含关系（只要不是直接把阳线以长阴线吃掉）意味着一种犹豫，一种不确定的观望等，一般在小级别上，都会有中枢延伸、扩展之类的东西。</a:t>
            </a:r>
            <a:endParaRPr kumimoji="0" lang="zh-CN" altLang="en-US" sz="900" b="0" i="0" u="none" strike="noStrike" cap="none" normalizeH="0" baseline="0" dirty="0" smtClean="0">
              <a:ln>
                <a:noFill/>
              </a:ln>
              <a:solidFill>
                <a:srgbClr val="00B0F0"/>
              </a:solidFill>
              <a:latin typeface="Arial" pitchFamily="34" charset="0"/>
            </a:endParaRPr>
          </a:p>
        </p:txBody>
      </p:sp>
      <p:grpSp>
        <p:nvGrpSpPr>
          <p:cNvPr id="55" name="组合 54"/>
          <p:cNvGrpSpPr/>
          <p:nvPr/>
        </p:nvGrpSpPr>
        <p:grpSpPr>
          <a:xfrm>
            <a:off x="5192112" y="3629845"/>
            <a:ext cx="144016" cy="768085"/>
            <a:chOff x="4139952" y="2729810"/>
            <a:chExt cx="144016" cy="555174"/>
          </a:xfrm>
          <a:effectLst/>
        </p:grpSpPr>
        <p:sp>
          <p:nvSpPr>
            <p:cNvPr id="56" name="矩形 55"/>
            <p:cNvSpPr/>
            <p:nvPr/>
          </p:nvSpPr>
          <p:spPr bwMode="auto">
            <a:xfrm>
              <a:off x="4139952" y="2780928"/>
              <a:ext cx="144016" cy="36004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57" name="直接连接符 56"/>
            <p:cNvCxnSpPr/>
            <p:nvPr/>
          </p:nvCxnSpPr>
          <p:spPr bwMode="auto">
            <a:xfrm>
              <a:off x="4211960" y="2729810"/>
              <a:ext cx="0" cy="555174"/>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62" name="组合 61"/>
          <p:cNvGrpSpPr/>
          <p:nvPr/>
        </p:nvGrpSpPr>
        <p:grpSpPr>
          <a:xfrm>
            <a:off x="5516148" y="3504841"/>
            <a:ext cx="144016" cy="275838"/>
            <a:chOff x="4139952" y="2636912"/>
            <a:chExt cx="144016" cy="648072"/>
          </a:xfrm>
          <a:solidFill>
            <a:srgbClr val="FF0000"/>
          </a:solidFill>
          <a:effectLst/>
        </p:grpSpPr>
        <p:sp>
          <p:nvSpPr>
            <p:cNvPr id="63" name="矩形 62"/>
            <p:cNvSpPr/>
            <p:nvPr/>
          </p:nvSpPr>
          <p:spPr bwMode="auto">
            <a:xfrm>
              <a:off x="4139952" y="2780928"/>
              <a:ext cx="144016" cy="360040"/>
            </a:xfrm>
            <a:prstGeom prst="rect">
              <a:avLst/>
            </a:prstGeom>
            <a:grp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64" name="直接连接符 63"/>
            <p:cNvCxnSpPr/>
            <p:nvPr/>
          </p:nvCxnSpPr>
          <p:spPr bwMode="auto">
            <a:xfrm>
              <a:off x="4211960" y="2636912"/>
              <a:ext cx="0" cy="648072"/>
            </a:xfrm>
            <a:prstGeom prst="line">
              <a:avLst/>
            </a:prstGeom>
            <a:grpFill/>
            <a:ln w="9525" cap="flat" cmpd="sng" algn="ctr">
              <a:solidFill>
                <a:srgbClr val="FF0000"/>
              </a:solidFill>
              <a:prstDash val="solid"/>
              <a:round/>
              <a:headEnd type="none" w="med" len="med"/>
              <a:tailEnd type="none" w="med" len="med"/>
            </a:ln>
            <a:effectLst/>
          </p:spPr>
        </p:cxnSp>
      </p:grpSp>
      <p:grpSp>
        <p:nvGrpSpPr>
          <p:cNvPr id="65" name="组合 64"/>
          <p:cNvGrpSpPr/>
          <p:nvPr/>
        </p:nvGrpSpPr>
        <p:grpSpPr>
          <a:xfrm>
            <a:off x="5836139" y="3713392"/>
            <a:ext cx="157910" cy="146098"/>
            <a:chOff x="4139952" y="2636912"/>
            <a:chExt cx="144016" cy="648072"/>
          </a:xfrm>
          <a:solidFill>
            <a:srgbClr val="92D050"/>
          </a:solidFill>
          <a:effectLst/>
        </p:grpSpPr>
        <p:sp>
          <p:nvSpPr>
            <p:cNvPr id="66" name="矩形 65"/>
            <p:cNvSpPr/>
            <p:nvPr/>
          </p:nvSpPr>
          <p:spPr bwMode="auto">
            <a:xfrm>
              <a:off x="4139952" y="2780928"/>
              <a:ext cx="144016" cy="360040"/>
            </a:xfrm>
            <a:prstGeom prst="rect">
              <a:avLst/>
            </a:prstGeom>
            <a:grp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67" name="直接连接符 66"/>
            <p:cNvCxnSpPr/>
            <p:nvPr/>
          </p:nvCxnSpPr>
          <p:spPr bwMode="auto">
            <a:xfrm>
              <a:off x="4211960" y="2636912"/>
              <a:ext cx="0" cy="648072"/>
            </a:xfrm>
            <a:prstGeom prst="line">
              <a:avLst/>
            </a:prstGeom>
            <a:grpFill/>
            <a:ln w="9525" cap="flat" cmpd="sng" algn="ctr">
              <a:solidFill>
                <a:srgbClr val="92D050"/>
              </a:solidFill>
              <a:prstDash val="solid"/>
              <a:round/>
              <a:headEnd type="none" w="med" len="med"/>
              <a:tailEnd type="none" w="med" len="med"/>
            </a:ln>
            <a:effectLst/>
          </p:spPr>
        </p:cxnSp>
      </p:grpSp>
      <p:sp>
        <p:nvSpPr>
          <p:cNvPr id="68" name="矩形标注 67"/>
          <p:cNvSpPr/>
          <p:nvPr/>
        </p:nvSpPr>
        <p:spPr bwMode="auto">
          <a:xfrm>
            <a:off x="4849470" y="2053741"/>
            <a:ext cx="1836712" cy="1196642"/>
          </a:xfrm>
          <a:prstGeom prst="wedgeRectCallout">
            <a:avLst>
              <a:gd name="adj1" fmla="val -8030"/>
              <a:gd name="adj2" fmla="val 60944"/>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如果第一</a:t>
            </a:r>
            <a:r>
              <a:rPr lang="en-US" altLang="zh-CN" sz="900" dirty="0">
                <a:solidFill>
                  <a:srgbClr val="00B0F0"/>
                </a:solidFill>
              </a:rPr>
              <a:t>K</a:t>
            </a:r>
            <a:r>
              <a:rPr lang="zh-CN" altLang="en-US" sz="900" dirty="0">
                <a:solidFill>
                  <a:srgbClr val="00B0F0"/>
                </a:solidFill>
              </a:rPr>
              <a:t>线是一长阳线，而第二、三都是小阴、小阳，那么这个分型结构的意义就不大了，在小级别上，一定显现出小级别中枢上移后小级别新中枢的形成，一般来说，这种顶分型，成为真正顶的可能性很小，绝大多数都是中继的。</a:t>
            </a:r>
            <a:endParaRPr kumimoji="0" lang="zh-CN" altLang="en-US" sz="900" b="0" i="0" u="none" strike="noStrike" cap="none" normalizeH="0" baseline="0" dirty="0" smtClean="0">
              <a:ln>
                <a:noFill/>
              </a:ln>
              <a:solidFill>
                <a:srgbClr val="00B0F0"/>
              </a:solidFill>
              <a:latin typeface="Arial" pitchFamily="34" charset="0"/>
            </a:endParaRPr>
          </a:p>
        </p:txBody>
      </p:sp>
      <p:grpSp>
        <p:nvGrpSpPr>
          <p:cNvPr id="69" name="组合 68"/>
          <p:cNvGrpSpPr/>
          <p:nvPr/>
        </p:nvGrpSpPr>
        <p:grpSpPr>
          <a:xfrm>
            <a:off x="6732936" y="3692295"/>
            <a:ext cx="144016" cy="646335"/>
            <a:chOff x="4139952" y="2729810"/>
            <a:chExt cx="144016" cy="467173"/>
          </a:xfrm>
          <a:effectLst/>
        </p:grpSpPr>
        <p:sp>
          <p:nvSpPr>
            <p:cNvPr id="70" name="矩形 69"/>
            <p:cNvSpPr/>
            <p:nvPr/>
          </p:nvSpPr>
          <p:spPr bwMode="auto">
            <a:xfrm>
              <a:off x="4139952" y="2780928"/>
              <a:ext cx="144016" cy="36004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71" name="直接连接符 70"/>
            <p:cNvCxnSpPr/>
            <p:nvPr/>
          </p:nvCxnSpPr>
          <p:spPr bwMode="auto">
            <a:xfrm>
              <a:off x="4211960" y="2729810"/>
              <a:ext cx="0" cy="467173"/>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72" name="组合 71"/>
          <p:cNvGrpSpPr/>
          <p:nvPr/>
        </p:nvGrpSpPr>
        <p:grpSpPr>
          <a:xfrm>
            <a:off x="7056972" y="3248613"/>
            <a:ext cx="144016" cy="610876"/>
            <a:chOff x="4139952" y="1930096"/>
            <a:chExt cx="144016" cy="1354888"/>
          </a:xfrm>
          <a:solidFill>
            <a:srgbClr val="FF0000"/>
          </a:solidFill>
          <a:effectLst/>
        </p:grpSpPr>
        <p:sp>
          <p:nvSpPr>
            <p:cNvPr id="73" name="矩形 72"/>
            <p:cNvSpPr/>
            <p:nvPr/>
          </p:nvSpPr>
          <p:spPr bwMode="auto">
            <a:xfrm>
              <a:off x="4139952" y="2780928"/>
              <a:ext cx="144016" cy="360040"/>
            </a:xfrm>
            <a:prstGeom prst="rect">
              <a:avLst/>
            </a:prstGeom>
            <a:grp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74" name="直接连接符 73"/>
            <p:cNvCxnSpPr/>
            <p:nvPr/>
          </p:nvCxnSpPr>
          <p:spPr bwMode="auto">
            <a:xfrm>
              <a:off x="4211960" y="1930096"/>
              <a:ext cx="0" cy="1354888"/>
            </a:xfrm>
            <a:prstGeom prst="line">
              <a:avLst/>
            </a:prstGeom>
            <a:grpFill/>
            <a:ln w="9525" cap="flat" cmpd="sng" algn="ctr">
              <a:solidFill>
                <a:srgbClr val="FF0000"/>
              </a:solidFill>
              <a:prstDash val="solid"/>
              <a:round/>
              <a:headEnd type="none" w="med" len="med"/>
              <a:tailEnd type="none" w="med" len="med"/>
            </a:ln>
            <a:effectLst/>
          </p:spPr>
        </p:cxnSp>
      </p:grpSp>
      <p:grpSp>
        <p:nvGrpSpPr>
          <p:cNvPr id="75" name="组合 74"/>
          <p:cNvGrpSpPr/>
          <p:nvPr/>
        </p:nvGrpSpPr>
        <p:grpSpPr>
          <a:xfrm>
            <a:off x="7376963" y="3740214"/>
            <a:ext cx="157910" cy="271674"/>
            <a:chOff x="4139952" y="2636912"/>
            <a:chExt cx="144016" cy="648072"/>
          </a:xfrm>
          <a:solidFill>
            <a:srgbClr val="92D050"/>
          </a:solidFill>
          <a:effectLst/>
        </p:grpSpPr>
        <p:sp>
          <p:nvSpPr>
            <p:cNvPr id="76" name="矩形 75"/>
            <p:cNvSpPr/>
            <p:nvPr/>
          </p:nvSpPr>
          <p:spPr bwMode="auto">
            <a:xfrm>
              <a:off x="4139952" y="2780928"/>
              <a:ext cx="144016" cy="360040"/>
            </a:xfrm>
            <a:prstGeom prst="rect">
              <a:avLst/>
            </a:prstGeom>
            <a:grp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77" name="直接连接符 76"/>
            <p:cNvCxnSpPr/>
            <p:nvPr/>
          </p:nvCxnSpPr>
          <p:spPr bwMode="auto">
            <a:xfrm>
              <a:off x="4211960" y="2636912"/>
              <a:ext cx="0" cy="648072"/>
            </a:xfrm>
            <a:prstGeom prst="line">
              <a:avLst/>
            </a:prstGeom>
            <a:grpFill/>
            <a:ln w="9525" cap="flat" cmpd="sng" algn="ctr">
              <a:solidFill>
                <a:srgbClr val="92D050"/>
              </a:solidFill>
              <a:prstDash val="solid"/>
              <a:round/>
              <a:headEnd type="none" w="med" len="med"/>
              <a:tailEnd type="none" w="med" len="med"/>
            </a:ln>
            <a:effectLst/>
          </p:spPr>
        </p:cxnSp>
      </p:grpSp>
      <p:sp>
        <p:nvSpPr>
          <p:cNvPr id="79" name="矩形标注 78"/>
          <p:cNvSpPr/>
          <p:nvPr/>
        </p:nvSpPr>
        <p:spPr bwMode="auto">
          <a:xfrm>
            <a:off x="6776026" y="2056309"/>
            <a:ext cx="1621616" cy="1004589"/>
          </a:xfrm>
          <a:prstGeom prst="wedgeRectCallout">
            <a:avLst>
              <a:gd name="adj1" fmla="val -28280"/>
              <a:gd name="adj2" fmla="val 64217"/>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如果第二根</a:t>
            </a:r>
            <a:r>
              <a:rPr lang="en-US" altLang="zh-CN" sz="900" dirty="0">
                <a:solidFill>
                  <a:srgbClr val="00B0F0"/>
                </a:solidFill>
              </a:rPr>
              <a:t>K</a:t>
            </a:r>
            <a:r>
              <a:rPr lang="zh-CN" altLang="en-US" sz="900" dirty="0">
                <a:solidFill>
                  <a:srgbClr val="00B0F0"/>
                </a:solidFill>
              </a:rPr>
              <a:t>线是长上影甚至就是直接的长阴，而第三根</a:t>
            </a:r>
            <a:r>
              <a:rPr lang="en-US" altLang="zh-CN" sz="900" dirty="0">
                <a:solidFill>
                  <a:srgbClr val="00B0F0"/>
                </a:solidFill>
              </a:rPr>
              <a:t>K</a:t>
            </a:r>
            <a:r>
              <a:rPr lang="zh-CN" altLang="en-US" sz="900" dirty="0">
                <a:solidFill>
                  <a:srgbClr val="00B0F0"/>
                </a:solidFill>
              </a:rPr>
              <a:t>线不能以阳线收在第二根</a:t>
            </a:r>
            <a:r>
              <a:rPr lang="en-US" altLang="zh-CN" sz="900" dirty="0">
                <a:solidFill>
                  <a:srgbClr val="00B0F0"/>
                </a:solidFill>
              </a:rPr>
              <a:t>K</a:t>
            </a:r>
            <a:r>
              <a:rPr lang="zh-CN" altLang="en-US" sz="900" dirty="0">
                <a:solidFill>
                  <a:srgbClr val="00B0F0"/>
                </a:solidFill>
              </a:rPr>
              <a:t>线区间的一半之上，那么该顶分型的力度就比较大，最终要延续成笔的可能性就极大了。</a:t>
            </a:r>
            <a:endParaRPr kumimoji="0" lang="zh-CN" altLang="en-US" sz="900" b="0" i="0" u="none" strike="noStrike" cap="none" normalizeH="0" baseline="0" dirty="0" smtClean="0">
              <a:ln>
                <a:noFill/>
              </a:ln>
              <a:solidFill>
                <a:srgbClr val="00B0F0"/>
              </a:solidFill>
              <a:latin typeface="Arial" pitchFamily="34" charset="0"/>
            </a:endParaRPr>
          </a:p>
        </p:txBody>
      </p:sp>
      <p:grpSp>
        <p:nvGrpSpPr>
          <p:cNvPr id="80" name="组合 79"/>
          <p:cNvGrpSpPr/>
          <p:nvPr/>
        </p:nvGrpSpPr>
        <p:grpSpPr>
          <a:xfrm>
            <a:off x="7056972" y="3507532"/>
            <a:ext cx="144016" cy="507064"/>
            <a:chOff x="4139952" y="2780928"/>
            <a:chExt cx="144016" cy="360040"/>
          </a:xfrm>
          <a:solidFill>
            <a:srgbClr val="92D050"/>
          </a:solidFill>
          <a:effectLst/>
        </p:grpSpPr>
        <p:sp>
          <p:nvSpPr>
            <p:cNvPr id="81" name="矩形 80"/>
            <p:cNvSpPr/>
            <p:nvPr/>
          </p:nvSpPr>
          <p:spPr bwMode="auto">
            <a:xfrm>
              <a:off x="4139952" y="2780928"/>
              <a:ext cx="144016" cy="360040"/>
            </a:xfrm>
            <a:prstGeom prst="rect">
              <a:avLst/>
            </a:prstGeom>
            <a:grp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82" name="直接连接符 81"/>
            <p:cNvCxnSpPr>
              <a:stCxn id="81" idx="0"/>
              <a:endCxn id="81" idx="2"/>
            </p:cNvCxnSpPr>
            <p:nvPr/>
          </p:nvCxnSpPr>
          <p:spPr bwMode="auto">
            <a:xfrm>
              <a:off x="4211960" y="2780928"/>
              <a:ext cx="0" cy="360040"/>
            </a:xfrm>
            <a:prstGeom prst="line">
              <a:avLst/>
            </a:prstGeom>
            <a:grpFill/>
            <a:ln w="9525" cap="flat" cmpd="sng" algn="ctr">
              <a:solidFill>
                <a:srgbClr val="92D050"/>
              </a:solidFill>
              <a:prstDash val="solid"/>
              <a:round/>
              <a:headEnd type="none" w="med" len="med"/>
              <a:tailEnd type="none" w="med" len="med"/>
            </a:ln>
            <a:effectLst/>
          </p:spPr>
        </p:cxnSp>
      </p:grpSp>
      <p:grpSp>
        <p:nvGrpSpPr>
          <p:cNvPr id="84" name="组合 83"/>
          <p:cNvGrpSpPr/>
          <p:nvPr/>
        </p:nvGrpSpPr>
        <p:grpSpPr>
          <a:xfrm>
            <a:off x="7383910" y="3795628"/>
            <a:ext cx="144016" cy="388340"/>
            <a:chOff x="4139952" y="2636912"/>
            <a:chExt cx="144016" cy="648072"/>
          </a:xfrm>
          <a:solidFill>
            <a:srgbClr val="FF0000"/>
          </a:solidFill>
          <a:effectLst/>
        </p:grpSpPr>
        <p:sp>
          <p:nvSpPr>
            <p:cNvPr id="85" name="矩形 84"/>
            <p:cNvSpPr/>
            <p:nvPr/>
          </p:nvSpPr>
          <p:spPr bwMode="auto">
            <a:xfrm>
              <a:off x="4139952" y="2780928"/>
              <a:ext cx="144016" cy="360040"/>
            </a:xfrm>
            <a:prstGeom prst="rect">
              <a:avLst/>
            </a:prstGeom>
            <a:grp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86" name="直接连接符 85"/>
            <p:cNvCxnSpPr/>
            <p:nvPr/>
          </p:nvCxnSpPr>
          <p:spPr bwMode="auto">
            <a:xfrm>
              <a:off x="4211960" y="2636912"/>
              <a:ext cx="0" cy="648072"/>
            </a:xfrm>
            <a:prstGeom prst="line">
              <a:avLst/>
            </a:prstGeom>
            <a:grpFill/>
            <a:ln w="9525" cap="flat" cmpd="sng" algn="ctr">
              <a:solidFill>
                <a:srgbClr val="FF0000"/>
              </a:solidFill>
              <a:prstDash val="solid"/>
              <a:round/>
              <a:headEnd type="none" w="med" len="med"/>
              <a:tailEnd type="none" w="med" len="med"/>
            </a:ln>
            <a:effectLst/>
          </p:spPr>
        </p:cxnSp>
      </p:grpSp>
      <p:sp>
        <p:nvSpPr>
          <p:cNvPr id="87" name="矩形标注 86"/>
          <p:cNvSpPr/>
          <p:nvPr/>
        </p:nvSpPr>
        <p:spPr bwMode="auto">
          <a:xfrm>
            <a:off x="7292294" y="2205181"/>
            <a:ext cx="1571186" cy="1026379"/>
          </a:xfrm>
          <a:prstGeom prst="wedgeRectCallout">
            <a:avLst>
              <a:gd name="adj1" fmla="val -33461"/>
              <a:gd name="adj2" fmla="val 86033"/>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900" dirty="0">
                <a:solidFill>
                  <a:srgbClr val="00B0F0"/>
                </a:solidFill>
              </a:rPr>
              <a:t>非包含关系处理后的顶分型中，第三根</a:t>
            </a:r>
            <a:r>
              <a:rPr lang="en-US" altLang="zh-CN" sz="900" dirty="0">
                <a:solidFill>
                  <a:srgbClr val="00B0F0"/>
                </a:solidFill>
              </a:rPr>
              <a:t>K</a:t>
            </a:r>
            <a:r>
              <a:rPr lang="zh-CN" altLang="en-US" sz="900" dirty="0">
                <a:solidFill>
                  <a:srgbClr val="00B0F0"/>
                </a:solidFill>
              </a:rPr>
              <a:t>线如果跌破第一根</a:t>
            </a:r>
            <a:r>
              <a:rPr lang="en-US" altLang="zh-CN" sz="900" dirty="0">
                <a:solidFill>
                  <a:srgbClr val="00B0F0"/>
                </a:solidFill>
              </a:rPr>
              <a:t>K</a:t>
            </a:r>
            <a:r>
              <a:rPr lang="zh-CN" altLang="en-US" sz="900" dirty="0">
                <a:solidFill>
                  <a:srgbClr val="00B0F0"/>
                </a:solidFill>
              </a:rPr>
              <a:t>线的底而且不能高收到第一根</a:t>
            </a:r>
            <a:r>
              <a:rPr lang="en-US" altLang="zh-CN" sz="900" dirty="0">
                <a:solidFill>
                  <a:srgbClr val="00B0F0"/>
                </a:solidFill>
              </a:rPr>
              <a:t>K</a:t>
            </a:r>
            <a:r>
              <a:rPr lang="zh-CN" altLang="en-US" sz="900" dirty="0">
                <a:solidFill>
                  <a:srgbClr val="00B0F0"/>
                </a:solidFill>
              </a:rPr>
              <a:t>线区间的一半之上，属于最弱的一种，也就是说这顶分型有着较强的杀伤力。</a:t>
            </a:r>
            <a:endParaRPr kumimoji="0" lang="zh-CN" altLang="en-US" sz="900" b="0" i="0" u="none" strike="noStrike" cap="none" normalizeH="0" baseline="0" dirty="0" smtClean="0">
              <a:ln>
                <a:noFill/>
              </a:ln>
              <a:solidFill>
                <a:srgbClr val="00B0F0"/>
              </a:solidFill>
              <a:latin typeface="Arial" pitchFamily="34" charset="0"/>
            </a:endParaRPr>
          </a:p>
        </p:txBody>
      </p:sp>
      <p:grpSp>
        <p:nvGrpSpPr>
          <p:cNvPr id="95" name="组合 94"/>
          <p:cNvGrpSpPr/>
          <p:nvPr/>
        </p:nvGrpSpPr>
        <p:grpSpPr>
          <a:xfrm>
            <a:off x="7390857" y="3990644"/>
            <a:ext cx="144016" cy="467713"/>
            <a:chOff x="4139952" y="2704523"/>
            <a:chExt cx="144016" cy="467713"/>
          </a:xfrm>
          <a:solidFill>
            <a:srgbClr val="92D050"/>
          </a:solidFill>
          <a:effectLst/>
        </p:grpSpPr>
        <p:sp>
          <p:nvSpPr>
            <p:cNvPr id="96" name="矩形 95"/>
            <p:cNvSpPr/>
            <p:nvPr/>
          </p:nvSpPr>
          <p:spPr bwMode="auto">
            <a:xfrm>
              <a:off x="4139952" y="2780928"/>
              <a:ext cx="144016" cy="360040"/>
            </a:xfrm>
            <a:prstGeom prst="rect">
              <a:avLst/>
            </a:prstGeom>
            <a:grp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latin typeface="Arial" pitchFamily="34" charset="0"/>
                <a:ea typeface="微软雅黑" pitchFamily="34" charset="-122"/>
              </a:endParaRPr>
            </a:p>
          </p:txBody>
        </p:sp>
        <p:cxnSp>
          <p:nvCxnSpPr>
            <p:cNvPr id="97" name="直接连接符 96"/>
            <p:cNvCxnSpPr/>
            <p:nvPr/>
          </p:nvCxnSpPr>
          <p:spPr bwMode="auto">
            <a:xfrm>
              <a:off x="4211960" y="2704523"/>
              <a:ext cx="0" cy="467713"/>
            </a:xfrm>
            <a:prstGeom prst="line">
              <a:avLst/>
            </a:prstGeom>
            <a:grpFill/>
            <a:ln w="9525" cap="flat" cmpd="sng" algn="ctr">
              <a:solidFill>
                <a:srgbClr val="92D050"/>
              </a:solidFill>
              <a:prstDash val="solid"/>
              <a:round/>
              <a:headEnd type="none" w="med" len="med"/>
              <a:tailEnd type="none" w="med" len="med"/>
            </a:ln>
            <a:effectLst/>
          </p:spPr>
        </p:cxnSp>
      </p:grpSp>
      <p:sp>
        <p:nvSpPr>
          <p:cNvPr id="98" name="矩形 97"/>
          <p:cNvSpPr/>
          <p:nvPr/>
        </p:nvSpPr>
        <p:spPr>
          <a:xfrm>
            <a:off x="230048" y="2492896"/>
            <a:ext cx="2627784" cy="1477328"/>
          </a:xfrm>
          <a:prstGeom prst="rect">
            <a:avLst/>
          </a:prstGeom>
          <a:effectLst/>
        </p:spPr>
        <p:txBody>
          <a:bodyPr wrap="square">
            <a:spAutoFit/>
          </a:bodyPr>
          <a:lstStyle/>
          <a:p>
            <a:r>
              <a:rPr lang="zh-CN" altLang="en-US" sz="1000" dirty="0"/>
              <a:t>分型形成后，无非两种结构：</a:t>
            </a:r>
            <a:r>
              <a:rPr lang="zh-CN" altLang="en-US" sz="1000" dirty="0">
                <a:solidFill>
                  <a:srgbClr val="C00000"/>
                </a:solidFill>
              </a:rPr>
              <a:t>一、成为中继型的，最终不延续成笔；二、延续成笔。</a:t>
            </a:r>
            <a:r>
              <a:rPr lang="zh-CN" altLang="en-US" sz="1000" dirty="0"/>
              <a:t>对于后一种，那是最理想的，例如在日线上操作完，就等着相反的分型出来再操作了，中间可以去宠幸别的面首，这是效率最高的。而对于第一种情况，前面说过，可以看是否有效突破</a:t>
            </a:r>
            <a:r>
              <a:rPr lang="en-US" altLang="zh-CN" sz="1000" dirty="0"/>
              <a:t>5</a:t>
            </a:r>
            <a:r>
              <a:rPr lang="zh-CN" altLang="en-US" sz="1000" dirty="0"/>
              <a:t>周期的均线，例如对日线上的顶分型，是否有效跌破</a:t>
            </a:r>
            <a:r>
              <a:rPr lang="en-US" altLang="zh-CN" sz="1000" dirty="0"/>
              <a:t>5</a:t>
            </a:r>
            <a:r>
              <a:rPr lang="zh-CN" altLang="en-US" sz="1000" dirty="0"/>
              <a:t>日均线，就是一个判断顶分型类似走势很好的操作依据。</a:t>
            </a:r>
          </a:p>
        </p:txBody>
      </p:sp>
      <p:sp>
        <p:nvSpPr>
          <p:cNvPr id="99" name="矩形 98"/>
          <p:cNvSpPr/>
          <p:nvPr/>
        </p:nvSpPr>
        <p:spPr>
          <a:xfrm>
            <a:off x="230048" y="4005064"/>
            <a:ext cx="2627784" cy="1785104"/>
          </a:xfrm>
          <a:prstGeom prst="rect">
            <a:avLst/>
          </a:prstGeom>
          <a:effectLst/>
        </p:spPr>
        <p:txBody>
          <a:bodyPr wrap="square">
            <a:spAutoFit/>
          </a:bodyPr>
          <a:lstStyle/>
          <a:p>
            <a:r>
              <a:rPr lang="zh-CN" altLang="en-US" sz="1000" dirty="0"/>
              <a:t>不过，还有更精确简单的，就是这分型所对应的小级别中枢里，是否出现第三类买卖点，而且其后是否出现中枢移动。例如，对于一个顶分型，该顶分型成立后，对于该分型区间在小级别里一定形成某级别的中枢，选择其中最大一个，例如日顶分型后，可以找到相应的</a:t>
            </a:r>
            <a:r>
              <a:rPr lang="en-US" altLang="zh-CN" sz="1000" dirty="0"/>
              <a:t>5</a:t>
            </a:r>
            <a:r>
              <a:rPr lang="zh-CN" altLang="en-US" sz="1000" dirty="0"/>
              <a:t>、</a:t>
            </a:r>
            <a:r>
              <a:rPr lang="en-US" altLang="zh-CN" sz="1000" dirty="0"/>
              <a:t>1</a:t>
            </a:r>
            <a:r>
              <a:rPr lang="zh-CN" altLang="en-US" sz="1000" dirty="0"/>
              <a:t>分钟中枢，一般最大的就是</a:t>
            </a:r>
            <a:r>
              <a:rPr lang="en-US" altLang="zh-CN" sz="1000" dirty="0"/>
              <a:t>5</a:t>
            </a:r>
            <a:r>
              <a:rPr lang="zh-CN" altLang="en-US" sz="1000" dirty="0"/>
              <a:t>分钟，</a:t>
            </a:r>
            <a:r>
              <a:rPr lang="en-US" altLang="zh-CN" sz="1000" dirty="0"/>
              <a:t>30</a:t>
            </a:r>
            <a:r>
              <a:rPr lang="zh-CN" altLang="en-US" sz="1000" dirty="0"/>
              <a:t>分钟没可能，因为时间不够。</a:t>
            </a:r>
            <a:r>
              <a:rPr lang="zh-CN" altLang="en-US" sz="1000" b="1" dirty="0">
                <a:solidFill>
                  <a:srgbClr val="0070C0"/>
                </a:solidFill>
              </a:rPr>
              <a:t>如果该</a:t>
            </a:r>
            <a:r>
              <a:rPr lang="en-US" altLang="zh-CN" sz="1000" b="1" dirty="0">
                <a:solidFill>
                  <a:srgbClr val="0070C0"/>
                </a:solidFill>
              </a:rPr>
              <a:t>5</a:t>
            </a:r>
            <a:r>
              <a:rPr lang="zh-CN" altLang="en-US" sz="1000" b="1" dirty="0">
                <a:solidFill>
                  <a:srgbClr val="0070C0"/>
                </a:solidFill>
              </a:rPr>
              <a:t>分钟中枢或</a:t>
            </a:r>
            <a:r>
              <a:rPr lang="en-US" altLang="zh-CN" sz="1000" b="1" dirty="0">
                <a:solidFill>
                  <a:srgbClr val="0070C0"/>
                </a:solidFill>
              </a:rPr>
              <a:t>1</a:t>
            </a:r>
            <a:r>
              <a:rPr lang="zh-CN" altLang="en-US" sz="1000" b="1" dirty="0">
                <a:solidFill>
                  <a:srgbClr val="0070C0"/>
                </a:solidFill>
              </a:rPr>
              <a:t>分钟中枢出现第三类卖点，并该卖点不形成中枢扩张的情形，那么几乎</a:t>
            </a:r>
            <a:r>
              <a:rPr lang="en-US" altLang="zh-CN" sz="1000" b="1" dirty="0">
                <a:solidFill>
                  <a:srgbClr val="0070C0"/>
                </a:solidFill>
              </a:rPr>
              <a:t>100%</a:t>
            </a:r>
            <a:r>
              <a:rPr lang="zh-CN" altLang="en-US" sz="1000" b="1" dirty="0">
                <a:solidFill>
                  <a:srgbClr val="0070C0"/>
                </a:solidFill>
              </a:rPr>
              <a:t>可以肯定，一定在日线上要出现笔了。</a:t>
            </a:r>
          </a:p>
        </p:txBody>
      </p:sp>
      <p:sp>
        <p:nvSpPr>
          <p:cNvPr id="100" name="矩形 99"/>
          <p:cNvSpPr/>
          <p:nvPr/>
        </p:nvSpPr>
        <p:spPr>
          <a:xfrm>
            <a:off x="2875926" y="4581127"/>
            <a:ext cx="2079838" cy="1169551"/>
          </a:xfrm>
          <a:prstGeom prst="rect">
            <a:avLst/>
          </a:prstGeom>
          <a:effectLst/>
        </p:spPr>
        <p:txBody>
          <a:bodyPr wrap="square">
            <a:spAutoFit/>
          </a:bodyPr>
          <a:lstStyle/>
          <a:p>
            <a:r>
              <a:rPr lang="zh-CN" altLang="en-US" sz="1000" dirty="0"/>
              <a:t>可以</a:t>
            </a:r>
            <a:r>
              <a:rPr lang="en-US" altLang="zh-CN" sz="1000" dirty="0"/>
              <a:t>100%</a:t>
            </a:r>
            <a:r>
              <a:rPr lang="zh-CN" altLang="en-US" sz="1000" dirty="0"/>
              <a:t>肯定的，要不出现笔并最终有效破坏该顶分型，那一定要出现某级别的第三类买点，否则就算有短时间的新高，也一定是假突破。所以结合小级别的中枢判断，顶分型是否延伸为笔，是可以当下一目了然的。</a:t>
            </a:r>
          </a:p>
        </p:txBody>
      </p:sp>
      <p:sp>
        <p:nvSpPr>
          <p:cNvPr id="101" name="矩形 100"/>
          <p:cNvSpPr/>
          <p:nvPr/>
        </p:nvSpPr>
        <p:spPr>
          <a:xfrm>
            <a:off x="4932040" y="4448637"/>
            <a:ext cx="4187473" cy="1785104"/>
          </a:xfrm>
          <a:prstGeom prst="rect">
            <a:avLst/>
          </a:prstGeom>
          <a:effectLst/>
        </p:spPr>
        <p:txBody>
          <a:bodyPr wrap="square">
            <a:spAutoFit/>
          </a:bodyPr>
          <a:lstStyle/>
          <a:p>
            <a:r>
              <a:rPr lang="zh-CN" altLang="en-US" sz="1000" dirty="0"/>
              <a:t>一般来说，可以把分型与小级别走势类型结合操作，例如日线与</a:t>
            </a:r>
            <a:r>
              <a:rPr lang="en-US" altLang="zh-CN" sz="1000" dirty="0"/>
              <a:t>5</a:t>
            </a:r>
            <a:r>
              <a:rPr lang="zh-CN" altLang="en-US" sz="1000" dirty="0"/>
              <a:t>分钟的。如果一个小级别的中枢震荡中连日</a:t>
            </a:r>
            <a:r>
              <a:rPr lang="en-US" altLang="zh-CN" sz="1000" dirty="0"/>
              <a:t>K</a:t>
            </a:r>
            <a:r>
              <a:rPr lang="zh-CN" altLang="en-US" sz="1000" dirty="0"/>
              <a:t>线都没出现顶分型结构，那么，这个中枢震荡就没必要走了，后者就算打短差也要控制好数量，因为，没有分型，就意味着走势没结束，随时新高，你急什么？而一旦顶分型成立，必然对应着小级别走势的第一、二类卖点，其后，关键看新形成中枢的第三类买卖点的问题：一般情况下，如果是中继的，都是第三类卖点后形成中枢扩展，也就是有一个绝妙的盘整底背驰让你重新介入。这样，利用分型搞了一个美妙的短差，又不浪费其后的走势，这就是一个比较及格的操作了。这操作，其实我们都经历过，就是上海周线</a:t>
            </a:r>
            <a:r>
              <a:rPr lang="en-US" altLang="zh-CN" sz="1000" dirty="0"/>
              <a:t>9</a:t>
            </a:r>
            <a:r>
              <a:rPr lang="zh-CN" altLang="en-US" sz="1000" dirty="0"/>
              <a:t>月</a:t>
            </a:r>
            <a:r>
              <a:rPr lang="en-US" altLang="zh-CN" sz="1000" dirty="0"/>
              <a:t>7</a:t>
            </a:r>
            <a:r>
              <a:rPr lang="zh-CN" altLang="en-US" sz="1000" dirty="0"/>
              <a:t>日前后那个顶分型的操作，一个完美的中继顶分型，在假跌破</a:t>
            </a:r>
            <a:r>
              <a:rPr lang="en-US" altLang="zh-CN" sz="1000" dirty="0"/>
              <a:t>5</a:t>
            </a:r>
            <a:r>
              <a:rPr lang="zh-CN" altLang="en-US" sz="1000" dirty="0"/>
              <a:t>周均线以及相应小级别的背驰的共同作用下完成。</a:t>
            </a:r>
          </a:p>
        </p:txBody>
      </p:sp>
      <p:sp>
        <p:nvSpPr>
          <p:cNvPr id="102" name="矩形 101"/>
          <p:cNvSpPr/>
          <p:nvPr/>
        </p:nvSpPr>
        <p:spPr>
          <a:xfrm>
            <a:off x="265137" y="5815116"/>
            <a:ext cx="4572000" cy="400110"/>
          </a:xfrm>
          <a:prstGeom prst="rect">
            <a:avLst/>
          </a:prstGeom>
          <a:effectLst/>
        </p:spPr>
        <p:txBody>
          <a:bodyPr>
            <a:spAutoFit/>
          </a:bodyPr>
          <a:lstStyle/>
          <a:p>
            <a:r>
              <a:rPr lang="zh-CN" altLang="en-US" sz="1000" dirty="0"/>
              <a:t>注意，利用分型，例如顶分型，卖了以后一定要注意是否要回补，如果一旦确认是中继的，应该回补，否则就等着笔完成再说。</a:t>
            </a:r>
          </a:p>
        </p:txBody>
      </p:sp>
      <p:sp>
        <p:nvSpPr>
          <p:cNvPr id="103" name="矩形 102"/>
          <p:cNvSpPr/>
          <p:nvPr/>
        </p:nvSpPr>
        <p:spPr>
          <a:xfrm>
            <a:off x="2375095" y="6249506"/>
            <a:ext cx="5077225"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dirty="0" smtClean="0">
                <a:solidFill>
                  <a:schemeClr val="bg1">
                    <a:lumMod val="95000"/>
                  </a:schemeClr>
                </a:solidFill>
              </a:rPr>
              <a:t>一定</a:t>
            </a:r>
            <a:r>
              <a:rPr lang="zh-CN" altLang="en-US" sz="1000" dirty="0">
                <a:solidFill>
                  <a:schemeClr val="bg1">
                    <a:lumMod val="95000"/>
                  </a:schemeClr>
                </a:solidFill>
              </a:rPr>
              <a:t>要注意，中继顶分型后，如果其后的走势在相应小级别出现背驰或盘整背驰，那么下一顶分型，是中继的可能性将大幅度减少。中继分型，有点类似刹车，一次不一定完全刹住，但第一刹车后如果车速已明显减慢，证明刹车系统是有效的，那么第二次刹住的机会就极大了，除非你踩错，一脚到油门上去了。</a:t>
            </a:r>
          </a:p>
        </p:txBody>
      </p:sp>
      <p:sp>
        <p:nvSpPr>
          <p:cNvPr id="78" name="矩形 77"/>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3" name="动作按钮: 开始 82">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8" name="动作按钮: 后退或前一项 87">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89" name="动作按钮: 前进或下一项 88">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90" name="动作按钮: 结束 89">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91" name="动作按钮: 第一张 90">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92" name="动作按钮: 上一张 91">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3791145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randombar(horizontal)">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randombar(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0"/>
                                        </p:tgtEl>
                                      </p:cBhvr>
                                    </p:animEffect>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animEffect transition="in" filter="fade">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randombar(horizontal)">
                                      <p:cBhvr>
                                        <p:cTn id="100" dur="500"/>
                                        <p:tgtEl>
                                          <p:spTgt spid="23"/>
                                        </p:tgtEl>
                                      </p:cBhvr>
                                    </p:animEffect>
                                  </p:childTnLst>
                                </p:cTn>
                              </p:par>
                              <p:par>
                                <p:cTn id="101" presetID="14" presetClass="entr" presetSubtype="10" fill="hold"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randombar(horizontal)">
                                      <p:cBhvr>
                                        <p:cTn id="103" dur="500"/>
                                        <p:tgtEl>
                                          <p:spTgt spid="26"/>
                                        </p:tgtEl>
                                      </p:cBhvr>
                                    </p:animEffect>
                                  </p:childTnLst>
                                </p:cTn>
                              </p:par>
                              <p:par>
                                <p:cTn id="104" presetID="14" presetClass="entr" presetSubtype="10"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randombar(horizontal)">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p:cTn id="111" dur="500" fill="hold"/>
                                        <p:tgtEl>
                                          <p:spTgt spid="32"/>
                                        </p:tgtEl>
                                        <p:attrNameLst>
                                          <p:attrName>ppt_w</p:attrName>
                                        </p:attrNameLst>
                                      </p:cBhvr>
                                      <p:tavLst>
                                        <p:tav tm="0">
                                          <p:val>
                                            <p:fltVal val="0"/>
                                          </p:val>
                                        </p:tav>
                                        <p:tav tm="100000">
                                          <p:val>
                                            <p:strVal val="#ppt_w"/>
                                          </p:val>
                                        </p:tav>
                                      </p:tavLst>
                                    </p:anim>
                                    <p:anim calcmode="lin" valueType="num">
                                      <p:cBhvr>
                                        <p:cTn id="112" dur="500" fill="hold"/>
                                        <p:tgtEl>
                                          <p:spTgt spid="32"/>
                                        </p:tgtEl>
                                        <p:attrNameLst>
                                          <p:attrName>ppt_h</p:attrName>
                                        </p:attrNameLst>
                                      </p:cBhvr>
                                      <p:tavLst>
                                        <p:tav tm="0">
                                          <p:val>
                                            <p:fltVal val="0"/>
                                          </p:val>
                                        </p:tav>
                                        <p:tav tm="100000">
                                          <p:val>
                                            <p:strVal val="#ppt_h"/>
                                          </p:val>
                                        </p:tav>
                                      </p:tavLst>
                                    </p:anim>
                                    <p:animEffect transition="in" filter="fad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29"/>
                                        </p:tgtEl>
                                      </p:cBhvr>
                                    </p:animEffect>
                                    <p:set>
                                      <p:cBhvr>
                                        <p:cTn id="118" dur="1" fill="hold">
                                          <p:stCondLst>
                                            <p:cond delay="499"/>
                                          </p:stCondLst>
                                        </p:cTn>
                                        <p:tgtEl>
                                          <p:spTgt spid="29"/>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32"/>
                                        </p:tgtEl>
                                      </p:cBhvr>
                                    </p:animEffect>
                                    <p:set>
                                      <p:cBhvr>
                                        <p:cTn id="121" dur="1" fill="hold">
                                          <p:stCondLst>
                                            <p:cond delay="499"/>
                                          </p:stCondLst>
                                        </p:cTn>
                                        <p:tgtEl>
                                          <p:spTgt spid="32"/>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randombar(horizontal)">
                                      <p:cBhvr>
                                        <p:cTn id="126" dur="500"/>
                                        <p:tgtEl>
                                          <p:spTgt spid="36"/>
                                        </p:tgtEl>
                                      </p:cBhvr>
                                    </p:animEffect>
                                  </p:childTnLst>
                                </p:cTn>
                              </p:par>
                              <p:par>
                                <p:cTn id="127" presetID="14" presetClass="entr" presetSubtype="10" fill="hold" nodeType="withEffect">
                                  <p:stCondLst>
                                    <p:cond delay="0"/>
                                  </p:stCondLst>
                                  <p:childTnLst>
                                    <p:set>
                                      <p:cBhvr>
                                        <p:cTn id="128" dur="1" fill="hold">
                                          <p:stCondLst>
                                            <p:cond delay="0"/>
                                          </p:stCondLst>
                                        </p:cTn>
                                        <p:tgtEl>
                                          <p:spTgt spid="42"/>
                                        </p:tgtEl>
                                        <p:attrNameLst>
                                          <p:attrName>style.visibility</p:attrName>
                                        </p:attrNameLst>
                                      </p:cBhvr>
                                      <p:to>
                                        <p:strVal val="visible"/>
                                      </p:to>
                                    </p:set>
                                    <p:animEffect transition="in" filter="randombar(horizontal)">
                                      <p:cBhvr>
                                        <p:cTn id="129" dur="500"/>
                                        <p:tgtEl>
                                          <p:spTgt spid="42"/>
                                        </p:tgtEl>
                                      </p:cBhvr>
                                    </p:animEffect>
                                  </p:childTnLst>
                                </p:cTn>
                              </p:par>
                              <p:par>
                                <p:cTn id="130" presetID="14" presetClass="entr" presetSubtype="10" fill="hold"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randombar(horizontal)">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53" presetClass="entr" presetSubtype="16" fill="hold" grpId="0" nodeType="clickEffect">
                                  <p:stCondLst>
                                    <p:cond delay="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childTnLst>
                          </p:cTn>
                        </p:par>
                      </p:childTnLst>
                    </p:cTn>
                  </p:par>
                  <p:par>
                    <p:cTn id="140" fill="hold">
                      <p:stCondLst>
                        <p:cond delay="indefinite"/>
                      </p:stCondLst>
                      <p:childTnLst>
                        <p:par>
                          <p:cTn id="141" fill="hold">
                            <p:stCondLst>
                              <p:cond delay="0"/>
                            </p:stCondLst>
                            <p:childTnLst>
                              <p:par>
                                <p:cTn id="142" presetID="14" presetClass="entr" presetSubtype="10" fill="hold" nodeType="click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randombar(horizontal)">
                                      <p:cBhvr>
                                        <p:cTn id="144" dur="500"/>
                                        <p:tgtEl>
                                          <p:spTgt spid="55"/>
                                        </p:tgtEl>
                                      </p:cBhvr>
                                    </p:animEffect>
                                  </p:childTnLst>
                                </p:cTn>
                              </p:par>
                              <p:par>
                                <p:cTn id="145" presetID="14" presetClass="entr" presetSubtype="1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randombar(horizontal)">
                                      <p:cBhvr>
                                        <p:cTn id="147" dur="500"/>
                                        <p:tgtEl>
                                          <p:spTgt spid="62"/>
                                        </p:tgtEl>
                                      </p:cBhvr>
                                    </p:animEffect>
                                  </p:childTnLst>
                                </p:cTn>
                              </p:par>
                              <p:par>
                                <p:cTn id="148" presetID="14" presetClass="entr" presetSubtype="10" fill="hold" nodeType="with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randombar(horizontal)">
                                      <p:cBhvr>
                                        <p:cTn id="150" dur="500"/>
                                        <p:tgtEl>
                                          <p:spTgt spid="65"/>
                                        </p:tgtEl>
                                      </p:cBhvr>
                                    </p:animEffect>
                                  </p:childTnLst>
                                </p:cTn>
                              </p:par>
                            </p:childTnLst>
                          </p:cTn>
                        </p:par>
                      </p:childTnLst>
                    </p:cTn>
                  </p:par>
                  <p:par>
                    <p:cTn id="151" fill="hold">
                      <p:stCondLst>
                        <p:cond delay="indefinite"/>
                      </p:stCondLst>
                      <p:childTnLst>
                        <p:par>
                          <p:cTn id="152" fill="hold">
                            <p:stCondLst>
                              <p:cond delay="0"/>
                            </p:stCondLst>
                            <p:childTnLst>
                              <p:par>
                                <p:cTn id="153" presetID="53" presetClass="entr" presetSubtype="16" fill="hold" grpId="0" nodeType="clickEffect">
                                  <p:stCondLst>
                                    <p:cond delay="0"/>
                                  </p:stCondLst>
                                  <p:childTnLst>
                                    <p:set>
                                      <p:cBhvr>
                                        <p:cTn id="154" dur="1" fill="hold">
                                          <p:stCondLst>
                                            <p:cond delay="0"/>
                                          </p:stCondLst>
                                        </p:cTn>
                                        <p:tgtEl>
                                          <p:spTgt spid="68"/>
                                        </p:tgtEl>
                                        <p:attrNameLst>
                                          <p:attrName>style.visibility</p:attrName>
                                        </p:attrNameLst>
                                      </p:cBhvr>
                                      <p:to>
                                        <p:strVal val="visible"/>
                                      </p:to>
                                    </p:set>
                                    <p:anim calcmode="lin" valueType="num">
                                      <p:cBhvr>
                                        <p:cTn id="155" dur="500" fill="hold"/>
                                        <p:tgtEl>
                                          <p:spTgt spid="68"/>
                                        </p:tgtEl>
                                        <p:attrNameLst>
                                          <p:attrName>ppt_w</p:attrName>
                                        </p:attrNameLst>
                                      </p:cBhvr>
                                      <p:tavLst>
                                        <p:tav tm="0">
                                          <p:val>
                                            <p:fltVal val="0"/>
                                          </p:val>
                                        </p:tav>
                                        <p:tav tm="100000">
                                          <p:val>
                                            <p:strVal val="#ppt_w"/>
                                          </p:val>
                                        </p:tav>
                                      </p:tavLst>
                                    </p:anim>
                                    <p:anim calcmode="lin" valueType="num">
                                      <p:cBhvr>
                                        <p:cTn id="156" dur="500" fill="hold"/>
                                        <p:tgtEl>
                                          <p:spTgt spid="68"/>
                                        </p:tgtEl>
                                        <p:attrNameLst>
                                          <p:attrName>ppt_h</p:attrName>
                                        </p:attrNameLst>
                                      </p:cBhvr>
                                      <p:tavLst>
                                        <p:tav tm="0">
                                          <p:val>
                                            <p:fltVal val="0"/>
                                          </p:val>
                                        </p:tav>
                                        <p:tav tm="100000">
                                          <p:val>
                                            <p:strVal val="#ppt_h"/>
                                          </p:val>
                                        </p:tav>
                                      </p:tavLst>
                                    </p:anim>
                                    <p:animEffect transition="in" filter="fade">
                                      <p:cBhvr>
                                        <p:cTn id="157" dur="500"/>
                                        <p:tgtEl>
                                          <p:spTgt spid="68"/>
                                        </p:tgtEl>
                                      </p:cBhvr>
                                    </p:animEffec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nodeType="clickEffect">
                                  <p:stCondLst>
                                    <p:cond delay="0"/>
                                  </p:stCondLst>
                                  <p:childTnLst>
                                    <p:set>
                                      <p:cBhvr>
                                        <p:cTn id="161" dur="1" fill="hold">
                                          <p:stCondLst>
                                            <p:cond delay="0"/>
                                          </p:stCondLst>
                                        </p:cTn>
                                        <p:tgtEl>
                                          <p:spTgt spid="69"/>
                                        </p:tgtEl>
                                        <p:attrNameLst>
                                          <p:attrName>style.visibility</p:attrName>
                                        </p:attrNameLst>
                                      </p:cBhvr>
                                      <p:to>
                                        <p:strVal val="visible"/>
                                      </p:to>
                                    </p:set>
                                    <p:animEffect transition="in" filter="randombar(horizontal)">
                                      <p:cBhvr>
                                        <p:cTn id="162" dur="500"/>
                                        <p:tgtEl>
                                          <p:spTgt spid="69"/>
                                        </p:tgtEl>
                                      </p:cBhvr>
                                    </p:animEffect>
                                  </p:childTnLst>
                                </p:cTn>
                              </p:par>
                              <p:par>
                                <p:cTn id="163" presetID="14" presetClass="entr" presetSubtype="10" fill="hold" nodeType="withEffect">
                                  <p:stCondLst>
                                    <p:cond delay="0"/>
                                  </p:stCondLst>
                                  <p:childTnLst>
                                    <p:set>
                                      <p:cBhvr>
                                        <p:cTn id="164" dur="1" fill="hold">
                                          <p:stCondLst>
                                            <p:cond delay="0"/>
                                          </p:stCondLst>
                                        </p:cTn>
                                        <p:tgtEl>
                                          <p:spTgt spid="72"/>
                                        </p:tgtEl>
                                        <p:attrNameLst>
                                          <p:attrName>style.visibility</p:attrName>
                                        </p:attrNameLst>
                                      </p:cBhvr>
                                      <p:to>
                                        <p:strVal val="visible"/>
                                      </p:to>
                                    </p:set>
                                    <p:animEffect transition="in" filter="randombar(horizontal)">
                                      <p:cBhvr>
                                        <p:cTn id="165" dur="500"/>
                                        <p:tgtEl>
                                          <p:spTgt spid="72"/>
                                        </p:tgtEl>
                                      </p:cBhvr>
                                    </p:animEffect>
                                  </p:childTnLst>
                                </p:cTn>
                              </p:par>
                              <p:par>
                                <p:cTn id="166" presetID="14" presetClass="entr" presetSubtype="10" fill="hold"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randombar(horizontal)">
                                      <p:cBhvr>
                                        <p:cTn id="168" dur="500"/>
                                        <p:tgtEl>
                                          <p:spTgt spid="75"/>
                                        </p:tgtEl>
                                      </p:cBhvr>
                                    </p:animEffect>
                                  </p:childTnLst>
                                </p:cTn>
                              </p:par>
                            </p:childTnLst>
                          </p:cTn>
                        </p:par>
                      </p:childTnLst>
                    </p:cTn>
                  </p:par>
                  <p:par>
                    <p:cTn id="169" fill="hold">
                      <p:stCondLst>
                        <p:cond delay="indefinite"/>
                      </p:stCondLst>
                      <p:childTnLst>
                        <p:par>
                          <p:cTn id="170" fill="hold">
                            <p:stCondLst>
                              <p:cond delay="0"/>
                            </p:stCondLst>
                            <p:childTnLst>
                              <p:par>
                                <p:cTn id="171" presetID="53" presetClass="entr" presetSubtype="16" fill="hold" grpId="0" nodeType="clickEffect">
                                  <p:stCondLst>
                                    <p:cond delay="0"/>
                                  </p:stCondLst>
                                  <p:childTnLst>
                                    <p:set>
                                      <p:cBhvr>
                                        <p:cTn id="172" dur="1" fill="hold">
                                          <p:stCondLst>
                                            <p:cond delay="0"/>
                                          </p:stCondLst>
                                        </p:cTn>
                                        <p:tgtEl>
                                          <p:spTgt spid="79"/>
                                        </p:tgtEl>
                                        <p:attrNameLst>
                                          <p:attrName>style.visibility</p:attrName>
                                        </p:attrNameLst>
                                      </p:cBhvr>
                                      <p:to>
                                        <p:strVal val="visible"/>
                                      </p:to>
                                    </p:set>
                                    <p:anim calcmode="lin" valueType="num">
                                      <p:cBhvr>
                                        <p:cTn id="173" dur="500" fill="hold"/>
                                        <p:tgtEl>
                                          <p:spTgt spid="79"/>
                                        </p:tgtEl>
                                        <p:attrNameLst>
                                          <p:attrName>ppt_w</p:attrName>
                                        </p:attrNameLst>
                                      </p:cBhvr>
                                      <p:tavLst>
                                        <p:tav tm="0">
                                          <p:val>
                                            <p:fltVal val="0"/>
                                          </p:val>
                                        </p:tav>
                                        <p:tav tm="100000">
                                          <p:val>
                                            <p:strVal val="#ppt_w"/>
                                          </p:val>
                                        </p:tav>
                                      </p:tavLst>
                                    </p:anim>
                                    <p:anim calcmode="lin" valueType="num">
                                      <p:cBhvr>
                                        <p:cTn id="174" dur="500" fill="hold"/>
                                        <p:tgtEl>
                                          <p:spTgt spid="79"/>
                                        </p:tgtEl>
                                        <p:attrNameLst>
                                          <p:attrName>ppt_h</p:attrName>
                                        </p:attrNameLst>
                                      </p:cBhvr>
                                      <p:tavLst>
                                        <p:tav tm="0">
                                          <p:val>
                                            <p:fltVal val="0"/>
                                          </p:val>
                                        </p:tav>
                                        <p:tav tm="100000">
                                          <p:val>
                                            <p:strVal val="#ppt_h"/>
                                          </p:val>
                                        </p:tav>
                                      </p:tavLst>
                                    </p:anim>
                                    <p:animEffect transition="in" filter="fade">
                                      <p:cBhvr>
                                        <p:cTn id="175" dur="500"/>
                                        <p:tgtEl>
                                          <p:spTgt spid="79"/>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xit" presetSubtype="0" fill="hold" nodeType="clickEffect">
                                  <p:stCondLst>
                                    <p:cond delay="0"/>
                                  </p:stCondLst>
                                  <p:childTnLst>
                                    <p:animEffect transition="out" filter="fade">
                                      <p:cBhvr>
                                        <p:cTn id="179" dur="500"/>
                                        <p:tgtEl>
                                          <p:spTgt spid="72"/>
                                        </p:tgtEl>
                                      </p:cBhvr>
                                    </p:animEffect>
                                    <p:set>
                                      <p:cBhvr>
                                        <p:cTn id="180" dur="1" fill="hold">
                                          <p:stCondLst>
                                            <p:cond delay="499"/>
                                          </p:stCondLst>
                                        </p:cTn>
                                        <p:tgtEl>
                                          <p:spTgt spid="7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4" presetClass="entr" presetSubtype="10" fill="hold" nodeType="clickEffect">
                                  <p:stCondLst>
                                    <p:cond delay="0"/>
                                  </p:stCondLst>
                                  <p:childTnLst>
                                    <p:set>
                                      <p:cBhvr>
                                        <p:cTn id="184" dur="1" fill="hold">
                                          <p:stCondLst>
                                            <p:cond delay="0"/>
                                          </p:stCondLst>
                                        </p:cTn>
                                        <p:tgtEl>
                                          <p:spTgt spid="80"/>
                                        </p:tgtEl>
                                        <p:attrNameLst>
                                          <p:attrName>style.visibility</p:attrName>
                                        </p:attrNameLst>
                                      </p:cBhvr>
                                      <p:to>
                                        <p:strVal val="visible"/>
                                      </p:to>
                                    </p:set>
                                    <p:animEffect transition="in" filter="randombar(horizontal)">
                                      <p:cBhvr>
                                        <p:cTn id="185" dur="500"/>
                                        <p:tgtEl>
                                          <p:spTgt spid="80"/>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nodeType="clickEffect">
                                  <p:stCondLst>
                                    <p:cond delay="0"/>
                                  </p:stCondLst>
                                  <p:childTnLst>
                                    <p:animEffect transition="out" filter="fade">
                                      <p:cBhvr>
                                        <p:cTn id="189" dur="500"/>
                                        <p:tgtEl>
                                          <p:spTgt spid="75"/>
                                        </p:tgtEl>
                                      </p:cBhvr>
                                    </p:animEffect>
                                    <p:set>
                                      <p:cBhvr>
                                        <p:cTn id="190" dur="1" fill="hold">
                                          <p:stCondLst>
                                            <p:cond delay="499"/>
                                          </p:stCondLst>
                                        </p:cTn>
                                        <p:tgtEl>
                                          <p:spTgt spid="75"/>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grpId="1" nodeType="clickEffect">
                                  <p:stCondLst>
                                    <p:cond delay="0"/>
                                  </p:stCondLst>
                                  <p:childTnLst>
                                    <p:animEffect transition="out" filter="fade">
                                      <p:cBhvr>
                                        <p:cTn id="194" dur="500"/>
                                        <p:tgtEl>
                                          <p:spTgt spid="79"/>
                                        </p:tgtEl>
                                      </p:cBhvr>
                                    </p:animEffect>
                                    <p:set>
                                      <p:cBhvr>
                                        <p:cTn id="195" dur="1" fill="hold">
                                          <p:stCondLst>
                                            <p:cond delay="499"/>
                                          </p:stCondLst>
                                        </p:cTn>
                                        <p:tgtEl>
                                          <p:spTgt spid="79"/>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4" presetClass="entr" presetSubtype="10" fill="hold" nodeType="clickEffect">
                                  <p:stCondLst>
                                    <p:cond delay="0"/>
                                  </p:stCondLst>
                                  <p:childTnLst>
                                    <p:set>
                                      <p:cBhvr>
                                        <p:cTn id="199" dur="1" fill="hold">
                                          <p:stCondLst>
                                            <p:cond delay="0"/>
                                          </p:stCondLst>
                                        </p:cTn>
                                        <p:tgtEl>
                                          <p:spTgt spid="84"/>
                                        </p:tgtEl>
                                        <p:attrNameLst>
                                          <p:attrName>style.visibility</p:attrName>
                                        </p:attrNameLst>
                                      </p:cBhvr>
                                      <p:to>
                                        <p:strVal val="visible"/>
                                      </p:to>
                                    </p:set>
                                    <p:animEffect transition="in" filter="randombar(horizontal)">
                                      <p:cBhvr>
                                        <p:cTn id="200" dur="500"/>
                                        <p:tgtEl>
                                          <p:spTgt spid="84"/>
                                        </p:tgtEl>
                                      </p:cBhvr>
                                    </p:animEffect>
                                  </p:childTnLst>
                                </p:cTn>
                              </p:par>
                            </p:childTnLst>
                          </p:cTn>
                        </p:par>
                      </p:childTnLst>
                    </p:cTn>
                  </p:par>
                  <p:par>
                    <p:cTn id="201" fill="hold">
                      <p:stCondLst>
                        <p:cond delay="indefinite"/>
                      </p:stCondLst>
                      <p:childTnLst>
                        <p:par>
                          <p:cTn id="202" fill="hold">
                            <p:stCondLst>
                              <p:cond delay="0"/>
                            </p:stCondLst>
                            <p:childTnLst>
                              <p:par>
                                <p:cTn id="203" presetID="53" presetClass="entr" presetSubtype="16"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 calcmode="lin" valueType="num">
                                      <p:cBhvr>
                                        <p:cTn id="205" dur="500" fill="hold"/>
                                        <p:tgtEl>
                                          <p:spTgt spid="87"/>
                                        </p:tgtEl>
                                        <p:attrNameLst>
                                          <p:attrName>ppt_w</p:attrName>
                                        </p:attrNameLst>
                                      </p:cBhvr>
                                      <p:tavLst>
                                        <p:tav tm="0">
                                          <p:val>
                                            <p:fltVal val="0"/>
                                          </p:val>
                                        </p:tav>
                                        <p:tav tm="100000">
                                          <p:val>
                                            <p:strVal val="#ppt_w"/>
                                          </p:val>
                                        </p:tav>
                                      </p:tavLst>
                                    </p:anim>
                                    <p:anim calcmode="lin" valueType="num">
                                      <p:cBhvr>
                                        <p:cTn id="206" dur="500" fill="hold"/>
                                        <p:tgtEl>
                                          <p:spTgt spid="87"/>
                                        </p:tgtEl>
                                        <p:attrNameLst>
                                          <p:attrName>ppt_h</p:attrName>
                                        </p:attrNameLst>
                                      </p:cBhvr>
                                      <p:tavLst>
                                        <p:tav tm="0">
                                          <p:val>
                                            <p:fltVal val="0"/>
                                          </p:val>
                                        </p:tav>
                                        <p:tav tm="100000">
                                          <p:val>
                                            <p:strVal val="#ppt_h"/>
                                          </p:val>
                                        </p:tav>
                                      </p:tavLst>
                                    </p:anim>
                                    <p:animEffect transition="in" filter="fade">
                                      <p:cBhvr>
                                        <p:cTn id="207" dur="500"/>
                                        <p:tgtEl>
                                          <p:spTgt spid="87"/>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nodeType="clickEffect">
                                  <p:stCondLst>
                                    <p:cond delay="0"/>
                                  </p:stCondLst>
                                  <p:childTnLst>
                                    <p:animEffect transition="out" filter="fade">
                                      <p:cBhvr>
                                        <p:cTn id="211" dur="500"/>
                                        <p:tgtEl>
                                          <p:spTgt spid="84"/>
                                        </p:tgtEl>
                                      </p:cBhvr>
                                    </p:animEffect>
                                    <p:set>
                                      <p:cBhvr>
                                        <p:cTn id="212" dur="1" fill="hold">
                                          <p:stCondLst>
                                            <p:cond delay="499"/>
                                          </p:stCondLst>
                                        </p:cTn>
                                        <p:tgtEl>
                                          <p:spTgt spid="84"/>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4" presetClass="entr" presetSubtype="10" fill="hold" nodeType="clickEffect">
                                  <p:stCondLst>
                                    <p:cond delay="0"/>
                                  </p:stCondLst>
                                  <p:childTnLst>
                                    <p:set>
                                      <p:cBhvr>
                                        <p:cTn id="216" dur="1" fill="hold">
                                          <p:stCondLst>
                                            <p:cond delay="0"/>
                                          </p:stCondLst>
                                        </p:cTn>
                                        <p:tgtEl>
                                          <p:spTgt spid="95"/>
                                        </p:tgtEl>
                                        <p:attrNameLst>
                                          <p:attrName>style.visibility</p:attrName>
                                        </p:attrNameLst>
                                      </p:cBhvr>
                                      <p:to>
                                        <p:strVal val="visible"/>
                                      </p:to>
                                    </p:set>
                                    <p:animEffect transition="in" filter="randombar(horizontal)">
                                      <p:cBhvr>
                                        <p:cTn id="217" dur="500"/>
                                        <p:tgtEl>
                                          <p:spTgt spid="95"/>
                                        </p:tgtEl>
                                      </p:cBhvr>
                                    </p:animEffect>
                                  </p:childTnLst>
                                </p:cTn>
                              </p:par>
                            </p:childTnLst>
                          </p:cTn>
                        </p:par>
                      </p:childTnLst>
                    </p:cTn>
                  </p:par>
                  <p:par>
                    <p:cTn id="218" fill="hold">
                      <p:stCondLst>
                        <p:cond delay="indefinite"/>
                      </p:stCondLst>
                      <p:childTnLst>
                        <p:par>
                          <p:cTn id="219" fill="hold">
                            <p:stCondLst>
                              <p:cond delay="0"/>
                            </p:stCondLst>
                            <p:childTnLst>
                              <p:par>
                                <p:cTn id="220" presetID="53" presetClass="entr" presetSubtype="16" fill="hold" grpId="0" nodeType="clickEffect">
                                  <p:stCondLst>
                                    <p:cond delay="0"/>
                                  </p:stCondLst>
                                  <p:childTnLst>
                                    <p:set>
                                      <p:cBhvr>
                                        <p:cTn id="221" dur="1" fill="hold">
                                          <p:stCondLst>
                                            <p:cond delay="0"/>
                                          </p:stCondLst>
                                        </p:cTn>
                                        <p:tgtEl>
                                          <p:spTgt spid="98"/>
                                        </p:tgtEl>
                                        <p:attrNameLst>
                                          <p:attrName>style.visibility</p:attrName>
                                        </p:attrNameLst>
                                      </p:cBhvr>
                                      <p:to>
                                        <p:strVal val="visible"/>
                                      </p:to>
                                    </p:set>
                                    <p:anim calcmode="lin" valueType="num">
                                      <p:cBhvr>
                                        <p:cTn id="222" dur="500" fill="hold"/>
                                        <p:tgtEl>
                                          <p:spTgt spid="98"/>
                                        </p:tgtEl>
                                        <p:attrNameLst>
                                          <p:attrName>ppt_w</p:attrName>
                                        </p:attrNameLst>
                                      </p:cBhvr>
                                      <p:tavLst>
                                        <p:tav tm="0">
                                          <p:val>
                                            <p:fltVal val="0"/>
                                          </p:val>
                                        </p:tav>
                                        <p:tav tm="100000">
                                          <p:val>
                                            <p:strVal val="#ppt_w"/>
                                          </p:val>
                                        </p:tav>
                                      </p:tavLst>
                                    </p:anim>
                                    <p:anim calcmode="lin" valueType="num">
                                      <p:cBhvr>
                                        <p:cTn id="223" dur="500" fill="hold"/>
                                        <p:tgtEl>
                                          <p:spTgt spid="98"/>
                                        </p:tgtEl>
                                        <p:attrNameLst>
                                          <p:attrName>ppt_h</p:attrName>
                                        </p:attrNameLst>
                                      </p:cBhvr>
                                      <p:tavLst>
                                        <p:tav tm="0">
                                          <p:val>
                                            <p:fltVal val="0"/>
                                          </p:val>
                                        </p:tav>
                                        <p:tav tm="100000">
                                          <p:val>
                                            <p:strVal val="#ppt_h"/>
                                          </p:val>
                                        </p:tav>
                                      </p:tavLst>
                                    </p:anim>
                                    <p:animEffect transition="in" filter="fade">
                                      <p:cBhvr>
                                        <p:cTn id="224" dur="500"/>
                                        <p:tgtEl>
                                          <p:spTgt spid="98"/>
                                        </p:tgtEl>
                                      </p:cBhvr>
                                    </p:animEffect>
                                  </p:childTnLst>
                                </p:cTn>
                              </p:par>
                            </p:childTnLst>
                          </p:cTn>
                        </p:par>
                      </p:childTnLst>
                    </p:cTn>
                  </p:par>
                  <p:par>
                    <p:cTn id="225" fill="hold">
                      <p:stCondLst>
                        <p:cond delay="indefinite"/>
                      </p:stCondLst>
                      <p:childTnLst>
                        <p:par>
                          <p:cTn id="226" fill="hold">
                            <p:stCondLst>
                              <p:cond delay="0"/>
                            </p:stCondLst>
                            <p:childTnLst>
                              <p:par>
                                <p:cTn id="227" presetID="53" presetClass="entr" presetSubtype="16" fill="hold" grpId="0" nodeType="clickEffect">
                                  <p:stCondLst>
                                    <p:cond delay="0"/>
                                  </p:stCondLst>
                                  <p:childTnLst>
                                    <p:set>
                                      <p:cBhvr>
                                        <p:cTn id="228" dur="1" fill="hold">
                                          <p:stCondLst>
                                            <p:cond delay="0"/>
                                          </p:stCondLst>
                                        </p:cTn>
                                        <p:tgtEl>
                                          <p:spTgt spid="99"/>
                                        </p:tgtEl>
                                        <p:attrNameLst>
                                          <p:attrName>style.visibility</p:attrName>
                                        </p:attrNameLst>
                                      </p:cBhvr>
                                      <p:to>
                                        <p:strVal val="visible"/>
                                      </p:to>
                                    </p:set>
                                    <p:anim calcmode="lin" valueType="num">
                                      <p:cBhvr>
                                        <p:cTn id="229" dur="500" fill="hold"/>
                                        <p:tgtEl>
                                          <p:spTgt spid="99"/>
                                        </p:tgtEl>
                                        <p:attrNameLst>
                                          <p:attrName>ppt_w</p:attrName>
                                        </p:attrNameLst>
                                      </p:cBhvr>
                                      <p:tavLst>
                                        <p:tav tm="0">
                                          <p:val>
                                            <p:fltVal val="0"/>
                                          </p:val>
                                        </p:tav>
                                        <p:tav tm="100000">
                                          <p:val>
                                            <p:strVal val="#ppt_w"/>
                                          </p:val>
                                        </p:tav>
                                      </p:tavLst>
                                    </p:anim>
                                    <p:anim calcmode="lin" valueType="num">
                                      <p:cBhvr>
                                        <p:cTn id="230" dur="500" fill="hold"/>
                                        <p:tgtEl>
                                          <p:spTgt spid="99"/>
                                        </p:tgtEl>
                                        <p:attrNameLst>
                                          <p:attrName>ppt_h</p:attrName>
                                        </p:attrNameLst>
                                      </p:cBhvr>
                                      <p:tavLst>
                                        <p:tav tm="0">
                                          <p:val>
                                            <p:fltVal val="0"/>
                                          </p:val>
                                        </p:tav>
                                        <p:tav tm="100000">
                                          <p:val>
                                            <p:strVal val="#ppt_h"/>
                                          </p:val>
                                        </p:tav>
                                      </p:tavLst>
                                    </p:anim>
                                    <p:animEffect transition="in" filter="fade">
                                      <p:cBhvr>
                                        <p:cTn id="231" dur="500"/>
                                        <p:tgtEl>
                                          <p:spTgt spid="99"/>
                                        </p:tgtEl>
                                      </p:cBhvr>
                                    </p:animEffect>
                                  </p:childTnLst>
                                </p:cTn>
                              </p:par>
                            </p:childTnLst>
                          </p:cTn>
                        </p:par>
                      </p:childTnLst>
                    </p:cTn>
                  </p:par>
                  <p:par>
                    <p:cTn id="232" fill="hold">
                      <p:stCondLst>
                        <p:cond delay="indefinite"/>
                      </p:stCondLst>
                      <p:childTnLst>
                        <p:par>
                          <p:cTn id="233" fill="hold">
                            <p:stCondLst>
                              <p:cond delay="0"/>
                            </p:stCondLst>
                            <p:childTnLst>
                              <p:par>
                                <p:cTn id="234" presetID="53" presetClass="entr" presetSubtype="16" fill="hold" grpId="0" nodeType="clickEffect">
                                  <p:stCondLst>
                                    <p:cond delay="0"/>
                                  </p:stCondLst>
                                  <p:childTnLst>
                                    <p:set>
                                      <p:cBhvr>
                                        <p:cTn id="235" dur="1" fill="hold">
                                          <p:stCondLst>
                                            <p:cond delay="0"/>
                                          </p:stCondLst>
                                        </p:cTn>
                                        <p:tgtEl>
                                          <p:spTgt spid="100"/>
                                        </p:tgtEl>
                                        <p:attrNameLst>
                                          <p:attrName>style.visibility</p:attrName>
                                        </p:attrNameLst>
                                      </p:cBhvr>
                                      <p:to>
                                        <p:strVal val="visible"/>
                                      </p:to>
                                    </p:set>
                                    <p:anim calcmode="lin" valueType="num">
                                      <p:cBhvr>
                                        <p:cTn id="236" dur="500" fill="hold"/>
                                        <p:tgtEl>
                                          <p:spTgt spid="100"/>
                                        </p:tgtEl>
                                        <p:attrNameLst>
                                          <p:attrName>ppt_w</p:attrName>
                                        </p:attrNameLst>
                                      </p:cBhvr>
                                      <p:tavLst>
                                        <p:tav tm="0">
                                          <p:val>
                                            <p:fltVal val="0"/>
                                          </p:val>
                                        </p:tav>
                                        <p:tav tm="100000">
                                          <p:val>
                                            <p:strVal val="#ppt_w"/>
                                          </p:val>
                                        </p:tav>
                                      </p:tavLst>
                                    </p:anim>
                                    <p:anim calcmode="lin" valueType="num">
                                      <p:cBhvr>
                                        <p:cTn id="237" dur="500" fill="hold"/>
                                        <p:tgtEl>
                                          <p:spTgt spid="100"/>
                                        </p:tgtEl>
                                        <p:attrNameLst>
                                          <p:attrName>ppt_h</p:attrName>
                                        </p:attrNameLst>
                                      </p:cBhvr>
                                      <p:tavLst>
                                        <p:tav tm="0">
                                          <p:val>
                                            <p:fltVal val="0"/>
                                          </p:val>
                                        </p:tav>
                                        <p:tav tm="100000">
                                          <p:val>
                                            <p:strVal val="#ppt_h"/>
                                          </p:val>
                                        </p:tav>
                                      </p:tavLst>
                                    </p:anim>
                                    <p:animEffect transition="in" filter="fade">
                                      <p:cBhvr>
                                        <p:cTn id="238" dur="500"/>
                                        <p:tgtEl>
                                          <p:spTgt spid="100"/>
                                        </p:tgtEl>
                                      </p:cBhvr>
                                    </p:animEffect>
                                  </p:childTnLst>
                                </p:cTn>
                              </p:par>
                            </p:childTnLst>
                          </p:cTn>
                        </p:par>
                      </p:childTnLst>
                    </p:cTn>
                  </p:par>
                  <p:par>
                    <p:cTn id="239" fill="hold">
                      <p:stCondLst>
                        <p:cond delay="indefinite"/>
                      </p:stCondLst>
                      <p:childTnLst>
                        <p:par>
                          <p:cTn id="240" fill="hold">
                            <p:stCondLst>
                              <p:cond delay="0"/>
                            </p:stCondLst>
                            <p:childTnLst>
                              <p:par>
                                <p:cTn id="241" presetID="53" presetClass="entr" presetSubtype="16" fill="hold" grpId="0" nodeType="click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p:cTn id="243" dur="500" fill="hold"/>
                                        <p:tgtEl>
                                          <p:spTgt spid="101"/>
                                        </p:tgtEl>
                                        <p:attrNameLst>
                                          <p:attrName>ppt_w</p:attrName>
                                        </p:attrNameLst>
                                      </p:cBhvr>
                                      <p:tavLst>
                                        <p:tav tm="0">
                                          <p:val>
                                            <p:fltVal val="0"/>
                                          </p:val>
                                        </p:tav>
                                        <p:tav tm="100000">
                                          <p:val>
                                            <p:strVal val="#ppt_w"/>
                                          </p:val>
                                        </p:tav>
                                      </p:tavLst>
                                    </p:anim>
                                    <p:anim calcmode="lin" valueType="num">
                                      <p:cBhvr>
                                        <p:cTn id="244" dur="500" fill="hold"/>
                                        <p:tgtEl>
                                          <p:spTgt spid="101"/>
                                        </p:tgtEl>
                                        <p:attrNameLst>
                                          <p:attrName>ppt_h</p:attrName>
                                        </p:attrNameLst>
                                      </p:cBhvr>
                                      <p:tavLst>
                                        <p:tav tm="0">
                                          <p:val>
                                            <p:fltVal val="0"/>
                                          </p:val>
                                        </p:tav>
                                        <p:tav tm="100000">
                                          <p:val>
                                            <p:strVal val="#ppt_h"/>
                                          </p:val>
                                        </p:tav>
                                      </p:tavLst>
                                    </p:anim>
                                    <p:animEffect transition="in" filter="fade">
                                      <p:cBhvr>
                                        <p:cTn id="245" dur="500"/>
                                        <p:tgtEl>
                                          <p:spTgt spid="101"/>
                                        </p:tgtEl>
                                      </p:cBhvr>
                                    </p:animEffect>
                                  </p:childTnLst>
                                </p:cTn>
                              </p:par>
                            </p:childTnLst>
                          </p:cTn>
                        </p:par>
                      </p:childTnLst>
                    </p:cTn>
                  </p:par>
                  <p:par>
                    <p:cTn id="246" fill="hold">
                      <p:stCondLst>
                        <p:cond delay="indefinite"/>
                      </p:stCondLst>
                      <p:childTnLst>
                        <p:par>
                          <p:cTn id="247" fill="hold">
                            <p:stCondLst>
                              <p:cond delay="0"/>
                            </p:stCondLst>
                            <p:childTnLst>
                              <p:par>
                                <p:cTn id="248" presetID="53" presetClass="entr" presetSubtype="16" fill="hold" grpId="0" nodeType="clickEffect">
                                  <p:stCondLst>
                                    <p:cond delay="0"/>
                                  </p:stCondLst>
                                  <p:childTnLst>
                                    <p:set>
                                      <p:cBhvr>
                                        <p:cTn id="249" dur="1" fill="hold">
                                          <p:stCondLst>
                                            <p:cond delay="0"/>
                                          </p:stCondLst>
                                        </p:cTn>
                                        <p:tgtEl>
                                          <p:spTgt spid="102"/>
                                        </p:tgtEl>
                                        <p:attrNameLst>
                                          <p:attrName>style.visibility</p:attrName>
                                        </p:attrNameLst>
                                      </p:cBhvr>
                                      <p:to>
                                        <p:strVal val="visible"/>
                                      </p:to>
                                    </p:set>
                                    <p:anim calcmode="lin" valueType="num">
                                      <p:cBhvr>
                                        <p:cTn id="250" dur="500" fill="hold"/>
                                        <p:tgtEl>
                                          <p:spTgt spid="102"/>
                                        </p:tgtEl>
                                        <p:attrNameLst>
                                          <p:attrName>ppt_w</p:attrName>
                                        </p:attrNameLst>
                                      </p:cBhvr>
                                      <p:tavLst>
                                        <p:tav tm="0">
                                          <p:val>
                                            <p:fltVal val="0"/>
                                          </p:val>
                                        </p:tav>
                                        <p:tav tm="100000">
                                          <p:val>
                                            <p:strVal val="#ppt_w"/>
                                          </p:val>
                                        </p:tav>
                                      </p:tavLst>
                                    </p:anim>
                                    <p:anim calcmode="lin" valueType="num">
                                      <p:cBhvr>
                                        <p:cTn id="251" dur="500" fill="hold"/>
                                        <p:tgtEl>
                                          <p:spTgt spid="102"/>
                                        </p:tgtEl>
                                        <p:attrNameLst>
                                          <p:attrName>ppt_h</p:attrName>
                                        </p:attrNameLst>
                                      </p:cBhvr>
                                      <p:tavLst>
                                        <p:tav tm="0">
                                          <p:val>
                                            <p:fltVal val="0"/>
                                          </p:val>
                                        </p:tav>
                                        <p:tav tm="100000">
                                          <p:val>
                                            <p:strVal val="#ppt_h"/>
                                          </p:val>
                                        </p:tav>
                                      </p:tavLst>
                                    </p:anim>
                                    <p:animEffect transition="in" filter="fade">
                                      <p:cBhvr>
                                        <p:cTn id="252" dur="500"/>
                                        <p:tgtEl>
                                          <p:spTgt spid="102"/>
                                        </p:tgtEl>
                                      </p:cBhvr>
                                    </p:animEffect>
                                  </p:childTnLst>
                                </p:cTn>
                              </p:par>
                            </p:childTnLst>
                          </p:cTn>
                        </p:par>
                      </p:childTnLst>
                    </p:cTn>
                  </p:par>
                  <p:par>
                    <p:cTn id="253" fill="hold">
                      <p:stCondLst>
                        <p:cond delay="indefinite"/>
                      </p:stCondLst>
                      <p:childTnLst>
                        <p:par>
                          <p:cTn id="254" fill="hold">
                            <p:stCondLst>
                              <p:cond delay="0"/>
                            </p:stCondLst>
                            <p:childTnLst>
                              <p:par>
                                <p:cTn id="255" presetID="53" presetClass="entr" presetSubtype="16" fill="hold" grpId="0" nodeType="clickEffect">
                                  <p:stCondLst>
                                    <p:cond delay="0"/>
                                  </p:stCondLst>
                                  <p:childTnLst>
                                    <p:set>
                                      <p:cBhvr>
                                        <p:cTn id="256" dur="1" fill="hold">
                                          <p:stCondLst>
                                            <p:cond delay="0"/>
                                          </p:stCondLst>
                                        </p:cTn>
                                        <p:tgtEl>
                                          <p:spTgt spid="103"/>
                                        </p:tgtEl>
                                        <p:attrNameLst>
                                          <p:attrName>style.visibility</p:attrName>
                                        </p:attrNameLst>
                                      </p:cBhvr>
                                      <p:to>
                                        <p:strVal val="visible"/>
                                      </p:to>
                                    </p:set>
                                    <p:anim calcmode="lin" valueType="num">
                                      <p:cBhvr>
                                        <p:cTn id="257" dur="500" fill="hold"/>
                                        <p:tgtEl>
                                          <p:spTgt spid="103"/>
                                        </p:tgtEl>
                                        <p:attrNameLst>
                                          <p:attrName>ppt_w</p:attrName>
                                        </p:attrNameLst>
                                      </p:cBhvr>
                                      <p:tavLst>
                                        <p:tav tm="0">
                                          <p:val>
                                            <p:fltVal val="0"/>
                                          </p:val>
                                        </p:tav>
                                        <p:tav tm="100000">
                                          <p:val>
                                            <p:strVal val="#ppt_w"/>
                                          </p:val>
                                        </p:tav>
                                      </p:tavLst>
                                    </p:anim>
                                    <p:anim calcmode="lin" valueType="num">
                                      <p:cBhvr>
                                        <p:cTn id="258" dur="500" fill="hold"/>
                                        <p:tgtEl>
                                          <p:spTgt spid="103"/>
                                        </p:tgtEl>
                                        <p:attrNameLst>
                                          <p:attrName>ppt_h</p:attrName>
                                        </p:attrNameLst>
                                      </p:cBhvr>
                                      <p:tavLst>
                                        <p:tav tm="0">
                                          <p:val>
                                            <p:fltVal val="0"/>
                                          </p:val>
                                        </p:tav>
                                        <p:tav tm="100000">
                                          <p:val>
                                            <p:strVal val="#ppt_h"/>
                                          </p:val>
                                        </p:tav>
                                      </p:tavLst>
                                    </p:anim>
                                    <p:animEffect transition="in" filter="fade">
                                      <p:cBhvr>
                                        <p:cTn id="25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17" grpId="0" animBg="1"/>
      <p:bldP spid="18" grpId="0" animBg="1"/>
      <p:bldP spid="18" grpId="1" animBg="1"/>
      <p:bldP spid="19" grpId="0" animBg="1"/>
      <p:bldP spid="19" grpId="1" animBg="1"/>
      <p:bldP spid="20" grpId="0" animBg="1"/>
      <p:bldP spid="20" grpId="1" animBg="1"/>
      <p:bldP spid="21" grpId="0"/>
      <p:bldP spid="22" grpId="0"/>
      <p:bldP spid="32" grpId="0" animBg="1"/>
      <p:bldP spid="32" grpId="1" animBg="1"/>
      <p:bldP spid="48" grpId="0" animBg="1"/>
      <p:bldP spid="68" grpId="0" animBg="1"/>
      <p:bldP spid="79" grpId="0" animBg="1"/>
      <p:bldP spid="79" grpId="1" animBg="1"/>
      <p:bldP spid="87" grpId="0" animBg="1"/>
      <p:bldP spid="98" grpId="0"/>
      <p:bldP spid="99" grpId="0"/>
      <p:bldP spid="100" grpId="0"/>
      <p:bldP spid="101" grpId="0"/>
      <p:bldP spid="102" grpId="0"/>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6216397"/>
            <a:ext cx="9144000" cy="699194"/>
          </a:xfrm>
          <a:noFill/>
          <a:effectLst>
            <a:outerShdw blurRad="50800" dist="38100" dir="2700000" algn="tl" rotWithShape="0">
              <a:prstClr val="black">
                <a:alpha val="40000"/>
              </a:prstClr>
            </a:outerShdw>
          </a:effectLst>
        </p:spPr>
      </p:pic>
      <p:sp>
        <p:nvSpPr>
          <p:cNvPr id="5" name="标题 1"/>
          <p:cNvSpPr txBox="1">
            <a:spLocks/>
          </p:cNvSpPr>
          <p:nvPr/>
        </p:nvSpPr>
        <p:spPr bwMode="auto">
          <a:xfrm>
            <a:off x="0" y="6381328"/>
            <a:ext cx="2843808"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图形生长的一个具体案例</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7" name="矩形 6"/>
          <p:cNvSpPr/>
          <p:nvPr/>
        </p:nvSpPr>
        <p:spPr>
          <a:xfrm>
            <a:off x="467544" y="404664"/>
            <a:ext cx="4572000" cy="400110"/>
          </a:xfrm>
          <a:prstGeom prst="rect">
            <a:avLst/>
          </a:prstGeom>
        </p:spPr>
        <p:txBody>
          <a:bodyPr>
            <a:spAutoFit/>
          </a:bodyPr>
          <a:lstStyle/>
          <a:p>
            <a:r>
              <a:rPr lang="zh-CN" altLang="en-US" sz="1000" dirty="0"/>
              <a:t>本</a:t>
            </a:r>
            <a:r>
              <a:rPr lang="en-US" altLang="zh-CN" sz="1000" dirty="0"/>
              <a:t>ID</a:t>
            </a:r>
            <a:r>
              <a:rPr lang="zh-CN" altLang="en-US" sz="1000" dirty="0"/>
              <a:t>的理论，对所有的走势，进行了一个最明确的分解，所有的分解，本质上只有两类，就是延续与转折，用残酷一点的词语，就是生和死。</a:t>
            </a:r>
          </a:p>
        </p:txBody>
      </p:sp>
      <p:sp>
        <p:nvSpPr>
          <p:cNvPr id="8" name="矩形 7"/>
          <p:cNvSpPr/>
          <p:nvPr/>
        </p:nvSpPr>
        <p:spPr>
          <a:xfrm>
            <a:off x="467544" y="804774"/>
            <a:ext cx="4572000" cy="553998"/>
          </a:xfrm>
          <a:prstGeom prst="rect">
            <a:avLst/>
          </a:prstGeom>
        </p:spPr>
        <p:txBody>
          <a:bodyPr>
            <a:spAutoFit/>
          </a:bodyPr>
          <a:lstStyle/>
          <a:p>
            <a:r>
              <a:rPr lang="zh-CN" altLang="en-US" sz="1000" dirty="0"/>
              <a:t>一个走势类型的死，必然意味着一个走势类型的生，走势，就在这样一个生死的轮回中，如同众生的生命，生死轮回不断。看明白了股票的走势，对人生，也大概应该有点领悟了。</a:t>
            </a:r>
          </a:p>
        </p:txBody>
      </p:sp>
      <p:sp>
        <p:nvSpPr>
          <p:cNvPr id="9" name="矩形 8"/>
          <p:cNvSpPr/>
          <p:nvPr/>
        </p:nvSpPr>
        <p:spPr>
          <a:xfrm>
            <a:off x="467544" y="1340768"/>
            <a:ext cx="4572000" cy="400110"/>
          </a:xfrm>
          <a:prstGeom prst="rect">
            <a:avLst/>
          </a:prstGeom>
        </p:spPr>
        <p:txBody>
          <a:bodyPr>
            <a:spAutoFit/>
          </a:bodyPr>
          <a:lstStyle/>
          <a:p>
            <a:r>
              <a:rPr lang="zh-CN" altLang="en-US" sz="1000" dirty="0"/>
              <a:t>一个走势类型确立后，同时就确认了前一个走势类型的死，同时也开始了自己面向死亡的生存。</a:t>
            </a:r>
          </a:p>
        </p:txBody>
      </p:sp>
      <p:sp>
        <p:nvSpPr>
          <p:cNvPr id="10" name="矩形 9"/>
          <p:cNvSpPr/>
          <p:nvPr/>
        </p:nvSpPr>
        <p:spPr>
          <a:xfrm>
            <a:off x="467544" y="1700808"/>
            <a:ext cx="4572000" cy="707886"/>
          </a:xfrm>
          <a:prstGeom prst="rect">
            <a:avLst/>
          </a:prstGeom>
        </p:spPr>
        <p:txBody>
          <a:bodyPr>
            <a:spAutoFit/>
          </a:bodyPr>
          <a:lstStyle/>
          <a:p>
            <a:r>
              <a:rPr lang="zh-CN" altLang="en-US" sz="1000" dirty="0"/>
              <a:t>如同众生的轮回生死，在死与生之间，有一段被称为中阴身的阶段，股票的走势，同样存在着这个阶段。如果说前一个走势类型的背驰或盘整背驰宣告了前一个走势类型的死亡，那么到新的走势类型确立，</a:t>
            </a:r>
            <a:r>
              <a:rPr lang="zh-CN" altLang="en-US" sz="1000" dirty="0">
                <a:solidFill>
                  <a:srgbClr val="FF0000"/>
                </a:solidFill>
              </a:rPr>
              <a:t>这里有一个模糊的如同中阴般的阶段。</a:t>
            </a:r>
          </a:p>
        </p:txBody>
      </p:sp>
      <p:sp>
        <p:nvSpPr>
          <p:cNvPr id="11" name="矩形 10"/>
          <p:cNvSpPr/>
          <p:nvPr/>
        </p:nvSpPr>
        <p:spPr>
          <a:xfrm>
            <a:off x="457375" y="2420888"/>
            <a:ext cx="4572000" cy="553998"/>
          </a:xfrm>
          <a:prstGeom prst="rect">
            <a:avLst/>
          </a:prstGeom>
        </p:spPr>
        <p:txBody>
          <a:bodyPr>
            <a:spAutoFit/>
          </a:bodyPr>
          <a:lstStyle/>
          <a:p>
            <a:r>
              <a:rPr lang="zh-CN" altLang="en-US" sz="1000" dirty="0">
                <a:solidFill>
                  <a:srgbClr val="FF0000"/>
                </a:solidFill>
              </a:rPr>
              <a:t>要把握这阶段的走势，必须把前一段走势的部分走势结合起来分析。</a:t>
            </a:r>
            <a:r>
              <a:rPr lang="zh-CN" altLang="en-US" sz="1000" dirty="0"/>
              <a:t>也就是说，前一段走势的业力在发挥着作用，这个业力与市场当下的新合力构成了最终决定市场方向的最终合力。</a:t>
            </a:r>
          </a:p>
        </p:txBody>
      </p:sp>
      <p:sp>
        <p:nvSpPr>
          <p:cNvPr id="12" name="矩形 11"/>
          <p:cNvSpPr/>
          <p:nvPr/>
        </p:nvSpPr>
        <p:spPr>
          <a:xfrm>
            <a:off x="611560" y="2991597"/>
            <a:ext cx="4572000" cy="261610"/>
          </a:xfrm>
          <a:prstGeom prst="rect">
            <a:avLst/>
          </a:prstGeom>
        </p:spPr>
        <p:txBody>
          <a:bodyPr>
            <a:spAutoFit/>
          </a:bodyPr>
          <a:lstStyle/>
          <a:p>
            <a:r>
              <a:rPr lang="zh-CN" altLang="en-US" sz="1100" b="1" dirty="0">
                <a:solidFill>
                  <a:srgbClr val="FF0000"/>
                </a:solidFill>
              </a:rPr>
              <a:t>用一个例子，就很好地能说明这个问题。</a:t>
            </a:r>
          </a:p>
        </p:txBody>
      </p:sp>
      <p:pic>
        <p:nvPicPr>
          <p:cNvPr id="1026" name="Picture 2" descr="教你炒股票88：图形生长的一个具体案例"/>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88" y="10579"/>
            <a:ext cx="9144000" cy="6223646"/>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矩形 12"/>
          <p:cNvSpPr/>
          <p:nvPr/>
        </p:nvSpPr>
        <p:spPr>
          <a:xfrm>
            <a:off x="1421904" y="2636566"/>
            <a:ext cx="2688458" cy="923330"/>
          </a:xfrm>
          <a:prstGeom prst="rect">
            <a:avLst/>
          </a:prstGeom>
        </p:spPr>
        <p:txBody>
          <a:bodyPr wrap="square">
            <a:spAutoFit/>
          </a:bodyPr>
          <a:lstStyle/>
          <a:p>
            <a:r>
              <a:rPr lang="en-US" altLang="zh-CN" sz="900" dirty="0">
                <a:solidFill>
                  <a:schemeClr val="bg1">
                    <a:lumMod val="85000"/>
                  </a:schemeClr>
                </a:solidFill>
              </a:rPr>
              <a:t>191</a:t>
            </a:r>
            <a:r>
              <a:rPr lang="zh-CN" altLang="en-US" sz="900" dirty="0">
                <a:solidFill>
                  <a:schemeClr val="bg1">
                    <a:lumMod val="85000"/>
                  </a:schemeClr>
                </a:solidFill>
              </a:rPr>
              <a:t>的背弛宣告前一走势类型的死亡。按道理，新的走势类型，是从</a:t>
            </a:r>
            <a:r>
              <a:rPr lang="en-US" altLang="zh-CN" sz="900" dirty="0">
                <a:solidFill>
                  <a:schemeClr val="bg1">
                    <a:lumMod val="85000"/>
                  </a:schemeClr>
                </a:solidFill>
              </a:rPr>
              <a:t>191</a:t>
            </a:r>
            <a:r>
              <a:rPr lang="zh-CN" altLang="en-US" sz="900" dirty="0">
                <a:solidFill>
                  <a:schemeClr val="bg1">
                    <a:lumMod val="85000"/>
                  </a:schemeClr>
                </a:solidFill>
              </a:rPr>
              <a:t>开始分析的，但这时候，新的走势类型连第一段线段都没走出来，甚至走到</a:t>
            </a:r>
            <a:r>
              <a:rPr lang="en-US" altLang="zh-CN" sz="900" dirty="0">
                <a:solidFill>
                  <a:schemeClr val="bg1">
                    <a:lumMod val="85000"/>
                  </a:schemeClr>
                </a:solidFill>
              </a:rPr>
              <a:t>193</a:t>
            </a:r>
            <a:r>
              <a:rPr lang="zh-CN" altLang="en-US" sz="900" dirty="0">
                <a:solidFill>
                  <a:schemeClr val="bg1">
                    <a:lumMod val="85000"/>
                  </a:schemeClr>
                </a:solidFill>
              </a:rPr>
              <a:t>的位置，也依然轮廓不明，因此，这时候，就是典型的中阴身阶段，必须借助前面</a:t>
            </a:r>
            <a:r>
              <a:rPr lang="en-US" altLang="zh-CN" sz="900" dirty="0">
                <a:solidFill>
                  <a:schemeClr val="bg1">
                    <a:lumMod val="85000"/>
                  </a:schemeClr>
                </a:solidFill>
              </a:rPr>
              <a:t>189</a:t>
            </a:r>
            <a:r>
              <a:rPr lang="zh-CN" altLang="en-US" sz="900" dirty="0">
                <a:solidFill>
                  <a:schemeClr val="bg1">
                    <a:lumMod val="85000"/>
                  </a:schemeClr>
                </a:solidFill>
              </a:rPr>
              <a:t>开始形成的中枢来完成分析与相应的操作。</a:t>
            </a:r>
          </a:p>
        </p:txBody>
      </p:sp>
      <p:sp>
        <p:nvSpPr>
          <p:cNvPr id="14" name="矩形 13"/>
          <p:cNvSpPr/>
          <p:nvPr/>
        </p:nvSpPr>
        <p:spPr>
          <a:xfrm>
            <a:off x="3059832" y="1700808"/>
            <a:ext cx="3312368" cy="923330"/>
          </a:xfrm>
          <a:prstGeom prst="rect">
            <a:avLst/>
          </a:prstGeom>
        </p:spPr>
        <p:txBody>
          <a:bodyPr wrap="square">
            <a:spAutoFit/>
          </a:bodyPr>
          <a:lstStyle/>
          <a:p>
            <a:r>
              <a:rPr lang="zh-CN" altLang="en-US" sz="900" dirty="0">
                <a:solidFill>
                  <a:schemeClr val="bg1">
                    <a:lumMod val="85000"/>
                  </a:schemeClr>
                </a:solidFill>
              </a:rPr>
              <a:t>如果从</a:t>
            </a:r>
            <a:r>
              <a:rPr lang="en-US" altLang="zh-CN" sz="900" dirty="0">
                <a:solidFill>
                  <a:schemeClr val="bg1">
                    <a:lumMod val="85000"/>
                  </a:schemeClr>
                </a:solidFill>
              </a:rPr>
              <a:t>191</a:t>
            </a:r>
            <a:r>
              <a:rPr lang="zh-CN" altLang="en-US" sz="900" dirty="0">
                <a:solidFill>
                  <a:schemeClr val="bg1">
                    <a:lumMod val="85000"/>
                  </a:schemeClr>
                </a:solidFill>
              </a:rPr>
              <a:t>开始，</a:t>
            </a:r>
            <a:r>
              <a:rPr lang="en-US" altLang="zh-CN" sz="900" dirty="0">
                <a:solidFill>
                  <a:schemeClr val="bg1">
                    <a:lumMod val="85000"/>
                  </a:schemeClr>
                </a:solidFill>
              </a:rPr>
              <a:t>192</a:t>
            </a:r>
            <a:r>
              <a:rPr lang="zh-CN" altLang="en-US" sz="900" dirty="0">
                <a:solidFill>
                  <a:schemeClr val="bg1">
                    <a:lumMod val="85000"/>
                  </a:schemeClr>
                </a:solidFill>
              </a:rPr>
              <a:t>、</a:t>
            </a:r>
            <a:r>
              <a:rPr lang="en-US" altLang="zh-CN" sz="900" dirty="0">
                <a:solidFill>
                  <a:schemeClr val="bg1">
                    <a:lumMod val="85000"/>
                  </a:schemeClr>
                </a:solidFill>
              </a:rPr>
              <a:t>193</a:t>
            </a:r>
            <a:r>
              <a:rPr lang="zh-CN" altLang="en-US" sz="900" dirty="0">
                <a:solidFill>
                  <a:schemeClr val="bg1">
                    <a:lumMod val="85000"/>
                  </a:schemeClr>
                </a:solidFill>
              </a:rPr>
              <a:t>都很难说有什么可依据的。当然，可以说</a:t>
            </a:r>
            <a:r>
              <a:rPr lang="en-US" altLang="zh-CN" sz="900" dirty="0">
                <a:solidFill>
                  <a:schemeClr val="bg1">
                    <a:lumMod val="85000"/>
                  </a:schemeClr>
                </a:solidFill>
              </a:rPr>
              <a:t>193</a:t>
            </a:r>
            <a:r>
              <a:rPr lang="zh-CN" altLang="en-US" sz="900" dirty="0">
                <a:solidFill>
                  <a:schemeClr val="bg1">
                    <a:lumMod val="85000"/>
                  </a:schemeClr>
                </a:solidFill>
              </a:rPr>
              <a:t>就是第二类卖点，这个自然没错，但站在</a:t>
            </a:r>
            <a:r>
              <a:rPr lang="en-US" altLang="zh-CN" sz="900" dirty="0">
                <a:solidFill>
                  <a:schemeClr val="bg1">
                    <a:lumMod val="85000"/>
                  </a:schemeClr>
                </a:solidFill>
              </a:rPr>
              <a:t>189</a:t>
            </a:r>
            <a:r>
              <a:rPr lang="zh-CN" altLang="en-US" sz="900" dirty="0">
                <a:solidFill>
                  <a:schemeClr val="bg1">
                    <a:lumMod val="85000"/>
                  </a:schemeClr>
                </a:solidFill>
              </a:rPr>
              <a:t>开始中枢的角度，这就存在一个中枢震荡的问题，这样，这个干瘪的第二类卖点，就有一个更大的可依靠的分析基础。一切关于中枢震荡的分析，都可以利用到关于</a:t>
            </a:r>
            <a:r>
              <a:rPr lang="en-US" altLang="zh-CN" sz="900" dirty="0">
                <a:solidFill>
                  <a:schemeClr val="bg1">
                    <a:lumMod val="85000"/>
                  </a:schemeClr>
                </a:solidFill>
              </a:rPr>
              <a:t>192</a:t>
            </a:r>
            <a:r>
              <a:rPr lang="zh-CN" altLang="en-US" sz="900" dirty="0">
                <a:solidFill>
                  <a:schemeClr val="bg1">
                    <a:lumMod val="85000"/>
                  </a:schemeClr>
                </a:solidFill>
              </a:rPr>
              <a:t>、</a:t>
            </a:r>
            <a:r>
              <a:rPr lang="en-US" altLang="zh-CN" sz="900" dirty="0">
                <a:solidFill>
                  <a:schemeClr val="bg1">
                    <a:lumMod val="85000"/>
                  </a:schemeClr>
                </a:solidFill>
              </a:rPr>
              <a:t>193</a:t>
            </a:r>
            <a:r>
              <a:rPr lang="zh-CN" altLang="en-US" sz="900" dirty="0">
                <a:solidFill>
                  <a:schemeClr val="bg1">
                    <a:lumMod val="85000"/>
                  </a:schemeClr>
                </a:solidFill>
              </a:rPr>
              <a:t>以及后面走势的分析中，这等于有了双重的分析保证。</a:t>
            </a:r>
          </a:p>
        </p:txBody>
      </p:sp>
      <p:sp>
        <p:nvSpPr>
          <p:cNvPr id="15" name="矩形 14"/>
          <p:cNvSpPr/>
          <p:nvPr/>
        </p:nvSpPr>
        <p:spPr>
          <a:xfrm>
            <a:off x="6660232" y="327869"/>
            <a:ext cx="2374082" cy="1200329"/>
          </a:xfrm>
          <a:prstGeom prst="rect">
            <a:avLst/>
          </a:prstGeom>
        </p:spPr>
        <p:txBody>
          <a:bodyPr wrap="square">
            <a:spAutoFit/>
          </a:bodyPr>
          <a:lstStyle/>
          <a:p>
            <a:r>
              <a:rPr lang="zh-CN" altLang="en-US" sz="900" dirty="0">
                <a:solidFill>
                  <a:schemeClr val="bg1">
                    <a:lumMod val="85000"/>
                  </a:schemeClr>
                </a:solidFill>
              </a:rPr>
              <a:t>后面的</a:t>
            </a:r>
            <a:r>
              <a:rPr lang="en-US" altLang="zh-CN" sz="900" dirty="0">
                <a:solidFill>
                  <a:schemeClr val="bg1">
                    <a:lumMod val="85000"/>
                  </a:schemeClr>
                </a:solidFill>
              </a:rPr>
              <a:t>195</a:t>
            </a:r>
            <a:r>
              <a:rPr lang="zh-CN" altLang="en-US" sz="900" dirty="0">
                <a:solidFill>
                  <a:schemeClr val="bg1">
                    <a:lumMod val="85000"/>
                  </a:schemeClr>
                </a:solidFill>
              </a:rPr>
              <a:t>的第三类卖点，也是站在中阴阶段的角度说的。但这一点是一个中阴阶段与新的走势类型确立阶段的分界点，</a:t>
            </a:r>
            <a:r>
              <a:rPr lang="en-US" altLang="zh-CN" sz="900" dirty="0">
                <a:solidFill>
                  <a:schemeClr val="bg1">
                    <a:lumMod val="85000"/>
                  </a:schemeClr>
                </a:solidFill>
              </a:rPr>
              <a:t>195</a:t>
            </a:r>
            <a:r>
              <a:rPr lang="zh-CN" altLang="en-US" sz="900" dirty="0">
                <a:solidFill>
                  <a:schemeClr val="bg1">
                    <a:lumMod val="85000"/>
                  </a:schemeClr>
                </a:solidFill>
              </a:rPr>
              <a:t>出来以后，新的走势类型最开始的形态就确立了，也就是至少是一个线段的类下跌走势。这时候，分析的重心，就可以移到</a:t>
            </a:r>
            <a:r>
              <a:rPr lang="en-US" altLang="zh-CN" sz="900" dirty="0">
                <a:solidFill>
                  <a:schemeClr val="bg1">
                    <a:lumMod val="85000"/>
                  </a:schemeClr>
                </a:solidFill>
              </a:rPr>
              <a:t>191</a:t>
            </a:r>
            <a:r>
              <a:rPr lang="zh-CN" altLang="en-US" sz="900" dirty="0">
                <a:solidFill>
                  <a:schemeClr val="bg1">
                    <a:lumMod val="85000"/>
                  </a:schemeClr>
                </a:solidFill>
              </a:rPr>
              <a:t>开始的新走势类型上了。这时候，就可以基本在这个线段级别上，不用考虑</a:t>
            </a:r>
            <a:r>
              <a:rPr lang="en-US" altLang="zh-CN" sz="900" dirty="0">
                <a:solidFill>
                  <a:schemeClr val="bg1">
                    <a:lumMod val="85000"/>
                  </a:schemeClr>
                </a:solidFill>
              </a:rPr>
              <a:t>191</a:t>
            </a:r>
            <a:r>
              <a:rPr lang="zh-CN" altLang="en-US" sz="900" dirty="0">
                <a:solidFill>
                  <a:schemeClr val="bg1">
                    <a:lumMod val="85000"/>
                  </a:schemeClr>
                </a:solidFill>
              </a:rPr>
              <a:t>之前的事情。</a:t>
            </a:r>
          </a:p>
        </p:txBody>
      </p:sp>
      <p:sp>
        <p:nvSpPr>
          <p:cNvPr id="16" name="矩形 15"/>
          <p:cNvSpPr/>
          <p:nvPr/>
        </p:nvSpPr>
        <p:spPr>
          <a:xfrm>
            <a:off x="7647907" y="1521576"/>
            <a:ext cx="1496093" cy="1061829"/>
          </a:xfrm>
          <a:prstGeom prst="rect">
            <a:avLst/>
          </a:prstGeom>
        </p:spPr>
        <p:txBody>
          <a:bodyPr wrap="square">
            <a:spAutoFit/>
          </a:bodyPr>
          <a:lstStyle/>
          <a:p>
            <a:r>
              <a:rPr lang="zh-CN" altLang="en-US" sz="900" dirty="0">
                <a:solidFill>
                  <a:schemeClr val="bg1">
                    <a:lumMod val="85000"/>
                  </a:schemeClr>
                </a:solidFill>
              </a:rPr>
              <a:t>但</a:t>
            </a:r>
            <a:r>
              <a:rPr lang="en-US" altLang="zh-CN" sz="900" dirty="0">
                <a:solidFill>
                  <a:schemeClr val="bg1">
                    <a:lumMod val="85000"/>
                  </a:schemeClr>
                </a:solidFill>
              </a:rPr>
              <a:t>191</a:t>
            </a:r>
            <a:r>
              <a:rPr lang="zh-CN" altLang="en-US" sz="900" dirty="0">
                <a:solidFill>
                  <a:schemeClr val="bg1">
                    <a:lumMod val="85000"/>
                  </a:schemeClr>
                </a:solidFill>
              </a:rPr>
              <a:t>之前的走势并不是没有用了，而是在更大级别上，例如在</a:t>
            </a:r>
            <a:r>
              <a:rPr lang="en-US" altLang="zh-CN" sz="900" dirty="0">
                <a:solidFill>
                  <a:schemeClr val="bg1">
                    <a:lumMod val="85000"/>
                  </a:schemeClr>
                </a:solidFill>
              </a:rPr>
              <a:t>1</a:t>
            </a:r>
            <a:r>
              <a:rPr lang="zh-CN" altLang="en-US" sz="900" dirty="0">
                <a:solidFill>
                  <a:schemeClr val="bg1">
                    <a:lumMod val="85000"/>
                  </a:schemeClr>
                </a:solidFill>
              </a:rPr>
              <a:t>分钟、</a:t>
            </a:r>
            <a:r>
              <a:rPr lang="en-US" altLang="zh-CN" sz="900" dirty="0">
                <a:solidFill>
                  <a:schemeClr val="bg1">
                    <a:lumMod val="85000"/>
                  </a:schemeClr>
                </a:solidFill>
              </a:rPr>
              <a:t>5</a:t>
            </a:r>
            <a:r>
              <a:rPr lang="zh-CN" altLang="en-US" sz="900" dirty="0">
                <a:solidFill>
                  <a:schemeClr val="bg1">
                    <a:lumMod val="85000"/>
                  </a:schemeClr>
                </a:solidFill>
              </a:rPr>
              <a:t>分钟等等级别上发挥作用了。</a:t>
            </a:r>
            <a:r>
              <a:rPr lang="en-US" altLang="zh-CN" sz="900" dirty="0">
                <a:solidFill>
                  <a:schemeClr val="bg1">
                    <a:lumMod val="85000"/>
                  </a:schemeClr>
                </a:solidFill>
              </a:rPr>
              <a:t>191</a:t>
            </a:r>
            <a:r>
              <a:rPr lang="zh-CN" altLang="en-US" sz="900" dirty="0">
                <a:solidFill>
                  <a:schemeClr val="bg1">
                    <a:lumMod val="85000"/>
                  </a:schemeClr>
                </a:solidFill>
              </a:rPr>
              <a:t>后面出现的走势，就和</a:t>
            </a:r>
            <a:r>
              <a:rPr lang="en-US" altLang="zh-CN" sz="900" dirty="0">
                <a:solidFill>
                  <a:schemeClr val="bg1">
                    <a:lumMod val="85000"/>
                  </a:schemeClr>
                </a:solidFill>
              </a:rPr>
              <a:t>191</a:t>
            </a:r>
            <a:r>
              <a:rPr lang="zh-CN" altLang="en-US" sz="900" dirty="0">
                <a:solidFill>
                  <a:schemeClr val="bg1">
                    <a:lumMod val="85000"/>
                  </a:schemeClr>
                </a:solidFill>
              </a:rPr>
              <a:t>之前的，结合出大级别的走势形态。</a:t>
            </a:r>
          </a:p>
        </p:txBody>
      </p:sp>
      <p:sp>
        <p:nvSpPr>
          <p:cNvPr id="17" name="矩形 16"/>
          <p:cNvSpPr/>
          <p:nvPr/>
        </p:nvSpPr>
        <p:spPr>
          <a:xfrm>
            <a:off x="4211960" y="3559896"/>
            <a:ext cx="4715433" cy="646331"/>
          </a:xfrm>
          <a:prstGeom prst="rect">
            <a:avLst/>
          </a:prstGeom>
        </p:spPr>
        <p:txBody>
          <a:bodyPr wrap="square">
            <a:spAutoFit/>
          </a:bodyPr>
          <a:lstStyle/>
          <a:p>
            <a:r>
              <a:rPr lang="zh-CN" altLang="en-US" sz="900" dirty="0">
                <a:solidFill>
                  <a:schemeClr val="bg1">
                    <a:lumMod val="85000"/>
                  </a:schemeClr>
                </a:solidFill>
              </a:rPr>
              <a:t>因此，当各位熟练以后，标记上就不一定要不断地标记下去了，例如，如果你是按</a:t>
            </a:r>
            <a:r>
              <a:rPr lang="en-US" altLang="zh-CN" sz="900" dirty="0">
                <a:solidFill>
                  <a:schemeClr val="bg1">
                    <a:lumMod val="85000"/>
                  </a:schemeClr>
                </a:solidFill>
              </a:rPr>
              <a:t>1</a:t>
            </a:r>
            <a:r>
              <a:rPr lang="zh-CN" altLang="en-US" sz="900" dirty="0">
                <a:solidFill>
                  <a:schemeClr val="bg1">
                    <a:lumMod val="85000"/>
                  </a:schemeClr>
                </a:solidFill>
              </a:rPr>
              <a:t>分钟级别操作的，那么，前面</a:t>
            </a:r>
            <a:r>
              <a:rPr lang="en-US" altLang="zh-CN" sz="900" dirty="0">
                <a:solidFill>
                  <a:schemeClr val="bg1">
                    <a:lumMod val="85000"/>
                  </a:schemeClr>
                </a:solidFill>
              </a:rPr>
              <a:t>191</a:t>
            </a:r>
            <a:r>
              <a:rPr lang="zh-CN" altLang="en-US" sz="900" dirty="0">
                <a:solidFill>
                  <a:schemeClr val="bg1">
                    <a:lumMod val="85000"/>
                  </a:schemeClr>
                </a:solidFill>
              </a:rPr>
              <a:t>个线段记号，可能就可以一下简化为</a:t>
            </a:r>
            <a:r>
              <a:rPr lang="en-US" altLang="zh-CN" sz="900" dirty="0">
                <a:solidFill>
                  <a:schemeClr val="bg1">
                    <a:lumMod val="85000"/>
                  </a:schemeClr>
                </a:solidFill>
              </a:rPr>
              <a:t>10</a:t>
            </a:r>
            <a:r>
              <a:rPr lang="zh-CN" altLang="en-US" sz="900" dirty="0">
                <a:solidFill>
                  <a:schemeClr val="bg1">
                    <a:lumMod val="85000"/>
                  </a:schemeClr>
                </a:solidFill>
              </a:rPr>
              <a:t>个不到的</a:t>
            </a:r>
            <a:r>
              <a:rPr lang="en-US" altLang="zh-CN" sz="900" dirty="0">
                <a:solidFill>
                  <a:schemeClr val="bg1">
                    <a:lumMod val="85000"/>
                  </a:schemeClr>
                </a:solidFill>
              </a:rPr>
              <a:t>1</a:t>
            </a:r>
            <a:r>
              <a:rPr lang="zh-CN" altLang="en-US" sz="900" dirty="0">
                <a:solidFill>
                  <a:schemeClr val="bg1">
                    <a:lumMod val="85000"/>
                  </a:schemeClr>
                </a:solidFill>
              </a:rPr>
              <a:t>分钟级别相关的记号。当</a:t>
            </a:r>
            <a:r>
              <a:rPr lang="en-US" altLang="zh-CN" sz="900" dirty="0">
                <a:solidFill>
                  <a:schemeClr val="bg1">
                    <a:lumMod val="85000"/>
                  </a:schemeClr>
                </a:solidFill>
              </a:rPr>
              <a:t>191</a:t>
            </a:r>
            <a:r>
              <a:rPr lang="zh-CN" altLang="en-US" sz="900" dirty="0">
                <a:solidFill>
                  <a:schemeClr val="bg1">
                    <a:lumMod val="85000"/>
                  </a:schemeClr>
                </a:solidFill>
              </a:rPr>
              <a:t>后面的走势演化出的</a:t>
            </a:r>
            <a:r>
              <a:rPr lang="en-US" altLang="zh-CN" sz="900" dirty="0">
                <a:solidFill>
                  <a:schemeClr val="bg1">
                    <a:lumMod val="85000"/>
                  </a:schemeClr>
                </a:solidFill>
              </a:rPr>
              <a:t>1</a:t>
            </a:r>
            <a:r>
              <a:rPr lang="zh-CN" altLang="en-US" sz="900" dirty="0">
                <a:solidFill>
                  <a:schemeClr val="bg1">
                    <a:lumMod val="85000"/>
                  </a:schemeClr>
                </a:solidFill>
              </a:rPr>
              <a:t>分钟走势结束后，这</a:t>
            </a:r>
            <a:r>
              <a:rPr lang="en-US" altLang="zh-CN" sz="900" dirty="0">
                <a:solidFill>
                  <a:schemeClr val="bg1">
                    <a:lumMod val="85000"/>
                  </a:schemeClr>
                </a:solidFill>
              </a:rPr>
              <a:t>1</a:t>
            </a:r>
            <a:r>
              <a:rPr lang="zh-CN" altLang="en-US" sz="900" dirty="0">
                <a:solidFill>
                  <a:schemeClr val="bg1">
                    <a:lumMod val="85000"/>
                  </a:schemeClr>
                </a:solidFill>
              </a:rPr>
              <a:t>分钟级别的记号才再增加一个，这样，记号的数目就很有限了。当然，如果是</a:t>
            </a:r>
            <a:r>
              <a:rPr lang="en-US" altLang="zh-CN" sz="900" dirty="0">
                <a:solidFill>
                  <a:schemeClr val="bg1">
                    <a:lumMod val="85000"/>
                  </a:schemeClr>
                </a:solidFill>
              </a:rPr>
              <a:t>5</a:t>
            </a:r>
            <a:r>
              <a:rPr lang="zh-CN" altLang="en-US" sz="900" dirty="0">
                <a:solidFill>
                  <a:schemeClr val="bg1">
                    <a:lumMod val="85000"/>
                  </a:schemeClr>
                </a:solidFill>
              </a:rPr>
              <a:t>分钟级别、</a:t>
            </a:r>
            <a:r>
              <a:rPr lang="en-US" altLang="zh-CN" sz="900" dirty="0">
                <a:solidFill>
                  <a:schemeClr val="bg1">
                    <a:lumMod val="85000"/>
                  </a:schemeClr>
                </a:solidFill>
              </a:rPr>
              <a:t>30</a:t>
            </a:r>
            <a:r>
              <a:rPr lang="zh-CN" altLang="en-US" sz="900" dirty="0">
                <a:solidFill>
                  <a:schemeClr val="bg1">
                    <a:lumMod val="85000"/>
                  </a:schemeClr>
                </a:solidFill>
              </a:rPr>
              <a:t>分钟、日线等等，就更少了。</a:t>
            </a:r>
          </a:p>
        </p:txBody>
      </p:sp>
      <p:sp>
        <p:nvSpPr>
          <p:cNvPr id="18" name="矩形 17"/>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19" name="动作按钮: 开始 18">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0" name="动作按钮: 后退或前一项 19">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1" name="动作按钮: 前进或下一项 20">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2" name="动作按钮: 结束 21">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3" name="动作按钮: 第一张 22">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4" name="动作按钮: 上一张 23">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4005586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1026"/>
                                        </p:tgtEl>
                                        <p:attrNameLst>
                                          <p:attrName>style.visibility</p:attrName>
                                        </p:attrNameLst>
                                      </p:cBhvr>
                                      <p:to>
                                        <p:strVal val="visible"/>
                                      </p:to>
                                    </p:set>
                                    <p:anim calcmode="lin" valueType="num">
                                      <p:cBhvr>
                                        <p:cTn id="56" dur="1000" fill="hold"/>
                                        <p:tgtEl>
                                          <p:spTgt spid="1026"/>
                                        </p:tgtEl>
                                        <p:attrNameLst>
                                          <p:attrName>ppt_w</p:attrName>
                                        </p:attrNameLst>
                                      </p:cBhvr>
                                      <p:tavLst>
                                        <p:tav tm="0">
                                          <p:val>
                                            <p:fltVal val="0"/>
                                          </p:val>
                                        </p:tav>
                                        <p:tav tm="100000">
                                          <p:val>
                                            <p:strVal val="#ppt_w"/>
                                          </p:val>
                                        </p:tav>
                                      </p:tavLst>
                                    </p:anim>
                                    <p:anim calcmode="lin" valueType="num">
                                      <p:cBhvr>
                                        <p:cTn id="57" dur="1000" fill="hold"/>
                                        <p:tgtEl>
                                          <p:spTgt spid="1026"/>
                                        </p:tgtEl>
                                        <p:attrNameLst>
                                          <p:attrName>ppt_h</p:attrName>
                                        </p:attrNameLst>
                                      </p:cBhvr>
                                      <p:tavLst>
                                        <p:tav tm="0">
                                          <p:val>
                                            <p:fltVal val="0"/>
                                          </p:val>
                                        </p:tav>
                                        <p:tav tm="100000">
                                          <p:val>
                                            <p:strVal val="#ppt_h"/>
                                          </p:val>
                                        </p:tav>
                                      </p:tavLst>
                                    </p:anim>
                                    <p:anim calcmode="lin" valueType="num">
                                      <p:cBhvr>
                                        <p:cTn id="58" dur="1000" fill="hold"/>
                                        <p:tgtEl>
                                          <p:spTgt spid="1026"/>
                                        </p:tgtEl>
                                        <p:attrNameLst>
                                          <p:attrName>style.rotation</p:attrName>
                                        </p:attrNameLst>
                                      </p:cBhvr>
                                      <p:tavLst>
                                        <p:tav tm="0">
                                          <p:val>
                                            <p:fltVal val="90"/>
                                          </p:val>
                                        </p:tav>
                                        <p:tav tm="100000">
                                          <p:val>
                                            <p:fltVal val="0"/>
                                          </p:val>
                                        </p:tav>
                                      </p:tavLst>
                                    </p:anim>
                                    <p:animEffect transition="in" filter="fade">
                                      <p:cBhvr>
                                        <p:cTn id="59" dur="1000"/>
                                        <p:tgtEl>
                                          <p:spTgt spid="1026"/>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500" fill="hold"/>
                                        <p:tgtEl>
                                          <p:spTgt spid="13"/>
                                        </p:tgtEl>
                                        <p:attrNameLst>
                                          <p:attrName>ppt_w</p:attrName>
                                        </p:attrNameLst>
                                      </p:cBhvr>
                                      <p:tavLst>
                                        <p:tav tm="0">
                                          <p:val>
                                            <p:fltVal val="0"/>
                                          </p:val>
                                        </p:tav>
                                        <p:tav tm="100000">
                                          <p:val>
                                            <p:strVal val="#ppt_w"/>
                                          </p:val>
                                        </p:tav>
                                      </p:tavLst>
                                    </p:anim>
                                    <p:anim calcmode="lin" valueType="num">
                                      <p:cBhvr>
                                        <p:cTn id="65" dur="500" fill="hold"/>
                                        <p:tgtEl>
                                          <p:spTgt spid="13"/>
                                        </p:tgtEl>
                                        <p:attrNameLst>
                                          <p:attrName>ppt_h</p:attrName>
                                        </p:attrNameLst>
                                      </p:cBhvr>
                                      <p:tavLst>
                                        <p:tav tm="0">
                                          <p:val>
                                            <p:fltVal val="0"/>
                                          </p:val>
                                        </p:tav>
                                        <p:tav tm="100000">
                                          <p:val>
                                            <p:strVal val="#ppt_h"/>
                                          </p:val>
                                        </p:tav>
                                      </p:tavLst>
                                    </p:anim>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p:cTn id="78" dur="500" fill="hold"/>
                                        <p:tgtEl>
                                          <p:spTgt spid="15"/>
                                        </p:tgtEl>
                                        <p:attrNameLst>
                                          <p:attrName>ppt_w</p:attrName>
                                        </p:attrNameLst>
                                      </p:cBhvr>
                                      <p:tavLst>
                                        <p:tav tm="0">
                                          <p:val>
                                            <p:fltVal val="0"/>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animEffect transition="in" filter="fade">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500" fill="hold"/>
                                        <p:tgtEl>
                                          <p:spTgt spid="16"/>
                                        </p:tgtEl>
                                        <p:attrNameLst>
                                          <p:attrName>ppt_w</p:attrName>
                                        </p:attrNameLst>
                                      </p:cBhvr>
                                      <p:tavLst>
                                        <p:tav tm="0">
                                          <p:val>
                                            <p:fltVal val="0"/>
                                          </p:val>
                                        </p:tav>
                                        <p:tav tm="100000">
                                          <p:val>
                                            <p:strVal val="#ppt_w"/>
                                          </p:val>
                                        </p:tav>
                                      </p:tavLst>
                                    </p:anim>
                                    <p:anim calcmode="lin" valueType="num">
                                      <p:cBhvr>
                                        <p:cTn id="86" dur="500" fill="hold"/>
                                        <p:tgtEl>
                                          <p:spTgt spid="16"/>
                                        </p:tgtEl>
                                        <p:attrNameLst>
                                          <p:attrName>ppt_h</p:attrName>
                                        </p:attrNameLst>
                                      </p:cBhvr>
                                      <p:tavLst>
                                        <p:tav tm="0">
                                          <p:val>
                                            <p:fltVal val="0"/>
                                          </p:val>
                                        </p:tav>
                                        <p:tav tm="100000">
                                          <p:val>
                                            <p:strVal val="#ppt_h"/>
                                          </p:val>
                                        </p:tav>
                                      </p:tavLst>
                                    </p:anim>
                                    <p:animEffect transition="in" filter="fade">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p:cTn id="92" dur="500" fill="hold"/>
                                        <p:tgtEl>
                                          <p:spTgt spid="17"/>
                                        </p:tgtEl>
                                        <p:attrNameLst>
                                          <p:attrName>ppt_w</p:attrName>
                                        </p:attrNameLst>
                                      </p:cBhvr>
                                      <p:tavLst>
                                        <p:tav tm="0">
                                          <p:val>
                                            <p:fltVal val="0"/>
                                          </p:val>
                                        </p:tav>
                                        <p:tav tm="100000">
                                          <p:val>
                                            <p:strVal val="#ppt_w"/>
                                          </p:val>
                                        </p:tav>
                                      </p:tavLst>
                                    </p:anim>
                                    <p:anim calcmode="lin" valueType="num">
                                      <p:cBhvr>
                                        <p:cTn id="93" dur="500" fill="hold"/>
                                        <p:tgtEl>
                                          <p:spTgt spid="17"/>
                                        </p:tgtEl>
                                        <p:attrNameLst>
                                          <p:attrName>ppt_h</p:attrName>
                                        </p:attrNameLst>
                                      </p:cBhvr>
                                      <p:tavLst>
                                        <p:tav tm="0">
                                          <p:val>
                                            <p:fltVal val="0"/>
                                          </p:val>
                                        </p:tav>
                                        <p:tav tm="100000">
                                          <p:val>
                                            <p:strVal val="#ppt_h"/>
                                          </p:val>
                                        </p:tav>
                                      </p:tavLst>
                                    </p:anim>
                                    <p:animEffect transition="in" filter="fade">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6216397"/>
            <a:ext cx="9144000" cy="699194"/>
          </a:xfrm>
          <a:noFill/>
          <a:effectLst>
            <a:outerShdw blurRad="50800" dist="38100" dir="2700000" algn="tl" rotWithShape="0">
              <a:prstClr val="black">
                <a:alpha val="40000"/>
              </a:prstClr>
            </a:outerShdw>
          </a:effec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图形生长的一个具体</a:t>
            </a:r>
            <a:r>
              <a:rPr lang="zh-CN" altLang="en-US" sz="1800" b="1" dirty="0" smtClean="0">
                <a:solidFill>
                  <a:schemeClr val="accent1">
                    <a:lumMod val="50000"/>
                  </a:schemeClr>
                </a:solidFill>
                <a:effectLst>
                  <a:outerShdw blurRad="38100" dist="38100" dir="2700000" algn="tl">
                    <a:srgbClr val="000000">
                      <a:alpha val="43137"/>
                    </a:srgbClr>
                  </a:outerShdw>
                </a:effectLst>
              </a:rPr>
              <a:t>案例（续）</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323528" y="289679"/>
            <a:ext cx="4572000" cy="707886"/>
          </a:xfrm>
          <a:prstGeom prst="rect">
            <a:avLst/>
          </a:prstGeom>
          <a:effectLst/>
        </p:spPr>
        <p:txBody>
          <a:bodyPr>
            <a:spAutoFit/>
          </a:bodyPr>
          <a:lstStyle/>
          <a:p>
            <a:r>
              <a:rPr lang="zh-CN" altLang="en-US" sz="1000" dirty="0"/>
              <a:t>为了方便明确起见，还是把记号的级别进行分类，例如，用</a:t>
            </a:r>
            <a:r>
              <a:rPr lang="en-US" altLang="zh-CN" sz="1000" dirty="0" err="1"/>
              <a:t>Xn</a:t>
            </a:r>
            <a:r>
              <a:rPr lang="zh-CN" altLang="en-US" sz="1000" dirty="0"/>
              <a:t>代表线段的记号，用</a:t>
            </a:r>
            <a:r>
              <a:rPr lang="en-US" altLang="zh-CN" sz="1000" dirty="0" err="1"/>
              <a:t>Yn</a:t>
            </a:r>
            <a:r>
              <a:rPr lang="zh-CN" altLang="en-US" sz="1000" dirty="0"/>
              <a:t>代表</a:t>
            </a:r>
            <a:r>
              <a:rPr lang="en-US" altLang="zh-CN" sz="1000" dirty="0"/>
              <a:t>1</a:t>
            </a:r>
            <a:r>
              <a:rPr lang="zh-CN" altLang="en-US" sz="1000" dirty="0"/>
              <a:t>分钟的级别，</a:t>
            </a:r>
            <a:r>
              <a:rPr lang="en-US" altLang="zh-CN" sz="1000" dirty="0" err="1"/>
              <a:t>Wn</a:t>
            </a:r>
            <a:r>
              <a:rPr lang="zh-CN" altLang="en-US" sz="1000" dirty="0"/>
              <a:t>代表</a:t>
            </a:r>
            <a:r>
              <a:rPr lang="en-US" altLang="zh-CN" sz="1000" dirty="0"/>
              <a:t>5</a:t>
            </a:r>
            <a:r>
              <a:rPr lang="zh-CN" altLang="en-US" sz="1000" dirty="0"/>
              <a:t>分钟的记号，</a:t>
            </a:r>
            <a:r>
              <a:rPr lang="en-US" altLang="zh-CN" sz="1000" dirty="0" err="1"/>
              <a:t>Sn</a:t>
            </a:r>
            <a:r>
              <a:rPr lang="zh-CN" altLang="en-US" sz="1000" dirty="0"/>
              <a:t>代表</a:t>
            </a:r>
            <a:r>
              <a:rPr lang="en-US" altLang="zh-CN" sz="1000" dirty="0"/>
              <a:t>30</a:t>
            </a:r>
            <a:r>
              <a:rPr lang="zh-CN" altLang="en-US" sz="1000" dirty="0"/>
              <a:t>分钟记号。日、周、月、季、年，分别也可以用</a:t>
            </a:r>
            <a:r>
              <a:rPr lang="en-US" altLang="zh-CN" sz="1000" dirty="0" err="1"/>
              <a:t>Rn</a:t>
            </a:r>
            <a:r>
              <a:rPr lang="zh-CN" altLang="en-US" sz="1000" dirty="0"/>
              <a:t>、</a:t>
            </a:r>
            <a:r>
              <a:rPr lang="en-US" altLang="zh-CN" sz="1000" dirty="0"/>
              <a:t>Zn</a:t>
            </a:r>
            <a:r>
              <a:rPr lang="zh-CN" altLang="en-US" sz="1000" dirty="0"/>
              <a:t>、</a:t>
            </a:r>
            <a:r>
              <a:rPr lang="en-US" altLang="zh-CN" sz="1000" dirty="0" err="1"/>
              <a:t>Mn</a:t>
            </a:r>
            <a:r>
              <a:rPr lang="zh-CN" altLang="en-US" sz="1000" dirty="0"/>
              <a:t>、</a:t>
            </a:r>
            <a:r>
              <a:rPr lang="en-US" altLang="zh-CN" sz="1000" dirty="0" err="1"/>
              <a:t>Jn</a:t>
            </a:r>
            <a:r>
              <a:rPr lang="zh-CN" altLang="en-US" sz="1000" dirty="0"/>
              <a:t>、</a:t>
            </a:r>
            <a:r>
              <a:rPr lang="en-US" altLang="zh-CN" sz="1000" dirty="0" err="1"/>
              <a:t>Nn</a:t>
            </a:r>
            <a:r>
              <a:rPr lang="zh-CN" altLang="en-US" sz="1000" dirty="0"/>
              <a:t>来表示。其中的</a:t>
            </a:r>
            <a:r>
              <a:rPr lang="en-US" altLang="zh-CN" sz="1000" dirty="0"/>
              <a:t>n</a:t>
            </a:r>
            <a:r>
              <a:rPr lang="zh-CN" altLang="en-US" sz="1000" dirty="0"/>
              <a:t>都是具体的数字，这样，所有的走势，都可以被这个标号体系所标记而清楚异常了。</a:t>
            </a:r>
          </a:p>
        </p:txBody>
      </p:sp>
      <p:sp>
        <p:nvSpPr>
          <p:cNvPr id="7" name="矩形 6"/>
          <p:cNvSpPr/>
          <p:nvPr/>
        </p:nvSpPr>
        <p:spPr>
          <a:xfrm>
            <a:off x="323528" y="1013150"/>
            <a:ext cx="4572000" cy="553998"/>
          </a:xfrm>
          <a:prstGeom prst="rect">
            <a:avLst/>
          </a:prstGeom>
          <a:effectLst/>
        </p:spPr>
        <p:txBody>
          <a:bodyPr>
            <a:spAutoFit/>
          </a:bodyPr>
          <a:lstStyle/>
          <a:p>
            <a:r>
              <a:rPr lang="zh-CN" altLang="en-US" sz="1000" dirty="0"/>
              <a:t>例如，对于</a:t>
            </a:r>
            <a:r>
              <a:rPr lang="en-US" altLang="zh-CN" sz="1000" dirty="0"/>
              <a:t>191</a:t>
            </a:r>
            <a:r>
              <a:rPr lang="zh-CN" altLang="en-US" sz="1000" dirty="0"/>
              <a:t>这个点位，站在线段上，就是</a:t>
            </a:r>
            <a:r>
              <a:rPr lang="en-US" altLang="zh-CN" sz="1000" dirty="0"/>
              <a:t>X191</a:t>
            </a:r>
            <a:r>
              <a:rPr lang="zh-CN" altLang="en-US" sz="1000" dirty="0"/>
              <a:t>的标号，站在</a:t>
            </a:r>
            <a:r>
              <a:rPr lang="en-US" altLang="zh-CN" sz="1000" dirty="0"/>
              <a:t>1</a:t>
            </a:r>
            <a:r>
              <a:rPr lang="zh-CN" altLang="en-US" sz="1000" dirty="0"/>
              <a:t>分钟级别，可能就是某个</a:t>
            </a:r>
            <a:r>
              <a:rPr lang="en-US" altLang="zh-CN" sz="1000" dirty="0" err="1"/>
              <a:t>Yn</a:t>
            </a:r>
            <a:r>
              <a:rPr lang="zh-CN" altLang="en-US" sz="1000" dirty="0"/>
              <a:t>的标号，而</a:t>
            </a:r>
            <a:r>
              <a:rPr lang="en-US" altLang="zh-CN" sz="1000" dirty="0"/>
              <a:t>189</a:t>
            </a:r>
            <a:r>
              <a:rPr lang="zh-CN" altLang="en-US" sz="1000" dirty="0"/>
              <a:t>这个点，就只有线段的标号，这同时也显示了，</a:t>
            </a:r>
            <a:r>
              <a:rPr lang="en-US" altLang="zh-CN" sz="1000" dirty="0"/>
              <a:t>191</a:t>
            </a:r>
            <a:r>
              <a:rPr lang="zh-CN" altLang="en-US" sz="1000" dirty="0"/>
              <a:t>这点和</a:t>
            </a:r>
            <a:r>
              <a:rPr lang="en-US" altLang="zh-CN" sz="1000" dirty="0"/>
              <a:t>189</a:t>
            </a:r>
            <a:r>
              <a:rPr lang="zh-CN" altLang="en-US" sz="1000" dirty="0"/>
              <a:t>点的重要性是不同的。</a:t>
            </a:r>
          </a:p>
        </p:txBody>
      </p:sp>
      <p:sp>
        <p:nvSpPr>
          <p:cNvPr id="8" name="矩形 7"/>
          <p:cNvSpPr/>
          <p:nvPr/>
        </p:nvSpPr>
        <p:spPr>
          <a:xfrm>
            <a:off x="323528" y="1556792"/>
            <a:ext cx="4572000" cy="400110"/>
          </a:xfrm>
          <a:prstGeom prst="rect">
            <a:avLst/>
          </a:prstGeom>
          <a:effectLst/>
        </p:spPr>
        <p:txBody>
          <a:bodyPr>
            <a:spAutoFit/>
          </a:bodyPr>
          <a:lstStyle/>
          <a:p>
            <a:r>
              <a:rPr lang="zh-CN" altLang="en-US" sz="1000" dirty="0"/>
              <a:t>什么是最牛的点？就是从线段一直到年，同时都有标号的那个点，如果是顶，那就是百年大顶，当然，是否有幸碰到这样的点，就看各位的运气了。</a:t>
            </a:r>
          </a:p>
        </p:txBody>
      </p:sp>
      <p:sp>
        <p:nvSpPr>
          <p:cNvPr id="9" name="矩形 8"/>
          <p:cNvSpPr/>
          <p:nvPr/>
        </p:nvSpPr>
        <p:spPr>
          <a:xfrm>
            <a:off x="323528" y="2025477"/>
            <a:ext cx="4572000" cy="553998"/>
          </a:xfrm>
          <a:prstGeom prst="rect">
            <a:avLst/>
          </a:prstGeom>
          <a:effectLst/>
        </p:spPr>
        <p:txBody>
          <a:bodyPr>
            <a:spAutoFit/>
          </a:bodyPr>
          <a:lstStyle/>
          <a:p>
            <a:r>
              <a:rPr lang="zh-CN" altLang="en-US" sz="1000" b="1" dirty="0">
                <a:solidFill>
                  <a:srgbClr val="C00000"/>
                </a:solidFill>
              </a:rPr>
              <a:t>这个标号体系，不单单为了方便阅读、记号，首先就培养了各位一种综合的、系统的习惯。看一个走势，就要知道，不是单单是一个线段，而是在一个大的多层次系统里，这样才不会被每天的波动所迷失。</a:t>
            </a:r>
          </a:p>
        </p:txBody>
      </p:sp>
      <p:sp>
        <p:nvSpPr>
          <p:cNvPr id="10" name="矩形 9"/>
          <p:cNvSpPr/>
          <p:nvPr/>
        </p:nvSpPr>
        <p:spPr>
          <a:xfrm>
            <a:off x="323528" y="2636912"/>
            <a:ext cx="4572000" cy="553998"/>
          </a:xfrm>
          <a:prstGeom prst="rect">
            <a:avLst/>
          </a:prstGeom>
          <a:effectLst/>
        </p:spPr>
        <p:txBody>
          <a:bodyPr>
            <a:spAutoFit/>
          </a:bodyPr>
          <a:lstStyle/>
          <a:p>
            <a:r>
              <a:rPr lang="zh-CN" altLang="en-US" sz="1000" b="1" dirty="0">
                <a:solidFill>
                  <a:srgbClr val="C00000"/>
                </a:solidFill>
              </a:rPr>
              <a:t>其次，这个标记的过程，意味着什么？既然线段有中阴阶段，那么其他级别当然也有。所以无论任何级别，在一个顶点出来后，都有对应级别长度的中阴阶段。</a:t>
            </a:r>
          </a:p>
        </p:txBody>
      </p:sp>
      <p:sp>
        <p:nvSpPr>
          <p:cNvPr id="11" name="矩形 10"/>
          <p:cNvSpPr/>
          <p:nvPr/>
        </p:nvSpPr>
        <p:spPr>
          <a:xfrm>
            <a:off x="323528" y="3212976"/>
            <a:ext cx="4572000" cy="553998"/>
          </a:xfrm>
          <a:prstGeom prst="rect">
            <a:avLst/>
          </a:prstGeom>
          <a:effectLst/>
        </p:spPr>
        <p:txBody>
          <a:bodyPr>
            <a:spAutoFit/>
          </a:bodyPr>
          <a:lstStyle/>
          <a:p>
            <a:r>
              <a:rPr lang="zh-CN" altLang="en-US" sz="1000" b="1" dirty="0">
                <a:solidFill>
                  <a:srgbClr val="7030A0"/>
                </a:solidFill>
              </a:rPr>
              <a:t>注意，一定要注意。为什么很多人逃了顶，最后还是被套住了；抄了底，最终还是没赚到钱，被震出来了。这就是被相应级别的中阴阶段给搞死的，而且，越大级别转折后的中阴阶段，越能搞死人。</a:t>
            </a:r>
          </a:p>
        </p:txBody>
      </p:sp>
      <p:sp>
        <p:nvSpPr>
          <p:cNvPr id="12" name="矩形 11"/>
          <p:cNvSpPr/>
          <p:nvPr/>
        </p:nvSpPr>
        <p:spPr>
          <a:xfrm>
            <a:off x="322349" y="3789040"/>
            <a:ext cx="4572000" cy="400110"/>
          </a:xfrm>
          <a:prstGeom prst="rect">
            <a:avLst/>
          </a:prstGeom>
          <a:effectLst/>
        </p:spPr>
        <p:txBody>
          <a:bodyPr>
            <a:spAutoFit/>
          </a:bodyPr>
          <a:lstStyle/>
          <a:p>
            <a:r>
              <a:rPr lang="zh-CN" altLang="en-US" sz="1000" dirty="0"/>
              <a:t>就如同人的中阴，非人非鬼；行情走势的中阴阶段，也是多空齐杀，不断折腾转换。等最后转折确认时，就如同已经重新投胎，饭熟了，还找米，能有戏吗？</a:t>
            </a:r>
          </a:p>
        </p:txBody>
      </p:sp>
      <p:sp>
        <p:nvSpPr>
          <p:cNvPr id="13" name="矩形 12"/>
          <p:cNvSpPr/>
          <p:nvPr/>
        </p:nvSpPr>
        <p:spPr>
          <a:xfrm>
            <a:off x="301736" y="4221088"/>
            <a:ext cx="4572000" cy="400110"/>
          </a:xfrm>
          <a:prstGeom prst="rect">
            <a:avLst/>
          </a:prstGeom>
          <a:effectLst/>
        </p:spPr>
        <p:txBody>
          <a:bodyPr>
            <a:spAutoFit/>
          </a:bodyPr>
          <a:lstStyle/>
          <a:p>
            <a:r>
              <a:rPr lang="zh-CN" altLang="en-US" sz="1000" dirty="0"/>
              <a:t>有些蠢人，经常在行情转折的中阴阶段，觉得世界又美好了，或者世界又恶劣了，结果都是被业力所牵引。</a:t>
            </a:r>
          </a:p>
        </p:txBody>
      </p:sp>
      <p:sp>
        <p:nvSpPr>
          <p:cNvPr id="14" name="矩形 13"/>
          <p:cNvSpPr/>
          <p:nvPr/>
        </p:nvSpPr>
        <p:spPr>
          <a:xfrm>
            <a:off x="323528" y="4725144"/>
            <a:ext cx="4572000" cy="707886"/>
          </a:xfrm>
          <a:prstGeom prst="rect">
            <a:avLst/>
          </a:prstGeom>
          <a:effectLst/>
        </p:spPr>
        <p:txBody>
          <a:bodyPr>
            <a:spAutoFit/>
          </a:bodyPr>
          <a:lstStyle/>
          <a:p>
            <a:r>
              <a:rPr lang="zh-CN" altLang="en-US" sz="1000" dirty="0"/>
              <a:t>中阴阶段，无一例外，都是表现为不同级别的盘整（注意，这是只从截取这一阶段的形态说，并不是说新的走势类型一定是盘整）。也就是围绕前一走势的某一部分所构成的中枢震荡，即使是所谓的</a:t>
            </a:r>
            <a:r>
              <a:rPr lang="en-US" altLang="zh-CN" sz="1000" dirty="0"/>
              <a:t>V</a:t>
            </a:r>
            <a:r>
              <a:rPr lang="zh-CN" altLang="en-US" sz="1000" dirty="0"/>
              <a:t>型反转，也一样，只是震荡的区域回得更深而已。</a:t>
            </a:r>
          </a:p>
        </p:txBody>
      </p:sp>
      <p:sp>
        <p:nvSpPr>
          <p:cNvPr id="15" name="矩形 14"/>
          <p:cNvSpPr/>
          <p:nvPr/>
        </p:nvSpPr>
        <p:spPr>
          <a:xfrm>
            <a:off x="301736" y="5445224"/>
            <a:ext cx="4572000" cy="861774"/>
          </a:xfrm>
          <a:prstGeom prst="rect">
            <a:avLst/>
          </a:prstGeom>
          <a:effectLst/>
        </p:spPr>
        <p:txBody>
          <a:bodyPr>
            <a:spAutoFit/>
          </a:bodyPr>
          <a:lstStyle/>
          <a:p>
            <a:r>
              <a:rPr lang="zh-CN" altLang="en-US" sz="1000" dirty="0"/>
              <a:t>其实任何转折，也就是第一类买卖点之后，都对应着某一级别的</a:t>
            </a:r>
            <a:r>
              <a:rPr lang="en-US" altLang="zh-CN" sz="1000" dirty="0"/>
              <a:t>V</a:t>
            </a:r>
            <a:r>
              <a:rPr lang="zh-CN" altLang="en-US" sz="1000" dirty="0"/>
              <a:t>型反转，例如，</a:t>
            </a:r>
            <a:r>
              <a:rPr lang="en-US" altLang="zh-CN" sz="1000" dirty="0"/>
              <a:t>191</a:t>
            </a:r>
            <a:r>
              <a:rPr lang="zh-CN" altLang="en-US" sz="1000" dirty="0"/>
              <a:t>的转折，</a:t>
            </a:r>
            <a:r>
              <a:rPr lang="en-US" altLang="zh-CN" sz="1000" dirty="0"/>
              <a:t>190-191</a:t>
            </a:r>
            <a:r>
              <a:rPr lang="zh-CN" altLang="en-US" sz="1000" dirty="0"/>
              <a:t>与</a:t>
            </a:r>
            <a:r>
              <a:rPr lang="en-US" altLang="zh-CN" sz="1000" dirty="0"/>
              <a:t>191-192</a:t>
            </a:r>
            <a:r>
              <a:rPr lang="zh-CN" altLang="en-US" sz="1000" dirty="0"/>
              <a:t>，其实就是一个</a:t>
            </a:r>
            <a:r>
              <a:rPr lang="en-US" altLang="zh-CN" sz="1000" dirty="0"/>
              <a:t>V</a:t>
            </a:r>
            <a:r>
              <a:rPr lang="zh-CN" altLang="en-US" sz="1000" dirty="0"/>
              <a:t>型反转，只是级别特别小。这个</a:t>
            </a:r>
            <a:r>
              <a:rPr lang="en-US" altLang="zh-CN" sz="1000" dirty="0"/>
              <a:t>V</a:t>
            </a:r>
            <a:r>
              <a:rPr lang="zh-CN" altLang="en-US" sz="1000" dirty="0"/>
              <a:t>型反转的级别，决定了中阴的级别与力度。例如，站在日线图上看</a:t>
            </a:r>
            <a:r>
              <a:rPr lang="en-US" altLang="zh-CN" sz="1000" dirty="0"/>
              <a:t>6124</a:t>
            </a:r>
            <a:r>
              <a:rPr lang="zh-CN" altLang="en-US" sz="1000" dirty="0"/>
              <a:t>点前后</a:t>
            </a:r>
            <a:r>
              <a:rPr lang="en-US" altLang="zh-CN" sz="1000" dirty="0"/>
              <a:t>N</a:t>
            </a:r>
            <a:r>
              <a:rPr lang="zh-CN" altLang="en-US" sz="1000" dirty="0"/>
              <a:t>天的走势，其实就是某级别的</a:t>
            </a:r>
            <a:r>
              <a:rPr lang="en-US" altLang="zh-CN" sz="1000" dirty="0"/>
              <a:t>V</a:t>
            </a:r>
            <a:r>
              <a:rPr lang="zh-CN" altLang="en-US" sz="1000" dirty="0"/>
              <a:t>型反转，然后就同时进入中阴阶段。</a:t>
            </a:r>
          </a:p>
        </p:txBody>
      </p:sp>
      <p:sp>
        <p:nvSpPr>
          <p:cNvPr id="16" name="矩形 15"/>
          <p:cNvSpPr/>
          <p:nvPr/>
        </p:nvSpPr>
        <p:spPr>
          <a:xfrm>
            <a:off x="5084958" y="351235"/>
            <a:ext cx="3888432" cy="861774"/>
          </a:xfrm>
          <a:prstGeom prst="rect">
            <a:avLst/>
          </a:prstGeom>
          <a:effectLst/>
        </p:spPr>
        <p:txBody>
          <a:bodyPr wrap="square">
            <a:spAutoFit/>
          </a:bodyPr>
          <a:lstStyle/>
          <a:p>
            <a:r>
              <a:rPr lang="zh-CN" altLang="en-US" sz="1000" dirty="0">
                <a:solidFill>
                  <a:srgbClr val="7030A0"/>
                </a:solidFill>
              </a:rPr>
              <a:t>注意，中阴阶段结束后，不一定就是真正的反转，也可以是继续延续前一走势类型的方向，例如上涨</a:t>
            </a:r>
            <a:r>
              <a:rPr lang="en-US" altLang="zh-CN" sz="1000" dirty="0">
                <a:solidFill>
                  <a:srgbClr val="7030A0"/>
                </a:solidFill>
              </a:rPr>
              <a:t>+</a:t>
            </a:r>
            <a:r>
              <a:rPr lang="zh-CN" altLang="en-US" sz="1000" dirty="0">
                <a:solidFill>
                  <a:srgbClr val="7030A0"/>
                </a:solidFill>
              </a:rPr>
              <a:t>盘整</a:t>
            </a:r>
            <a:r>
              <a:rPr lang="en-US" altLang="zh-CN" sz="1000" dirty="0">
                <a:solidFill>
                  <a:srgbClr val="7030A0"/>
                </a:solidFill>
              </a:rPr>
              <a:t>+</a:t>
            </a:r>
            <a:r>
              <a:rPr lang="zh-CN" altLang="en-US" sz="1000" dirty="0">
                <a:solidFill>
                  <a:srgbClr val="7030A0"/>
                </a:solidFill>
              </a:rPr>
              <a:t>上涨，这样的结构是完全合理的。例如，人的中阴后，不一定就要变鬼之类的，也可以成所谓的神仙，如果你前一世是从鬼来的，鬼到人是上涨，中阴盘整后，从人到神仙，也是上涨。</a:t>
            </a:r>
          </a:p>
        </p:txBody>
      </p:sp>
      <p:sp>
        <p:nvSpPr>
          <p:cNvPr id="17" name="矩形 16"/>
          <p:cNvSpPr/>
          <p:nvPr/>
        </p:nvSpPr>
        <p:spPr>
          <a:xfrm>
            <a:off x="5148064" y="1270274"/>
            <a:ext cx="3744416" cy="861774"/>
          </a:xfrm>
          <a:prstGeom prst="rect">
            <a:avLst/>
          </a:prstGeom>
          <a:effectLst/>
        </p:spPr>
        <p:txBody>
          <a:bodyPr wrap="square">
            <a:spAutoFit/>
          </a:bodyPr>
          <a:lstStyle/>
          <a:p>
            <a:r>
              <a:rPr lang="zh-CN" altLang="en-US" sz="1000" dirty="0"/>
              <a:t>但，上涨</a:t>
            </a:r>
            <a:r>
              <a:rPr lang="en-US" altLang="zh-CN" sz="1000" dirty="0"/>
              <a:t>+</a:t>
            </a:r>
            <a:r>
              <a:rPr lang="zh-CN" altLang="en-US" sz="1000" dirty="0"/>
              <a:t>盘整</a:t>
            </a:r>
            <a:r>
              <a:rPr lang="en-US" altLang="zh-CN" sz="1000" dirty="0"/>
              <a:t>+</a:t>
            </a:r>
            <a:r>
              <a:rPr lang="zh-CN" altLang="en-US" sz="1000" dirty="0"/>
              <a:t>下跌，上涨</a:t>
            </a:r>
            <a:r>
              <a:rPr lang="en-US" altLang="zh-CN" sz="1000" dirty="0"/>
              <a:t>+</a:t>
            </a:r>
            <a:r>
              <a:rPr lang="zh-CN" altLang="en-US" sz="1000" dirty="0"/>
              <a:t>下跌等等，同样是可能的选择。这时候，唯一正确的操作，只有一点：如果你技术好的，就在这个大的中枢震荡中中枢震荡操作一把，如果技术不好的，就拿着小板凳看戏，看它最后是升天还是下地狱，等市场自己去选择，然后再决定操作。</a:t>
            </a:r>
          </a:p>
        </p:txBody>
      </p:sp>
      <p:sp>
        <p:nvSpPr>
          <p:cNvPr id="18" name="矩形 17"/>
          <p:cNvSpPr/>
          <p:nvPr/>
        </p:nvSpPr>
        <p:spPr>
          <a:xfrm>
            <a:off x="5165317" y="2158985"/>
            <a:ext cx="3727163" cy="553998"/>
          </a:xfrm>
          <a:prstGeom prst="rect">
            <a:avLst/>
          </a:prstGeom>
          <a:effectLst/>
        </p:spPr>
        <p:txBody>
          <a:bodyPr wrap="square">
            <a:spAutoFit/>
          </a:bodyPr>
          <a:lstStyle/>
          <a:p>
            <a:r>
              <a:rPr lang="zh-CN" altLang="en-US" sz="1000" dirty="0"/>
              <a:t>不过，站在本</a:t>
            </a:r>
            <a:r>
              <a:rPr lang="en-US" altLang="zh-CN" sz="1000" dirty="0"/>
              <a:t>ID</a:t>
            </a:r>
            <a:r>
              <a:rPr lang="zh-CN" altLang="en-US" sz="1000" dirty="0"/>
              <a:t>理论的角度，最大效率的，就是利用这个震荡去中枢震荡操作一把，学了本</a:t>
            </a:r>
            <a:r>
              <a:rPr lang="en-US" altLang="zh-CN" sz="1000" dirty="0"/>
              <a:t>ID</a:t>
            </a:r>
            <a:r>
              <a:rPr lang="zh-CN" altLang="en-US" sz="1000" dirty="0"/>
              <a:t>理论，就是要把技术练好，练好了，就自然不用整天小板凳了，上台自己票友一把不是更爽？</a:t>
            </a:r>
          </a:p>
        </p:txBody>
      </p:sp>
      <p:sp>
        <p:nvSpPr>
          <p:cNvPr id="19" name="矩形 18"/>
          <p:cNvSpPr/>
          <p:nvPr/>
        </p:nvSpPr>
        <p:spPr>
          <a:xfrm>
            <a:off x="5165317" y="2780928"/>
            <a:ext cx="3727163" cy="707886"/>
          </a:xfrm>
          <a:prstGeom prst="rect">
            <a:avLst/>
          </a:prstGeom>
          <a:effectLst/>
        </p:spPr>
        <p:txBody>
          <a:bodyPr wrap="square">
            <a:spAutoFit/>
          </a:bodyPr>
          <a:lstStyle/>
          <a:p>
            <a:r>
              <a:rPr lang="zh-CN" altLang="en-US" sz="1000" dirty="0"/>
              <a:t>当然，没这本事的时候，还是别玩这一招，为什么？这就如同，在中阴身的阶段，还是可以去修炼去证悟，但你总不能因此说，我现在就不修炼了，等中阴再说。真等那时候，业力牵引着，你修什么鬼呀。</a:t>
            </a:r>
          </a:p>
        </p:txBody>
      </p:sp>
      <p:sp>
        <p:nvSpPr>
          <p:cNvPr id="20" name="矩形 19"/>
          <p:cNvSpPr/>
          <p:nvPr/>
        </p:nvSpPr>
        <p:spPr>
          <a:xfrm>
            <a:off x="5292080" y="3727485"/>
            <a:ext cx="3456384" cy="523220"/>
          </a:xfrm>
          <a:prstGeom prst="rect">
            <a:avLst/>
          </a:prstGeom>
          <a:effectLst/>
        </p:spPr>
        <p:txBody>
          <a:bodyPr wrap="square">
            <a:spAutoFit/>
          </a:bodyPr>
          <a:lstStyle/>
          <a:p>
            <a:r>
              <a:rPr lang="zh-CN" altLang="en-US" sz="1400" b="1" dirty="0">
                <a:solidFill>
                  <a:srgbClr val="C00000"/>
                </a:solidFill>
              </a:rPr>
              <a:t>所以，有真本事，什么情况都不怕，都可以折腾。关键，是要有真本事。</a:t>
            </a:r>
          </a:p>
        </p:txBody>
      </p:sp>
      <p:sp>
        <p:nvSpPr>
          <p:cNvPr id="21" name="矩形 20"/>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2" name="动作按钮: 开始 21">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3" name="动作按钮: 后退或前一项 22">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4" name="动作按钮: 前进或下一项 23">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5" name="动作按钮: 结束 24">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6" name="动作按钮: 第一张 25">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7" name="动作按钮: 上一张 26">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2039796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500" fill="hold"/>
                                        <p:tgtEl>
                                          <p:spTgt spid="14"/>
                                        </p:tgtEl>
                                        <p:attrNameLst>
                                          <p:attrName>ppt_w</p:attrName>
                                        </p:attrNameLst>
                                      </p:cBhvr>
                                      <p:tavLst>
                                        <p:tav tm="0">
                                          <p:val>
                                            <p:fltVal val="0"/>
                                          </p:val>
                                        </p:tav>
                                        <p:tav tm="100000">
                                          <p:val>
                                            <p:strVal val="#ppt_w"/>
                                          </p:val>
                                        </p:tav>
                                      </p:tavLst>
                                    </p:anim>
                                    <p:anim calcmode="lin" valueType="num">
                                      <p:cBhvr>
                                        <p:cTn id="71" dur="500" fill="hold"/>
                                        <p:tgtEl>
                                          <p:spTgt spid="14"/>
                                        </p:tgtEl>
                                        <p:attrNameLst>
                                          <p:attrName>ppt_h</p:attrName>
                                        </p:attrNameLst>
                                      </p:cBhvr>
                                      <p:tavLst>
                                        <p:tav tm="0">
                                          <p:val>
                                            <p:fltVal val="0"/>
                                          </p:val>
                                        </p:tav>
                                        <p:tav tm="100000">
                                          <p:val>
                                            <p:strVal val="#ppt_h"/>
                                          </p:val>
                                        </p:tav>
                                      </p:tavLst>
                                    </p:anim>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p:cTn id="84" dur="500" fill="hold"/>
                                        <p:tgtEl>
                                          <p:spTgt spid="16"/>
                                        </p:tgtEl>
                                        <p:attrNameLst>
                                          <p:attrName>ppt_w</p:attrName>
                                        </p:attrNameLst>
                                      </p:cBhvr>
                                      <p:tavLst>
                                        <p:tav tm="0">
                                          <p:val>
                                            <p:fltVal val="0"/>
                                          </p:val>
                                        </p:tav>
                                        <p:tav tm="100000">
                                          <p:val>
                                            <p:strVal val="#ppt_w"/>
                                          </p:val>
                                        </p:tav>
                                      </p:tavLst>
                                    </p:anim>
                                    <p:anim calcmode="lin" valueType="num">
                                      <p:cBhvr>
                                        <p:cTn id="85" dur="500" fill="hold"/>
                                        <p:tgtEl>
                                          <p:spTgt spid="16"/>
                                        </p:tgtEl>
                                        <p:attrNameLst>
                                          <p:attrName>ppt_h</p:attrName>
                                        </p:attrNameLst>
                                      </p:cBhvr>
                                      <p:tavLst>
                                        <p:tav tm="0">
                                          <p:val>
                                            <p:fltVal val="0"/>
                                          </p:val>
                                        </p:tav>
                                        <p:tav tm="100000">
                                          <p:val>
                                            <p:strVal val="#ppt_h"/>
                                          </p:val>
                                        </p:tav>
                                      </p:tavLst>
                                    </p:anim>
                                    <p:animEffect transition="in" filter="fade">
                                      <p:cBhvr>
                                        <p:cTn id="86" dur="5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fltVal val="0"/>
                                          </p:val>
                                        </p:tav>
                                        <p:tav tm="100000">
                                          <p:val>
                                            <p:strVal val="#ppt_w"/>
                                          </p:val>
                                        </p:tav>
                                      </p:tavLst>
                                    </p:anim>
                                    <p:anim calcmode="lin" valueType="num">
                                      <p:cBhvr>
                                        <p:cTn id="99" dur="500" fill="hold"/>
                                        <p:tgtEl>
                                          <p:spTgt spid="18"/>
                                        </p:tgtEl>
                                        <p:attrNameLst>
                                          <p:attrName>ppt_h</p:attrName>
                                        </p:attrNameLst>
                                      </p:cBhvr>
                                      <p:tavLst>
                                        <p:tav tm="0">
                                          <p:val>
                                            <p:fltVal val="0"/>
                                          </p:val>
                                        </p:tav>
                                        <p:tav tm="100000">
                                          <p:val>
                                            <p:strVal val="#ppt_h"/>
                                          </p:val>
                                        </p:tav>
                                      </p:tavLst>
                                    </p:anim>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p:cTn id="105" dur="500" fill="hold"/>
                                        <p:tgtEl>
                                          <p:spTgt spid="19"/>
                                        </p:tgtEl>
                                        <p:attrNameLst>
                                          <p:attrName>ppt_w</p:attrName>
                                        </p:attrNameLst>
                                      </p:cBhvr>
                                      <p:tavLst>
                                        <p:tav tm="0">
                                          <p:val>
                                            <p:fltVal val="0"/>
                                          </p:val>
                                        </p:tav>
                                        <p:tav tm="100000">
                                          <p:val>
                                            <p:strVal val="#ppt_w"/>
                                          </p:val>
                                        </p:tav>
                                      </p:tavLst>
                                    </p:anim>
                                    <p:anim calcmode="lin" valueType="num">
                                      <p:cBhvr>
                                        <p:cTn id="106" dur="500" fill="hold"/>
                                        <p:tgtEl>
                                          <p:spTgt spid="19"/>
                                        </p:tgtEl>
                                        <p:attrNameLst>
                                          <p:attrName>ppt_h</p:attrName>
                                        </p:attrNameLst>
                                      </p:cBhvr>
                                      <p:tavLst>
                                        <p:tav tm="0">
                                          <p:val>
                                            <p:fltVal val="0"/>
                                          </p:val>
                                        </p:tav>
                                        <p:tav tm="100000">
                                          <p:val>
                                            <p:strVal val="#ppt_h"/>
                                          </p:val>
                                        </p:tav>
                                      </p:tavLst>
                                    </p:anim>
                                    <p:animEffect transition="in" filter="fade">
                                      <p:cBhvr>
                                        <p:cTn id="107" dur="500"/>
                                        <p:tgtEl>
                                          <p:spTgt spid="19"/>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下"/>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0" y="6216397"/>
            <a:ext cx="9144000" cy="699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p:cNvSpPr txBox="1">
            <a:spLocks/>
          </p:cNvSpPr>
          <p:nvPr/>
        </p:nvSpPr>
        <p:spPr bwMode="auto">
          <a:xfrm>
            <a:off x="0" y="6381328"/>
            <a:ext cx="4139952" cy="566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rgbClr val="333333"/>
                </a:solidFill>
                <a:latin typeface="+mj-lt"/>
                <a:ea typeface="+mj-ea"/>
                <a:cs typeface="+mj-cs"/>
              </a:defRPr>
            </a:lvl1pPr>
            <a:lvl2pPr algn="ctr" rtl="0" eaLnBrk="0" fontAlgn="base" hangingPunct="0">
              <a:spcBef>
                <a:spcPct val="0"/>
              </a:spcBef>
              <a:spcAft>
                <a:spcPct val="0"/>
              </a:spcAft>
              <a:defRPr sz="4000">
                <a:solidFill>
                  <a:srgbClr val="333333"/>
                </a:solidFill>
                <a:latin typeface="Arial" pitchFamily="34" charset="0"/>
                <a:ea typeface="微软雅黑" pitchFamily="34" charset="-122"/>
              </a:defRPr>
            </a:lvl2pPr>
            <a:lvl3pPr algn="ctr" rtl="0" eaLnBrk="0" fontAlgn="base" hangingPunct="0">
              <a:spcBef>
                <a:spcPct val="0"/>
              </a:spcBef>
              <a:spcAft>
                <a:spcPct val="0"/>
              </a:spcAft>
              <a:defRPr sz="4000">
                <a:solidFill>
                  <a:srgbClr val="333333"/>
                </a:solidFill>
                <a:latin typeface="Arial" pitchFamily="34" charset="0"/>
                <a:ea typeface="微软雅黑" pitchFamily="34" charset="-122"/>
              </a:defRPr>
            </a:lvl3pPr>
            <a:lvl4pPr algn="ctr" rtl="0" eaLnBrk="0" fontAlgn="base" hangingPunct="0">
              <a:spcBef>
                <a:spcPct val="0"/>
              </a:spcBef>
              <a:spcAft>
                <a:spcPct val="0"/>
              </a:spcAft>
              <a:defRPr sz="4000">
                <a:solidFill>
                  <a:srgbClr val="333333"/>
                </a:solidFill>
                <a:latin typeface="Arial" pitchFamily="34" charset="0"/>
                <a:ea typeface="微软雅黑" pitchFamily="34" charset="-122"/>
              </a:defRPr>
            </a:lvl4pPr>
            <a:lvl5pPr algn="ctr" rtl="0" eaLnBrk="0" fontAlgn="base" hangingPunct="0">
              <a:spcBef>
                <a:spcPct val="0"/>
              </a:spcBef>
              <a:spcAft>
                <a:spcPct val="0"/>
              </a:spcAft>
              <a:defRPr sz="4000">
                <a:solidFill>
                  <a:srgbClr val="333333"/>
                </a:solidFill>
                <a:latin typeface="Arial" pitchFamily="34" charset="0"/>
                <a:ea typeface="微软雅黑" pitchFamily="34" charset="-122"/>
              </a:defRPr>
            </a:lvl5pPr>
            <a:lvl6pPr marL="457200" algn="ctr" rtl="0" fontAlgn="base">
              <a:spcBef>
                <a:spcPct val="0"/>
              </a:spcBef>
              <a:spcAft>
                <a:spcPct val="0"/>
              </a:spcAft>
              <a:defRPr sz="4000">
                <a:solidFill>
                  <a:srgbClr val="333333"/>
                </a:solidFill>
                <a:latin typeface="Arial" pitchFamily="34" charset="0"/>
                <a:ea typeface="微软雅黑" pitchFamily="34" charset="-122"/>
              </a:defRPr>
            </a:lvl6pPr>
            <a:lvl7pPr marL="914400" algn="ctr" rtl="0" fontAlgn="base">
              <a:spcBef>
                <a:spcPct val="0"/>
              </a:spcBef>
              <a:spcAft>
                <a:spcPct val="0"/>
              </a:spcAft>
              <a:defRPr sz="4000">
                <a:solidFill>
                  <a:srgbClr val="333333"/>
                </a:solidFill>
                <a:latin typeface="Arial" pitchFamily="34" charset="0"/>
                <a:ea typeface="微软雅黑" pitchFamily="34" charset="-122"/>
              </a:defRPr>
            </a:lvl7pPr>
            <a:lvl8pPr marL="1371600" algn="ctr" rtl="0" fontAlgn="base">
              <a:spcBef>
                <a:spcPct val="0"/>
              </a:spcBef>
              <a:spcAft>
                <a:spcPct val="0"/>
              </a:spcAft>
              <a:defRPr sz="4000">
                <a:solidFill>
                  <a:srgbClr val="333333"/>
                </a:solidFill>
                <a:latin typeface="Arial" pitchFamily="34" charset="0"/>
                <a:ea typeface="微软雅黑" pitchFamily="34" charset="-122"/>
              </a:defRPr>
            </a:lvl8pPr>
            <a:lvl9pPr marL="1828800" algn="ctr" rtl="0" fontAlgn="base">
              <a:spcBef>
                <a:spcPct val="0"/>
              </a:spcBef>
              <a:spcAft>
                <a:spcPct val="0"/>
              </a:spcAft>
              <a:defRPr sz="4000">
                <a:solidFill>
                  <a:srgbClr val="333333"/>
                </a:solidFill>
                <a:latin typeface="Arial" pitchFamily="34" charset="0"/>
                <a:ea typeface="微软雅黑" pitchFamily="34" charset="-122"/>
              </a:defRPr>
            </a:lvl9pPr>
          </a:lstStyle>
          <a:p>
            <a:pPr algn="l"/>
            <a:r>
              <a:rPr lang="zh-CN" altLang="en-US" sz="1800" b="1" dirty="0">
                <a:solidFill>
                  <a:schemeClr val="accent1">
                    <a:lumMod val="50000"/>
                  </a:schemeClr>
                </a:solidFill>
                <a:effectLst>
                  <a:outerShdw blurRad="38100" dist="38100" dir="2700000" algn="tl">
                    <a:srgbClr val="000000">
                      <a:alpha val="43137"/>
                    </a:srgbClr>
                  </a:outerShdw>
                </a:effectLst>
              </a:rPr>
              <a:t>中阴阶段的具体分析</a:t>
            </a:r>
            <a:endParaRPr lang="zh-CN" altLang="en-US" sz="1800" dirty="0">
              <a:solidFill>
                <a:schemeClr val="accent1">
                  <a:lumMod val="50000"/>
                </a:schemeClr>
              </a:solidFill>
              <a:effectLst>
                <a:outerShdw blurRad="38100" dist="38100" dir="2700000" algn="tl">
                  <a:srgbClr val="000000">
                    <a:alpha val="43137"/>
                  </a:srgbClr>
                </a:outerShdw>
              </a:effectLst>
            </a:endParaRPr>
          </a:p>
        </p:txBody>
      </p:sp>
      <p:sp>
        <p:nvSpPr>
          <p:cNvPr id="6" name="矩形 5"/>
          <p:cNvSpPr/>
          <p:nvPr/>
        </p:nvSpPr>
        <p:spPr>
          <a:xfrm>
            <a:off x="300370" y="332656"/>
            <a:ext cx="4572000" cy="400110"/>
          </a:xfrm>
          <a:prstGeom prst="rect">
            <a:avLst/>
          </a:prstGeom>
        </p:spPr>
        <p:txBody>
          <a:bodyPr>
            <a:spAutoFit/>
          </a:bodyPr>
          <a:lstStyle/>
          <a:p>
            <a:r>
              <a:rPr lang="zh-CN" altLang="en-US" sz="1000" b="1" dirty="0"/>
              <a:t>大概很多人都想，上次说的中阴阶段也没什么特别的，其实也是一个盘整，和其他的盘整也没什么不同。如果有这种想法，就有大问题了。</a:t>
            </a:r>
          </a:p>
        </p:txBody>
      </p:sp>
      <p:sp>
        <p:nvSpPr>
          <p:cNvPr id="7" name="矩形 6"/>
          <p:cNvSpPr/>
          <p:nvPr/>
        </p:nvSpPr>
        <p:spPr>
          <a:xfrm>
            <a:off x="300370" y="764704"/>
            <a:ext cx="4572000" cy="553998"/>
          </a:xfrm>
          <a:prstGeom prst="rect">
            <a:avLst/>
          </a:prstGeom>
        </p:spPr>
        <p:txBody>
          <a:bodyPr>
            <a:spAutoFit/>
          </a:bodyPr>
          <a:lstStyle/>
          <a:p>
            <a:r>
              <a:rPr lang="zh-CN" altLang="en-US" sz="1000" dirty="0"/>
              <a:t>中阴阶段能否处理好，关系到操作节奏的连接问题。很多人的操作节奏特乱，就是因为不知道中阴阶段的问题。中阴阶段，虽然表现为中枢震荡，但并不是一般性的中枢震荡。</a:t>
            </a:r>
          </a:p>
        </p:txBody>
      </p:sp>
      <p:sp>
        <p:nvSpPr>
          <p:cNvPr id="8" name="矩形 7"/>
          <p:cNvSpPr/>
          <p:nvPr/>
        </p:nvSpPr>
        <p:spPr>
          <a:xfrm>
            <a:off x="300370" y="1322886"/>
            <a:ext cx="4572000" cy="553998"/>
          </a:xfrm>
          <a:prstGeom prst="rect">
            <a:avLst/>
          </a:prstGeom>
        </p:spPr>
        <p:txBody>
          <a:bodyPr>
            <a:spAutoFit/>
          </a:bodyPr>
          <a:lstStyle/>
          <a:p>
            <a:r>
              <a:rPr lang="zh-CN" altLang="en-US" sz="1000" dirty="0"/>
              <a:t>另外，特别要注意，精确的理论，当然也可以很粗略地说，例如，所有人都知道，市场不是上就是下或者就是盘整，这本质上是废话。但废话的另一面，就是公理。这个废话，刚好表现了市场的本质。</a:t>
            </a:r>
          </a:p>
        </p:txBody>
      </p:sp>
      <p:sp>
        <p:nvSpPr>
          <p:cNvPr id="9" name="矩形 8"/>
          <p:cNvSpPr/>
          <p:nvPr/>
        </p:nvSpPr>
        <p:spPr>
          <a:xfrm>
            <a:off x="302188" y="1880027"/>
            <a:ext cx="4572000" cy="861774"/>
          </a:xfrm>
          <a:prstGeom prst="rect">
            <a:avLst/>
          </a:prstGeom>
        </p:spPr>
        <p:txBody>
          <a:bodyPr>
            <a:spAutoFit/>
          </a:bodyPr>
          <a:lstStyle/>
          <a:p>
            <a:r>
              <a:rPr lang="zh-CN" altLang="en-US" sz="1000" dirty="0"/>
              <a:t>就如同欧氏平面几何里，说两点之间只能有一条直线。这对于常识来说，就是废话。但这废话就是公理，关于欧氏平面几何里的公理，这个公理正好反映了欧氏平面几何的本质特征。同样，市场不是上就是下或者就是盘，这一点，刚好反映了地球上现在所存在的股市的特征。完全有可能在别的星球上的股市，就存在第四种情况，那里有和我们的思维有着完全不同的分类。</a:t>
            </a:r>
          </a:p>
        </p:txBody>
      </p:sp>
      <p:sp>
        <p:nvSpPr>
          <p:cNvPr id="10" name="矩形 9"/>
          <p:cNvSpPr/>
          <p:nvPr/>
        </p:nvSpPr>
        <p:spPr>
          <a:xfrm>
            <a:off x="300370" y="2758556"/>
            <a:ext cx="4572000" cy="553998"/>
          </a:xfrm>
          <a:prstGeom prst="rect">
            <a:avLst/>
          </a:prstGeom>
        </p:spPr>
        <p:txBody>
          <a:bodyPr>
            <a:spAutoFit/>
          </a:bodyPr>
          <a:lstStyle/>
          <a:p>
            <a:r>
              <a:rPr lang="zh-CN" altLang="en-US" sz="1000" dirty="0"/>
              <a:t>但更重要的一点是，知道了公理，其实什么都没知道。这其实也是中国人思维里的一个大弱点。中国人喜欢大而化之地讨论问题，结果最终讨论的都是废话，都是所谓的公理，或者说就是我们的共业所生的东西。</a:t>
            </a:r>
          </a:p>
        </p:txBody>
      </p:sp>
      <p:sp>
        <p:nvSpPr>
          <p:cNvPr id="11" name="矩形 10"/>
          <p:cNvSpPr/>
          <p:nvPr/>
        </p:nvSpPr>
        <p:spPr>
          <a:xfrm>
            <a:off x="318262" y="3356992"/>
            <a:ext cx="4572000" cy="553998"/>
          </a:xfrm>
          <a:prstGeom prst="rect">
            <a:avLst/>
          </a:prstGeom>
        </p:spPr>
        <p:txBody>
          <a:bodyPr>
            <a:spAutoFit/>
          </a:bodyPr>
          <a:lstStyle/>
          <a:p>
            <a:r>
              <a:rPr lang="zh-CN" altLang="en-US" sz="1000" dirty="0"/>
              <a:t>但科学，特别对于具体操作来说，这些大而化之的东西，没有任何意义。例如，市场上的操作，是一就是一，多一分不行，少一分也不行。所以，这里，必须有严密的逻辑思维习惯，而且是精确思维的习惯。</a:t>
            </a:r>
          </a:p>
        </p:txBody>
      </p:sp>
      <p:sp>
        <p:nvSpPr>
          <p:cNvPr id="12" name="矩形 11"/>
          <p:cNvSpPr/>
          <p:nvPr/>
        </p:nvSpPr>
        <p:spPr>
          <a:xfrm>
            <a:off x="311542" y="3910990"/>
            <a:ext cx="4572000" cy="553998"/>
          </a:xfrm>
          <a:prstGeom prst="rect">
            <a:avLst/>
          </a:prstGeom>
        </p:spPr>
        <p:txBody>
          <a:bodyPr>
            <a:spAutoFit/>
          </a:bodyPr>
          <a:lstStyle/>
          <a:p>
            <a:r>
              <a:rPr lang="zh-CN" altLang="en-US" sz="1000" dirty="0"/>
              <a:t>我们从公理出发，并不意味着我们就停留在公理的水平上。否则，欧氏几何就是干瘪瘪的</a:t>
            </a:r>
            <a:r>
              <a:rPr lang="en-US" altLang="zh-CN" sz="1000" dirty="0"/>
              <a:t>5</a:t>
            </a:r>
            <a:r>
              <a:rPr lang="zh-CN" altLang="en-US" sz="1000" dirty="0"/>
              <a:t>条公理，那还研究干什么？同样，讨论市场，不是上就是下或者就是盘，那样什么都别研究讨论了，抛硬币就可以。</a:t>
            </a:r>
          </a:p>
        </p:txBody>
      </p:sp>
      <p:sp>
        <p:nvSpPr>
          <p:cNvPr id="13" name="矩形 12"/>
          <p:cNvSpPr/>
          <p:nvPr/>
        </p:nvSpPr>
        <p:spPr>
          <a:xfrm>
            <a:off x="318262" y="4509120"/>
            <a:ext cx="4572000" cy="707886"/>
          </a:xfrm>
          <a:prstGeom prst="rect">
            <a:avLst/>
          </a:prstGeom>
        </p:spPr>
        <p:txBody>
          <a:bodyPr>
            <a:spAutoFit/>
          </a:bodyPr>
          <a:lstStyle/>
          <a:p>
            <a:r>
              <a:rPr lang="zh-CN" altLang="en-US" sz="1000" b="1" dirty="0"/>
              <a:t>中阴阶段的存在，就在于市场发展具体形式在级别上的各种可能性。这些可能性的最终选择，并不是预先被设定好的，而是市场合力的当下结果，这里有着不同的可能性。而这些可能性，在操作上并不构成大的影响，因为都可以统一为中阴过程的处理。</a:t>
            </a:r>
          </a:p>
        </p:txBody>
      </p:sp>
      <p:sp>
        <p:nvSpPr>
          <p:cNvPr id="14" name="矩形 13"/>
          <p:cNvSpPr/>
          <p:nvPr/>
        </p:nvSpPr>
        <p:spPr>
          <a:xfrm>
            <a:off x="288032" y="5235582"/>
            <a:ext cx="4572000" cy="707886"/>
          </a:xfrm>
          <a:prstGeom prst="rect">
            <a:avLst/>
          </a:prstGeom>
        </p:spPr>
        <p:txBody>
          <a:bodyPr>
            <a:spAutoFit/>
          </a:bodyPr>
          <a:lstStyle/>
          <a:p>
            <a:r>
              <a:rPr lang="zh-CN" altLang="en-US" sz="1000" b="1" dirty="0">
                <a:solidFill>
                  <a:srgbClr val="7030A0"/>
                </a:solidFill>
              </a:rPr>
              <a:t>例如，这次从</a:t>
            </a:r>
            <a:r>
              <a:rPr lang="en-US" altLang="zh-CN" sz="1000" b="1" dirty="0">
                <a:solidFill>
                  <a:srgbClr val="7030A0"/>
                </a:solidFill>
              </a:rPr>
              <a:t>6004</a:t>
            </a:r>
            <a:r>
              <a:rPr lang="zh-CN" altLang="en-US" sz="1000" b="1" dirty="0">
                <a:solidFill>
                  <a:srgbClr val="7030A0"/>
                </a:solidFill>
              </a:rPr>
              <a:t>点开始的</a:t>
            </a:r>
            <a:r>
              <a:rPr lang="en-US" altLang="zh-CN" sz="1000" b="1" dirty="0">
                <a:solidFill>
                  <a:srgbClr val="7030A0"/>
                </a:solidFill>
              </a:rPr>
              <a:t>1</a:t>
            </a:r>
            <a:r>
              <a:rPr lang="zh-CN" altLang="en-US" sz="1000" b="1" dirty="0">
                <a:solidFill>
                  <a:srgbClr val="7030A0"/>
                </a:solidFill>
              </a:rPr>
              <a:t>分钟级别下跌背驰后，就进入中阴时段。首先，根据走势分解的基本定理，就知道，其后的行情发展，一定是一个超</a:t>
            </a:r>
            <a:r>
              <a:rPr lang="en-US" altLang="zh-CN" sz="1000" b="1" dirty="0">
                <a:solidFill>
                  <a:srgbClr val="7030A0"/>
                </a:solidFill>
              </a:rPr>
              <a:t>1</a:t>
            </a:r>
            <a:r>
              <a:rPr lang="zh-CN" altLang="en-US" sz="1000" b="1" dirty="0">
                <a:solidFill>
                  <a:srgbClr val="7030A0"/>
                </a:solidFill>
              </a:rPr>
              <a:t>分钟级别的走势。但超</a:t>
            </a:r>
            <a:r>
              <a:rPr lang="en-US" altLang="zh-CN" sz="1000" b="1" dirty="0">
                <a:solidFill>
                  <a:srgbClr val="7030A0"/>
                </a:solidFill>
              </a:rPr>
              <a:t>1</a:t>
            </a:r>
            <a:r>
              <a:rPr lang="zh-CN" altLang="en-US" sz="1000" b="1" dirty="0">
                <a:solidFill>
                  <a:srgbClr val="7030A0"/>
                </a:solidFill>
              </a:rPr>
              <a:t>分钟级别的走势，存在很多可能，就如同一个人死后在中阴阶段，也存在着多种可能：人、鬼、神、阿修罗、地狱、畜生等等。</a:t>
            </a:r>
          </a:p>
        </p:txBody>
      </p:sp>
      <p:sp>
        <p:nvSpPr>
          <p:cNvPr id="15" name="矩形 14"/>
          <p:cNvSpPr/>
          <p:nvPr/>
        </p:nvSpPr>
        <p:spPr>
          <a:xfrm>
            <a:off x="4899804" y="332035"/>
            <a:ext cx="4064684" cy="707886"/>
          </a:xfrm>
          <a:prstGeom prst="rect">
            <a:avLst/>
          </a:prstGeom>
        </p:spPr>
        <p:txBody>
          <a:bodyPr wrap="square">
            <a:spAutoFit/>
          </a:bodyPr>
          <a:lstStyle/>
          <a:p>
            <a:r>
              <a:rPr lang="zh-CN" altLang="en-US" sz="1000" dirty="0"/>
              <a:t>这些可能，</a:t>
            </a:r>
            <a:r>
              <a:rPr lang="zh-CN" altLang="en-US" sz="1000" b="1" dirty="0"/>
              <a:t>首先一个最基本的原则是，必须先出现一个</a:t>
            </a:r>
            <a:r>
              <a:rPr lang="en-US" altLang="zh-CN" sz="1000" b="1" dirty="0"/>
              <a:t>5</a:t>
            </a:r>
            <a:r>
              <a:rPr lang="zh-CN" altLang="en-US" sz="1000" b="1" dirty="0"/>
              <a:t>分钟中枢</a:t>
            </a:r>
            <a:r>
              <a:rPr lang="zh-CN" altLang="en-US" sz="1000" dirty="0"/>
              <a:t>，因为无论后面是什么级别的走势，只要是超</a:t>
            </a:r>
            <a:r>
              <a:rPr lang="en-US" altLang="zh-CN" sz="1000" dirty="0"/>
              <a:t>1</a:t>
            </a:r>
            <a:r>
              <a:rPr lang="zh-CN" altLang="en-US" sz="1000" dirty="0"/>
              <a:t>分钟级别的，就一定先有一个</a:t>
            </a:r>
            <a:r>
              <a:rPr lang="en-US" altLang="zh-CN" sz="1000" dirty="0"/>
              <a:t>5</a:t>
            </a:r>
            <a:r>
              <a:rPr lang="zh-CN" altLang="en-US" sz="1000" dirty="0"/>
              <a:t>分钟中枢，这没有任何特例的可能。而这个</a:t>
            </a:r>
            <a:r>
              <a:rPr lang="en-US" altLang="zh-CN" sz="1000" dirty="0"/>
              <a:t>100%</a:t>
            </a:r>
            <a:r>
              <a:rPr lang="zh-CN" altLang="en-US" sz="1000" dirty="0"/>
              <a:t>成立的结论，就构成我们操作中最大也是</a:t>
            </a:r>
            <a:r>
              <a:rPr lang="en-US" altLang="zh-CN" sz="1000" dirty="0"/>
              <a:t>100%</a:t>
            </a:r>
            <a:r>
              <a:rPr lang="zh-CN" altLang="en-US" sz="1000" dirty="0"/>
              <a:t>准确的基本依据。</a:t>
            </a:r>
          </a:p>
        </p:txBody>
      </p:sp>
      <p:sp>
        <p:nvSpPr>
          <p:cNvPr id="16" name="矩形 15"/>
          <p:cNvSpPr/>
          <p:nvPr/>
        </p:nvSpPr>
        <p:spPr>
          <a:xfrm>
            <a:off x="4918786" y="1052736"/>
            <a:ext cx="4045701" cy="553998"/>
          </a:xfrm>
          <a:prstGeom prst="rect">
            <a:avLst/>
          </a:prstGeom>
        </p:spPr>
        <p:txBody>
          <a:bodyPr wrap="square">
            <a:spAutoFit/>
          </a:bodyPr>
          <a:lstStyle/>
          <a:p>
            <a:r>
              <a:rPr lang="en-US" altLang="zh-CN" sz="1000" dirty="0"/>
              <a:t>1</a:t>
            </a:r>
            <a:r>
              <a:rPr lang="zh-CN" altLang="en-US" sz="1000" dirty="0"/>
              <a:t>分钟级别的走势后，你不能说他一定是下还是上还是盘，因为都有可能。但你一定能说，他最终必须先有一个</a:t>
            </a:r>
            <a:r>
              <a:rPr lang="en-US" altLang="zh-CN" sz="1000" dirty="0"/>
              <a:t>5</a:t>
            </a:r>
            <a:r>
              <a:rPr lang="zh-CN" altLang="en-US" sz="1000" dirty="0"/>
              <a:t>分钟中枢，这是</a:t>
            </a:r>
            <a:r>
              <a:rPr lang="en-US" altLang="zh-CN" sz="1000" dirty="0"/>
              <a:t>100%</a:t>
            </a:r>
            <a:r>
              <a:rPr lang="zh-CN" altLang="en-US" sz="1000" dirty="0"/>
              <a:t>的，而且，只有本</a:t>
            </a:r>
            <a:r>
              <a:rPr lang="en-US" altLang="zh-CN" sz="1000" dirty="0"/>
              <a:t>ID</a:t>
            </a:r>
            <a:r>
              <a:rPr lang="zh-CN" altLang="en-US" sz="1000" dirty="0"/>
              <a:t>的理论才能明确给出这样的必然结论。</a:t>
            </a:r>
          </a:p>
        </p:txBody>
      </p:sp>
      <p:sp>
        <p:nvSpPr>
          <p:cNvPr id="17" name="矩形 16"/>
          <p:cNvSpPr/>
          <p:nvPr/>
        </p:nvSpPr>
        <p:spPr>
          <a:xfrm>
            <a:off x="4918786" y="1627936"/>
            <a:ext cx="4045702" cy="553998"/>
          </a:xfrm>
          <a:prstGeom prst="rect">
            <a:avLst/>
          </a:prstGeom>
        </p:spPr>
        <p:txBody>
          <a:bodyPr wrap="square">
            <a:spAutoFit/>
          </a:bodyPr>
          <a:lstStyle/>
          <a:p>
            <a:r>
              <a:rPr lang="zh-CN" altLang="en-US" sz="1000" dirty="0"/>
              <a:t>有了这个结论，一切关于行情后续演化的争论都没有了意义。不管后面是什么，首先把这</a:t>
            </a:r>
            <a:r>
              <a:rPr lang="en-US" altLang="zh-CN" sz="1000" dirty="0"/>
              <a:t>5</a:t>
            </a:r>
            <a:r>
              <a:rPr lang="zh-CN" altLang="en-US" sz="1000" dirty="0"/>
              <a:t>分钟中枢给处理好，这才是唯一重要而且有着</a:t>
            </a:r>
            <a:r>
              <a:rPr lang="en-US" altLang="zh-CN" sz="1000" dirty="0"/>
              <a:t>100%</a:t>
            </a:r>
            <a:r>
              <a:rPr lang="zh-CN" altLang="en-US" sz="1000" dirty="0"/>
              <a:t>操作性与准确性的事情。</a:t>
            </a:r>
          </a:p>
        </p:txBody>
      </p:sp>
      <p:sp>
        <p:nvSpPr>
          <p:cNvPr id="18" name="矩形 17"/>
          <p:cNvSpPr/>
          <p:nvPr/>
        </p:nvSpPr>
        <p:spPr>
          <a:xfrm>
            <a:off x="4918786" y="2184524"/>
            <a:ext cx="4045701" cy="553998"/>
          </a:xfrm>
          <a:prstGeom prst="rect">
            <a:avLst/>
          </a:prstGeom>
        </p:spPr>
        <p:txBody>
          <a:bodyPr wrap="square">
            <a:spAutoFit/>
          </a:bodyPr>
          <a:lstStyle/>
          <a:p>
            <a:r>
              <a:rPr lang="zh-CN" altLang="en-US" sz="1000" dirty="0"/>
              <a:t>因此，你在操作中，脑子里必须有这样一个</a:t>
            </a:r>
            <a:r>
              <a:rPr lang="en-US" altLang="zh-CN" sz="1000" dirty="0"/>
              <a:t>100%</a:t>
            </a:r>
            <a:r>
              <a:rPr lang="zh-CN" altLang="en-US" sz="1000" dirty="0"/>
              <a:t>准备的判断。而</a:t>
            </a:r>
            <a:r>
              <a:rPr lang="en-US" altLang="zh-CN" sz="1000" dirty="0"/>
              <a:t>5</a:t>
            </a:r>
            <a:r>
              <a:rPr lang="zh-CN" altLang="en-US" sz="1000" dirty="0"/>
              <a:t>分钟的中枢震荡如何操作，那是最简单的幼儿园问题，如果还不懂，上面有</a:t>
            </a:r>
            <a:r>
              <a:rPr lang="en-US" altLang="zh-CN" sz="1000" dirty="0"/>
              <a:t>88</a:t>
            </a:r>
            <a:r>
              <a:rPr lang="zh-CN" altLang="en-US" sz="1000" dirty="0"/>
              <a:t>节课程，请好好再学学。</a:t>
            </a:r>
          </a:p>
        </p:txBody>
      </p:sp>
      <p:sp>
        <p:nvSpPr>
          <p:cNvPr id="19" name="矩形 18"/>
          <p:cNvSpPr/>
          <p:nvPr/>
        </p:nvSpPr>
        <p:spPr>
          <a:xfrm>
            <a:off x="4918786" y="2758556"/>
            <a:ext cx="4045702" cy="400110"/>
          </a:xfrm>
          <a:prstGeom prst="rect">
            <a:avLst/>
          </a:prstGeom>
        </p:spPr>
        <p:txBody>
          <a:bodyPr wrap="square">
            <a:spAutoFit/>
          </a:bodyPr>
          <a:lstStyle/>
          <a:p>
            <a:r>
              <a:rPr lang="zh-CN" altLang="en-US" sz="1000" dirty="0"/>
              <a:t>当然，如果你是按</a:t>
            </a:r>
            <a:r>
              <a:rPr lang="en-US" altLang="zh-CN" sz="1000" dirty="0"/>
              <a:t>5</a:t>
            </a:r>
            <a:r>
              <a:rPr lang="zh-CN" altLang="en-US" sz="1000" dirty="0"/>
              <a:t>分钟以上级别操作的，那么这个</a:t>
            </a:r>
            <a:r>
              <a:rPr lang="en-US" altLang="zh-CN" sz="1000" dirty="0"/>
              <a:t>5</a:t>
            </a:r>
            <a:r>
              <a:rPr lang="zh-CN" altLang="en-US" sz="1000" dirty="0"/>
              <a:t>分钟中枢的中阴过程对于你来说可以说是不存在的，你可以根本不管。</a:t>
            </a:r>
          </a:p>
        </p:txBody>
      </p:sp>
      <p:sp>
        <p:nvSpPr>
          <p:cNvPr id="20" name="矩形 19"/>
          <p:cNvSpPr/>
          <p:nvPr/>
        </p:nvSpPr>
        <p:spPr>
          <a:xfrm>
            <a:off x="4918786" y="3212976"/>
            <a:ext cx="4045702" cy="553998"/>
          </a:xfrm>
          <a:prstGeom prst="rect">
            <a:avLst/>
          </a:prstGeom>
        </p:spPr>
        <p:txBody>
          <a:bodyPr wrap="square">
            <a:spAutoFit/>
          </a:bodyPr>
          <a:lstStyle/>
          <a:p>
            <a:r>
              <a:rPr lang="zh-CN" altLang="en-US" sz="1000" dirty="0"/>
              <a:t>而这</a:t>
            </a:r>
            <a:r>
              <a:rPr lang="en-US" altLang="zh-CN" sz="1000" dirty="0"/>
              <a:t>5</a:t>
            </a:r>
            <a:r>
              <a:rPr lang="zh-CN" altLang="en-US" sz="1000" dirty="0"/>
              <a:t>分钟中枢成立后，就必然</a:t>
            </a:r>
            <a:r>
              <a:rPr lang="en-US" altLang="zh-CN" sz="1000" dirty="0"/>
              <a:t>100%</a:t>
            </a:r>
            <a:r>
              <a:rPr lang="zh-CN" altLang="en-US" sz="1000" dirty="0"/>
              <a:t>面临一个破坏的问题，也就是一个延伸或着第三买卖点的问题，而这也是超级幼儿园的问题，不懂就回头学。</a:t>
            </a:r>
          </a:p>
        </p:txBody>
      </p:sp>
      <p:sp>
        <p:nvSpPr>
          <p:cNvPr id="21" name="矩形 20"/>
          <p:cNvSpPr/>
          <p:nvPr/>
        </p:nvSpPr>
        <p:spPr>
          <a:xfrm>
            <a:off x="4939399" y="3766974"/>
            <a:ext cx="4025089" cy="553998"/>
          </a:xfrm>
          <a:prstGeom prst="rect">
            <a:avLst/>
          </a:prstGeom>
        </p:spPr>
        <p:txBody>
          <a:bodyPr wrap="square">
            <a:spAutoFit/>
          </a:bodyPr>
          <a:lstStyle/>
          <a:p>
            <a:r>
              <a:rPr lang="zh-CN" altLang="en-US" sz="1000" dirty="0"/>
              <a:t>当然，如果这中枢不断延伸，搞成</a:t>
            </a:r>
            <a:r>
              <a:rPr lang="en-US" altLang="zh-CN" sz="1000" dirty="0"/>
              <a:t>30</a:t>
            </a:r>
            <a:r>
              <a:rPr lang="zh-CN" altLang="en-US" sz="1000" dirty="0"/>
              <a:t>分钟中枢了，那就按</a:t>
            </a:r>
            <a:r>
              <a:rPr lang="en-US" altLang="zh-CN" sz="1000" dirty="0"/>
              <a:t>30</a:t>
            </a:r>
            <a:r>
              <a:rPr lang="zh-CN" altLang="en-US" sz="1000" dirty="0"/>
              <a:t>分钟中枢的第三买卖点来处理，如此类推，总要面临某一个级别的第三买卖点去结束这个中枢震荡。</a:t>
            </a:r>
          </a:p>
        </p:txBody>
      </p:sp>
      <p:sp>
        <p:nvSpPr>
          <p:cNvPr id="22" name="矩形 21"/>
          <p:cNvSpPr/>
          <p:nvPr/>
        </p:nvSpPr>
        <p:spPr>
          <a:xfrm>
            <a:off x="4939662" y="4365104"/>
            <a:ext cx="4024826" cy="707886"/>
          </a:xfrm>
          <a:prstGeom prst="rect">
            <a:avLst/>
          </a:prstGeom>
        </p:spPr>
        <p:txBody>
          <a:bodyPr wrap="square">
            <a:spAutoFit/>
          </a:bodyPr>
          <a:lstStyle/>
          <a:p>
            <a:r>
              <a:rPr lang="zh-CN" altLang="en-US" sz="1000" dirty="0"/>
              <a:t>一般性的，我们可以以</a:t>
            </a:r>
            <a:r>
              <a:rPr lang="en-US" altLang="zh-CN" sz="1000" dirty="0"/>
              <a:t>5</a:t>
            </a:r>
            <a:r>
              <a:rPr lang="zh-CN" altLang="en-US" sz="1000" dirty="0"/>
              <a:t>分钟中枢后就出现第三类买卖点为例子，那么，这个</a:t>
            </a:r>
            <a:r>
              <a:rPr lang="en-US" altLang="zh-CN" sz="1000" dirty="0"/>
              <a:t>1</a:t>
            </a:r>
            <a:r>
              <a:rPr lang="zh-CN" altLang="en-US" sz="1000" dirty="0"/>
              <a:t>分钟的走势，就演化为</a:t>
            </a:r>
            <a:r>
              <a:rPr lang="en-US" altLang="zh-CN" sz="1000" dirty="0"/>
              <a:t>5</a:t>
            </a:r>
            <a:r>
              <a:rPr lang="zh-CN" altLang="en-US" sz="1000" dirty="0"/>
              <a:t>分钟的走势类型，至于是只有一个中枢的盘整，还是二个中枢的趋势，那用背驰的力度判断就可以把握，这也是幼儿园问题。</a:t>
            </a:r>
          </a:p>
        </p:txBody>
      </p:sp>
      <p:sp>
        <p:nvSpPr>
          <p:cNvPr id="23" name="矩形 22"/>
          <p:cNvSpPr/>
          <p:nvPr/>
        </p:nvSpPr>
        <p:spPr>
          <a:xfrm>
            <a:off x="4915502" y="5072990"/>
            <a:ext cx="4120994" cy="400110"/>
          </a:xfrm>
          <a:prstGeom prst="rect">
            <a:avLst/>
          </a:prstGeom>
        </p:spPr>
        <p:txBody>
          <a:bodyPr wrap="square">
            <a:spAutoFit/>
          </a:bodyPr>
          <a:lstStyle/>
          <a:p>
            <a:r>
              <a:rPr lang="zh-CN" altLang="en-US" sz="1000" dirty="0"/>
              <a:t>例如现在，如果已经形成的</a:t>
            </a:r>
            <a:r>
              <a:rPr lang="en-US" altLang="zh-CN" sz="1000" dirty="0"/>
              <a:t>5</a:t>
            </a:r>
            <a:r>
              <a:rPr lang="zh-CN" altLang="en-US" sz="1000" dirty="0"/>
              <a:t>分钟中枢出现第三类卖点，那么，就算共同富裕的目标达不到，全面小康肯定是没问题了。</a:t>
            </a:r>
          </a:p>
        </p:txBody>
      </p:sp>
      <p:sp>
        <p:nvSpPr>
          <p:cNvPr id="24" name="矩形 23"/>
          <p:cNvSpPr/>
          <p:nvPr/>
        </p:nvSpPr>
        <p:spPr>
          <a:xfrm>
            <a:off x="4940026" y="5494537"/>
            <a:ext cx="4024461" cy="553998"/>
          </a:xfrm>
          <a:prstGeom prst="rect">
            <a:avLst/>
          </a:prstGeom>
        </p:spPr>
        <p:txBody>
          <a:bodyPr wrap="square">
            <a:spAutoFit/>
          </a:bodyPr>
          <a:lstStyle/>
          <a:p>
            <a:r>
              <a:rPr lang="zh-CN" altLang="en-US" sz="1000" dirty="0">
                <a:solidFill>
                  <a:srgbClr val="C00000"/>
                </a:solidFill>
              </a:rPr>
              <a:t>从上面就可以看到，本</a:t>
            </a:r>
            <a:r>
              <a:rPr lang="en-US" altLang="zh-CN" sz="1000" dirty="0">
                <a:solidFill>
                  <a:srgbClr val="C00000"/>
                </a:solidFill>
              </a:rPr>
              <a:t>ID</a:t>
            </a:r>
            <a:r>
              <a:rPr lang="zh-CN" altLang="en-US" sz="1000" dirty="0">
                <a:solidFill>
                  <a:srgbClr val="C00000"/>
                </a:solidFill>
              </a:rPr>
              <a:t>的理论是这样把一个看似复杂，没有方向的中枢问题，以</a:t>
            </a:r>
            <a:r>
              <a:rPr lang="en-US" altLang="zh-CN" sz="1000" dirty="0">
                <a:solidFill>
                  <a:srgbClr val="C00000"/>
                </a:solidFill>
              </a:rPr>
              <a:t>100%</a:t>
            </a:r>
            <a:r>
              <a:rPr lang="zh-CN" altLang="en-US" sz="1000" dirty="0">
                <a:solidFill>
                  <a:srgbClr val="C00000"/>
                </a:solidFill>
              </a:rPr>
              <a:t>准确的逻辑链连接成一个可以</a:t>
            </a:r>
            <a:r>
              <a:rPr lang="en-US" altLang="zh-CN" sz="1000" dirty="0">
                <a:solidFill>
                  <a:srgbClr val="C00000"/>
                </a:solidFill>
              </a:rPr>
              <a:t>100%</a:t>
            </a:r>
            <a:r>
              <a:rPr lang="zh-CN" altLang="en-US" sz="1000" dirty="0">
                <a:solidFill>
                  <a:srgbClr val="C00000"/>
                </a:solidFill>
              </a:rPr>
              <a:t>具有准确操作度的简单操作程序，而这，不过是本</a:t>
            </a:r>
            <a:r>
              <a:rPr lang="en-US" altLang="zh-CN" sz="1000" dirty="0">
                <a:solidFill>
                  <a:srgbClr val="C00000"/>
                </a:solidFill>
              </a:rPr>
              <a:t>ID</a:t>
            </a:r>
            <a:r>
              <a:rPr lang="zh-CN" altLang="en-US" sz="1000" dirty="0">
                <a:solidFill>
                  <a:srgbClr val="C00000"/>
                </a:solidFill>
              </a:rPr>
              <a:t>理论的最低级威力而已。</a:t>
            </a:r>
          </a:p>
        </p:txBody>
      </p:sp>
      <p:sp>
        <p:nvSpPr>
          <p:cNvPr id="25" name="矩形 24"/>
          <p:cNvSpPr/>
          <p:nvPr/>
        </p:nvSpPr>
        <p:spPr>
          <a:xfrm>
            <a:off x="1331640" y="980728"/>
            <a:ext cx="6048672" cy="1569660"/>
          </a:xfrm>
          <a:prstGeom prst="rect">
            <a:avLst/>
          </a:prstGeom>
        </p:spPr>
        <p:txBody>
          <a:bodyPr wrap="square">
            <a:spAutoFit/>
          </a:bodyPr>
          <a:lstStyle/>
          <a:p>
            <a:r>
              <a:rPr lang="zh-CN" altLang="en-US" sz="1600" dirty="0" smtClean="0"/>
              <a:t>这里，必须再次说明，本</a:t>
            </a:r>
            <a:r>
              <a:rPr lang="en-US" altLang="zh-CN" sz="1600" dirty="0" smtClean="0"/>
              <a:t>ID</a:t>
            </a:r>
            <a:r>
              <a:rPr lang="zh-CN" altLang="en-US" sz="1600" dirty="0" smtClean="0"/>
              <a:t>理论的盘整和一般所说的区间震荡盘整的概念不是一回事，指数从</a:t>
            </a:r>
            <a:r>
              <a:rPr lang="en-US" altLang="zh-CN" sz="1600" dirty="0" smtClean="0"/>
              <a:t>10000</a:t>
            </a:r>
            <a:r>
              <a:rPr lang="zh-CN" altLang="en-US" sz="1600" dirty="0" smtClean="0"/>
              <a:t>点跌到</a:t>
            </a:r>
            <a:r>
              <a:rPr lang="en-US" altLang="zh-CN" sz="1600" dirty="0" smtClean="0"/>
              <a:t>0</a:t>
            </a:r>
            <a:r>
              <a:rPr lang="zh-CN" altLang="en-US" sz="1600" dirty="0" smtClean="0"/>
              <a:t>也可以是一个盘整，只要中间只有一个中枢。另外，盘整和中枢也不是一个概念。中枢如果是苹果，那么盘整就是只有一个苹果的苹果树，而趋势就是可以有两个以上直到无穷个苹果的苹果树。你说苹果和苹果树是一个概念吗？</a:t>
            </a:r>
            <a:endParaRPr lang="zh-CN" altLang="en-US" sz="1600" dirty="0"/>
          </a:p>
        </p:txBody>
      </p:sp>
      <p:sp>
        <p:nvSpPr>
          <p:cNvPr id="26" name="矩形 25"/>
          <p:cNvSpPr/>
          <p:nvPr/>
        </p:nvSpPr>
        <p:spPr>
          <a:xfrm>
            <a:off x="1331640" y="1676693"/>
            <a:ext cx="5760640" cy="1323439"/>
          </a:xfrm>
          <a:prstGeom prst="rect">
            <a:avLst/>
          </a:prstGeom>
        </p:spPr>
        <p:txBody>
          <a:bodyPr wrap="square">
            <a:spAutoFit/>
          </a:bodyPr>
          <a:lstStyle/>
          <a:p>
            <a:r>
              <a:rPr lang="zh-CN" altLang="en-US" sz="1600" dirty="0"/>
              <a:t>另外，千万别以为盘整就一定比趋势弱，有些盘整，第一段就杀得天昏地暗的，后面一段，即使力度没有第一段力量，两者加起来，也可以超越所谓的趋势了。还是上面的比喻，只有一个苹果的苹果树，难道一定比有</a:t>
            </a:r>
            <a:r>
              <a:rPr lang="en-US" altLang="zh-CN" sz="1600" dirty="0"/>
              <a:t>100</a:t>
            </a:r>
            <a:r>
              <a:rPr lang="zh-CN" altLang="en-US" sz="1600" dirty="0"/>
              <a:t>个苹果的苹果矮？显然不是的。</a:t>
            </a:r>
          </a:p>
        </p:txBody>
      </p:sp>
      <p:sp>
        <p:nvSpPr>
          <p:cNvPr id="27" name="矩形 26"/>
          <p:cNvSpPr/>
          <p:nvPr/>
        </p:nvSpPr>
        <p:spPr>
          <a:xfrm>
            <a:off x="1475656" y="2474313"/>
            <a:ext cx="5616624" cy="1323439"/>
          </a:xfrm>
          <a:prstGeom prst="rect">
            <a:avLst/>
          </a:prstGeom>
        </p:spPr>
        <p:txBody>
          <a:bodyPr wrap="square">
            <a:spAutoFit/>
          </a:bodyPr>
          <a:lstStyle/>
          <a:p>
            <a:r>
              <a:rPr lang="zh-CN" altLang="en-US" sz="1600" dirty="0"/>
              <a:t>所以，那些连中枢、盘整、趋势都没搞清楚的，就请虚心点好好去学习。本</a:t>
            </a:r>
            <a:r>
              <a:rPr lang="en-US" altLang="zh-CN" sz="1600" dirty="0"/>
              <a:t>ID</a:t>
            </a:r>
            <a:r>
              <a:rPr lang="zh-CN" altLang="en-US" sz="1600" dirty="0"/>
              <a:t>的理论，不会因为多一人学了而多一分准确性，更不会因为少一人学了多一人反对了而少一分准确性，这就如同三角型之和</a:t>
            </a:r>
            <a:r>
              <a:rPr lang="en-US" altLang="zh-CN" sz="1600" dirty="0"/>
              <a:t>180</a:t>
            </a:r>
            <a:r>
              <a:rPr lang="zh-CN" altLang="en-US" sz="1600" dirty="0"/>
              <a:t>度，只要在欧氏平面里，你爱信不信，都不会变成</a:t>
            </a:r>
            <a:r>
              <a:rPr lang="en-US" altLang="zh-CN" sz="1600" dirty="0"/>
              <a:t>179</a:t>
            </a:r>
            <a:r>
              <a:rPr lang="zh-CN" altLang="en-US" sz="1600" dirty="0"/>
              <a:t>度的。</a:t>
            </a:r>
          </a:p>
        </p:txBody>
      </p:sp>
      <p:sp>
        <p:nvSpPr>
          <p:cNvPr id="28" name="矩形 27"/>
          <p:cNvSpPr/>
          <p:nvPr/>
        </p:nvSpPr>
        <p:spPr bwMode="auto">
          <a:xfrm>
            <a:off x="7398314" y="6611779"/>
            <a:ext cx="1656184" cy="2462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29" name="动作按钮: 开始 28">
            <a:hlinkClick r:id="" action="ppaction://hlinkshowjump?jump=lastslideviewed" highlightClick="1"/>
          </p:cNvPr>
          <p:cNvSpPr/>
          <p:nvPr/>
        </p:nvSpPr>
        <p:spPr bwMode="auto">
          <a:xfrm>
            <a:off x="7398314" y="6611779"/>
            <a:ext cx="288032" cy="246221"/>
          </a:xfrm>
          <a:prstGeom prst="actionButtonBeginning">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0" name="动作按钮: 后退或前一项 29">
            <a:hlinkClick r:id="" action="ppaction://hlinkshowjump?jump=previousslide" highlightClick="1"/>
          </p:cNvPr>
          <p:cNvSpPr/>
          <p:nvPr/>
        </p:nvSpPr>
        <p:spPr bwMode="auto">
          <a:xfrm>
            <a:off x="7686346" y="6611779"/>
            <a:ext cx="288032" cy="246221"/>
          </a:xfrm>
          <a:prstGeom prst="actionButtonBackPrevious">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1" name="动作按钮: 前进或下一项 30">
            <a:hlinkClick r:id="" action="ppaction://hlinkshowjump?jump=nextslide" highlightClick="1"/>
          </p:cNvPr>
          <p:cNvSpPr/>
          <p:nvPr/>
        </p:nvSpPr>
        <p:spPr bwMode="auto">
          <a:xfrm>
            <a:off x="7974378" y="6611779"/>
            <a:ext cx="252028" cy="246221"/>
          </a:xfrm>
          <a:prstGeom prst="actionButtonForwardNex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2" name="动作按钮: 结束 31">
            <a:hlinkClick r:id="" action="ppaction://hlinkshowjump?jump=lastslide" highlightClick="1"/>
          </p:cNvPr>
          <p:cNvSpPr/>
          <p:nvPr/>
        </p:nvSpPr>
        <p:spPr bwMode="auto">
          <a:xfrm>
            <a:off x="8226406" y="6611779"/>
            <a:ext cx="324036" cy="246221"/>
          </a:xfrm>
          <a:prstGeom prst="actionButtonEn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3" name="动作按钮: 第一张 32">
            <a:hlinkClick r:id="" action="ppaction://hlinkshowjump?jump=firstslide" highlightClick="1"/>
          </p:cNvPr>
          <p:cNvSpPr/>
          <p:nvPr/>
        </p:nvSpPr>
        <p:spPr bwMode="auto">
          <a:xfrm>
            <a:off x="8550442" y="6611779"/>
            <a:ext cx="270030" cy="246221"/>
          </a:xfrm>
          <a:prstGeom prst="actionButtonHom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
        <p:nvSpPr>
          <p:cNvPr id="34" name="动作按钮: 上一张 33">
            <a:hlinkClick r:id="" action="ppaction://hlinkshowjump?jump=endshow" highlightClick="1"/>
          </p:cNvPr>
          <p:cNvSpPr/>
          <p:nvPr/>
        </p:nvSpPr>
        <p:spPr bwMode="auto">
          <a:xfrm>
            <a:off x="8820472" y="6611779"/>
            <a:ext cx="288032" cy="246221"/>
          </a:xfrm>
          <a:prstGeom prst="actionButtonRetur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333333"/>
              </a:solidFill>
              <a:effectLst/>
              <a:latin typeface="Arial" pitchFamily="34" charset="0"/>
              <a:ea typeface="微软雅黑" pitchFamily="34" charset="-122"/>
            </a:endParaRPr>
          </a:p>
        </p:txBody>
      </p:sp>
    </p:spTree>
    <p:extLst>
      <p:ext uri="{BB962C8B-B14F-4D97-AF65-F5344CB8AC3E}">
        <p14:creationId xmlns:p14="http://schemas.microsoft.com/office/powerpoint/2010/main" xmlns="" val="2177371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500" fill="hold"/>
                                        <p:tgtEl>
                                          <p:spTgt spid="14"/>
                                        </p:tgtEl>
                                        <p:attrNameLst>
                                          <p:attrName>ppt_w</p:attrName>
                                        </p:attrNameLst>
                                      </p:cBhvr>
                                      <p:tavLst>
                                        <p:tav tm="0">
                                          <p:val>
                                            <p:fltVal val="0"/>
                                          </p:val>
                                        </p:tav>
                                        <p:tav tm="100000">
                                          <p:val>
                                            <p:strVal val="#ppt_w"/>
                                          </p:val>
                                        </p:tav>
                                      </p:tavLst>
                                    </p:anim>
                                    <p:anim calcmode="lin" valueType="num">
                                      <p:cBhvr>
                                        <p:cTn id="71" dur="500" fill="hold"/>
                                        <p:tgtEl>
                                          <p:spTgt spid="14"/>
                                        </p:tgtEl>
                                        <p:attrNameLst>
                                          <p:attrName>ppt_h</p:attrName>
                                        </p:attrNameLst>
                                      </p:cBhvr>
                                      <p:tavLst>
                                        <p:tav tm="0">
                                          <p:val>
                                            <p:fltVal val="0"/>
                                          </p:val>
                                        </p:tav>
                                        <p:tav tm="100000">
                                          <p:val>
                                            <p:strVal val="#ppt_h"/>
                                          </p:val>
                                        </p:tav>
                                      </p:tavLst>
                                    </p:anim>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p:cTn id="84" dur="500" fill="hold"/>
                                        <p:tgtEl>
                                          <p:spTgt spid="16"/>
                                        </p:tgtEl>
                                        <p:attrNameLst>
                                          <p:attrName>ppt_w</p:attrName>
                                        </p:attrNameLst>
                                      </p:cBhvr>
                                      <p:tavLst>
                                        <p:tav tm="0">
                                          <p:val>
                                            <p:fltVal val="0"/>
                                          </p:val>
                                        </p:tav>
                                        <p:tav tm="100000">
                                          <p:val>
                                            <p:strVal val="#ppt_w"/>
                                          </p:val>
                                        </p:tav>
                                      </p:tavLst>
                                    </p:anim>
                                    <p:anim calcmode="lin" valueType="num">
                                      <p:cBhvr>
                                        <p:cTn id="85" dur="500" fill="hold"/>
                                        <p:tgtEl>
                                          <p:spTgt spid="16"/>
                                        </p:tgtEl>
                                        <p:attrNameLst>
                                          <p:attrName>ppt_h</p:attrName>
                                        </p:attrNameLst>
                                      </p:cBhvr>
                                      <p:tavLst>
                                        <p:tav tm="0">
                                          <p:val>
                                            <p:fltVal val="0"/>
                                          </p:val>
                                        </p:tav>
                                        <p:tav tm="100000">
                                          <p:val>
                                            <p:strVal val="#ppt_h"/>
                                          </p:val>
                                        </p:tav>
                                      </p:tavLst>
                                    </p:anim>
                                    <p:animEffect transition="in" filter="fade">
                                      <p:cBhvr>
                                        <p:cTn id="86" dur="5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fltVal val="0"/>
                                          </p:val>
                                        </p:tav>
                                        <p:tav tm="100000">
                                          <p:val>
                                            <p:strVal val="#ppt_w"/>
                                          </p:val>
                                        </p:tav>
                                      </p:tavLst>
                                    </p:anim>
                                    <p:anim calcmode="lin" valueType="num">
                                      <p:cBhvr>
                                        <p:cTn id="99" dur="500" fill="hold"/>
                                        <p:tgtEl>
                                          <p:spTgt spid="18"/>
                                        </p:tgtEl>
                                        <p:attrNameLst>
                                          <p:attrName>ppt_h</p:attrName>
                                        </p:attrNameLst>
                                      </p:cBhvr>
                                      <p:tavLst>
                                        <p:tav tm="0">
                                          <p:val>
                                            <p:fltVal val="0"/>
                                          </p:val>
                                        </p:tav>
                                        <p:tav tm="100000">
                                          <p:val>
                                            <p:strVal val="#ppt_h"/>
                                          </p:val>
                                        </p:tav>
                                      </p:tavLst>
                                    </p:anim>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p:cTn id="105" dur="500" fill="hold"/>
                                        <p:tgtEl>
                                          <p:spTgt spid="19"/>
                                        </p:tgtEl>
                                        <p:attrNameLst>
                                          <p:attrName>ppt_w</p:attrName>
                                        </p:attrNameLst>
                                      </p:cBhvr>
                                      <p:tavLst>
                                        <p:tav tm="0">
                                          <p:val>
                                            <p:fltVal val="0"/>
                                          </p:val>
                                        </p:tav>
                                        <p:tav tm="100000">
                                          <p:val>
                                            <p:strVal val="#ppt_w"/>
                                          </p:val>
                                        </p:tav>
                                      </p:tavLst>
                                    </p:anim>
                                    <p:anim calcmode="lin" valueType="num">
                                      <p:cBhvr>
                                        <p:cTn id="106" dur="500" fill="hold"/>
                                        <p:tgtEl>
                                          <p:spTgt spid="19"/>
                                        </p:tgtEl>
                                        <p:attrNameLst>
                                          <p:attrName>ppt_h</p:attrName>
                                        </p:attrNameLst>
                                      </p:cBhvr>
                                      <p:tavLst>
                                        <p:tav tm="0">
                                          <p:val>
                                            <p:fltVal val="0"/>
                                          </p:val>
                                        </p:tav>
                                        <p:tav tm="100000">
                                          <p:val>
                                            <p:strVal val="#ppt_h"/>
                                          </p:val>
                                        </p:tav>
                                      </p:tavLst>
                                    </p:anim>
                                    <p:animEffect transition="in" filter="fade">
                                      <p:cBhvr>
                                        <p:cTn id="107" dur="500"/>
                                        <p:tgtEl>
                                          <p:spTgt spid="19"/>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p:cTn id="119" dur="500" fill="hold"/>
                                        <p:tgtEl>
                                          <p:spTgt spid="21"/>
                                        </p:tgtEl>
                                        <p:attrNameLst>
                                          <p:attrName>ppt_w</p:attrName>
                                        </p:attrNameLst>
                                      </p:cBhvr>
                                      <p:tavLst>
                                        <p:tav tm="0">
                                          <p:val>
                                            <p:fltVal val="0"/>
                                          </p:val>
                                        </p:tav>
                                        <p:tav tm="100000">
                                          <p:val>
                                            <p:strVal val="#ppt_w"/>
                                          </p:val>
                                        </p:tav>
                                      </p:tavLst>
                                    </p:anim>
                                    <p:anim calcmode="lin" valueType="num">
                                      <p:cBhvr>
                                        <p:cTn id="120" dur="500" fill="hold"/>
                                        <p:tgtEl>
                                          <p:spTgt spid="21"/>
                                        </p:tgtEl>
                                        <p:attrNameLst>
                                          <p:attrName>ppt_h</p:attrName>
                                        </p:attrNameLst>
                                      </p:cBhvr>
                                      <p:tavLst>
                                        <p:tav tm="0">
                                          <p:val>
                                            <p:fltVal val="0"/>
                                          </p:val>
                                        </p:tav>
                                        <p:tav tm="100000">
                                          <p:val>
                                            <p:strVal val="#ppt_h"/>
                                          </p:val>
                                        </p:tav>
                                      </p:tavLst>
                                    </p:anim>
                                    <p:animEffect transition="in" filter="fade">
                                      <p:cBhvr>
                                        <p:cTn id="121" dur="500"/>
                                        <p:tgtEl>
                                          <p:spTgt spid="21"/>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500" fill="hold"/>
                                        <p:tgtEl>
                                          <p:spTgt spid="22"/>
                                        </p:tgtEl>
                                        <p:attrNameLst>
                                          <p:attrName>ppt_w</p:attrName>
                                        </p:attrNameLst>
                                      </p:cBhvr>
                                      <p:tavLst>
                                        <p:tav tm="0">
                                          <p:val>
                                            <p:fltVal val="0"/>
                                          </p:val>
                                        </p:tav>
                                        <p:tav tm="100000">
                                          <p:val>
                                            <p:strVal val="#ppt_w"/>
                                          </p:val>
                                        </p:tav>
                                      </p:tavLst>
                                    </p:anim>
                                    <p:anim calcmode="lin" valueType="num">
                                      <p:cBhvr>
                                        <p:cTn id="127" dur="500" fill="hold"/>
                                        <p:tgtEl>
                                          <p:spTgt spid="22"/>
                                        </p:tgtEl>
                                        <p:attrNameLst>
                                          <p:attrName>ppt_h</p:attrName>
                                        </p:attrNameLst>
                                      </p:cBhvr>
                                      <p:tavLst>
                                        <p:tav tm="0">
                                          <p:val>
                                            <p:fltVal val="0"/>
                                          </p:val>
                                        </p:tav>
                                        <p:tav tm="100000">
                                          <p:val>
                                            <p:strVal val="#ppt_h"/>
                                          </p:val>
                                        </p:tav>
                                      </p:tavLst>
                                    </p:anim>
                                    <p:animEffect transition="in" filter="fade">
                                      <p:cBhvr>
                                        <p:cTn id="128" dur="500"/>
                                        <p:tgtEl>
                                          <p:spTgt spid="22"/>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23"/>
                                        </p:tgtEl>
                                        <p:attrNameLst>
                                          <p:attrName>style.visibility</p:attrName>
                                        </p:attrNameLst>
                                      </p:cBhvr>
                                      <p:to>
                                        <p:strVal val="visible"/>
                                      </p:to>
                                    </p:set>
                                    <p:anim calcmode="lin" valueType="num">
                                      <p:cBhvr>
                                        <p:cTn id="133" dur="500" fill="hold"/>
                                        <p:tgtEl>
                                          <p:spTgt spid="23"/>
                                        </p:tgtEl>
                                        <p:attrNameLst>
                                          <p:attrName>ppt_w</p:attrName>
                                        </p:attrNameLst>
                                      </p:cBhvr>
                                      <p:tavLst>
                                        <p:tav tm="0">
                                          <p:val>
                                            <p:fltVal val="0"/>
                                          </p:val>
                                        </p:tav>
                                        <p:tav tm="100000">
                                          <p:val>
                                            <p:strVal val="#ppt_w"/>
                                          </p:val>
                                        </p:tav>
                                      </p:tavLst>
                                    </p:anim>
                                    <p:anim calcmode="lin" valueType="num">
                                      <p:cBhvr>
                                        <p:cTn id="134" dur="500" fill="hold"/>
                                        <p:tgtEl>
                                          <p:spTgt spid="23"/>
                                        </p:tgtEl>
                                        <p:attrNameLst>
                                          <p:attrName>ppt_h</p:attrName>
                                        </p:attrNameLst>
                                      </p:cBhvr>
                                      <p:tavLst>
                                        <p:tav tm="0">
                                          <p:val>
                                            <p:fltVal val="0"/>
                                          </p:val>
                                        </p:tav>
                                        <p:tav tm="100000">
                                          <p:val>
                                            <p:strVal val="#ppt_h"/>
                                          </p:val>
                                        </p:tav>
                                      </p:tavLst>
                                    </p:anim>
                                    <p:animEffect transition="in" filter="fade">
                                      <p:cBhvr>
                                        <p:cTn id="135" dur="500"/>
                                        <p:tgtEl>
                                          <p:spTgt spid="23"/>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24"/>
                                        </p:tgtEl>
                                        <p:attrNameLst>
                                          <p:attrName>style.visibility</p:attrName>
                                        </p:attrNameLst>
                                      </p:cBhvr>
                                      <p:to>
                                        <p:strVal val="visible"/>
                                      </p:to>
                                    </p:set>
                                    <p:anim calcmode="lin" valueType="num">
                                      <p:cBhvr>
                                        <p:cTn id="140" dur="500" fill="hold"/>
                                        <p:tgtEl>
                                          <p:spTgt spid="24"/>
                                        </p:tgtEl>
                                        <p:attrNameLst>
                                          <p:attrName>ppt_w</p:attrName>
                                        </p:attrNameLst>
                                      </p:cBhvr>
                                      <p:tavLst>
                                        <p:tav tm="0">
                                          <p:val>
                                            <p:fltVal val="0"/>
                                          </p:val>
                                        </p:tav>
                                        <p:tav tm="100000">
                                          <p:val>
                                            <p:strVal val="#ppt_w"/>
                                          </p:val>
                                        </p:tav>
                                      </p:tavLst>
                                    </p:anim>
                                    <p:anim calcmode="lin" valueType="num">
                                      <p:cBhvr>
                                        <p:cTn id="141" dur="500" fill="hold"/>
                                        <p:tgtEl>
                                          <p:spTgt spid="24"/>
                                        </p:tgtEl>
                                        <p:attrNameLst>
                                          <p:attrName>ppt_h</p:attrName>
                                        </p:attrNameLst>
                                      </p:cBhvr>
                                      <p:tavLst>
                                        <p:tav tm="0">
                                          <p:val>
                                            <p:fltVal val="0"/>
                                          </p:val>
                                        </p:tav>
                                        <p:tav tm="100000">
                                          <p:val>
                                            <p:strVal val="#ppt_h"/>
                                          </p:val>
                                        </p:tav>
                                      </p:tavLst>
                                    </p:anim>
                                    <p:animEffect transition="in" filter="fade">
                                      <p:cBhvr>
                                        <p:cTn id="142" dur="500"/>
                                        <p:tgtEl>
                                          <p:spTgt spid="24"/>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6"/>
                                        </p:tgtEl>
                                      </p:cBhvr>
                                    </p:animEffect>
                                    <p:set>
                                      <p:cBhvr>
                                        <p:cTn id="147" dur="1" fill="hold">
                                          <p:stCondLst>
                                            <p:cond delay="499"/>
                                          </p:stCondLst>
                                        </p:cTn>
                                        <p:tgtEl>
                                          <p:spTgt spid="6"/>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7"/>
                                        </p:tgtEl>
                                      </p:cBhvr>
                                    </p:animEffect>
                                    <p:set>
                                      <p:cBhvr>
                                        <p:cTn id="150" dur="1" fill="hold">
                                          <p:stCondLst>
                                            <p:cond delay="499"/>
                                          </p:stCondLst>
                                        </p:cTn>
                                        <p:tgtEl>
                                          <p:spTgt spid="7"/>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8"/>
                                        </p:tgtEl>
                                      </p:cBhvr>
                                    </p:animEffect>
                                    <p:set>
                                      <p:cBhvr>
                                        <p:cTn id="153" dur="1" fill="hold">
                                          <p:stCondLst>
                                            <p:cond delay="499"/>
                                          </p:stCondLst>
                                        </p:cTn>
                                        <p:tgtEl>
                                          <p:spTgt spid="8"/>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9"/>
                                        </p:tgtEl>
                                      </p:cBhvr>
                                    </p:animEffect>
                                    <p:set>
                                      <p:cBhvr>
                                        <p:cTn id="156" dur="1" fill="hold">
                                          <p:stCondLst>
                                            <p:cond delay="499"/>
                                          </p:stCondLst>
                                        </p:cTn>
                                        <p:tgtEl>
                                          <p:spTgt spid="9"/>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0"/>
                                        </p:tgtEl>
                                      </p:cBhvr>
                                    </p:animEffect>
                                    <p:set>
                                      <p:cBhvr>
                                        <p:cTn id="159" dur="1" fill="hold">
                                          <p:stCondLst>
                                            <p:cond delay="499"/>
                                          </p:stCondLst>
                                        </p:cTn>
                                        <p:tgtEl>
                                          <p:spTgt spid="10"/>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1"/>
                                        </p:tgtEl>
                                      </p:cBhvr>
                                    </p:animEffect>
                                    <p:set>
                                      <p:cBhvr>
                                        <p:cTn id="162" dur="1" fill="hold">
                                          <p:stCondLst>
                                            <p:cond delay="499"/>
                                          </p:stCondLst>
                                        </p:cTn>
                                        <p:tgtEl>
                                          <p:spTgt spid="11"/>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12"/>
                                        </p:tgtEl>
                                      </p:cBhvr>
                                    </p:animEffect>
                                    <p:set>
                                      <p:cBhvr>
                                        <p:cTn id="165" dur="1" fill="hold">
                                          <p:stCondLst>
                                            <p:cond delay="499"/>
                                          </p:stCondLst>
                                        </p:cTn>
                                        <p:tgtEl>
                                          <p:spTgt spid="12"/>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3"/>
                                        </p:tgtEl>
                                      </p:cBhvr>
                                    </p:animEffect>
                                    <p:set>
                                      <p:cBhvr>
                                        <p:cTn id="168" dur="1" fill="hold">
                                          <p:stCondLst>
                                            <p:cond delay="499"/>
                                          </p:stCondLst>
                                        </p:cTn>
                                        <p:tgtEl>
                                          <p:spTgt spid="13"/>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14"/>
                                        </p:tgtEl>
                                      </p:cBhvr>
                                    </p:animEffect>
                                    <p:set>
                                      <p:cBhvr>
                                        <p:cTn id="171" dur="1" fill="hold">
                                          <p:stCondLst>
                                            <p:cond delay="499"/>
                                          </p:stCondLst>
                                        </p:cTn>
                                        <p:tgtEl>
                                          <p:spTgt spid="14"/>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15"/>
                                        </p:tgtEl>
                                      </p:cBhvr>
                                    </p:animEffect>
                                    <p:set>
                                      <p:cBhvr>
                                        <p:cTn id="174" dur="1" fill="hold">
                                          <p:stCondLst>
                                            <p:cond delay="499"/>
                                          </p:stCondLst>
                                        </p:cTn>
                                        <p:tgtEl>
                                          <p:spTgt spid="15"/>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16"/>
                                        </p:tgtEl>
                                      </p:cBhvr>
                                    </p:animEffect>
                                    <p:set>
                                      <p:cBhvr>
                                        <p:cTn id="177" dur="1" fill="hold">
                                          <p:stCondLst>
                                            <p:cond delay="499"/>
                                          </p:stCondLst>
                                        </p:cTn>
                                        <p:tgtEl>
                                          <p:spTgt spid="16"/>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17"/>
                                        </p:tgtEl>
                                      </p:cBhvr>
                                    </p:animEffect>
                                    <p:set>
                                      <p:cBhvr>
                                        <p:cTn id="180" dur="1" fill="hold">
                                          <p:stCondLst>
                                            <p:cond delay="499"/>
                                          </p:stCondLst>
                                        </p:cTn>
                                        <p:tgtEl>
                                          <p:spTgt spid="17"/>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8"/>
                                        </p:tgtEl>
                                      </p:cBhvr>
                                    </p:animEffect>
                                    <p:set>
                                      <p:cBhvr>
                                        <p:cTn id="183" dur="1" fill="hold">
                                          <p:stCondLst>
                                            <p:cond delay="499"/>
                                          </p:stCondLst>
                                        </p:cTn>
                                        <p:tgtEl>
                                          <p:spTgt spid="18"/>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500"/>
                                        <p:tgtEl>
                                          <p:spTgt spid="19"/>
                                        </p:tgtEl>
                                      </p:cBhvr>
                                    </p:animEffect>
                                    <p:set>
                                      <p:cBhvr>
                                        <p:cTn id="186" dur="1" fill="hold">
                                          <p:stCondLst>
                                            <p:cond delay="499"/>
                                          </p:stCondLst>
                                        </p:cTn>
                                        <p:tgtEl>
                                          <p:spTgt spid="19"/>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20"/>
                                        </p:tgtEl>
                                      </p:cBhvr>
                                    </p:animEffect>
                                    <p:set>
                                      <p:cBhvr>
                                        <p:cTn id="189" dur="1" fill="hold">
                                          <p:stCondLst>
                                            <p:cond delay="499"/>
                                          </p:stCondLst>
                                        </p:cTn>
                                        <p:tgtEl>
                                          <p:spTgt spid="20"/>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21"/>
                                        </p:tgtEl>
                                      </p:cBhvr>
                                    </p:animEffect>
                                    <p:set>
                                      <p:cBhvr>
                                        <p:cTn id="192" dur="1" fill="hold">
                                          <p:stCondLst>
                                            <p:cond delay="499"/>
                                          </p:stCondLst>
                                        </p:cTn>
                                        <p:tgtEl>
                                          <p:spTgt spid="21"/>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22"/>
                                        </p:tgtEl>
                                      </p:cBhvr>
                                    </p:animEffect>
                                    <p:set>
                                      <p:cBhvr>
                                        <p:cTn id="195" dur="1" fill="hold">
                                          <p:stCondLst>
                                            <p:cond delay="499"/>
                                          </p:stCondLst>
                                        </p:cTn>
                                        <p:tgtEl>
                                          <p:spTgt spid="22"/>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23"/>
                                        </p:tgtEl>
                                      </p:cBhvr>
                                    </p:animEffect>
                                    <p:set>
                                      <p:cBhvr>
                                        <p:cTn id="198" dur="1" fill="hold">
                                          <p:stCondLst>
                                            <p:cond delay="499"/>
                                          </p:stCondLst>
                                        </p:cTn>
                                        <p:tgtEl>
                                          <p:spTgt spid="23"/>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1" nodeType="click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53" presetClass="entr" presetSubtype="16" fill="hold" grpId="0" nodeType="clickEffect">
                                  <p:stCondLst>
                                    <p:cond delay="0"/>
                                  </p:stCondLst>
                                  <p:childTnLst>
                                    <p:set>
                                      <p:cBhvr>
                                        <p:cTn id="207" dur="1" fill="hold">
                                          <p:stCondLst>
                                            <p:cond delay="0"/>
                                          </p:stCondLst>
                                        </p:cTn>
                                        <p:tgtEl>
                                          <p:spTgt spid="25"/>
                                        </p:tgtEl>
                                        <p:attrNameLst>
                                          <p:attrName>style.visibility</p:attrName>
                                        </p:attrNameLst>
                                      </p:cBhvr>
                                      <p:to>
                                        <p:strVal val="visible"/>
                                      </p:to>
                                    </p:set>
                                    <p:anim calcmode="lin" valueType="num">
                                      <p:cBhvr>
                                        <p:cTn id="208" dur="500" fill="hold"/>
                                        <p:tgtEl>
                                          <p:spTgt spid="25"/>
                                        </p:tgtEl>
                                        <p:attrNameLst>
                                          <p:attrName>ppt_w</p:attrName>
                                        </p:attrNameLst>
                                      </p:cBhvr>
                                      <p:tavLst>
                                        <p:tav tm="0">
                                          <p:val>
                                            <p:fltVal val="0"/>
                                          </p:val>
                                        </p:tav>
                                        <p:tav tm="100000">
                                          <p:val>
                                            <p:strVal val="#ppt_w"/>
                                          </p:val>
                                        </p:tav>
                                      </p:tavLst>
                                    </p:anim>
                                    <p:anim calcmode="lin" valueType="num">
                                      <p:cBhvr>
                                        <p:cTn id="209" dur="500" fill="hold"/>
                                        <p:tgtEl>
                                          <p:spTgt spid="25"/>
                                        </p:tgtEl>
                                        <p:attrNameLst>
                                          <p:attrName>ppt_h</p:attrName>
                                        </p:attrNameLst>
                                      </p:cBhvr>
                                      <p:tavLst>
                                        <p:tav tm="0">
                                          <p:val>
                                            <p:fltVal val="0"/>
                                          </p:val>
                                        </p:tav>
                                        <p:tav tm="100000">
                                          <p:val>
                                            <p:strVal val="#ppt_h"/>
                                          </p:val>
                                        </p:tav>
                                      </p:tavLst>
                                    </p:anim>
                                    <p:animEffect transition="in" filter="fade">
                                      <p:cBhvr>
                                        <p:cTn id="210" dur="500"/>
                                        <p:tgtEl>
                                          <p:spTgt spid="25"/>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grpId="1" nodeType="clickEffect">
                                  <p:stCondLst>
                                    <p:cond delay="0"/>
                                  </p:stCondLst>
                                  <p:childTnLst>
                                    <p:animEffect transition="out" filter="fade">
                                      <p:cBhvr>
                                        <p:cTn id="214" dur="500"/>
                                        <p:tgtEl>
                                          <p:spTgt spid="25"/>
                                        </p:tgtEl>
                                      </p:cBhvr>
                                    </p:animEffect>
                                    <p:set>
                                      <p:cBhvr>
                                        <p:cTn id="215" dur="1" fill="hold">
                                          <p:stCondLst>
                                            <p:cond delay="499"/>
                                          </p:stCondLst>
                                        </p:cTn>
                                        <p:tgtEl>
                                          <p:spTgt spid="25"/>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53" presetClass="entr" presetSubtype="16" fill="hold" grpId="0" nodeType="clickEffect">
                                  <p:stCondLst>
                                    <p:cond delay="0"/>
                                  </p:stCondLst>
                                  <p:childTnLst>
                                    <p:set>
                                      <p:cBhvr>
                                        <p:cTn id="219" dur="1" fill="hold">
                                          <p:stCondLst>
                                            <p:cond delay="0"/>
                                          </p:stCondLst>
                                        </p:cTn>
                                        <p:tgtEl>
                                          <p:spTgt spid="26"/>
                                        </p:tgtEl>
                                        <p:attrNameLst>
                                          <p:attrName>style.visibility</p:attrName>
                                        </p:attrNameLst>
                                      </p:cBhvr>
                                      <p:to>
                                        <p:strVal val="visible"/>
                                      </p:to>
                                    </p:set>
                                    <p:anim calcmode="lin" valueType="num">
                                      <p:cBhvr>
                                        <p:cTn id="220" dur="500" fill="hold"/>
                                        <p:tgtEl>
                                          <p:spTgt spid="26"/>
                                        </p:tgtEl>
                                        <p:attrNameLst>
                                          <p:attrName>ppt_w</p:attrName>
                                        </p:attrNameLst>
                                      </p:cBhvr>
                                      <p:tavLst>
                                        <p:tav tm="0">
                                          <p:val>
                                            <p:fltVal val="0"/>
                                          </p:val>
                                        </p:tav>
                                        <p:tav tm="100000">
                                          <p:val>
                                            <p:strVal val="#ppt_w"/>
                                          </p:val>
                                        </p:tav>
                                      </p:tavLst>
                                    </p:anim>
                                    <p:anim calcmode="lin" valueType="num">
                                      <p:cBhvr>
                                        <p:cTn id="221" dur="500" fill="hold"/>
                                        <p:tgtEl>
                                          <p:spTgt spid="26"/>
                                        </p:tgtEl>
                                        <p:attrNameLst>
                                          <p:attrName>ppt_h</p:attrName>
                                        </p:attrNameLst>
                                      </p:cBhvr>
                                      <p:tavLst>
                                        <p:tav tm="0">
                                          <p:val>
                                            <p:fltVal val="0"/>
                                          </p:val>
                                        </p:tav>
                                        <p:tav tm="100000">
                                          <p:val>
                                            <p:strVal val="#ppt_h"/>
                                          </p:val>
                                        </p:tav>
                                      </p:tavLst>
                                    </p:anim>
                                    <p:animEffect transition="in" filter="fade">
                                      <p:cBhvr>
                                        <p:cTn id="222" dur="500"/>
                                        <p:tgtEl>
                                          <p:spTgt spid="26"/>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xit" presetSubtype="0" fill="hold" grpId="1" nodeType="clickEffect">
                                  <p:stCondLst>
                                    <p:cond delay="0"/>
                                  </p:stCondLst>
                                  <p:childTnLst>
                                    <p:animEffect transition="out" filter="fade">
                                      <p:cBhvr>
                                        <p:cTn id="226" dur="500"/>
                                        <p:tgtEl>
                                          <p:spTgt spid="26"/>
                                        </p:tgtEl>
                                      </p:cBhvr>
                                    </p:animEffect>
                                    <p:set>
                                      <p:cBhvr>
                                        <p:cTn id="227" dur="1" fill="hold">
                                          <p:stCondLst>
                                            <p:cond delay="499"/>
                                          </p:stCondLst>
                                        </p:cTn>
                                        <p:tgtEl>
                                          <p:spTgt spid="26"/>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53" presetClass="entr" presetSubtype="16" fill="hold" grpId="0" nodeType="clickEffect">
                                  <p:stCondLst>
                                    <p:cond delay="0"/>
                                  </p:stCondLst>
                                  <p:childTnLst>
                                    <p:set>
                                      <p:cBhvr>
                                        <p:cTn id="231" dur="1" fill="hold">
                                          <p:stCondLst>
                                            <p:cond delay="0"/>
                                          </p:stCondLst>
                                        </p:cTn>
                                        <p:tgtEl>
                                          <p:spTgt spid="27"/>
                                        </p:tgtEl>
                                        <p:attrNameLst>
                                          <p:attrName>style.visibility</p:attrName>
                                        </p:attrNameLst>
                                      </p:cBhvr>
                                      <p:to>
                                        <p:strVal val="visible"/>
                                      </p:to>
                                    </p:set>
                                    <p:anim calcmode="lin" valueType="num">
                                      <p:cBhvr>
                                        <p:cTn id="232" dur="500" fill="hold"/>
                                        <p:tgtEl>
                                          <p:spTgt spid="27"/>
                                        </p:tgtEl>
                                        <p:attrNameLst>
                                          <p:attrName>ppt_w</p:attrName>
                                        </p:attrNameLst>
                                      </p:cBhvr>
                                      <p:tavLst>
                                        <p:tav tm="0">
                                          <p:val>
                                            <p:fltVal val="0"/>
                                          </p:val>
                                        </p:tav>
                                        <p:tav tm="100000">
                                          <p:val>
                                            <p:strVal val="#ppt_w"/>
                                          </p:val>
                                        </p:tav>
                                      </p:tavLst>
                                    </p:anim>
                                    <p:anim calcmode="lin" valueType="num">
                                      <p:cBhvr>
                                        <p:cTn id="233" dur="500" fill="hold"/>
                                        <p:tgtEl>
                                          <p:spTgt spid="27"/>
                                        </p:tgtEl>
                                        <p:attrNameLst>
                                          <p:attrName>ppt_h</p:attrName>
                                        </p:attrNameLst>
                                      </p:cBhvr>
                                      <p:tavLst>
                                        <p:tav tm="0">
                                          <p:val>
                                            <p:fltVal val="0"/>
                                          </p:val>
                                        </p:tav>
                                        <p:tav tm="100000">
                                          <p:val>
                                            <p:strVal val="#ppt_h"/>
                                          </p:val>
                                        </p:tav>
                                      </p:tavLst>
                                    </p:anim>
                                    <p:animEffect transition="in" filter="fade">
                                      <p:cBhvr>
                                        <p:cTn id="2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0" i="0" u="none" strike="noStrike" cap="none" normalizeH="0" baseline="0" smtClean="0">
            <a:ln>
              <a:noFill/>
            </a:ln>
            <a:solidFill>
              <a:srgbClr val="333333"/>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0" i="0" u="none" strike="noStrike" cap="none" normalizeH="0" baseline="0" smtClean="0">
            <a:ln>
              <a:noFill/>
            </a:ln>
            <a:solidFill>
              <a:srgbClr val="333333"/>
            </a:solidFill>
            <a:effectLst/>
            <a:latin typeface="Arial" pitchFamily="34" charset="0"/>
            <a:ea typeface="微软雅黑" pitchFamily="34"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_2">
  <a:themeElements>
    <a:clrScheme name="自定义设计方案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0" i="0" u="none" strike="noStrike" cap="none" normalizeH="0" baseline="0" smtClean="0">
            <a:ln>
              <a:noFill/>
            </a:ln>
            <a:solidFill>
              <a:srgbClr val="333333"/>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0" i="0" u="none" strike="noStrike" cap="none" normalizeH="0" baseline="0" smtClean="0">
            <a:ln>
              <a:noFill/>
            </a:ln>
            <a:solidFill>
              <a:srgbClr val="333333"/>
            </a:solidFill>
            <a:effectLst/>
            <a:latin typeface="Arial" pitchFamily="34" charset="0"/>
            <a:ea typeface="微软雅黑" pitchFamily="34" charset="-122"/>
          </a:defRPr>
        </a:defPPr>
      </a:lstStyle>
    </a:lnDef>
  </a:objectDefaults>
  <a:extraClrSchemeLst>
    <a:extraClrScheme>
      <a:clrScheme name="自定义设计方案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157256084</TotalTime>
  <Pages>0</Pages>
  <Words>12585</Words>
  <Characters>0</Characters>
  <Application>Microsoft Office PowerPoint</Application>
  <DocSecurity>0</DocSecurity>
  <PresentationFormat>全屏显示(4:3)</PresentationFormat>
  <Lines>0</Lines>
  <Paragraphs>244</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Arial</vt:lpstr>
      <vt:lpstr>宋体</vt:lpstr>
      <vt:lpstr>微软雅黑</vt:lpstr>
      <vt:lpstr>华文中宋</vt:lpstr>
      <vt:lpstr>自定义设计方案</vt:lpstr>
      <vt:lpstr>自定义设计方案_2</vt:lpstr>
      <vt:lpstr>幻灯片 1</vt:lpstr>
      <vt:lpstr>走势分析中必须杜绝一根筋思维</vt:lpstr>
      <vt:lpstr>幻灯片 3</vt:lpstr>
      <vt:lpstr>一个教科书式走势的示范分析</vt:lpstr>
      <vt:lpstr>一个教科书式走势的示范分析（续）</vt:lpstr>
      <vt:lpstr>分型结构的心理因素</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清风绿荷</dc:title>
  <dc:subject/>
  <dc:creator>angang916</dc:creator>
  <cp:keywords/>
  <dc:description/>
  <cp:lastModifiedBy>Elliott Liang</cp:lastModifiedBy>
  <cp:revision>107</cp:revision>
  <cp:lastPrinted>1899-12-30T00:00:00Z</cp:lastPrinted>
  <dcterms:created xsi:type="dcterms:W3CDTF">2010-08-13T23:26:09Z</dcterms:created>
  <dcterms:modified xsi:type="dcterms:W3CDTF">2012-05-04T07:13:23Z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目标">
    <vt:lpwstr>PPT大赛参赛</vt:lpwstr>
  </property>
  <property fmtid="{D5CDD505-2E9C-101B-9397-08002B2CF9AE}" pid="3" name="KSOProductBuildVer">
    <vt:lpwstr>2052-6.6.0.2461</vt:lpwstr>
  </property>
</Properties>
</file>