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5143500" type="screen16x9"/>
  <p:notesSz cx="6858000" cy="9144000"/>
  <p:embeddedFontLst>
    <p:embeddedFont>
      <p:font typeface="Alfa Slab One" panose="020B060402020202020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8F00E-A731-4879-9B14-EE7BC2BA1DB8}">
  <a:tblStyle styleId="{8618F00E-A731-4879-9B14-EE7BC2BA1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543e82808_1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543e82808_1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d543e82808_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d543e82808_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d543e82808_1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d543e82808_1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4ee7e7f76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4ee7e7f76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d4ee7e7f7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d4ee7e7f7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0f17b3a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0f17b3a2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0f17b3a26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0f17b3a26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0f17b3a26_2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0f17b3a26_2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0f17b3a26_2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0f17b3a26_2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543e82808_1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543e82808_1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543e82808_1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543e82808_1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543e8280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543e8280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543e82808_1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543e82808_1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14175" y="1138338"/>
            <a:ext cx="54825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Classifying wafer defects using Machine Learning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13725" y="36067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Data Challenge Presentation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313725" y="4180625"/>
            <a:ext cx="372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	Brotherhood Team</a:t>
            </a: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175" y="48950"/>
            <a:ext cx="431500" cy="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1676675" y="239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</a:t>
            </a:r>
            <a:endParaRPr/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626" y="1044100"/>
            <a:ext cx="2734975" cy="37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 txBox="1"/>
          <p:nvPr/>
        </p:nvSpPr>
        <p:spPr>
          <a:xfrm>
            <a:off x="867000" y="1940700"/>
            <a:ext cx="3011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DISK 73 GB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RAM 13GB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GPU P100 16 GB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: Addressing Memory Limitations</a:t>
            </a:r>
            <a:endParaRPr/>
          </a:p>
        </p:txBody>
      </p:sp>
      <p:pic>
        <p:nvPicPr>
          <p:cNvPr id="415" name="Google Shape;415;p41" descr="Notebook tried to allocate more memory than available. Please Help!!! |  Data Science and Machine Learning | Kagg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75" y="1307850"/>
            <a:ext cx="7904249" cy="7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 txBox="1"/>
          <p:nvPr/>
        </p:nvSpPr>
        <p:spPr>
          <a:xfrm>
            <a:off x="812800" y="2315200"/>
            <a:ext cx="448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Limited Available Memory ! We need more RAM!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7" name="Google Shape;4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25" y="2947006"/>
            <a:ext cx="2190675" cy="164301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 txBox="1"/>
          <p:nvPr/>
        </p:nvSpPr>
        <p:spPr>
          <a:xfrm>
            <a:off x="4351225" y="4340075"/>
            <a:ext cx="35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</a:t>
            </a:r>
            <a:r>
              <a:rPr lang="en-GB" b="1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manually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 garbage collector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9" name="Google Shape;4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938" y="2857025"/>
            <a:ext cx="40671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50" y="815775"/>
            <a:ext cx="6917700" cy="20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/>
        </p:nvSpPr>
        <p:spPr>
          <a:xfrm>
            <a:off x="1862250" y="2778150"/>
            <a:ext cx="50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enough GPU memory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307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2"/>
          <p:cNvSpPr txBox="1"/>
          <p:nvPr/>
        </p:nvSpPr>
        <p:spPr>
          <a:xfrm>
            <a:off x="4285875" y="3424475"/>
            <a:ext cx="4174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Smaller batches (64)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 image resolution (256*256)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Smaller data type (float32)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>
            <a:off x="1154150" y="242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Overcoming Limited GPU Memory Resources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did we deal with Overfitting?</a:t>
            </a:r>
            <a:endParaRPr/>
          </a:p>
        </p:txBody>
      </p:sp>
      <p:graphicFrame>
        <p:nvGraphicFramePr>
          <p:cNvPr id="436" name="Google Shape;436;p43"/>
          <p:cNvGraphicFramePr/>
          <p:nvPr/>
        </p:nvGraphicFramePr>
        <p:xfrm>
          <a:off x="952500" y="274350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{8618F00E-A731-4879-9B14-EE7BC2BA1DB8}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 u="sng">
                          <a:solidFill>
                            <a:schemeClr val="accent2"/>
                          </a:solidFill>
                        </a:rPr>
                        <a:t>Technique</a:t>
                      </a:r>
                      <a:endParaRPr b="1" i="1" u="sng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 u="sng">
                          <a:solidFill>
                            <a:schemeClr val="accent2"/>
                          </a:solidFill>
                        </a:rPr>
                        <a:t>Result</a:t>
                      </a:r>
                      <a:endParaRPr b="1" i="1" u="sng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More Data Augmentation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Worked and gives best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MixUp Data Generator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No improvements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CutMix  Data Generator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Worked and gives best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Label Smoothing and PCA noise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No improvements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37" name="Google Shape;4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25" y="1064350"/>
            <a:ext cx="61722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/>
              <a:t>Results</a:t>
            </a:r>
            <a:endParaRPr b="1" i="1"/>
          </a:p>
        </p:txBody>
      </p:sp>
      <p:sp>
        <p:nvSpPr>
          <p:cNvPr id="444" name="Google Shape;444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accent4"/>
                </a:solidFill>
              </a:rPr>
              <a:t>Kaggle private score : </a:t>
            </a:r>
            <a:r>
              <a:rPr lang="en-GB" sz="1800"/>
              <a:t>0.98191 (3rd in the ranking)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accent4"/>
                </a:solidFill>
              </a:rPr>
              <a:t>Very fast </a:t>
            </a:r>
            <a:r>
              <a:rPr lang="en-GB" sz="1800"/>
              <a:t>: 69.24 ms for image prediction</a:t>
            </a:r>
            <a:endParaRPr sz="1800"/>
          </a:p>
        </p:txBody>
      </p:sp>
      <p:sp>
        <p:nvSpPr>
          <p:cNvPr id="445" name="Google Shape;4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052550" y="102825"/>
            <a:ext cx="70389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1510499"/>
            <a:ext cx="3849275" cy="2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4385563" y="956400"/>
            <a:ext cx="499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Basis of Electronic Equipment </a:t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00" y="1982077"/>
            <a:ext cx="2535525" cy="20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517850" y="1663650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Silicon Wafers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011300" y="2175925"/>
            <a:ext cx="1592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Motivation (WHY?)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Related Work 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052550" y="154800"/>
            <a:ext cx="70389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5677925" y="435600"/>
            <a:ext cx="298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 Images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397100" y="1268525"/>
            <a:ext cx="112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208588" y="3674925"/>
            <a:ext cx="160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680 × 680 pixels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48 – 271 KO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Grayscale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5" y="1627150"/>
            <a:ext cx="3452849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850" y="912600"/>
            <a:ext cx="1505974" cy="15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5675" y="915425"/>
            <a:ext cx="1559275" cy="15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6700" y="918263"/>
            <a:ext cx="1559275" cy="154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4900" y="2618975"/>
            <a:ext cx="1559275" cy="159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6400" y="2616225"/>
            <a:ext cx="1559275" cy="160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7900" y="2616225"/>
            <a:ext cx="1505975" cy="16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2267875" y="117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1"/>
          </p:nvPr>
        </p:nvSpPr>
        <p:spPr>
          <a:xfrm>
            <a:off x="161750" y="2031000"/>
            <a:ext cx="2624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Image Resizing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Image Normalization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Augmentation</a:t>
            </a:r>
            <a:endParaRPr/>
          </a:p>
        </p:txBody>
      </p:sp>
      <p:cxnSp>
        <p:nvCxnSpPr>
          <p:cNvPr id="172" name="Google Shape;172;p16"/>
          <p:cNvCxnSpPr/>
          <p:nvPr/>
        </p:nvCxnSpPr>
        <p:spPr>
          <a:xfrm>
            <a:off x="5455575" y="1932250"/>
            <a:ext cx="10575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6"/>
          <p:cNvCxnSpPr/>
          <p:nvPr/>
        </p:nvCxnSpPr>
        <p:spPr>
          <a:xfrm>
            <a:off x="5452275" y="4117100"/>
            <a:ext cx="106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4" name="Google Shape;1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350" y="1055075"/>
            <a:ext cx="1566250" cy="15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209" y="984675"/>
            <a:ext cx="1582016" cy="16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9200" y="3187050"/>
            <a:ext cx="1582025" cy="162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1463" y="3161550"/>
            <a:ext cx="1582025" cy="1578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779700" y="393750"/>
            <a:ext cx="7179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Advantages of Using Inception Architecture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body" idx="1"/>
          </p:nvPr>
        </p:nvSpPr>
        <p:spPr>
          <a:xfrm>
            <a:off x="241875" y="1384425"/>
            <a:ext cx="50082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lang="en-GB" sz="1405" b="1">
                <a:solidFill>
                  <a:schemeClr val="accent4"/>
                </a:solidFill>
              </a:rPr>
              <a:t>Efficient computation with Fast Training Time:</a:t>
            </a:r>
            <a:r>
              <a:rPr lang="en-GB" sz="1405" b="1"/>
              <a:t> A Key Advantage for Resource-Constrained Environments</a:t>
            </a:r>
            <a:endParaRPr sz="130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305"/>
          </a:p>
          <a:p>
            <a:pPr marL="457200" lvl="0" indent="-3051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-GB" sz="1505" b="1">
                <a:solidFill>
                  <a:schemeClr val="accent4"/>
                </a:solidFill>
              </a:rPr>
              <a:t>Multi-scaled feature extraction</a:t>
            </a:r>
            <a:r>
              <a:rPr lang="en-GB" sz="1405">
                <a:solidFill>
                  <a:schemeClr val="accent4"/>
                </a:solidFill>
              </a:rPr>
              <a:t>:</a:t>
            </a:r>
            <a:r>
              <a:rPr lang="en-GB" sz="1405"/>
              <a:t> robust to variations in the size and appearance of the objects in the images</a:t>
            </a:r>
            <a:endParaRPr sz="14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305"/>
          </a:p>
          <a:p>
            <a:pPr marL="457200" lvl="0" indent="-3051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-GB" sz="1505" b="1">
                <a:solidFill>
                  <a:schemeClr val="accent4"/>
                </a:solidFill>
              </a:rPr>
              <a:t>Simplicity and popularity</a:t>
            </a:r>
            <a:r>
              <a:rPr lang="en-GB" sz="1405">
                <a:solidFill>
                  <a:schemeClr val="accent4"/>
                </a:solidFill>
              </a:rPr>
              <a:t> :</a:t>
            </a:r>
            <a:r>
              <a:rPr lang="en-GB" sz="1405"/>
              <a:t> Google's Cloud Vision API and TensorFlow Object Detection API</a:t>
            </a:r>
            <a:endParaRPr sz="1405"/>
          </a:p>
        </p:txBody>
      </p:sp>
      <p:pic>
        <p:nvPicPr>
          <p:cNvPr id="361" name="Google Shape;3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00" y="1038550"/>
            <a:ext cx="2032850" cy="1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925" y="3798775"/>
            <a:ext cx="2027600" cy="11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150" y="2472300"/>
            <a:ext cx="2067150" cy="11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1903050" y="415300"/>
            <a:ext cx="5827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Architecture</a:t>
            </a:r>
            <a:endParaRPr/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1800"/>
            <a:ext cx="8839201" cy="251201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731200" y="339875"/>
            <a:ext cx="7933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60"/>
              <a:t>Training Progress: Pre-trained vs Non Pre-trained Weights</a:t>
            </a:r>
            <a:endParaRPr sz="1960"/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0" y="1526749"/>
            <a:ext cx="3429250" cy="21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950" y="1513325"/>
            <a:ext cx="3520450" cy="22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/>
          <p:nvPr/>
        </p:nvSpPr>
        <p:spPr>
          <a:xfrm>
            <a:off x="3434925" y="4065375"/>
            <a:ext cx="385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Huge difference !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title"/>
          </p:nvPr>
        </p:nvSpPr>
        <p:spPr>
          <a:xfrm>
            <a:off x="1297500" y="442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parameters</a:t>
            </a:r>
            <a:endParaRPr/>
          </a:p>
        </p:txBody>
      </p:sp>
      <p:graphicFrame>
        <p:nvGraphicFramePr>
          <p:cNvPr id="386" name="Google Shape;386;p38"/>
          <p:cNvGraphicFramePr/>
          <p:nvPr/>
        </p:nvGraphicFramePr>
        <p:xfrm>
          <a:off x="731675" y="1819150"/>
          <a:ext cx="7239050" cy="1798200"/>
        </p:xfrm>
        <a:graphic>
          <a:graphicData uri="http://schemas.openxmlformats.org/drawingml/2006/table">
            <a:tbl>
              <a:tblPr>
                <a:noFill/>
                <a:tableStyleId>{8618F00E-A731-4879-9B14-EE7BC2BA1DB8}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Learning rate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Batch size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# of epochs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Val_acc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LRscheduler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93.96%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LRscheduler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96.72%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LRscheduler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98.19%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Google Shape;387;p38"/>
          <p:cNvSpPr txBox="1"/>
          <p:nvPr/>
        </p:nvSpPr>
        <p:spPr>
          <a:xfrm>
            <a:off x="1097475" y="396842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-GB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used ImageNet weights as a starting point for </a:t>
            </a:r>
            <a:r>
              <a:rPr lang="en-GB" b="1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faster convergence</a:t>
            </a:r>
            <a:r>
              <a:rPr lang="en-GB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!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8174475" y="2428725"/>
            <a:ext cx="87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8147575" y="2824925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8713075" y="36075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8174475" y="3225125"/>
            <a:ext cx="5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625" y="1546400"/>
            <a:ext cx="42386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 txBox="1"/>
          <p:nvPr/>
        </p:nvSpPr>
        <p:spPr>
          <a:xfrm>
            <a:off x="5610925" y="2181975"/>
            <a:ext cx="315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Fast convergence !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Upward trend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overfitting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1539100" y="332975"/>
            <a:ext cx="55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 over Training Epochs</a:t>
            </a: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Affichage à l'écran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Alfa Slab One</vt:lpstr>
      <vt:lpstr>Arial</vt:lpstr>
      <vt:lpstr>Montserrat</vt:lpstr>
      <vt:lpstr>Lato</vt:lpstr>
      <vt:lpstr>Focus</vt:lpstr>
      <vt:lpstr>Classifying wafer defects using Machine Learning</vt:lpstr>
      <vt:lpstr>Introduction  </vt:lpstr>
      <vt:lpstr>Data Exploration</vt:lpstr>
      <vt:lpstr>Data Preprocessing</vt:lpstr>
      <vt:lpstr>The Advantages of Using Inception Architecture</vt:lpstr>
      <vt:lpstr>CNN Architecture</vt:lpstr>
      <vt:lpstr>Training Progress: Pre-trained vs Non Pre-trained Weights</vt:lpstr>
      <vt:lpstr>Training parameters</vt:lpstr>
      <vt:lpstr>Model Performance over Training Epochs</vt:lpstr>
      <vt:lpstr>Experimental setup</vt:lpstr>
      <vt:lpstr>Challenges : Addressing Memory Limitations</vt:lpstr>
      <vt:lpstr>Overcoming Limited GPU Memory Resources</vt:lpstr>
      <vt:lpstr>How did we deal with Overfitting?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wafer defects using Machine Learning</dc:title>
  <cp:lastModifiedBy>Youssef Benhachem</cp:lastModifiedBy>
  <cp:revision>1</cp:revision>
  <dcterms:modified xsi:type="dcterms:W3CDTF">2023-01-24T11:33:22Z</dcterms:modified>
</cp:coreProperties>
</file>