
<file path=[Content_Types].xml><?xml version="1.0" encoding="utf-8"?>
<Types xmlns="http://schemas.openxmlformats.org/package/2006/content-types">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707" r:id="rId2"/>
    <p:sldId id="756" r:id="rId3"/>
    <p:sldId id="757" r:id="rId4"/>
    <p:sldId id="758" r:id="rId5"/>
    <p:sldId id="786" r:id="rId6"/>
    <p:sldId id="787" r:id="rId7"/>
    <p:sldId id="788" r:id="rId8"/>
    <p:sldId id="789" r:id="rId9"/>
    <p:sldId id="763" r:id="rId10"/>
    <p:sldId id="790" r:id="rId11"/>
    <p:sldId id="791" r:id="rId12"/>
    <p:sldId id="792" r:id="rId13"/>
    <p:sldId id="793" r:id="rId14"/>
    <p:sldId id="794" r:id="rId15"/>
    <p:sldId id="795" r:id="rId16"/>
    <p:sldId id="797" r:id="rId17"/>
    <p:sldId id="800" r:id="rId18"/>
    <p:sldId id="801" r:id="rId19"/>
    <p:sldId id="802" r:id="rId20"/>
    <p:sldId id="804" r:id="rId21"/>
    <p:sldId id="805" r:id="rId22"/>
    <p:sldId id="803" r:id="rId23"/>
    <p:sldId id="776" r:id="rId24"/>
    <p:sldId id="777" r:id="rId25"/>
    <p:sldId id="807" r:id="rId26"/>
    <p:sldId id="806" r:id="rId27"/>
    <p:sldId id="808" r:id="rId28"/>
    <p:sldId id="809" r:id="rId29"/>
    <p:sldId id="810" r:id="rId30"/>
    <p:sldId id="811" r:id="rId31"/>
    <p:sldId id="812" r:id="rId32"/>
    <p:sldId id="785" r:id="rId3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nane BENHADID" initials="AB" lastIdx="2" clrIdx="0">
    <p:extLst>
      <p:ext uri="{19B8F6BF-5375-455C-9EA6-DF929625EA0E}">
        <p15:presenceInfo xmlns:p15="http://schemas.microsoft.com/office/powerpoint/2012/main" userId="3fcf2899ea83f40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E203E7"/>
    <a:srgbClr val="FF5C00"/>
    <a:srgbClr val="CC3399"/>
    <a:srgbClr val="FF9F9F"/>
    <a:srgbClr val="FF5353"/>
    <a:srgbClr val="60F278"/>
    <a:srgbClr val="79B172"/>
    <a:srgbClr val="66FF33"/>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B1443B-CFC9-4852-B9BE-0380150EE211}" v="608" dt="2019-09-16T08:28:45.836"/>
    <p1510:client id="{0BB2F2FB-B328-4E60-837F-8EF7476295EF}" v="178" dt="2019-11-27T10:01:24.812"/>
    <p1510:client id="{3828B9CC-4B70-4F1A-B2BB-3CD167049928}" v="327" dt="2019-10-28T13:11:15.273"/>
    <p1510:client id="{A31A89E0-8356-4CE5-A301-DD42EC55F1BA}" v="8" dt="2019-12-04T19:02:49.6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15" autoAdjust="0"/>
    <p:restoredTop sz="83309" autoAdjust="0"/>
  </p:normalViewPr>
  <p:slideViewPr>
    <p:cSldViewPr snapToGrid="0">
      <p:cViewPr varScale="1">
        <p:scale>
          <a:sx n="73" d="100"/>
          <a:sy n="73" d="100"/>
        </p:scale>
        <p:origin x="1176" y="66"/>
      </p:cViewPr>
      <p:guideLst>
        <p:guide orient="horz" pos="2160"/>
        <p:guide pos="3840"/>
      </p:guideLst>
    </p:cSldViewPr>
  </p:slideViewPr>
  <p:outlineViewPr>
    <p:cViewPr>
      <p:scale>
        <a:sx n="33" d="100"/>
        <a:sy n="33" d="100"/>
      </p:scale>
      <p:origin x="0" y="-7458"/>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298AF2-F27D-41E0-849F-07D98276E79A}" type="datetimeFigureOut">
              <a:rPr lang="fr-FR" smtClean="0"/>
              <a:t>07/12/2019</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376020-2AA9-46D0-90F9-766823EFAC1C}" type="slidenum">
              <a:rPr lang="fr-FR" smtClean="0"/>
              <a:t>‹#›</a:t>
            </a:fld>
            <a:endParaRPr lang="fr-FR"/>
          </a:p>
        </p:txBody>
      </p:sp>
    </p:spTree>
    <p:extLst>
      <p:ext uri="{BB962C8B-B14F-4D97-AF65-F5344CB8AC3E}">
        <p14:creationId xmlns:p14="http://schemas.microsoft.com/office/powerpoint/2010/main" val="4057718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rappel</a:t>
            </a:r>
          </a:p>
        </p:txBody>
      </p:sp>
      <p:sp>
        <p:nvSpPr>
          <p:cNvPr id="4" name="Slide Number Placeholder 3"/>
          <p:cNvSpPr>
            <a:spLocks noGrp="1"/>
          </p:cNvSpPr>
          <p:nvPr>
            <p:ph type="sldNum" sz="quarter" idx="10"/>
          </p:nvPr>
        </p:nvSpPr>
        <p:spPr/>
        <p:txBody>
          <a:bodyPr/>
          <a:lstStyle/>
          <a:p>
            <a:fld id="{14376020-2AA9-46D0-90F9-766823EFAC1C}" type="slidenum">
              <a:rPr lang="fr-FR" smtClean="0"/>
              <a:t>2</a:t>
            </a:fld>
            <a:endParaRPr lang="fr-FR"/>
          </a:p>
        </p:txBody>
      </p:sp>
    </p:spTree>
    <p:extLst>
      <p:ext uri="{BB962C8B-B14F-4D97-AF65-F5344CB8AC3E}">
        <p14:creationId xmlns:p14="http://schemas.microsoft.com/office/powerpoint/2010/main" val="22236923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14376020-2AA9-46D0-90F9-766823EFAC1C}" type="slidenum">
              <a:rPr lang="fr-FR" smtClean="0"/>
              <a:t>15</a:t>
            </a:fld>
            <a:endParaRPr lang="fr-FR"/>
          </a:p>
        </p:txBody>
      </p:sp>
    </p:spTree>
    <p:extLst>
      <p:ext uri="{BB962C8B-B14F-4D97-AF65-F5344CB8AC3E}">
        <p14:creationId xmlns:p14="http://schemas.microsoft.com/office/powerpoint/2010/main" val="9256023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14376020-2AA9-46D0-90F9-766823EFAC1C}" type="slidenum">
              <a:rPr lang="fr-FR" smtClean="0"/>
              <a:t>16</a:t>
            </a:fld>
            <a:endParaRPr lang="fr-FR"/>
          </a:p>
        </p:txBody>
      </p:sp>
    </p:spTree>
    <p:extLst>
      <p:ext uri="{BB962C8B-B14F-4D97-AF65-F5344CB8AC3E}">
        <p14:creationId xmlns:p14="http://schemas.microsoft.com/office/powerpoint/2010/main" val="36804130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14376020-2AA9-46D0-90F9-766823EFAC1C}" type="slidenum">
              <a:rPr lang="fr-FR" smtClean="0"/>
              <a:t>17</a:t>
            </a:fld>
            <a:endParaRPr lang="fr-FR"/>
          </a:p>
        </p:txBody>
      </p:sp>
    </p:spTree>
    <p:extLst>
      <p:ext uri="{BB962C8B-B14F-4D97-AF65-F5344CB8AC3E}">
        <p14:creationId xmlns:p14="http://schemas.microsoft.com/office/powerpoint/2010/main" val="1849990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14376020-2AA9-46D0-90F9-766823EFAC1C}" type="slidenum">
              <a:rPr lang="fr-FR" smtClean="0"/>
              <a:t>18</a:t>
            </a:fld>
            <a:endParaRPr lang="fr-FR"/>
          </a:p>
        </p:txBody>
      </p:sp>
    </p:spTree>
    <p:extLst>
      <p:ext uri="{BB962C8B-B14F-4D97-AF65-F5344CB8AC3E}">
        <p14:creationId xmlns:p14="http://schemas.microsoft.com/office/powerpoint/2010/main" val="42460859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14376020-2AA9-46D0-90F9-766823EFAC1C}" type="slidenum">
              <a:rPr lang="fr-FR" smtClean="0"/>
              <a:t>19</a:t>
            </a:fld>
            <a:endParaRPr lang="fr-FR"/>
          </a:p>
        </p:txBody>
      </p:sp>
    </p:spTree>
    <p:extLst>
      <p:ext uri="{BB962C8B-B14F-4D97-AF65-F5344CB8AC3E}">
        <p14:creationId xmlns:p14="http://schemas.microsoft.com/office/powerpoint/2010/main" val="9946988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14376020-2AA9-46D0-90F9-766823EFAC1C}" type="slidenum">
              <a:rPr lang="fr-FR" smtClean="0"/>
              <a:t>20</a:t>
            </a:fld>
            <a:endParaRPr lang="fr-FR"/>
          </a:p>
        </p:txBody>
      </p:sp>
    </p:spTree>
    <p:extLst>
      <p:ext uri="{BB962C8B-B14F-4D97-AF65-F5344CB8AC3E}">
        <p14:creationId xmlns:p14="http://schemas.microsoft.com/office/powerpoint/2010/main" val="15673780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14376020-2AA9-46D0-90F9-766823EFAC1C}" type="slidenum">
              <a:rPr lang="fr-FR" smtClean="0"/>
              <a:t>21</a:t>
            </a:fld>
            <a:endParaRPr lang="fr-FR"/>
          </a:p>
        </p:txBody>
      </p:sp>
    </p:spTree>
    <p:extLst>
      <p:ext uri="{BB962C8B-B14F-4D97-AF65-F5344CB8AC3E}">
        <p14:creationId xmlns:p14="http://schemas.microsoft.com/office/powerpoint/2010/main" val="16716183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0" dirty="0">
                <a:solidFill>
                  <a:srgbClr val="C00000"/>
                </a:solidFill>
              </a:rPr>
              <a:t>Chemin de l’instruction est dirigé par des lignes de contrôle et</a:t>
            </a:r>
            <a:r>
              <a:rPr lang="fr-FR" b="0" baseline="0" dirty="0">
                <a:solidFill>
                  <a:srgbClr val="C00000"/>
                </a:solidFill>
              </a:rPr>
              <a:t> de commande</a:t>
            </a:r>
            <a:r>
              <a:rPr lang="fr-FR" b="0" dirty="0">
                <a:solidFill>
                  <a:srgbClr val="C00000"/>
                </a:solidFill>
              </a:rPr>
              <a:t> </a:t>
            </a:r>
            <a:endParaRPr lang="fr-FR" b="0" dirty="0"/>
          </a:p>
        </p:txBody>
      </p:sp>
      <p:sp>
        <p:nvSpPr>
          <p:cNvPr id="4" name="Slide Number Placeholder 3"/>
          <p:cNvSpPr>
            <a:spLocks noGrp="1"/>
          </p:cNvSpPr>
          <p:nvPr>
            <p:ph type="sldNum" sz="quarter" idx="10"/>
          </p:nvPr>
        </p:nvSpPr>
        <p:spPr/>
        <p:txBody>
          <a:bodyPr/>
          <a:lstStyle/>
          <a:p>
            <a:fld id="{14376020-2AA9-46D0-90F9-766823EFAC1C}" type="slidenum">
              <a:rPr lang="fr-FR" smtClean="0"/>
              <a:t>22</a:t>
            </a:fld>
            <a:endParaRPr lang="fr-FR"/>
          </a:p>
        </p:txBody>
      </p:sp>
    </p:spTree>
    <p:extLst>
      <p:ext uri="{BB962C8B-B14F-4D97-AF65-F5344CB8AC3E}">
        <p14:creationId xmlns:p14="http://schemas.microsoft.com/office/powerpoint/2010/main" val="18108645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0" dirty="0">
                <a:solidFill>
                  <a:srgbClr val="C00000"/>
                </a:solidFill>
              </a:rPr>
              <a:t>Chemin de l’instruction est dirigé par des lignes de contrôle et</a:t>
            </a:r>
            <a:r>
              <a:rPr lang="fr-FR" b="0" baseline="0" dirty="0">
                <a:solidFill>
                  <a:srgbClr val="C00000"/>
                </a:solidFill>
              </a:rPr>
              <a:t> de commande</a:t>
            </a:r>
            <a:r>
              <a:rPr lang="fr-FR" b="0" dirty="0">
                <a:solidFill>
                  <a:srgbClr val="C00000"/>
                </a:solidFill>
              </a:rPr>
              <a:t> </a:t>
            </a:r>
            <a:endParaRPr lang="fr-FR" b="0" dirty="0"/>
          </a:p>
        </p:txBody>
      </p:sp>
      <p:sp>
        <p:nvSpPr>
          <p:cNvPr id="4" name="Slide Number Placeholder 3"/>
          <p:cNvSpPr>
            <a:spLocks noGrp="1"/>
          </p:cNvSpPr>
          <p:nvPr>
            <p:ph type="sldNum" sz="quarter" idx="10"/>
          </p:nvPr>
        </p:nvSpPr>
        <p:spPr/>
        <p:txBody>
          <a:bodyPr/>
          <a:lstStyle/>
          <a:p>
            <a:fld id="{14376020-2AA9-46D0-90F9-766823EFAC1C}" type="slidenum">
              <a:rPr lang="fr-FR" smtClean="0"/>
              <a:t>25</a:t>
            </a:fld>
            <a:endParaRPr lang="fr-FR"/>
          </a:p>
        </p:txBody>
      </p:sp>
    </p:spTree>
    <p:extLst>
      <p:ext uri="{BB962C8B-B14F-4D97-AF65-F5344CB8AC3E}">
        <p14:creationId xmlns:p14="http://schemas.microsoft.com/office/powerpoint/2010/main" val="35606631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0" dirty="0">
                <a:solidFill>
                  <a:srgbClr val="C00000"/>
                </a:solidFill>
              </a:rPr>
              <a:t>Chemin de l’instruction est dirigé par des lignes de contrôle et</a:t>
            </a:r>
            <a:r>
              <a:rPr lang="fr-FR" b="0" baseline="0" dirty="0">
                <a:solidFill>
                  <a:srgbClr val="C00000"/>
                </a:solidFill>
              </a:rPr>
              <a:t> de commande</a:t>
            </a:r>
            <a:r>
              <a:rPr lang="fr-FR" b="0" dirty="0">
                <a:solidFill>
                  <a:srgbClr val="C00000"/>
                </a:solidFill>
              </a:rPr>
              <a:t> </a:t>
            </a:r>
            <a:endParaRPr lang="fr-FR" b="0" dirty="0"/>
          </a:p>
        </p:txBody>
      </p:sp>
      <p:sp>
        <p:nvSpPr>
          <p:cNvPr id="4" name="Slide Number Placeholder 3"/>
          <p:cNvSpPr>
            <a:spLocks noGrp="1"/>
          </p:cNvSpPr>
          <p:nvPr>
            <p:ph type="sldNum" sz="quarter" idx="10"/>
          </p:nvPr>
        </p:nvSpPr>
        <p:spPr/>
        <p:txBody>
          <a:bodyPr/>
          <a:lstStyle/>
          <a:p>
            <a:fld id="{14376020-2AA9-46D0-90F9-766823EFAC1C}" type="slidenum">
              <a:rPr lang="fr-FR" smtClean="0"/>
              <a:t>26</a:t>
            </a:fld>
            <a:endParaRPr lang="fr-FR"/>
          </a:p>
        </p:txBody>
      </p:sp>
    </p:spTree>
    <p:extLst>
      <p:ext uri="{BB962C8B-B14F-4D97-AF65-F5344CB8AC3E}">
        <p14:creationId xmlns:p14="http://schemas.microsoft.com/office/powerpoint/2010/main" val="1408363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u="none" strike="noStrike" kern="1200" dirty="0">
                <a:solidFill>
                  <a:schemeClr val="tx1"/>
                </a:solidFill>
                <a:effectLst/>
                <a:latin typeface="+mn-lt"/>
                <a:ea typeface="+mn-ea"/>
                <a:cs typeface="+mn-cs"/>
              </a:rPr>
              <a:t>1. Fetch the instruction</a:t>
            </a:r>
            <a:r>
              <a:rPr lang="en-GB" sz="1200" b="0" i="0" u="none" strike="noStrike" kern="1200" dirty="0">
                <a:solidFill>
                  <a:schemeClr val="tx1"/>
                </a:solidFill>
                <a:effectLst/>
                <a:latin typeface="+mn-lt"/>
                <a:ea typeface="+mn-ea"/>
                <a:cs typeface="+mn-cs"/>
              </a:rPr>
              <a:t> The next instruction is fetched from the memory address that is currently stored in the Program Counter (IAR), and stored in the Instruction register (IR). At the end of the fetch operation, the PC points to the next instruction that will be read at the next cycle. </a:t>
            </a:r>
          </a:p>
          <a:p>
            <a:r>
              <a:rPr lang="en-GB" sz="1200" b="1" i="0" u="none" strike="noStrike" kern="1200" dirty="0">
                <a:solidFill>
                  <a:schemeClr val="tx1"/>
                </a:solidFill>
                <a:effectLst/>
                <a:latin typeface="+mn-lt"/>
                <a:ea typeface="+mn-ea"/>
                <a:cs typeface="+mn-cs"/>
              </a:rPr>
              <a:t>2. Decode the instruction</a:t>
            </a:r>
            <a:r>
              <a:rPr lang="en-GB" sz="1200" b="0" i="0" u="none" strike="noStrike" kern="1200" dirty="0">
                <a:solidFill>
                  <a:schemeClr val="tx1"/>
                </a:solidFill>
                <a:effectLst/>
                <a:latin typeface="+mn-lt"/>
                <a:ea typeface="+mn-ea"/>
                <a:cs typeface="+mn-cs"/>
              </a:rPr>
              <a:t> The decoder interprets the instruction. During this cycle the instruction inside the IR (instruction register) gets decoded. </a:t>
            </a:r>
          </a:p>
          <a:p>
            <a:r>
              <a:rPr lang="en-GB" sz="1200" b="1" i="0" u="none" strike="noStrike" kern="1200" dirty="0">
                <a:solidFill>
                  <a:schemeClr val="tx1"/>
                </a:solidFill>
                <a:effectLst/>
                <a:latin typeface="+mn-lt"/>
                <a:ea typeface="+mn-ea"/>
                <a:cs typeface="+mn-cs"/>
              </a:rPr>
              <a:t>3. Execute</a:t>
            </a:r>
            <a:r>
              <a:rPr lang="en-GB" sz="1200" b="0" i="0" u="none" strike="noStrike" kern="1200" dirty="0">
                <a:solidFill>
                  <a:schemeClr val="tx1"/>
                </a:solidFill>
                <a:effectLst/>
                <a:latin typeface="+mn-lt"/>
                <a:ea typeface="+mn-ea"/>
                <a:cs typeface="+mn-cs"/>
              </a:rPr>
              <a:t> The Control Unit of CPU passes the decoded information as a sequence of control signals to the relevant function units of the CPU to perform the actions required by the instruction such as reading values from registers, passing them to the ALU to perform mathematical or logic functions on them, and writing the result back to a register. If the ALU is involved, it sends a condition signal back to the CU. </a:t>
            </a:r>
          </a:p>
          <a:p>
            <a:r>
              <a:rPr lang="en-GB" sz="1200" b="1" i="0" u="none" strike="noStrike" kern="1200" dirty="0">
                <a:solidFill>
                  <a:schemeClr val="tx1"/>
                </a:solidFill>
                <a:effectLst/>
                <a:latin typeface="+mn-lt"/>
                <a:ea typeface="+mn-ea"/>
                <a:cs typeface="+mn-cs"/>
              </a:rPr>
              <a:t>4. Store result</a:t>
            </a:r>
            <a:r>
              <a:rPr lang="en-GB" sz="1200" b="0" i="0" u="none" strike="noStrike" kern="1200" dirty="0">
                <a:solidFill>
                  <a:schemeClr val="tx1"/>
                </a:solidFill>
                <a:effectLst/>
                <a:latin typeface="+mn-lt"/>
                <a:ea typeface="+mn-ea"/>
                <a:cs typeface="+mn-cs"/>
              </a:rPr>
              <a:t> The result generated by the operation is stored in the main memory, or sent to an output device. Based on the condition of any feedback from the ALU, Program Counter may be updated to a different address from which the next instruction will be fetched. </a:t>
            </a:r>
          </a:p>
          <a:p>
            <a:endParaRPr lang="fr-FR" dirty="0"/>
          </a:p>
        </p:txBody>
      </p:sp>
      <p:sp>
        <p:nvSpPr>
          <p:cNvPr id="4" name="Slide Number Placeholder 3"/>
          <p:cNvSpPr>
            <a:spLocks noGrp="1"/>
          </p:cNvSpPr>
          <p:nvPr>
            <p:ph type="sldNum" sz="quarter" idx="10"/>
          </p:nvPr>
        </p:nvSpPr>
        <p:spPr/>
        <p:txBody>
          <a:bodyPr/>
          <a:lstStyle/>
          <a:p>
            <a:fld id="{14376020-2AA9-46D0-90F9-766823EFAC1C}" type="slidenum">
              <a:rPr lang="fr-FR" smtClean="0"/>
              <a:t>3</a:t>
            </a:fld>
            <a:endParaRPr lang="fr-FR"/>
          </a:p>
        </p:txBody>
      </p:sp>
    </p:spTree>
    <p:extLst>
      <p:ext uri="{BB962C8B-B14F-4D97-AF65-F5344CB8AC3E}">
        <p14:creationId xmlns:p14="http://schemas.microsoft.com/office/powerpoint/2010/main" val="14306463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0" dirty="0">
                <a:solidFill>
                  <a:srgbClr val="C00000"/>
                </a:solidFill>
              </a:rPr>
              <a:t>Chemin de l’instruction est dirigé par des lignes de contrôle et</a:t>
            </a:r>
            <a:r>
              <a:rPr lang="fr-FR" b="0" baseline="0" dirty="0">
                <a:solidFill>
                  <a:srgbClr val="C00000"/>
                </a:solidFill>
              </a:rPr>
              <a:t> de commande</a:t>
            </a:r>
            <a:r>
              <a:rPr lang="fr-FR" b="0" dirty="0">
                <a:solidFill>
                  <a:srgbClr val="C00000"/>
                </a:solidFill>
              </a:rPr>
              <a:t> </a:t>
            </a:r>
            <a:endParaRPr lang="fr-FR" b="0" dirty="0"/>
          </a:p>
        </p:txBody>
      </p:sp>
      <p:sp>
        <p:nvSpPr>
          <p:cNvPr id="4" name="Slide Number Placeholder 3"/>
          <p:cNvSpPr>
            <a:spLocks noGrp="1"/>
          </p:cNvSpPr>
          <p:nvPr>
            <p:ph type="sldNum" sz="quarter" idx="10"/>
          </p:nvPr>
        </p:nvSpPr>
        <p:spPr/>
        <p:txBody>
          <a:bodyPr/>
          <a:lstStyle/>
          <a:p>
            <a:fld id="{14376020-2AA9-46D0-90F9-766823EFAC1C}" type="slidenum">
              <a:rPr lang="fr-FR" smtClean="0"/>
              <a:t>27</a:t>
            </a:fld>
            <a:endParaRPr lang="fr-FR"/>
          </a:p>
        </p:txBody>
      </p:sp>
    </p:spTree>
    <p:extLst>
      <p:ext uri="{BB962C8B-B14F-4D97-AF65-F5344CB8AC3E}">
        <p14:creationId xmlns:p14="http://schemas.microsoft.com/office/powerpoint/2010/main" val="1187475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0" dirty="0">
                <a:solidFill>
                  <a:srgbClr val="C00000"/>
                </a:solidFill>
              </a:rPr>
              <a:t>Chemin de l’instruction est dirigé par des lignes de contrôle et</a:t>
            </a:r>
            <a:r>
              <a:rPr lang="fr-FR" b="0" baseline="0" dirty="0">
                <a:solidFill>
                  <a:srgbClr val="C00000"/>
                </a:solidFill>
              </a:rPr>
              <a:t> de commande</a:t>
            </a:r>
            <a:r>
              <a:rPr lang="fr-FR" b="0" dirty="0">
                <a:solidFill>
                  <a:srgbClr val="C00000"/>
                </a:solidFill>
              </a:rPr>
              <a:t> </a:t>
            </a:r>
            <a:endParaRPr lang="fr-FR" b="0" dirty="0"/>
          </a:p>
        </p:txBody>
      </p:sp>
      <p:sp>
        <p:nvSpPr>
          <p:cNvPr id="4" name="Slide Number Placeholder 3"/>
          <p:cNvSpPr>
            <a:spLocks noGrp="1"/>
          </p:cNvSpPr>
          <p:nvPr>
            <p:ph type="sldNum" sz="quarter" idx="10"/>
          </p:nvPr>
        </p:nvSpPr>
        <p:spPr/>
        <p:txBody>
          <a:bodyPr/>
          <a:lstStyle/>
          <a:p>
            <a:fld id="{14376020-2AA9-46D0-90F9-766823EFAC1C}" type="slidenum">
              <a:rPr lang="fr-FR" smtClean="0"/>
              <a:t>28</a:t>
            </a:fld>
            <a:endParaRPr lang="fr-FR"/>
          </a:p>
        </p:txBody>
      </p:sp>
    </p:spTree>
    <p:extLst>
      <p:ext uri="{BB962C8B-B14F-4D97-AF65-F5344CB8AC3E}">
        <p14:creationId xmlns:p14="http://schemas.microsoft.com/office/powerpoint/2010/main" val="572966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0" dirty="0">
                <a:solidFill>
                  <a:srgbClr val="C00000"/>
                </a:solidFill>
              </a:rPr>
              <a:t>Chemin de l’instruction est dirigé par des lignes de contrôle et</a:t>
            </a:r>
            <a:r>
              <a:rPr lang="fr-FR" b="0" baseline="0" dirty="0">
                <a:solidFill>
                  <a:srgbClr val="C00000"/>
                </a:solidFill>
              </a:rPr>
              <a:t> de commande</a:t>
            </a:r>
            <a:r>
              <a:rPr lang="fr-FR" b="0" dirty="0">
                <a:solidFill>
                  <a:srgbClr val="C00000"/>
                </a:solidFill>
              </a:rPr>
              <a:t> </a:t>
            </a:r>
            <a:endParaRPr lang="fr-FR" b="0" dirty="0"/>
          </a:p>
        </p:txBody>
      </p:sp>
      <p:sp>
        <p:nvSpPr>
          <p:cNvPr id="4" name="Slide Number Placeholder 3"/>
          <p:cNvSpPr>
            <a:spLocks noGrp="1"/>
          </p:cNvSpPr>
          <p:nvPr>
            <p:ph type="sldNum" sz="quarter" idx="10"/>
          </p:nvPr>
        </p:nvSpPr>
        <p:spPr/>
        <p:txBody>
          <a:bodyPr/>
          <a:lstStyle/>
          <a:p>
            <a:fld id="{14376020-2AA9-46D0-90F9-766823EFAC1C}" type="slidenum">
              <a:rPr lang="fr-FR" smtClean="0"/>
              <a:t>29</a:t>
            </a:fld>
            <a:endParaRPr lang="fr-FR"/>
          </a:p>
        </p:txBody>
      </p:sp>
    </p:spTree>
    <p:extLst>
      <p:ext uri="{BB962C8B-B14F-4D97-AF65-F5344CB8AC3E}">
        <p14:creationId xmlns:p14="http://schemas.microsoft.com/office/powerpoint/2010/main" val="21944339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0" dirty="0">
                <a:solidFill>
                  <a:srgbClr val="C00000"/>
                </a:solidFill>
              </a:rPr>
              <a:t>Chemin de l’instruction est dirigé par des lignes de contrôle et</a:t>
            </a:r>
            <a:r>
              <a:rPr lang="fr-FR" b="0" baseline="0" dirty="0">
                <a:solidFill>
                  <a:srgbClr val="C00000"/>
                </a:solidFill>
              </a:rPr>
              <a:t> de commande</a:t>
            </a:r>
            <a:r>
              <a:rPr lang="fr-FR" b="0" dirty="0">
                <a:solidFill>
                  <a:srgbClr val="C00000"/>
                </a:solidFill>
              </a:rPr>
              <a:t> </a:t>
            </a:r>
            <a:endParaRPr lang="fr-FR" b="0" dirty="0"/>
          </a:p>
        </p:txBody>
      </p:sp>
      <p:sp>
        <p:nvSpPr>
          <p:cNvPr id="4" name="Slide Number Placeholder 3"/>
          <p:cNvSpPr>
            <a:spLocks noGrp="1"/>
          </p:cNvSpPr>
          <p:nvPr>
            <p:ph type="sldNum" sz="quarter" idx="10"/>
          </p:nvPr>
        </p:nvSpPr>
        <p:spPr/>
        <p:txBody>
          <a:bodyPr/>
          <a:lstStyle/>
          <a:p>
            <a:fld id="{14376020-2AA9-46D0-90F9-766823EFAC1C}" type="slidenum">
              <a:rPr lang="fr-FR" smtClean="0"/>
              <a:t>30</a:t>
            </a:fld>
            <a:endParaRPr lang="fr-FR"/>
          </a:p>
        </p:txBody>
      </p:sp>
    </p:spTree>
    <p:extLst>
      <p:ext uri="{BB962C8B-B14F-4D97-AF65-F5344CB8AC3E}">
        <p14:creationId xmlns:p14="http://schemas.microsoft.com/office/powerpoint/2010/main" val="32731574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0" dirty="0">
                <a:solidFill>
                  <a:srgbClr val="C00000"/>
                </a:solidFill>
              </a:rPr>
              <a:t>Chemin de l’instruction est dirigé par des lignes de contrôle et</a:t>
            </a:r>
            <a:r>
              <a:rPr lang="fr-FR" b="0" baseline="0" dirty="0">
                <a:solidFill>
                  <a:srgbClr val="C00000"/>
                </a:solidFill>
              </a:rPr>
              <a:t> de commande</a:t>
            </a:r>
            <a:r>
              <a:rPr lang="fr-FR" b="0" dirty="0">
                <a:solidFill>
                  <a:srgbClr val="C00000"/>
                </a:solidFill>
              </a:rPr>
              <a:t> </a:t>
            </a:r>
            <a:endParaRPr lang="fr-FR" b="0" dirty="0"/>
          </a:p>
        </p:txBody>
      </p:sp>
      <p:sp>
        <p:nvSpPr>
          <p:cNvPr id="4" name="Slide Number Placeholder 3"/>
          <p:cNvSpPr>
            <a:spLocks noGrp="1"/>
          </p:cNvSpPr>
          <p:nvPr>
            <p:ph type="sldNum" sz="quarter" idx="10"/>
          </p:nvPr>
        </p:nvSpPr>
        <p:spPr/>
        <p:txBody>
          <a:bodyPr/>
          <a:lstStyle/>
          <a:p>
            <a:fld id="{14376020-2AA9-46D0-90F9-766823EFAC1C}" type="slidenum">
              <a:rPr lang="fr-FR" smtClean="0"/>
              <a:t>31</a:t>
            </a:fld>
            <a:endParaRPr lang="fr-FR"/>
          </a:p>
        </p:txBody>
      </p:sp>
    </p:spTree>
    <p:extLst>
      <p:ext uri="{BB962C8B-B14F-4D97-AF65-F5344CB8AC3E}">
        <p14:creationId xmlns:p14="http://schemas.microsoft.com/office/powerpoint/2010/main" val="27129404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rappel</a:t>
            </a:r>
          </a:p>
        </p:txBody>
      </p:sp>
      <p:sp>
        <p:nvSpPr>
          <p:cNvPr id="4" name="Slide Number Placeholder 3"/>
          <p:cNvSpPr>
            <a:spLocks noGrp="1"/>
          </p:cNvSpPr>
          <p:nvPr>
            <p:ph type="sldNum" sz="quarter" idx="10"/>
          </p:nvPr>
        </p:nvSpPr>
        <p:spPr/>
        <p:txBody>
          <a:bodyPr/>
          <a:lstStyle/>
          <a:p>
            <a:fld id="{14376020-2AA9-46D0-90F9-766823EFAC1C}" type="slidenum">
              <a:rPr lang="fr-FR" smtClean="0"/>
              <a:t>7</a:t>
            </a:fld>
            <a:endParaRPr lang="fr-FR"/>
          </a:p>
        </p:txBody>
      </p:sp>
    </p:spTree>
    <p:extLst>
      <p:ext uri="{BB962C8B-B14F-4D97-AF65-F5344CB8AC3E}">
        <p14:creationId xmlns:p14="http://schemas.microsoft.com/office/powerpoint/2010/main" val="38949748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14376020-2AA9-46D0-90F9-766823EFAC1C}" type="slidenum">
              <a:rPr lang="fr-FR" smtClean="0"/>
              <a:t>8</a:t>
            </a:fld>
            <a:endParaRPr lang="fr-FR"/>
          </a:p>
        </p:txBody>
      </p:sp>
    </p:spTree>
    <p:extLst>
      <p:ext uri="{BB962C8B-B14F-4D97-AF65-F5344CB8AC3E}">
        <p14:creationId xmlns:p14="http://schemas.microsoft.com/office/powerpoint/2010/main" val="582202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14376020-2AA9-46D0-90F9-766823EFAC1C}" type="slidenum">
              <a:rPr lang="fr-FR" smtClean="0"/>
              <a:t>10</a:t>
            </a:fld>
            <a:endParaRPr lang="fr-FR"/>
          </a:p>
        </p:txBody>
      </p:sp>
    </p:spTree>
    <p:extLst>
      <p:ext uri="{BB962C8B-B14F-4D97-AF65-F5344CB8AC3E}">
        <p14:creationId xmlns:p14="http://schemas.microsoft.com/office/powerpoint/2010/main" val="1036232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14376020-2AA9-46D0-90F9-766823EFAC1C}" type="slidenum">
              <a:rPr lang="fr-FR" smtClean="0"/>
              <a:t>11</a:t>
            </a:fld>
            <a:endParaRPr lang="fr-FR"/>
          </a:p>
        </p:txBody>
      </p:sp>
    </p:spTree>
    <p:extLst>
      <p:ext uri="{BB962C8B-B14F-4D97-AF65-F5344CB8AC3E}">
        <p14:creationId xmlns:p14="http://schemas.microsoft.com/office/powerpoint/2010/main" val="23380471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14376020-2AA9-46D0-90F9-766823EFAC1C}" type="slidenum">
              <a:rPr lang="fr-FR" smtClean="0"/>
              <a:t>12</a:t>
            </a:fld>
            <a:endParaRPr lang="fr-FR"/>
          </a:p>
        </p:txBody>
      </p:sp>
    </p:spTree>
    <p:extLst>
      <p:ext uri="{BB962C8B-B14F-4D97-AF65-F5344CB8AC3E}">
        <p14:creationId xmlns:p14="http://schemas.microsoft.com/office/powerpoint/2010/main" val="19282887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14376020-2AA9-46D0-90F9-766823EFAC1C}" type="slidenum">
              <a:rPr lang="fr-FR" smtClean="0"/>
              <a:t>13</a:t>
            </a:fld>
            <a:endParaRPr lang="fr-FR"/>
          </a:p>
        </p:txBody>
      </p:sp>
    </p:spTree>
    <p:extLst>
      <p:ext uri="{BB962C8B-B14F-4D97-AF65-F5344CB8AC3E}">
        <p14:creationId xmlns:p14="http://schemas.microsoft.com/office/powerpoint/2010/main" val="225497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14376020-2AA9-46D0-90F9-766823EFAC1C}" type="slidenum">
              <a:rPr lang="fr-FR" smtClean="0"/>
              <a:t>14</a:t>
            </a:fld>
            <a:endParaRPr lang="fr-FR"/>
          </a:p>
        </p:txBody>
      </p:sp>
    </p:spTree>
    <p:extLst>
      <p:ext uri="{BB962C8B-B14F-4D97-AF65-F5344CB8AC3E}">
        <p14:creationId xmlns:p14="http://schemas.microsoft.com/office/powerpoint/2010/main" val="3049104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b="1">
                <a:solidFill>
                  <a:schemeClr val="tx1"/>
                </a:solidFill>
              </a:defRPr>
            </a:lvl1pPr>
          </a:lstStyle>
          <a:p>
            <a:r>
              <a:rPr lang="en-US" dirty="0"/>
              <a:t>Click to edit Master title style</a:t>
            </a:r>
            <a:endParaRPr lang="fr-FR"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FR"/>
          </a:p>
        </p:txBody>
      </p:sp>
      <p:sp>
        <p:nvSpPr>
          <p:cNvPr id="4" name="Date Placeholder 3"/>
          <p:cNvSpPr>
            <a:spLocks noGrp="1"/>
          </p:cNvSpPr>
          <p:nvPr>
            <p:ph type="dt" sz="half" idx="10"/>
          </p:nvPr>
        </p:nvSpPr>
        <p:spPr/>
        <p:txBody>
          <a:bodyPr/>
          <a:lstStyle/>
          <a:p>
            <a:fld id="{0CAFC0B6-430E-4511-9C5A-E7A7B53A5C13}" type="datetimeFigureOut">
              <a:rPr lang="fr-FR" smtClean="0"/>
              <a:t>07/12/2019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5CD1086-0F12-40DA-BCA2-15A1436988BF}" type="slidenum">
              <a:rPr lang="fr-FR" smtClean="0"/>
              <a:t>‹#›</a:t>
            </a:fld>
            <a:endParaRPr lang="fr-FR"/>
          </a:p>
        </p:txBody>
      </p:sp>
    </p:spTree>
    <p:extLst>
      <p:ext uri="{BB962C8B-B14F-4D97-AF65-F5344CB8AC3E}">
        <p14:creationId xmlns:p14="http://schemas.microsoft.com/office/powerpoint/2010/main" val="2174934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p:cNvSpPr>
            <a:spLocks noGrp="1"/>
          </p:cNvSpPr>
          <p:nvPr>
            <p:ph type="dt" sz="half" idx="10"/>
          </p:nvPr>
        </p:nvSpPr>
        <p:spPr/>
        <p:txBody>
          <a:bodyPr/>
          <a:lstStyle/>
          <a:p>
            <a:fld id="{0CAFC0B6-430E-4511-9C5A-E7A7B53A5C13}" type="datetimeFigureOut">
              <a:rPr lang="fr-FR" smtClean="0"/>
              <a:t>07/12/2019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5CD1086-0F12-40DA-BCA2-15A1436988BF}" type="slidenum">
              <a:rPr lang="fr-FR" smtClean="0"/>
              <a:t>‹#›</a:t>
            </a:fld>
            <a:endParaRPr lang="fr-FR"/>
          </a:p>
        </p:txBody>
      </p:sp>
    </p:spTree>
    <p:extLst>
      <p:ext uri="{BB962C8B-B14F-4D97-AF65-F5344CB8AC3E}">
        <p14:creationId xmlns:p14="http://schemas.microsoft.com/office/powerpoint/2010/main" val="1072236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fr-F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p:cNvSpPr>
            <a:spLocks noGrp="1"/>
          </p:cNvSpPr>
          <p:nvPr>
            <p:ph type="dt" sz="half" idx="10"/>
          </p:nvPr>
        </p:nvSpPr>
        <p:spPr/>
        <p:txBody>
          <a:bodyPr/>
          <a:lstStyle/>
          <a:p>
            <a:fld id="{0CAFC0B6-430E-4511-9C5A-E7A7B53A5C13}" type="datetimeFigureOut">
              <a:rPr lang="fr-FR" smtClean="0"/>
              <a:t>07/12/2019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5CD1086-0F12-40DA-BCA2-15A1436988BF}" type="slidenum">
              <a:rPr lang="fr-FR" smtClean="0"/>
              <a:t>‹#›</a:t>
            </a:fld>
            <a:endParaRPr lang="fr-FR"/>
          </a:p>
        </p:txBody>
      </p:sp>
    </p:spTree>
    <p:extLst>
      <p:ext uri="{BB962C8B-B14F-4D97-AF65-F5344CB8AC3E}">
        <p14:creationId xmlns:p14="http://schemas.microsoft.com/office/powerpoint/2010/main" val="3487563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rgbClr val="C00000"/>
                </a:solidFill>
              </a:defRPr>
            </a:lvl1pPr>
          </a:lstStyle>
          <a:p>
            <a:r>
              <a:rPr lang="en-US" dirty="0"/>
              <a:t>Click to edit Master title style</a:t>
            </a:r>
            <a:endParaRPr lang="fr-FR"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p:cNvSpPr>
            <a:spLocks noGrp="1"/>
          </p:cNvSpPr>
          <p:nvPr>
            <p:ph type="dt" sz="half" idx="10"/>
          </p:nvPr>
        </p:nvSpPr>
        <p:spPr/>
        <p:txBody>
          <a:bodyPr/>
          <a:lstStyle/>
          <a:p>
            <a:fld id="{0CAFC0B6-430E-4511-9C5A-E7A7B53A5C13}" type="datetimeFigureOut">
              <a:rPr lang="fr-FR" smtClean="0"/>
              <a:t>07/12/2019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5CD1086-0F12-40DA-BCA2-15A1436988BF}" type="slidenum">
              <a:rPr lang="fr-FR" smtClean="0"/>
              <a:t>‹#›</a:t>
            </a:fld>
            <a:endParaRPr lang="fr-FR"/>
          </a:p>
        </p:txBody>
      </p:sp>
    </p:spTree>
    <p:extLst>
      <p:ext uri="{BB962C8B-B14F-4D97-AF65-F5344CB8AC3E}">
        <p14:creationId xmlns:p14="http://schemas.microsoft.com/office/powerpoint/2010/main" val="3385935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b="1">
                <a:solidFill>
                  <a:srgbClr val="C00000"/>
                </a:solidFill>
              </a:defRPr>
            </a:lvl1pPr>
          </a:lstStyle>
          <a:p>
            <a:r>
              <a:rPr lang="en-US" dirty="0"/>
              <a:t>Click to edit Master title style</a:t>
            </a:r>
            <a:endParaRPr lang="fr-FR"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AFC0B6-430E-4511-9C5A-E7A7B53A5C13}" type="datetimeFigureOut">
              <a:rPr lang="fr-FR" smtClean="0"/>
              <a:t>07/12/2019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5CD1086-0F12-40DA-BCA2-15A1436988BF}" type="slidenum">
              <a:rPr lang="fr-FR" smtClean="0"/>
              <a:t>‹#›</a:t>
            </a:fld>
            <a:endParaRPr lang="fr-FR"/>
          </a:p>
        </p:txBody>
      </p:sp>
    </p:spTree>
    <p:extLst>
      <p:ext uri="{BB962C8B-B14F-4D97-AF65-F5344CB8AC3E}">
        <p14:creationId xmlns:p14="http://schemas.microsoft.com/office/powerpoint/2010/main" val="1829485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rgbClr val="C00000"/>
                </a:solidFill>
              </a:defRPr>
            </a:lvl1pPr>
          </a:lstStyle>
          <a:p>
            <a:r>
              <a:rPr lang="en-US" dirty="0"/>
              <a:t>Click to edit Master title style</a:t>
            </a:r>
            <a:endParaRPr lang="fr-FR"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p:cNvSpPr>
            <a:spLocks noGrp="1"/>
          </p:cNvSpPr>
          <p:nvPr>
            <p:ph type="dt" sz="half" idx="10"/>
          </p:nvPr>
        </p:nvSpPr>
        <p:spPr/>
        <p:txBody>
          <a:bodyPr/>
          <a:lstStyle/>
          <a:p>
            <a:fld id="{0CAFC0B6-430E-4511-9C5A-E7A7B53A5C13}" type="datetimeFigureOut">
              <a:rPr lang="fr-FR" smtClean="0"/>
              <a:t>07/12/2019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5CD1086-0F12-40DA-BCA2-15A1436988BF}" type="slidenum">
              <a:rPr lang="fr-FR" smtClean="0"/>
              <a:t>‹#›</a:t>
            </a:fld>
            <a:endParaRPr lang="fr-FR"/>
          </a:p>
        </p:txBody>
      </p:sp>
    </p:spTree>
    <p:extLst>
      <p:ext uri="{BB962C8B-B14F-4D97-AF65-F5344CB8AC3E}">
        <p14:creationId xmlns:p14="http://schemas.microsoft.com/office/powerpoint/2010/main" val="1276810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fr-F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p:cNvSpPr>
            <a:spLocks noGrp="1"/>
          </p:cNvSpPr>
          <p:nvPr>
            <p:ph type="dt" sz="half" idx="10"/>
          </p:nvPr>
        </p:nvSpPr>
        <p:spPr/>
        <p:txBody>
          <a:bodyPr/>
          <a:lstStyle/>
          <a:p>
            <a:fld id="{0CAFC0B6-430E-4511-9C5A-E7A7B53A5C13}" type="datetimeFigureOut">
              <a:rPr lang="fr-FR" smtClean="0"/>
              <a:t>07/12/2019</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15CD1086-0F12-40DA-BCA2-15A1436988BF}" type="slidenum">
              <a:rPr lang="fr-FR" smtClean="0"/>
              <a:t>‹#›</a:t>
            </a:fld>
            <a:endParaRPr lang="fr-FR"/>
          </a:p>
        </p:txBody>
      </p:sp>
    </p:spTree>
    <p:extLst>
      <p:ext uri="{BB962C8B-B14F-4D97-AF65-F5344CB8AC3E}">
        <p14:creationId xmlns:p14="http://schemas.microsoft.com/office/powerpoint/2010/main" val="2854947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Date Placeholder 2"/>
          <p:cNvSpPr>
            <a:spLocks noGrp="1"/>
          </p:cNvSpPr>
          <p:nvPr>
            <p:ph type="dt" sz="half" idx="10"/>
          </p:nvPr>
        </p:nvSpPr>
        <p:spPr/>
        <p:txBody>
          <a:bodyPr/>
          <a:lstStyle/>
          <a:p>
            <a:fld id="{0CAFC0B6-430E-4511-9C5A-E7A7B53A5C13}" type="datetimeFigureOut">
              <a:rPr lang="fr-FR" smtClean="0"/>
              <a:t>07/12/2019</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15CD1086-0F12-40DA-BCA2-15A1436988BF}" type="slidenum">
              <a:rPr lang="fr-FR" smtClean="0"/>
              <a:t>‹#›</a:t>
            </a:fld>
            <a:endParaRPr lang="fr-FR"/>
          </a:p>
        </p:txBody>
      </p:sp>
    </p:spTree>
    <p:extLst>
      <p:ext uri="{BB962C8B-B14F-4D97-AF65-F5344CB8AC3E}">
        <p14:creationId xmlns:p14="http://schemas.microsoft.com/office/powerpoint/2010/main" val="695896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AFC0B6-430E-4511-9C5A-E7A7B53A5C13}" type="datetimeFigureOut">
              <a:rPr lang="fr-FR" smtClean="0"/>
              <a:t>07/12/2019</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15CD1086-0F12-40DA-BCA2-15A1436988BF}" type="slidenum">
              <a:rPr lang="fr-FR" smtClean="0"/>
              <a:t>‹#›</a:t>
            </a:fld>
            <a:endParaRPr lang="fr-FR"/>
          </a:p>
        </p:txBody>
      </p:sp>
    </p:spTree>
    <p:extLst>
      <p:ext uri="{BB962C8B-B14F-4D97-AF65-F5344CB8AC3E}">
        <p14:creationId xmlns:p14="http://schemas.microsoft.com/office/powerpoint/2010/main" val="200443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AFC0B6-430E-4511-9C5A-E7A7B53A5C13}" type="datetimeFigureOut">
              <a:rPr lang="fr-FR" smtClean="0"/>
              <a:t>07/12/2019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5CD1086-0F12-40DA-BCA2-15A1436988BF}" type="slidenum">
              <a:rPr lang="fr-FR" smtClean="0"/>
              <a:t>‹#›</a:t>
            </a:fld>
            <a:endParaRPr lang="fr-FR"/>
          </a:p>
        </p:txBody>
      </p:sp>
    </p:spTree>
    <p:extLst>
      <p:ext uri="{BB962C8B-B14F-4D97-AF65-F5344CB8AC3E}">
        <p14:creationId xmlns:p14="http://schemas.microsoft.com/office/powerpoint/2010/main" val="1070488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AFC0B6-430E-4511-9C5A-E7A7B53A5C13}" type="datetimeFigureOut">
              <a:rPr lang="fr-FR" smtClean="0"/>
              <a:t>07/12/2019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5CD1086-0F12-40DA-BCA2-15A1436988BF}" type="slidenum">
              <a:rPr lang="fr-FR" smtClean="0"/>
              <a:t>‹#›</a:t>
            </a:fld>
            <a:endParaRPr lang="fr-FR"/>
          </a:p>
        </p:txBody>
      </p:sp>
    </p:spTree>
    <p:extLst>
      <p:ext uri="{BB962C8B-B14F-4D97-AF65-F5344CB8AC3E}">
        <p14:creationId xmlns:p14="http://schemas.microsoft.com/office/powerpoint/2010/main" val="2305949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F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AFC0B6-430E-4511-9C5A-E7A7B53A5C13}" type="datetimeFigureOut">
              <a:rPr lang="fr-FR" smtClean="0"/>
              <a:t>07/12/2019</a:t>
            </a:fld>
            <a:endParaRPr lang="fr-F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CD1086-0F12-40DA-BCA2-15A1436988BF}" type="slidenum">
              <a:rPr lang="fr-FR" smtClean="0"/>
              <a:t>‹#›</a:t>
            </a:fld>
            <a:endParaRPr lang="fr-FR"/>
          </a:p>
        </p:txBody>
      </p:sp>
    </p:spTree>
    <p:extLst>
      <p:ext uri="{BB962C8B-B14F-4D97-AF65-F5344CB8AC3E}">
        <p14:creationId xmlns:p14="http://schemas.microsoft.com/office/powerpoint/2010/main" val="16264745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a:solidFill>
                  <a:srgbClr val="C00000"/>
                </a:solidFill>
              </a:rPr>
              <a:t>Ce que nous allons voir aujourd’hui</a:t>
            </a:r>
          </a:p>
        </p:txBody>
      </p:sp>
      <p:sp>
        <p:nvSpPr>
          <p:cNvPr id="8" name="Rectangle 7"/>
          <p:cNvSpPr/>
          <p:nvPr/>
        </p:nvSpPr>
        <p:spPr>
          <a:xfrm>
            <a:off x="1531715" y="2837393"/>
            <a:ext cx="9480274" cy="1138773"/>
          </a:xfrm>
          <a:prstGeom prst="rect">
            <a:avLst/>
          </a:prstGeom>
        </p:spPr>
        <p:txBody>
          <a:bodyPr wrap="square">
            <a:spAutoFit/>
          </a:bodyPr>
          <a:lstStyle/>
          <a:p>
            <a:pPr marL="571500" indent="-571500">
              <a:buClr>
                <a:srgbClr val="C00000"/>
              </a:buClr>
              <a:buFont typeface="Wingdings" panose="05000000000000000000" pitchFamily="2" charset="2"/>
              <a:buChar char="§"/>
            </a:pPr>
            <a:r>
              <a:rPr lang="fr-FR" sz="4000" dirty="0"/>
              <a:t>Chemin de données</a:t>
            </a:r>
          </a:p>
          <a:p>
            <a:pPr marL="572400">
              <a:buClr>
                <a:srgbClr val="C00000"/>
              </a:buClr>
            </a:pPr>
            <a:r>
              <a:rPr lang="fr-FR" sz="2800" dirty="0">
                <a:solidFill>
                  <a:schemeClr val="accent1">
                    <a:lumMod val="50000"/>
                  </a:schemeClr>
                </a:solidFill>
                <a:ea typeface="+mn-lt"/>
                <a:cs typeface="+mn-lt"/>
              </a:rPr>
              <a:t>P&amp;H : 4.1, 4.3-4.8</a:t>
            </a:r>
          </a:p>
        </p:txBody>
      </p:sp>
    </p:spTree>
    <p:extLst>
      <p:ext uri="{BB962C8B-B14F-4D97-AF65-F5344CB8AC3E}">
        <p14:creationId xmlns:p14="http://schemas.microsoft.com/office/powerpoint/2010/main" val="3582641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Freeform 166"/>
          <p:cNvSpPr/>
          <p:nvPr/>
        </p:nvSpPr>
        <p:spPr>
          <a:xfrm>
            <a:off x="7541846" y="3305908"/>
            <a:ext cx="1082431" cy="1469292"/>
          </a:xfrm>
          <a:custGeom>
            <a:avLst/>
            <a:gdLst>
              <a:gd name="connsiteX0" fmla="*/ 0 w 1082431"/>
              <a:gd name="connsiteY0" fmla="*/ 0 h 1469292"/>
              <a:gd name="connsiteX1" fmla="*/ 1082431 w 1082431"/>
              <a:gd name="connsiteY1" fmla="*/ 296984 h 1469292"/>
              <a:gd name="connsiteX2" fmla="*/ 1082431 w 1082431"/>
              <a:gd name="connsiteY2" fmla="*/ 1172307 h 1469292"/>
              <a:gd name="connsiteX3" fmla="*/ 3908 w 1082431"/>
              <a:gd name="connsiteY3" fmla="*/ 1469292 h 1469292"/>
              <a:gd name="connsiteX4" fmla="*/ 0 w 1082431"/>
              <a:gd name="connsiteY4" fmla="*/ 918307 h 1469292"/>
              <a:gd name="connsiteX5" fmla="*/ 566616 w 1082431"/>
              <a:gd name="connsiteY5" fmla="*/ 746369 h 1469292"/>
              <a:gd name="connsiteX6" fmla="*/ 3908 w 1082431"/>
              <a:gd name="connsiteY6" fmla="*/ 578338 h 1469292"/>
              <a:gd name="connsiteX7" fmla="*/ 0 w 1082431"/>
              <a:gd name="connsiteY7" fmla="*/ 0 h 1469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2431" h="1469292">
                <a:moveTo>
                  <a:pt x="0" y="0"/>
                </a:moveTo>
                <a:lnTo>
                  <a:pt x="1082431" y="296984"/>
                </a:lnTo>
                <a:lnTo>
                  <a:pt x="1082431" y="1172307"/>
                </a:lnTo>
                <a:lnTo>
                  <a:pt x="3908" y="1469292"/>
                </a:lnTo>
                <a:cubicBezTo>
                  <a:pt x="2605" y="1285630"/>
                  <a:pt x="1303" y="1101969"/>
                  <a:pt x="0" y="918307"/>
                </a:cubicBezTo>
                <a:lnTo>
                  <a:pt x="566616" y="746369"/>
                </a:lnTo>
                <a:lnTo>
                  <a:pt x="3908" y="578338"/>
                </a:lnTo>
                <a:cubicBezTo>
                  <a:pt x="2605" y="385559"/>
                  <a:pt x="1303" y="192779"/>
                  <a:pt x="0" y="0"/>
                </a:cubicBezTo>
                <a:close/>
              </a:path>
            </a:pathLst>
          </a:custGeom>
          <a:solidFill>
            <a:srgbClr val="F2F2F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68" name="Straight Arrow Connector 167"/>
          <p:cNvCxnSpPr/>
          <p:nvPr/>
        </p:nvCxnSpPr>
        <p:spPr>
          <a:xfrm>
            <a:off x="5974442" y="4579118"/>
            <a:ext cx="154837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p:nvPr/>
        </p:nvCxnSpPr>
        <p:spPr>
          <a:xfrm>
            <a:off x="5974442" y="3589763"/>
            <a:ext cx="154837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I[25-21] BUS"/>
          <p:cNvCxnSpPr/>
          <p:nvPr/>
        </p:nvCxnSpPr>
        <p:spPr>
          <a:xfrm>
            <a:off x="2047073" y="3589764"/>
            <a:ext cx="1859638"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I[20-16] BUS"/>
          <p:cNvCxnSpPr/>
          <p:nvPr/>
        </p:nvCxnSpPr>
        <p:spPr>
          <a:xfrm>
            <a:off x="2301087" y="4103031"/>
            <a:ext cx="1605624"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2" name="Rectangle 181"/>
          <p:cNvSpPr/>
          <p:nvPr/>
        </p:nvSpPr>
        <p:spPr>
          <a:xfrm>
            <a:off x="3910535" y="3331448"/>
            <a:ext cx="2063907" cy="2059597"/>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fr-FR" dirty="0">
              <a:solidFill>
                <a:schemeClr val="tx1"/>
              </a:solidFill>
            </a:endParaRPr>
          </a:p>
        </p:txBody>
      </p:sp>
      <p:sp>
        <p:nvSpPr>
          <p:cNvPr id="183" name="Read register 1"/>
          <p:cNvSpPr txBox="1"/>
          <p:nvPr/>
        </p:nvSpPr>
        <p:spPr>
          <a:xfrm>
            <a:off x="3910535" y="3342455"/>
            <a:ext cx="1050460" cy="523220"/>
          </a:xfrm>
          <a:prstGeom prst="rect">
            <a:avLst/>
          </a:prstGeom>
          <a:noFill/>
          <a:ln>
            <a:noFill/>
          </a:ln>
        </p:spPr>
        <p:txBody>
          <a:bodyPr wrap="square" rtlCol="0">
            <a:spAutoFit/>
          </a:bodyPr>
          <a:lstStyle/>
          <a:p>
            <a:r>
              <a:rPr lang="fr-FR" sz="1400" dirty="0"/>
              <a:t>Read</a:t>
            </a:r>
          </a:p>
          <a:p>
            <a:r>
              <a:rPr lang="fr-FR" sz="1400" dirty="0" err="1"/>
              <a:t>register</a:t>
            </a:r>
            <a:r>
              <a:rPr lang="fr-FR" sz="1400" dirty="0"/>
              <a:t> 1</a:t>
            </a:r>
          </a:p>
        </p:txBody>
      </p:sp>
      <p:sp>
        <p:nvSpPr>
          <p:cNvPr id="184" name="Read data 1"/>
          <p:cNvSpPr txBox="1"/>
          <p:nvPr/>
        </p:nvSpPr>
        <p:spPr>
          <a:xfrm>
            <a:off x="5179920" y="3342455"/>
            <a:ext cx="739709" cy="523220"/>
          </a:xfrm>
          <a:prstGeom prst="rect">
            <a:avLst/>
          </a:prstGeom>
          <a:noFill/>
          <a:ln>
            <a:noFill/>
          </a:ln>
        </p:spPr>
        <p:txBody>
          <a:bodyPr wrap="square" rtlCol="0">
            <a:spAutoFit/>
          </a:bodyPr>
          <a:lstStyle/>
          <a:p>
            <a:pPr algn="r"/>
            <a:r>
              <a:rPr lang="fr-FR" sz="1400" dirty="0"/>
              <a:t>Read data 1</a:t>
            </a:r>
          </a:p>
        </p:txBody>
      </p:sp>
      <p:sp>
        <p:nvSpPr>
          <p:cNvPr id="185" name="Registers_label"/>
          <p:cNvSpPr txBox="1"/>
          <p:nvPr/>
        </p:nvSpPr>
        <p:spPr>
          <a:xfrm>
            <a:off x="4789313" y="4945960"/>
            <a:ext cx="1043491" cy="369332"/>
          </a:xfrm>
          <a:prstGeom prst="rect">
            <a:avLst/>
          </a:prstGeom>
          <a:noFill/>
          <a:ln>
            <a:noFill/>
          </a:ln>
        </p:spPr>
        <p:txBody>
          <a:bodyPr wrap="none" rtlCol="0">
            <a:spAutoFit/>
          </a:bodyPr>
          <a:lstStyle/>
          <a:p>
            <a:pPr algn="ctr"/>
            <a:r>
              <a:rPr lang="fr-FR" b="1" dirty="0"/>
              <a:t>Registers</a:t>
            </a:r>
          </a:p>
        </p:txBody>
      </p:sp>
      <p:sp>
        <p:nvSpPr>
          <p:cNvPr id="186" name="Read register 2"/>
          <p:cNvSpPr txBox="1"/>
          <p:nvPr/>
        </p:nvSpPr>
        <p:spPr>
          <a:xfrm>
            <a:off x="3910536" y="3858013"/>
            <a:ext cx="1050459" cy="523220"/>
          </a:xfrm>
          <a:prstGeom prst="rect">
            <a:avLst/>
          </a:prstGeom>
          <a:noFill/>
          <a:ln>
            <a:noFill/>
          </a:ln>
        </p:spPr>
        <p:txBody>
          <a:bodyPr wrap="square" rtlCol="0">
            <a:spAutoFit/>
          </a:bodyPr>
          <a:lstStyle/>
          <a:p>
            <a:r>
              <a:rPr lang="fr-FR" sz="1400" dirty="0"/>
              <a:t>Read</a:t>
            </a:r>
          </a:p>
          <a:p>
            <a:r>
              <a:rPr lang="fr-FR" sz="1400" dirty="0" err="1"/>
              <a:t>register</a:t>
            </a:r>
            <a:r>
              <a:rPr lang="fr-FR" sz="1400" dirty="0"/>
              <a:t> 2</a:t>
            </a:r>
          </a:p>
        </p:txBody>
      </p:sp>
      <p:sp>
        <p:nvSpPr>
          <p:cNvPr id="187" name="Write register"/>
          <p:cNvSpPr txBox="1"/>
          <p:nvPr/>
        </p:nvSpPr>
        <p:spPr>
          <a:xfrm>
            <a:off x="3910536" y="4373574"/>
            <a:ext cx="907361" cy="523220"/>
          </a:xfrm>
          <a:prstGeom prst="rect">
            <a:avLst/>
          </a:prstGeom>
          <a:noFill/>
          <a:ln>
            <a:noFill/>
          </a:ln>
        </p:spPr>
        <p:txBody>
          <a:bodyPr wrap="square" rtlCol="0">
            <a:spAutoFit/>
          </a:bodyPr>
          <a:lstStyle/>
          <a:p>
            <a:r>
              <a:rPr lang="fr-FR" sz="1400" dirty="0"/>
              <a:t>Write</a:t>
            </a:r>
          </a:p>
          <a:p>
            <a:r>
              <a:rPr lang="fr-FR" sz="1400" dirty="0" err="1"/>
              <a:t>register</a:t>
            </a:r>
            <a:endParaRPr lang="fr-FR" sz="1400" dirty="0"/>
          </a:p>
        </p:txBody>
      </p:sp>
      <p:sp>
        <p:nvSpPr>
          <p:cNvPr id="188" name="RegWrite"/>
          <p:cNvSpPr txBox="1"/>
          <p:nvPr/>
        </p:nvSpPr>
        <p:spPr>
          <a:xfrm>
            <a:off x="4499829" y="2659744"/>
            <a:ext cx="862031" cy="307777"/>
          </a:xfrm>
          <a:prstGeom prst="rect">
            <a:avLst/>
          </a:prstGeom>
          <a:noFill/>
          <a:ln>
            <a:noFill/>
          </a:ln>
        </p:spPr>
        <p:txBody>
          <a:bodyPr wrap="none" rtlCol="0">
            <a:spAutoFit/>
          </a:bodyPr>
          <a:lstStyle/>
          <a:p>
            <a:r>
              <a:rPr lang="fr-FR" sz="1400" dirty="0" err="1">
                <a:solidFill>
                  <a:srgbClr val="C00000"/>
                </a:solidFill>
              </a:rPr>
              <a:t>RegWrite</a:t>
            </a:r>
            <a:endParaRPr lang="fr-FR" sz="1400" dirty="0">
              <a:solidFill>
                <a:srgbClr val="C00000"/>
              </a:solidFill>
            </a:endParaRPr>
          </a:p>
        </p:txBody>
      </p:sp>
      <p:sp>
        <p:nvSpPr>
          <p:cNvPr id="189" name="Write data"/>
          <p:cNvSpPr txBox="1"/>
          <p:nvPr/>
        </p:nvSpPr>
        <p:spPr>
          <a:xfrm>
            <a:off x="3906711" y="4876379"/>
            <a:ext cx="907361" cy="523220"/>
          </a:xfrm>
          <a:prstGeom prst="rect">
            <a:avLst/>
          </a:prstGeom>
          <a:noFill/>
          <a:ln>
            <a:noFill/>
          </a:ln>
        </p:spPr>
        <p:txBody>
          <a:bodyPr wrap="square" rtlCol="0">
            <a:spAutoFit/>
          </a:bodyPr>
          <a:lstStyle/>
          <a:p>
            <a:r>
              <a:rPr lang="fr-FR" sz="1400" dirty="0"/>
              <a:t>Write</a:t>
            </a:r>
          </a:p>
          <a:p>
            <a:r>
              <a:rPr lang="fr-FR" sz="1400" dirty="0"/>
              <a:t>data</a:t>
            </a:r>
          </a:p>
        </p:txBody>
      </p:sp>
      <p:cxnSp>
        <p:nvCxnSpPr>
          <p:cNvPr id="190" name="RegWriteConnector"/>
          <p:cNvCxnSpPr>
            <a:stCxn id="182" idx="0"/>
          </p:cNvCxnSpPr>
          <p:nvPr/>
        </p:nvCxnSpPr>
        <p:spPr>
          <a:xfrm flipH="1" flipV="1">
            <a:off x="4942488" y="2988801"/>
            <a:ext cx="1" cy="34264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91" name="Read data 2"/>
          <p:cNvSpPr txBox="1"/>
          <p:nvPr/>
        </p:nvSpPr>
        <p:spPr>
          <a:xfrm>
            <a:off x="5195580" y="4353663"/>
            <a:ext cx="724049" cy="523220"/>
          </a:xfrm>
          <a:prstGeom prst="rect">
            <a:avLst/>
          </a:prstGeom>
          <a:noFill/>
          <a:ln>
            <a:noFill/>
          </a:ln>
        </p:spPr>
        <p:txBody>
          <a:bodyPr wrap="square" rtlCol="0">
            <a:spAutoFit/>
          </a:bodyPr>
          <a:lstStyle/>
          <a:p>
            <a:pPr algn="r"/>
            <a:r>
              <a:rPr lang="fr-FR" sz="1400" dirty="0"/>
              <a:t>Read data 2</a:t>
            </a:r>
          </a:p>
        </p:txBody>
      </p:sp>
      <p:cxnSp>
        <p:nvCxnSpPr>
          <p:cNvPr id="192" name="ALUOpConnector"/>
          <p:cNvCxnSpPr/>
          <p:nvPr/>
        </p:nvCxnSpPr>
        <p:spPr>
          <a:xfrm flipH="1" flipV="1">
            <a:off x="8131025" y="4607196"/>
            <a:ext cx="1" cy="337817"/>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93" name="ALU_label"/>
          <p:cNvSpPr txBox="1"/>
          <p:nvPr/>
        </p:nvSpPr>
        <p:spPr>
          <a:xfrm>
            <a:off x="7989742" y="4087680"/>
            <a:ext cx="566374" cy="369332"/>
          </a:xfrm>
          <a:prstGeom prst="rect">
            <a:avLst/>
          </a:prstGeom>
          <a:noFill/>
          <a:ln>
            <a:noFill/>
          </a:ln>
        </p:spPr>
        <p:txBody>
          <a:bodyPr wrap="none" rtlCol="0">
            <a:spAutoFit/>
          </a:bodyPr>
          <a:lstStyle/>
          <a:p>
            <a:r>
              <a:rPr lang="fr-FR" b="1" dirty="0"/>
              <a:t>UAL</a:t>
            </a:r>
          </a:p>
        </p:txBody>
      </p:sp>
      <p:sp>
        <p:nvSpPr>
          <p:cNvPr id="194" name="ALUOp"/>
          <p:cNvSpPr txBox="1"/>
          <p:nvPr/>
        </p:nvSpPr>
        <p:spPr>
          <a:xfrm>
            <a:off x="7794967" y="4959598"/>
            <a:ext cx="688971" cy="307777"/>
          </a:xfrm>
          <a:prstGeom prst="rect">
            <a:avLst/>
          </a:prstGeom>
          <a:noFill/>
          <a:ln>
            <a:noFill/>
          </a:ln>
        </p:spPr>
        <p:txBody>
          <a:bodyPr wrap="none" rtlCol="0">
            <a:spAutoFit/>
          </a:bodyPr>
          <a:lstStyle/>
          <a:p>
            <a:r>
              <a:rPr lang="fr-FR" sz="1400" dirty="0" err="1">
                <a:solidFill>
                  <a:srgbClr val="C00000"/>
                </a:solidFill>
              </a:rPr>
              <a:t>ALUOp</a:t>
            </a:r>
            <a:endParaRPr lang="fr-FR" sz="1400" dirty="0">
              <a:solidFill>
                <a:srgbClr val="C00000"/>
              </a:solidFill>
            </a:endParaRPr>
          </a:p>
        </p:txBody>
      </p:sp>
      <p:cxnSp>
        <p:nvCxnSpPr>
          <p:cNvPr id="195" name="Straight Connector 194"/>
          <p:cNvCxnSpPr/>
          <p:nvPr/>
        </p:nvCxnSpPr>
        <p:spPr>
          <a:xfrm>
            <a:off x="2242851" y="3589763"/>
            <a:ext cx="0" cy="105840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6" name="I[15-11] BUS"/>
          <p:cNvCxnSpPr/>
          <p:nvPr/>
        </p:nvCxnSpPr>
        <p:spPr>
          <a:xfrm>
            <a:off x="2249784" y="4649915"/>
            <a:ext cx="165692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7" name="I[15-11]"/>
          <p:cNvSpPr txBox="1"/>
          <p:nvPr/>
        </p:nvSpPr>
        <p:spPr>
          <a:xfrm>
            <a:off x="2249784" y="4340388"/>
            <a:ext cx="758541" cy="307777"/>
          </a:xfrm>
          <a:prstGeom prst="rect">
            <a:avLst/>
          </a:prstGeom>
          <a:noFill/>
          <a:ln>
            <a:noFill/>
          </a:ln>
        </p:spPr>
        <p:txBody>
          <a:bodyPr wrap="none" rtlCol="0">
            <a:spAutoFit/>
          </a:bodyPr>
          <a:lstStyle/>
          <a:p>
            <a:r>
              <a:rPr lang="fr-FR" sz="1400" dirty="0">
                <a:solidFill>
                  <a:srgbClr val="002060"/>
                </a:solidFill>
              </a:rPr>
              <a:t>I[15-11]</a:t>
            </a:r>
          </a:p>
        </p:txBody>
      </p:sp>
      <p:cxnSp>
        <p:nvCxnSpPr>
          <p:cNvPr id="198" name="Straight Arrow Connector 197"/>
          <p:cNvCxnSpPr/>
          <p:nvPr/>
        </p:nvCxnSpPr>
        <p:spPr>
          <a:xfrm>
            <a:off x="3397740" y="4649915"/>
            <a:ext cx="508971"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9" name="Oval 198"/>
          <p:cNvSpPr/>
          <p:nvPr/>
        </p:nvSpPr>
        <p:spPr>
          <a:xfrm>
            <a:off x="2180434" y="4042563"/>
            <a:ext cx="126000" cy="12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00" name="Oval 199"/>
          <p:cNvSpPr/>
          <p:nvPr/>
        </p:nvSpPr>
        <p:spPr>
          <a:xfrm>
            <a:off x="2178349" y="4587282"/>
            <a:ext cx="126000" cy="12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01" name="Oval 200"/>
          <p:cNvSpPr/>
          <p:nvPr/>
        </p:nvSpPr>
        <p:spPr>
          <a:xfrm>
            <a:off x="2179803" y="3522359"/>
            <a:ext cx="126000" cy="12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02" name="I[25-21]"/>
          <p:cNvSpPr txBox="1"/>
          <p:nvPr/>
        </p:nvSpPr>
        <p:spPr>
          <a:xfrm>
            <a:off x="2239750" y="3300835"/>
            <a:ext cx="758541" cy="307777"/>
          </a:xfrm>
          <a:prstGeom prst="rect">
            <a:avLst/>
          </a:prstGeom>
          <a:noFill/>
          <a:ln>
            <a:noFill/>
          </a:ln>
        </p:spPr>
        <p:txBody>
          <a:bodyPr wrap="none" rtlCol="0">
            <a:spAutoFit/>
          </a:bodyPr>
          <a:lstStyle/>
          <a:p>
            <a:r>
              <a:rPr lang="fr-FR" sz="1400" dirty="0">
                <a:solidFill>
                  <a:srgbClr val="002060"/>
                </a:solidFill>
              </a:rPr>
              <a:t>I[25-21]</a:t>
            </a:r>
          </a:p>
        </p:txBody>
      </p:sp>
      <p:sp>
        <p:nvSpPr>
          <p:cNvPr id="203" name="I[20-16]"/>
          <p:cNvSpPr txBox="1"/>
          <p:nvPr/>
        </p:nvSpPr>
        <p:spPr>
          <a:xfrm>
            <a:off x="2239750" y="3792068"/>
            <a:ext cx="758541" cy="307777"/>
          </a:xfrm>
          <a:prstGeom prst="rect">
            <a:avLst/>
          </a:prstGeom>
          <a:noFill/>
          <a:ln>
            <a:noFill/>
          </a:ln>
        </p:spPr>
        <p:txBody>
          <a:bodyPr wrap="none" rtlCol="0">
            <a:spAutoFit/>
          </a:bodyPr>
          <a:lstStyle/>
          <a:p>
            <a:r>
              <a:rPr lang="fr-FR" sz="1400" dirty="0">
                <a:solidFill>
                  <a:srgbClr val="002060"/>
                </a:solidFill>
              </a:rPr>
              <a:t>I[20-16]</a:t>
            </a:r>
          </a:p>
        </p:txBody>
      </p:sp>
      <p:sp>
        <p:nvSpPr>
          <p:cNvPr id="204" name="Rectangle 203"/>
          <p:cNvSpPr/>
          <p:nvPr/>
        </p:nvSpPr>
        <p:spPr>
          <a:xfrm>
            <a:off x="5250910" y="352952"/>
            <a:ext cx="6568236" cy="983931"/>
          </a:xfrm>
          <a:prstGeom prst="rect">
            <a:avLst/>
          </a:prstGeom>
          <a:solidFill>
            <a:schemeClr val="tx1">
              <a:lumMod val="75000"/>
              <a:lumOff val="25000"/>
            </a:schemeClr>
          </a:solidFill>
          <a:ln w="38100">
            <a:solidFill>
              <a:srgbClr val="C00000"/>
            </a:solidFill>
          </a:ln>
          <a:effectLst>
            <a:outerShdw blurRad="50800" dist="177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205" name="Table 204"/>
          <p:cNvGraphicFramePr>
            <a:graphicFrameLocks noGrp="1"/>
          </p:cNvGraphicFramePr>
          <p:nvPr/>
        </p:nvGraphicFramePr>
        <p:xfrm>
          <a:off x="5390604" y="530752"/>
          <a:ext cx="6300000" cy="614680"/>
        </p:xfrm>
        <a:graphic>
          <a:graphicData uri="http://schemas.openxmlformats.org/drawingml/2006/table">
            <a:tbl>
              <a:tblPr firstRow="1" bandRow="1">
                <a:tableStyleId>{2D5ABB26-0587-4C30-8999-92F81FD0307C}</a:tableStyleId>
              </a:tblPr>
              <a:tblGrid>
                <a:gridCol w="900000">
                  <a:extLst>
                    <a:ext uri="{9D8B030D-6E8A-4147-A177-3AD203B41FA5}">
                      <a16:colId xmlns:a16="http://schemas.microsoft.com/office/drawing/2014/main" val="20000"/>
                    </a:ext>
                  </a:extLst>
                </a:gridCol>
                <a:gridCol w="900000">
                  <a:extLst>
                    <a:ext uri="{9D8B030D-6E8A-4147-A177-3AD203B41FA5}">
                      <a16:colId xmlns:a16="http://schemas.microsoft.com/office/drawing/2014/main" val="20001"/>
                    </a:ext>
                  </a:extLst>
                </a:gridCol>
                <a:gridCol w="900000">
                  <a:extLst>
                    <a:ext uri="{9D8B030D-6E8A-4147-A177-3AD203B41FA5}">
                      <a16:colId xmlns:a16="http://schemas.microsoft.com/office/drawing/2014/main" val="20002"/>
                    </a:ext>
                  </a:extLst>
                </a:gridCol>
                <a:gridCol w="900000">
                  <a:extLst>
                    <a:ext uri="{9D8B030D-6E8A-4147-A177-3AD203B41FA5}">
                      <a16:colId xmlns:a16="http://schemas.microsoft.com/office/drawing/2014/main" val="20003"/>
                    </a:ext>
                  </a:extLst>
                </a:gridCol>
                <a:gridCol w="900000">
                  <a:extLst>
                    <a:ext uri="{9D8B030D-6E8A-4147-A177-3AD203B41FA5}">
                      <a16:colId xmlns:a16="http://schemas.microsoft.com/office/drawing/2014/main" val="20004"/>
                    </a:ext>
                  </a:extLst>
                </a:gridCol>
                <a:gridCol w="900000">
                  <a:extLst>
                    <a:ext uri="{9D8B030D-6E8A-4147-A177-3AD203B41FA5}">
                      <a16:colId xmlns:a16="http://schemas.microsoft.com/office/drawing/2014/main" val="20005"/>
                    </a:ext>
                  </a:extLst>
                </a:gridCol>
                <a:gridCol w="900000">
                  <a:extLst>
                    <a:ext uri="{9D8B030D-6E8A-4147-A177-3AD203B41FA5}">
                      <a16:colId xmlns:a16="http://schemas.microsoft.com/office/drawing/2014/main" val="20006"/>
                    </a:ext>
                  </a:extLst>
                </a:gridCol>
              </a:tblGrid>
              <a:tr h="216000">
                <a:tc>
                  <a:txBody>
                    <a:bodyPr/>
                    <a:lstStyle/>
                    <a:p>
                      <a:pPr algn="l" rtl="0"/>
                      <a:endParaRPr lang="fr-FR" sz="1000" dirty="0">
                        <a:solidFill>
                          <a:schemeClr val="bg1"/>
                        </a:solidFill>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000" dirty="0">
                          <a:solidFill>
                            <a:srgbClr val="FFFF00"/>
                          </a:solidFill>
                        </a:rPr>
                        <a:t>31                   26</a:t>
                      </a:r>
                    </a:p>
                  </a:txBody>
                  <a:tcPr marL="45720" marR="45720" anchor="ctr" anchorCtr="1">
                    <a:lnL w="12700" cap="flat" cmpd="sng" algn="ctr">
                      <a:noFill/>
                      <a:prstDash val="solid"/>
                      <a:round/>
                      <a:headEnd type="none" w="med" len="med"/>
                      <a:tailEnd type="none" w="med" len="med"/>
                    </a:lnL>
                    <a:lnR w="12700" cap="flat" cmpd="sng" algn="ctr">
                      <a:noFill/>
                      <a:prstDash val="dot"/>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000" dirty="0">
                          <a:solidFill>
                            <a:srgbClr val="FFFF00"/>
                          </a:solidFill>
                        </a:rPr>
                        <a:t>25                   21</a:t>
                      </a:r>
                    </a:p>
                  </a:txBody>
                  <a:tcPr marL="45720" marR="45720" anchor="ctr" anchorCtr="1">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000" dirty="0">
                          <a:solidFill>
                            <a:srgbClr val="FFFF00"/>
                          </a:solidFill>
                        </a:rPr>
                        <a:t>20               16</a:t>
                      </a:r>
                    </a:p>
                  </a:txBody>
                  <a:tcPr anchor="ctr" anchorCtr="1">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000" dirty="0">
                          <a:solidFill>
                            <a:srgbClr val="FFFF00"/>
                          </a:solidFill>
                        </a:rPr>
                        <a:t>15               11</a:t>
                      </a:r>
                    </a:p>
                  </a:txBody>
                  <a:tcPr anchor="ctr" anchorCtr="1">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000" dirty="0">
                          <a:solidFill>
                            <a:srgbClr val="FFFF00"/>
                          </a:solidFill>
                        </a:rPr>
                        <a:t>10                  6</a:t>
                      </a:r>
                    </a:p>
                  </a:txBody>
                  <a:tcPr anchor="ctr" anchorCtr="1">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000" dirty="0">
                          <a:solidFill>
                            <a:srgbClr val="FFFF00"/>
                          </a:solidFill>
                        </a:rPr>
                        <a:t>5                    0</a:t>
                      </a:r>
                    </a:p>
                  </a:txBody>
                  <a:tcPr anchor="ctr" anchorCtr="1">
                    <a:lnL w="12700" cap="flat" cmpd="sng" algn="ctr">
                      <a:noFill/>
                      <a:prstDash val="dot"/>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l" rtl="0"/>
                      <a:r>
                        <a:rPr lang="fr-FR" sz="1800" b="1" dirty="0">
                          <a:solidFill>
                            <a:schemeClr val="accent2"/>
                          </a:solidFill>
                        </a:rPr>
                        <a:t>R – type</a:t>
                      </a:r>
                    </a:p>
                  </a:txBody>
                  <a:tcPr marL="45720" marR="4572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800" b="1" dirty="0" err="1">
                          <a:solidFill>
                            <a:schemeClr val="accent6">
                              <a:lumMod val="60000"/>
                              <a:lumOff val="40000"/>
                            </a:schemeClr>
                          </a:solidFill>
                        </a:rPr>
                        <a:t>opcode</a:t>
                      </a:r>
                      <a:endParaRPr lang="fr-FR" sz="1800" b="1" dirty="0">
                        <a:solidFill>
                          <a:schemeClr val="accent6">
                            <a:lumMod val="60000"/>
                            <a:lumOff val="40000"/>
                          </a:schemeClr>
                        </a:solidFill>
                      </a:endParaRPr>
                    </a:p>
                  </a:txBody>
                  <a:tcPr marL="45720" marR="45720" anchor="ctr" anchorCtr="1">
                    <a:lnL w="12700" cap="flat" cmpd="sng" algn="ctr">
                      <a:solidFill>
                        <a:schemeClr val="bg1"/>
                      </a:solidFill>
                      <a:prstDash val="solid"/>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fr-FR" sz="1800" b="1" dirty="0" err="1">
                          <a:solidFill>
                            <a:schemeClr val="accent1">
                              <a:lumMod val="60000"/>
                              <a:lumOff val="40000"/>
                            </a:schemeClr>
                          </a:solidFill>
                        </a:rPr>
                        <a:t>rs</a:t>
                      </a:r>
                      <a:endParaRPr lang="fr-FR" sz="1800" b="1" dirty="0">
                        <a:solidFill>
                          <a:schemeClr val="accent1">
                            <a:lumMod val="60000"/>
                            <a:lumOff val="40000"/>
                          </a:schemeClr>
                        </a:solidFill>
                      </a:endParaRPr>
                    </a:p>
                  </a:txBody>
                  <a:tcPr marL="45720" marR="45720" anchor="ctr" anchorCtr="1">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fr-FR" sz="1800" b="1" dirty="0" err="1">
                          <a:solidFill>
                            <a:srgbClr val="FF6D6D"/>
                          </a:solidFill>
                        </a:rPr>
                        <a:t>rt</a:t>
                      </a:r>
                      <a:endParaRPr lang="fr-FR" sz="1800" b="1" dirty="0">
                        <a:solidFill>
                          <a:srgbClr val="FF6D6D"/>
                        </a:solidFill>
                      </a:endParaRPr>
                    </a:p>
                  </a:txBody>
                  <a:tcPr anchor="ctr" anchorCtr="1">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fr-FR" sz="1800" b="1" dirty="0">
                          <a:solidFill>
                            <a:schemeClr val="bg1"/>
                          </a:solidFill>
                        </a:rPr>
                        <a:t>rd</a:t>
                      </a:r>
                    </a:p>
                  </a:txBody>
                  <a:tcPr anchor="ctr" anchorCtr="1">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fr-FR" sz="1800" b="1" dirty="0">
                          <a:solidFill>
                            <a:srgbClr val="53FFEB"/>
                          </a:solidFill>
                        </a:rPr>
                        <a:t>sh</a:t>
                      </a:r>
                    </a:p>
                  </a:txBody>
                  <a:tcPr anchor="ctr" anchorCtr="1">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fr-FR" sz="1800" b="1" dirty="0" err="1">
                          <a:solidFill>
                            <a:schemeClr val="accent4">
                              <a:lumMod val="40000"/>
                              <a:lumOff val="60000"/>
                            </a:schemeClr>
                          </a:solidFill>
                        </a:rPr>
                        <a:t>func</a:t>
                      </a:r>
                      <a:endParaRPr lang="fr-FR" sz="1800" b="1" dirty="0">
                        <a:solidFill>
                          <a:schemeClr val="accent4">
                            <a:lumMod val="40000"/>
                            <a:lumOff val="60000"/>
                          </a:schemeClr>
                        </a:solidFill>
                      </a:endParaRPr>
                    </a:p>
                  </a:txBody>
                  <a:tcPr anchor="ctr" anchorCtr="1">
                    <a:lnL w="12700" cap="flat" cmpd="sng" algn="ctr">
                      <a:solidFill>
                        <a:schemeClr val="bg1"/>
                      </a:solidFill>
                      <a:prstDash val="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grpSp>
        <p:nvGrpSpPr>
          <p:cNvPr id="209" name="Group 208"/>
          <p:cNvGrpSpPr/>
          <p:nvPr/>
        </p:nvGrpSpPr>
        <p:grpSpPr>
          <a:xfrm>
            <a:off x="115644" y="3210726"/>
            <a:ext cx="1961105" cy="1803400"/>
            <a:chOff x="9576574" y="850900"/>
            <a:chExt cx="1961105" cy="1803400"/>
          </a:xfrm>
        </p:grpSpPr>
        <p:sp>
          <p:nvSpPr>
            <p:cNvPr id="210" name="Rectangle 209"/>
            <p:cNvSpPr/>
            <p:nvPr/>
          </p:nvSpPr>
          <p:spPr>
            <a:xfrm>
              <a:off x="9576574" y="850900"/>
              <a:ext cx="1943100" cy="1803400"/>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fr-FR" dirty="0"/>
            </a:p>
          </p:txBody>
        </p:sp>
        <p:sp>
          <p:nvSpPr>
            <p:cNvPr id="211" name="Read address"/>
            <p:cNvSpPr txBox="1"/>
            <p:nvPr/>
          </p:nvSpPr>
          <p:spPr>
            <a:xfrm>
              <a:off x="9594579" y="864969"/>
              <a:ext cx="965200" cy="646331"/>
            </a:xfrm>
            <a:prstGeom prst="rect">
              <a:avLst/>
            </a:prstGeom>
            <a:noFill/>
            <a:ln>
              <a:noFill/>
            </a:ln>
          </p:spPr>
          <p:txBody>
            <a:bodyPr wrap="square" rtlCol="0">
              <a:spAutoFit/>
            </a:bodyPr>
            <a:lstStyle/>
            <a:p>
              <a:r>
                <a:rPr lang="fr-FR" dirty="0"/>
                <a:t>Read </a:t>
              </a:r>
              <a:r>
                <a:rPr lang="fr-FR" dirty="0" err="1"/>
                <a:t>address</a:t>
              </a:r>
              <a:endParaRPr lang="fr-FR" dirty="0"/>
            </a:p>
          </p:txBody>
        </p:sp>
        <p:sp>
          <p:nvSpPr>
            <p:cNvPr id="212" name="Instruction"/>
            <p:cNvSpPr txBox="1"/>
            <p:nvPr/>
          </p:nvSpPr>
          <p:spPr>
            <a:xfrm>
              <a:off x="10331179" y="864969"/>
              <a:ext cx="1206500" cy="646331"/>
            </a:xfrm>
            <a:prstGeom prst="rect">
              <a:avLst/>
            </a:prstGeom>
            <a:noFill/>
            <a:ln>
              <a:noFill/>
            </a:ln>
          </p:spPr>
          <p:txBody>
            <a:bodyPr wrap="square" rtlCol="0">
              <a:spAutoFit/>
            </a:bodyPr>
            <a:lstStyle/>
            <a:p>
              <a:pPr algn="r"/>
              <a:r>
                <a:rPr lang="fr-FR" dirty="0"/>
                <a:t>Instruction [31-0]</a:t>
              </a:r>
            </a:p>
          </p:txBody>
        </p:sp>
        <p:sp>
          <p:nvSpPr>
            <p:cNvPr id="213" name="TextBox 212"/>
            <p:cNvSpPr txBox="1"/>
            <p:nvPr/>
          </p:nvSpPr>
          <p:spPr>
            <a:xfrm>
              <a:off x="9936898" y="1791384"/>
              <a:ext cx="1222451" cy="646331"/>
            </a:xfrm>
            <a:prstGeom prst="rect">
              <a:avLst/>
            </a:prstGeom>
            <a:noFill/>
            <a:ln>
              <a:noFill/>
            </a:ln>
          </p:spPr>
          <p:txBody>
            <a:bodyPr wrap="none" rtlCol="0">
              <a:spAutoFit/>
            </a:bodyPr>
            <a:lstStyle/>
            <a:p>
              <a:r>
                <a:rPr lang="fr-FR" b="1" dirty="0"/>
                <a:t>Instruction</a:t>
              </a:r>
            </a:p>
            <a:p>
              <a:pPr algn="ctr"/>
              <a:r>
                <a:rPr lang="fr-FR" b="1" dirty="0"/>
                <a:t>memory</a:t>
              </a:r>
            </a:p>
          </p:txBody>
        </p:sp>
      </p:grpSp>
      <p:cxnSp>
        <p:nvCxnSpPr>
          <p:cNvPr id="47" name="ALU to WriteData"/>
          <p:cNvCxnSpPr/>
          <p:nvPr/>
        </p:nvCxnSpPr>
        <p:spPr>
          <a:xfrm flipH="1">
            <a:off x="3906711" y="4040639"/>
            <a:ext cx="4718533" cy="1097350"/>
          </a:xfrm>
          <a:prstGeom prst="bentConnector5">
            <a:avLst>
              <a:gd name="adj1" fmla="val -4845"/>
              <a:gd name="adj2" fmla="val 246348"/>
              <a:gd name="adj3" fmla="val 107488"/>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2772322" y="2036954"/>
            <a:ext cx="133682" cy="1336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 name="Freeform 59"/>
          <p:cNvSpPr/>
          <p:nvPr/>
        </p:nvSpPr>
        <p:spPr>
          <a:xfrm>
            <a:off x="2070141" y="1373271"/>
            <a:ext cx="849663" cy="1399923"/>
          </a:xfrm>
          <a:custGeom>
            <a:avLst/>
            <a:gdLst>
              <a:gd name="connsiteX0" fmla="*/ 0 w 849663"/>
              <a:gd name="connsiteY0" fmla="*/ 857756 h 1399923"/>
              <a:gd name="connsiteX1" fmla="*/ 8092 w 849663"/>
              <a:gd name="connsiteY1" fmla="*/ 1399923 h 1399923"/>
              <a:gd name="connsiteX2" fmla="*/ 849663 w 849663"/>
              <a:gd name="connsiteY2" fmla="*/ 1116701 h 1399923"/>
              <a:gd name="connsiteX3" fmla="*/ 849663 w 849663"/>
              <a:gd name="connsiteY3" fmla="*/ 275130 h 1399923"/>
              <a:gd name="connsiteX4" fmla="*/ 8092 w 849663"/>
              <a:gd name="connsiteY4" fmla="*/ 0 h 1399923"/>
              <a:gd name="connsiteX5" fmla="*/ 0 w 849663"/>
              <a:gd name="connsiteY5" fmla="*/ 606903 h 1399923"/>
              <a:gd name="connsiteX6" fmla="*/ 356049 w 849663"/>
              <a:gd name="connsiteY6" fmla="*/ 695915 h 1399923"/>
              <a:gd name="connsiteX7" fmla="*/ 0 w 849663"/>
              <a:gd name="connsiteY7" fmla="*/ 857756 h 1399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9663" h="1399923">
                <a:moveTo>
                  <a:pt x="0" y="857756"/>
                </a:moveTo>
                <a:lnTo>
                  <a:pt x="8092" y="1399923"/>
                </a:lnTo>
                <a:lnTo>
                  <a:pt x="849663" y="1116701"/>
                </a:lnTo>
                <a:lnTo>
                  <a:pt x="849663" y="275130"/>
                </a:lnTo>
                <a:lnTo>
                  <a:pt x="8092" y="0"/>
                </a:lnTo>
                <a:lnTo>
                  <a:pt x="0" y="606903"/>
                </a:lnTo>
                <a:lnTo>
                  <a:pt x="356049" y="695915"/>
                </a:lnTo>
                <a:lnTo>
                  <a:pt x="0" y="857756"/>
                </a:lnTo>
                <a:close/>
              </a:path>
            </a:pathLst>
          </a:custGeom>
          <a:solidFill>
            <a:srgbClr val="F2F2F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 name="Oval 60"/>
          <p:cNvSpPr/>
          <p:nvPr/>
        </p:nvSpPr>
        <p:spPr>
          <a:xfrm>
            <a:off x="2076749" y="1102694"/>
            <a:ext cx="101600" cy="1016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 name="TextBox 61"/>
          <p:cNvSpPr txBox="1"/>
          <p:nvPr/>
        </p:nvSpPr>
        <p:spPr>
          <a:xfrm>
            <a:off x="2406259" y="1912440"/>
            <a:ext cx="530915" cy="338554"/>
          </a:xfrm>
          <a:prstGeom prst="rect">
            <a:avLst/>
          </a:prstGeom>
          <a:noFill/>
          <a:ln>
            <a:noFill/>
          </a:ln>
        </p:spPr>
        <p:txBody>
          <a:bodyPr wrap="none" rtlCol="0">
            <a:spAutoFit/>
          </a:bodyPr>
          <a:lstStyle/>
          <a:p>
            <a:r>
              <a:rPr lang="fr-FR" sz="1600" b="1" dirty="0" err="1"/>
              <a:t>Add</a:t>
            </a:r>
            <a:endParaRPr lang="fr-FR" sz="1600" b="1" dirty="0"/>
          </a:p>
        </p:txBody>
      </p:sp>
      <p:cxnSp>
        <p:nvCxnSpPr>
          <p:cNvPr id="63" name="Straight Arrow Connector 62"/>
          <p:cNvCxnSpPr/>
          <p:nvPr/>
        </p:nvCxnSpPr>
        <p:spPr>
          <a:xfrm>
            <a:off x="1699633" y="2528120"/>
            <a:ext cx="37711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321919" y="1993727"/>
            <a:ext cx="308098" cy="646331"/>
          </a:xfrm>
          <a:prstGeom prst="rect">
            <a:avLst/>
          </a:prstGeom>
          <a:solidFill>
            <a:schemeClr val="bg1">
              <a:lumMod val="95000"/>
            </a:schemeClr>
          </a:solidFill>
          <a:ln w="28575">
            <a:solidFill>
              <a:schemeClr val="tx1"/>
            </a:solidFill>
          </a:ln>
        </p:spPr>
        <p:txBody>
          <a:bodyPr wrap="none" rtlCol="0">
            <a:spAutoFit/>
          </a:bodyPr>
          <a:lstStyle/>
          <a:p>
            <a:r>
              <a:rPr lang="fr-FR" b="1" dirty="0"/>
              <a:t>P</a:t>
            </a:r>
          </a:p>
          <a:p>
            <a:r>
              <a:rPr lang="fr-FR" b="1" dirty="0"/>
              <a:t>C</a:t>
            </a:r>
          </a:p>
        </p:txBody>
      </p:sp>
      <p:sp>
        <p:nvSpPr>
          <p:cNvPr id="65" name="TextBox 64"/>
          <p:cNvSpPr txBox="1"/>
          <p:nvPr/>
        </p:nvSpPr>
        <p:spPr>
          <a:xfrm>
            <a:off x="1421698" y="2348770"/>
            <a:ext cx="301686" cy="369332"/>
          </a:xfrm>
          <a:prstGeom prst="rect">
            <a:avLst/>
          </a:prstGeom>
          <a:noFill/>
          <a:ln>
            <a:noFill/>
          </a:ln>
        </p:spPr>
        <p:txBody>
          <a:bodyPr wrap="none" rtlCol="0">
            <a:spAutoFit/>
          </a:bodyPr>
          <a:lstStyle/>
          <a:p>
            <a:r>
              <a:rPr lang="fr-FR" b="1" dirty="0"/>
              <a:t>4</a:t>
            </a:r>
          </a:p>
        </p:txBody>
      </p:sp>
      <p:cxnSp>
        <p:nvCxnSpPr>
          <p:cNvPr id="66" name="Straight Arrow Connector 65"/>
          <p:cNvCxnSpPr/>
          <p:nvPr/>
        </p:nvCxnSpPr>
        <p:spPr>
          <a:xfrm>
            <a:off x="475968" y="2640058"/>
            <a:ext cx="0" cy="57066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p:cNvCxnSpPr>
            <a:stCxn id="59" idx="6"/>
            <a:endCxn id="64" idx="0"/>
          </p:cNvCxnSpPr>
          <p:nvPr/>
        </p:nvCxnSpPr>
        <p:spPr>
          <a:xfrm flipH="1" flipV="1">
            <a:off x="475968" y="1993727"/>
            <a:ext cx="2430036" cy="110068"/>
          </a:xfrm>
          <a:prstGeom prst="bentConnector4">
            <a:avLst>
              <a:gd name="adj1" fmla="val -9407"/>
              <a:gd name="adj2" fmla="val 814506"/>
            </a:avLst>
          </a:prstGeom>
          <a:ln w="57150" cmpd="dbl">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p:cNvCxnSpPr>
            <a:stCxn id="69" idx="6"/>
          </p:cNvCxnSpPr>
          <p:nvPr/>
        </p:nvCxnSpPr>
        <p:spPr>
          <a:xfrm flipV="1">
            <a:off x="526768" y="1718576"/>
            <a:ext cx="1549981" cy="1153961"/>
          </a:xfrm>
          <a:prstGeom prst="bent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Oval 68"/>
          <p:cNvSpPr/>
          <p:nvPr/>
        </p:nvSpPr>
        <p:spPr>
          <a:xfrm>
            <a:off x="425168" y="2821737"/>
            <a:ext cx="101600" cy="1016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921798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13"/>
          <p:cNvSpPr/>
          <p:nvPr/>
        </p:nvSpPr>
        <p:spPr>
          <a:xfrm>
            <a:off x="7535618" y="4551045"/>
            <a:ext cx="76537" cy="765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7" name="Freeform 166"/>
          <p:cNvSpPr/>
          <p:nvPr/>
        </p:nvSpPr>
        <p:spPr>
          <a:xfrm>
            <a:off x="7541846" y="3305908"/>
            <a:ext cx="1082431" cy="1469292"/>
          </a:xfrm>
          <a:custGeom>
            <a:avLst/>
            <a:gdLst>
              <a:gd name="connsiteX0" fmla="*/ 0 w 1082431"/>
              <a:gd name="connsiteY0" fmla="*/ 0 h 1469292"/>
              <a:gd name="connsiteX1" fmla="*/ 1082431 w 1082431"/>
              <a:gd name="connsiteY1" fmla="*/ 296984 h 1469292"/>
              <a:gd name="connsiteX2" fmla="*/ 1082431 w 1082431"/>
              <a:gd name="connsiteY2" fmla="*/ 1172307 h 1469292"/>
              <a:gd name="connsiteX3" fmla="*/ 3908 w 1082431"/>
              <a:gd name="connsiteY3" fmla="*/ 1469292 h 1469292"/>
              <a:gd name="connsiteX4" fmla="*/ 0 w 1082431"/>
              <a:gd name="connsiteY4" fmla="*/ 918307 h 1469292"/>
              <a:gd name="connsiteX5" fmla="*/ 566616 w 1082431"/>
              <a:gd name="connsiteY5" fmla="*/ 746369 h 1469292"/>
              <a:gd name="connsiteX6" fmla="*/ 3908 w 1082431"/>
              <a:gd name="connsiteY6" fmla="*/ 578338 h 1469292"/>
              <a:gd name="connsiteX7" fmla="*/ 0 w 1082431"/>
              <a:gd name="connsiteY7" fmla="*/ 0 h 1469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2431" h="1469292">
                <a:moveTo>
                  <a:pt x="0" y="0"/>
                </a:moveTo>
                <a:lnTo>
                  <a:pt x="1082431" y="296984"/>
                </a:lnTo>
                <a:lnTo>
                  <a:pt x="1082431" y="1172307"/>
                </a:lnTo>
                <a:lnTo>
                  <a:pt x="3908" y="1469292"/>
                </a:lnTo>
                <a:cubicBezTo>
                  <a:pt x="2605" y="1285630"/>
                  <a:pt x="1303" y="1101969"/>
                  <a:pt x="0" y="918307"/>
                </a:cubicBezTo>
                <a:lnTo>
                  <a:pt x="566616" y="746369"/>
                </a:lnTo>
                <a:lnTo>
                  <a:pt x="3908" y="578338"/>
                </a:lnTo>
                <a:cubicBezTo>
                  <a:pt x="2605" y="385559"/>
                  <a:pt x="1303" y="192779"/>
                  <a:pt x="0" y="0"/>
                </a:cubicBezTo>
                <a:close/>
              </a:path>
            </a:pathLst>
          </a:custGeom>
          <a:solidFill>
            <a:srgbClr val="F2F2F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Oval 10"/>
          <p:cNvSpPr/>
          <p:nvPr/>
        </p:nvSpPr>
        <p:spPr>
          <a:xfrm>
            <a:off x="6713083" y="5431496"/>
            <a:ext cx="71091" cy="71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68" name="Straight Arrow Connector 167"/>
          <p:cNvCxnSpPr/>
          <p:nvPr/>
        </p:nvCxnSpPr>
        <p:spPr>
          <a:xfrm>
            <a:off x="5974442" y="4579118"/>
            <a:ext cx="73864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p:nvPr/>
        </p:nvCxnSpPr>
        <p:spPr>
          <a:xfrm>
            <a:off x="5974442" y="3589763"/>
            <a:ext cx="154837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I[25-21] BUS"/>
          <p:cNvCxnSpPr/>
          <p:nvPr/>
        </p:nvCxnSpPr>
        <p:spPr>
          <a:xfrm>
            <a:off x="2047073" y="3589764"/>
            <a:ext cx="1859638"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I[20-16] BUS"/>
          <p:cNvCxnSpPr/>
          <p:nvPr/>
        </p:nvCxnSpPr>
        <p:spPr>
          <a:xfrm>
            <a:off x="2301087" y="4103031"/>
            <a:ext cx="1605624"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2" name="Rectangle 181"/>
          <p:cNvSpPr/>
          <p:nvPr/>
        </p:nvSpPr>
        <p:spPr>
          <a:xfrm>
            <a:off x="3910535" y="3331448"/>
            <a:ext cx="2063907" cy="2059597"/>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fr-FR" dirty="0">
              <a:solidFill>
                <a:schemeClr val="tx1"/>
              </a:solidFill>
            </a:endParaRPr>
          </a:p>
        </p:txBody>
      </p:sp>
      <p:sp>
        <p:nvSpPr>
          <p:cNvPr id="183" name="Read register 1"/>
          <p:cNvSpPr txBox="1"/>
          <p:nvPr/>
        </p:nvSpPr>
        <p:spPr>
          <a:xfrm>
            <a:off x="3910535" y="3342455"/>
            <a:ext cx="1050460" cy="523220"/>
          </a:xfrm>
          <a:prstGeom prst="rect">
            <a:avLst/>
          </a:prstGeom>
          <a:noFill/>
          <a:ln>
            <a:noFill/>
          </a:ln>
        </p:spPr>
        <p:txBody>
          <a:bodyPr wrap="square" rtlCol="0">
            <a:spAutoFit/>
          </a:bodyPr>
          <a:lstStyle/>
          <a:p>
            <a:r>
              <a:rPr lang="fr-FR" sz="1400" dirty="0"/>
              <a:t>Read</a:t>
            </a:r>
          </a:p>
          <a:p>
            <a:r>
              <a:rPr lang="fr-FR" sz="1400" dirty="0" err="1"/>
              <a:t>register</a:t>
            </a:r>
            <a:r>
              <a:rPr lang="fr-FR" sz="1400" dirty="0"/>
              <a:t> 1</a:t>
            </a:r>
          </a:p>
        </p:txBody>
      </p:sp>
      <p:sp>
        <p:nvSpPr>
          <p:cNvPr id="184" name="Read data 1"/>
          <p:cNvSpPr txBox="1"/>
          <p:nvPr/>
        </p:nvSpPr>
        <p:spPr>
          <a:xfrm>
            <a:off x="5179920" y="3342455"/>
            <a:ext cx="739709" cy="523220"/>
          </a:xfrm>
          <a:prstGeom prst="rect">
            <a:avLst/>
          </a:prstGeom>
          <a:noFill/>
          <a:ln>
            <a:noFill/>
          </a:ln>
        </p:spPr>
        <p:txBody>
          <a:bodyPr wrap="square" rtlCol="0">
            <a:spAutoFit/>
          </a:bodyPr>
          <a:lstStyle/>
          <a:p>
            <a:pPr algn="r"/>
            <a:r>
              <a:rPr lang="fr-FR" sz="1400" dirty="0"/>
              <a:t>Read data 1</a:t>
            </a:r>
          </a:p>
        </p:txBody>
      </p:sp>
      <p:sp>
        <p:nvSpPr>
          <p:cNvPr id="185" name="Registers_label"/>
          <p:cNvSpPr txBox="1"/>
          <p:nvPr/>
        </p:nvSpPr>
        <p:spPr>
          <a:xfrm>
            <a:off x="4789313" y="4945960"/>
            <a:ext cx="1043491" cy="369332"/>
          </a:xfrm>
          <a:prstGeom prst="rect">
            <a:avLst/>
          </a:prstGeom>
          <a:noFill/>
          <a:ln>
            <a:noFill/>
          </a:ln>
        </p:spPr>
        <p:txBody>
          <a:bodyPr wrap="none" rtlCol="0">
            <a:spAutoFit/>
          </a:bodyPr>
          <a:lstStyle/>
          <a:p>
            <a:pPr algn="ctr"/>
            <a:r>
              <a:rPr lang="fr-FR" b="1" dirty="0"/>
              <a:t>Registers</a:t>
            </a:r>
          </a:p>
        </p:txBody>
      </p:sp>
      <p:sp>
        <p:nvSpPr>
          <p:cNvPr id="186" name="Read register 2"/>
          <p:cNvSpPr txBox="1"/>
          <p:nvPr/>
        </p:nvSpPr>
        <p:spPr>
          <a:xfrm>
            <a:off x="3910536" y="3858013"/>
            <a:ext cx="1050459" cy="523220"/>
          </a:xfrm>
          <a:prstGeom prst="rect">
            <a:avLst/>
          </a:prstGeom>
          <a:noFill/>
          <a:ln>
            <a:noFill/>
          </a:ln>
        </p:spPr>
        <p:txBody>
          <a:bodyPr wrap="square" rtlCol="0">
            <a:spAutoFit/>
          </a:bodyPr>
          <a:lstStyle/>
          <a:p>
            <a:r>
              <a:rPr lang="fr-FR" sz="1400" dirty="0"/>
              <a:t>Read</a:t>
            </a:r>
          </a:p>
          <a:p>
            <a:r>
              <a:rPr lang="fr-FR" sz="1400" dirty="0" err="1"/>
              <a:t>register</a:t>
            </a:r>
            <a:r>
              <a:rPr lang="fr-FR" sz="1400" dirty="0"/>
              <a:t> 2</a:t>
            </a:r>
          </a:p>
        </p:txBody>
      </p:sp>
      <p:sp>
        <p:nvSpPr>
          <p:cNvPr id="187" name="Write register"/>
          <p:cNvSpPr txBox="1"/>
          <p:nvPr/>
        </p:nvSpPr>
        <p:spPr>
          <a:xfrm>
            <a:off x="3910536" y="4373574"/>
            <a:ext cx="907361" cy="523220"/>
          </a:xfrm>
          <a:prstGeom prst="rect">
            <a:avLst/>
          </a:prstGeom>
          <a:noFill/>
          <a:ln>
            <a:noFill/>
          </a:ln>
        </p:spPr>
        <p:txBody>
          <a:bodyPr wrap="square" rtlCol="0">
            <a:spAutoFit/>
          </a:bodyPr>
          <a:lstStyle/>
          <a:p>
            <a:r>
              <a:rPr lang="fr-FR" sz="1400" dirty="0"/>
              <a:t>Write</a:t>
            </a:r>
          </a:p>
          <a:p>
            <a:r>
              <a:rPr lang="fr-FR" sz="1400" dirty="0" err="1"/>
              <a:t>register</a:t>
            </a:r>
            <a:endParaRPr lang="fr-FR" sz="1400" dirty="0"/>
          </a:p>
        </p:txBody>
      </p:sp>
      <p:sp>
        <p:nvSpPr>
          <p:cNvPr id="188" name="RegWrite"/>
          <p:cNvSpPr txBox="1"/>
          <p:nvPr/>
        </p:nvSpPr>
        <p:spPr>
          <a:xfrm>
            <a:off x="4499829" y="2659744"/>
            <a:ext cx="862031" cy="307777"/>
          </a:xfrm>
          <a:prstGeom prst="rect">
            <a:avLst/>
          </a:prstGeom>
          <a:noFill/>
          <a:ln>
            <a:noFill/>
          </a:ln>
        </p:spPr>
        <p:txBody>
          <a:bodyPr wrap="none" rtlCol="0">
            <a:spAutoFit/>
          </a:bodyPr>
          <a:lstStyle/>
          <a:p>
            <a:r>
              <a:rPr lang="fr-FR" sz="1400" dirty="0" err="1">
                <a:solidFill>
                  <a:srgbClr val="C00000"/>
                </a:solidFill>
              </a:rPr>
              <a:t>RegWrite</a:t>
            </a:r>
            <a:endParaRPr lang="fr-FR" sz="1400" dirty="0">
              <a:solidFill>
                <a:srgbClr val="C00000"/>
              </a:solidFill>
            </a:endParaRPr>
          </a:p>
        </p:txBody>
      </p:sp>
      <p:sp>
        <p:nvSpPr>
          <p:cNvPr id="189" name="Write data"/>
          <p:cNvSpPr txBox="1"/>
          <p:nvPr/>
        </p:nvSpPr>
        <p:spPr>
          <a:xfrm>
            <a:off x="3906711" y="4876379"/>
            <a:ext cx="907361" cy="523220"/>
          </a:xfrm>
          <a:prstGeom prst="rect">
            <a:avLst/>
          </a:prstGeom>
          <a:noFill/>
          <a:ln>
            <a:noFill/>
          </a:ln>
        </p:spPr>
        <p:txBody>
          <a:bodyPr wrap="square" rtlCol="0">
            <a:spAutoFit/>
          </a:bodyPr>
          <a:lstStyle/>
          <a:p>
            <a:r>
              <a:rPr lang="fr-FR" sz="1400" dirty="0"/>
              <a:t>Write</a:t>
            </a:r>
          </a:p>
          <a:p>
            <a:r>
              <a:rPr lang="fr-FR" sz="1400" dirty="0"/>
              <a:t>data</a:t>
            </a:r>
          </a:p>
        </p:txBody>
      </p:sp>
      <p:cxnSp>
        <p:nvCxnSpPr>
          <p:cNvPr id="190" name="RegWriteConnector"/>
          <p:cNvCxnSpPr>
            <a:stCxn id="182" idx="0"/>
          </p:cNvCxnSpPr>
          <p:nvPr/>
        </p:nvCxnSpPr>
        <p:spPr>
          <a:xfrm flipH="1" flipV="1">
            <a:off x="4942488" y="2988801"/>
            <a:ext cx="1" cy="34264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91" name="Read data 2"/>
          <p:cNvSpPr txBox="1"/>
          <p:nvPr/>
        </p:nvSpPr>
        <p:spPr>
          <a:xfrm>
            <a:off x="5195580" y="4353663"/>
            <a:ext cx="724049" cy="523220"/>
          </a:xfrm>
          <a:prstGeom prst="rect">
            <a:avLst/>
          </a:prstGeom>
          <a:noFill/>
          <a:ln>
            <a:noFill/>
          </a:ln>
        </p:spPr>
        <p:txBody>
          <a:bodyPr wrap="square" rtlCol="0">
            <a:spAutoFit/>
          </a:bodyPr>
          <a:lstStyle/>
          <a:p>
            <a:pPr algn="r"/>
            <a:r>
              <a:rPr lang="fr-FR" sz="1400" dirty="0"/>
              <a:t>Read data 2</a:t>
            </a:r>
          </a:p>
        </p:txBody>
      </p:sp>
      <p:cxnSp>
        <p:nvCxnSpPr>
          <p:cNvPr id="192" name="ALUOpConnector"/>
          <p:cNvCxnSpPr/>
          <p:nvPr/>
        </p:nvCxnSpPr>
        <p:spPr>
          <a:xfrm flipH="1" flipV="1">
            <a:off x="8131025" y="4607196"/>
            <a:ext cx="1" cy="337817"/>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93" name="ALU_label"/>
          <p:cNvSpPr txBox="1"/>
          <p:nvPr/>
        </p:nvSpPr>
        <p:spPr>
          <a:xfrm>
            <a:off x="7989742" y="4087680"/>
            <a:ext cx="566374" cy="369332"/>
          </a:xfrm>
          <a:prstGeom prst="rect">
            <a:avLst/>
          </a:prstGeom>
          <a:noFill/>
          <a:ln>
            <a:noFill/>
          </a:ln>
        </p:spPr>
        <p:txBody>
          <a:bodyPr wrap="none" rtlCol="0">
            <a:spAutoFit/>
          </a:bodyPr>
          <a:lstStyle/>
          <a:p>
            <a:r>
              <a:rPr lang="fr-FR" b="1" dirty="0"/>
              <a:t>UAL</a:t>
            </a:r>
          </a:p>
        </p:txBody>
      </p:sp>
      <p:sp>
        <p:nvSpPr>
          <p:cNvPr id="194" name="ALUOp"/>
          <p:cNvSpPr txBox="1"/>
          <p:nvPr/>
        </p:nvSpPr>
        <p:spPr>
          <a:xfrm>
            <a:off x="7794967" y="4959598"/>
            <a:ext cx="688971" cy="307777"/>
          </a:xfrm>
          <a:prstGeom prst="rect">
            <a:avLst/>
          </a:prstGeom>
          <a:noFill/>
          <a:ln>
            <a:noFill/>
          </a:ln>
        </p:spPr>
        <p:txBody>
          <a:bodyPr wrap="none" rtlCol="0">
            <a:spAutoFit/>
          </a:bodyPr>
          <a:lstStyle/>
          <a:p>
            <a:r>
              <a:rPr lang="fr-FR" sz="1400" dirty="0" err="1">
                <a:solidFill>
                  <a:srgbClr val="C00000"/>
                </a:solidFill>
              </a:rPr>
              <a:t>ALUOp</a:t>
            </a:r>
            <a:endParaRPr lang="fr-FR" sz="1400" dirty="0">
              <a:solidFill>
                <a:srgbClr val="C00000"/>
              </a:solidFill>
            </a:endParaRPr>
          </a:p>
        </p:txBody>
      </p:sp>
      <p:cxnSp>
        <p:nvCxnSpPr>
          <p:cNvPr id="195" name="Straight Connector 194"/>
          <p:cNvCxnSpPr/>
          <p:nvPr/>
        </p:nvCxnSpPr>
        <p:spPr>
          <a:xfrm>
            <a:off x="2242851" y="3589763"/>
            <a:ext cx="0" cy="260569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97" name="I[15-11]"/>
          <p:cNvSpPr txBox="1"/>
          <p:nvPr/>
        </p:nvSpPr>
        <p:spPr>
          <a:xfrm>
            <a:off x="2249784" y="4946191"/>
            <a:ext cx="758541" cy="307777"/>
          </a:xfrm>
          <a:prstGeom prst="rect">
            <a:avLst/>
          </a:prstGeom>
          <a:noFill/>
          <a:ln>
            <a:noFill/>
          </a:ln>
        </p:spPr>
        <p:txBody>
          <a:bodyPr wrap="none" rtlCol="0">
            <a:spAutoFit/>
          </a:bodyPr>
          <a:lstStyle/>
          <a:p>
            <a:r>
              <a:rPr lang="fr-FR" sz="1400" dirty="0">
                <a:solidFill>
                  <a:srgbClr val="002060"/>
                </a:solidFill>
              </a:rPr>
              <a:t>I[15-11]</a:t>
            </a:r>
          </a:p>
        </p:txBody>
      </p:sp>
      <p:cxnSp>
        <p:nvCxnSpPr>
          <p:cNvPr id="198" name="Straight Arrow Connector 197"/>
          <p:cNvCxnSpPr/>
          <p:nvPr/>
        </p:nvCxnSpPr>
        <p:spPr>
          <a:xfrm>
            <a:off x="3397740" y="4649915"/>
            <a:ext cx="508971"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9" name="Oval 198"/>
          <p:cNvSpPr/>
          <p:nvPr/>
        </p:nvSpPr>
        <p:spPr>
          <a:xfrm>
            <a:off x="2180434" y="4042563"/>
            <a:ext cx="126000" cy="12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00" name="Oval 199"/>
          <p:cNvSpPr/>
          <p:nvPr/>
        </p:nvSpPr>
        <p:spPr>
          <a:xfrm>
            <a:off x="2178349" y="5183879"/>
            <a:ext cx="126000" cy="12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03" name="I[20-16]"/>
          <p:cNvSpPr txBox="1"/>
          <p:nvPr/>
        </p:nvSpPr>
        <p:spPr>
          <a:xfrm>
            <a:off x="2239750" y="3792068"/>
            <a:ext cx="758541" cy="307777"/>
          </a:xfrm>
          <a:prstGeom prst="rect">
            <a:avLst/>
          </a:prstGeom>
          <a:noFill/>
          <a:ln>
            <a:noFill/>
          </a:ln>
        </p:spPr>
        <p:txBody>
          <a:bodyPr wrap="none" rtlCol="0">
            <a:spAutoFit/>
          </a:bodyPr>
          <a:lstStyle/>
          <a:p>
            <a:r>
              <a:rPr lang="fr-FR" sz="1400" dirty="0">
                <a:solidFill>
                  <a:srgbClr val="002060"/>
                </a:solidFill>
              </a:rPr>
              <a:t>I[20-16]</a:t>
            </a:r>
          </a:p>
        </p:txBody>
      </p:sp>
      <p:grpSp>
        <p:nvGrpSpPr>
          <p:cNvPr id="209" name="Group 208"/>
          <p:cNvGrpSpPr/>
          <p:nvPr/>
        </p:nvGrpSpPr>
        <p:grpSpPr>
          <a:xfrm>
            <a:off x="115644" y="3210726"/>
            <a:ext cx="1961105" cy="1803400"/>
            <a:chOff x="9576574" y="850900"/>
            <a:chExt cx="1961105" cy="1803400"/>
          </a:xfrm>
        </p:grpSpPr>
        <p:sp>
          <p:nvSpPr>
            <p:cNvPr id="210" name="Rectangle 209"/>
            <p:cNvSpPr/>
            <p:nvPr/>
          </p:nvSpPr>
          <p:spPr>
            <a:xfrm>
              <a:off x="9576574" y="850900"/>
              <a:ext cx="1943100" cy="1803400"/>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fr-FR" dirty="0"/>
            </a:p>
          </p:txBody>
        </p:sp>
        <p:sp>
          <p:nvSpPr>
            <p:cNvPr id="211" name="Read address"/>
            <p:cNvSpPr txBox="1"/>
            <p:nvPr/>
          </p:nvSpPr>
          <p:spPr>
            <a:xfrm>
              <a:off x="9594579" y="864969"/>
              <a:ext cx="965200" cy="646331"/>
            </a:xfrm>
            <a:prstGeom prst="rect">
              <a:avLst/>
            </a:prstGeom>
            <a:noFill/>
            <a:ln>
              <a:noFill/>
            </a:ln>
          </p:spPr>
          <p:txBody>
            <a:bodyPr wrap="square" rtlCol="0">
              <a:spAutoFit/>
            </a:bodyPr>
            <a:lstStyle/>
            <a:p>
              <a:r>
                <a:rPr lang="fr-FR" dirty="0"/>
                <a:t>Read </a:t>
              </a:r>
              <a:r>
                <a:rPr lang="fr-FR" dirty="0" err="1"/>
                <a:t>address</a:t>
              </a:r>
              <a:endParaRPr lang="fr-FR" dirty="0"/>
            </a:p>
          </p:txBody>
        </p:sp>
        <p:sp>
          <p:nvSpPr>
            <p:cNvPr id="212" name="Instruction"/>
            <p:cNvSpPr txBox="1"/>
            <p:nvPr/>
          </p:nvSpPr>
          <p:spPr>
            <a:xfrm>
              <a:off x="10331179" y="864969"/>
              <a:ext cx="1206500" cy="646331"/>
            </a:xfrm>
            <a:prstGeom prst="rect">
              <a:avLst/>
            </a:prstGeom>
            <a:noFill/>
            <a:ln>
              <a:noFill/>
            </a:ln>
          </p:spPr>
          <p:txBody>
            <a:bodyPr wrap="square" rtlCol="0">
              <a:spAutoFit/>
            </a:bodyPr>
            <a:lstStyle/>
            <a:p>
              <a:pPr algn="r"/>
              <a:r>
                <a:rPr lang="fr-FR" dirty="0"/>
                <a:t>Instruction [31-0]</a:t>
              </a:r>
            </a:p>
          </p:txBody>
        </p:sp>
        <p:sp>
          <p:nvSpPr>
            <p:cNvPr id="213" name="TextBox 212"/>
            <p:cNvSpPr txBox="1"/>
            <p:nvPr/>
          </p:nvSpPr>
          <p:spPr>
            <a:xfrm>
              <a:off x="9936898" y="1791384"/>
              <a:ext cx="1222451" cy="646331"/>
            </a:xfrm>
            <a:prstGeom prst="rect">
              <a:avLst/>
            </a:prstGeom>
            <a:noFill/>
            <a:ln>
              <a:noFill/>
            </a:ln>
          </p:spPr>
          <p:txBody>
            <a:bodyPr wrap="none" rtlCol="0">
              <a:spAutoFit/>
            </a:bodyPr>
            <a:lstStyle/>
            <a:p>
              <a:r>
                <a:rPr lang="fr-FR" b="1" dirty="0"/>
                <a:t>Instruction</a:t>
              </a:r>
            </a:p>
            <a:p>
              <a:pPr algn="ctr"/>
              <a:r>
                <a:rPr lang="fr-FR" b="1" dirty="0"/>
                <a:t>memory</a:t>
              </a:r>
            </a:p>
          </p:txBody>
        </p:sp>
      </p:grpSp>
      <p:sp>
        <p:nvSpPr>
          <p:cNvPr id="47" name="Rectangle 46"/>
          <p:cNvSpPr/>
          <p:nvPr/>
        </p:nvSpPr>
        <p:spPr>
          <a:xfrm>
            <a:off x="5250910" y="352952"/>
            <a:ext cx="6568236" cy="1603897"/>
          </a:xfrm>
          <a:prstGeom prst="rect">
            <a:avLst/>
          </a:prstGeom>
          <a:solidFill>
            <a:schemeClr val="tx1">
              <a:lumMod val="75000"/>
              <a:lumOff val="25000"/>
            </a:schemeClr>
          </a:solidFill>
          <a:ln w="38100">
            <a:solidFill>
              <a:srgbClr val="C00000"/>
            </a:solidFill>
          </a:ln>
          <a:effectLst>
            <a:outerShdw blurRad="50800" dist="177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48" name="Table 47"/>
          <p:cNvGraphicFramePr>
            <a:graphicFrameLocks noGrp="1"/>
          </p:cNvGraphicFramePr>
          <p:nvPr/>
        </p:nvGraphicFramePr>
        <p:xfrm>
          <a:off x="5390604" y="530752"/>
          <a:ext cx="6300000" cy="1198880"/>
        </p:xfrm>
        <a:graphic>
          <a:graphicData uri="http://schemas.openxmlformats.org/drawingml/2006/table">
            <a:tbl>
              <a:tblPr firstRow="1" bandRow="1">
                <a:tableStyleId>{2D5ABB26-0587-4C30-8999-92F81FD0307C}</a:tableStyleId>
              </a:tblPr>
              <a:tblGrid>
                <a:gridCol w="900000">
                  <a:extLst>
                    <a:ext uri="{9D8B030D-6E8A-4147-A177-3AD203B41FA5}">
                      <a16:colId xmlns:a16="http://schemas.microsoft.com/office/drawing/2014/main" val="20000"/>
                    </a:ext>
                  </a:extLst>
                </a:gridCol>
                <a:gridCol w="900000">
                  <a:extLst>
                    <a:ext uri="{9D8B030D-6E8A-4147-A177-3AD203B41FA5}">
                      <a16:colId xmlns:a16="http://schemas.microsoft.com/office/drawing/2014/main" val="20001"/>
                    </a:ext>
                  </a:extLst>
                </a:gridCol>
                <a:gridCol w="900000">
                  <a:extLst>
                    <a:ext uri="{9D8B030D-6E8A-4147-A177-3AD203B41FA5}">
                      <a16:colId xmlns:a16="http://schemas.microsoft.com/office/drawing/2014/main" val="20002"/>
                    </a:ext>
                  </a:extLst>
                </a:gridCol>
                <a:gridCol w="900000">
                  <a:extLst>
                    <a:ext uri="{9D8B030D-6E8A-4147-A177-3AD203B41FA5}">
                      <a16:colId xmlns:a16="http://schemas.microsoft.com/office/drawing/2014/main" val="20003"/>
                    </a:ext>
                  </a:extLst>
                </a:gridCol>
                <a:gridCol w="900000">
                  <a:extLst>
                    <a:ext uri="{9D8B030D-6E8A-4147-A177-3AD203B41FA5}">
                      <a16:colId xmlns:a16="http://schemas.microsoft.com/office/drawing/2014/main" val="20004"/>
                    </a:ext>
                  </a:extLst>
                </a:gridCol>
                <a:gridCol w="900000">
                  <a:extLst>
                    <a:ext uri="{9D8B030D-6E8A-4147-A177-3AD203B41FA5}">
                      <a16:colId xmlns:a16="http://schemas.microsoft.com/office/drawing/2014/main" val="20005"/>
                    </a:ext>
                  </a:extLst>
                </a:gridCol>
                <a:gridCol w="900000">
                  <a:extLst>
                    <a:ext uri="{9D8B030D-6E8A-4147-A177-3AD203B41FA5}">
                      <a16:colId xmlns:a16="http://schemas.microsoft.com/office/drawing/2014/main" val="20006"/>
                    </a:ext>
                  </a:extLst>
                </a:gridCol>
              </a:tblGrid>
              <a:tr h="216000">
                <a:tc>
                  <a:txBody>
                    <a:bodyPr/>
                    <a:lstStyle/>
                    <a:p>
                      <a:pPr algn="l" rtl="0"/>
                      <a:endParaRPr lang="fr-FR" sz="1000" dirty="0">
                        <a:solidFill>
                          <a:schemeClr val="bg1"/>
                        </a:solidFill>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000" dirty="0">
                          <a:solidFill>
                            <a:srgbClr val="FFFF00"/>
                          </a:solidFill>
                        </a:rPr>
                        <a:t>31                   26</a:t>
                      </a:r>
                    </a:p>
                  </a:txBody>
                  <a:tcPr marL="45720" marR="45720" anchor="ctr" anchorCtr="1">
                    <a:lnL w="12700" cap="flat" cmpd="sng" algn="ctr">
                      <a:noFill/>
                      <a:prstDash val="solid"/>
                      <a:round/>
                      <a:headEnd type="none" w="med" len="med"/>
                      <a:tailEnd type="none" w="med" len="med"/>
                    </a:lnL>
                    <a:lnR w="12700" cap="flat" cmpd="sng" algn="ctr">
                      <a:noFill/>
                      <a:prstDash val="dot"/>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000" dirty="0">
                          <a:solidFill>
                            <a:srgbClr val="FFFF00"/>
                          </a:solidFill>
                        </a:rPr>
                        <a:t>25                   21</a:t>
                      </a:r>
                    </a:p>
                  </a:txBody>
                  <a:tcPr marL="45720" marR="45720" anchor="ctr" anchorCtr="1">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000" dirty="0">
                          <a:solidFill>
                            <a:srgbClr val="FFFF00"/>
                          </a:solidFill>
                        </a:rPr>
                        <a:t>20               16</a:t>
                      </a:r>
                    </a:p>
                  </a:txBody>
                  <a:tcPr anchor="ctr" anchorCtr="1">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000" dirty="0">
                          <a:solidFill>
                            <a:srgbClr val="FFFF00"/>
                          </a:solidFill>
                        </a:rPr>
                        <a:t>15               11</a:t>
                      </a:r>
                    </a:p>
                  </a:txBody>
                  <a:tcPr anchor="ctr" anchorCtr="1">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000" dirty="0">
                          <a:solidFill>
                            <a:srgbClr val="FFFF00"/>
                          </a:solidFill>
                        </a:rPr>
                        <a:t>10                  6</a:t>
                      </a:r>
                    </a:p>
                  </a:txBody>
                  <a:tcPr anchor="ctr" anchorCtr="1">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000" dirty="0">
                          <a:solidFill>
                            <a:srgbClr val="FFFF00"/>
                          </a:solidFill>
                        </a:rPr>
                        <a:t>5                    0</a:t>
                      </a:r>
                    </a:p>
                  </a:txBody>
                  <a:tcPr anchor="ctr" anchorCtr="1">
                    <a:lnL w="12700" cap="flat" cmpd="sng" algn="ctr">
                      <a:noFill/>
                      <a:prstDash val="dot"/>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l" rtl="0"/>
                      <a:r>
                        <a:rPr lang="fr-FR" sz="1800" b="1" dirty="0">
                          <a:solidFill>
                            <a:schemeClr val="accent2"/>
                          </a:solidFill>
                        </a:rPr>
                        <a:t>R – type</a:t>
                      </a:r>
                    </a:p>
                  </a:txBody>
                  <a:tcPr marL="45720" marR="4572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800" b="1" dirty="0" err="1">
                          <a:solidFill>
                            <a:schemeClr val="accent6">
                              <a:lumMod val="60000"/>
                              <a:lumOff val="40000"/>
                            </a:schemeClr>
                          </a:solidFill>
                        </a:rPr>
                        <a:t>opcode</a:t>
                      </a:r>
                      <a:endParaRPr lang="fr-FR" sz="1800" b="1" dirty="0">
                        <a:solidFill>
                          <a:schemeClr val="accent6">
                            <a:lumMod val="60000"/>
                            <a:lumOff val="40000"/>
                          </a:schemeClr>
                        </a:solidFill>
                      </a:endParaRPr>
                    </a:p>
                  </a:txBody>
                  <a:tcPr marL="45720" marR="45720" anchor="ctr" anchorCtr="1">
                    <a:lnL w="12700" cap="flat" cmpd="sng" algn="ctr">
                      <a:solidFill>
                        <a:schemeClr val="bg1"/>
                      </a:solidFill>
                      <a:prstDash val="solid"/>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fr-FR" sz="1800" b="1" dirty="0" err="1">
                          <a:solidFill>
                            <a:schemeClr val="accent1">
                              <a:lumMod val="60000"/>
                              <a:lumOff val="40000"/>
                            </a:schemeClr>
                          </a:solidFill>
                        </a:rPr>
                        <a:t>rs</a:t>
                      </a:r>
                      <a:endParaRPr lang="fr-FR" sz="1800" b="1" dirty="0">
                        <a:solidFill>
                          <a:schemeClr val="accent1">
                            <a:lumMod val="60000"/>
                            <a:lumOff val="40000"/>
                          </a:schemeClr>
                        </a:solidFill>
                      </a:endParaRPr>
                    </a:p>
                  </a:txBody>
                  <a:tcPr marL="45720" marR="45720" anchor="ctr" anchorCtr="1">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fr-FR" sz="1800" b="1" dirty="0" err="1">
                          <a:solidFill>
                            <a:srgbClr val="FF6D6D"/>
                          </a:solidFill>
                        </a:rPr>
                        <a:t>rt</a:t>
                      </a:r>
                      <a:endParaRPr lang="fr-FR" sz="1800" b="1" dirty="0">
                        <a:solidFill>
                          <a:srgbClr val="FF6D6D"/>
                        </a:solidFill>
                      </a:endParaRPr>
                    </a:p>
                  </a:txBody>
                  <a:tcPr anchor="ctr" anchorCtr="1">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fr-FR" sz="1800" b="1" dirty="0">
                          <a:solidFill>
                            <a:schemeClr val="bg1"/>
                          </a:solidFill>
                        </a:rPr>
                        <a:t>rd</a:t>
                      </a:r>
                    </a:p>
                  </a:txBody>
                  <a:tcPr anchor="ctr" anchorCtr="1">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fr-FR" sz="1800" b="1" dirty="0">
                          <a:solidFill>
                            <a:srgbClr val="53FFEB"/>
                          </a:solidFill>
                        </a:rPr>
                        <a:t>sh</a:t>
                      </a:r>
                    </a:p>
                  </a:txBody>
                  <a:tcPr anchor="ctr" anchorCtr="1">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fr-FR" sz="1800" b="1" dirty="0" err="1">
                          <a:solidFill>
                            <a:schemeClr val="accent4">
                              <a:lumMod val="40000"/>
                              <a:lumOff val="60000"/>
                            </a:schemeClr>
                          </a:solidFill>
                        </a:rPr>
                        <a:t>func</a:t>
                      </a:r>
                      <a:endParaRPr lang="fr-FR" sz="1800" b="1" dirty="0">
                        <a:solidFill>
                          <a:schemeClr val="accent4">
                            <a:lumMod val="40000"/>
                            <a:lumOff val="60000"/>
                          </a:schemeClr>
                        </a:solidFill>
                      </a:endParaRPr>
                    </a:p>
                  </a:txBody>
                  <a:tcPr anchor="ctr" anchorCtr="1">
                    <a:lnL w="12700" cap="flat" cmpd="sng" algn="ctr">
                      <a:solidFill>
                        <a:schemeClr val="bg1"/>
                      </a:solidFill>
                      <a:prstDash val="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1"/>
                  </a:ext>
                </a:extLst>
              </a:tr>
              <a:tr h="180000">
                <a:tc>
                  <a:txBody>
                    <a:bodyPr/>
                    <a:lstStyle/>
                    <a:p>
                      <a:pPr algn="l" rtl="0"/>
                      <a:endParaRPr lang="fr-FR" sz="800" dirty="0">
                        <a:solidFill>
                          <a:schemeClr val="bg1"/>
                        </a:solidFill>
                      </a:endParaRPr>
                    </a:p>
                  </a:txBody>
                  <a:tcPr marL="45720" marR="45720" anchor="ctr">
                    <a:lnL w="12700" cap="flat" cmpd="sng" algn="ctr">
                      <a:noFill/>
                      <a:prstDash val="solid"/>
                      <a:round/>
                      <a:headEnd type="none" w="med" len="med"/>
                      <a:tailEnd type="none" w="med" len="med"/>
                    </a:lnL>
                    <a:lnR w="12700" cap="flat" cmpd="sng" algn="ctr">
                      <a:noFill/>
                      <a:prstDash val="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endParaRPr lang="fr-FR" sz="800" dirty="0">
                        <a:solidFill>
                          <a:schemeClr val="bg1"/>
                        </a:solidFill>
                      </a:endParaRPr>
                    </a:p>
                  </a:txBody>
                  <a:tcPr marL="45720" marR="45720" anchor="ctr" anchorCtr="1">
                    <a:lnL w="12700" cap="flat" cmpd="sng" algn="ctr">
                      <a:noFill/>
                      <a:prstDash val="solid"/>
                      <a:round/>
                      <a:headEnd type="none" w="med" len="med"/>
                      <a:tailEnd type="none" w="med" len="med"/>
                    </a:lnL>
                    <a:lnR w="12700" cap="flat" cmpd="sng" algn="ctr">
                      <a:no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fr-FR" sz="1400" dirty="0">
                        <a:solidFill>
                          <a:schemeClr val="bg1"/>
                        </a:solidFill>
                      </a:endParaRPr>
                    </a:p>
                  </a:txBody>
                  <a:tcPr anchor="ctr" anchorCtr="1">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fr-FR" sz="1400" dirty="0">
                        <a:solidFill>
                          <a:schemeClr val="bg1"/>
                        </a:solidFill>
                      </a:endParaRPr>
                    </a:p>
                  </a:txBody>
                  <a:tcPr anchor="ctr" anchorCtr="1">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fr-FR" sz="1400" dirty="0">
                        <a:solidFill>
                          <a:schemeClr val="bg1"/>
                        </a:solidFill>
                      </a:endParaRPr>
                    </a:p>
                  </a:txBody>
                  <a:tcPr anchor="ctr" anchorCtr="1">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fr-FR" sz="1400" dirty="0">
                        <a:solidFill>
                          <a:schemeClr val="bg1"/>
                        </a:solidFill>
                      </a:endParaRPr>
                    </a:p>
                  </a:txBody>
                  <a:tcPr anchor="ctr" anchorCtr="1">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fr-FR" sz="1400" dirty="0">
                        <a:solidFill>
                          <a:schemeClr val="bg1"/>
                        </a:solidFill>
                      </a:endParaRPr>
                    </a:p>
                  </a:txBody>
                  <a:tcPr anchor="ctr" anchorCtr="1">
                    <a:lnL w="12700" cap="flat" cmpd="sng" algn="ctr">
                      <a:noFill/>
                      <a:prstDash val="dot"/>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1" dirty="0" err="1">
                          <a:solidFill>
                            <a:schemeClr val="accent2"/>
                          </a:solidFill>
                        </a:rPr>
                        <a:t>addi</a:t>
                      </a:r>
                      <a:endParaRPr lang="fr-FR" sz="1800" b="1" dirty="0">
                        <a:solidFill>
                          <a:schemeClr val="accent2"/>
                        </a:solidFill>
                      </a:endParaRPr>
                    </a:p>
                  </a:txBody>
                  <a:tcPr marL="45720" marR="4572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800" b="1" dirty="0">
                          <a:solidFill>
                            <a:schemeClr val="accent6">
                              <a:lumMod val="60000"/>
                              <a:lumOff val="40000"/>
                            </a:schemeClr>
                          </a:solidFill>
                        </a:rPr>
                        <a:t>001000</a:t>
                      </a:r>
                    </a:p>
                  </a:txBody>
                  <a:tcPr marL="45720" marR="45720" anchor="ctr" anchorCtr="1">
                    <a:lnL w="12700" cap="flat" cmpd="sng" algn="ctr">
                      <a:solidFill>
                        <a:schemeClr val="bg1"/>
                      </a:solidFill>
                      <a:prstDash val="solid"/>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fr-FR" sz="1800" b="1" dirty="0" err="1">
                          <a:solidFill>
                            <a:schemeClr val="accent1">
                              <a:lumMod val="60000"/>
                              <a:lumOff val="40000"/>
                            </a:schemeClr>
                          </a:solidFill>
                        </a:rPr>
                        <a:t>rs</a:t>
                      </a:r>
                      <a:endParaRPr lang="fr-FR" sz="1800" b="1" dirty="0">
                        <a:solidFill>
                          <a:schemeClr val="accent1">
                            <a:lumMod val="60000"/>
                            <a:lumOff val="40000"/>
                          </a:schemeClr>
                        </a:solidFill>
                      </a:endParaRPr>
                    </a:p>
                  </a:txBody>
                  <a:tcPr marL="45720" marR="45720" anchor="ctr" anchorCtr="1">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fr-FR" sz="1800" b="1" dirty="0" err="1">
                          <a:solidFill>
                            <a:srgbClr val="FF6D6D"/>
                          </a:solidFill>
                        </a:rPr>
                        <a:t>rt</a:t>
                      </a:r>
                      <a:endParaRPr lang="fr-FR" sz="1800" b="1" dirty="0">
                        <a:solidFill>
                          <a:srgbClr val="FF6D6D"/>
                        </a:solidFill>
                      </a:endParaRPr>
                    </a:p>
                  </a:txBody>
                  <a:tcPr anchor="ctr" anchorCtr="1">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gridSpan="3">
                  <a:txBody>
                    <a:bodyPr/>
                    <a:lstStyle/>
                    <a:p>
                      <a:r>
                        <a:rPr lang="fr-FR" sz="1800" dirty="0">
                          <a:solidFill>
                            <a:schemeClr val="bg1"/>
                          </a:solidFill>
                        </a:rPr>
                        <a:t>Valeur immédiate</a:t>
                      </a:r>
                    </a:p>
                  </a:txBody>
                  <a:tcPr anchor="ctr" anchorCtr="1">
                    <a:lnL w="12700" cap="flat" cmpd="sng" algn="ctr">
                      <a:solidFill>
                        <a:schemeClr val="bg1"/>
                      </a:solidFill>
                      <a:prstDash val="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hMerge="1">
                  <a:txBody>
                    <a:bodyPr/>
                    <a:lstStyle/>
                    <a:p>
                      <a:endParaRPr lang="fr-FR" sz="1800" dirty="0">
                        <a:solidFill>
                          <a:schemeClr val="bg1"/>
                        </a:solidFill>
                      </a:endParaRPr>
                    </a:p>
                  </a:txBody>
                  <a:tcPr anchor="ctr" anchorCtr="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hMerge="1">
                  <a:txBody>
                    <a:bodyPr/>
                    <a:lstStyle/>
                    <a:p>
                      <a:endParaRPr lang="fr-FR" sz="1800" dirty="0">
                        <a:solidFill>
                          <a:schemeClr val="bg1"/>
                        </a:solidFill>
                      </a:endParaRPr>
                    </a:p>
                  </a:txBody>
                  <a:tcPr anchor="ctr" anchorCtr="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66" name="Rounded Rectangle 65"/>
          <p:cNvSpPr/>
          <p:nvPr/>
        </p:nvSpPr>
        <p:spPr>
          <a:xfrm>
            <a:off x="3013575" y="4165424"/>
            <a:ext cx="378320" cy="1315810"/>
          </a:xfrm>
          <a:prstGeom prst="roundRect">
            <a:avLst>
              <a:gd name="adj" fmla="val 50000"/>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nchorCtr="1"/>
          <a:lstStyle/>
          <a:p>
            <a:pPr algn="ctr"/>
            <a:r>
              <a:rPr lang="fr-FR" sz="1200" b="1" dirty="0">
                <a:solidFill>
                  <a:schemeClr val="tx1"/>
                </a:solidFill>
              </a:rPr>
              <a:t>0mux1</a:t>
            </a:r>
          </a:p>
        </p:txBody>
      </p:sp>
      <p:cxnSp>
        <p:nvCxnSpPr>
          <p:cNvPr id="196" name="I[15-11] BUS"/>
          <p:cNvCxnSpPr/>
          <p:nvPr/>
        </p:nvCxnSpPr>
        <p:spPr>
          <a:xfrm>
            <a:off x="2249784" y="5257155"/>
            <a:ext cx="758541"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2546406" y="4128621"/>
            <a:ext cx="0" cy="26161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2541446" y="4390231"/>
            <a:ext cx="441145"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Oval 71"/>
          <p:cNvSpPr/>
          <p:nvPr/>
        </p:nvSpPr>
        <p:spPr>
          <a:xfrm>
            <a:off x="2480839" y="4050293"/>
            <a:ext cx="126000" cy="12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cxnSp>
        <p:nvCxnSpPr>
          <p:cNvPr id="73" name="Straight Connector 72"/>
          <p:cNvCxnSpPr/>
          <p:nvPr/>
        </p:nvCxnSpPr>
        <p:spPr>
          <a:xfrm flipV="1">
            <a:off x="3202734" y="5481234"/>
            <a:ext cx="1" cy="36052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2855683" y="5798613"/>
            <a:ext cx="694101" cy="307777"/>
          </a:xfrm>
          <a:prstGeom prst="rect">
            <a:avLst/>
          </a:prstGeom>
          <a:noFill/>
        </p:spPr>
        <p:txBody>
          <a:bodyPr wrap="none" rtlCol="0">
            <a:spAutoFit/>
          </a:bodyPr>
          <a:lstStyle/>
          <a:p>
            <a:r>
              <a:rPr lang="fr-FR" sz="1400" dirty="0" err="1">
                <a:solidFill>
                  <a:srgbClr val="C00000"/>
                </a:solidFill>
              </a:rPr>
              <a:t>RegDst</a:t>
            </a:r>
            <a:endParaRPr lang="fr-FR" sz="1400" dirty="0">
              <a:solidFill>
                <a:srgbClr val="C00000"/>
              </a:solidFill>
            </a:endParaRPr>
          </a:p>
        </p:txBody>
      </p:sp>
      <p:cxnSp>
        <p:nvCxnSpPr>
          <p:cNvPr id="77" name="I[15-11] BUS"/>
          <p:cNvCxnSpPr/>
          <p:nvPr/>
        </p:nvCxnSpPr>
        <p:spPr>
          <a:xfrm>
            <a:off x="2249784" y="6195454"/>
            <a:ext cx="3140820"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9" name="Group 78"/>
          <p:cNvGrpSpPr/>
          <p:nvPr/>
        </p:nvGrpSpPr>
        <p:grpSpPr>
          <a:xfrm>
            <a:off x="5390604" y="5793121"/>
            <a:ext cx="624403" cy="784114"/>
            <a:chOff x="5147576" y="5528551"/>
            <a:chExt cx="713404" cy="895880"/>
          </a:xfrm>
        </p:grpSpPr>
        <p:sp>
          <p:nvSpPr>
            <p:cNvPr id="80" name="Oval 79"/>
            <p:cNvSpPr/>
            <p:nvPr/>
          </p:nvSpPr>
          <p:spPr>
            <a:xfrm>
              <a:off x="5181954" y="5528551"/>
              <a:ext cx="627851" cy="895880"/>
            </a:xfrm>
            <a:prstGeom prst="ellipse">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81" name="TextBox 80"/>
            <p:cNvSpPr txBox="1"/>
            <p:nvPr/>
          </p:nvSpPr>
          <p:spPr>
            <a:xfrm>
              <a:off x="5147576" y="5666854"/>
              <a:ext cx="713404" cy="527470"/>
            </a:xfrm>
            <a:prstGeom prst="rect">
              <a:avLst/>
            </a:prstGeom>
            <a:noFill/>
            <a:ln>
              <a:noFill/>
            </a:ln>
          </p:spPr>
          <p:txBody>
            <a:bodyPr wrap="none" rtlCol="0">
              <a:spAutoFit/>
            </a:bodyPr>
            <a:lstStyle/>
            <a:p>
              <a:pPr algn="ctr"/>
              <a:r>
                <a:rPr lang="fr-FR" sz="1200" dirty="0" err="1"/>
                <a:t>sign</a:t>
              </a:r>
              <a:endParaRPr lang="fr-FR" sz="1200" dirty="0"/>
            </a:p>
            <a:p>
              <a:pPr algn="ctr"/>
              <a:r>
                <a:rPr lang="fr-FR" sz="1200" dirty="0" err="1"/>
                <a:t>extend</a:t>
              </a:r>
              <a:endParaRPr lang="fr-FR" sz="1200" dirty="0"/>
            </a:p>
          </p:txBody>
        </p:sp>
      </p:grpSp>
      <p:cxnSp>
        <p:nvCxnSpPr>
          <p:cNvPr id="82" name="ALU to WriteData"/>
          <p:cNvCxnSpPr/>
          <p:nvPr/>
        </p:nvCxnSpPr>
        <p:spPr>
          <a:xfrm flipH="1">
            <a:off x="3906711" y="4040639"/>
            <a:ext cx="4718533" cy="1097350"/>
          </a:xfrm>
          <a:prstGeom prst="bentConnector5">
            <a:avLst>
              <a:gd name="adj1" fmla="val -4845"/>
              <a:gd name="adj2" fmla="val 246348"/>
              <a:gd name="adj3" fmla="val 107488"/>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Rounded Rectangle 83"/>
          <p:cNvSpPr/>
          <p:nvPr/>
        </p:nvSpPr>
        <p:spPr>
          <a:xfrm>
            <a:off x="6721513" y="4347285"/>
            <a:ext cx="378320" cy="1315810"/>
          </a:xfrm>
          <a:prstGeom prst="roundRect">
            <a:avLst>
              <a:gd name="adj" fmla="val 50000"/>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nchorCtr="1"/>
          <a:lstStyle/>
          <a:p>
            <a:pPr algn="ctr"/>
            <a:r>
              <a:rPr lang="fr-FR" sz="1200" b="1" dirty="0">
                <a:solidFill>
                  <a:schemeClr val="tx1"/>
                </a:solidFill>
              </a:rPr>
              <a:t>1mux0</a:t>
            </a:r>
          </a:p>
        </p:txBody>
      </p:sp>
      <p:cxnSp>
        <p:nvCxnSpPr>
          <p:cNvPr id="85" name="Straight Connector 84"/>
          <p:cNvCxnSpPr>
            <a:stCxn id="84" idx="0"/>
          </p:cNvCxnSpPr>
          <p:nvPr/>
        </p:nvCxnSpPr>
        <p:spPr>
          <a:xfrm flipV="1">
            <a:off x="6910673" y="4084453"/>
            <a:ext cx="0" cy="262832"/>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6563621" y="3823669"/>
            <a:ext cx="694101" cy="307777"/>
          </a:xfrm>
          <a:prstGeom prst="rect">
            <a:avLst/>
          </a:prstGeom>
          <a:noFill/>
        </p:spPr>
        <p:txBody>
          <a:bodyPr wrap="none" rtlCol="0">
            <a:spAutoFit/>
          </a:bodyPr>
          <a:lstStyle/>
          <a:p>
            <a:r>
              <a:rPr lang="fr-FR" sz="1400" dirty="0" err="1">
                <a:solidFill>
                  <a:srgbClr val="C00000"/>
                </a:solidFill>
              </a:rPr>
              <a:t>ALUSrc</a:t>
            </a:r>
            <a:endParaRPr lang="fr-FR" sz="1400" dirty="0">
              <a:solidFill>
                <a:srgbClr val="C00000"/>
              </a:solidFill>
            </a:endParaRPr>
          </a:p>
        </p:txBody>
      </p:sp>
      <p:cxnSp>
        <p:nvCxnSpPr>
          <p:cNvPr id="89" name="Elbow Connector 88"/>
          <p:cNvCxnSpPr>
            <a:stCxn id="80" idx="6"/>
            <a:endCxn id="11" idx="2"/>
          </p:cNvCxnSpPr>
          <p:nvPr/>
        </p:nvCxnSpPr>
        <p:spPr>
          <a:xfrm flipV="1">
            <a:off x="5970216" y="5467042"/>
            <a:ext cx="742867" cy="718136"/>
          </a:xfrm>
          <a:prstGeom prst="bent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Elbow Connector 94"/>
          <p:cNvCxnSpPr>
            <a:stCxn id="84" idx="3"/>
            <a:endCxn id="14" idx="2"/>
          </p:cNvCxnSpPr>
          <p:nvPr/>
        </p:nvCxnSpPr>
        <p:spPr>
          <a:xfrm flipV="1">
            <a:off x="7099833" y="4589314"/>
            <a:ext cx="435785" cy="415876"/>
          </a:xfrm>
          <a:prstGeom prst="bentConnector3">
            <a:avLst>
              <a:gd name="adj1" fmla="val 3272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6" name="Oval 115"/>
          <p:cNvSpPr/>
          <p:nvPr/>
        </p:nvSpPr>
        <p:spPr>
          <a:xfrm>
            <a:off x="2179803" y="3522359"/>
            <a:ext cx="126000" cy="12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17" name="I[25-21]"/>
          <p:cNvSpPr txBox="1"/>
          <p:nvPr/>
        </p:nvSpPr>
        <p:spPr>
          <a:xfrm>
            <a:off x="2239750" y="3300835"/>
            <a:ext cx="758541" cy="307777"/>
          </a:xfrm>
          <a:prstGeom prst="rect">
            <a:avLst/>
          </a:prstGeom>
          <a:noFill/>
          <a:ln>
            <a:noFill/>
          </a:ln>
        </p:spPr>
        <p:txBody>
          <a:bodyPr wrap="none" rtlCol="0">
            <a:spAutoFit/>
          </a:bodyPr>
          <a:lstStyle/>
          <a:p>
            <a:r>
              <a:rPr lang="fr-FR" sz="1400" dirty="0">
                <a:solidFill>
                  <a:srgbClr val="002060"/>
                </a:solidFill>
              </a:rPr>
              <a:t>I[25-21]</a:t>
            </a:r>
          </a:p>
        </p:txBody>
      </p:sp>
      <p:sp>
        <p:nvSpPr>
          <p:cNvPr id="118" name="Oval 117"/>
          <p:cNvSpPr/>
          <p:nvPr/>
        </p:nvSpPr>
        <p:spPr>
          <a:xfrm>
            <a:off x="2772322" y="2036954"/>
            <a:ext cx="133682" cy="1336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9" name="Freeform 118"/>
          <p:cNvSpPr/>
          <p:nvPr/>
        </p:nvSpPr>
        <p:spPr>
          <a:xfrm>
            <a:off x="2070141" y="1373271"/>
            <a:ext cx="849663" cy="1399923"/>
          </a:xfrm>
          <a:custGeom>
            <a:avLst/>
            <a:gdLst>
              <a:gd name="connsiteX0" fmla="*/ 0 w 849663"/>
              <a:gd name="connsiteY0" fmla="*/ 857756 h 1399923"/>
              <a:gd name="connsiteX1" fmla="*/ 8092 w 849663"/>
              <a:gd name="connsiteY1" fmla="*/ 1399923 h 1399923"/>
              <a:gd name="connsiteX2" fmla="*/ 849663 w 849663"/>
              <a:gd name="connsiteY2" fmla="*/ 1116701 h 1399923"/>
              <a:gd name="connsiteX3" fmla="*/ 849663 w 849663"/>
              <a:gd name="connsiteY3" fmla="*/ 275130 h 1399923"/>
              <a:gd name="connsiteX4" fmla="*/ 8092 w 849663"/>
              <a:gd name="connsiteY4" fmla="*/ 0 h 1399923"/>
              <a:gd name="connsiteX5" fmla="*/ 0 w 849663"/>
              <a:gd name="connsiteY5" fmla="*/ 606903 h 1399923"/>
              <a:gd name="connsiteX6" fmla="*/ 356049 w 849663"/>
              <a:gd name="connsiteY6" fmla="*/ 695915 h 1399923"/>
              <a:gd name="connsiteX7" fmla="*/ 0 w 849663"/>
              <a:gd name="connsiteY7" fmla="*/ 857756 h 1399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9663" h="1399923">
                <a:moveTo>
                  <a:pt x="0" y="857756"/>
                </a:moveTo>
                <a:lnTo>
                  <a:pt x="8092" y="1399923"/>
                </a:lnTo>
                <a:lnTo>
                  <a:pt x="849663" y="1116701"/>
                </a:lnTo>
                <a:lnTo>
                  <a:pt x="849663" y="275130"/>
                </a:lnTo>
                <a:lnTo>
                  <a:pt x="8092" y="0"/>
                </a:lnTo>
                <a:lnTo>
                  <a:pt x="0" y="606903"/>
                </a:lnTo>
                <a:lnTo>
                  <a:pt x="356049" y="695915"/>
                </a:lnTo>
                <a:lnTo>
                  <a:pt x="0" y="857756"/>
                </a:lnTo>
                <a:close/>
              </a:path>
            </a:pathLst>
          </a:custGeom>
          <a:solidFill>
            <a:srgbClr val="F2F2F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0" name="Oval 119"/>
          <p:cNvSpPr/>
          <p:nvPr/>
        </p:nvSpPr>
        <p:spPr>
          <a:xfrm>
            <a:off x="2076749" y="1102694"/>
            <a:ext cx="101600" cy="1016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1" name="TextBox 120"/>
          <p:cNvSpPr txBox="1"/>
          <p:nvPr/>
        </p:nvSpPr>
        <p:spPr>
          <a:xfrm>
            <a:off x="2406259" y="1912440"/>
            <a:ext cx="530915" cy="338554"/>
          </a:xfrm>
          <a:prstGeom prst="rect">
            <a:avLst/>
          </a:prstGeom>
          <a:noFill/>
          <a:ln>
            <a:noFill/>
          </a:ln>
        </p:spPr>
        <p:txBody>
          <a:bodyPr wrap="none" rtlCol="0">
            <a:spAutoFit/>
          </a:bodyPr>
          <a:lstStyle/>
          <a:p>
            <a:r>
              <a:rPr lang="fr-FR" sz="1600" b="1" dirty="0" err="1"/>
              <a:t>Add</a:t>
            </a:r>
            <a:endParaRPr lang="fr-FR" sz="1600" b="1" dirty="0"/>
          </a:p>
        </p:txBody>
      </p:sp>
      <p:cxnSp>
        <p:nvCxnSpPr>
          <p:cNvPr id="122" name="Straight Arrow Connector 121"/>
          <p:cNvCxnSpPr/>
          <p:nvPr/>
        </p:nvCxnSpPr>
        <p:spPr>
          <a:xfrm>
            <a:off x="1699633" y="2528120"/>
            <a:ext cx="37711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a:off x="321919" y="1993727"/>
            <a:ext cx="308098" cy="646331"/>
          </a:xfrm>
          <a:prstGeom prst="rect">
            <a:avLst/>
          </a:prstGeom>
          <a:solidFill>
            <a:schemeClr val="bg1">
              <a:lumMod val="95000"/>
            </a:schemeClr>
          </a:solidFill>
          <a:ln w="28575">
            <a:solidFill>
              <a:schemeClr val="tx1"/>
            </a:solidFill>
          </a:ln>
        </p:spPr>
        <p:txBody>
          <a:bodyPr wrap="none" rtlCol="0">
            <a:spAutoFit/>
          </a:bodyPr>
          <a:lstStyle/>
          <a:p>
            <a:r>
              <a:rPr lang="fr-FR" b="1" dirty="0"/>
              <a:t>P</a:t>
            </a:r>
          </a:p>
          <a:p>
            <a:r>
              <a:rPr lang="fr-FR" b="1" dirty="0"/>
              <a:t>C</a:t>
            </a:r>
          </a:p>
        </p:txBody>
      </p:sp>
      <p:sp>
        <p:nvSpPr>
          <p:cNvPr id="124" name="TextBox 123"/>
          <p:cNvSpPr txBox="1"/>
          <p:nvPr/>
        </p:nvSpPr>
        <p:spPr>
          <a:xfrm>
            <a:off x="1421698" y="2348770"/>
            <a:ext cx="301686" cy="369332"/>
          </a:xfrm>
          <a:prstGeom prst="rect">
            <a:avLst/>
          </a:prstGeom>
          <a:noFill/>
          <a:ln>
            <a:noFill/>
          </a:ln>
        </p:spPr>
        <p:txBody>
          <a:bodyPr wrap="none" rtlCol="0">
            <a:spAutoFit/>
          </a:bodyPr>
          <a:lstStyle/>
          <a:p>
            <a:r>
              <a:rPr lang="fr-FR" b="1" dirty="0"/>
              <a:t>4</a:t>
            </a:r>
          </a:p>
        </p:txBody>
      </p:sp>
      <p:cxnSp>
        <p:nvCxnSpPr>
          <p:cNvPr id="125" name="Straight Arrow Connector 124"/>
          <p:cNvCxnSpPr/>
          <p:nvPr/>
        </p:nvCxnSpPr>
        <p:spPr>
          <a:xfrm>
            <a:off x="475968" y="2640058"/>
            <a:ext cx="0" cy="57066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Elbow Connector 125"/>
          <p:cNvCxnSpPr>
            <a:stCxn id="118" idx="6"/>
            <a:endCxn id="123" idx="0"/>
          </p:cNvCxnSpPr>
          <p:nvPr/>
        </p:nvCxnSpPr>
        <p:spPr>
          <a:xfrm flipH="1" flipV="1">
            <a:off x="475968" y="1993727"/>
            <a:ext cx="2430036" cy="110068"/>
          </a:xfrm>
          <a:prstGeom prst="bentConnector4">
            <a:avLst>
              <a:gd name="adj1" fmla="val -9407"/>
              <a:gd name="adj2" fmla="val 814506"/>
            </a:avLst>
          </a:prstGeom>
          <a:ln w="57150" cmpd="dbl">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Elbow Connector 126"/>
          <p:cNvCxnSpPr>
            <a:stCxn id="128" idx="6"/>
          </p:cNvCxnSpPr>
          <p:nvPr/>
        </p:nvCxnSpPr>
        <p:spPr>
          <a:xfrm flipV="1">
            <a:off x="526768" y="1718576"/>
            <a:ext cx="1549981" cy="1153961"/>
          </a:xfrm>
          <a:prstGeom prst="bent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8" name="Oval 127"/>
          <p:cNvSpPr/>
          <p:nvPr/>
        </p:nvSpPr>
        <p:spPr>
          <a:xfrm>
            <a:off x="425168" y="2821737"/>
            <a:ext cx="101600" cy="1016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0" name="TextBox 129"/>
          <p:cNvSpPr txBox="1"/>
          <p:nvPr/>
        </p:nvSpPr>
        <p:spPr>
          <a:xfrm>
            <a:off x="2240404" y="6154830"/>
            <a:ext cx="667170" cy="307777"/>
          </a:xfrm>
          <a:prstGeom prst="rect">
            <a:avLst/>
          </a:prstGeom>
          <a:noFill/>
        </p:spPr>
        <p:txBody>
          <a:bodyPr wrap="none" rtlCol="0">
            <a:spAutoFit/>
          </a:bodyPr>
          <a:lstStyle/>
          <a:p>
            <a:r>
              <a:rPr lang="fr-FR" sz="1400" dirty="0">
                <a:solidFill>
                  <a:schemeClr val="accent5">
                    <a:lumMod val="50000"/>
                  </a:schemeClr>
                </a:solidFill>
              </a:rPr>
              <a:t>I[15-0]</a:t>
            </a:r>
          </a:p>
        </p:txBody>
      </p:sp>
    </p:spTree>
    <p:extLst>
      <p:ext uri="{BB962C8B-B14F-4D97-AF65-F5344CB8AC3E}">
        <p14:creationId xmlns:p14="http://schemas.microsoft.com/office/powerpoint/2010/main" val="233550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Oval 129"/>
          <p:cNvSpPr/>
          <p:nvPr/>
        </p:nvSpPr>
        <p:spPr>
          <a:xfrm>
            <a:off x="9164655" y="4500908"/>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0" name="Oval 119"/>
          <p:cNvSpPr/>
          <p:nvPr/>
        </p:nvSpPr>
        <p:spPr>
          <a:xfrm>
            <a:off x="7535618" y="4551045"/>
            <a:ext cx="76537" cy="765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7" name="Freeform 166"/>
          <p:cNvSpPr/>
          <p:nvPr/>
        </p:nvSpPr>
        <p:spPr>
          <a:xfrm>
            <a:off x="7541846" y="3305908"/>
            <a:ext cx="1082431" cy="1469292"/>
          </a:xfrm>
          <a:custGeom>
            <a:avLst/>
            <a:gdLst>
              <a:gd name="connsiteX0" fmla="*/ 0 w 1082431"/>
              <a:gd name="connsiteY0" fmla="*/ 0 h 1469292"/>
              <a:gd name="connsiteX1" fmla="*/ 1082431 w 1082431"/>
              <a:gd name="connsiteY1" fmla="*/ 296984 h 1469292"/>
              <a:gd name="connsiteX2" fmla="*/ 1082431 w 1082431"/>
              <a:gd name="connsiteY2" fmla="*/ 1172307 h 1469292"/>
              <a:gd name="connsiteX3" fmla="*/ 3908 w 1082431"/>
              <a:gd name="connsiteY3" fmla="*/ 1469292 h 1469292"/>
              <a:gd name="connsiteX4" fmla="*/ 0 w 1082431"/>
              <a:gd name="connsiteY4" fmla="*/ 918307 h 1469292"/>
              <a:gd name="connsiteX5" fmla="*/ 566616 w 1082431"/>
              <a:gd name="connsiteY5" fmla="*/ 746369 h 1469292"/>
              <a:gd name="connsiteX6" fmla="*/ 3908 w 1082431"/>
              <a:gd name="connsiteY6" fmla="*/ 578338 h 1469292"/>
              <a:gd name="connsiteX7" fmla="*/ 0 w 1082431"/>
              <a:gd name="connsiteY7" fmla="*/ 0 h 1469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2431" h="1469292">
                <a:moveTo>
                  <a:pt x="0" y="0"/>
                </a:moveTo>
                <a:lnTo>
                  <a:pt x="1082431" y="296984"/>
                </a:lnTo>
                <a:lnTo>
                  <a:pt x="1082431" y="1172307"/>
                </a:lnTo>
                <a:lnTo>
                  <a:pt x="3908" y="1469292"/>
                </a:lnTo>
                <a:cubicBezTo>
                  <a:pt x="2605" y="1285630"/>
                  <a:pt x="1303" y="1101969"/>
                  <a:pt x="0" y="918307"/>
                </a:cubicBezTo>
                <a:lnTo>
                  <a:pt x="566616" y="746369"/>
                </a:lnTo>
                <a:lnTo>
                  <a:pt x="3908" y="578338"/>
                </a:lnTo>
                <a:cubicBezTo>
                  <a:pt x="2605" y="385559"/>
                  <a:pt x="1303" y="192779"/>
                  <a:pt x="0" y="0"/>
                </a:cubicBezTo>
                <a:close/>
              </a:path>
            </a:pathLst>
          </a:custGeom>
          <a:solidFill>
            <a:srgbClr val="F2F2F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69" name="Straight Arrow Connector 168"/>
          <p:cNvCxnSpPr/>
          <p:nvPr/>
        </p:nvCxnSpPr>
        <p:spPr>
          <a:xfrm>
            <a:off x="5974442" y="3589763"/>
            <a:ext cx="154837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I[25-21] BUS"/>
          <p:cNvCxnSpPr/>
          <p:nvPr/>
        </p:nvCxnSpPr>
        <p:spPr>
          <a:xfrm>
            <a:off x="2047073" y="3589764"/>
            <a:ext cx="1859638"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I[20-16] BUS"/>
          <p:cNvCxnSpPr/>
          <p:nvPr/>
        </p:nvCxnSpPr>
        <p:spPr>
          <a:xfrm>
            <a:off x="2301087" y="4103031"/>
            <a:ext cx="1605624"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2" name="Rectangle 181"/>
          <p:cNvSpPr/>
          <p:nvPr/>
        </p:nvSpPr>
        <p:spPr>
          <a:xfrm>
            <a:off x="3910535" y="3331448"/>
            <a:ext cx="2063907" cy="2059597"/>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fr-FR" dirty="0">
              <a:solidFill>
                <a:schemeClr val="tx1"/>
              </a:solidFill>
            </a:endParaRPr>
          </a:p>
        </p:txBody>
      </p:sp>
      <p:sp>
        <p:nvSpPr>
          <p:cNvPr id="183" name="Read register 1"/>
          <p:cNvSpPr txBox="1"/>
          <p:nvPr/>
        </p:nvSpPr>
        <p:spPr>
          <a:xfrm>
            <a:off x="3910535" y="3342455"/>
            <a:ext cx="1050460" cy="523220"/>
          </a:xfrm>
          <a:prstGeom prst="rect">
            <a:avLst/>
          </a:prstGeom>
          <a:noFill/>
          <a:ln>
            <a:noFill/>
          </a:ln>
        </p:spPr>
        <p:txBody>
          <a:bodyPr wrap="square" rtlCol="0">
            <a:spAutoFit/>
          </a:bodyPr>
          <a:lstStyle/>
          <a:p>
            <a:r>
              <a:rPr lang="fr-FR" sz="1400" dirty="0"/>
              <a:t>Read</a:t>
            </a:r>
          </a:p>
          <a:p>
            <a:r>
              <a:rPr lang="fr-FR" sz="1400" dirty="0" err="1"/>
              <a:t>register</a:t>
            </a:r>
            <a:r>
              <a:rPr lang="fr-FR" sz="1400" dirty="0"/>
              <a:t> 1</a:t>
            </a:r>
          </a:p>
        </p:txBody>
      </p:sp>
      <p:sp>
        <p:nvSpPr>
          <p:cNvPr id="184" name="Read data 1"/>
          <p:cNvSpPr txBox="1"/>
          <p:nvPr/>
        </p:nvSpPr>
        <p:spPr>
          <a:xfrm>
            <a:off x="5179920" y="3342455"/>
            <a:ext cx="739709" cy="523220"/>
          </a:xfrm>
          <a:prstGeom prst="rect">
            <a:avLst/>
          </a:prstGeom>
          <a:noFill/>
          <a:ln>
            <a:noFill/>
          </a:ln>
        </p:spPr>
        <p:txBody>
          <a:bodyPr wrap="square" rtlCol="0">
            <a:spAutoFit/>
          </a:bodyPr>
          <a:lstStyle/>
          <a:p>
            <a:pPr algn="r"/>
            <a:r>
              <a:rPr lang="fr-FR" sz="1400" dirty="0"/>
              <a:t>Read data 1</a:t>
            </a:r>
          </a:p>
        </p:txBody>
      </p:sp>
      <p:sp>
        <p:nvSpPr>
          <p:cNvPr id="185" name="Registers_label"/>
          <p:cNvSpPr txBox="1"/>
          <p:nvPr/>
        </p:nvSpPr>
        <p:spPr>
          <a:xfrm>
            <a:off x="4789313" y="4945960"/>
            <a:ext cx="1043491" cy="369332"/>
          </a:xfrm>
          <a:prstGeom prst="rect">
            <a:avLst/>
          </a:prstGeom>
          <a:noFill/>
          <a:ln>
            <a:noFill/>
          </a:ln>
        </p:spPr>
        <p:txBody>
          <a:bodyPr wrap="none" rtlCol="0">
            <a:spAutoFit/>
          </a:bodyPr>
          <a:lstStyle/>
          <a:p>
            <a:pPr algn="ctr"/>
            <a:r>
              <a:rPr lang="fr-FR" b="1" dirty="0"/>
              <a:t>Registers</a:t>
            </a:r>
          </a:p>
        </p:txBody>
      </p:sp>
      <p:sp>
        <p:nvSpPr>
          <p:cNvPr id="186" name="Read register 2"/>
          <p:cNvSpPr txBox="1"/>
          <p:nvPr/>
        </p:nvSpPr>
        <p:spPr>
          <a:xfrm>
            <a:off x="3910536" y="3858013"/>
            <a:ext cx="1050459" cy="523220"/>
          </a:xfrm>
          <a:prstGeom prst="rect">
            <a:avLst/>
          </a:prstGeom>
          <a:noFill/>
          <a:ln>
            <a:noFill/>
          </a:ln>
        </p:spPr>
        <p:txBody>
          <a:bodyPr wrap="square" rtlCol="0">
            <a:spAutoFit/>
          </a:bodyPr>
          <a:lstStyle/>
          <a:p>
            <a:r>
              <a:rPr lang="fr-FR" sz="1400" dirty="0"/>
              <a:t>Read</a:t>
            </a:r>
          </a:p>
          <a:p>
            <a:r>
              <a:rPr lang="fr-FR" sz="1400" dirty="0" err="1"/>
              <a:t>register</a:t>
            </a:r>
            <a:r>
              <a:rPr lang="fr-FR" sz="1400" dirty="0"/>
              <a:t> 2</a:t>
            </a:r>
          </a:p>
        </p:txBody>
      </p:sp>
      <p:sp>
        <p:nvSpPr>
          <p:cNvPr id="187" name="Write register"/>
          <p:cNvSpPr txBox="1"/>
          <p:nvPr/>
        </p:nvSpPr>
        <p:spPr>
          <a:xfrm>
            <a:off x="3910536" y="4373574"/>
            <a:ext cx="907361" cy="523220"/>
          </a:xfrm>
          <a:prstGeom prst="rect">
            <a:avLst/>
          </a:prstGeom>
          <a:noFill/>
          <a:ln>
            <a:noFill/>
          </a:ln>
        </p:spPr>
        <p:txBody>
          <a:bodyPr wrap="square" rtlCol="0">
            <a:spAutoFit/>
          </a:bodyPr>
          <a:lstStyle/>
          <a:p>
            <a:r>
              <a:rPr lang="fr-FR" sz="1400" dirty="0"/>
              <a:t>Write</a:t>
            </a:r>
          </a:p>
          <a:p>
            <a:r>
              <a:rPr lang="fr-FR" sz="1400" dirty="0" err="1"/>
              <a:t>register</a:t>
            </a:r>
            <a:endParaRPr lang="fr-FR" sz="1400" dirty="0"/>
          </a:p>
        </p:txBody>
      </p:sp>
      <p:sp>
        <p:nvSpPr>
          <p:cNvPr id="188" name="RegWrite"/>
          <p:cNvSpPr txBox="1"/>
          <p:nvPr/>
        </p:nvSpPr>
        <p:spPr>
          <a:xfrm>
            <a:off x="4499829" y="2659744"/>
            <a:ext cx="862031" cy="307777"/>
          </a:xfrm>
          <a:prstGeom prst="rect">
            <a:avLst/>
          </a:prstGeom>
          <a:noFill/>
          <a:ln>
            <a:noFill/>
          </a:ln>
        </p:spPr>
        <p:txBody>
          <a:bodyPr wrap="none" rtlCol="0">
            <a:spAutoFit/>
          </a:bodyPr>
          <a:lstStyle/>
          <a:p>
            <a:r>
              <a:rPr lang="fr-FR" sz="1400" dirty="0" err="1">
                <a:solidFill>
                  <a:srgbClr val="C00000"/>
                </a:solidFill>
              </a:rPr>
              <a:t>RegWrite</a:t>
            </a:r>
            <a:endParaRPr lang="fr-FR" sz="1400" dirty="0">
              <a:solidFill>
                <a:srgbClr val="C00000"/>
              </a:solidFill>
            </a:endParaRPr>
          </a:p>
        </p:txBody>
      </p:sp>
      <p:sp>
        <p:nvSpPr>
          <p:cNvPr id="189" name="Write data"/>
          <p:cNvSpPr txBox="1"/>
          <p:nvPr/>
        </p:nvSpPr>
        <p:spPr>
          <a:xfrm>
            <a:off x="3906711" y="4876379"/>
            <a:ext cx="907361" cy="523220"/>
          </a:xfrm>
          <a:prstGeom prst="rect">
            <a:avLst/>
          </a:prstGeom>
          <a:noFill/>
          <a:ln>
            <a:noFill/>
          </a:ln>
        </p:spPr>
        <p:txBody>
          <a:bodyPr wrap="square" rtlCol="0">
            <a:spAutoFit/>
          </a:bodyPr>
          <a:lstStyle/>
          <a:p>
            <a:r>
              <a:rPr lang="fr-FR" sz="1400" dirty="0"/>
              <a:t>Write</a:t>
            </a:r>
          </a:p>
          <a:p>
            <a:r>
              <a:rPr lang="fr-FR" sz="1400" dirty="0"/>
              <a:t>data</a:t>
            </a:r>
          </a:p>
        </p:txBody>
      </p:sp>
      <p:cxnSp>
        <p:nvCxnSpPr>
          <p:cNvPr id="190" name="RegWriteConnector"/>
          <p:cNvCxnSpPr>
            <a:stCxn id="182" idx="0"/>
          </p:cNvCxnSpPr>
          <p:nvPr/>
        </p:nvCxnSpPr>
        <p:spPr>
          <a:xfrm flipH="1" flipV="1">
            <a:off x="4942488" y="2988801"/>
            <a:ext cx="1" cy="34264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91" name="Read data 2"/>
          <p:cNvSpPr txBox="1"/>
          <p:nvPr/>
        </p:nvSpPr>
        <p:spPr>
          <a:xfrm>
            <a:off x="5195580" y="4353663"/>
            <a:ext cx="724049" cy="523220"/>
          </a:xfrm>
          <a:prstGeom prst="rect">
            <a:avLst/>
          </a:prstGeom>
          <a:noFill/>
          <a:ln>
            <a:noFill/>
          </a:ln>
        </p:spPr>
        <p:txBody>
          <a:bodyPr wrap="square" rtlCol="0">
            <a:spAutoFit/>
          </a:bodyPr>
          <a:lstStyle/>
          <a:p>
            <a:pPr algn="r"/>
            <a:r>
              <a:rPr lang="fr-FR" sz="1400" dirty="0"/>
              <a:t>Read data 2</a:t>
            </a:r>
          </a:p>
        </p:txBody>
      </p:sp>
      <p:cxnSp>
        <p:nvCxnSpPr>
          <p:cNvPr id="192" name="ALUOpConnector"/>
          <p:cNvCxnSpPr/>
          <p:nvPr/>
        </p:nvCxnSpPr>
        <p:spPr>
          <a:xfrm flipH="1" flipV="1">
            <a:off x="8131025" y="4607196"/>
            <a:ext cx="1" cy="337817"/>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93" name="ALU_label"/>
          <p:cNvSpPr txBox="1"/>
          <p:nvPr/>
        </p:nvSpPr>
        <p:spPr>
          <a:xfrm>
            <a:off x="7989742" y="4087680"/>
            <a:ext cx="566374" cy="369332"/>
          </a:xfrm>
          <a:prstGeom prst="rect">
            <a:avLst/>
          </a:prstGeom>
          <a:noFill/>
          <a:ln>
            <a:noFill/>
          </a:ln>
        </p:spPr>
        <p:txBody>
          <a:bodyPr wrap="none" rtlCol="0">
            <a:spAutoFit/>
          </a:bodyPr>
          <a:lstStyle/>
          <a:p>
            <a:r>
              <a:rPr lang="fr-FR" b="1" dirty="0"/>
              <a:t>UAL</a:t>
            </a:r>
          </a:p>
        </p:txBody>
      </p:sp>
      <p:sp>
        <p:nvSpPr>
          <p:cNvPr id="194" name="ALUOp"/>
          <p:cNvSpPr txBox="1"/>
          <p:nvPr/>
        </p:nvSpPr>
        <p:spPr>
          <a:xfrm>
            <a:off x="7794967" y="4959598"/>
            <a:ext cx="688971" cy="307777"/>
          </a:xfrm>
          <a:prstGeom prst="rect">
            <a:avLst/>
          </a:prstGeom>
          <a:noFill/>
          <a:ln>
            <a:noFill/>
          </a:ln>
        </p:spPr>
        <p:txBody>
          <a:bodyPr wrap="none" rtlCol="0">
            <a:spAutoFit/>
          </a:bodyPr>
          <a:lstStyle/>
          <a:p>
            <a:r>
              <a:rPr lang="fr-FR" sz="1400" dirty="0" err="1">
                <a:solidFill>
                  <a:srgbClr val="C00000"/>
                </a:solidFill>
              </a:rPr>
              <a:t>ALUOp</a:t>
            </a:r>
            <a:endParaRPr lang="fr-FR" sz="1400" dirty="0">
              <a:solidFill>
                <a:srgbClr val="C00000"/>
              </a:solidFill>
            </a:endParaRPr>
          </a:p>
        </p:txBody>
      </p:sp>
      <p:cxnSp>
        <p:nvCxnSpPr>
          <p:cNvPr id="195" name="Straight Connector 194"/>
          <p:cNvCxnSpPr/>
          <p:nvPr/>
        </p:nvCxnSpPr>
        <p:spPr>
          <a:xfrm>
            <a:off x="2242851" y="3589763"/>
            <a:ext cx="0" cy="260569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97" name="I[15-11]"/>
          <p:cNvSpPr txBox="1"/>
          <p:nvPr/>
        </p:nvSpPr>
        <p:spPr>
          <a:xfrm>
            <a:off x="2249784" y="4946191"/>
            <a:ext cx="758541" cy="307777"/>
          </a:xfrm>
          <a:prstGeom prst="rect">
            <a:avLst/>
          </a:prstGeom>
          <a:noFill/>
          <a:ln>
            <a:noFill/>
          </a:ln>
        </p:spPr>
        <p:txBody>
          <a:bodyPr wrap="none" rtlCol="0">
            <a:spAutoFit/>
          </a:bodyPr>
          <a:lstStyle/>
          <a:p>
            <a:r>
              <a:rPr lang="fr-FR" sz="1400" dirty="0">
                <a:solidFill>
                  <a:srgbClr val="002060"/>
                </a:solidFill>
              </a:rPr>
              <a:t>I[15-11]</a:t>
            </a:r>
          </a:p>
        </p:txBody>
      </p:sp>
      <p:cxnSp>
        <p:nvCxnSpPr>
          <p:cNvPr id="198" name="Straight Arrow Connector 197"/>
          <p:cNvCxnSpPr/>
          <p:nvPr/>
        </p:nvCxnSpPr>
        <p:spPr>
          <a:xfrm>
            <a:off x="3397740" y="4649915"/>
            <a:ext cx="508971"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9" name="Oval 198"/>
          <p:cNvSpPr/>
          <p:nvPr/>
        </p:nvSpPr>
        <p:spPr>
          <a:xfrm>
            <a:off x="2180434" y="4042563"/>
            <a:ext cx="126000" cy="12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00" name="Oval 199"/>
          <p:cNvSpPr/>
          <p:nvPr/>
        </p:nvSpPr>
        <p:spPr>
          <a:xfrm>
            <a:off x="2178349" y="5183879"/>
            <a:ext cx="126000" cy="12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01" name="Oval 200"/>
          <p:cNvSpPr/>
          <p:nvPr/>
        </p:nvSpPr>
        <p:spPr>
          <a:xfrm>
            <a:off x="2179803" y="3522359"/>
            <a:ext cx="126000" cy="12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02" name="I[25-21]"/>
          <p:cNvSpPr txBox="1"/>
          <p:nvPr/>
        </p:nvSpPr>
        <p:spPr>
          <a:xfrm>
            <a:off x="2239750" y="3300835"/>
            <a:ext cx="758541" cy="307777"/>
          </a:xfrm>
          <a:prstGeom prst="rect">
            <a:avLst/>
          </a:prstGeom>
          <a:noFill/>
          <a:ln>
            <a:noFill/>
          </a:ln>
        </p:spPr>
        <p:txBody>
          <a:bodyPr wrap="none" rtlCol="0">
            <a:spAutoFit/>
          </a:bodyPr>
          <a:lstStyle/>
          <a:p>
            <a:r>
              <a:rPr lang="fr-FR" sz="1400" dirty="0">
                <a:solidFill>
                  <a:srgbClr val="002060"/>
                </a:solidFill>
              </a:rPr>
              <a:t>I[25-21]</a:t>
            </a:r>
          </a:p>
        </p:txBody>
      </p:sp>
      <p:sp>
        <p:nvSpPr>
          <p:cNvPr id="203" name="I[20-16]"/>
          <p:cNvSpPr txBox="1"/>
          <p:nvPr/>
        </p:nvSpPr>
        <p:spPr>
          <a:xfrm>
            <a:off x="2239750" y="3792068"/>
            <a:ext cx="758541" cy="307777"/>
          </a:xfrm>
          <a:prstGeom prst="rect">
            <a:avLst/>
          </a:prstGeom>
          <a:noFill/>
          <a:ln>
            <a:noFill/>
          </a:ln>
        </p:spPr>
        <p:txBody>
          <a:bodyPr wrap="none" rtlCol="0">
            <a:spAutoFit/>
          </a:bodyPr>
          <a:lstStyle/>
          <a:p>
            <a:r>
              <a:rPr lang="fr-FR" sz="1400" dirty="0">
                <a:solidFill>
                  <a:srgbClr val="002060"/>
                </a:solidFill>
              </a:rPr>
              <a:t>I[20-16]</a:t>
            </a:r>
          </a:p>
        </p:txBody>
      </p:sp>
      <p:grpSp>
        <p:nvGrpSpPr>
          <p:cNvPr id="209" name="Group 208"/>
          <p:cNvGrpSpPr/>
          <p:nvPr/>
        </p:nvGrpSpPr>
        <p:grpSpPr>
          <a:xfrm>
            <a:off x="115644" y="3210726"/>
            <a:ext cx="1961105" cy="1803400"/>
            <a:chOff x="9576574" y="850900"/>
            <a:chExt cx="1961105" cy="1803400"/>
          </a:xfrm>
        </p:grpSpPr>
        <p:sp>
          <p:nvSpPr>
            <p:cNvPr id="210" name="Rectangle 209"/>
            <p:cNvSpPr/>
            <p:nvPr/>
          </p:nvSpPr>
          <p:spPr>
            <a:xfrm>
              <a:off x="9576574" y="850900"/>
              <a:ext cx="1943100" cy="1803400"/>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fr-FR" dirty="0"/>
            </a:p>
          </p:txBody>
        </p:sp>
        <p:sp>
          <p:nvSpPr>
            <p:cNvPr id="211" name="Read address"/>
            <p:cNvSpPr txBox="1"/>
            <p:nvPr/>
          </p:nvSpPr>
          <p:spPr>
            <a:xfrm>
              <a:off x="9594579" y="864969"/>
              <a:ext cx="965200" cy="646331"/>
            </a:xfrm>
            <a:prstGeom prst="rect">
              <a:avLst/>
            </a:prstGeom>
            <a:noFill/>
            <a:ln>
              <a:noFill/>
            </a:ln>
          </p:spPr>
          <p:txBody>
            <a:bodyPr wrap="square" rtlCol="0">
              <a:spAutoFit/>
            </a:bodyPr>
            <a:lstStyle/>
            <a:p>
              <a:r>
                <a:rPr lang="fr-FR" dirty="0"/>
                <a:t>Read </a:t>
              </a:r>
              <a:r>
                <a:rPr lang="fr-FR" dirty="0" err="1"/>
                <a:t>address</a:t>
              </a:r>
              <a:endParaRPr lang="fr-FR" dirty="0"/>
            </a:p>
          </p:txBody>
        </p:sp>
        <p:sp>
          <p:nvSpPr>
            <p:cNvPr id="212" name="Instruction"/>
            <p:cNvSpPr txBox="1"/>
            <p:nvPr/>
          </p:nvSpPr>
          <p:spPr>
            <a:xfrm>
              <a:off x="10331179" y="864969"/>
              <a:ext cx="1206500" cy="646331"/>
            </a:xfrm>
            <a:prstGeom prst="rect">
              <a:avLst/>
            </a:prstGeom>
            <a:noFill/>
            <a:ln>
              <a:noFill/>
            </a:ln>
          </p:spPr>
          <p:txBody>
            <a:bodyPr wrap="square" rtlCol="0">
              <a:spAutoFit/>
            </a:bodyPr>
            <a:lstStyle/>
            <a:p>
              <a:pPr algn="r"/>
              <a:r>
                <a:rPr lang="fr-FR" dirty="0"/>
                <a:t>Instruction [31-0]</a:t>
              </a:r>
            </a:p>
          </p:txBody>
        </p:sp>
        <p:sp>
          <p:nvSpPr>
            <p:cNvPr id="213" name="TextBox 212"/>
            <p:cNvSpPr txBox="1"/>
            <p:nvPr/>
          </p:nvSpPr>
          <p:spPr>
            <a:xfrm>
              <a:off x="9936898" y="1791384"/>
              <a:ext cx="1222451" cy="646331"/>
            </a:xfrm>
            <a:prstGeom prst="rect">
              <a:avLst/>
            </a:prstGeom>
            <a:noFill/>
            <a:ln>
              <a:noFill/>
            </a:ln>
          </p:spPr>
          <p:txBody>
            <a:bodyPr wrap="none" rtlCol="0">
              <a:spAutoFit/>
            </a:bodyPr>
            <a:lstStyle/>
            <a:p>
              <a:r>
                <a:rPr lang="fr-FR" b="1" dirty="0"/>
                <a:t>Instruction</a:t>
              </a:r>
            </a:p>
            <a:p>
              <a:pPr algn="ctr"/>
              <a:r>
                <a:rPr lang="fr-FR" b="1" dirty="0"/>
                <a:t>memory</a:t>
              </a:r>
            </a:p>
          </p:txBody>
        </p:sp>
      </p:grpSp>
      <p:sp>
        <p:nvSpPr>
          <p:cNvPr id="66" name="Rounded Rectangle 65"/>
          <p:cNvSpPr/>
          <p:nvPr/>
        </p:nvSpPr>
        <p:spPr>
          <a:xfrm>
            <a:off x="3013575" y="4165424"/>
            <a:ext cx="378320" cy="1315810"/>
          </a:xfrm>
          <a:prstGeom prst="roundRect">
            <a:avLst>
              <a:gd name="adj" fmla="val 50000"/>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nchorCtr="1"/>
          <a:lstStyle/>
          <a:p>
            <a:pPr algn="ctr"/>
            <a:r>
              <a:rPr lang="fr-FR" sz="1200" b="1" dirty="0">
                <a:solidFill>
                  <a:schemeClr val="tx1"/>
                </a:solidFill>
              </a:rPr>
              <a:t>0mux1</a:t>
            </a:r>
          </a:p>
        </p:txBody>
      </p:sp>
      <p:cxnSp>
        <p:nvCxnSpPr>
          <p:cNvPr id="196" name="I[15-11] BUS"/>
          <p:cNvCxnSpPr/>
          <p:nvPr/>
        </p:nvCxnSpPr>
        <p:spPr>
          <a:xfrm>
            <a:off x="2249784" y="5257155"/>
            <a:ext cx="758541"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2546406" y="4128621"/>
            <a:ext cx="0" cy="26161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2541446" y="4390231"/>
            <a:ext cx="441145"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Oval 71"/>
          <p:cNvSpPr/>
          <p:nvPr/>
        </p:nvSpPr>
        <p:spPr>
          <a:xfrm>
            <a:off x="2480839" y="4050293"/>
            <a:ext cx="126000" cy="12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cxnSp>
        <p:nvCxnSpPr>
          <p:cNvPr id="73" name="Straight Connector 72"/>
          <p:cNvCxnSpPr/>
          <p:nvPr/>
        </p:nvCxnSpPr>
        <p:spPr>
          <a:xfrm flipV="1">
            <a:off x="3202734" y="5481234"/>
            <a:ext cx="1" cy="36052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2855683" y="5798613"/>
            <a:ext cx="694101" cy="307777"/>
          </a:xfrm>
          <a:prstGeom prst="rect">
            <a:avLst/>
          </a:prstGeom>
          <a:noFill/>
        </p:spPr>
        <p:txBody>
          <a:bodyPr wrap="none" rtlCol="0">
            <a:spAutoFit/>
          </a:bodyPr>
          <a:lstStyle/>
          <a:p>
            <a:r>
              <a:rPr lang="fr-FR" sz="1400" dirty="0" err="1">
                <a:solidFill>
                  <a:srgbClr val="C00000"/>
                </a:solidFill>
              </a:rPr>
              <a:t>RegDst</a:t>
            </a:r>
            <a:endParaRPr lang="fr-FR" sz="1400" dirty="0">
              <a:solidFill>
                <a:srgbClr val="C00000"/>
              </a:solidFill>
            </a:endParaRPr>
          </a:p>
        </p:txBody>
      </p:sp>
      <p:cxnSp>
        <p:nvCxnSpPr>
          <p:cNvPr id="77" name="I[15-11] BUS"/>
          <p:cNvCxnSpPr/>
          <p:nvPr/>
        </p:nvCxnSpPr>
        <p:spPr>
          <a:xfrm>
            <a:off x="2249784" y="6195454"/>
            <a:ext cx="3140820"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9" name="Group 78"/>
          <p:cNvGrpSpPr/>
          <p:nvPr/>
        </p:nvGrpSpPr>
        <p:grpSpPr>
          <a:xfrm>
            <a:off x="5390604" y="5793121"/>
            <a:ext cx="624403" cy="784114"/>
            <a:chOff x="5147576" y="5528551"/>
            <a:chExt cx="713404" cy="895880"/>
          </a:xfrm>
        </p:grpSpPr>
        <p:sp>
          <p:nvSpPr>
            <p:cNvPr id="80" name="Oval 79"/>
            <p:cNvSpPr/>
            <p:nvPr/>
          </p:nvSpPr>
          <p:spPr>
            <a:xfrm>
              <a:off x="5181954" y="5528551"/>
              <a:ext cx="627851" cy="895880"/>
            </a:xfrm>
            <a:prstGeom prst="ellipse">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81" name="TextBox 80"/>
            <p:cNvSpPr txBox="1"/>
            <p:nvPr/>
          </p:nvSpPr>
          <p:spPr>
            <a:xfrm>
              <a:off x="5147576" y="5666854"/>
              <a:ext cx="713404" cy="527470"/>
            </a:xfrm>
            <a:prstGeom prst="rect">
              <a:avLst/>
            </a:prstGeom>
            <a:noFill/>
            <a:ln>
              <a:noFill/>
            </a:ln>
          </p:spPr>
          <p:txBody>
            <a:bodyPr wrap="none" rtlCol="0">
              <a:spAutoFit/>
            </a:bodyPr>
            <a:lstStyle/>
            <a:p>
              <a:pPr algn="ctr"/>
              <a:r>
                <a:rPr lang="fr-FR" sz="1200" dirty="0" err="1"/>
                <a:t>sign</a:t>
              </a:r>
              <a:endParaRPr lang="fr-FR" sz="1200" dirty="0"/>
            </a:p>
            <a:p>
              <a:pPr algn="ctr"/>
              <a:r>
                <a:rPr lang="fr-FR" sz="1200" dirty="0" err="1"/>
                <a:t>extend</a:t>
              </a:r>
              <a:endParaRPr lang="fr-FR" sz="1200" dirty="0"/>
            </a:p>
          </p:txBody>
        </p:sp>
      </p:grpSp>
      <p:sp>
        <p:nvSpPr>
          <p:cNvPr id="67" name="Rectangle 66"/>
          <p:cNvSpPr/>
          <p:nvPr/>
        </p:nvSpPr>
        <p:spPr>
          <a:xfrm>
            <a:off x="5250910" y="352952"/>
            <a:ext cx="6568236" cy="2086475"/>
          </a:xfrm>
          <a:prstGeom prst="rect">
            <a:avLst/>
          </a:prstGeom>
          <a:solidFill>
            <a:schemeClr val="tx1">
              <a:lumMod val="75000"/>
              <a:lumOff val="25000"/>
            </a:schemeClr>
          </a:solidFill>
          <a:ln w="38100">
            <a:solidFill>
              <a:srgbClr val="C00000"/>
            </a:solidFill>
          </a:ln>
          <a:effectLst>
            <a:outerShdw blurRad="50800" dist="177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68" name="Table 67"/>
          <p:cNvGraphicFramePr>
            <a:graphicFrameLocks noGrp="1"/>
          </p:cNvGraphicFramePr>
          <p:nvPr>
            <p:extLst>
              <p:ext uri="{D42A27DB-BD31-4B8C-83A1-F6EECF244321}">
                <p14:modId xmlns:p14="http://schemas.microsoft.com/office/powerpoint/2010/main" val="463395586"/>
              </p:ext>
            </p:extLst>
          </p:nvPr>
        </p:nvGraphicFramePr>
        <p:xfrm>
          <a:off x="5390604" y="530752"/>
          <a:ext cx="6300000" cy="1778000"/>
        </p:xfrm>
        <a:graphic>
          <a:graphicData uri="http://schemas.openxmlformats.org/drawingml/2006/table">
            <a:tbl>
              <a:tblPr firstRow="1" bandRow="1">
                <a:tableStyleId>{2D5ABB26-0587-4C30-8999-92F81FD0307C}</a:tableStyleId>
              </a:tblPr>
              <a:tblGrid>
                <a:gridCol w="900000">
                  <a:extLst>
                    <a:ext uri="{9D8B030D-6E8A-4147-A177-3AD203B41FA5}">
                      <a16:colId xmlns:a16="http://schemas.microsoft.com/office/drawing/2014/main" val="20000"/>
                    </a:ext>
                  </a:extLst>
                </a:gridCol>
                <a:gridCol w="900000">
                  <a:extLst>
                    <a:ext uri="{9D8B030D-6E8A-4147-A177-3AD203B41FA5}">
                      <a16:colId xmlns:a16="http://schemas.microsoft.com/office/drawing/2014/main" val="20001"/>
                    </a:ext>
                  </a:extLst>
                </a:gridCol>
                <a:gridCol w="900000">
                  <a:extLst>
                    <a:ext uri="{9D8B030D-6E8A-4147-A177-3AD203B41FA5}">
                      <a16:colId xmlns:a16="http://schemas.microsoft.com/office/drawing/2014/main" val="20002"/>
                    </a:ext>
                  </a:extLst>
                </a:gridCol>
                <a:gridCol w="900000">
                  <a:extLst>
                    <a:ext uri="{9D8B030D-6E8A-4147-A177-3AD203B41FA5}">
                      <a16:colId xmlns:a16="http://schemas.microsoft.com/office/drawing/2014/main" val="20003"/>
                    </a:ext>
                  </a:extLst>
                </a:gridCol>
                <a:gridCol w="900000">
                  <a:extLst>
                    <a:ext uri="{9D8B030D-6E8A-4147-A177-3AD203B41FA5}">
                      <a16:colId xmlns:a16="http://schemas.microsoft.com/office/drawing/2014/main" val="20004"/>
                    </a:ext>
                  </a:extLst>
                </a:gridCol>
                <a:gridCol w="900000">
                  <a:extLst>
                    <a:ext uri="{9D8B030D-6E8A-4147-A177-3AD203B41FA5}">
                      <a16:colId xmlns:a16="http://schemas.microsoft.com/office/drawing/2014/main" val="20005"/>
                    </a:ext>
                  </a:extLst>
                </a:gridCol>
                <a:gridCol w="900000">
                  <a:extLst>
                    <a:ext uri="{9D8B030D-6E8A-4147-A177-3AD203B41FA5}">
                      <a16:colId xmlns:a16="http://schemas.microsoft.com/office/drawing/2014/main" val="20006"/>
                    </a:ext>
                  </a:extLst>
                </a:gridCol>
              </a:tblGrid>
              <a:tr h="216000">
                <a:tc>
                  <a:txBody>
                    <a:bodyPr/>
                    <a:lstStyle/>
                    <a:p>
                      <a:pPr algn="ctr" rtl="0"/>
                      <a:endParaRPr lang="fr-FR" sz="1000" dirty="0">
                        <a:solidFill>
                          <a:schemeClr val="bg1"/>
                        </a:solidFill>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000" dirty="0">
                          <a:solidFill>
                            <a:srgbClr val="FFFF00"/>
                          </a:solidFill>
                        </a:rPr>
                        <a:t>31                   26</a:t>
                      </a:r>
                    </a:p>
                  </a:txBody>
                  <a:tcPr marL="45720" marR="45720" anchor="ctr" anchorCtr="1">
                    <a:lnL w="12700" cap="flat" cmpd="sng" algn="ctr">
                      <a:noFill/>
                      <a:prstDash val="solid"/>
                      <a:round/>
                      <a:headEnd type="none" w="med" len="med"/>
                      <a:tailEnd type="none" w="med" len="med"/>
                    </a:lnL>
                    <a:lnR w="12700" cap="flat" cmpd="sng" algn="ctr">
                      <a:noFill/>
                      <a:prstDash val="dot"/>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000" dirty="0">
                          <a:solidFill>
                            <a:srgbClr val="FFFF00"/>
                          </a:solidFill>
                        </a:rPr>
                        <a:t>25                   21</a:t>
                      </a:r>
                    </a:p>
                  </a:txBody>
                  <a:tcPr marL="45720" marR="45720" anchor="ctr" anchorCtr="1">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000" dirty="0">
                          <a:solidFill>
                            <a:srgbClr val="FFFF00"/>
                          </a:solidFill>
                        </a:rPr>
                        <a:t>20               16</a:t>
                      </a:r>
                    </a:p>
                  </a:txBody>
                  <a:tcPr anchor="ctr" anchorCtr="1">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000" dirty="0">
                          <a:solidFill>
                            <a:srgbClr val="FFFF00"/>
                          </a:solidFill>
                        </a:rPr>
                        <a:t>15               11</a:t>
                      </a:r>
                    </a:p>
                  </a:txBody>
                  <a:tcPr anchor="ctr" anchorCtr="1">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000" dirty="0">
                          <a:solidFill>
                            <a:srgbClr val="FFFF00"/>
                          </a:solidFill>
                        </a:rPr>
                        <a:t>10                  6</a:t>
                      </a:r>
                    </a:p>
                  </a:txBody>
                  <a:tcPr anchor="ctr" anchorCtr="1">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000" dirty="0">
                          <a:solidFill>
                            <a:srgbClr val="FFFF00"/>
                          </a:solidFill>
                        </a:rPr>
                        <a:t>5                    0</a:t>
                      </a:r>
                    </a:p>
                  </a:txBody>
                  <a:tcPr anchor="ctr" anchorCtr="1">
                    <a:lnL w="12700" cap="flat" cmpd="sng" algn="ctr">
                      <a:noFill/>
                      <a:prstDash val="dot"/>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l" rtl="0"/>
                      <a:r>
                        <a:rPr lang="fr-FR" sz="1800" b="1" dirty="0">
                          <a:solidFill>
                            <a:schemeClr val="accent2"/>
                          </a:solidFill>
                        </a:rPr>
                        <a:t>R – type</a:t>
                      </a:r>
                    </a:p>
                  </a:txBody>
                  <a:tcPr marL="45720" marR="4572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800" b="1" dirty="0" err="1">
                          <a:solidFill>
                            <a:schemeClr val="accent6">
                              <a:lumMod val="60000"/>
                              <a:lumOff val="40000"/>
                            </a:schemeClr>
                          </a:solidFill>
                        </a:rPr>
                        <a:t>opcode</a:t>
                      </a:r>
                      <a:endParaRPr lang="fr-FR" sz="1800" b="1" dirty="0">
                        <a:solidFill>
                          <a:schemeClr val="accent6">
                            <a:lumMod val="60000"/>
                            <a:lumOff val="40000"/>
                          </a:schemeClr>
                        </a:solidFill>
                      </a:endParaRPr>
                    </a:p>
                  </a:txBody>
                  <a:tcPr marL="45720" marR="45720" anchor="ctr" anchorCtr="1">
                    <a:lnL w="12700" cap="flat" cmpd="sng" algn="ctr">
                      <a:solidFill>
                        <a:schemeClr val="bg1"/>
                      </a:solidFill>
                      <a:prstDash val="solid"/>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fr-FR" sz="1800" b="1" dirty="0" err="1">
                          <a:solidFill>
                            <a:schemeClr val="accent1">
                              <a:lumMod val="60000"/>
                              <a:lumOff val="40000"/>
                            </a:schemeClr>
                          </a:solidFill>
                        </a:rPr>
                        <a:t>rs</a:t>
                      </a:r>
                      <a:endParaRPr lang="fr-FR" sz="1800" b="1" dirty="0">
                        <a:solidFill>
                          <a:schemeClr val="accent1">
                            <a:lumMod val="60000"/>
                            <a:lumOff val="40000"/>
                          </a:schemeClr>
                        </a:solidFill>
                      </a:endParaRPr>
                    </a:p>
                  </a:txBody>
                  <a:tcPr marL="45720" marR="45720" anchor="ctr" anchorCtr="1">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fr-FR" sz="1800" b="1" dirty="0" err="1">
                          <a:solidFill>
                            <a:srgbClr val="FF6D6D"/>
                          </a:solidFill>
                        </a:rPr>
                        <a:t>rt</a:t>
                      </a:r>
                      <a:endParaRPr lang="fr-FR" sz="1800" b="1" dirty="0">
                        <a:solidFill>
                          <a:srgbClr val="FF6D6D"/>
                        </a:solidFill>
                      </a:endParaRPr>
                    </a:p>
                  </a:txBody>
                  <a:tcPr anchor="ctr" anchorCtr="1">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fr-FR" sz="1800" b="1" dirty="0">
                          <a:solidFill>
                            <a:schemeClr val="bg1"/>
                          </a:solidFill>
                        </a:rPr>
                        <a:t>rd</a:t>
                      </a:r>
                    </a:p>
                  </a:txBody>
                  <a:tcPr anchor="ctr" anchorCtr="1">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fr-FR" sz="1800" b="1" dirty="0">
                          <a:solidFill>
                            <a:srgbClr val="53FFEB"/>
                          </a:solidFill>
                        </a:rPr>
                        <a:t>sh</a:t>
                      </a:r>
                    </a:p>
                  </a:txBody>
                  <a:tcPr anchor="ctr" anchorCtr="1">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fr-FR" sz="1800" b="1" dirty="0" err="1">
                          <a:solidFill>
                            <a:schemeClr val="accent4">
                              <a:lumMod val="40000"/>
                              <a:lumOff val="60000"/>
                            </a:schemeClr>
                          </a:solidFill>
                        </a:rPr>
                        <a:t>func</a:t>
                      </a:r>
                      <a:endParaRPr lang="fr-FR" sz="1800" b="1" dirty="0">
                        <a:solidFill>
                          <a:schemeClr val="accent4">
                            <a:lumMod val="40000"/>
                            <a:lumOff val="60000"/>
                          </a:schemeClr>
                        </a:solidFill>
                      </a:endParaRPr>
                    </a:p>
                  </a:txBody>
                  <a:tcPr anchor="ctr" anchorCtr="1">
                    <a:lnL w="12700" cap="flat" cmpd="sng" algn="ctr">
                      <a:solidFill>
                        <a:schemeClr val="bg1"/>
                      </a:solidFill>
                      <a:prstDash val="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1"/>
                  </a:ext>
                </a:extLst>
              </a:tr>
              <a:tr h="180000">
                <a:tc>
                  <a:txBody>
                    <a:bodyPr/>
                    <a:lstStyle/>
                    <a:p>
                      <a:pPr algn="l" rtl="0"/>
                      <a:endParaRPr lang="fr-FR" sz="800" dirty="0">
                        <a:solidFill>
                          <a:schemeClr val="bg1"/>
                        </a:solidFill>
                      </a:endParaRPr>
                    </a:p>
                  </a:txBody>
                  <a:tcPr marL="45720" marR="45720" anchor="ctr">
                    <a:lnL w="12700" cap="flat" cmpd="sng" algn="ctr">
                      <a:noFill/>
                      <a:prstDash val="solid"/>
                      <a:round/>
                      <a:headEnd type="none" w="med" len="med"/>
                      <a:tailEnd type="none" w="med" len="med"/>
                    </a:lnL>
                    <a:lnR w="12700" cap="flat" cmpd="sng" algn="ctr">
                      <a:noFill/>
                      <a:prstDash val="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endParaRPr lang="fr-FR" sz="800" dirty="0">
                        <a:solidFill>
                          <a:schemeClr val="bg1"/>
                        </a:solidFill>
                      </a:endParaRPr>
                    </a:p>
                  </a:txBody>
                  <a:tcPr marL="45720" marR="45720" anchor="ctr" anchorCtr="1">
                    <a:lnL w="12700" cap="flat" cmpd="sng" algn="ctr">
                      <a:noFill/>
                      <a:prstDash val="solid"/>
                      <a:round/>
                      <a:headEnd type="none" w="med" len="med"/>
                      <a:tailEnd type="none" w="med" len="med"/>
                    </a:lnL>
                    <a:lnR w="12700" cap="flat" cmpd="sng" algn="ctr">
                      <a:no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fr-FR" sz="1400" dirty="0">
                        <a:solidFill>
                          <a:schemeClr val="bg1"/>
                        </a:solidFill>
                      </a:endParaRPr>
                    </a:p>
                  </a:txBody>
                  <a:tcPr anchor="ctr" anchorCtr="1">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fr-FR" sz="1400" dirty="0">
                        <a:solidFill>
                          <a:schemeClr val="bg1"/>
                        </a:solidFill>
                      </a:endParaRPr>
                    </a:p>
                  </a:txBody>
                  <a:tcPr anchor="ctr" anchorCtr="1">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fr-FR" sz="1400" dirty="0">
                        <a:solidFill>
                          <a:schemeClr val="bg1"/>
                        </a:solidFill>
                      </a:endParaRPr>
                    </a:p>
                  </a:txBody>
                  <a:tcPr anchor="ctr" anchorCtr="1">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fr-FR" sz="1400" dirty="0">
                        <a:solidFill>
                          <a:schemeClr val="bg1"/>
                        </a:solidFill>
                      </a:endParaRPr>
                    </a:p>
                  </a:txBody>
                  <a:tcPr anchor="ctr" anchorCtr="1">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fr-FR" sz="1400" dirty="0">
                        <a:solidFill>
                          <a:schemeClr val="bg1"/>
                        </a:solidFill>
                      </a:endParaRPr>
                    </a:p>
                  </a:txBody>
                  <a:tcPr anchor="ctr" anchorCtr="1">
                    <a:lnL w="12700" cap="flat" cmpd="sng" algn="ctr">
                      <a:noFill/>
                      <a:prstDash val="dot"/>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1" dirty="0" err="1">
                          <a:solidFill>
                            <a:schemeClr val="accent2"/>
                          </a:solidFill>
                        </a:rPr>
                        <a:t>addi</a:t>
                      </a:r>
                      <a:endParaRPr lang="fr-FR" sz="1800" b="1" dirty="0">
                        <a:solidFill>
                          <a:schemeClr val="accent2"/>
                        </a:solidFill>
                      </a:endParaRPr>
                    </a:p>
                  </a:txBody>
                  <a:tcPr marL="45720" marR="4572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800" b="1" dirty="0">
                          <a:solidFill>
                            <a:schemeClr val="accent6">
                              <a:lumMod val="60000"/>
                              <a:lumOff val="40000"/>
                            </a:schemeClr>
                          </a:solidFill>
                        </a:rPr>
                        <a:t>001000</a:t>
                      </a:r>
                    </a:p>
                  </a:txBody>
                  <a:tcPr marL="45720" marR="45720" anchor="ctr" anchorCtr="1">
                    <a:lnL w="12700" cap="flat" cmpd="sng" algn="ctr">
                      <a:solidFill>
                        <a:schemeClr val="bg1"/>
                      </a:solidFill>
                      <a:prstDash val="solid"/>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fr-FR" sz="1800" b="1" dirty="0" err="1">
                          <a:solidFill>
                            <a:schemeClr val="accent1">
                              <a:lumMod val="60000"/>
                              <a:lumOff val="40000"/>
                            </a:schemeClr>
                          </a:solidFill>
                        </a:rPr>
                        <a:t>rs</a:t>
                      </a:r>
                      <a:endParaRPr lang="fr-FR" sz="1800" b="1" dirty="0">
                        <a:solidFill>
                          <a:schemeClr val="accent1">
                            <a:lumMod val="60000"/>
                            <a:lumOff val="40000"/>
                          </a:schemeClr>
                        </a:solidFill>
                      </a:endParaRPr>
                    </a:p>
                  </a:txBody>
                  <a:tcPr marL="45720" marR="45720" anchor="ctr" anchorCtr="1">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fr-FR" sz="1800" b="1" dirty="0" err="1">
                          <a:solidFill>
                            <a:srgbClr val="FF6D6D"/>
                          </a:solidFill>
                        </a:rPr>
                        <a:t>rt</a:t>
                      </a:r>
                      <a:endParaRPr lang="fr-FR" sz="1800" b="1" dirty="0">
                        <a:solidFill>
                          <a:srgbClr val="FF6D6D"/>
                        </a:solidFill>
                      </a:endParaRPr>
                    </a:p>
                  </a:txBody>
                  <a:tcPr anchor="ctr" anchorCtr="1">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gridSpan="3">
                  <a:txBody>
                    <a:bodyPr/>
                    <a:lstStyle/>
                    <a:p>
                      <a:r>
                        <a:rPr lang="fr-FR" sz="1800" dirty="0">
                          <a:solidFill>
                            <a:schemeClr val="bg1"/>
                          </a:solidFill>
                        </a:rPr>
                        <a:t>Valeur immédiate</a:t>
                      </a:r>
                    </a:p>
                  </a:txBody>
                  <a:tcPr anchor="ctr" anchorCtr="1">
                    <a:lnL w="12700" cap="flat" cmpd="sng" algn="ctr">
                      <a:solidFill>
                        <a:schemeClr val="bg1"/>
                      </a:solidFill>
                      <a:prstDash val="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hMerge="1">
                  <a:txBody>
                    <a:bodyPr/>
                    <a:lstStyle/>
                    <a:p>
                      <a:endParaRPr lang="fr-FR" sz="1800" dirty="0">
                        <a:solidFill>
                          <a:schemeClr val="bg1"/>
                        </a:solidFill>
                      </a:endParaRPr>
                    </a:p>
                  </a:txBody>
                  <a:tcPr anchor="ctr" anchorCtr="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hMerge="1">
                  <a:txBody>
                    <a:bodyPr/>
                    <a:lstStyle/>
                    <a:p>
                      <a:endParaRPr lang="fr-FR" sz="1800" dirty="0">
                        <a:solidFill>
                          <a:schemeClr val="bg1"/>
                        </a:solidFill>
                      </a:endParaRPr>
                    </a:p>
                  </a:txBody>
                  <a:tcPr anchor="ctr" anchorCtr="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3"/>
                  </a:ext>
                </a:extLst>
              </a:tr>
              <a:tr h="2124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800" b="1" dirty="0">
                        <a:solidFill>
                          <a:schemeClr val="accent2"/>
                        </a:solidFill>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endParaRPr lang="fr-FR" sz="800" b="1" dirty="0">
                        <a:solidFill>
                          <a:schemeClr val="accent6">
                            <a:lumMod val="60000"/>
                            <a:lumOff val="40000"/>
                          </a:schemeClr>
                        </a:solidFill>
                      </a:endParaRPr>
                    </a:p>
                  </a:txBody>
                  <a:tcPr marL="45720" marR="4572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hMerge="1">
                  <a:txBody>
                    <a:bodyPr/>
                    <a:lstStyle/>
                    <a:p>
                      <a:endParaRPr lang="fr-FR" sz="1800" b="1" dirty="0">
                        <a:solidFill>
                          <a:schemeClr val="accent1">
                            <a:lumMod val="60000"/>
                            <a:lumOff val="40000"/>
                          </a:schemeClr>
                        </a:solidFill>
                      </a:endParaRPr>
                    </a:p>
                  </a:txBody>
                  <a:tcPr marL="45720" marR="45720" anchor="ctr" anchorCtr="1">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hMerge="1">
                  <a:txBody>
                    <a:bodyPr/>
                    <a:lstStyle/>
                    <a:p>
                      <a:endParaRPr lang="fr-FR" sz="1800" b="1" dirty="0">
                        <a:solidFill>
                          <a:srgbClr val="FF6D6D"/>
                        </a:solidFill>
                      </a:endParaRPr>
                    </a:p>
                  </a:txBody>
                  <a:tcPr anchor="ctr" anchorCtr="1">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hMerge="1">
                  <a:txBody>
                    <a:bodyPr/>
                    <a:lstStyle/>
                    <a:p>
                      <a:endParaRPr lang="fr-FR" sz="1800" dirty="0">
                        <a:solidFill>
                          <a:schemeClr val="bg1"/>
                        </a:solidFill>
                      </a:endParaRPr>
                    </a:p>
                  </a:txBody>
                  <a:tcPr anchor="ctr" anchorCtr="1">
                    <a:lnL w="12700" cap="flat" cmpd="sng" algn="ctr">
                      <a:solidFill>
                        <a:schemeClr val="bg1"/>
                      </a:solidFill>
                      <a:prstDash val="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0004"/>
                  </a:ext>
                </a:extLst>
              </a:tr>
              <a:tr h="2124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1" dirty="0" err="1">
                          <a:solidFill>
                            <a:schemeClr val="accent2"/>
                          </a:solidFill>
                        </a:rPr>
                        <a:t>lw</a:t>
                      </a:r>
                      <a:endParaRPr lang="fr-FR" sz="1800" b="1" dirty="0">
                        <a:solidFill>
                          <a:schemeClr val="accent2"/>
                        </a:solidFill>
                      </a:endParaRPr>
                    </a:p>
                  </a:txBody>
                  <a:tcPr marL="45720" marR="4572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800" b="1" dirty="0">
                          <a:solidFill>
                            <a:schemeClr val="accent6">
                              <a:lumMod val="60000"/>
                              <a:lumOff val="40000"/>
                            </a:schemeClr>
                          </a:solidFill>
                        </a:rPr>
                        <a:t>100011</a:t>
                      </a:r>
                    </a:p>
                  </a:txBody>
                  <a:tcPr marL="45720" marR="45720" anchor="ctr" anchorCtr="1">
                    <a:lnL w="12700" cap="flat" cmpd="sng" algn="ctr">
                      <a:solidFill>
                        <a:schemeClr val="bg1"/>
                      </a:solidFill>
                      <a:prstDash val="solid"/>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fr-FR" sz="1800" b="1" dirty="0" err="1">
                          <a:solidFill>
                            <a:schemeClr val="accent1">
                              <a:lumMod val="60000"/>
                              <a:lumOff val="40000"/>
                            </a:schemeClr>
                          </a:solidFill>
                        </a:rPr>
                        <a:t>rs</a:t>
                      </a:r>
                      <a:endParaRPr lang="fr-FR" sz="1800" b="1" dirty="0">
                        <a:solidFill>
                          <a:schemeClr val="accent1">
                            <a:lumMod val="60000"/>
                            <a:lumOff val="40000"/>
                          </a:schemeClr>
                        </a:solidFill>
                      </a:endParaRPr>
                    </a:p>
                  </a:txBody>
                  <a:tcPr marL="45720" marR="45720" anchor="ctr" anchorCtr="1">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1" dirty="0" err="1">
                          <a:solidFill>
                            <a:srgbClr val="FF6D6D"/>
                          </a:solidFill>
                        </a:rPr>
                        <a:t>rt</a:t>
                      </a:r>
                      <a:endParaRPr lang="fr-FR" sz="1800" b="1" dirty="0">
                        <a:solidFill>
                          <a:srgbClr val="FF6D6D"/>
                        </a:solidFill>
                      </a:endParaRPr>
                    </a:p>
                  </a:txBody>
                  <a:tcPr marL="45720" marR="45720" anchor="ctr" anchorCtr="1">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solidFill>
                            <a:schemeClr val="bg1"/>
                          </a:solidFill>
                        </a:rPr>
                        <a:t>Valeur immédiate</a:t>
                      </a:r>
                    </a:p>
                  </a:txBody>
                  <a:tcPr marL="45720" marR="45720" anchor="ctr" anchorCtr="1">
                    <a:lnL w="12700" cap="flat" cmpd="sng" algn="ctr">
                      <a:solidFill>
                        <a:schemeClr val="bg1"/>
                      </a:solidFill>
                      <a:prstDash val="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hMerge="1">
                  <a:txBody>
                    <a:bodyPr/>
                    <a:lstStyle/>
                    <a:p>
                      <a:endParaRPr lang="fr-FR" sz="1800" b="1" dirty="0">
                        <a:solidFill>
                          <a:schemeClr val="accent6">
                            <a:lumMod val="60000"/>
                            <a:lumOff val="40000"/>
                          </a:schemeClr>
                        </a:solidFill>
                      </a:endParaRPr>
                    </a:p>
                  </a:txBody>
                  <a:tcPr marL="45720" marR="4572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hMerge="1">
                  <a:txBody>
                    <a:bodyPr/>
                    <a:lstStyle/>
                    <a:p>
                      <a:endParaRPr lang="fr-FR" sz="1800" b="1" dirty="0">
                        <a:solidFill>
                          <a:schemeClr val="accent6">
                            <a:lumMod val="60000"/>
                            <a:lumOff val="40000"/>
                          </a:schemeClr>
                        </a:solidFill>
                      </a:endParaRPr>
                    </a:p>
                  </a:txBody>
                  <a:tcPr marL="45720" marR="4572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cxnSp>
        <p:nvCxnSpPr>
          <p:cNvPr id="100" name="Elbow Connector 99"/>
          <p:cNvCxnSpPr/>
          <p:nvPr/>
        </p:nvCxnSpPr>
        <p:spPr>
          <a:xfrm rot="16200000" flipH="1">
            <a:off x="9811848" y="3025729"/>
            <a:ext cx="504179" cy="2425254"/>
          </a:xfrm>
          <a:prstGeom prst="bentConnector4">
            <a:avLst>
              <a:gd name="adj1" fmla="val 397329"/>
              <a:gd name="adj2" fmla="val 86287"/>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Elbow Connector 100"/>
          <p:cNvCxnSpPr>
            <a:stCxn id="114" idx="0"/>
            <a:endCxn id="103" idx="1"/>
          </p:cNvCxnSpPr>
          <p:nvPr/>
        </p:nvCxnSpPr>
        <p:spPr>
          <a:xfrm rot="5400000" flipH="1" flipV="1">
            <a:off x="8784062" y="3583894"/>
            <a:ext cx="447320" cy="312823"/>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Rectangle 101"/>
          <p:cNvSpPr/>
          <p:nvPr/>
        </p:nvSpPr>
        <p:spPr>
          <a:xfrm>
            <a:off x="9164134" y="3239746"/>
            <a:ext cx="1595454" cy="1655773"/>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fr-FR" dirty="0"/>
          </a:p>
        </p:txBody>
      </p:sp>
      <p:sp>
        <p:nvSpPr>
          <p:cNvPr id="103" name="Read address"/>
          <p:cNvSpPr txBox="1"/>
          <p:nvPr/>
        </p:nvSpPr>
        <p:spPr>
          <a:xfrm>
            <a:off x="9164134" y="3251298"/>
            <a:ext cx="792513" cy="530694"/>
          </a:xfrm>
          <a:prstGeom prst="rect">
            <a:avLst/>
          </a:prstGeom>
          <a:noFill/>
        </p:spPr>
        <p:txBody>
          <a:bodyPr wrap="square" rtlCol="0">
            <a:spAutoFit/>
          </a:bodyPr>
          <a:lstStyle/>
          <a:p>
            <a:r>
              <a:rPr lang="fr-FR" sz="1400" dirty="0"/>
              <a:t>Read </a:t>
            </a:r>
            <a:r>
              <a:rPr lang="fr-FR" sz="1400" dirty="0" err="1"/>
              <a:t>address</a:t>
            </a:r>
            <a:endParaRPr lang="fr-FR" sz="1400" dirty="0"/>
          </a:p>
        </p:txBody>
      </p:sp>
      <p:sp>
        <p:nvSpPr>
          <p:cNvPr id="104" name="Instruction"/>
          <p:cNvSpPr txBox="1"/>
          <p:nvPr/>
        </p:nvSpPr>
        <p:spPr>
          <a:xfrm>
            <a:off x="9854323" y="3251298"/>
            <a:ext cx="905264" cy="530694"/>
          </a:xfrm>
          <a:prstGeom prst="rect">
            <a:avLst/>
          </a:prstGeom>
          <a:noFill/>
        </p:spPr>
        <p:txBody>
          <a:bodyPr wrap="square" rtlCol="0">
            <a:spAutoFit/>
          </a:bodyPr>
          <a:lstStyle/>
          <a:p>
            <a:pPr algn="r"/>
            <a:r>
              <a:rPr lang="fr-FR" sz="1400" dirty="0"/>
              <a:t>Read data</a:t>
            </a:r>
          </a:p>
        </p:txBody>
      </p:sp>
      <p:sp>
        <p:nvSpPr>
          <p:cNvPr id="105" name="TextBox 104"/>
          <p:cNvSpPr txBox="1"/>
          <p:nvPr/>
        </p:nvSpPr>
        <p:spPr>
          <a:xfrm>
            <a:off x="9854325" y="4267446"/>
            <a:ext cx="813204" cy="530694"/>
          </a:xfrm>
          <a:prstGeom prst="rect">
            <a:avLst/>
          </a:prstGeom>
          <a:noFill/>
        </p:spPr>
        <p:txBody>
          <a:bodyPr wrap="none" rtlCol="0">
            <a:spAutoFit/>
          </a:bodyPr>
          <a:lstStyle/>
          <a:p>
            <a:pPr algn="ctr"/>
            <a:r>
              <a:rPr lang="fr-FR" b="1" dirty="0"/>
              <a:t>Data </a:t>
            </a:r>
          </a:p>
          <a:p>
            <a:pPr algn="ctr"/>
            <a:r>
              <a:rPr lang="fr-FR" b="1" dirty="0"/>
              <a:t>memory</a:t>
            </a:r>
          </a:p>
        </p:txBody>
      </p:sp>
      <p:cxnSp>
        <p:nvCxnSpPr>
          <p:cNvPr id="106" name="Straight Arrow Connector 105"/>
          <p:cNvCxnSpPr/>
          <p:nvPr/>
        </p:nvCxnSpPr>
        <p:spPr>
          <a:xfrm>
            <a:off x="10759587" y="3604874"/>
            <a:ext cx="51697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endCxn id="114" idx="2"/>
          </p:cNvCxnSpPr>
          <p:nvPr/>
        </p:nvCxnSpPr>
        <p:spPr>
          <a:xfrm>
            <a:off x="8624278" y="4034657"/>
            <a:ext cx="155033" cy="1308"/>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V="1">
            <a:off x="9967176" y="4895520"/>
            <a:ext cx="0" cy="27336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9501057" y="5121540"/>
            <a:ext cx="936538" cy="307777"/>
          </a:xfrm>
          <a:prstGeom prst="rect">
            <a:avLst/>
          </a:prstGeom>
          <a:noFill/>
        </p:spPr>
        <p:txBody>
          <a:bodyPr wrap="none" rtlCol="0">
            <a:spAutoFit/>
          </a:bodyPr>
          <a:lstStyle/>
          <a:p>
            <a:r>
              <a:rPr lang="fr-FR" sz="1400" dirty="0" err="1">
                <a:solidFill>
                  <a:srgbClr val="C00000"/>
                </a:solidFill>
              </a:rPr>
              <a:t>MemRead</a:t>
            </a:r>
            <a:endParaRPr lang="fr-FR" sz="1400" dirty="0">
              <a:solidFill>
                <a:srgbClr val="C00000"/>
              </a:solidFill>
            </a:endParaRPr>
          </a:p>
        </p:txBody>
      </p:sp>
      <p:sp>
        <p:nvSpPr>
          <p:cNvPr id="114" name="Oval 113"/>
          <p:cNvSpPr/>
          <p:nvPr/>
        </p:nvSpPr>
        <p:spPr>
          <a:xfrm>
            <a:off x="8779311" y="3963965"/>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15" name="Straight Connector 114"/>
          <p:cNvCxnSpPr/>
          <p:nvPr/>
        </p:nvCxnSpPr>
        <p:spPr>
          <a:xfrm flipV="1">
            <a:off x="11496009" y="2993097"/>
            <a:ext cx="1" cy="36052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11029321" y="2697136"/>
            <a:ext cx="1007135" cy="307777"/>
          </a:xfrm>
          <a:prstGeom prst="rect">
            <a:avLst/>
          </a:prstGeom>
          <a:noFill/>
        </p:spPr>
        <p:txBody>
          <a:bodyPr wrap="none" rtlCol="0">
            <a:spAutoFit/>
          </a:bodyPr>
          <a:lstStyle/>
          <a:p>
            <a:r>
              <a:rPr lang="fr-FR" sz="1400" dirty="0" err="1">
                <a:solidFill>
                  <a:srgbClr val="C00000"/>
                </a:solidFill>
              </a:rPr>
              <a:t>MemToReg</a:t>
            </a:r>
            <a:endParaRPr lang="fr-FR" sz="1400" dirty="0">
              <a:solidFill>
                <a:srgbClr val="C00000"/>
              </a:solidFill>
            </a:endParaRPr>
          </a:p>
        </p:txBody>
      </p:sp>
      <p:sp>
        <p:nvSpPr>
          <p:cNvPr id="119" name="Rounded Rectangle 118"/>
          <p:cNvSpPr/>
          <p:nvPr/>
        </p:nvSpPr>
        <p:spPr>
          <a:xfrm>
            <a:off x="11307443" y="3368043"/>
            <a:ext cx="378320" cy="1315810"/>
          </a:xfrm>
          <a:prstGeom prst="roundRect">
            <a:avLst>
              <a:gd name="adj" fmla="val 50000"/>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nchorCtr="1"/>
          <a:lstStyle/>
          <a:p>
            <a:pPr algn="ctr"/>
            <a:r>
              <a:rPr lang="fr-FR" sz="1200" b="1" dirty="0">
                <a:solidFill>
                  <a:schemeClr val="tx1"/>
                </a:solidFill>
              </a:rPr>
              <a:t>1mux0</a:t>
            </a:r>
          </a:p>
        </p:txBody>
      </p:sp>
      <p:cxnSp>
        <p:nvCxnSpPr>
          <p:cNvPr id="4" name="Elbow Connector 3"/>
          <p:cNvCxnSpPr>
            <a:stCxn id="119" idx="3"/>
            <a:endCxn id="189" idx="1"/>
          </p:cNvCxnSpPr>
          <p:nvPr/>
        </p:nvCxnSpPr>
        <p:spPr>
          <a:xfrm flipH="1">
            <a:off x="3906711" y="4025948"/>
            <a:ext cx="7779052" cy="1112041"/>
          </a:xfrm>
          <a:prstGeom prst="bentConnector5">
            <a:avLst>
              <a:gd name="adj1" fmla="val -2939"/>
              <a:gd name="adj2" fmla="val 244365"/>
              <a:gd name="adj3" fmla="val 10458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1" name="Oval 120"/>
          <p:cNvSpPr/>
          <p:nvPr/>
        </p:nvSpPr>
        <p:spPr>
          <a:xfrm>
            <a:off x="6713083" y="5431496"/>
            <a:ext cx="71091" cy="71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22" name="Straight Arrow Connector 121"/>
          <p:cNvCxnSpPr/>
          <p:nvPr/>
        </p:nvCxnSpPr>
        <p:spPr>
          <a:xfrm>
            <a:off x="5974442" y="4579118"/>
            <a:ext cx="73864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3" name="Rounded Rectangle 122"/>
          <p:cNvSpPr/>
          <p:nvPr/>
        </p:nvSpPr>
        <p:spPr>
          <a:xfrm>
            <a:off x="6721513" y="4347285"/>
            <a:ext cx="378320" cy="1315810"/>
          </a:xfrm>
          <a:prstGeom prst="roundRect">
            <a:avLst>
              <a:gd name="adj" fmla="val 50000"/>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nchorCtr="1"/>
          <a:lstStyle/>
          <a:p>
            <a:pPr algn="ctr"/>
            <a:r>
              <a:rPr lang="fr-FR" sz="1200" b="1" dirty="0">
                <a:solidFill>
                  <a:schemeClr val="tx1"/>
                </a:solidFill>
              </a:rPr>
              <a:t>1mux0</a:t>
            </a:r>
          </a:p>
        </p:txBody>
      </p:sp>
      <p:cxnSp>
        <p:nvCxnSpPr>
          <p:cNvPr id="124" name="Straight Connector 123"/>
          <p:cNvCxnSpPr>
            <a:stCxn id="123" idx="0"/>
          </p:cNvCxnSpPr>
          <p:nvPr/>
        </p:nvCxnSpPr>
        <p:spPr>
          <a:xfrm flipV="1">
            <a:off x="6910673" y="4084453"/>
            <a:ext cx="0" cy="262832"/>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6563621" y="3823669"/>
            <a:ext cx="694101" cy="307777"/>
          </a:xfrm>
          <a:prstGeom prst="rect">
            <a:avLst/>
          </a:prstGeom>
          <a:noFill/>
        </p:spPr>
        <p:txBody>
          <a:bodyPr wrap="none" rtlCol="0">
            <a:spAutoFit/>
          </a:bodyPr>
          <a:lstStyle/>
          <a:p>
            <a:r>
              <a:rPr lang="fr-FR" sz="1400" dirty="0" err="1">
                <a:solidFill>
                  <a:srgbClr val="C00000"/>
                </a:solidFill>
              </a:rPr>
              <a:t>ALUSrc</a:t>
            </a:r>
            <a:endParaRPr lang="fr-FR" sz="1400" dirty="0">
              <a:solidFill>
                <a:srgbClr val="C00000"/>
              </a:solidFill>
            </a:endParaRPr>
          </a:p>
        </p:txBody>
      </p:sp>
      <p:cxnSp>
        <p:nvCxnSpPr>
          <p:cNvPr id="126" name="Elbow Connector 125"/>
          <p:cNvCxnSpPr>
            <a:endCxn id="121" idx="2"/>
          </p:cNvCxnSpPr>
          <p:nvPr/>
        </p:nvCxnSpPr>
        <p:spPr>
          <a:xfrm flipV="1">
            <a:off x="5970216" y="5467042"/>
            <a:ext cx="742867" cy="718136"/>
          </a:xfrm>
          <a:prstGeom prst="bent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Elbow Connector 126"/>
          <p:cNvCxnSpPr>
            <a:stCxn id="123" idx="3"/>
            <a:endCxn id="120" idx="2"/>
          </p:cNvCxnSpPr>
          <p:nvPr/>
        </p:nvCxnSpPr>
        <p:spPr>
          <a:xfrm flipV="1">
            <a:off x="7099833" y="4589314"/>
            <a:ext cx="435785" cy="415876"/>
          </a:xfrm>
          <a:prstGeom prst="bentConnector3">
            <a:avLst>
              <a:gd name="adj1" fmla="val 3272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9" name="Oval 148"/>
          <p:cNvSpPr/>
          <p:nvPr/>
        </p:nvSpPr>
        <p:spPr>
          <a:xfrm>
            <a:off x="2772322" y="2036954"/>
            <a:ext cx="133682" cy="1336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0" name="Freeform 149"/>
          <p:cNvSpPr/>
          <p:nvPr/>
        </p:nvSpPr>
        <p:spPr>
          <a:xfrm>
            <a:off x="2070141" y="1373271"/>
            <a:ext cx="849663" cy="1399923"/>
          </a:xfrm>
          <a:custGeom>
            <a:avLst/>
            <a:gdLst>
              <a:gd name="connsiteX0" fmla="*/ 0 w 849663"/>
              <a:gd name="connsiteY0" fmla="*/ 857756 h 1399923"/>
              <a:gd name="connsiteX1" fmla="*/ 8092 w 849663"/>
              <a:gd name="connsiteY1" fmla="*/ 1399923 h 1399923"/>
              <a:gd name="connsiteX2" fmla="*/ 849663 w 849663"/>
              <a:gd name="connsiteY2" fmla="*/ 1116701 h 1399923"/>
              <a:gd name="connsiteX3" fmla="*/ 849663 w 849663"/>
              <a:gd name="connsiteY3" fmla="*/ 275130 h 1399923"/>
              <a:gd name="connsiteX4" fmla="*/ 8092 w 849663"/>
              <a:gd name="connsiteY4" fmla="*/ 0 h 1399923"/>
              <a:gd name="connsiteX5" fmla="*/ 0 w 849663"/>
              <a:gd name="connsiteY5" fmla="*/ 606903 h 1399923"/>
              <a:gd name="connsiteX6" fmla="*/ 356049 w 849663"/>
              <a:gd name="connsiteY6" fmla="*/ 695915 h 1399923"/>
              <a:gd name="connsiteX7" fmla="*/ 0 w 849663"/>
              <a:gd name="connsiteY7" fmla="*/ 857756 h 1399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9663" h="1399923">
                <a:moveTo>
                  <a:pt x="0" y="857756"/>
                </a:moveTo>
                <a:lnTo>
                  <a:pt x="8092" y="1399923"/>
                </a:lnTo>
                <a:lnTo>
                  <a:pt x="849663" y="1116701"/>
                </a:lnTo>
                <a:lnTo>
                  <a:pt x="849663" y="275130"/>
                </a:lnTo>
                <a:lnTo>
                  <a:pt x="8092" y="0"/>
                </a:lnTo>
                <a:lnTo>
                  <a:pt x="0" y="606903"/>
                </a:lnTo>
                <a:lnTo>
                  <a:pt x="356049" y="695915"/>
                </a:lnTo>
                <a:lnTo>
                  <a:pt x="0" y="857756"/>
                </a:lnTo>
                <a:close/>
              </a:path>
            </a:pathLst>
          </a:custGeom>
          <a:solidFill>
            <a:srgbClr val="F2F2F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1" name="Oval 150"/>
          <p:cNvSpPr/>
          <p:nvPr/>
        </p:nvSpPr>
        <p:spPr>
          <a:xfrm>
            <a:off x="2076749" y="1102694"/>
            <a:ext cx="101600" cy="1016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2" name="TextBox 151"/>
          <p:cNvSpPr txBox="1"/>
          <p:nvPr/>
        </p:nvSpPr>
        <p:spPr>
          <a:xfrm>
            <a:off x="2406259" y="1912440"/>
            <a:ext cx="530915" cy="338554"/>
          </a:xfrm>
          <a:prstGeom prst="rect">
            <a:avLst/>
          </a:prstGeom>
          <a:noFill/>
          <a:ln>
            <a:noFill/>
          </a:ln>
        </p:spPr>
        <p:txBody>
          <a:bodyPr wrap="none" rtlCol="0">
            <a:spAutoFit/>
          </a:bodyPr>
          <a:lstStyle/>
          <a:p>
            <a:r>
              <a:rPr lang="fr-FR" sz="1600" b="1" dirty="0" err="1"/>
              <a:t>Add</a:t>
            </a:r>
            <a:endParaRPr lang="fr-FR" sz="1600" b="1" dirty="0"/>
          </a:p>
        </p:txBody>
      </p:sp>
      <p:cxnSp>
        <p:nvCxnSpPr>
          <p:cNvPr id="153" name="Straight Arrow Connector 152"/>
          <p:cNvCxnSpPr/>
          <p:nvPr/>
        </p:nvCxnSpPr>
        <p:spPr>
          <a:xfrm>
            <a:off x="1699633" y="2528120"/>
            <a:ext cx="37711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4" name="TextBox 153"/>
          <p:cNvSpPr txBox="1"/>
          <p:nvPr/>
        </p:nvSpPr>
        <p:spPr>
          <a:xfrm>
            <a:off x="321919" y="1993727"/>
            <a:ext cx="308098" cy="646331"/>
          </a:xfrm>
          <a:prstGeom prst="rect">
            <a:avLst/>
          </a:prstGeom>
          <a:solidFill>
            <a:schemeClr val="bg1">
              <a:lumMod val="95000"/>
            </a:schemeClr>
          </a:solidFill>
          <a:ln w="28575">
            <a:solidFill>
              <a:schemeClr val="tx1"/>
            </a:solidFill>
          </a:ln>
        </p:spPr>
        <p:txBody>
          <a:bodyPr wrap="none" rtlCol="0">
            <a:spAutoFit/>
          </a:bodyPr>
          <a:lstStyle/>
          <a:p>
            <a:r>
              <a:rPr lang="fr-FR" b="1" dirty="0"/>
              <a:t>P</a:t>
            </a:r>
          </a:p>
          <a:p>
            <a:r>
              <a:rPr lang="fr-FR" b="1" dirty="0"/>
              <a:t>C</a:t>
            </a:r>
          </a:p>
        </p:txBody>
      </p:sp>
      <p:sp>
        <p:nvSpPr>
          <p:cNvPr id="155" name="TextBox 154"/>
          <p:cNvSpPr txBox="1"/>
          <p:nvPr/>
        </p:nvSpPr>
        <p:spPr>
          <a:xfrm>
            <a:off x="1421698" y="2348770"/>
            <a:ext cx="301686" cy="369332"/>
          </a:xfrm>
          <a:prstGeom prst="rect">
            <a:avLst/>
          </a:prstGeom>
          <a:noFill/>
          <a:ln>
            <a:noFill/>
          </a:ln>
        </p:spPr>
        <p:txBody>
          <a:bodyPr wrap="none" rtlCol="0">
            <a:spAutoFit/>
          </a:bodyPr>
          <a:lstStyle/>
          <a:p>
            <a:r>
              <a:rPr lang="fr-FR" b="1" dirty="0"/>
              <a:t>4</a:t>
            </a:r>
          </a:p>
        </p:txBody>
      </p:sp>
      <p:cxnSp>
        <p:nvCxnSpPr>
          <p:cNvPr id="156" name="Straight Arrow Connector 155"/>
          <p:cNvCxnSpPr/>
          <p:nvPr/>
        </p:nvCxnSpPr>
        <p:spPr>
          <a:xfrm>
            <a:off x="475968" y="2640058"/>
            <a:ext cx="0" cy="57066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Elbow Connector 156"/>
          <p:cNvCxnSpPr>
            <a:stCxn id="149" idx="6"/>
            <a:endCxn id="154" idx="0"/>
          </p:cNvCxnSpPr>
          <p:nvPr/>
        </p:nvCxnSpPr>
        <p:spPr>
          <a:xfrm flipH="1" flipV="1">
            <a:off x="475968" y="1993727"/>
            <a:ext cx="2430036" cy="110068"/>
          </a:xfrm>
          <a:prstGeom prst="bentConnector4">
            <a:avLst>
              <a:gd name="adj1" fmla="val -9407"/>
              <a:gd name="adj2" fmla="val 814506"/>
            </a:avLst>
          </a:prstGeom>
          <a:ln w="57150" cmpd="dbl">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Elbow Connector 157"/>
          <p:cNvCxnSpPr>
            <a:stCxn id="159" idx="6"/>
          </p:cNvCxnSpPr>
          <p:nvPr/>
        </p:nvCxnSpPr>
        <p:spPr>
          <a:xfrm flipV="1">
            <a:off x="526768" y="1718576"/>
            <a:ext cx="1549981" cy="1153961"/>
          </a:xfrm>
          <a:prstGeom prst="bent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9" name="Oval 158"/>
          <p:cNvSpPr/>
          <p:nvPr/>
        </p:nvSpPr>
        <p:spPr>
          <a:xfrm>
            <a:off x="425168" y="2821737"/>
            <a:ext cx="101600" cy="1016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0" name="TextBox 159"/>
          <p:cNvSpPr txBox="1"/>
          <p:nvPr/>
        </p:nvSpPr>
        <p:spPr>
          <a:xfrm>
            <a:off x="2240404" y="6154830"/>
            <a:ext cx="667170" cy="307777"/>
          </a:xfrm>
          <a:prstGeom prst="rect">
            <a:avLst/>
          </a:prstGeom>
          <a:noFill/>
        </p:spPr>
        <p:txBody>
          <a:bodyPr wrap="none" rtlCol="0">
            <a:spAutoFit/>
          </a:bodyPr>
          <a:lstStyle/>
          <a:p>
            <a:r>
              <a:rPr lang="fr-FR" sz="1400" dirty="0">
                <a:solidFill>
                  <a:schemeClr val="accent5">
                    <a:lumMod val="50000"/>
                  </a:schemeClr>
                </a:solidFill>
              </a:rPr>
              <a:t>I[15-0]</a:t>
            </a:r>
          </a:p>
        </p:txBody>
      </p:sp>
    </p:spTree>
    <p:extLst>
      <p:ext uri="{BB962C8B-B14F-4D97-AF65-F5344CB8AC3E}">
        <p14:creationId xmlns:p14="http://schemas.microsoft.com/office/powerpoint/2010/main" val="2319270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Oval 129"/>
          <p:cNvSpPr/>
          <p:nvPr/>
        </p:nvSpPr>
        <p:spPr>
          <a:xfrm>
            <a:off x="9164655" y="4500908"/>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0" name="Oval 119"/>
          <p:cNvSpPr/>
          <p:nvPr/>
        </p:nvSpPr>
        <p:spPr>
          <a:xfrm>
            <a:off x="7535618" y="4551045"/>
            <a:ext cx="76537" cy="765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7" name="Freeform 166"/>
          <p:cNvSpPr/>
          <p:nvPr/>
        </p:nvSpPr>
        <p:spPr>
          <a:xfrm>
            <a:off x="7541846" y="3305908"/>
            <a:ext cx="1082431" cy="1469292"/>
          </a:xfrm>
          <a:custGeom>
            <a:avLst/>
            <a:gdLst>
              <a:gd name="connsiteX0" fmla="*/ 0 w 1082431"/>
              <a:gd name="connsiteY0" fmla="*/ 0 h 1469292"/>
              <a:gd name="connsiteX1" fmla="*/ 1082431 w 1082431"/>
              <a:gd name="connsiteY1" fmla="*/ 296984 h 1469292"/>
              <a:gd name="connsiteX2" fmla="*/ 1082431 w 1082431"/>
              <a:gd name="connsiteY2" fmla="*/ 1172307 h 1469292"/>
              <a:gd name="connsiteX3" fmla="*/ 3908 w 1082431"/>
              <a:gd name="connsiteY3" fmla="*/ 1469292 h 1469292"/>
              <a:gd name="connsiteX4" fmla="*/ 0 w 1082431"/>
              <a:gd name="connsiteY4" fmla="*/ 918307 h 1469292"/>
              <a:gd name="connsiteX5" fmla="*/ 566616 w 1082431"/>
              <a:gd name="connsiteY5" fmla="*/ 746369 h 1469292"/>
              <a:gd name="connsiteX6" fmla="*/ 3908 w 1082431"/>
              <a:gd name="connsiteY6" fmla="*/ 578338 h 1469292"/>
              <a:gd name="connsiteX7" fmla="*/ 0 w 1082431"/>
              <a:gd name="connsiteY7" fmla="*/ 0 h 1469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2431" h="1469292">
                <a:moveTo>
                  <a:pt x="0" y="0"/>
                </a:moveTo>
                <a:lnTo>
                  <a:pt x="1082431" y="296984"/>
                </a:lnTo>
                <a:lnTo>
                  <a:pt x="1082431" y="1172307"/>
                </a:lnTo>
                <a:lnTo>
                  <a:pt x="3908" y="1469292"/>
                </a:lnTo>
                <a:cubicBezTo>
                  <a:pt x="2605" y="1285630"/>
                  <a:pt x="1303" y="1101969"/>
                  <a:pt x="0" y="918307"/>
                </a:cubicBezTo>
                <a:lnTo>
                  <a:pt x="566616" y="746369"/>
                </a:lnTo>
                <a:lnTo>
                  <a:pt x="3908" y="578338"/>
                </a:lnTo>
                <a:cubicBezTo>
                  <a:pt x="2605" y="385559"/>
                  <a:pt x="1303" y="192779"/>
                  <a:pt x="0" y="0"/>
                </a:cubicBezTo>
                <a:close/>
              </a:path>
            </a:pathLst>
          </a:custGeom>
          <a:solidFill>
            <a:srgbClr val="F2F2F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69" name="Straight Arrow Connector 168"/>
          <p:cNvCxnSpPr/>
          <p:nvPr/>
        </p:nvCxnSpPr>
        <p:spPr>
          <a:xfrm>
            <a:off x="5974442" y="3589763"/>
            <a:ext cx="154837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I[20-16] BUS"/>
          <p:cNvCxnSpPr/>
          <p:nvPr/>
        </p:nvCxnSpPr>
        <p:spPr>
          <a:xfrm>
            <a:off x="2301087" y="4103031"/>
            <a:ext cx="1605624"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2" name="Rectangle 181"/>
          <p:cNvSpPr/>
          <p:nvPr/>
        </p:nvSpPr>
        <p:spPr>
          <a:xfrm>
            <a:off x="3910535" y="3331448"/>
            <a:ext cx="2063907" cy="2059597"/>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fr-FR" dirty="0">
              <a:solidFill>
                <a:schemeClr val="tx1"/>
              </a:solidFill>
            </a:endParaRPr>
          </a:p>
        </p:txBody>
      </p:sp>
      <p:sp>
        <p:nvSpPr>
          <p:cNvPr id="183" name="Read register 1"/>
          <p:cNvSpPr txBox="1"/>
          <p:nvPr/>
        </p:nvSpPr>
        <p:spPr>
          <a:xfrm>
            <a:off x="3910535" y="3342455"/>
            <a:ext cx="1050460" cy="523220"/>
          </a:xfrm>
          <a:prstGeom prst="rect">
            <a:avLst/>
          </a:prstGeom>
          <a:noFill/>
          <a:ln>
            <a:noFill/>
          </a:ln>
        </p:spPr>
        <p:txBody>
          <a:bodyPr wrap="square" rtlCol="0">
            <a:spAutoFit/>
          </a:bodyPr>
          <a:lstStyle/>
          <a:p>
            <a:r>
              <a:rPr lang="fr-FR" sz="1400" dirty="0"/>
              <a:t>Read</a:t>
            </a:r>
          </a:p>
          <a:p>
            <a:r>
              <a:rPr lang="fr-FR" sz="1400" dirty="0" err="1"/>
              <a:t>register</a:t>
            </a:r>
            <a:r>
              <a:rPr lang="fr-FR" sz="1400" dirty="0"/>
              <a:t> 1</a:t>
            </a:r>
          </a:p>
        </p:txBody>
      </p:sp>
      <p:sp>
        <p:nvSpPr>
          <p:cNvPr id="184" name="Read data 1"/>
          <p:cNvSpPr txBox="1"/>
          <p:nvPr/>
        </p:nvSpPr>
        <p:spPr>
          <a:xfrm>
            <a:off x="5179920" y="3342455"/>
            <a:ext cx="739709" cy="523220"/>
          </a:xfrm>
          <a:prstGeom prst="rect">
            <a:avLst/>
          </a:prstGeom>
          <a:noFill/>
          <a:ln>
            <a:noFill/>
          </a:ln>
        </p:spPr>
        <p:txBody>
          <a:bodyPr wrap="square" rtlCol="0">
            <a:spAutoFit/>
          </a:bodyPr>
          <a:lstStyle/>
          <a:p>
            <a:pPr algn="r"/>
            <a:r>
              <a:rPr lang="fr-FR" sz="1400" dirty="0"/>
              <a:t>Read data 1</a:t>
            </a:r>
          </a:p>
        </p:txBody>
      </p:sp>
      <p:sp>
        <p:nvSpPr>
          <p:cNvPr id="185" name="Registers_label"/>
          <p:cNvSpPr txBox="1"/>
          <p:nvPr/>
        </p:nvSpPr>
        <p:spPr>
          <a:xfrm>
            <a:off x="4789313" y="4945960"/>
            <a:ext cx="1043491" cy="369332"/>
          </a:xfrm>
          <a:prstGeom prst="rect">
            <a:avLst/>
          </a:prstGeom>
          <a:noFill/>
          <a:ln>
            <a:noFill/>
          </a:ln>
        </p:spPr>
        <p:txBody>
          <a:bodyPr wrap="none" rtlCol="0">
            <a:spAutoFit/>
          </a:bodyPr>
          <a:lstStyle/>
          <a:p>
            <a:pPr algn="ctr"/>
            <a:r>
              <a:rPr lang="fr-FR" b="1" dirty="0"/>
              <a:t>Registers</a:t>
            </a:r>
          </a:p>
        </p:txBody>
      </p:sp>
      <p:sp>
        <p:nvSpPr>
          <p:cNvPr id="186" name="Read register 2"/>
          <p:cNvSpPr txBox="1"/>
          <p:nvPr/>
        </p:nvSpPr>
        <p:spPr>
          <a:xfrm>
            <a:off x="3910536" y="3858013"/>
            <a:ext cx="1050459" cy="523220"/>
          </a:xfrm>
          <a:prstGeom prst="rect">
            <a:avLst/>
          </a:prstGeom>
          <a:noFill/>
          <a:ln>
            <a:noFill/>
          </a:ln>
        </p:spPr>
        <p:txBody>
          <a:bodyPr wrap="square" rtlCol="0">
            <a:spAutoFit/>
          </a:bodyPr>
          <a:lstStyle/>
          <a:p>
            <a:r>
              <a:rPr lang="fr-FR" sz="1400" dirty="0"/>
              <a:t>Read</a:t>
            </a:r>
          </a:p>
          <a:p>
            <a:r>
              <a:rPr lang="fr-FR" sz="1400" dirty="0" err="1"/>
              <a:t>register</a:t>
            </a:r>
            <a:r>
              <a:rPr lang="fr-FR" sz="1400" dirty="0"/>
              <a:t> 2</a:t>
            </a:r>
          </a:p>
        </p:txBody>
      </p:sp>
      <p:sp>
        <p:nvSpPr>
          <p:cNvPr id="187" name="Write register"/>
          <p:cNvSpPr txBox="1"/>
          <p:nvPr/>
        </p:nvSpPr>
        <p:spPr>
          <a:xfrm>
            <a:off x="3910536" y="4373574"/>
            <a:ext cx="907361" cy="523220"/>
          </a:xfrm>
          <a:prstGeom prst="rect">
            <a:avLst/>
          </a:prstGeom>
          <a:noFill/>
          <a:ln>
            <a:noFill/>
          </a:ln>
        </p:spPr>
        <p:txBody>
          <a:bodyPr wrap="square" rtlCol="0">
            <a:spAutoFit/>
          </a:bodyPr>
          <a:lstStyle/>
          <a:p>
            <a:r>
              <a:rPr lang="fr-FR" sz="1400" dirty="0"/>
              <a:t>Write</a:t>
            </a:r>
          </a:p>
          <a:p>
            <a:r>
              <a:rPr lang="fr-FR" sz="1400" dirty="0" err="1"/>
              <a:t>register</a:t>
            </a:r>
            <a:endParaRPr lang="fr-FR" sz="1400" dirty="0"/>
          </a:p>
        </p:txBody>
      </p:sp>
      <p:sp>
        <p:nvSpPr>
          <p:cNvPr id="188" name="RegWrite"/>
          <p:cNvSpPr txBox="1"/>
          <p:nvPr/>
        </p:nvSpPr>
        <p:spPr>
          <a:xfrm>
            <a:off x="4499829" y="2659744"/>
            <a:ext cx="862031" cy="307777"/>
          </a:xfrm>
          <a:prstGeom prst="rect">
            <a:avLst/>
          </a:prstGeom>
          <a:noFill/>
          <a:ln>
            <a:noFill/>
          </a:ln>
        </p:spPr>
        <p:txBody>
          <a:bodyPr wrap="none" rtlCol="0">
            <a:spAutoFit/>
          </a:bodyPr>
          <a:lstStyle/>
          <a:p>
            <a:r>
              <a:rPr lang="fr-FR" sz="1400" dirty="0" err="1">
                <a:solidFill>
                  <a:srgbClr val="C00000"/>
                </a:solidFill>
              </a:rPr>
              <a:t>RegWrite</a:t>
            </a:r>
            <a:endParaRPr lang="fr-FR" sz="1400" dirty="0">
              <a:solidFill>
                <a:srgbClr val="C00000"/>
              </a:solidFill>
            </a:endParaRPr>
          </a:p>
        </p:txBody>
      </p:sp>
      <p:sp>
        <p:nvSpPr>
          <p:cNvPr id="189" name="Write data"/>
          <p:cNvSpPr txBox="1"/>
          <p:nvPr/>
        </p:nvSpPr>
        <p:spPr>
          <a:xfrm>
            <a:off x="3906711" y="4876379"/>
            <a:ext cx="907361" cy="523220"/>
          </a:xfrm>
          <a:prstGeom prst="rect">
            <a:avLst/>
          </a:prstGeom>
          <a:noFill/>
          <a:ln>
            <a:noFill/>
          </a:ln>
        </p:spPr>
        <p:txBody>
          <a:bodyPr wrap="square" rtlCol="0">
            <a:spAutoFit/>
          </a:bodyPr>
          <a:lstStyle/>
          <a:p>
            <a:r>
              <a:rPr lang="fr-FR" sz="1400" dirty="0"/>
              <a:t>Write</a:t>
            </a:r>
          </a:p>
          <a:p>
            <a:r>
              <a:rPr lang="fr-FR" sz="1400" dirty="0"/>
              <a:t>data</a:t>
            </a:r>
          </a:p>
        </p:txBody>
      </p:sp>
      <p:cxnSp>
        <p:nvCxnSpPr>
          <p:cNvPr id="190" name="RegWriteConnector"/>
          <p:cNvCxnSpPr>
            <a:stCxn id="182" idx="0"/>
          </p:cNvCxnSpPr>
          <p:nvPr/>
        </p:nvCxnSpPr>
        <p:spPr>
          <a:xfrm flipH="1" flipV="1">
            <a:off x="4942488" y="2988801"/>
            <a:ext cx="1" cy="34264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91" name="Read data 2"/>
          <p:cNvSpPr txBox="1"/>
          <p:nvPr/>
        </p:nvSpPr>
        <p:spPr>
          <a:xfrm>
            <a:off x="5195580" y="4353663"/>
            <a:ext cx="724049" cy="523220"/>
          </a:xfrm>
          <a:prstGeom prst="rect">
            <a:avLst/>
          </a:prstGeom>
          <a:noFill/>
          <a:ln>
            <a:noFill/>
          </a:ln>
        </p:spPr>
        <p:txBody>
          <a:bodyPr wrap="square" rtlCol="0">
            <a:spAutoFit/>
          </a:bodyPr>
          <a:lstStyle/>
          <a:p>
            <a:pPr algn="r"/>
            <a:r>
              <a:rPr lang="fr-FR" sz="1400" dirty="0"/>
              <a:t>Read data 2</a:t>
            </a:r>
          </a:p>
        </p:txBody>
      </p:sp>
      <p:cxnSp>
        <p:nvCxnSpPr>
          <p:cNvPr id="192" name="ALUOpConnector"/>
          <p:cNvCxnSpPr/>
          <p:nvPr/>
        </p:nvCxnSpPr>
        <p:spPr>
          <a:xfrm flipH="1" flipV="1">
            <a:off x="8131025" y="4607196"/>
            <a:ext cx="1" cy="337817"/>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93" name="ALU_label"/>
          <p:cNvSpPr txBox="1"/>
          <p:nvPr/>
        </p:nvSpPr>
        <p:spPr>
          <a:xfrm>
            <a:off x="7989742" y="4087680"/>
            <a:ext cx="566374" cy="369332"/>
          </a:xfrm>
          <a:prstGeom prst="rect">
            <a:avLst/>
          </a:prstGeom>
          <a:noFill/>
          <a:ln>
            <a:noFill/>
          </a:ln>
        </p:spPr>
        <p:txBody>
          <a:bodyPr wrap="none" rtlCol="0">
            <a:spAutoFit/>
          </a:bodyPr>
          <a:lstStyle/>
          <a:p>
            <a:r>
              <a:rPr lang="fr-FR" b="1" dirty="0"/>
              <a:t>UAL</a:t>
            </a:r>
          </a:p>
        </p:txBody>
      </p:sp>
      <p:sp>
        <p:nvSpPr>
          <p:cNvPr id="194" name="ALUOp"/>
          <p:cNvSpPr txBox="1"/>
          <p:nvPr/>
        </p:nvSpPr>
        <p:spPr>
          <a:xfrm>
            <a:off x="7794967" y="4959598"/>
            <a:ext cx="688971" cy="307777"/>
          </a:xfrm>
          <a:prstGeom prst="rect">
            <a:avLst/>
          </a:prstGeom>
          <a:noFill/>
          <a:ln>
            <a:noFill/>
          </a:ln>
        </p:spPr>
        <p:txBody>
          <a:bodyPr wrap="none" rtlCol="0">
            <a:spAutoFit/>
          </a:bodyPr>
          <a:lstStyle/>
          <a:p>
            <a:r>
              <a:rPr lang="fr-FR" sz="1400" dirty="0" err="1">
                <a:solidFill>
                  <a:srgbClr val="C00000"/>
                </a:solidFill>
              </a:rPr>
              <a:t>ALUOp</a:t>
            </a:r>
            <a:endParaRPr lang="fr-FR" sz="1400" dirty="0">
              <a:solidFill>
                <a:srgbClr val="C00000"/>
              </a:solidFill>
            </a:endParaRPr>
          </a:p>
        </p:txBody>
      </p:sp>
      <p:sp>
        <p:nvSpPr>
          <p:cNvPr id="197" name="I[15-11]"/>
          <p:cNvSpPr txBox="1"/>
          <p:nvPr/>
        </p:nvSpPr>
        <p:spPr>
          <a:xfrm>
            <a:off x="2249784" y="4946191"/>
            <a:ext cx="758541" cy="307777"/>
          </a:xfrm>
          <a:prstGeom prst="rect">
            <a:avLst/>
          </a:prstGeom>
          <a:noFill/>
          <a:ln>
            <a:noFill/>
          </a:ln>
        </p:spPr>
        <p:txBody>
          <a:bodyPr wrap="none" rtlCol="0">
            <a:spAutoFit/>
          </a:bodyPr>
          <a:lstStyle/>
          <a:p>
            <a:r>
              <a:rPr lang="fr-FR" sz="1400" dirty="0">
                <a:solidFill>
                  <a:srgbClr val="002060"/>
                </a:solidFill>
              </a:rPr>
              <a:t>I[15-11]</a:t>
            </a:r>
          </a:p>
        </p:txBody>
      </p:sp>
      <p:cxnSp>
        <p:nvCxnSpPr>
          <p:cNvPr id="198" name="Straight Arrow Connector 197"/>
          <p:cNvCxnSpPr/>
          <p:nvPr/>
        </p:nvCxnSpPr>
        <p:spPr>
          <a:xfrm>
            <a:off x="3397740" y="4649915"/>
            <a:ext cx="508971"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9" name="Oval 198"/>
          <p:cNvSpPr/>
          <p:nvPr/>
        </p:nvSpPr>
        <p:spPr>
          <a:xfrm>
            <a:off x="2180434" y="4042563"/>
            <a:ext cx="126000" cy="12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00" name="Oval 199"/>
          <p:cNvSpPr/>
          <p:nvPr/>
        </p:nvSpPr>
        <p:spPr>
          <a:xfrm>
            <a:off x="2178349" y="5183879"/>
            <a:ext cx="126000" cy="12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03" name="I[20-16]"/>
          <p:cNvSpPr txBox="1"/>
          <p:nvPr/>
        </p:nvSpPr>
        <p:spPr>
          <a:xfrm>
            <a:off x="2239750" y="3792068"/>
            <a:ext cx="758541" cy="307777"/>
          </a:xfrm>
          <a:prstGeom prst="rect">
            <a:avLst/>
          </a:prstGeom>
          <a:noFill/>
          <a:ln>
            <a:noFill/>
          </a:ln>
        </p:spPr>
        <p:txBody>
          <a:bodyPr wrap="none" rtlCol="0">
            <a:spAutoFit/>
          </a:bodyPr>
          <a:lstStyle/>
          <a:p>
            <a:r>
              <a:rPr lang="fr-FR" sz="1400" dirty="0">
                <a:solidFill>
                  <a:srgbClr val="002060"/>
                </a:solidFill>
              </a:rPr>
              <a:t>I[20-16]</a:t>
            </a:r>
          </a:p>
        </p:txBody>
      </p:sp>
      <p:grpSp>
        <p:nvGrpSpPr>
          <p:cNvPr id="209" name="Group 208"/>
          <p:cNvGrpSpPr/>
          <p:nvPr/>
        </p:nvGrpSpPr>
        <p:grpSpPr>
          <a:xfrm>
            <a:off x="115644" y="3210726"/>
            <a:ext cx="1961105" cy="1803400"/>
            <a:chOff x="9576574" y="850900"/>
            <a:chExt cx="1961105" cy="1803400"/>
          </a:xfrm>
        </p:grpSpPr>
        <p:sp>
          <p:nvSpPr>
            <p:cNvPr id="210" name="Rectangle 209"/>
            <p:cNvSpPr/>
            <p:nvPr/>
          </p:nvSpPr>
          <p:spPr>
            <a:xfrm>
              <a:off x="9576574" y="850900"/>
              <a:ext cx="1943100" cy="1803400"/>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fr-FR" dirty="0"/>
            </a:p>
          </p:txBody>
        </p:sp>
        <p:sp>
          <p:nvSpPr>
            <p:cNvPr id="211" name="Read address"/>
            <p:cNvSpPr txBox="1"/>
            <p:nvPr/>
          </p:nvSpPr>
          <p:spPr>
            <a:xfrm>
              <a:off x="9594579" y="864969"/>
              <a:ext cx="965200" cy="646331"/>
            </a:xfrm>
            <a:prstGeom prst="rect">
              <a:avLst/>
            </a:prstGeom>
            <a:noFill/>
            <a:ln>
              <a:noFill/>
            </a:ln>
          </p:spPr>
          <p:txBody>
            <a:bodyPr wrap="square" rtlCol="0">
              <a:spAutoFit/>
            </a:bodyPr>
            <a:lstStyle/>
            <a:p>
              <a:r>
                <a:rPr lang="fr-FR" dirty="0"/>
                <a:t>Read </a:t>
              </a:r>
              <a:r>
                <a:rPr lang="fr-FR" dirty="0" err="1"/>
                <a:t>address</a:t>
              </a:r>
              <a:endParaRPr lang="fr-FR" dirty="0"/>
            </a:p>
          </p:txBody>
        </p:sp>
        <p:sp>
          <p:nvSpPr>
            <p:cNvPr id="212" name="Instruction"/>
            <p:cNvSpPr txBox="1"/>
            <p:nvPr/>
          </p:nvSpPr>
          <p:spPr>
            <a:xfrm>
              <a:off x="10331179" y="864969"/>
              <a:ext cx="1206500" cy="646331"/>
            </a:xfrm>
            <a:prstGeom prst="rect">
              <a:avLst/>
            </a:prstGeom>
            <a:noFill/>
            <a:ln>
              <a:noFill/>
            </a:ln>
          </p:spPr>
          <p:txBody>
            <a:bodyPr wrap="square" rtlCol="0">
              <a:spAutoFit/>
            </a:bodyPr>
            <a:lstStyle/>
            <a:p>
              <a:pPr algn="r"/>
              <a:r>
                <a:rPr lang="fr-FR" dirty="0"/>
                <a:t>Instruction [31-0]</a:t>
              </a:r>
            </a:p>
          </p:txBody>
        </p:sp>
        <p:sp>
          <p:nvSpPr>
            <p:cNvPr id="213" name="TextBox 212"/>
            <p:cNvSpPr txBox="1"/>
            <p:nvPr/>
          </p:nvSpPr>
          <p:spPr>
            <a:xfrm>
              <a:off x="9936898" y="1791384"/>
              <a:ext cx="1222451" cy="646331"/>
            </a:xfrm>
            <a:prstGeom prst="rect">
              <a:avLst/>
            </a:prstGeom>
            <a:noFill/>
            <a:ln>
              <a:noFill/>
            </a:ln>
          </p:spPr>
          <p:txBody>
            <a:bodyPr wrap="none" rtlCol="0">
              <a:spAutoFit/>
            </a:bodyPr>
            <a:lstStyle/>
            <a:p>
              <a:r>
                <a:rPr lang="fr-FR" b="1" dirty="0"/>
                <a:t>Instruction</a:t>
              </a:r>
            </a:p>
            <a:p>
              <a:pPr algn="ctr"/>
              <a:r>
                <a:rPr lang="fr-FR" b="1" dirty="0"/>
                <a:t>memory</a:t>
              </a:r>
            </a:p>
          </p:txBody>
        </p:sp>
      </p:grpSp>
      <p:sp>
        <p:nvSpPr>
          <p:cNvPr id="66" name="Rounded Rectangle 65"/>
          <p:cNvSpPr/>
          <p:nvPr/>
        </p:nvSpPr>
        <p:spPr>
          <a:xfrm>
            <a:off x="3013575" y="4165424"/>
            <a:ext cx="378320" cy="1315810"/>
          </a:xfrm>
          <a:prstGeom prst="roundRect">
            <a:avLst>
              <a:gd name="adj" fmla="val 50000"/>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nchorCtr="1"/>
          <a:lstStyle/>
          <a:p>
            <a:pPr algn="ctr"/>
            <a:r>
              <a:rPr lang="fr-FR" sz="1200" b="1" dirty="0">
                <a:solidFill>
                  <a:schemeClr val="tx1"/>
                </a:solidFill>
              </a:rPr>
              <a:t>0mux1</a:t>
            </a:r>
          </a:p>
        </p:txBody>
      </p:sp>
      <p:cxnSp>
        <p:nvCxnSpPr>
          <p:cNvPr id="196" name="I[15-11] BUS"/>
          <p:cNvCxnSpPr/>
          <p:nvPr/>
        </p:nvCxnSpPr>
        <p:spPr>
          <a:xfrm>
            <a:off x="2249784" y="5257155"/>
            <a:ext cx="758541"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2546406" y="4128621"/>
            <a:ext cx="0" cy="26161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2541446" y="4390231"/>
            <a:ext cx="441145"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Oval 71"/>
          <p:cNvSpPr/>
          <p:nvPr/>
        </p:nvSpPr>
        <p:spPr>
          <a:xfrm>
            <a:off x="2480839" y="4050293"/>
            <a:ext cx="126000" cy="12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cxnSp>
        <p:nvCxnSpPr>
          <p:cNvPr id="73" name="Straight Connector 72"/>
          <p:cNvCxnSpPr/>
          <p:nvPr/>
        </p:nvCxnSpPr>
        <p:spPr>
          <a:xfrm flipV="1">
            <a:off x="3202734" y="5481234"/>
            <a:ext cx="1" cy="36052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2855683" y="5798613"/>
            <a:ext cx="694101" cy="307777"/>
          </a:xfrm>
          <a:prstGeom prst="rect">
            <a:avLst/>
          </a:prstGeom>
          <a:noFill/>
        </p:spPr>
        <p:txBody>
          <a:bodyPr wrap="none" rtlCol="0">
            <a:spAutoFit/>
          </a:bodyPr>
          <a:lstStyle/>
          <a:p>
            <a:r>
              <a:rPr lang="fr-FR" sz="1400" dirty="0" err="1">
                <a:solidFill>
                  <a:srgbClr val="C00000"/>
                </a:solidFill>
              </a:rPr>
              <a:t>RegDst</a:t>
            </a:r>
            <a:endParaRPr lang="fr-FR" sz="1400" dirty="0">
              <a:solidFill>
                <a:srgbClr val="C00000"/>
              </a:solidFill>
            </a:endParaRPr>
          </a:p>
        </p:txBody>
      </p:sp>
      <p:grpSp>
        <p:nvGrpSpPr>
          <p:cNvPr id="79" name="Group 78"/>
          <p:cNvGrpSpPr/>
          <p:nvPr/>
        </p:nvGrpSpPr>
        <p:grpSpPr>
          <a:xfrm>
            <a:off x="5390604" y="5793121"/>
            <a:ext cx="624403" cy="784114"/>
            <a:chOff x="5147576" y="5528551"/>
            <a:chExt cx="713404" cy="895880"/>
          </a:xfrm>
        </p:grpSpPr>
        <p:sp>
          <p:nvSpPr>
            <p:cNvPr id="80" name="Oval 79"/>
            <p:cNvSpPr/>
            <p:nvPr/>
          </p:nvSpPr>
          <p:spPr>
            <a:xfrm>
              <a:off x="5181954" y="5528551"/>
              <a:ext cx="627851" cy="895880"/>
            </a:xfrm>
            <a:prstGeom prst="ellipse">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81" name="TextBox 80"/>
            <p:cNvSpPr txBox="1"/>
            <p:nvPr/>
          </p:nvSpPr>
          <p:spPr>
            <a:xfrm>
              <a:off x="5147576" y="5666854"/>
              <a:ext cx="713404" cy="527470"/>
            </a:xfrm>
            <a:prstGeom prst="rect">
              <a:avLst/>
            </a:prstGeom>
            <a:noFill/>
            <a:ln>
              <a:noFill/>
            </a:ln>
          </p:spPr>
          <p:txBody>
            <a:bodyPr wrap="none" rtlCol="0">
              <a:spAutoFit/>
            </a:bodyPr>
            <a:lstStyle/>
            <a:p>
              <a:pPr algn="ctr"/>
              <a:r>
                <a:rPr lang="fr-FR" sz="1200" dirty="0" err="1"/>
                <a:t>sign</a:t>
              </a:r>
              <a:endParaRPr lang="fr-FR" sz="1200" dirty="0"/>
            </a:p>
            <a:p>
              <a:pPr algn="ctr"/>
              <a:r>
                <a:rPr lang="fr-FR" sz="1200" dirty="0" err="1"/>
                <a:t>extend</a:t>
              </a:r>
              <a:endParaRPr lang="fr-FR" sz="1200" dirty="0"/>
            </a:p>
          </p:txBody>
        </p:sp>
      </p:grpSp>
      <p:sp>
        <p:nvSpPr>
          <p:cNvPr id="67" name="Rectangle 66"/>
          <p:cNvSpPr/>
          <p:nvPr/>
        </p:nvSpPr>
        <p:spPr>
          <a:xfrm>
            <a:off x="5250910" y="352952"/>
            <a:ext cx="6568236" cy="2086475"/>
          </a:xfrm>
          <a:prstGeom prst="rect">
            <a:avLst/>
          </a:prstGeom>
          <a:solidFill>
            <a:schemeClr val="tx1">
              <a:lumMod val="75000"/>
              <a:lumOff val="25000"/>
            </a:schemeClr>
          </a:solidFill>
          <a:ln w="38100">
            <a:solidFill>
              <a:srgbClr val="C00000"/>
            </a:solidFill>
          </a:ln>
          <a:effectLst>
            <a:outerShdw blurRad="50800" dist="177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68" name="Table 67"/>
          <p:cNvGraphicFramePr>
            <a:graphicFrameLocks noGrp="1"/>
          </p:cNvGraphicFramePr>
          <p:nvPr>
            <p:extLst>
              <p:ext uri="{D42A27DB-BD31-4B8C-83A1-F6EECF244321}">
                <p14:modId xmlns:p14="http://schemas.microsoft.com/office/powerpoint/2010/main" val="3743499533"/>
              </p:ext>
            </p:extLst>
          </p:nvPr>
        </p:nvGraphicFramePr>
        <p:xfrm>
          <a:off x="5390604" y="530752"/>
          <a:ext cx="6300000" cy="1778000"/>
        </p:xfrm>
        <a:graphic>
          <a:graphicData uri="http://schemas.openxmlformats.org/drawingml/2006/table">
            <a:tbl>
              <a:tblPr firstRow="1" bandRow="1">
                <a:tableStyleId>{2D5ABB26-0587-4C30-8999-92F81FD0307C}</a:tableStyleId>
              </a:tblPr>
              <a:tblGrid>
                <a:gridCol w="900000">
                  <a:extLst>
                    <a:ext uri="{9D8B030D-6E8A-4147-A177-3AD203B41FA5}">
                      <a16:colId xmlns:a16="http://schemas.microsoft.com/office/drawing/2014/main" val="20000"/>
                    </a:ext>
                  </a:extLst>
                </a:gridCol>
                <a:gridCol w="900000">
                  <a:extLst>
                    <a:ext uri="{9D8B030D-6E8A-4147-A177-3AD203B41FA5}">
                      <a16:colId xmlns:a16="http://schemas.microsoft.com/office/drawing/2014/main" val="20001"/>
                    </a:ext>
                  </a:extLst>
                </a:gridCol>
                <a:gridCol w="900000">
                  <a:extLst>
                    <a:ext uri="{9D8B030D-6E8A-4147-A177-3AD203B41FA5}">
                      <a16:colId xmlns:a16="http://schemas.microsoft.com/office/drawing/2014/main" val="20002"/>
                    </a:ext>
                  </a:extLst>
                </a:gridCol>
                <a:gridCol w="900000">
                  <a:extLst>
                    <a:ext uri="{9D8B030D-6E8A-4147-A177-3AD203B41FA5}">
                      <a16:colId xmlns:a16="http://schemas.microsoft.com/office/drawing/2014/main" val="20003"/>
                    </a:ext>
                  </a:extLst>
                </a:gridCol>
                <a:gridCol w="900000">
                  <a:extLst>
                    <a:ext uri="{9D8B030D-6E8A-4147-A177-3AD203B41FA5}">
                      <a16:colId xmlns:a16="http://schemas.microsoft.com/office/drawing/2014/main" val="20004"/>
                    </a:ext>
                  </a:extLst>
                </a:gridCol>
                <a:gridCol w="900000">
                  <a:extLst>
                    <a:ext uri="{9D8B030D-6E8A-4147-A177-3AD203B41FA5}">
                      <a16:colId xmlns:a16="http://schemas.microsoft.com/office/drawing/2014/main" val="20005"/>
                    </a:ext>
                  </a:extLst>
                </a:gridCol>
                <a:gridCol w="900000">
                  <a:extLst>
                    <a:ext uri="{9D8B030D-6E8A-4147-A177-3AD203B41FA5}">
                      <a16:colId xmlns:a16="http://schemas.microsoft.com/office/drawing/2014/main" val="20006"/>
                    </a:ext>
                  </a:extLst>
                </a:gridCol>
              </a:tblGrid>
              <a:tr h="216000">
                <a:tc>
                  <a:txBody>
                    <a:bodyPr/>
                    <a:lstStyle/>
                    <a:p>
                      <a:pPr algn="ctr" rtl="0"/>
                      <a:endParaRPr lang="fr-FR" sz="1000" dirty="0">
                        <a:solidFill>
                          <a:schemeClr val="bg1"/>
                        </a:solidFill>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000" dirty="0">
                          <a:solidFill>
                            <a:srgbClr val="FFFF00"/>
                          </a:solidFill>
                        </a:rPr>
                        <a:t>31                   26</a:t>
                      </a:r>
                    </a:p>
                  </a:txBody>
                  <a:tcPr marL="45720" marR="45720" anchor="ctr" anchorCtr="1">
                    <a:lnL w="12700" cap="flat" cmpd="sng" algn="ctr">
                      <a:noFill/>
                      <a:prstDash val="solid"/>
                      <a:round/>
                      <a:headEnd type="none" w="med" len="med"/>
                      <a:tailEnd type="none" w="med" len="med"/>
                    </a:lnL>
                    <a:lnR w="12700" cap="flat" cmpd="sng" algn="ctr">
                      <a:noFill/>
                      <a:prstDash val="dot"/>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000" dirty="0">
                          <a:solidFill>
                            <a:srgbClr val="FFFF00"/>
                          </a:solidFill>
                        </a:rPr>
                        <a:t>25                   21</a:t>
                      </a:r>
                    </a:p>
                  </a:txBody>
                  <a:tcPr marL="45720" marR="45720" anchor="ctr" anchorCtr="1">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000" dirty="0">
                          <a:solidFill>
                            <a:srgbClr val="FFFF00"/>
                          </a:solidFill>
                        </a:rPr>
                        <a:t>20               16</a:t>
                      </a:r>
                    </a:p>
                  </a:txBody>
                  <a:tcPr anchor="ctr" anchorCtr="1">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000" dirty="0">
                          <a:solidFill>
                            <a:srgbClr val="FFFF00"/>
                          </a:solidFill>
                        </a:rPr>
                        <a:t>15               11</a:t>
                      </a:r>
                    </a:p>
                  </a:txBody>
                  <a:tcPr anchor="ctr" anchorCtr="1">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000" dirty="0">
                          <a:solidFill>
                            <a:srgbClr val="FFFF00"/>
                          </a:solidFill>
                        </a:rPr>
                        <a:t>10                  6</a:t>
                      </a:r>
                    </a:p>
                  </a:txBody>
                  <a:tcPr anchor="ctr" anchorCtr="1">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000" dirty="0">
                          <a:solidFill>
                            <a:srgbClr val="FFFF00"/>
                          </a:solidFill>
                        </a:rPr>
                        <a:t>5                    0</a:t>
                      </a:r>
                    </a:p>
                  </a:txBody>
                  <a:tcPr anchor="ctr" anchorCtr="1">
                    <a:lnL w="12700" cap="flat" cmpd="sng" algn="ctr">
                      <a:noFill/>
                      <a:prstDash val="dot"/>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l" rtl="0"/>
                      <a:r>
                        <a:rPr lang="fr-FR" sz="1800" b="1" dirty="0">
                          <a:solidFill>
                            <a:schemeClr val="accent2"/>
                          </a:solidFill>
                        </a:rPr>
                        <a:t>R – type</a:t>
                      </a:r>
                    </a:p>
                  </a:txBody>
                  <a:tcPr marL="45720" marR="4572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800" b="1" dirty="0" err="1">
                          <a:solidFill>
                            <a:schemeClr val="accent6">
                              <a:lumMod val="60000"/>
                              <a:lumOff val="40000"/>
                            </a:schemeClr>
                          </a:solidFill>
                        </a:rPr>
                        <a:t>opcode</a:t>
                      </a:r>
                      <a:endParaRPr lang="fr-FR" sz="1800" b="1" dirty="0">
                        <a:solidFill>
                          <a:schemeClr val="accent6">
                            <a:lumMod val="60000"/>
                            <a:lumOff val="40000"/>
                          </a:schemeClr>
                        </a:solidFill>
                      </a:endParaRPr>
                    </a:p>
                  </a:txBody>
                  <a:tcPr marL="45720" marR="45720" anchor="ctr" anchorCtr="1">
                    <a:lnL w="12700" cap="flat" cmpd="sng" algn="ctr">
                      <a:solidFill>
                        <a:schemeClr val="bg1"/>
                      </a:solidFill>
                      <a:prstDash val="solid"/>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fr-FR" sz="1800" b="1" dirty="0" err="1">
                          <a:solidFill>
                            <a:schemeClr val="accent1">
                              <a:lumMod val="60000"/>
                              <a:lumOff val="40000"/>
                            </a:schemeClr>
                          </a:solidFill>
                        </a:rPr>
                        <a:t>rs</a:t>
                      </a:r>
                      <a:endParaRPr lang="fr-FR" sz="1800" b="1" dirty="0">
                        <a:solidFill>
                          <a:schemeClr val="accent1">
                            <a:lumMod val="60000"/>
                            <a:lumOff val="40000"/>
                          </a:schemeClr>
                        </a:solidFill>
                      </a:endParaRPr>
                    </a:p>
                  </a:txBody>
                  <a:tcPr marL="45720" marR="45720" anchor="ctr" anchorCtr="1">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fr-FR" sz="1800" b="1" dirty="0" err="1">
                          <a:solidFill>
                            <a:srgbClr val="FF6D6D"/>
                          </a:solidFill>
                        </a:rPr>
                        <a:t>rt</a:t>
                      </a:r>
                      <a:endParaRPr lang="fr-FR" sz="1800" b="1" dirty="0">
                        <a:solidFill>
                          <a:srgbClr val="FF6D6D"/>
                        </a:solidFill>
                      </a:endParaRPr>
                    </a:p>
                  </a:txBody>
                  <a:tcPr anchor="ctr" anchorCtr="1">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fr-FR" sz="1800" b="1" dirty="0">
                          <a:solidFill>
                            <a:schemeClr val="bg1"/>
                          </a:solidFill>
                        </a:rPr>
                        <a:t>rd</a:t>
                      </a:r>
                    </a:p>
                  </a:txBody>
                  <a:tcPr anchor="ctr" anchorCtr="1">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fr-FR" sz="1800" b="1" dirty="0">
                          <a:solidFill>
                            <a:srgbClr val="53FFEB"/>
                          </a:solidFill>
                        </a:rPr>
                        <a:t>sh</a:t>
                      </a:r>
                    </a:p>
                  </a:txBody>
                  <a:tcPr anchor="ctr" anchorCtr="1">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fr-FR" sz="1800" b="1" dirty="0" err="1">
                          <a:solidFill>
                            <a:schemeClr val="accent4">
                              <a:lumMod val="40000"/>
                              <a:lumOff val="60000"/>
                            </a:schemeClr>
                          </a:solidFill>
                        </a:rPr>
                        <a:t>func</a:t>
                      </a:r>
                      <a:endParaRPr lang="fr-FR" sz="1800" b="1" dirty="0">
                        <a:solidFill>
                          <a:schemeClr val="accent4">
                            <a:lumMod val="40000"/>
                            <a:lumOff val="60000"/>
                          </a:schemeClr>
                        </a:solidFill>
                      </a:endParaRPr>
                    </a:p>
                  </a:txBody>
                  <a:tcPr anchor="ctr" anchorCtr="1">
                    <a:lnL w="12700" cap="flat" cmpd="sng" algn="ctr">
                      <a:solidFill>
                        <a:schemeClr val="bg1"/>
                      </a:solidFill>
                      <a:prstDash val="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1"/>
                  </a:ext>
                </a:extLst>
              </a:tr>
              <a:tr h="180000">
                <a:tc>
                  <a:txBody>
                    <a:bodyPr/>
                    <a:lstStyle/>
                    <a:p>
                      <a:pPr algn="l" rtl="0"/>
                      <a:endParaRPr lang="fr-FR" sz="800" dirty="0">
                        <a:solidFill>
                          <a:schemeClr val="bg1"/>
                        </a:solidFill>
                      </a:endParaRPr>
                    </a:p>
                  </a:txBody>
                  <a:tcPr marL="45720" marR="45720" anchor="ctr">
                    <a:lnL w="12700" cap="flat" cmpd="sng" algn="ctr">
                      <a:noFill/>
                      <a:prstDash val="solid"/>
                      <a:round/>
                      <a:headEnd type="none" w="med" len="med"/>
                      <a:tailEnd type="none" w="med" len="med"/>
                    </a:lnL>
                    <a:lnR w="12700" cap="flat" cmpd="sng" algn="ctr">
                      <a:noFill/>
                      <a:prstDash val="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endParaRPr lang="fr-FR" sz="800" dirty="0">
                        <a:solidFill>
                          <a:schemeClr val="bg1"/>
                        </a:solidFill>
                      </a:endParaRPr>
                    </a:p>
                  </a:txBody>
                  <a:tcPr marL="45720" marR="45720" anchor="ctr" anchorCtr="1">
                    <a:lnL w="12700" cap="flat" cmpd="sng" algn="ctr">
                      <a:noFill/>
                      <a:prstDash val="solid"/>
                      <a:round/>
                      <a:headEnd type="none" w="med" len="med"/>
                      <a:tailEnd type="none" w="med" len="med"/>
                    </a:lnL>
                    <a:lnR w="12700" cap="flat" cmpd="sng" algn="ctr">
                      <a:no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fr-FR" sz="1400" dirty="0">
                        <a:solidFill>
                          <a:schemeClr val="bg1"/>
                        </a:solidFill>
                      </a:endParaRPr>
                    </a:p>
                  </a:txBody>
                  <a:tcPr anchor="ctr" anchorCtr="1">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fr-FR" sz="1400" dirty="0">
                        <a:solidFill>
                          <a:schemeClr val="bg1"/>
                        </a:solidFill>
                      </a:endParaRPr>
                    </a:p>
                  </a:txBody>
                  <a:tcPr anchor="ctr" anchorCtr="1">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fr-FR" sz="1400" dirty="0">
                        <a:solidFill>
                          <a:schemeClr val="bg1"/>
                        </a:solidFill>
                      </a:endParaRPr>
                    </a:p>
                  </a:txBody>
                  <a:tcPr anchor="ctr" anchorCtr="1">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fr-FR" sz="1400" dirty="0">
                        <a:solidFill>
                          <a:schemeClr val="bg1"/>
                        </a:solidFill>
                      </a:endParaRPr>
                    </a:p>
                  </a:txBody>
                  <a:tcPr anchor="ctr" anchorCtr="1">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fr-FR" sz="1400" dirty="0">
                        <a:solidFill>
                          <a:schemeClr val="bg1"/>
                        </a:solidFill>
                      </a:endParaRPr>
                    </a:p>
                  </a:txBody>
                  <a:tcPr anchor="ctr" anchorCtr="1">
                    <a:lnL w="12700" cap="flat" cmpd="sng" algn="ctr">
                      <a:noFill/>
                      <a:prstDash val="dot"/>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1" dirty="0" err="1">
                          <a:solidFill>
                            <a:schemeClr val="accent2"/>
                          </a:solidFill>
                        </a:rPr>
                        <a:t>addi</a:t>
                      </a:r>
                      <a:endParaRPr lang="fr-FR" sz="1800" b="1" dirty="0">
                        <a:solidFill>
                          <a:schemeClr val="accent2"/>
                        </a:solidFill>
                      </a:endParaRPr>
                    </a:p>
                  </a:txBody>
                  <a:tcPr marL="45720" marR="4572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800" b="1" dirty="0">
                          <a:solidFill>
                            <a:schemeClr val="accent6">
                              <a:lumMod val="60000"/>
                              <a:lumOff val="40000"/>
                            </a:schemeClr>
                          </a:solidFill>
                        </a:rPr>
                        <a:t>001000</a:t>
                      </a:r>
                    </a:p>
                  </a:txBody>
                  <a:tcPr marL="45720" marR="45720" anchor="ctr" anchorCtr="1">
                    <a:lnL w="12700" cap="flat" cmpd="sng" algn="ctr">
                      <a:solidFill>
                        <a:schemeClr val="bg1"/>
                      </a:solidFill>
                      <a:prstDash val="solid"/>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fr-FR" sz="1800" b="1" dirty="0" err="1">
                          <a:solidFill>
                            <a:schemeClr val="accent1">
                              <a:lumMod val="60000"/>
                              <a:lumOff val="40000"/>
                            </a:schemeClr>
                          </a:solidFill>
                        </a:rPr>
                        <a:t>rs</a:t>
                      </a:r>
                      <a:endParaRPr lang="fr-FR" sz="1800" b="1" dirty="0">
                        <a:solidFill>
                          <a:schemeClr val="accent1">
                            <a:lumMod val="60000"/>
                            <a:lumOff val="40000"/>
                          </a:schemeClr>
                        </a:solidFill>
                      </a:endParaRPr>
                    </a:p>
                  </a:txBody>
                  <a:tcPr marL="45720" marR="45720" anchor="ctr" anchorCtr="1">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fr-FR" sz="1800" b="1" dirty="0" err="1">
                          <a:solidFill>
                            <a:srgbClr val="FF6D6D"/>
                          </a:solidFill>
                        </a:rPr>
                        <a:t>rt</a:t>
                      </a:r>
                      <a:endParaRPr lang="fr-FR" sz="1800" b="1" dirty="0">
                        <a:solidFill>
                          <a:srgbClr val="FF6D6D"/>
                        </a:solidFill>
                      </a:endParaRPr>
                    </a:p>
                  </a:txBody>
                  <a:tcPr anchor="ctr" anchorCtr="1">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gridSpan="3">
                  <a:txBody>
                    <a:bodyPr/>
                    <a:lstStyle/>
                    <a:p>
                      <a:r>
                        <a:rPr lang="fr-FR" sz="1800" dirty="0">
                          <a:solidFill>
                            <a:schemeClr val="bg1"/>
                          </a:solidFill>
                        </a:rPr>
                        <a:t>Valeur immédiate</a:t>
                      </a:r>
                    </a:p>
                  </a:txBody>
                  <a:tcPr anchor="ctr" anchorCtr="1">
                    <a:lnL w="12700" cap="flat" cmpd="sng" algn="ctr">
                      <a:solidFill>
                        <a:schemeClr val="bg1"/>
                      </a:solidFill>
                      <a:prstDash val="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hMerge="1">
                  <a:txBody>
                    <a:bodyPr/>
                    <a:lstStyle/>
                    <a:p>
                      <a:endParaRPr lang="fr-FR" sz="1800" dirty="0">
                        <a:solidFill>
                          <a:schemeClr val="bg1"/>
                        </a:solidFill>
                      </a:endParaRPr>
                    </a:p>
                  </a:txBody>
                  <a:tcPr anchor="ctr" anchorCtr="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hMerge="1">
                  <a:txBody>
                    <a:bodyPr/>
                    <a:lstStyle/>
                    <a:p>
                      <a:endParaRPr lang="fr-FR" sz="1800" dirty="0">
                        <a:solidFill>
                          <a:schemeClr val="bg1"/>
                        </a:solidFill>
                      </a:endParaRPr>
                    </a:p>
                  </a:txBody>
                  <a:tcPr anchor="ctr" anchorCtr="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3"/>
                  </a:ext>
                </a:extLst>
              </a:tr>
              <a:tr h="2124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800" b="1" dirty="0">
                        <a:solidFill>
                          <a:schemeClr val="accent2"/>
                        </a:solidFill>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endParaRPr lang="fr-FR" sz="800" b="1" dirty="0">
                        <a:solidFill>
                          <a:schemeClr val="accent6">
                            <a:lumMod val="60000"/>
                            <a:lumOff val="40000"/>
                          </a:schemeClr>
                        </a:solidFill>
                      </a:endParaRPr>
                    </a:p>
                  </a:txBody>
                  <a:tcPr marL="45720" marR="4572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hMerge="1">
                  <a:txBody>
                    <a:bodyPr/>
                    <a:lstStyle/>
                    <a:p>
                      <a:endParaRPr lang="fr-FR" sz="1800" b="1" dirty="0">
                        <a:solidFill>
                          <a:schemeClr val="accent1">
                            <a:lumMod val="60000"/>
                            <a:lumOff val="40000"/>
                          </a:schemeClr>
                        </a:solidFill>
                      </a:endParaRPr>
                    </a:p>
                  </a:txBody>
                  <a:tcPr marL="45720" marR="45720" anchor="ctr" anchorCtr="1">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hMerge="1">
                  <a:txBody>
                    <a:bodyPr/>
                    <a:lstStyle/>
                    <a:p>
                      <a:endParaRPr lang="fr-FR" sz="1800" b="1" dirty="0">
                        <a:solidFill>
                          <a:srgbClr val="FF6D6D"/>
                        </a:solidFill>
                      </a:endParaRPr>
                    </a:p>
                  </a:txBody>
                  <a:tcPr anchor="ctr" anchorCtr="1">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hMerge="1">
                  <a:txBody>
                    <a:bodyPr/>
                    <a:lstStyle/>
                    <a:p>
                      <a:endParaRPr lang="fr-FR" sz="1800" dirty="0">
                        <a:solidFill>
                          <a:schemeClr val="bg1"/>
                        </a:solidFill>
                      </a:endParaRPr>
                    </a:p>
                  </a:txBody>
                  <a:tcPr anchor="ctr" anchorCtr="1">
                    <a:lnL w="12700" cap="flat" cmpd="sng" algn="ctr">
                      <a:solidFill>
                        <a:schemeClr val="bg1"/>
                      </a:solidFill>
                      <a:prstDash val="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0004"/>
                  </a:ext>
                </a:extLst>
              </a:tr>
              <a:tr h="2124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1" dirty="0" err="1">
                          <a:solidFill>
                            <a:schemeClr val="accent2"/>
                          </a:solidFill>
                        </a:rPr>
                        <a:t>lw</a:t>
                      </a:r>
                      <a:r>
                        <a:rPr lang="fr-FR" sz="1800" b="1" dirty="0">
                          <a:solidFill>
                            <a:schemeClr val="accent2"/>
                          </a:solidFill>
                        </a:rPr>
                        <a:t> / </a:t>
                      </a:r>
                      <a:r>
                        <a:rPr lang="fr-FR" sz="1800" b="1" dirty="0" err="1">
                          <a:solidFill>
                            <a:schemeClr val="accent2"/>
                          </a:solidFill>
                        </a:rPr>
                        <a:t>sw</a:t>
                      </a:r>
                      <a:endParaRPr lang="fr-FR" sz="1800" b="1" dirty="0">
                        <a:solidFill>
                          <a:schemeClr val="accent2"/>
                        </a:solidFill>
                      </a:endParaRPr>
                    </a:p>
                  </a:txBody>
                  <a:tcPr marL="45720" marR="4572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800" b="1" dirty="0">
                          <a:solidFill>
                            <a:schemeClr val="accent6">
                              <a:lumMod val="60000"/>
                              <a:lumOff val="40000"/>
                            </a:schemeClr>
                          </a:solidFill>
                        </a:rPr>
                        <a:t>10X011</a:t>
                      </a:r>
                    </a:p>
                  </a:txBody>
                  <a:tcPr marL="45720" marR="45720" anchor="ctr" anchorCtr="1">
                    <a:lnL w="12700" cap="flat" cmpd="sng" algn="ctr">
                      <a:solidFill>
                        <a:schemeClr val="bg1"/>
                      </a:solidFill>
                      <a:prstDash val="solid"/>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fr-FR" sz="1800" b="1" dirty="0" err="1">
                          <a:solidFill>
                            <a:schemeClr val="accent1">
                              <a:lumMod val="60000"/>
                              <a:lumOff val="40000"/>
                            </a:schemeClr>
                          </a:solidFill>
                        </a:rPr>
                        <a:t>rs</a:t>
                      </a:r>
                      <a:endParaRPr lang="fr-FR" sz="1800" b="1" dirty="0">
                        <a:solidFill>
                          <a:schemeClr val="accent1">
                            <a:lumMod val="60000"/>
                            <a:lumOff val="40000"/>
                          </a:schemeClr>
                        </a:solidFill>
                      </a:endParaRPr>
                    </a:p>
                  </a:txBody>
                  <a:tcPr marL="45720" marR="45720" anchor="ctr" anchorCtr="1">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1" dirty="0" err="1">
                          <a:solidFill>
                            <a:srgbClr val="FF6D6D"/>
                          </a:solidFill>
                        </a:rPr>
                        <a:t>rt</a:t>
                      </a:r>
                      <a:endParaRPr lang="fr-FR" sz="1800" b="1" dirty="0">
                        <a:solidFill>
                          <a:srgbClr val="FF6D6D"/>
                        </a:solidFill>
                      </a:endParaRPr>
                    </a:p>
                  </a:txBody>
                  <a:tcPr marL="45720" marR="45720" anchor="ctr" anchorCtr="1">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solidFill>
                            <a:schemeClr val="bg1"/>
                          </a:solidFill>
                        </a:rPr>
                        <a:t>Valeur immédiate</a:t>
                      </a:r>
                    </a:p>
                  </a:txBody>
                  <a:tcPr marL="45720" marR="45720" anchor="ctr" anchorCtr="1">
                    <a:lnL w="12700" cap="flat" cmpd="sng" algn="ctr">
                      <a:solidFill>
                        <a:schemeClr val="bg1"/>
                      </a:solidFill>
                      <a:prstDash val="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hMerge="1">
                  <a:txBody>
                    <a:bodyPr/>
                    <a:lstStyle/>
                    <a:p>
                      <a:endParaRPr lang="fr-FR" sz="1800" b="1" dirty="0">
                        <a:solidFill>
                          <a:schemeClr val="accent6">
                            <a:lumMod val="60000"/>
                            <a:lumOff val="40000"/>
                          </a:schemeClr>
                        </a:solidFill>
                      </a:endParaRPr>
                    </a:p>
                  </a:txBody>
                  <a:tcPr marL="45720" marR="4572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hMerge="1">
                  <a:txBody>
                    <a:bodyPr/>
                    <a:lstStyle/>
                    <a:p>
                      <a:endParaRPr lang="fr-FR" sz="1800" b="1" dirty="0">
                        <a:solidFill>
                          <a:schemeClr val="accent6">
                            <a:lumMod val="60000"/>
                            <a:lumOff val="40000"/>
                          </a:schemeClr>
                        </a:solidFill>
                      </a:endParaRPr>
                    </a:p>
                  </a:txBody>
                  <a:tcPr marL="45720" marR="4572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cxnSp>
        <p:nvCxnSpPr>
          <p:cNvPr id="100" name="Elbow Connector 99"/>
          <p:cNvCxnSpPr/>
          <p:nvPr/>
        </p:nvCxnSpPr>
        <p:spPr>
          <a:xfrm rot="16200000" flipH="1">
            <a:off x="9811848" y="3025729"/>
            <a:ext cx="504179" cy="2425254"/>
          </a:xfrm>
          <a:prstGeom prst="bentConnector4">
            <a:avLst>
              <a:gd name="adj1" fmla="val 397329"/>
              <a:gd name="adj2" fmla="val 86287"/>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Elbow Connector 100"/>
          <p:cNvCxnSpPr>
            <a:stCxn id="114" idx="0"/>
            <a:endCxn id="103" idx="1"/>
          </p:cNvCxnSpPr>
          <p:nvPr/>
        </p:nvCxnSpPr>
        <p:spPr>
          <a:xfrm rot="5400000" flipH="1" flipV="1">
            <a:off x="8784062" y="3583894"/>
            <a:ext cx="447320" cy="312823"/>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Rectangle 101"/>
          <p:cNvSpPr/>
          <p:nvPr/>
        </p:nvSpPr>
        <p:spPr>
          <a:xfrm>
            <a:off x="9164134" y="3239746"/>
            <a:ext cx="1595454" cy="1655773"/>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fr-FR" dirty="0"/>
          </a:p>
        </p:txBody>
      </p:sp>
      <p:sp>
        <p:nvSpPr>
          <p:cNvPr id="103" name="Read address"/>
          <p:cNvSpPr txBox="1"/>
          <p:nvPr/>
        </p:nvSpPr>
        <p:spPr>
          <a:xfrm>
            <a:off x="9164134" y="3251298"/>
            <a:ext cx="792513" cy="530694"/>
          </a:xfrm>
          <a:prstGeom prst="rect">
            <a:avLst/>
          </a:prstGeom>
          <a:noFill/>
        </p:spPr>
        <p:txBody>
          <a:bodyPr wrap="square" rtlCol="0">
            <a:spAutoFit/>
          </a:bodyPr>
          <a:lstStyle/>
          <a:p>
            <a:r>
              <a:rPr lang="fr-FR" sz="1400" dirty="0"/>
              <a:t>Read </a:t>
            </a:r>
            <a:r>
              <a:rPr lang="fr-FR" sz="1400" dirty="0" err="1"/>
              <a:t>address</a:t>
            </a:r>
            <a:endParaRPr lang="fr-FR" sz="1400" dirty="0"/>
          </a:p>
        </p:txBody>
      </p:sp>
      <p:sp>
        <p:nvSpPr>
          <p:cNvPr id="104" name="Instruction"/>
          <p:cNvSpPr txBox="1"/>
          <p:nvPr/>
        </p:nvSpPr>
        <p:spPr>
          <a:xfrm>
            <a:off x="9854323" y="3251298"/>
            <a:ext cx="905264" cy="530694"/>
          </a:xfrm>
          <a:prstGeom prst="rect">
            <a:avLst/>
          </a:prstGeom>
          <a:noFill/>
        </p:spPr>
        <p:txBody>
          <a:bodyPr wrap="square" rtlCol="0">
            <a:spAutoFit/>
          </a:bodyPr>
          <a:lstStyle/>
          <a:p>
            <a:pPr algn="r"/>
            <a:r>
              <a:rPr lang="fr-FR" sz="1400" dirty="0"/>
              <a:t>Read data</a:t>
            </a:r>
          </a:p>
        </p:txBody>
      </p:sp>
      <p:sp>
        <p:nvSpPr>
          <p:cNvPr id="105" name="TextBox 104"/>
          <p:cNvSpPr txBox="1"/>
          <p:nvPr/>
        </p:nvSpPr>
        <p:spPr>
          <a:xfrm>
            <a:off x="9854325" y="4267446"/>
            <a:ext cx="813204" cy="530694"/>
          </a:xfrm>
          <a:prstGeom prst="rect">
            <a:avLst/>
          </a:prstGeom>
          <a:noFill/>
        </p:spPr>
        <p:txBody>
          <a:bodyPr wrap="none" rtlCol="0">
            <a:spAutoFit/>
          </a:bodyPr>
          <a:lstStyle/>
          <a:p>
            <a:pPr algn="ctr"/>
            <a:r>
              <a:rPr lang="fr-FR" b="1" dirty="0"/>
              <a:t>Data </a:t>
            </a:r>
          </a:p>
          <a:p>
            <a:pPr algn="ctr"/>
            <a:r>
              <a:rPr lang="fr-FR" b="1" dirty="0"/>
              <a:t>memory</a:t>
            </a:r>
          </a:p>
        </p:txBody>
      </p:sp>
      <p:cxnSp>
        <p:nvCxnSpPr>
          <p:cNvPr id="106" name="Straight Arrow Connector 105"/>
          <p:cNvCxnSpPr/>
          <p:nvPr/>
        </p:nvCxnSpPr>
        <p:spPr>
          <a:xfrm>
            <a:off x="10759587" y="3604874"/>
            <a:ext cx="51697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Read address"/>
          <p:cNvSpPr txBox="1"/>
          <p:nvPr/>
        </p:nvSpPr>
        <p:spPr>
          <a:xfrm>
            <a:off x="9164134" y="3792420"/>
            <a:ext cx="792513" cy="530694"/>
          </a:xfrm>
          <a:prstGeom prst="rect">
            <a:avLst/>
          </a:prstGeom>
          <a:noFill/>
        </p:spPr>
        <p:txBody>
          <a:bodyPr wrap="square" rtlCol="0">
            <a:spAutoFit/>
          </a:bodyPr>
          <a:lstStyle/>
          <a:p>
            <a:r>
              <a:rPr lang="fr-FR" sz="1400" dirty="0"/>
              <a:t>Write </a:t>
            </a:r>
            <a:r>
              <a:rPr lang="fr-FR" sz="1400" dirty="0" err="1"/>
              <a:t>address</a:t>
            </a:r>
            <a:endParaRPr lang="fr-FR" sz="1400" dirty="0"/>
          </a:p>
        </p:txBody>
      </p:sp>
      <p:sp>
        <p:nvSpPr>
          <p:cNvPr id="108" name="Read address"/>
          <p:cNvSpPr txBox="1"/>
          <p:nvPr/>
        </p:nvSpPr>
        <p:spPr>
          <a:xfrm>
            <a:off x="9164134" y="4333541"/>
            <a:ext cx="792513" cy="530694"/>
          </a:xfrm>
          <a:prstGeom prst="rect">
            <a:avLst/>
          </a:prstGeom>
          <a:noFill/>
        </p:spPr>
        <p:txBody>
          <a:bodyPr wrap="square" rtlCol="0">
            <a:spAutoFit/>
          </a:bodyPr>
          <a:lstStyle/>
          <a:p>
            <a:r>
              <a:rPr lang="fr-FR" sz="1400" dirty="0"/>
              <a:t>Write data</a:t>
            </a:r>
          </a:p>
        </p:txBody>
      </p:sp>
      <p:cxnSp>
        <p:nvCxnSpPr>
          <p:cNvPr id="109" name="Straight Arrow Connector 108"/>
          <p:cNvCxnSpPr/>
          <p:nvPr/>
        </p:nvCxnSpPr>
        <p:spPr>
          <a:xfrm>
            <a:off x="8624278" y="4034657"/>
            <a:ext cx="536515" cy="80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102" idx="0"/>
          </p:cNvCxnSpPr>
          <p:nvPr/>
        </p:nvCxnSpPr>
        <p:spPr>
          <a:xfrm flipV="1">
            <a:off x="9961861" y="2988839"/>
            <a:ext cx="0" cy="250907"/>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V="1">
            <a:off x="9967176" y="4895520"/>
            <a:ext cx="0" cy="27336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9468783" y="2718245"/>
            <a:ext cx="978986" cy="307777"/>
          </a:xfrm>
          <a:prstGeom prst="rect">
            <a:avLst/>
          </a:prstGeom>
          <a:noFill/>
        </p:spPr>
        <p:txBody>
          <a:bodyPr wrap="none" rtlCol="0">
            <a:spAutoFit/>
          </a:bodyPr>
          <a:lstStyle/>
          <a:p>
            <a:r>
              <a:rPr lang="fr-FR" sz="1400" dirty="0" err="1">
                <a:solidFill>
                  <a:srgbClr val="C00000"/>
                </a:solidFill>
              </a:rPr>
              <a:t>MemWrite</a:t>
            </a:r>
            <a:endParaRPr lang="fr-FR" sz="1400" dirty="0">
              <a:solidFill>
                <a:srgbClr val="C00000"/>
              </a:solidFill>
            </a:endParaRPr>
          </a:p>
        </p:txBody>
      </p:sp>
      <p:sp>
        <p:nvSpPr>
          <p:cNvPr id="113" name="TextBox 112"/>
          <p:cNvSpPr txBox="1"/>
          <p:nvPr/>
        </p:nvSpPr>
        <p:spPr>
          <a:xfrm>
            <a:off x="9501057" y="5121540"/>
            <a:ext cx="936538" cy="307777"/>
          </a:xfrm>
          <a:prstGeom prst="rect">
            <a:avLst/>
          </a:prstGeom>
          <a:noFill/>
        </p:spPr>
        <p:txBody>
          <a:bodyPr wrap="none" rtlCol="0">
            <a:spAutoFit/>
          </a:bodyPr>
          <a:lstStyle/>
          <a:p>
            <a:r>
              <a:rPr lang="fr-FR" sz="1400" dirty="0" err="1">
                <a:solidFill>
                  <a:srgbClr val="C00000"/>
                </a:solidFill>
              </a:rPr>
              <a:t>MemRead</a:t>
            </a:r>
            <a:endParaRPr lang="fr-FR" sz="1400" dirty="0">
              <a:solidFill>
                <a:srgbClr val="C00000"/>
              </a:solidFill>
            </a:endParaRPr>
          </a:p>
        </p:txBody>
      </p:sp>
      <p:sp>
        <p:nvSpPr>
          <p:cNvPr id="114" name="Oval 113"/>
          <p:cNvSpPr/>
          <p:nvPr/>
        </p:nvSpPr>
        <p:spPr>
          <a:xfrm>
            <a:off x="8779311" y="3963965"/>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15" name="Straight Connector 114"/>
          <p:cNvCxnSpPr/>
          <p:nvPr/>
        </p:nvCxnSpPr>
        <p:spPr>
          <a:xfrm flipV="1">
            <a:off x="11496009" y="2993097"/>
            <a:ext cx="1" cy="36052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11029321" y="2697136"/>
            <a:ext cx="1007135" cy="307777"/>
          </a:xfrm>
          <a:prstGeom prst="rect">
            <a:avLst/>
          </a:prstGeom>
          <a:noFill/>
        </p:spPr>
        <p:txBody>
          <a:bodyPr wrap="none" rtlCol="0">
            <a:spAutoFit/>
          </a:bodyPr>
          <a:lstStyle/>
          <a:p>
            <a:r>
              <a:rPr lang="fr-FR" sz="1400" dirty="0" err="1">
                <a:solidFill>
                  <a:srgbClr val="C00000"/>
                </a:solidFill>
              </a:rPr>
              <a:t>MemToReg</a:t>
            </a:r>
            <a:endParaRPr lang="fr-FR" sz="1400" dirty="0">
              <a:solidFill>
                <a:srgbClr val="C00000"/>
              </a:solidFill>
            </a:endParaRPr>
          </a:p>
        </p:txBody>
      </p:sp>
      <p:sp>
        <p:nvSpPr>
          <p:cNvPr id="119" name="Rounded Rectangle 118"/>
          <p:cNvSpPr/>
          <p:nvPr/>
        </p:nvSpPr>
        <p:spPr>
          <a:xfrm>
            <a:off x="11307443" y="3368043"/>
            <a:ext cx="378320" cy="1315810"/>
          </a:xfrm>
          <a:prstGeom prst="roundRect">
            <a:avLst>
              <a:gd name="adj" fmla="val 50000"/>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nchorCtr="1"/>
          <a:lstStyle/>
          <a:p>
            <a:pPr algn="ctr"/>
            <a:r>
              <a:rPr lang="fr-FR" sz="1200" b="1" dirty="0">
                <a:solidFill>
                  <a:schemeClr val="tx1"/>
                </a:solidFill>
              </a:rPr>
              <a:t>1mux0</a:t>
            </a:r>
          </a:p>
        </p:txBody>
      </p:sp>
      <p:cxnSp>
        <p:nvCxnSpPr>
          <p:cNvPr id="4" name="Elbow Connector 3"/>
          <p:cNvCxnSpPr>
            <a:stCxn id="119" idx="3"/>
            <a:endCxn id="189" idx="1"/>
          </p:cNvCxnSpPr>
          <p:nvPr/>
        </p:nvCxnSpPr>
        <p:spPr>
          <a:xfrm flipH="1">
            <a:off x="3906711" y="4025948"/>
            <a:ext cx="7779052" cy="1112041"/>
          </a:xfrm>
          <a:prstGeom prst="bentConnector5">
            <a:avLst>
              <a:gd name="adj1" fmla="val -2939"/>
              <a:gd name="adj2" fmla="val 244365"/>
              <a:gd name="adj3" fmla="val 10458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1" name="Oval 120"/>
          <p:cNvSpPr/>
          <p:nvPr/>
        </p:nvSpPr>
        <p:spPr>
          <a:xfrm>
            <a:off x="6713083" y="5431496"/>
            <a:ext cx="71091" cy="71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22" name="Straight Arrow Connector 121"/>
          <p:cNvCxnSpPr/>
          <p:nvPr/>
        </p:nvCxnSpPr>
        <p:spPr>
          <a:xfrm>
            <a:off x="5974442" y="4579118"/>
            <a:ext cx="73864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3" name="Rounded Rectangle 122"/>
          <p:cNvSpPr/>
          <p:nvPr/>
        </p:nvSpPr>
        <p:spPr>
          <a:xfrm>
            <a:off x="6721513" y="4347285"/>
            <a:ext cx="378320" cy="1315810"/>
          </a:xfrm>
          <a:prstGeom prst="roundRect">
            <a:avLst>
              <a:gd name="adj" fmla="val 50000"/>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nchorCtr="1"/>
          <a:lstStyle/>
          <a:p>
            <a:pPr algn="ctr"/>
            <a:r>
              <a:rPr lang="fr-FR" sz="1200" b="1" dirty="0">
                <a:solidFill>
                  <a:schemeClr val="tx1"/>
                </a:solidFill>
              </a:rPr>
              <a:t>1mux0</a:t>
            </a:r>
          </a:p>
        </p:txBody>
      </p:sp>
      <p:cxnSp>
        <p:nvCxnSpPr>
          <p:cNvPr id="124" name="Straight Connector 123"/>
          <p:cNvCxnSpPr>
            <a:stCxn id="123" idx="0"/>
          </p:cNvCxnSpPr>
          <p:nvPr/>
        </p:nvCxnSpPr>
        <p:spPr>
          <a:xfrm flipV="1">
            <a:off x="6910673" y="4084453"/>
            <a:ext cx="0" cy="262832"/>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6563621" y="3823669"/>
            <a:ext cx="694101" cy="307777"/>
          </a:xfrm>
          <a:prstGeom prst="rect">
            <a:avLst/>
          </a:prstGeom>
          <a:noFill/>
        </p:spPr>
        <p:txBody>
          <a:bodyPr wrap="none" rtlCol="0">
            <a:spAutoFit/>
          </a:bodyPr>
          <a:lstStyle/>
          <a:p>
            <a:r>
              <a:rPr lang="fr-FR" sz="1400" dirty="0" err="1">
                <a:solidFill>
                  <a:srgbClr val="C00000"/>
                </a:solidFill>
              </a:rPr>
              <a:t>ALUSrc</a:t>
            </a:r>
            <a:endParaRPr lang="fr-FR" sz="1400" dirty="0">
              <a:solidFill>
                <a:srgbClr val="C00000"/>
              </a:solidFill>
            </a:endParaRPr>
          </a:p>
        </p:txBody>
      </p:sp>
      <p:cxnSp>
        <p:nvCxnSpPr>
          <p:cNvPr id="126" name="Elbow Connector 125"/>
          <p:cNvCxnSpPr>
            <a:endCxn id="121" idx="2"/>
          </p:cNvCxnSpPr>
          <p:nvPr/>
        </p:nvCxnSpPr>
        <p:spPr>
          <a:xfrm flipV="1">
            <a:off x="5970216" y="5467042"/>
            <a:ext cx="742867" cy="718136"/>
          </a:xfrm>
          <a:prstGeom prst="bent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Elbow Connector 126"/>
          <p:cNvCxnSpPr>
            <a:stCxn id="123" idx="3"/>
            <a:endCxn id="120" idx="2"/>
          </p:cNvCxnSpPr>
          <p:nvPr/>
        </p:nvCxnSpPr>
        <p:spPr>
          <a:xfrm flipV="1">
            <a:off x="7099833" y="4589314"/>
            <a:ext cx="435785" cy="415876"/>
          </a:xfrm>
          <a:prstGeom prst="bentConnector3">
            <a:avLst>
              <a:gd name="adj1" fmla="val 3272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Elbow Connector 127"/>
          <p:cNvCxnSpPr>
            <a:stCxn id="129" idx="4"/>
            <a:endCxn id="130" idx="2"/>
          </p:cNvCxnSpPr>
          <p:nvPr/>
        </p:nvCxnSpPr>
        <p:spPr>
          <a:xfrm rot="5400000" flipH="1" flipV="1">
            <a:off x="7623434" y="3103687"/>
            <a:ext cx="72000" cy="3010441"/>
          </a:xfrm>
          <a:prstGeom prst="bentConnector4">
            <a:avLst>
              <a:gd name="adj1" fmla="val -1870810"/>
              <a:gd name="adj2" fmla="val 81804"/>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9" name="Oval 128"/>
          <p:cNvSpPr/>
          <p:nvPr/>
        </p:nvSpPr>
        <p:spPr>
          <a:xfrm>
            <a:off x="6082214" y="4500908"/>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6" name="Straight Connector 85"/>
          <p:cNvCxnSpPr/>
          <p:nvPr/>
        </p:nvCxnSpPr>
        <p:spPr>
          <a:xfrm>
            <a:off x="2242851" y="3589763"/>
            <a:ext cx="0" cy="260569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I[15-11] BUS"/>
          <p:cNvCxnSpPr/>
          <p:nvPr/>
        </p:nvCxnSpPr>
        <p:spPr>
          <a:xfrm>
            <a:off x="2249784" y="6195454"/>
            <a:ext cx="3140820"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I[25-21] BUS"/>
          <p:cNvCxnSpPr/>
          <p:nvPr/>
        </p:nvCxnSpPr>
        <p:spPr>
          <a:xfrm>
            <a:off x="2047073" y="3589764"/>
            <a:ext cx="1859638"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2" name="Oval 141"/>
          <p:cNvSpPr/>
          <p:nvPr/>
        </p:nvSpPr>
        <p:spPr>
          <a:xfrm>
            <a:off x="2179803" y="3522359"/>
            <a:ext cx="126000" cy="12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43" name="I[25-21]"/>
          <p:cNvSpPr txBox="1"/>
          <p:nvPr/>
        </p:nvSpPr>
        <p:spPr>
          <a:xfrm>
            <a:off x="2239750" y="3300835"/>
            <a:ext cx="758541" cy="307777"/>
          </a:xfrm>
          <a:prstGeom prst="rect">
            <a:avLst/>
          </a:prstGeom>
          <a:noFill/>
          <a:ln>
            <a:noFill/>
          </a:ln>
        </p:spPr>
        <p:txBody>
          <a:bodyPr wrap="none" rtlCol="0">
            <a:spAutoFit/>
          </a:bodyPr>
          <a:lstStyle/>
          <a:p>
            <a:r>
              <a:rPr lang="fr-FR" sz="1400" dirty="0">
                <a:solidFill>
                  <a:srgbClr val="002060"/>
                </a:solidFill>
              </a:rPr>
              <a:t>I[25-21]</a:t>
            </a:r>
          </a:p>
        </p:txBody>
      </p:sp>
      <p:sp>
        <p:nvSpPr>
          <p:cNvPr id="144" name="Oval 143"/>
          <p:cNvSpPr/>
          <p:nvPr/>
        </p:nvSpPr>
        <p:spPr>
          <a:xfrm>
            <a:off x="2772322" y="2036954"/>
            <a:ext cx="133682" cy="1336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5" name="Freeform 144"/>
          <p:cNvSpPr/>
          <p:nvPr/>
        </p:nvSpPr>
        <p:spPr>
          <a:xfrm>
            <a:off x="2070141" y="1373271"/>
            <a:ext cx="849663" cy="1399923"/>
          </a:xfrm>
          <a:custGeom>
            <a:avLst/>
            <a:gdLst>
              <a:gd name="connsiteX0" fmla="*/ 0 w 849663"/>
              <a:gd name="connsiteY0" fmla="*/ 857756 h 1399923"/>
              <a:gd name="connsiteX1" fmla="*/ 8092 w 849663"/>
              <a:gd name="connsiteY1" fmla="*/ 1399923 h 1399923"/>
              <a:gd name="connsiteX2" fmla="*/ 849663 w 849663"/>
              <a:gd name="connsiteY2" fmla="*/ 1116701 h 1399923"/>
              <a:gd name="connsiteX3" fmla="*/ 849663 w 849663"/>
              <a:gd name="connsiteY3" fmla="*/ 275130 h 1399923"/>
              <a:gd name="connsiteX4" fmla="*/ 8092 w 849663"/>
              <a:gd name="connsiteY4" fmla="*/ 0 h 1399923"/>
              <a:gd name="connsiteX5" fmla="*/ 0 w 849663"/>
              <a:gd name="connsiteY5" fmla="*/ 606903 h 1399923"/>
              <a:gd name="connsiteX6" fmla="*/ 356049 w 849663"/>
              <a:gd name="connsiteY6" fmla="*/ 695915 h 1399923"/>
              <a:gd name="connsiteX7" fmla="*/ 0 w 849663"/>
              <a:gd name="connsiteY7" fmla="*/ 857756 h 1399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9663" h="1399923">
                <a:moveTo>
                  <a:pt x="0" y="857756"/>
                </a:moveTo>
                <a:lnTo>
                  <a:pt x="8092" y="1399923"/>
                </a:lnTo>
                <a:lnTo>
                  <a:pt x="849663" y="1116701"/>
                </a:lnTo>
                <a:lnTo>
                  <a:pt x="849663" y="275130"/>
                </a:lnTo>
                <a:lnTo>
                  <a:pt x="8092" y="0"/>
                </a:lnTo>
                <a:lnTo>
                  <a:pt x="0" y="606903"/>
                </a:lnTo>
                <a:lnTo>
                  <a:pt x="356049" y="695915"/>
                </a:lnTo>
                <a:lnTo>
                  <a:pt x="0" y="857756"/>
                </a:lnTo>
                <a:close/>
              </a:path>
            </a:pathLst>
          </a:custGeom>
          <a:solidFill>
            <a:srgbClr val="F2F2F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6" name="Oval 145"/>
          <p:cNvSpPr/>
          <p:nvPr/>
        </p:nvSpPr>
        <p:spPr>
          <a:xfrm>
            <a:off x="2076749" y="1102694"/>
            <a:ext cx="101600" cy="1016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7" name="TextBox 146"/>
          <p:cNvSpPr txBox="1"/>
          <p:nvPr/>
        </p:nvSpPr>
        <p:spPr>
          <a:xfrm>
            <a:off x="2406259" y="1912440"/>
            <a:ext cx="530915" cy="338554"/>
          </a:xfrm>
          <a:prstGeom prst="rect">
            <a:avLst/>
          </a:prstGeom>
          <a:noFill/>
          <a:ln>
            <a:noFill/>
          </a:ln>
        </p:spPr>
        <p:txBody>
          <a:bodyPr wrap="none" rtlCol="0">
            <a:spAutoFit/>
          </a:bodyPr>
          <a:lstStyle/>
          <a:p>
            <a:r>
              <a:rPr lang="fr-FR" sz="1600" b="1" dirty="0" err="1"/>
              <a:t>Add</a:t>
            </a:r>
            <a:endParaRPr lang="fr-FR" sz="1600" b="1" dirty="0"/>
          </a:p>
        </p:txBody>
      </p:sp>
      <p:cxnSp>
        <p:nvCxnSpPr>
          <p:cNvPr id="148" name="Straight Arrow Connector 147"/>
          <p:cNvCxnSpPr/>
          <p:nvPr/>
        </p:nvCxnSpPr>
        <p:spPr>
          <a:xfrm>
            <a:off x="1699633" y="2528120"/>
            <a:ext cx="37711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9" name="TextBox 148"/>
          <p:cNvSpPr txBox="1"/>
          <p:nvPr/>
        </p:nvSpPr>
        <p:spPr>
          <a:xfrm>
            <a:off x="321919" y="1993727"/>
            <a:ext cx="308098" cy="646331"/>
          </a:xfrm>
          <a:prstGeom prst="rect">
            <a:avLst/>
          </a:prstGeom>
          <a:solidFill>
            <a:schemeClr val="bg1">
              <a:lumMod val="95000"/>
            </a:schemeClr>
          </a:solidFill>
          <a:ln w="28575">
            <a:solidFill>
              <a:schemeClr val="tx1"/>
            </a:solidFill>
          </a:ln>
        </p:spPr>
        <p:txBody>
          <a:bodyPr wrap="none" rtlCol="0">
            <a:spAutoFit/>
          </a:bodyPr>
          <a:lstStyle/>
          <a:p>
            <a:r>
              <a:rPr lang="fr-FR" b="1" dirty="0"/>
              <a:t>P</a:t>
            </a:r>
          </a:p>
          <a:p>
            <a:r>
              <a:rPr lang="fr-FR" b="1" dirty="0"/>
              <a:t>C</a:t>
            </a:r>
          </a:p>
        </p:txBody>
      </p:sp>
      <p:sp>
        <p:nvSpPr>
          <p:cNvPr id="150" name="TextBox 149"/>
          <p:cNvSpPr txBox="1"/>
          <p:nvPr/>
        </p:nvSpPr>
        <p:spPr>
          <a:xfrm>
            <a:off x="1421698" y="2348770"/>
            <a:ext cx="301686" cy="369332"/>
          </a:xfrm>
          <a:prstGeom prst="rect">
            <a:avLst/>
          </a:prstGeom>
          <a:noFill/>
          <a:ln>
            <a:noFill/>
          </a:ln>
        </p:spPr>
        <p:txBody>
          <a:bodyPr wrap="none" rtlCol="0">
            <a:spAutoFit/>
          </a:bodyPr>
          <a:lstStyle/>
          <a:p>
            <a:r>
              <a:rPr lang="fr-FR" b="1" dirty="0"/>
              <a:t>4</a:t>
            </a:r>
          </a:p>
        </p:txBody>
      </p:sp>
      <p:cxnSp>
        <p:nvCxnSpPr>
          <p:cNvPr id="151" name="Straight Arrow Connector 150"/>
          <p:cNvCxnSpPr/>
          <p:nvPr/>
        </p:nvCxnSpPr>
        <p:spPr>
          <a:xfrm>
            <a:off x="475968" y="2640058"/>
            <a:ext cx="0" cy="57066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Elbow Connector 151"/>
          <p:cNvCxnSpPr>
            <a:stCxn id="144" idx="6"/>
            <a:endCxn id="149" idx="0"/>
          </p:cNvCxnSpPr>
          <p:nvPr/>
        </p:nvCxnSpPr>
        <p:spPr>
          <a:xfrm flipH="1" flipV="1">
            <a:off x="475968" y="1993727"/>
            <a:ext cx="2430036" cy="110068"/>
          </a:xfrm>
          <a:prstGeom prst="bentConnector4">
            <a:avLst>
              <a:gd name="adj1" fmla="val -9407"/>
              <a:gd name="adj2" fmla="val 814506"/>
            </a:avLst>
          </a:prstGeom>
          <a:ln w="57150" cmpd="dbl">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Elbow Connector 152"/>
          <p:cNvCxnSpPr>
            <a:stCxn id="154" idx="6"/>
          </p:cNvCxnSpPr>
          <p:nvPr/>
        </p:nvCxnSpPr>
        <p:spPr>
          <a:xfrm flipV="1">
            <a:off x="526768" y="1718576"/>
            <a:ext cx="1549981" cy="1153961"/>
          </a:xfrm>
          <a:prstGeom prst="bent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4" name="Oval 153"/>
          <p:cNvSpPr/>
          <p:nvPr/>
        </p:nvSpPr>
        <p:spPr>
          <a:xfrm>
            <a:off x="425168" y="2821737"/>
            <a:ext cx="101600" cy="1016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5" name="TextBox 154"/>
          <p:cNvSpPr txBox="1"/>
          <p:nvPr/>
        </p:nvSpPr>
        <p:spPr>
          <a:xfrm>
            <a:off x="2240404" y="6154830"/>
            <a:ext cx="667170" cy="307777"/>
          </a:xfrm>
          <a:prstGeom prst="rect">
            <a:avLst/>
          </a:prstGeom>
          <a:noFill/>
        </p:spPr>
        <p:txBody>
          <a:bodyPr wrap="none" rtlCol="0">
            <a:spAutoFit/>
          </a:bodyPr>
          <a:lstStyle/>
          <a:p>
            <a:r>
              <a:rPr lang="fr-FR" sz="1400" dirty="0">
                <a:solidFill>
                  <a:schemeClr val="accent5">
                    <a:lumMod val="50000"/>
                  </a:schemeClr>
                </a:solidFill>
              </a:rPr>
              <a:t>I[15-0]</a:t>
            </a:r>
          </a:p>
        </p:txBody>
      </p:sp>
    </p:spTree>
    <p:extLst>
      <p:ext uri="{BB962C8B-B14F-4D97-AF65-F5344CB8AC3E}">
        <p14:creationId xmlns:p14="http://schemas.microsoft.com/office/powerpoint/2010/main" val="3131461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Oval 129"/>
          <p:cNvSpPr/>
          <p:nvPr/>
        </p:nvSpPr>
        <p:spPr>
          <a:xfrm>
            <a:off x="9164655" y="4500908"/>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0" name="Oval 119"/>
          <p:cNvSpPr/>
          <p:nvPr/>
        </p:nvSpPr>
        <p:spPr>
          <a:xfrm>
            <a:off x="7535618" y="4551045"/>
            <a:ext cx="76537" cy="765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7" name="Freeform 166"/>
          <p:cNvSpPr/>
          <p:nvPr/>
        </p:nvSpPr>
        <p:spPr>
          <a:xfrm>
            <a:off x="7541846" y="3305908"/>
            <a:ext cx="1082431" cy="1469292"/>
          </a:xfrm>
          <a:custGeom>
            <a:avLst/>
            <a:gdLst>
              <a:gd name="connsiteX0" fmla="*/ 0 w 1082431"/>
              <a:gd name="connsiteY0" fmla="*/ 0 h 1469292"/>
              <a:gd name="connsiteX1" fmla="*/ 1082431 w 1082431"/>
              <a:gd name="connsiteY1" fmla="*/ 296984 h 1469292"/>
              <a:gd name="connsiteX2" fmla="*/ 1082431 w 1082431"/>
              <a:gd name="connsiteY2" fmla="*/ 1172307 h 1469292"/>
              <a:gd name="connsiteX3" fmla="*/ 3908 w 1082431"/>
              <a:gd name="connsiteY3" fmla="*/ 1469292 h 1469292"/>
              <a:gd name="connsiteX4" fmla="*/ 0 w 1082431"/>
              <a:gd name="connsiteY4" fmla="*/ 918307 h 1469292"/>
              <a:gd name="connsiteX5" fmla="*/ 566616 w 1082431"/>
              <a:gd name="connsiteY5" fmla="*/ 746369 h 1469292"/>
              <a:gd name="connsiteX6" fmla="*/ 3908 w 1082431"/>
              <a:gd name="connsiteY6" fmla="*/ 578338 h 1469292"/>
              <a:gd name="connsiteX7" fmla="*/ 0 w 1082431"/>
              <a:gd name="connsiteY7" fmla="*/ 0 h 1469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2431" h="1469292">
                <a:moveTo>
                  <a:pt x="0" y="0"/>
                </a:moveTo>
                <a:lnTo>
                  <a:pt x="1082431" y="296984"/>
                </a:lnTo>
                <a:lnTo>
                  <a:pt x="1082431" y="1172307"/>
                </a:lnTo>
                <a:lnTo>
                  <a:pt x="3908" y="1469292"/>
                </a:lnTo>
                <a:cubicBezTo>
                  <a:pt x="2605" y="1285630"/>
                  <a:pt x="1303" y="1101969"/>
                  <a:pt x="0" y="918307"/>
                </a:cubicBezTo>
                <a:lnTo>
                  <a:pt x="566616" y="746369"/>
                </a:lnTo>
                <a:lnTo>
                  <a:pt x="3908" y="578338"/>
                </a:lnTo>
                <a:cubicBezTo>
                  <a:pt x="2605" y="385559"/>
                  <a:pt x="1303" y="192779"/>
                  <a:pt x="0" y="0"/>
                </a:cubicBezTo>
                <a:close/>
              </a:path>
            </a:pathLst>
          </a:custGeom>
          <a:solidFill>
            <a:srgbClr val="F2F2F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69" name="Straight Arrow Connector 168"/>
          <p:cNvCxnSpPr/>
          <p:nvPr/>
        </p:nvCxnSpPr>
        <p:spPr>
          <a:xfrm>
            <a:off x="5974442" y="3589763"/>
            <a:ext cx="154837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I[25-21] BUS"/>
          <p:cNvCxnSpPr/>
          <p:nvPr/>
        </p:nvCxnSpPr>
        <p:spPr>
          <a:xfrm>
            <a:off x="2047073" y="3589764"/>
            <a:ext cx="1859638"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I[20-16] BUS"/>
          <p:cNvCxnSpPr/>
          <p:nvPr/>
        </p:nvCxnSpPr>
        <p:spPr>
          <a:xfrm>
            <a:off x="2301087" y="4103031"/>
            <a:ext cx="1605624"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2" name="Rectangle 181"/>
          <p:cNvSpPr/>
          <p:nvPr/>
        </p:nvSpPr>
        <p:spPr>
          <a:xfrm>
            <a:off x="3910535" y="3331448"/>
            <a:ext cx="2063907" cy="2059597"/>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fr-FR" dirty="0">
              <a:solidFill>
                <a:schemeClr val="tx1"/>
              </a:solidFill>
            </a:endParaRPr>
          </a:p>
        </p:txBody>
      </p:sp>
      <p:sp>
        <p:nvSpPr>
          <p:cNvPr id="183" name="Read register 1"/>
          <p:cNvSpPr txBox="1"/>
          <p:nvPr/>
        </p:nvSpPr>
        <p:spPr>
          <a:xfrm>
            <a:off x="3910535" y="3342455"/>
            <a:ext cx="1050460" cy="523220"/>
          </a:xfrm>
          <a:prstGeom prst="rect">
            <a:avLst/>
          </a:prstGeom>
          <a:noFill/>
          <a:ln>
            <a:noFill/>
          </a:ln>
        </p:spPr>
        <p:txBody>
          <a:bodyPr wrap="square" rtlCol="0">
            <a:spAutoFit/>
          </a:bodyPr>
          <a:lstStyle/>
          <a:p>
            <a:r>
              <a:rPr lang="fr-FR" sz="1400" dirty="0"/>
              <a:t>Read</a:t>
            </a:r>
          </a:p>
          <a:p>
            <a:r>
              <a:rPr lang="fr-FR" sz="1400" dirty="0" err="1"/>
              <a:t>register</a:t>
            </a:r>
            <a:r>
              <a:rPr lang="fr-FR" sz="1400" dirty="0"/>
              <a:t> 1</a:t>
            </a:r>
          </a:p>
        </p:txBody>
      </p:sp>
      <p:sp>
        <p:nvSpPr>
          <p:cNvPr id="184" name="Read data 1"/>
          <p:cNvSpPr txBox="1"/>
          <p:nvPr/>
        </p:nvSpPr>
        <p:spPr>
          <a:xfrm>
            <a:off x="5179920" y="3342455"/>
            <a:ext cx="739709" cy="523220"/>
          </a:xfrm>
          <a:prstGeom prst="rect">
            <a:avLst/>
          </a:prstGeom>
          <a:noFill/>
          <a:ln>
            <a:noFill/>
          </a:ln>
        </p:spPr>
        <p:txBody>
          <a:bodyPr wrap="square" rtlCol="0">
            <a:spAutoFit/>
          </a:bodyPr>
          <a:lstStyle/>
          <a:p>
            <a:pPr algn="r"/>
            <a:r>
              <a:rPr lang="fr-FR" sz="1400" dirty="0"/>
              <a:t>Read data 1</a:t>
            </a:r>
          </a:p>
        </p:txBody>
      </p:sp>
      <p:sp>
        <p:nvSpPr>
          <p:cNvPr id="185" name="Registers_label"/>
          <p:cNvSpPr txBox="1"/>
          <p:nvPr/>
        </p:nvSpPr>
        <p:spPr>
          <a:xfrm>
            <a:off x="4789313" y="4945960"/>
            <a:ext cx="1043491" cy="369332"/>
          </a:xfrm>
          <a:prstGeom prst="rect">
            <a:avLst/>
          </a:prstGeom>
          <a:noFill/>
          <a:ln>
            <a:noFill/>
          </a:ln>
        </p:spPr>
        <p:txBody>
          <a:bodyPr wrap="none" rtlCol="0">
            <a:spAutoFit/>
          </a:bodyPr>
          <a:lstStyle/>
          <a:p>
            <a:pPr algn="ctr"/>
            <a:r>
              <a:rPr lang="fr-FR" b="1" dirty="0"/>
              <a:t>Registers</a:t>
            </a:r>
          </a:p>
        </p:txBody>
      </p:sp>
      <p:sp>
        <p:nvSpPr>
          <p:cNvPr id="186" name="Read register 2"/>
          <p:cNvSpPr txBox="1"/>
          <p:nvPr/>
        </p:nvSpPr>
        <p:spPr>
          <a:xfrm>
            <a:off x="3910536" y="3858013"/>
            <a:ext cx="1050459" cy="523220"/>
          </a:xfrm>
          <a:prstGeom prst="rect">
            <a:avLst/>
          </a:prstGeom>
          <a:noFill/>
          <a:ln>
            <a:noFill/>
          </a:ln>
        </p:spPr>
        <p:txBody>
          <a:bodyPr wrap="square" rtlCol="0">
            <a:spAutoFit/>
          </a:bodyPr>
          <a:lstStyle/>
          <a:p>
            <a:r>
              <a:rPr lang="fr-FR" sz="1400" dirty="0"/>
              <a:t>Read</a:t>
            </a:r>
          </a:p>
          <a:p>
            <a:r>
              <a:rPr lang="fr-FR" sz="1400" dirty="0" err="1"/>
              <a:t>register</a:t>
            </a:r>
            <a:r>
              <a:rPr lang="fr-FR" sz="1400" dirty="0"/>
              <a:t> 2</a:t>
            </a:r>
          </a:p>
        </p:txBody>
      </p:sp>
      <p:sp>
        <p:nvSpPr>
          <p:cNvPr id="187" name="Write register"/>
          <p:cNvSpPr txBox="1"/>
          <p:nvPr/>
        </p:nvSpPr>
        <p:spPr>
          <a:xfrm>
            <a:off x="3910536" y="4373574"/>
            <a:ext cx="907361" cy="523220"/>
          </a:xfrm>
          <a:prstGeom prst="rect">
            <a:avLst/>
          </a:prstGeom>
          <a:noFill/>
          <a:ln>
            <a:noFill/>
          </a:ln>
        </p:spPr>
        <p:txBody>
          <a:bodyPr wrap="square" rtlCol="0">
            <a:spAutoFit/>
          </a:bodyPr>
          <a:lstStyle/>
          <a:p>
            <a:r>
              <a:rPr lang="fr-FR" sz="1400" dirty="0"/>
              <a:t>Write</a:t>
            </a:r>
          </a:p>
          <a:p>
            <a:r>
              <a:rPr lang="fr-FR" sz="1400" dirty="0" err="1"/>
              <a:t>register</a:t>
            </a:r>
            <a:endParaRPr lang="fr-FR" sz="1400" dirty="0"/>
          </a:p>
        </p:txBody>
      </p:sp>
      <p:sp>
        <p:nvSpPr>
          <p:cNvPr id="188" name="RegWrite"/>
          <p:cNvSpPr txBox="1"/>
          <p:nvPr/>
        </p:nvSpPr>
        <p:spPr>
          <a:xfrm>
            <a:off x="4499829" y="2659744"/>
            <a:ext cx="862031" cy="307777"/>
          </a:xfrm>
          <a:prstGeom prst="rect">
            <a:avLst/>
          </a:prstGeom>
          <a:noFill/>
          <a:ln>
            <a:noFill/>
          </a:ln>
        </p:spPr>
        <p:txBody>
          <a:bodyPr wrap="none" rtlCol="0">
            <a:spAutoFit/>
          </a:bodyPr>
          <a:lstStyle/>
          <a:p>
            <a:r>
              <a:rPr lang="fr-FR" sz="1400" dirty="0" err="1">
                <a:solidFill>
                  <a:srgbClr val="C00000"/>
                </a:solidFill>
              </a:rPr>
              <a:t>RegWrite</a:t>
            </a:r>
            <a:endParaRPr lang="fr-FR" sz="1400" dirty="0">
              <a:solidFill>
                <a:srgbClr val="C00000"/>
              </a:solidFill>
            </a:endParaRPr>
          </a:p>
        </p:txBody>
      </p:sp>
      <p:sp>
        <p:nvSpPr>
          <p:cNvPr id="189" name="Write data"/>
          <p:cNvSpPr txBox="1"/>
          <p:nvPr/>
        </p:nvSpPr>
        <p:spPr>
          <a:xfrm>
            <a:off x="3906711" y="4876379"/>
            <a:ext cx="907361" cy="523220"/>
          </a:xfrm>
          <a:prstGeom prst="rect">
            <a:avLst/>
          </a:prstGeom>
          <a:noFill/>
          <a:ln>
            <a:noFill/>
          </a:ln>
        </p:spPr>
        <p:txBody>
          <a:bodyPr wrap="square" rtlCol="0">
            <a:spAutoFit/>
          </a:bodyPr>
          <a:lstStyle/>
          <a:p>
            <a:r>
              <a:rPr lang="fr-FR" sz="1400" dirty="0"/>
              <a:t>Write</a:t>
            </a:r>
          </a:p>
          <a:p>
            <a:r>
              <a:rPr lang="fr-FR" sz="1400" dirty="0"/>
              <a:t>data</a:t>
            </a:r>
          </a:p>
        </p:txBody>
      </p:sp>
      <p:cxnSp>
        <p:nvCxnSpPr>
          <p:cNvPr id="190" name="RegWriteConnector"/>
          <p:cNvCxnSpPr>
            <a:stCxn id="182" idx="0"/>
          </p:cNvCxnSpPr>
          <p:nvPr/>
        </p:nvCxnSpPr>
        <p:spPr>
          <a:xfrm flipH="1" flipV="1">
            <a:off x="4942488" y="2988801"/>
            <a:ext cx="1" cy="34264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91" name="Read data 2"/>
          <p:cNvSpPr txBox="1"/>
          <p:nvPr/>
        </p:nvSpPr>
        <p:spPr>
          <a:xfrm>
            <a:off x="5195580" y="4353663"/>
            <a:ext cx="724049" cy="523220"/>
          </a:xfrm>
          <a:prstGeom prst="rect">
            <a:avLst/>
          </a:prstGeom>
          <a:noFill/>
          <a:ln>
            <a:noFill/>
          </a:ln>
        </p:spPr>
        <p:txBody>
          <a:bodyPr wrap="square" rtlCol="0">
            <a:spAutoFit/>
          </a:bodyPr>
          <a:lstStyle/>
          <a:p>
            <a:pPr algn="r"/>
            <a:r>
              <a:rPr lang="fr-FR" sz="1400" dirty="0"/>
              <a:t>Read data 2</a:t>
            </a:r>
          </a:p>
        </p:txBody>
      </p:sp>
      <p:cxnSp>
        <p:nvCxnSpPr>
          <p:cNvPr id="192" name="ALUOpConnector"/>
          <p:cNvCxnSpPr/>
          <p:nvPr/>
        </p:nvCxnSpPr>
        <p:spPr>
          <a:xfrm flipH="1" flipV="1">
            <a:off x="8131025" y="4607196"/>
            <a:ext cx="1" cy="337817"/>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93" name="ALU_label"/>
          <p:cNvSpPr txBox="1"/>
          <p:nvPr/>
        </p:nvSpPr>
        <p:spPr>
          <a:xfrm>
            <a:off x="7989742" y="4087680"/>
            <a:ext cx="566374" cy="369332"/>
          </a:xfrm>
          <a:prstGeom prst="rect">
            <a:avLst/>
          </a:prstGeom>
          <a:noFill/>
          <a:ln>
            <a:noFill/>
          </a:ln>
        </p:spPr>
        <p:txBody>
          <a:bodyPr wrap="none" rtlCol="0">
            <a:spAutoFit/>
          </a:bodyPr>
          <a:lstStyle/>
          <a:p>
            <a:r>
              <a:rPr lang="fr-FR" b="1" dirty="0"/>
              <a:t>UAL</a:t>
            </a:r>
          </a:p>
        </p:txBody>
      </p:sp>
      <p:sp>
        <p:nvSpPr>
          <p:cNvPr id="194" name="ALUOp"/>
          <p:cNvSpPr txBox="1"/>
          <p:nvPr/>
        </p:nvSpPr>
        <p:spPr>
          <a:xfrm>
            <a:off x="7794967" y="4959598"/>
            <a:ext cx="688971" cy="307777"/>
          </a:xfrm>
          <a:prstGeom prst="rect">
            <a:avLst/>
          </a:prstGeom>
          <a:noFill/>
          <a:ln>
            <a:noFill/>
          </a:ln>
        </p:spPr>
        <p:txBody>
          <a:bodyPr wrap="none" rtlCol="0">
            <a:spAutoFit/>
          </a:bodyPr>
          <a:lstStyle/>
          <a:p>
            <a:r>
              <a:rPr lang="fr-FR" sz="1400" dirty="0" err="1">
                <a:solidFill>
                  <a:srgbClr val="C00000"/>
                </a:solidFill>
              </a:rPr>
              <a:t>ALUOp</a:t>
            </a:r>
            <a:endParaRPr lang="fr-FR" sz="1400" dirty="0">
              <a:solidFill>
                <a:srgbClr val="C00000"/>
              </a:solidFill>
            </a:endParaRPr>
          </a:p>
        </p:txBody>
      </p:sp>
      <p:sp>
        <p:nvSpPr>
          <p:cNvPr id="197" name="I[15-11]"/>
          <p:cNvSpPr txBox="1"/>
          <p:nvPr/>
        </p:nvSpPr>
        <p:spPr>
          <a:xfrm>
            <a:off x="2249784" y="4946191"/>
            <a:ext cx="758541" cy="307777"/>
          </a:xfrm>
          <a:prstGeom prst="rect">
            <a:avLst/>
          </a:prstGeom>
          <a:noFill/>
          <a:ln>
            <a:noFill/>
          </a:ln>
        </p:spPr>
        <p:txBody>
          <a:bodyPr wrap="none" rtlCol="0">
            <a:spAutoFit/>
          </a:bodyPr>
          <a:lstStyle/>
          <a:p>
            <a:r>
              <a:rPr lang="fr-FR" sz="1400" dirty="0">
                <a:solidFill>
                  <a:srgbClr val="002060"/>
                </a:solidFill>
              </a:rPr>
              <a:t>I[15-11]</a:t>
            </a:r>
          </a:p>
        </p:txBody>
      </p:sp>
      <p:cxnSp>
        <p:nvCxnSpPr>
          <p:cNvPr id="198" name="Straight Arrow Connector 197"/>
          <p:cNvCxnSpPr/>
          <p:nvPr/>
        </p:nvCxnSpPr>
        <p:spPr>
          <a:xfrm>
            <a:off x="3397740" y="4649915"/>
            <a:ext cx="508971"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9" name="Oval 198"/>
          <p:cNvSpPr/>
          <p:nvPr/>
        </p:nvSpPr>
        <p:spPr>
          <a:xfrm>
            <a:off x="2180434" y="4042563"/>
            <a:ext cx="126000" cy="12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00" name="Oval 199"/>
          <p:cNvSpPr/>
          <p:nvPr/>
        </p:nvSpPr>
        <p:spPr>
          <a:xfrm>
            <a:off x="2178349" y="5183879"/>
            <a:ext cx="126000" cy="12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01" name="Oval 200"/>
          <p:cNvSpPr/>
          <p:nvPr/>
        </p:nvSpPr>
        <p:spPr>
          <a:xfrm>
            <a:off x="2179803" y="3522359"/>
            <a:ext cx="126000" cy="12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02" name="I[25-21]"/>
          <p:cNvSpPr txBox="1"/>
          <p:nvPr/>
        </p:nvSpPr>
        <p:spPr>
          <a:xfrm>
            <a:off x="2239750" y="3300835"/>
            <a:ext cx="758541" cy="307777"/>
          </a:xfrm>
          <a:prstGeom prst="rect">
            <a:avLst/>
          </a:prstGeom>
          <a:noFill/>
          <a:ln>
            <a:noFill/>
          </a:ln>
        </p:spPr>
        <p:txBody>
          <a:bodyPr wrap="none" rtlCol="0">
            <a:spAutoFit/>
          </a:bodyPr>
          <a:lstStyle/>
          <a:p>
            <a:r>
              <a:rPr lang="fr-FR" sz="1400" dirty="0">
                <a:solidFill>
                  <a:srgbClr val="002060"/>
                </a:solidFill>
              </a:rPr>
              <a:t>I[25-21]</a:t>
            </a:r>
          </a:p>
        </p:txBody>
      </p:sp>
      <p:sp>
        <p:nvSpPr>
          <p:cNvPr id="203" name="I[20-16]"/>
          <p:cNvSpPr txBox="1"/>
          <p:nvPr/>
        </p:nvSpPr>
        <p:spPr>
          <a:xfrm>
            <a:off x="2239750" y="3792068"/>
            <a:ext cx="758541" cy="307777"/>
          </a:xfrm>
          <a:prstGeom prst="rect">
            <a:avLst/>
          </a:prstGeom>
          <a:noFill/>
          <a:ln>
            <a:noFill/>
          </a:ln>
        </p:spPr>
        <p:txBody>
          <a:bodyPr wrap="none" rtlCol="0">
            <a:spAutoFit/>
          </a:bodyPr>
          <a:lstStyle/>
          <a:p>
            <a:r>
              <a:rPr lang="fr-FR" sz="1400" dirty="0">
                <a:solidFill>
                  <a:srgbClr val="002060"/>
                </a:solidFill>
              </a:rPr>
              <a:t>I[20-16]</a:t>
            </a:r>
          </a:p>
        </p:txBody>
      </p:sp>
      <p:grpSp>
        <p:nvGrpSpPr>
          <p:cNvPr id="209" name="Group 208"/>
          <p:cNvGrpSpPr/>
          <p:nvPr/>
        </p:nvGrpSpPr>
        <p:grpSpPr>
          <a:xfrm>
            <a:off x="115644" y="3210726"/>
            <a:ext cx="1961105" cy="1803400"/>
            <a:chOff x="9576574" y="850900"/>
            <a:chExt cx="1961105" cy="1803400"/>
          </a:xfrm>
        </p:grpSpPr>
        <p:sp>
          <p:nvSpPr>
            <p:cNvPr id="210" name="Rectangle 209"/>
            <p:cNvSpPr/>
            <p:nvPr/>
          </p:nvSpPr>
          <p:spPr>
            <a:xfrm>
              <a:off x="9576574" y="850900"/>
              <a:ext cx="1943100" cy="1803400"/>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fr-FR" dirty="0"/>
            </a:p>
          </p:txBody>
        </p:sp>
        <p:sp>
          <p:nvSpPr>
            <p:cNvPr id="211" name="Read address"/>
            <p:cNvSpPr txBox="1"/>
            <p:nvPr/>
          </p:nvSpPr>
          <p:spPr>
            <a:xfrm>
              <a:off x="9594579" y="864969"/>
              <a:ext cx="965200" cy="646331"/>
            </a:xfrm>
            <a:prstGeom prst="rect">
              <a:avLst/>
            </a:prstGeom>
            <a:noFill/>
            <a:ln>
              <a:noFill/>
            </a:ln>
          </p:spPr>
          <p:txBody>
            <a:bodyPr wrap="square" rtlCol="0">
              <a:spAutoFit/>
            </a:bodyPr>
            <a:lstStyle/>
            <a:p>
              <a:r>
                <a:rPr lang="fr-FR" dirty="0"/>
                <a:t>Read </a:t>
              </a:r>
              <a:r>
                <a:rPr lang="fr-FR" dirty="0" err="1"/>
                <a:t>address</a:t>
              </a:r>
              <a:endParaRPr lang="fr-FR" dirty="0"/>
            </a:p>
          </p:txBody>
        </p:sp>
        <p:sp>
          <p:nvSpPr>
            <p:cNvPr id="212" name="Instruction"/>
            <p:cNvSpPr txBox="1"/>
            <p:nvPr/>
          </p:nvSpPr>
          <p:spPr>
            <a:xfrm>
              <a:off x="10331179" y="864969"/>
              <a:ext cx="1206500" cy="646331"/>
            </a:xfrm>
            <a:prstGeom prst="rect">
              <a:avLst/>
            </a:prstGeom>
            <a:noFill/>
            <a:ln>
              <a:noFill/>
            </a:ln>
          </p:spPr>
          <p:txBody>
            <a:bodyPr wrap="square" rtlCol="0">
              <a:spAutoFit/>
            </a:bodyPr>
            <a:lstStyle/>
            <a:p>
              <a:pPr algn="r"/>
              <a:r>
                <a:rPr lang="fr-FR" dirty="0"/>
                <a:t>Instruction [31-0]</a:t>
              </a:r>
            </a:p>
          </p:txBody>
        </p:sp>
        <p:sp>
          <p:nvSpPr>
            <p:cNvPr id="213" name="TextBox 212"/>
            <p:cNvSpPr txBox="1"/>
            <p:nvPr/>
          </p:nvSpPr>
          <p:spPr>
            <a:xfrm>
              <a:off x="9936898" y="1791384"/>
              <a:ext cx="1222451" cy="646331"/>
            </a:xfrm>
            <a:prstGeom prst="rect">
              <a:avLst/>
            </a:prstGeom>
            <a:noFill/>
            <a:ln>
              <a:noFill/>
            </a:ln>
          </p:spPr>
          <p:txBody>
            <a:bodyPr wrap="none" rtlCol="0">
              <a:spAutoFit/>
            </a:bodyPr>
            <a:lstStyle/>
            <a:p>
              <a:r>
                <a:rPr lang="fr-FR" b="1" dirty="0"/>
                <a:t>Instruction</a:t>
              </a:r>
            </a:p>
            <a:p>
              <a:pPr algn="ctr"/>
              <a:r>
                <a:rPr lang="fr-FR" b="1" dirty="0"/>
                <a:t>memory</a:t>
              </a:r>
            </a:p>
          </p:txBody>
        </p:sp>
      </p:grpSp>
      <p:sp>
        <p:nvSpPr>
          <p:cNvPr id="66" name="Rounded Rectangle 65"/>
          <p:cNvSpPr/>
          <p:nvPr/>
        </p:nvSpPr>
        <p:spPr>
          <a:xfrm>
            <a:off x="3013575" y="4165424"/>
            <a:ext cx="378320" cy="1315810"/>
          </a:xfrm>
          <a:prstGeom prst="roundRect">
            <a:avLst>
              <a:gd name="adj" fmla="val 50000"/>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nchorCtr="1"/>
          <a:lstStyle/>
          <a:p>
            <a:pPr algn="ctr"/>
            <a:r>
              <a:rPr lang="fr-FR" sz="1200" b="1" dirty="0">
                <a:solidFill>
                  <a:schemeClr val="tx1"/>
                </a:solidFill>
              </a:rPr>
              <a:t>0mux1</a:t>
            </a:r>
          </a:p>
        </p:txBody>
      </p:sp>
      <p:cxnSp>
        <p:nvCxnSpPr>
          <p:cNvPr id="196" name="I[15-11] BUS"/>
          <p:cNvCxnSpPr/>
          <p:nvPr/>
        </p:nvCxnSpPr>
        <p:spPr>
          <a:xfrm>
            <a:off x="2249784" y="5257155"/>
            <a:ext cx="758541"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2546406" y="4128621"/>
            <a:ext cx="0" cy="26161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2541446" y="4390231"/>
            <a:ext cx="441145"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Oval 71"/>
          <p:cNvSpPr/>
          <p:nvPr/>
        </p:nvSpPr>
        <p:spPr>
          <a:xfrm>
            <a:off x="2480839" y="4050293"/>
            <a:ext cx="126000" cy="12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cxnSp>
        <p:nvCxnSpPr>
          <p:cNvPr id="73" name="Straight Connector 72"/>
          <p:cNvCxnSpPr/>
          <p:nvPr/>
        </p:nvCxnSpPr>
        <p:spPr>
          <a:xfrm flipV="1">
            <a:off x="3202734" y="5481234"/>
            <a:ext cx="1" cy="36052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2855683" y="5798613"/>
            <a:ext cx="694101" cy="307777"/>
          </a:xfrm>
          <a:prstGeom prst="rect">
            <a:avLst/>
          </a:prstGeom>
          <a:noFill/>
        </p:spPr>
        <p:txBody>
          <a:bodyPr wrap="none" rtlCol="0">
            <a:spAutoFit/>
          </a:bodyPr>
          <a:lstStyle/>
          <a:p>
            <a:r>
              <a:rPr lang="fr-FR" sz="1400" dirty="0" err="1">
                <a:solidFill>
                  <a:srgbClr val="C00000"/>
                </a:solidFill>
              </a:rPr>
              <a:t>RegDst</a:t>
            </a:r>
            <a:endParaRPr lang="fr-FR" sz="1400" dirty="0">
              <a:solidFill>
                <a:srgbClr val="C00000"/>
              </a:solidFill>
            </a:endParaRPr>
          </a:p>
        </p:txBody>
      </p:sp>
      <p:grpSp>
        <p:nvGrpSpPr>
          <p:cNvPr id="79" name="Group 78"/>
          <p:cNvGrpSpPr/>
          <p:nvPr/>
        </p:nvGrpSpPr>
        <p:grpSpPr>
          <a:xfrm>
            <a:off x="5390604" y="5793121"/>
            <a:ext cx="624403" cy="784114"/>
            <a:chOff x="5147576" y="5528551"/>
            <a:chExt cx="713404" cy="895880"/>
          </a:xfrm>
        </p:grpSpPr>
        <p:sp>
          <p:nvSpPr>
            <p:cNvPr id="80" name="Oval 79"/>
            <p:cNvSpPr/>
            <p:nvPr/>
          </p:nvSpPr>
          <p:spPr>
            <a:xfrm>
              <a:off x="5181954" y="5528551"/>
              <a:ext cx="627851" cy="895880"/>
            </a:xfrm>
            <a:prstGeom prst="ellipse">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81" name="TextBox 80"/>
            <p:cNvSpPr txBox="1"/>
            <p:nvPr/>
          </p:nvSpPr>
          <p:spPr>
            <a:xfrm>
              <a:off x="5147576" y="5666854"/>
              <a:ext cx="713404" cy="527470"/>
            </a:xfrm>
            <a:prstGeom prst="rect">
              <a:avLst/>
            </a:prstGeom>
            <a:noFill/>
            <a:ln>
              <a:noFill/>
            </a:ln>
          </p:spPr>
          <p:txBody>
            <a:bodyPr wrap="none" rtlCol="0">
              <a:spAutoFit/>
            </a:bodyPr>
            <a:lstStyle/>
            <a:p>
              <a:pPr algn="ctr"/>
              <a:r>
                <a:rPr lang="fr-FR" sz="1200" dirty="0" err="1"/>
                <a:t>sign</a:t>
              </a:r>
              <a:endParaRPr lang="fr-FR" sz="1200" dirty="0"/>
            </a:p>
            <a:p>
              <a:pPr algn="ctr"/>
              <a:r>
                <a:rPr lang="fr-FR" sz="1200" dirty="0" err="1"/>
                <a:t>extend</a:t>
              </a:r>
              <a:endParaRPr lang="fr-FR" sz="1200" dirty="0"/>
            </a:p>
          </p:txBody>
        </p:sp>
      </p:grpSp>
      <p:cxnSp>
        <p:nvCxnSpPr>
          <p:cNvPr id="100" name="Elbow Connector 99"/>
          <p:cNvCxnSpPr/>
          <p:nvPr/>
        </p:nvCxnSpPr>
        <p:spPr>
          <a:xfrm rot="16200000" flipH="1">
            <a:off x="9811848" y="3025729"/>
            <a:ext cx="504179" cy="2425254"/>
          </a:xfrm>
          <a:prstGeom prst="bentConnector4">
            <a:avLst>
              <a:gd name="adj1" fmla="val 397329"/>
              <a:gd name="adj2" fmla="val 86287"/>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Elbow Connector 100"/>
          <p:cNvCxnSpPr>
            <a:stCxn id="114" idx="0"/>
            <a:endCxn id="103" idx="1"/>
          </p:cNvCxnSpPr>
          <p:nvPr/>
        </p:nvCxnSpPr>
        <p:spPr>
          <a:xfrm rot="5400000" flipH="1" flipV="1">
            <a:off x="8784062" y="3583894"/>
            <a:ext cx="447320" cy="312823"/>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Rectangle 101"/>
          <p:cNvSpPr/>
          <p:nvPr/>
        </p:nvSpPr>
        <p:spPr>
          <a:xfrm>
            <a:off x="9164134" y="3239746"/>
            <a:ext cx="1595454" cy="1655773"/>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fr-FR" dirty="0"/>
          </a:p>
        </p:txBody>
      </p:sp>
      <p:sp>
        <p:nvSpPr>
          <p:cNvPr id="103" name="Read address"/>
          <p:cNvSpPr txBox="1"/>
          <p:nvPr/>
        </p:nvSpPr>
        <p:spPr>
          <a:xfrm>
            <a:off x="9164134" y="3251298"/>
            <a:ext cx="792513" cy="530694"/>
          </a:xfrm>
          <a:prstGeom prst="rect">
            <a:avLst/>
          </a:prstGeom>
          <a:noFill/>
        </p:spPr>
        <p:txBody>
          <a:bodyPr wrap="square" rtlCol="0">
            <a:spAutoFit/>
          </a:bodyPr>
          <a:lstStyle/>
          <a:p>
            <a:r>
              <a:rPr lang="fr-FR" sz="1400" dirty="0"/>
              <a:t>Read </a:t>
            </a:r>
            <a:r>
              <a:rPr lang="fr-FR" sz="1400" dirty="0" err="1"/>
              <a:t>address</a:t>
            </a:r>
            <a:endParaRPr lang="fr-FR" sz="1400" dirty="0"/>
          </a:p>
        </p:txBody>
      </p:sp>
      <p:sp>
        <p:nvSpPr>
          <p:cNvPr id="104" name="Instruction"/>
          <p:cNvSpPr txBox="1"/>
          <p:nvPr/>
        </p:nvSpPr>
        <p:spPr>
          <a:xfrm>
            <a:off x="9854323" y="3251298"/>
            <a:ext cx="905264" cy="530694"/>
          </a:xfrm>
          <a:prstGeom prst="rect">
            <a:avLst/>
          </a:prstGeom>
          <a:noFill/>
        </p:spPr>
        <p:txBody>
          <a:bodyPr wrap="square" rtlCol="0">
            <a:spAutoFit/>
          </a:bodyPr>
          <a:lstStyle/>
          <a:p>
            <a:pPr algn="r"/>
            <a:r>
              <a:rPr lang="fr-FR" sz="1400" dirty="0"/>
              <a:t>Read data</a:t>
            </a:r>
          </a:p>
        </p:txBody>
      </p:sp>
      <p:sp>
        <p:nvSpPr>
          <p:cNvPr id="105" name="TextBox 104"/>
          <p:cNvSpPr txBox="1"/>
          <p:nvPr/>
        </p:nvSpPr>
        <p:spPr>
          <a:xfrm>
            <a:off x="9854325" y="4267446"/>
            <a:ext cx="813204" cy="530694"/>
          </a:xfrm>
          <a:prstGeom prst="rect">
            <a:avLst/>
          </a:prstGeom>
          <a:noFill/>
        </p:spPr>
        <p:txBody>
          <a:bodyPr wrap="none" rtlCol="0">
            <a:spAutoFit/>
          </a:bodyPr>
          <a:lstStyle/>
          <a:p>
            <a:pPr algn="ctr"/>
            <a:r>
              <a:rPr lang="fr-FR" b="1" dirty="0"/>
              <a:t>Data </a:t>
            </a:r>
          </a:p>
          <a:p>
            <a:pPr algn="ctr"/>
            <a:r>
              <a:rPr lang="fr-FR" b="1" dirty="0"/>
              <a:t>memory</a:t>
            </a:r>
          </a:p>
        </p:txBody>
      </p:sp>
      <p:cxnSp>
        <p:nvCxnSpPr>
          <p:cNvPr id="106" name="Straight Arrow Connector 105"/>
          <p:cNvCxnSpPr/>
          <p:nvPr/>
        </p:nvCxnSpPr>
        <p:spPr>
          <a:xfrm>
            <a:off x="10759587" y="3604874"/>
            <a:ext cx="51697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Read address"/>
          <p:cNvSpPr txBox="1"/>
          <p:nvPr/>
        </p:nvSpPr>
        <p:spPr>
          <a:xfrm>
            <a:off x="9164134" y="3792420"/>
            <a:ext cx="792513" cy="530694"/>
          </a:xfrm>
          <a:prstGeom prst="rect">
            <a:avLst/>
          </a:prstGeom>
          <a:noFill/>
        </p:spPr>
        <p:txBody>
          <a:bodyPr wrap="square" rtlCol="0">
            <a:spAutoFit/>
          </a:bodyPr>
          <a:lstStyle/>
          <a:p>
            <a:r>
              <a:rPr lang="fr-FR" sz="1400" dirty="0"/>
              <a:t>Write </a:t>
            </a:r>
            <a:r>
              <a:rPr lang="fr-FR" sz="1400" dirty="0" err="1"/>
              <a:t>address</a:t>
            </a:r>
            <a:endParaRPr lang="fr-FR" sz="1400" dirty="0"/>
          </a:p>
        </p:txBody>
      </p:sp>
      <p:sp>
        <p:nvSpPr>
          <p:cNvPr id="108" name="Read address"/>
          <p:cNvSpPr txBox="1"/>
          <p:nvPr/>
        </p:nvSpPr>
        <p:spPr>
          <a:xfrm>
            <a:off x="9164134" y="4333541"/>
            <a:ext cx="792513" cy="530694"/>
          </a:xfrm>
          <a:prstGeom prst="rect">
            <a:avLst/>
          </a:prstGeom>
          <a:noFill/>
        </p:spPr>
        <p:txBody>
          <a:bodyPr wrap="square" rtlCol="0">
            <a:spAutoFit/>
          </a:bodyPr>
          <a:lstStyle/>
          <a:p>
            <a:r>
              <a:rPr lang="fr-FR" sz="1400" dirty="0"/>
              <a:t>Write data</a:t>
            </a:r>
          </a:p>
        </p:txBody>
      </p:sp>
      <p:cxnSp>
        <p:nvCxnSpPr>
          <p:cNvPr id="109" name="Straight Arrow Connector 108"/>
          <p:cNvCxnSpPr/>
          <p:nvPr/>
        </p:nvCxnSpPr>
        <p:spPr>
          <a:xfrm>
            <a:off x="8624278" y="4034657"/>
            <a:ext cx="536515" cy="80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102" idx="0"/>
          </p:cNvCxnSpPr>
          <p:nvPr/>
        </p:nvCxnSpPr>
        <p:spPr>
          <a:xfrm flipV="1">
            <a:off x="9961861" y="2988839"/>
            <a:ext cx="0" cy="250907"/>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V="1">
            <a:off x="9967176" y="4895520"/>
            <a:ext cx="0" cy="27336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9468783" y="2718245"/>
            <a:ext cx="978986" cy="307777"/>
          </a:xfrm>
          <a:prstGeom prst="rect">
            <a:avLst/>
          </a:prstGeom>
          <a:noFill/>
        </p:spPr>
        <p:txBody>
          <a:bodyPr wrap="none" rtlCol="0">
            <a:spAutoFit/>
          </a:bodyPr>
          <a:lstStyle/>
          <a:p>
            <a:r>
              <a:rPr lang="fr-FR" sz="1400" dirty="0" err="1">
                <a:solidFill>
                  <a:srgbClr val="C00000"/>
                </a:solidFill>
              </a:rPr>
              <a:t>MemWrite</a:t>
            </a:r>
            <a:endParaRPr lang="fr-FR" sz="1400" dirty="0">
              <a:solidFill>
                <a:srgbClr val="C00000"/>
              </a:solidFill>
            </a:endParaRPr>
          </a:p>
        </p:txBody>
      </p:sp>
      <p:sp>
        <p:nvSpPr>
          <p:cNvPr id="113" name="TextBox 112"/>
          <p:cNvSpPr txBox="1"/>
          <p:nvPr/>
        </p:nvSpPr>
        <p:spPr>
          <a:xfrm>
            <a:off x="9501057" y="5121540"/>
            <a:ext cx="936538" cy="307777"/>
          </a:xfrm>
          <a:prstGeom prst="rect">
            <a:avLst/>
          </a:prstGeom>
          <a:noFill/>
        </p:spPr>
        <p:txBody>
          <a:bodyPr wrap="none" rtlCol="0">
            <a:spAutoFit/>
          </a:bodyPr>
          <a:lstStyle/>
          <a:p>
            <a:r>
              <a:rPr lang="fr-FR" sz="1400" dirty="0" err="1">
                <a:solidFill>
                  <a:srgbClr val="C00000"/>
                </a:solidFill>
              </a:rPr>
              <a:t>MemRead</a:t>
            </a:r>
            <a:endParaRPr lang="fr-FR" sz="1400" dirty="0">
              <a:solidFill>
                <a:srgbClr val="C00000"/>
              </a:solidFill>
            </a:endParaRPr>
          </a:p>
        </p:txBody>
      </p:sp>
      <p:sp>
        <p:nvSpPr>
          <p:cNvPr id="114" name="Oval 113"/>
          <p:cNvSpPr/>
          <p:nvPr/>
        </p:nvSpPr>
        <p:spPr>
          <a:xfrm>
            <a:off x="8779311" y="3963965"/>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15" name="Straight Connector 114"/>
          <p:cNvCxnSpPr/>
          <p:nvPr/>
        </p:nvCxnSpPr>
        <p:spPr>
          <a:xfrm flipV="1">
            <a:off x="11496009" y="2993097"/>
            <a:ext cx="1" cy="36052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11029321" y="2697136"/>
            <a:ext cx="1007135" cy="307777"/>
          </a:xfrm>
          <a:prstGeom prst="rect">
            <a:avLst/>
          </a:prstGeom>
          <a:noFill/>
        </p:spPr>
        <p:txBody>
          <a:bodyPr wrap="none" rtlCol="0">
            <a:spAutoFit/>
          </a:bodyPr>
          <a:lstStyle/>
          <a:p>
            <a:r>
              <a:rPr lang="fr-FR" sz="1400" dirty="0" err="1">
                <a:solidFill>
                  <a:srgbClr val="C00000"/>
                </a:solidFill>
              </a:rPr>
              <a:t>MemToReg</a:t>
            </a:r>
            <a:endParaRPr lang="fr-FR" sz="1400" dirty="0">
              <a:solidFill>
                <a:srgbClr val="C00000"/>
              </a:solidFill>
            </a:endParaRPr>
          </a:p>
        </p:txBody>
      </p:sp>
      <p:sp>
        <p:nvSpPr>
          <p:cNvPr id="119" name="Rounded Rectangle 118"/>
          <p:cNvSpPr/>
          <p:nvPr/>
        </p:nvSpPr>
        <p:spPr>
          <a:xfrm>
            <a:off x="11307443" y="3368043"/>
            <a:ext cx="378320" cy="1315810"/>
          </a:xfrm>
          <a:prstGeom prst="roundRect">
            <a:avLst>
              <a:gd name="adj" fmla="val 50000"/>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nchorCtr="1"/>
          <a:lstStyle/>
          <a:p>
            <a:pPr algn="ctr"/>
            <a:r>
              <a:rPr lang="fr-FR" sz="1200" b="1" dirty="0">
                <a:solidFill>
                  <a:schemeClr val="tx1"/>
                </a:solidFill>
              </a:rPr>
              <a:t>1mux0</a:t>
            </a:r>
          </a:p>
        </p:txBody>
      </p:sp>
      <p:cxnSp>
        <p:nvCxnSpPr>
          <p:cNvPr id="4" name="Elbow Connector 3"/>
          <p:cNvCxnSpPr>
            <a:stCxn id="119" idx="3"/>
            <a:endCxn id="189" idx="1"/>
          </p:cNvCxnSpPr>
          <p:nvPr/>
        </p:nvCxnSpPr>
        <p:spPr>
          <a:xfrm flipH="1">
            <a:off x="3906711" y="4025948"/>
            <a:ext cx="7779052" cy="1112041"/>
          </a:xfrm>
          <a:prstGeom prst="bentConnector5">
            <a:avLst>
              <a:gd name="adj1" fmla="val -2939"/>
              <a:gd name="adj2" fmla="val 244365"/>
              <a:gd name="adj3" fmla="val 10458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1" name="Oval 120"/>
          <p:cNvSpPr/>
          <p:nvPr/>
        </p:nvSpPr>
        <p:spPr>
          <a:xfrm>
            <a:off x="6713083" y="5431496"/>
            <a:ext cx="71091" cy="71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22" name="Straight Arrow Connector 121"/>
          <p:cNvCxnSpPr/>
          <p:nvPr/>
        </p:nvCxnSpPr>
        <p:spPr>
          <a:xfrm>
            <a:off x="5974442" y="4579118"/>
            <a:ext cx="73864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3" name="Rounded Rectangle 122"/>
          <p:cNvSpPr/>
          <p:nvPr/>
        </p:nvSpPr>
        <p:spPr>
          <a:xfrm>
            <a:off x="6721513" y="4347285"/>
            <a:ext cx="378320" cy="1315810"/>
          </a:xfrm>
          <a:prstGeom prst="roundRect">
            <a:avLst>
              <a:gd name="adj" fmla="val 50000"/>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nchorCtr="1"/>
          <a:lstStyle/>
          <a:p>
            <a:pPr algn="ctr"/>
            <a:r>
              <a:rPr lang="fr-FR" sz="1200" b="1" dirty="0">
                <a:solidFill>
                  <a:schemeClr val="tx1"/>
                </a:solidFill>
              </a:rPr>
              <a:t>1mux0</a:t>
            </a:r>
          </a:p>
        </p:txBody>
      </p:sp>
      <p:cxnSp>
        <p:nvCxnSpPr>
          <p:cNvPr id="124" name="Straight Connector 123"/>
          <p:cNvCxnSpPr>
            <a:stCxn id="123" idx="0"/>
          </p:cNvCxnSpPr>
          <p:nvPr/>
        </p:nvCxnSpPr>
        <p:spPr>
          <a:xfrm flipV="1">
            <a:off x="6910673" y="4084453"/>
            <a:ext cx="0" cy="262832"/>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6563621" y="3823669"/>
            <a:ext cx="694101" cy="307777"/>
          </a:xfrm>
          <a:prstGeom prst="rect">
            <a:avLst/>
          </a:prstGeom>
          <a:noFill/>
        </p:spPr>
        <p:txBody>
          <a:bodyPr wrap="none" rtlCol="0">
            <a:spAutoFit/>
          </a:bodyPr>
          <a:lstStyle/>
          <a:p>
            <a:r>
              <a:rPr lang="fr-FR" sz="1400" dirty="0" err="1">
                <a:solidFill>
                  <a:srgbClr val="C00000"/>
                </a:solidFill>
              </a:rPr>
              <a:t>ALUSrc</a:t>
            </a:r>
            <a:endParaRPr lang="fr-FR" sz="1400" dirty="0">
              <a:solidFill>
                <a:srgbClr val="C00000"/>
              </a:solidFill>
            </a:endParaRPr>
          </a:p>
        </p:txBody>
      </p:sp>
      <p:cxnSp>
        <p:nvCxnSpPr>
          <p:cNvPr id="126" name="Elbow Connector 125"/>
          <p:cNvCxnSpPr>
            <a:endCxn id="121" idx="2"/>
          </p:cNvCxnSpPr>
          <p:nvPr/>
        </p:nvCxnSpPr>
        <p:spPr>
          <a:xfrm flipV="1">
            <a:off x="5970216" y="5467042"/>
            <a:ext cx="742867" cy="718136"/>
          </a:xfrm>
          <a:prstGeom prst="bent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Elbow Connector 126"/>
          <p:cNvCxnSpPr>
            <a:stCxn id="123" idx="3"/>
            <a:endCxn id="120" idx="2"/>
          </p:cNvCxnSpPr>
          <p:nvPr/>
        </p:nvCxnSpPr>
        <p:spPr>
          <a:xfrm flipV="1">
            <a:off x="7099833" y="4589314"/>
            <a:ext cx="435785" cy="415876"/>
          </a:xfrm>
          <a:prstGeom prst="bentConnector3">
            <a:avLst>
              <a:gd name="adj1" fmla="val 3272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Elbow Connector 127"/>
          <p:cNvCxnSpPr>
            <a:stCxn id="129" idx="4"/>
            <a:endCxn id="130" idx="2"/>
          </p:cNvCxnSpPr>
          <p:nvPr/>
        </p:nvCxnSpPr>
        <p:spPr>
          <a:xfrm rot="5400000" flipH="1" flipV="1">
            <a:off x="7623434" y="3103687"/>
            <a:ext cx="72000" cy="3010441"/>
          </a:xfrm>
          <a:prstGeom prst="bentConnector4">
            <a:avLst>
              <a:gd name="adj1" fmla="val -1870810"/>
              <a:gd name="adj2" fmla="val 81804"/>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9" name="Oval 128"/>
          <p:cNvSpPr/>
          <p:nvPr/>
        </p:nvSpPr>
        <p:spPr>
          <a:xfrm>
            <a:off x="6082214" y="4500908"/>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6" name="Straight Connector 85"/>
          <p:cNvCxnSpPr/>
          <p:nvPr/>
        </p:nvCxnSpPr>
        <p:spPr>
          <a:xfrm>
            <a:off x="2242851" y="3589763"/>
            <a:ext cx="0" cy="260569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I[15-11] BUS"/>
          <p:cNvCxnSpPr/>
          <p:nvPr/>
        </p:nvCxnSpPr>
        <p:spPr>
          <a:xfrm>
            <a:off x="2249784" y="6195454"/>
            <a:ext cx="3140820"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Rectangle 87"/>
          <p:cNvSpPr/>
          <p:nvPr/>
        </p:nvSpPr>
        <p:spPr>
          <a:xfrm>
            <a:off x="5250910" y="352952"/>
            <a:ext cx="6568236" cy="1495167"/>
          </a:xfrm>
          <a:prstGeom prst="rect">
            <a:avLst/>
          </a:prstGeom>
          <a:solidFill>
            <a:schemeClr val="tx1">
              <a:lumMod val="75000"/>
              <a:lumOff val="25000"/>
            </a:schemeClr>
          </a:solidFill>
          <a:ln w="38100">
            <a:solidFill>
              <a:srgbClr val="C00000"/>
            </a:solidFill>
          </a:ln>
          <a:effectLst>
            <a:outerShdw blurRad="50800" dist="177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89" name="Table 88"/>
          <p:cNvGraphicFramePr>
            <a:graphicFrameLocks noGrp="1"/>
          </p:cNvGraphicFramePr>
          <p:nvPr/>
        </p:nvGraphicFramePr>
        <p:xfrm>
          <a:off x="5390604" y="530752"/>
          <a:ext cx="6300000" cy="1193800"/>
        </p:xfrm>
        <a:graphic>
          <a:graphicData uri="http://schemas.openxmlformats.org/drawingml/2006/table">
            <a:tbl>
              <a:tblPr firstRow="1" bandRow="1">
                <a:tableStyleId>{2D5ABB26-0587-4C30-8999-92F81FD0307C}</a:tableStyleId>
              </a:tblPr>
              <a:tblGrid>
                <a:gridCol w="900000">
                  <a:extLst>
                    <a:ext uri="{9D8B030D-6E8A-4147-A177-3AD203B41FA5}">
                      <a16:colId xmlns:a16="http://schemas.microsoft.com/office/drawing/2014/main" val="20000"/>
                    </a:ext>
                  </a:extLst>
                </a:gridCol>
                <a:gridCol w="900000">
                  <a:extLst>
                    <a:ext uri="{9D8B030D-6E8A-4147-A177-3AD203B41FA5}">
                      <a16:colId xmlns:a16="http://schemas.microsoft.com/office/drawing/2014/main" val="20001"/>
                    </a:ext>
                  </a:extLst>
                </a:gridCol>
                <a:gridCol w="900000">
                  <a:extLst>
                    <a:ext uri="{9D8B030D-6E8A-4147-A177-3AD203B41FA5}">
                      <a16:colId xmlns:a16="http://schemas.microsoft.com/office/drawing/2014/main" val="20002"/>
                    </a:ext>
                  </a:extLst>
                </a:gridCol>
                <a:gridCol w="900000">
                  <a:extLst>
                    <a:ext uri="{9D8B030D-6E8A-4147-A177-3AD203B41FA5}">
                      <a16:colId xmlns:a16="http://schemas.microsoft.com/office/drawing/2014/main" val="20003"/>
                    </a:ext>
                  </a:extLst>
                </a:gridCol>
                <a:gridCol w="2700000">
                  <a:extLst>
                    <a:ext uri="{9D8B030D-6E8A-4147-A177-3AD203B41FA5}">
                      <a16:colId xmlns:a16="http://schemas.microsoft.com/office/drawing/2014/main" val="20004"/>
                    </a:ext>
                  </a:extLst>
                </a:gridCol>
              </a:tblGrid>
              <a:tr h="216000">
                <a:tc>
                  <a:txBody>
                    <a:bodyPr/>
                    <a:lstStyle/>
                    <a:p>
                      <a:pPr algn="ctr" rtl="0"/>
                      <a:endParaRPr lang="fr-FR" sz="1000" dirty="0">
                        <a:solidFill>
                          <a:schemeClr val="bg1"/>
                        </a:solidFill>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000" dirty="0">
                          <a:solidFill>
                            <a:srgbClr val="FFFF00"/>
                          </a:solidFill>
                        </a:rPr>
                        <a:t>31                   26</a:t>
                      </a:r>
                    </a:p>
                  </a:txBody>
                  <a:tcPr marL="45720" marR="45720" anchor="ctr" anchorCtr="1">
                    <a:lnL w="12700" cap="flat" cmpd="sng" algn="ctr">
                      <a:noFill/>
                      <a:prstDash val="solid"/>
                      <a:round/>
                      <a:headEnd type="none" w="med" len="med"/>
                      <a:tailEnd type="none" w="med" len="med"/>
                    </a:lnL>
                    <a:lnR w="12700" cap="flat" cmpd="sng" algn="ctr">
                      <a:noFill/>
                      <a:prstDash val="dot"/>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000" dirty="0">
                          <a:solidFill>
                            <a:srgbClr val="FFFF00"/>
                          </a:solidFill>
                        </a:rPr>
                        <a:t>25                   21</a:t>
                      </a:r>
                    </a:p>
                  </a:txBody>
                  <a:tcPr marL="45720" marR="45720" anchor="ctr" anchorCtr="1">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000" dirty="0">
                          <a:solidFill>
                            <a:srgbClr val="FFFF00"/>
                          </a:solidFill>
                        </a:rPr>
                        <a:t>20               16</a:t>
                      </a:r>
                    </a:p>
                  </a:txBody>
                  <a:tcPr anchor="ctr" anchorCtr="1">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000" dirty="0">
                          <a:solidFill>
                            <a:srgbClr val="FFFF00"/>
                          </a:solidFill>
                        </a:rPr>
                        <a:t>15</a:t>
                      </a:r>
                      <a:r>
                        <a:rPr lang="fr-FR" sz="1000" baseline="0" dirty="0">
                          <a:solidFill>
                            <a:srgbClr val="FFFF00"/>
                          </a:solidFill>
                        </a:rPr>
                        <a:t>                                                                                 </a:t>
                      </a:r>
                      <a:r>
                        <a:rPr lang="fr-FR" sz="1000" dirty="0">
                          <a:solidFill>
                            <a:srgbClr val="FFFF00"/>
                          </a:solidFill>
                        </a:rPr>
                        <a:t>0</a:t>
                      </a:r>
                    </a:p>
                  </a:txBody>
                  <a:tcPr anchor="ctr" anchorCtr="1">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b="1" dirty="0" err="1">
                          <a:solidFill>
                            <a:schemeClr val="accent2"/>
                          </a:solidFill>
                        </a:rPr>
                        <a:t>beq</a:t>
                      </a:r>
                      <a:endParaRPr lang="fr-FR" sz="1800" b="1" dirty="0">
                        <a:solidFill>
                          <a:schemeClr val="accent2"/>
                        </a:solidFill>
                      </a:endParaRPr>
                    </a:p>
                  </a:txBody>
                  <a:tcPr marL="45720" marR="4572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800" b="1" dirty="0">
                          <a:solidFill>
                            <a:schemeClr val="accent6">
                              <a:lumMod val="60000"/>
                              <a:lumOff val="40000"/>
                            </a:schemeClr>
                          </a:solidFill>
                        </a:rPr>
                        <a:t>000100</a:t>
                      </a:r>
                    </a:p>
                  </a:txBody>
                  <a:tcPr marL="45720" marR="45720" anchor="ctr" anchorCtr="1">
                    <a:lnL w="12700" cap="flat" cmpd="sng" algn="ctr">
                      <a:solidFill>
                        <a:schemeClr val="bg1"/>
                      </a:solidFill>
                      <a:prstDash val="solid"/>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fr-FR" sz="1800" b="1" dirty="0" err="1">
                          <a:solidFill>
                            <a:schemeClr val="accent1">
                              <a:lumMod val="60000"/>
                              <a:lumOff val="40000"/>
                            </a:schemeClr>
                          </a:solidFill>
                        </a:rPr>
                        <a:t>rs</a:t>
                      </a:r>
                      <a:endParaRPr lang="fr-FR" sz="1800" b="1" dirty="0">
                        <a:solidFill>
                          <a:schemeClr val="accent1">
                            <a:lumMod val="60000"/>
                            <a:lumOff val="40000"/>
                          </a:schemeClr>
                        </a:solidFill>
                      </a:endParaRPr>
                    </a:p>
                  </a:txBody>
                  <a:tcPr marL="45720" marR="45720" anchor="ctr" anchorCtr="1">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fr-FR" sz="1800" b="1" dirty="0" err="1">
                          <a:solidFill>
                            <a:srgbClr val="FF6D6D"/>
                          </a:solidFill>
                        </a:rPr>
                        <a:t>rt</a:t>
                      </a:r>
                      <a:endParaRPr lang="fr-FR" sz="1800" b="1" dirty="0">
                        <a:solidFill>
                          <a:srgbClr val="FF6D6D"/>
                        </a:solidFill>
                      </a:endParaRPr>
                    </a:p>
                  </a:txBody>
                  <a:tcPr anchor="ctr" anchorCtr="1">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fr-FR" sz="1800" dirty="0">
                          <a:solidFill>
                            <a:schemeClr val="bg1"/>
                          </a:solidFill>
                        </a:rPr>
                        <a:t>offset</a:t>
                      </a:r>
                    </a:p>
                  </a:txBody>
                  <a:tcPr anchor="ctr" anchorCtr="1">
                    <a:lnL w="12700" cap="flat" cmpd="sng" algn="ctr">
                      <a:solidFill>
                        <a:schemeClr val="bg1"/>
                      </a:solidFill>
                      <a:prstDash val="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1"/>
                  </a:ext>
                </a:extLst>
              </a:tr>
              <a:tr h="2124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fr-FR" sz="800" b="1" dirty="0">
                        <a:solidFill>
                          <a:schemeClr val="accent2"/>
                        </a:solidFill>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endParaRPr lang="fr-FR" sz="800" b="1" dirty="0">
                        <a:solidFill>
                          <a:schemeClr val="accent6">
                            <a:lumMod val="60000"/>
                            <a:lumOff val="40000"/>
                          </a:schemeClr>
                        </a:solidFill>
                      </a:endParaRPr>
                    </a:p>
                  </a:txBody>
                  <a:tcPr marL="45720" marR="4572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fr-FR" sz="1800" b="1" dirty="0">
                        <a:solidFill>
                          <a:schemeClr val="accent1">
                            <a:lumMod val="60000"/>
                            <a:lumOff val="40000"/>
                          </a:schemeClr>
                        </a:solidFill>
                      </a:endParaRPr>
                    </a:p>
                  </a:txBody>
                  <a:tcPr marL="45720" marR="45720" anchor="ctr" anchorCtr="1">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hMerge="1">
                  <a:txBody>
                    <a:bodyPr/>
                    <a:lstStyle/>
                    <a:p>
                      <a:endParaRPr lang="fr-FR" sz="1800" b="1" dirty="0">
                        <a:solidFill>
                          <a:srgbClr val="FF6D6D"/>
                        </a:solidFill>
                      </a:endParaRPr>
                    </a:p>
                  </a:txBody>
                  <a:tcPr anchor="ctr" anchorCtr="1">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hMerge="1">
                  <a:txBody>
                    <a:bodyPr/>
                    <a:lstStyle/>
                    <a:p>
                      <a:endParaRPr lang="fr-FR" sz="1800" dirty="0">
                        <a:solidFill>
                          <a:schemeClr val="bg1"/>
                        </a:solidFill>
                      </a:endParaRPr>
                    </a:p>
                  </a:txBody>
                  <a:tcPr anchor="ctr" anchorCtr="1">
                    <a:lnL w="12700" cap="flat" cmpd="sng" algn="ctr">
                      <a:solidFill>
                        <a:schemeClr val="bg1"/>
                      </a:solidFill>
                      <a:prstDash val="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2"/>
                  </a:ext>
                </a:extLst>
              </a:tr>
              <a:tr h="2124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fr-FR" sz="1800" b="1" dirty="0">
                        <a:solidFill>
                          <a:schemeClr val="accent2"/>
                        </a:solidFill>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r>
                        <a:rPr lang="fr-FR" dirty="0">
                          <a:solidFill>
                            <a:schemeClr val="bg1"/>
                          </a:solidFill>
                        </a:rPr>
                        <a:t>if</a:t>
                      </a:r>
                      <a:r>
                        <a:rPr lang="fr-FR" baseline="0" dirty="0">
                          <a:solidFill>
                            <a:schemeClr val="bg1"/>
                          </a:solidFill>
                        </a:rPr>
                        <a:t> ( </a:t>
                      </a:r>
                      <a:r>
                        <a:rPr lang="fr-FR" dirty="0">
                          <a:solidFill>
                            <a:schemeClr val="bg1"/>
                          </a:solidFill>
                        </a:rPr>
                        <a:t>(</a:t>
                      </a:r>
                      <a:r>
                        <a:rPr lang="fr-FR" sz="1800" b="1" dirty="0">
                          <a:solidFill>
                            <a:schemeClr val="accent1">
                              <a:lumMod val="60000"/>
                              <a:lumOff val="40000"/>
                            </a:schemeClr>
                          </a:solidFill>
                        </a:rPr>
                        <a:t>$</a:t>
                      </a:r>
                      <a:r>
                        <a:rPr lang="fr-FR" sz="1800" b="1" dirty="0" err="1">
                          <a:solidFill>
                            <a:schemeClr val="accent1">
                              <a:lumMod val="60000"/>
                              <a:lumOff val="40000"/>
                            </a:schemeClr>
                          </a:solidFill>
                        </a:rPr>
                        <a:t>rs</a:t>
                      </a:r>
                      <a:r>
                        <a:rPr lang="fr-FR" dirty="0">
                          <a:solidFill>
                            <a:schemeClr val="bg1"/>
                          </a:solidFill>
                        </a:rPr>
                        <a:t>) == (</a:t>
                      </a:r>
                      <a:r>
                        <a:rPr lang="fr-FR" sz="1800" b="1" dirty="0">
                          <a:solidFill>
                            <a:srgbClr val="FF6D6D"/>
                          </a:solidFill>
                        </a:rPr>
                        <a:t>$</a:t>
                      </a:r>
                      <a:r>
                        <a:rPr lang="fr-FR" sz="1800" b="1" dirty="0" err="1">
                          <a:solidFill>
                            <a:srgbClr val="FF6D6D"/>
                          </a:solidFill>
                        </a:rPr>
                        <a:t>rt</a:t>
                      </a:r>
                      <a:r>
                        <a:rPr lang="fr-FR" dirty="0">
                          <a:solidFill>
                            <a:schemeClr val="bg1"/>
                          </a:solidFill>
                        </a:rPr>
                        <a:t>) ) PC = PC + 4 + ( offset &lt;&lt; 2 )</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fr-FR" dirty="0"/>
                    </a:p>
                  </a:txBody>
                  <a:tcPr marL="45720" marR="45720" anchor="ctr" anchorCtr="1">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hMerge="1">
                  <a:txBody>
                    <a:bodyPr/>
                    <a:lstStyle/>
                    <a:p>
                      <a:endParaRPr lang="fr-FR" dirty="0"/>
                    </a:p>
                  </a:txBody>
                  <a:tcPr marL="45720" marR="45720" anchor="ctr" anchorCtr="1">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hMerge="1">
                  <a:txBody>
                    <a:bodyPr/>
                    <a:lstStyle/>
                    <a:p>
                      <a:endParaRPr lang="fr-FR" dirty="0"/>
                    </a:p>
                  </a:txBody>
                  <a:tcPr marL="45720" marR="45720" anchor="ctr" anchorCtr="1">
                    <a:lnL w="12700" cap="flat" cmpd="sng" algn="ctr">
                      <a:solidFill>
                        <a:schemeClr val="bg1"/>
                      </a:solidFill>
                      <a:prstDash val="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90" name="TextBox 89"/>
          <p:cNvSpPr txBox="1"/>
          <p:nvPr/>
        </p:nvSpPr>
        <p:spPr>
          <a:xfrm>
            <a:off x="6760787" y="1840482"/>
            <a:ext cx="755335" cy="1569660"/>
          </a:xfrm>
          <a:prstGeom prst="rect">
            <a:avLst/>
          </a:prstGeom>
          <a:noFill/>
        </p:spPr>
        <p:txBody>
          <a:bodyPr wrap="none" rtlCol="0">
            <a:spAutoFit/>
          </a:bodyPr>
          <a:lstStyle/>
          <a:p>
            <a:r>
              <a:rPr lang="fr-FR" sz="9600" b="1" dirty="0">
                <a:solidFill>
                  <a:srgbClr val="C00000"/>
                </a:solidFill>
              </a:rPr>
              <a:t>?</a:t>
            </a:r>
          </a:p>
        </p:txBody>
      </p:sp>
      <p:sp>
        <p:nvSpPr>
          <p:cNvPr id="153" name="Oval 152"/>
          <p:cNvSpPr/>
          <p:nvPr/>
        </p:nvSpPr>
        <p:spPr>
          <a:xfrm>
            <a:off x="2772322" y="2036954"/>
            <a:ext cx="133682" cy="1336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4" name="Freeform 153"/>
          <p:cNvSpPr/>
          <p:nvPr/>
        </p:nvSpPr>
        <p:spPr>
          <a:xfrm>
            <a:off x="2070141" y="1373271"/>
            <a:ext cx="849663" cy="1399923"/>
          </a:xfrm>
          <a:custGeom>
            <a:avLst/>
            <a:gdLst>
              <a:gd name="connsiteX0" fmla="*/ 0 w 849663"/>
              <a:gd name="connsiteY0" fmla="*/ 857756 h 1399923"/>
              <a:gd name="connsiteX1" fmla="*/ 8092 w 849663"/>
              <a:gd name="connsiteY1" fmla="*/ 1399923 h 1399923"/>
              <a:gd name="connsiteX2" fmla="*/ 849663 w 849663"/>
              <a:gd name="connsiteY2" fmla="*/ 1116701 h 1399923"/>
              <a:gd name="connsiteX3" fmla="*/ 849663 w 849663"/>
              <a:gd name="connsiteY3" fmla="*/ 275130 h 1399923"/>
              <a:gd name="connsiteX4" fmla="*/ 8092 w 849663"/>
              <a:gd name="connsiteY4" fmla="*/ 0 h 1399923"/>
              <a:gd name="connsiteX5" fmla="*/ 0 w 849663"/>
              <a:gd name="connsiteY5" fmla="*/ 606903 h 1399923"/>
              <a:gd name="connsiteX6" fmla="*/ 356049 w 849663"/>
              <a:gd name="connsiteY6" fmla="*/ 695915 h 1399923"/>
              <a:gd name="connsiteX7" fmla="*/ 0 w 849663"/>
              <a:gd name="connsiteY7" fmla="*/ 857756 h 1399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9663" h="1399923">
                <a:moveTo>
                  <a:pt x="0" y="857756"/>
                </a:moveTo>
                <a:lnTo>
                  <a:pt x="8092" y="1399923"/>
                </a:lnTo>
                <a:lnTo>
                  <a:pt x="849663" y="1116701"/>
                </a:lnTo>
                <a:lnTo>
                  <a:pt x="849663" y="275130"/>
                </a:lnTo>
                <a:lnTo>
                  <a:pt x="8092" y="0"/>
                </a:lnTo>
                <a:lnTo>
                  <a:pt x="0" y="606903"/>
                </a:lnTo>
                <a:lnTo>
                  <a:pt x="356049" y="695915"/>
                </a:lnTo>
                <a:lnTo>
                  <a:pt x="0" y="857756"/>
                </a:lnTo>
                <a:close/>
              </a:path>
            </a:pathLst>
          </a:custGeom>
          <a:solidFill>
            <a:srgbClr val="F2F2F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5" name="Oval 154"/>
          <p:cNvSpPr/>
          <p:nvPr/>
        </p:nvSpPr>
        <p:spPr>
          <a:xfrm>
            <a:off x="2076749" y="1102694"/>
            <a:ext cx="101600" cy="1016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6" name="TextBox 155"/>
          <p:cNvSpPr txBox="1"/>
          <p:nvPr/>
        </p:nvSpPr>
        <p:spPr>
          <a:xfrm>
            <a:off x="2406259" y="1912440"/>
            <a:ext cx="530915" cy="338554"/>
          </a:xfrm>
          <a:prstGeom prst="rect">
            <a:avLst/>
          </a:prstGeom>
          <a:noFill/>
          <a:ln>
            <a:noFill/>
          </a:ln>
        </p:spPr>
        <p:txBody>
          <a:bodyPr wrap="none" rtlCol="0">
            <a:spAutoFit/>
          </a:bodyPr>
          <a:lstStyle/>
          <a:p>
            <a:r>
              <a:rPr lang="fr-FR" sz="1600" b="1" dirty="0" err="1"/>
              <a:t>Add</a:t>
            </a:r>
            <a:endParaRPr lang="fr-FR" sz="1600" b="1" dirty="0"/>
          </a:p>
        </p:txBody>
      </p:sp>
      <p:cxnSp>
        <p:nvCxnSpPr>
          <p:cNvPr id="157" name="Straight Arrow Connector 156"/>
          <p:cNvCxnSpPr/>
          <p:nvPr/>
        </p:nvCxnSpPr>
        <p:spPr>
          <a:xfrm>
            <a:off x="1699633" y="2528120"/>
            <a:ext cx="37711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8" name="TextBox 157"/>
          <p:cNvSpPr txBox="1"/>
          <p:nvPr/>
        </p:nvSpPr>
        <p:spPr>
          <a:xfrm>
            <a:off x="321919" y="1993727"/>
            <a:ext cx="308098" cy="646331"/>
          </a:xfrm>
          <a:prstGeom prst="rect">
            <a:avLst/>
          </a:prstGeom>
          <a:solidFill>
            <a:schemeClr val="bg1">
              <a:lumMod val="95000"/>
            </a:schemeClr>
          </a:solidFill>
          <a:ln w="28575">
            <a:solidFill>
              <a:schemeClr val="tx1"/>
            </a:solidFill>
          </a:ln>
        </p:spPr>
        <p:txBody>
          <a:bodyPr wrap="none" rtlCol="0">
            <a:spAutoFit/>
          </a:bodyPr>
          <a:lstStyle/>
          <a:p>
            <a:r>
              <a:rPr lang="fr-FR" b="1" dirty="0"/>
              <a:t>P</a:t>
            </a:r>
          </a:p>
          <a:p>
            <a:r>
              <a:rPr lang="fr-FR" b="1" dirty="0"/>
              <a:t>C</a:t>
            </a:r>
          </a:p>
        </p:txBody>
      </p:sp>
      <p:sp>
        <p:nvSpPr>
          <p:cNvPr id="159" name="TextBox 158"/>
          <p:cNvSpPr txBox="1"/>
          <p:nvPr/>
        </p:nvSpPr>
        <p:spPr>
          <a:xfrm>
            <a:off x="1421698" y="2348770"/>
            <a:ext cx="301686" cy="369332"/>
          </a:xfrm>
          <a:prstGeom prst="rect">
            <a:avLst/>
          </a:prstGeom>
          <a:noFill/>
          <a:ln>
            <a:noFill/>
          </a:ln>
        </p:spPr>
        <p:txBody>
          <a:bodyPr wrap="none" rtlCol="0">
            <a:spAutoFit/>
          </a:bodyPr>
          <a:lstStyle/>
          <a:p>
            <a:r>
              <a:rPr lang="fr-FR" b="1" dirty="0"/>
              <a:t>4</a:t>
            </a:r>
          </a:p>
        </p:txBody>
      </p:sp>
      <p:cxnSp>
        <p:nvCxnSpPr>
          <p:cNvPr id="160" name="Straight Arrow Connector 159"/>
          <p:cNvCxnSpPr/>
          <p:nvPr/>
        </p:nvCxnSpPr>
        <p:spPr>
          <a:xfrm>
            <a:off x="475968" y="2640058"/>
            <a:ext cx="0" cy="57066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Elbow Connector 160"/>
          <p:cNvCxnSpPr>
            <a:stCxn id="153" idx="6"/>
            <a:endCxn id="158" idx="0"/>
          </p:cNvCxnSpPr>
          <p:nvPr/>
        </p:nvCxnSpPr>
        <p:spPr>
          <a:xfrm flipH="1" flipV="1">
            <a:off x="475968" y="1993727"/>
            <a:ext cx="2430036" cy="110068"/>
          </a:xfrm>
          <a:prstGeom prst="bentConnector4">
            <a:avLst>
              <a:gd name="adj1" fmla="val -9407"/>
              <a:gd name="adj2" fmla="val 814506"/>
            </a:avLst>
          </a:prstGeom>
          <a:ln w="57150" cmpd="dbl">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Elbow Connector 161"/>
          <p:cNvCxnSpPr>
            <a:stCxn id="163" idx="6"/>
          </p:cNvCxnSpPr>
          <p:nvPr/>
        </p:nvCxnSpPr>
        <p:spPr>
          <a:xfrm flipV="1">
            <a:off x="526768" y="1718576"/>
            <a:ext cx="1549981" cy="1153961"/>
          </a:xfrm>
          <a:prstGeom prst="bent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3" name="Oval 162"/>
          <p:cNvSpPr/>
          <p:nvPr/>
        </p:nvSpPr>
        <p:spPr>
          <a:xfrm>
            <a:off x="425168" y="2821737"/>
            <a:ext cx="101600" cy="1016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4" name="TextBox 163"/>
          <p:cNvSpPr txBox="1"/>
          <p:nvPr/>
        </p:nvSpPr>
        <p:spPr>
          <a:xfrm>
            <a:off x="2240404" y="6154830"/>
            <a:ext cx="667170" cy="307777"/>
          </a:xfrm>
          <a:prstGeom prst="rect">
            <a:avLst/>
          </a:prstGeom>
          <a:noFill/>
        </p:spPr>
        <p:txBody>
          <a:bodyPr wrap="none" rtlCol="0">
            <a:spAutoFit/>
          </a:bodyPr>
          <a:lstStyle/>
          <a:p>
            <a:r>
              <a:rPr lang="fr-FR" sz="1400" dirty="0">
                <a:solidFill>
                  <a:schemeClr val="accent5">
                    <a:lumMod val="50000"/>
                  </a:schemeClr>
                </a:solidFill>
              </a:rPr>
              <a:t>I[15-0]</a:t>
            </a:r>
          </a:p>
        </p:txBody>
      </p:sp>
    </p:spTree>
    <p:extLst>
      <p:ext uri="{BB962C8B-B14F-4D97-AF65-F5344CB8AC3E}">
        <p14:creationId xmlns:p14="http://schemas.microsoft.com/office/powerpoint/2010/main" val="48355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Oval 146"/>
          <p:cNvSpPr/>
          <p:nvPr/>
        </p:nvSpPr>
        <p:spPr>
          <a:xfrm>
            <a:off x="8907576" y="1604930"/>
            <a:ext cx="133682" cy="1336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Oval 20"/>
          <p:cNvSpPr/>
          <p:nvPr/>
        </p:nvSpPr>
        <p:spPr>
          <a:xfrm>
            <a:off x="2772322" y="2036954"/>
            <a:ext cx="133682" cy="1336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0" name="Oval 129"/>
          <p:cNvSpPr/>
          <p:nvPr/>
        </p:nvSpPr>
        <p:spPr>
          <a:xfrm>
            <a:off x="9164655" y="4500908"/>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0" name="Oval 119"/>
          <p:cNvSpPr/>
          <p:nvPr/>
        </p:nvSpPr>
        <p:spPr>
          <a:xfrm>
            <a:off x="7535618" y="4551045"/>
            <a:ext cx="76537" cy="765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7" name="Freeform 166"/>
          <p:cNvSpPr/>
          <p:nvPr/>
        </p:nvSpPr>
        <p:spPr>
          <a:xfrm>
            <a:off x="7541846" y="3305908"/>
            <a:ext cx="1082431" cy="1469292"/>
          </a:xfrm>
          <a:custGeom>
            <a:avLst/>
            <a:gdLst>
              <a:gd name="connsiteX0" fmla="*/ 0 w 1082431"/>
              <a:gd name="connsiteY0" fmla="*/ 0 h 1469292"/>
              <a:gd name="connsiteX1" fmla="*/ 1082431 w 1082431"/>
              <a:gd name="connsiteY1" fmla="*/ 296984 h 1469292"/>
              <a:gd name="connsiteX2" fmla="*/ 1082431 w 1082431"/>
              <a:gd name="connsiteY2" fmla="*/ 1172307 h 1469292"/>
              <a:gd name="connsiteX3" fmla="*/ 3908 w 1082431"/>
              <a:gd name="connsiteY3" fmla="*/ 1469292 h 1469292"/>
              <a:gd name="connsiteX4" fmla="*/ 0 w 1082431"/>
              <a:gd name="connsiteY4" fmla="*/ 918307 h 1469292"/>
              <a:gd name="connsiteX5" fmla="*/ 566616 w 1082431"/>
              <a:gd name="connsiteY5" fmla="*/ 746369 h 1469292"/>
              <a:gd name="connsiteX6" fmla="*/ 3908 w 1082431"/>
              <a:gd name="connsiteY6" fmla="*/ 578338 h 1469292"/>
              <a:gd name="connsiteX7" fmla="*/ 0 w 1082431"/>
              <a:gd name="connsiteY7" fmla="*/ 0 h 1469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2431" h="1469292">
                <a:moveTo>
                  <a:pt x="0" y="0"/>
                </a:moveTo>
                <a:lnTo>
                  <a:pt x="1082431" y="296984"/>
                </a:lnTo>
                <a:lnTo>
                  <a:pt x="1082431" y="1172307"/>
                </a:lnTo>
                <a:lnTo>
                  <a:pt x="3908" y="1469292"/>
                </a:lnTo>
                <a:cubicBezTo>
                  <a:pt x="2605" y="1285630"/>
                  <a:pt x="1303" y="1101969"/>
                  <a:pt x="0" y="918307"/>
                </a:cubicBezTo>
                <a:lnTo>
                  <a:pt x="566616" y="746369"/>
                </a:lnTo>
                <a:lnTo>
                  <a:pt x="3908" y="578338"/>
                </a:lnTo>
                <a:cubicBezTo>
                  <a:pt x="2605" y="385559"/>
                  <a:pt x="1303" y="192779"/>
                  <a:pt x="0" y="0"/>
                </a:cubicBezTo>
                <a:close/>
              </a:path>
            </a:pathLst>
          </a:custGeom>
          <a:solidFill>
            <a:srgbClr val="F2F2F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69" name="Straight Arrow Connector 168"/>
          <p:cNvCxnSpPr/>
          <p:nvPr/>
        </p:nvCxnSpPr>
        <p:spPr>
          <a:xfrm>
            <a:off x="5974442" y="3589763"/>
            <a:ext cx="154837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I[25-21] BUS"/>
          <p:cNvCxnSpPr/>
          <p:nvPr/>
        </p:nvCxnSpPr>
        <p:spPr>
          <a:xfrm>
            <a:off x="2047073" y="3589764"/>
            <a:ext cx="1859638"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I[20-16] BUS"/>
          <p:cNvCxnSpPr/>
          <p:nvPr/>
        </p:nvCxnSpPr>
        <p:spPr>
          <a:xfrm>
            <a:off x="2301087" y="4103031"/>
            <a:ext cx="1605624"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2" name="Rectangle 181"/>
          <p:cNvSpPr/>
          <p:nvPr/>
        </p:nvSpPr>
        <p:spPr>
          <a:xfrm>
            <a:off x="3910535" y="3331448"/>
            <a:ext cx="2063907" cy="2059597"/>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fr-FR" dirty="0">
              <a:solidFill>
                <a:schemeClr val="tx1"/>
              </a:solidFill>
            </a:endParaRPr>
          </a:p>
        </p:txBody>
      </p:sp>
      <p:sp>
        <p:nvSpPr>
          <p:cNvPr id="183" name="Read register 1"/>
          <p:cNvSpPr txBox="1"/>
          <p:nvPr/>
        </p:nvSpPr>
        <p:spPr>
          <a:xfrm>
            <a:off x="3910535" y="3342455"/>
            <a:ext cx="1050460" cy="523220"/>
          </a:xfrm>
          <a:prstGeom prst="rect">
            <a:avLst/>
          </a:prstGeom>
          <a:noFill/>
          <a:ln>
            <a:noFill/>
          </a:ln>
        </p:spPr>
        <p:txBody>
          <a:bodyPr wrap="square" rtlCol="0">
            <a:spAutoFit/>
          </a:bodyPr>
          <a:lstStyle/>
          <a:p>
            <a:r>
              <a:rPr lang="fr-FR" sz="1400" dirty="0"/>
              <a:t>Read</a:t>
            </a:r>
          </a:p>
          <a:p>
            <a:r>
              <a:rPr lang="fr-FR" sz="1400" dirty="0" err="1"/>
              <a:t>register</a:t>
            </a:r>
            <a:r>
              <a:rPr lang="fr-FR" sz="1400" dirty="0"/>
              <a:t> 1</a:t>
            </a:r>
          </a:p>
        </p:txBody>
      </p:sp>
      <p:sp>
        <p:nvSpPr>
          <p:cNvPr id="184" name="Read data 1"/>
          <p:cNvSpPr txBox="1"/>
          <p:nvPr/>
        </p:nvSpPr>
        <p:spPr>
          <a:xfrm>
            <a:off x="5179920" y="3342455"/>
            <a:ext cx="739709" cy="523220"/>
          </a:xfrm>
          <a:prstGeom prst="rect">
            <a:avLst/>
          </a:prstGeom>
          <a:noFill/>
          <a:ln>
            <a:noFill/>
          </a:ln>
        </p:spPr>
        <p:txBody>
          <a:bodyPr wrap="square" rtlCol="0">
            <a:spAutoFit/>
          </a:bodyPr>
          <a:lstStyle/>
          <a:p>
            <a:pPr algn="r"/>
            <a:r>
              <a:rPr lang="fr-FR" sz="1400" dirty="0"/>
              <a:t>Read data 1</a:t>
            </a:r>
          </a:p>
        </p:txBody>
      </p:sp>
      <p:sp>
        <p:nvSpPr>
          <p:cNvPr id="185" name="Registers_label"/>
          <p:cNvSpPr txBox="1"/>
          <p:nvPr/>
        </p:nvSpPr>
        <p:spPr>
          <a:xfrm>
            <a:off x="4789313" y="4945960"/>
            <a:ext cx="1043491" cy="369332"/>
          </a:xfrm>
          <a:prstGeom prst="rect">
            <a:avLst/>
          </a:prstGeom>
          <a:noFill/>
          <a:ln>
            <a:noFill/>
          </a:ln>
        </p:spPr>
        <p:txBody>
          <a:bodyPr wrap="none" rtlCol="0">
            <a:spAutoFit/>
          </a:bodyPr>
          <a:lstStyle/>
          <a:p>
            <a:pPr algn="ctr"/>
            <a:r>
              <a:rPr lang="fr-FR" b="1" dirty="0"/>
              <a:t>Registers</a:t>
            </a:r>
          </a:p>
        </p:txBody>
      </p:sp>
      <p:sp>
        <p:nvSpPr>
          <p:cNvPr id="186" name="Read register 2"/>
          <p:cNvSpPr txBox="1"/>
          <p:nvPr/>
        </p:nvSpPr>
        <p:spPr>
          <a:xfrm>
            <a:off x="3910536" y="3858013"/>
            <a:ext cx="1050459" cy="523220"/>
          </a:xfrm>
          <a:prstGeom prst="rect">
            <a:avLst/>
          </a:prstGeom>
          <a:noFill/>
          <a:ln>
            <a:noFill/>
          </a:ln>
        </p:spPr>
        <p:txBody>
          <a:bodyPr wrap="square" rtlCol="0">
            <a:spAutoFit/>
          </a:bodyPr>
          <a:lstStyle/>
          <a:p>
            <a:r>
              <a:rPr lang="fr-FR" sz="1400" dirty="0"/>
              <a:t>Read</a:t>
            </a:r>
          </a:p>
          <a:p>
            <a:r>
              <a:rPr lang="fr-FR" sz="1400" dirty="0" err="1"/>
              <a:t>register</a:t>
            </a:r>
            <a:r>
              <a:rPr lang="fr-FR" sz="1400" dirty="0"/>
              <a:t> 2</a:t>
            </a:r>
          </a:p>
        </p:txBody>
      </p:sp>
      <p:sp>
        <p:nvSpPr>
          <p:cNvPr id="187" name="Write register"/>
          <p:cNvSpPr txBox="1"/>
          <p:nvPr/>
        </p:nvSpPr>
        <p:spPr>
          <a:xfrm>
            <a:off x="3910536" y="4373574"/>
            <a:ext cx="907361" cy="523220"/>
          </a:xfrm>
          <a:prstGeom prst="rect">
            <a:avLst/>
          </a:prstGeom>
          <a:noFill/>
          <a:ln>
            <a:noFill/>
          </a:ln>
        </p:spPr>
        <p:txBody>
          <a:bodyPr wrap="square" rtlCol="0">
            <a:spAutoFit/>
          </a:bodyPr>
          <a:lstStyle/>
          <a:p>
            <a:r>
              <a:rPr lang="fr-FR" sz="1400" dirty="0"/>
              <a:t>Write</a:t>
            </a:r>
          </a:p>
          <a:p>
            <a:r>
              <a:rPr lang="fr-FR" sz="1400" dirty="0" err="1"/>
              <a:t>register</a:t>
            </a:r>
            <a:endParaRPr lang="fr-FR" sz="1400" dirty="0"/>
          </a:p>
        </p:txBody>
      </p:sp>
      <p:sp>
        <p:nvSpPr>
          <p:cNvPr id="188" name="RegWrite"/>
          <p:cNvSpPr txBox="1"/>
          <p:nvPr/>
        </p:nvSpPr>
        <p:spPr>
          <a:xfrm>
            <a:off x="4499829" y="2659744"/>
            <a:ext cx="862031" cy="307777"/>
          </a:xfrm>
          <a:prstGeom prst="rect">
            <a:avLst/>
          </a:prstGeom>
          <a:noFill/>
          <a:ln>
            <a:noFill/>
          </a:ln>
        </p:spPr>
        <p:txBody>
          <a:bodyPr wrap="none" rtlCol="0">
            <a:spAutoFit/>
          </a:bodyPr>
          <a:lstStyle/>
          <a:p>
            <a:r>
              <a:rPr lang="fr-FR" sz="1400" dirty="0" err="1">
                <a:solidFill>
                  <a:srgbClr val="C00000"/>
                </a:solidFill>
              </a:rPr>
              <a:t>RegWrite</a:t>
            </a:r>
            <a:endParaRPr lang="fr-FR" sz="1400" dirty="0">
              <a:solidFill>
                <a:srgbClr val="C00000"/>
              </a:solidFill>
            </a:endParaRPr>
          </a:p>
        </p:txBody>
      </p:sp>
      <p:sp>
        <p:nvSpPr>
          <p:cNvPr id="189" name="Write data"/>
          <p:cNvSpPr txBox="1"/>
          <p:nvPr/>
        </p:nvSpPr>
        <p:spPr>
          <a:xfrm>
            <a:off x="3906711" y="4876379"/>
            <a:ext cx="907361" cy="523220"/>
          </a:xfrm>
          <a:prstGeom prst="rect">
            <a:avLst/>
          </a:prstGeom>
          <a:noFill/>
          <a:ln>
            <a:noFill/>
          </a:ln>
        </p:spPr>
        <p:txBody>
          <a:bodyPr wrap="square" rtlCol="0">
            <a:spAutoFit/>
          </a:bodyPr>
          <a:lstStyle/>
          <a:p>
            <a:r>
              <a:rPr lang="fr-FR" sz="1400" dirty="0"/>
              <a:t>Write</a:t>
            </a:r>
          </a:p>
          <a:p>
            <a:r>
              <a:rPr lang="fr-FR" sz="1400" dirty="0"/>
              <a:t>data</a:t>
            </a:r>
          </a:p>
        </p:txBody>
      </p:sp>
      <p:cxnSp>
        <p:nvCxnSpPr>
          <p:cNvPr id="190" name="RegWriteConnector"/>
          <p:cNvCxnSpPr>
            <a:stCxn id="182" idx="0"/>
          </p:cNvCxnSpPr>
          <p:nvPr/>
        </p:nvCxnSpPr>
        <p:spPr>
          <a:xfrm flipH="1" flipV="1">
            <a:off x="4942488" y="2988801"/>
            <a:ext cx="1" cy="34264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91" name="Read data 2"/>
          <p:cNvSpPr txBox="1"/>
          <p:nvPr/>
        </p:nvSpPr>
        <p:spPr>
          <a:xfrm>
            <a:off x="5195580" y="4353663"/>
            <a:ext cx="724049" cy="523220"/>
          </a:xfrm>
          <a:prstGeom prst="rect">
            <a:avLst/>
          </a:prstGeom>
          <a:noFill/>
          <a:ln>
            <a:noFill/>
          </a:ln>
        </p:spPr>
        <p:txBody>
          <a:bodyPr wrap="square" rtlCol="0">
            <a:spAutoFit/>
          </a:bodyPr>
          <a:lstStyle/>
          <a:p>
            <a:pPr algn="r"/>
            <a:r>
              <a:rPr lang="fr-FR" sz="1400" dirty="0"/>
              <a:t>Read data 2</a:t>
            </a:r>
          </a:p>
        </p:txBody>
      </p:sp>
      <p:cxnSp>
        <p:nvCxnSpPr>
          <p:cNvPr id="192" name="ALUOpConnector"/>
          <p:cNvCxnSpPr/>
          <p:nvPr/>
        </p:nvCxnSpPr>
        <p:spPr>
          <a:xfrm flipH="1" flipV="1">
            <a:off x="8131025" y="4607196"/>
            <a:ext cx="1" cy="337817"/>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93" name="ALU_label"/>
          <p:cNvSpPr txBox="1"/>
          <p:nvPr/>
        </p:nvSpPr>
        <p:spPr>
          <a:xfrm>
            <a:off x="7989742" y="4087680"/>
            <a:ext cx="566374" cy="369332"/>
          </a:xfrm>
          <a:prstGeom prst="rect">
            <a:avLst/>
          </a:prstGeom>
          <a:noFill/>
          <a:ln>
            <a:noFill/>
          </a:ln>
        </p:spPr>
        <p:txBody>
          <a:bodyPr wrap="none" rtlCol="0">
            <a:spAutoFit/>
          </a:bodyPr>
          <a:lstStyle/>
          <a:p>
            <a:r>
              <a:rPr lang="fr-FR" b="1" dirty="0"/>
              <a:t>UAL</a:t>
            </a:r>
          </a:p>
        </p:txBody>
      </p:sp>
      <p:sp>
        <p:nvSpPr>
          <p:cNvPr id="194" name="ALUOp"/>
          <p:cNvSpPr txBox="1"/>
          <p:nvPr/>
        </p:nvSpPr>
        <p:spPr>
          <a:xfrm>
            <a:off x="7794967" y="4959598"/>
            <a:ext cx="688971" cy="307777"/>
          </a:xfrm>
          <a:prstGeom prst="rect">
            <a:avLst/>
          </a:prstGeom>
          <a:noFill/>
          <a:ln>
            <a:noFill/>
          </a:ln>
        </p:spPr>
        <p:txBody>
          <a:bodyPr wrap="none" rtlCol="0">
            <a:spAutoFit/>
          </a:bodyPr>
          <a:lstStyle/>
          <a:p>
            <a:r>
              <a:rPr lang="fr-FR" sz="1400" dirty="0" err="1">
                <a:solidFill>
                  <a:srgbClr val="C00000"/>
                </a:solidFill>
              </a:rPr>
              <a:t>ALUOp</a:t>
            </a:r>
            <a:endParaRPr lang="fr-FR" sz="1400" dirty="0">
              <a:solidFill>
                <a:srgbClr val="C00000"/>
              </a:solidFill>
            </a:endParaRPr>
          </a:p>
        </p:txBody>
      </p:sp>
      <p:sp>
        <p:nvSpPr>
          <p:cNvPr id="197" name="I[15-11]"/>
          <p:cNvSpPr txBox="1"/>
          <p:nvPr/>
        </p:nvSpPr>
        <p:spPr>
          <a:xfrm>
            <a:off x="2249784" y="4946191"/>
            <a:ext cx="758541" cy="307777"/>
          </a:xfrm>
          <a:prstGeom prst="rect">
            <a:avLst/>
          </a:prstGeom>
          <a:noFill/>
          <a:ln>
            <a:noFill/>
          </a:ln>
        </p:spPr>
        <p:txBody>
          <a:bodyPr wrap="none" rtlCol="0">
            <a:spAutoFit/>
          </a:bodyPr>
          <a:lstStyle/>
          <a:p>
            <a:r>
              <a:rPr lang="fr-FR" sz="1400" dirty="0">
                <a:solidFill>
                  <a:srgbClr val="002060"/>
                </a:solidFill>
              </a:rPr>
              <a:t>I[15-11]</a:t>
            </a:r>
          </a:p>
        </p:txBody>
      </p:sp>
      <p:cxnSp>
        <p:nvCxnSpPr>
          <p:cNvPr id="198" name="Straight Arrow Connector 197"/>
          <p:cNvCxnSpPr/>
          <p:nvPr/>
        </p:nvCxnSpPr>
        <p:spPr>
          <a:xfrm>
            <a:off x="3397740" y="4649915"/>
            <a:ext cx="508971"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9" name="Oval 198"/>
          <p:cNvSpPr/>
          <p:nvPr/>
        </p:nvSpPr>
        <p:spPr>
          <a:xfrm>
            <a:off x="2180434" y="4042563"/>
            <a:ext cx="126000" cy="12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00" name="Oval 199"/>
          <p:cNvSpPr/>
          <p:nvPr/>
        </p:nvSpPr>
        <p:spPr>
          <a:xfrm>
            <a:off x="2178349" y="5183879"/>
            <a:ext cx="126000" cy="12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01" name="Oval 200"/>
          <p:cNvSpPr/>
          <p:nvPr/>
        </p:nvSpPr>
        <p:spPr>
          <a:xfrm>
            <a:off x="2179803" y="3522359"/>
            <a:ext cx="126000" cy="12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02" name="I[25-21]"/>
          <p:cNvSpPr txBox="1"/>
          <p:nvPr/>
        </p:nvSpPr>
        <p:spPr>
          <a:xfrm>
            <a:off x="2239750" y="3300835"/>
            <a:ext cx="758541" cy="307777"/>
          </a:xfrm>
          <a:prstGeom prst="rect">
            <a:avLst/>
          </a:prstGeom>
          <a:noFill/>
          <a:ln>
            <a:noFill/>
          </a:ln>
        </p:spPr>
        <p:txBody>
          <a:bodyPr wrap="none" rtlCol="0">
            <a:spAutoFit/>
          </a:bodyPr>
          <a:lstStyle/>
          <a:p>
            <a:r>
              <a:rPr lang="fr-FR" sz="1400" dirty="0">
                <a:solidFill>
                  <a:srgbClr val="002060"/>
                </a:solidFill>
              </a:rPr>
              <a:t>I[25-21]</a:t>
            </a:r>
          </a:p>
        </p:txBody>
      </p:sp>
      <p:sp>
        <p:nvSpPr>
          <p:cNvPr id="203" name="I[20-16]"/>
          <p:cNvSpPr txBox="1"/>
          <p:nvPr/>
        </p:nvSpPr>
        <p:spPr>
          <a:xfrm>
            <a:off x="2239750" y="3792068"/>
            <a:ext cx="758541" cy="307777"/>
          </a:xfrm>
          <a:prstGeom prst="rect">
            <a:avLst/>
          </a:prstGeom>
          <a:noFill/>
          <a:ln>
            <a:noFill/>
          </a:ln>
        </p:spPr>
        <p:txBody>
          <a:bodyPr wrap="none" rtlCol="0">
            <a:spAutoFit/>
          </a:bodyPr>
          <a:lstStyle/>
          <a:p>
            <a:r>
              <a:rPr lang="fr-FR" sz="1400" dirty="0">
                <a:solidFill>
                  <a:srgbClr val="002060"/>
                </a:solidFill>
              </a:rPr>
              <a:t>I[20-16]</a:t>
            </a:r>
          </a:p>
        </p:txBody>
      </p:sp>
      <p:sp>
        <p:nvSpPr>
          <p:cNvPr id="207" name="Freeform 206"/>
          <p:cNvSpPr/>
          <p:nvPr/>
        </p:nvSpPr>
        <p:spPr>
          <a:xfrm>
            <a:off x="2070141" y="1373271"/>
            <a:ext cx="849663" cy="1399923"/>
          </a:xfrm>
          <a:custGeom>
            <a:avLst/>
            <a:gdLst>
              <a:gd name="connsiteX0" fmla="*/ 0 w 849663"/>
              <a:gd name="connsiteY0" fmla="*/ 857756 h 1399923"/>
              <a:gd name="connsiteX1" fmla="*/ 8092 w 849663"/>
              <a:gd name="connsiteY1" fmla="*/ 1399923 h 1399923"/>
              <a:gd name="connsiteX2" fmla="*/ 849663 w 849663"/>
              <a:gd name="connsiteY2" fmla="*/ 1116701 h 1399923"/>
              <a:gd name="connsiteX3" fmla="*/ 849663 w 849663"/>
              <a:gd name="connsiteY3" fmla="*/ 275130 h 1399923"/>
              <a:gd name="connsiteX4" fmla="*/ 8092 w 849663"/>
              <a:gd name="connsiteY4" fmla="*/ 0 h 1399923"/>
              <a:gd name="connsiteX5" fmla="*/ 0 w 849663"/>
              <a:gd name="connsiteY5" fmla="*/ 606903 h 1399923"/>
              <a:gd name="connsiteX6" fmla="*/ 356049 w 849663"/>
              <a:gd name="connsiteY6" fmla="*/ 695915 h 1399923"/>
              <a:gd name="connsiteX7" fmla="*/ 0 w 849663"/>
              <a:gd name="connsiteY7" fmla="*/ 857756 h 1399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9663" h="1399923">
                <a:moveTo>
                  <a:pt x="0" y="857756"/>
                </a:moveTo>
                <a:lnTo>
                  <a:pt x="8092" y="1399923"/>
                </a:lnTo>
                <a:lnTo>
                  <a:pt x="849663" y="1116701"/>
                </a:lnTo>
                <a:lnTo>
                  <a:pt x="849663" y="275130"/>
                </a:lnTo>
                <a:lnTo>
                  <a:pt x="8092" y="0"/>
                </a:lnTo>
                <a:lnTo>
                  <a:pt x="0" y="606903"/>
                </a:lnTo>
                <a:lnTo>
                  <a:pt x="356049" y="695915"/>
                </a:lnTo>
                <a:lnTo>
                  <a:pt x="0" y="857756"/>
                </a:lnTo>
                <a:close/>
              </a:path>
            </a:pathLst>
          </a:custGeom>
          <a:solidFill>
            <a:srgbClr val="F2F2F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8" name="Oval 207"/>
          <p:cNvSpPr/>
          <p:nvPr/>
        </p:nvSpPr>
        <p:spPr>
          <a:xfrm>
            <a:off x="2076749" y="1102694"/>
            <a:ext cx="101600" cy="1016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09" name="Group 208"/>
          <p:cNvGrpSpPr/>
          <p:nvPr/>
        </p:nvGrpSpPr>
        <p:grpSpPr>
          <a:xfrm>
            <a:off x="115644" y="3210726"/>
            <a:ext cx="1961105" cy="1803400"/>
            <a:chOff x="9576574" y="850900"/>
            <a:chExt cx="1961105" cy="1803400"/>
          </a:xfrm>
        </p:grpSpPr>
        <p:sp>
          <p:nvSpPr>
            <p:cNvPr id="210" name="Rectangle 209"/>
            <p:cNvSpPr/>
            <p:nvPr/>
          </p:nvSpPr>
          <p:spPr>
            <a:xfrm>
              <a:off x="9576574" y="850900"/>
              <a:ext cx="1943100" cy="1803400"/>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fr-FR" dirty="0"/>
            </a:p>
          </p:txBody>
        </p:sp>
        <p:sp>
          <p:nvSpPr>
            <p:cNvPr id="211" name="Read address"/>
            <p:cNvSpPr txBox="1"/>
            <p:nvPr/>
          </p:nvSpPr>
          <p:spPr>
            <a:xfrm>
              <a:off x="9594579" y="864969"/>
              <a:ext cx="965200" cy="646331"/>
            </a:xfrm>
            <a:prstGeom prst="rect">
              <a:avLst/>
            </a:prstGeom>
            <a:noFill/>
            <a:ln>
              <a:noFill/>
            </a:ln>
          </p:spPr>
          <p:txBody>
            <a:bodyPr wrap="square" rtlCol="0">
              <a:spAutoFit/>
            </a:bodyPr>
            <a:lstStyle/>
            <a:p>
              <a:r>
                <a:rPr lang="fr-FR" dirty="0"/>
                <a:t>Read </a:t>
              </a:r>
              <a:r>
                <a:rPr lang="fr-FR" dirty="0" err="1"/>
                <a:t>address</a:t>
              </a:r>
              <a:endParaRPr lang="fr-FR" dirty="0"/>
            </a:p>
          </p:txBody>
        </p:sp>
        <p:sp>
          <p:nvSpPr>
            <p:cNvPr id="212" name="Instruction"/>
            <p:cNvSpPr txBox="1"/>
            <p:nvPr/>
          </p:nvSpPr>
          <p:spPr>
            <a:xfrm>
              <a:off x="10331179" y="864969"/>
              <a:ext cx="1206500" cy="646331"/>
            </a:xfrm>
            <a:prstGeom prst="rect">
              <a:avLst/>
            </a:prstGeom>
            <a:noFill/>
            <a:ln>
              <a:noFill/>
            </a:ln>
          </p:spPr>
          <p:txBody>
            <a:bodyPr wrap="square" rtlCol="0">
              <a:spAutoFit/>
            </a:bodyPr>
            <a:lstStyle/>
            <a:p>
              <a:pPr algn="r"/>
              <a:r>
                <a:rPr lang="fr-FR" dirty="0"/>
                <a:t>Instruction [31-0]</a:t>
              </a:r>
            </a:p>
          </p:txBody>
        </p:sp>
        <p:sp>
          <p:nvSpPr>
            <p:cNvPr id="213" name="TextBox 212"/>
            <p:cNvSpPr txBox="1"/>
            <p:nvPr/>
          </p:nvSpPr>
          <p:spPr>
            <a:xfrm>
              <a:off x="9936898" y="1791384"/>
              <a:ext cx="1222451" cy="646331"/>
            </a:xfrm>
            <a:prstGeom prst="rect">
              <a:avLst/>
            </a:prstGeom>
            <a:noFill/>
            <a:ln>
              <a:noFill/>
            </a:ln>
          </p:spPr>
          <p:txBody>
            <a:bodyPr wrap="none" rtlCol="0">
              <a:spAutoFit/>
            </a:bodyPr>
            <a:lstStyle/>
            <a:p>
              <a:r>
                <a:rPr lang="fr-FR" b="1" dirty="0"/>
                <a:t>Instruction</a:t>
              </a:r>
            </a:p>
            <a:p>
              <a:pPr algn="ctr"/>
              <a:r>
                <a:rPr lang="fr-FR" b="1" dirty="0"/>
                <a:t>memory</a:t>
              </a:r>
            </a:p>
          </p:txBody>
        </p:sp>
      </p:grpSp>
      <p:sp>
        <p:nvSpPr>
          <p:cNvPr id="214" name="TextBox 213"/>
          <p:cNvSpPr txBox="1"/>
          <p:nvPr/>
        </p:nvSpPr>
        <p:spPr>
          <a:xfrm>
            <a:off x="2406259" y="1912440"/>
            <a:ext cx="530915" cy="338554"/>
          </a:xfrm>
          <a:prstGeom prst="rect">
            <a:avLst/>
          </a:prstGeom>
          <a:noFill/>
          <a:ln>
            <a:noFill/>
          </a:ln>
        </p:spPr>
        <p:txBody>
          <a:bodyPr wrap="none" rtlCol="0">
            <a:spAutoFit/>
          </a:bodyPr>
          <a:lstStyle/>
          <a:p>
            <a:r>
              <a:rPr lang="fr-FR" sz="1600" b="1" dirty="0" err="1"/>
              <a:t>Add</a:t>
            </a:r>
            <a:endParaRPr lang="fr-FR" sz="1600" b="1" dirty="0"/>
          </a:p>
        </p:txBody>
      </p:sp>
      <p:cxnSp>
        <p:nvCxnSpPr>
          <p:cNvPr id="215" name="Straight Arrow Connector 214"/>
          <p:cNvCxnSpPr/>
          <p:nvPr/>
        </p:nvCxnSpPr>
        <p:spPr>
          <a:xfrm>
            <a:off x="1699633" y="2528120"/>
            <a:ext cx="37711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6" name="TextBox 215"/>
          <p:cNvSpPr txBox="1"/>
          <p:nvPr/>
        </p:nvSpPr>
        <p:spPr>
          <a:xfrm>
            <a:off x="321919" y="1993727"/>
            <a:ext cx="308098" cy="646331"/>
          </a:xfrm>
          <a:prstGeom prst="rect">
            <a:avLst/>
          </a:prstGeom>
          <a:solidFill>
            <a:schemeClr val="bg1">
              <a:lumMod val="95000"/>
            </a:schemeClr>
          </a:solidFill>
          <a:ln w="28575">
            <a:solidFill>
              <a:schemeClr val="tx1"/>
            </a:solidFill>
          </a:ln>
        </p:spPr>
        <p:txBody>
          <a:bodyPr wrap="none" rtlCol="0">
            <a:spAutoFit/>
          </a:bodyPr>
          <a:lstStyle/>
          <a:p>
            <a:r>
              <a:rPr lang="fr-FR" b="1" dirty="0"/>
              <a:t>P</a:t>
            </a:r>
          </a:p>
          <a:p>
            <a:r>
              <a:rPr lang="fr-FR" b="1" dirty="0"/>
              <a:t>C</a:t>
            </a:r>
          </a:p>
        </p:txBody>
      </p:sp>
      <p:sp>
        <p:nvSpPr>
          <p:cNvPr id="217" name="TextBox 216"/>
          <p:cNvSpPr txBox="1"/>
          <p:nvPr/>
        </p:nvSpPr>
        <p:spPr>
          <a:xfrm>
            <a:off x="1421698" y="2348770"/>
            <a:ext cx="301686" cy="369332"/>
          </a:xfrm>
          <a:prstGeom prst="rect">
            <a:avLst/>
          </a:prstGeom>
          <a:noFill/>
          <a:ln>
            <a:noFill/>
          </a:ln>
        </p:spPr>
        <p:txBody>
          <a:bodyPr wrap="none" rtlCol="0">
            <a:spAutoFit/>
          </a:bodyPr>
          <a:lstStyle/>
          <a:p>
            <a:r>
              <a:rPr lang="fr-FR" b="1" dirty="0"/>
              <a:t>4</a:t>
            </a:r>
          </a:p>
        </p:txBody>
      </p:sp>
      <p:cxnSp>
        <p:nvCxnSpPr>
          <p:cNvPr id="218" name="Straight Arrow Connector 217"/>
          <p:cNvCxnSpPr/>
          <p:nvPr/>
        </p:nvCxnSpPr>
        <p:spPr>
          <a:xfrm>
            <a:off x="475968" y="2640058"/>
            <a:ext cx="0" cy="57066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0" name="Elbow Connector 219"/>
          <p:cNvCxnSpPr>
            <a:stCxn id="221" idx="6"/>
          </p:cNvCxnSpPr>
          <p:nvPr/>
        </p:nvCxnSpPr>
        <p:spPr>
          <a:xfrm flipV="1">
            <a:off x="526768" y="1718576"/>
            <a:ext cx="1549981" cy="1153961"/>
          </a:xfrm>
          <a:prstGeom prst="bent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1" name="Oval 220"/>
          <p:cNvSpPr/>
          <p:nvPr/>
        </p:nvSpPr>
        <p:spPr>
          <a:xfrm>
            <a:off x="425168" y="2821737"/>
            <a:ext cx="101600" cy="1016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 name="Rounded Rectangle 65"/>
          <p:cNvSpPr/>
          <p:nvPr/>
        </p:nvSpPr>
        <p:spPr>
          <a:xfrm>
            <a:off x="3013575" y="4165424"/>
            <a:ext cx="378320" cy="1315810"/>
          </a:xfrm>
          <a:prstGeom prst="roundRect">
            <a:avLst>
              <a:gd name="adj" fmla="val 50000"/>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nchorCtr="1"/>
          <a:lstStyle/>
          <a:p>
            <a:pPr algn="ctr"/>
            <a:r>
              <a:rPr lang="fr-FR" sz="1200" b="1" dirty="0">
                <a:solidFill>
                  <a:schemeClr val="tx1"/>
                </a:solidFill>
              </a:rPr>
              <a:t>0mux1</a:t>
            </a:r>
          </a:p>
        </p:txBody>
      </p:sp>
      <p:cxnSp>
        <p:nvCxnSpPr>
          <p:cNvPr id="196" name="I[15-11] BUS"/>
          <p:cNvCxnSpPr/>
          <p:nvPr/>
        </p:nvCxnSpPr>
        <p:spPr>
          <a:xfrm>
            <a:off x="2249784" y="5257155"/>
            <a:ext cx="758541"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2546406" y="4128621"/>
            <a:ext cx="0" cy="26161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2541446" y="4390231"/>
            <a:ext cx="441145"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Oval 71"/>
          <p:cNvSpPr/>
          <p:nvPr/>
        </p:nvSpPr>
        <p:spPr>
          <a:xfrm>
            <a:off x="2480839" y="4050293"/>
            <a:ext cx="126000" cy="12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cxnSp>
        <p:nvCxnSpPr>
          <p:cNvPr id="73" name="Straight Connector 72"/>
          <p:cNvCxnSpPr/>
          <p:nvPr/>
        </p:nvCxnSpPr>
        <p:spPr>
          <a:xfrm flipV="1">
            <a:off x="3202734" y="5481234"/>
            <a:ext cx="1" cy="36052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2855683" y="5798613"/>
            <a:ext cx="694101" cy="307777"/>
          </a:xfrm>
          <a:prstGeom prst="rect">
            <a:avLst/>
          </a:prstGeom>
          <a:noFill/>
        </p:spPr>
        <p:txBody>
          <a:bodyPr wrap="none" rtlCol="0">
            <a:spAutoFit/>
          </a:bodyPr>
          <a:lstStyle/>
          <a:p>
            <a:r>
              <a:rPr lang="fr-FR" sz="1400" dirty="0" err="1">
                <a:solidFill>
                  <a:srgbClr val="C00000"/>
                </a:solidFill>
              </a:rPr>
              <a:t>RegDst</a:t>
            </a:r>
            <a:endParaRPr lang="fr-FR" sz="1400" dirty="0">
              <a:solidFill>
                <a:srgbClr val="C00000"/>
              </a:solidFill>
            </a:endParaRPr>
          </a:p>
        </p:txBody>
      </p:sp>
      <p:grpSp>
        <p:nvGrpSpPr>
          <p:cNvPr id="79" name="Group 78"/>
          <p:cNvGrpSpPr/>
          <p:nvPr/>
        </p:nvGrpSpPr>
        <p:grpSpPr>
          <a:xfrm>
            <a:off x="5390604" y="5793121"/>
            <a:ext cx="624403" cy="784114"/>
            <a:chOff x="5147576" y="5528551"/>
            <a:chExt cx="713404" cy="895880"/>
          </a:xfrm>
        </p:grpSpPr>
        <p:sp>
          <p:nvSpPr>
            <p:cNvPr id="80" name="Oval 79"/>
            <p:cNvSpPr/>
            <p:nvPr/>
          </p:nvSpPr>
          <p:spPr>
            <a:xfrm>
              <a:off x="5181954" y="5528551"/>
              <a:ext cx="627851" cy="895880"/>
            </a:xfrm>
            <a:prstGeom prst="ellipse">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81" name="TextBox 80"/>
            <p:cNvSpPr txBox="1"/>
            <p:nvPr/>
          </p:nvSpPr>
          <p:spPr>
            <a:xfrm>
              <a:off x="5147576" y="5666854"/>
              <a:ext cx="713404" cy="527470"/>
            </a:xfrm>
            <a:prstGeom prst="rect">
              <a:avLst/>
            </a:prstGeom>
            <a:noFill/>
            <a:ln>
              <a:noFill/>
            </a:ln>
          </p:spPr>
          <p:txBody>
            <a:bodyPr wrap="none" rtlCol="0">
              <a:spAutoFit/>
            </a:bodyPr>
            <a:lstStyle/>
            <a:p>
              <a:pPr algn="ctr"/>
              <a:r>
                <a:rPr lang="fr-FR" sz="1200" dirty="0" err="1"/>
                <a:t>sign</a:t>
              </a:r>
              <a:endParaRPr lang="fr-FR" sz="1200" dirty="0"/>
            </a:p>
            <a:p>
              <a:pPr algn="ctr"/>
              <a:r>
                <a:rPr lang="fr-FR" sz="1200" dirty="0" err="1"/>
                <a:t>extend</a:t>
              </a:r>
              <a:endParaRPr lang="fr-FR" sz="1200" dirty="0"/>
            </a:p>
          </p:txBody>
        </p:sp>
      </p:grpSp>
      <p:cxnSp>
        <p:nvCxnSpPr>
          <p:cNvPr id="100" name="Elbow Connector 99"/>
          <p:cNvCxnSpPr/>
          <p:nvPr/>
        </p:nvCxnSpPr>
        <p:spPr>
          <a:xfrm rot="16200000" flipH="1">
            <a:off x="9811848" y="3025729"/>
            <a:ext cx="504179" cy="2425254"/>
          </a:xfrm>
          <a:prstGeom prst="bentConnector4">
            <a:avLst>
              <a:gd name="adj1" fmla="val 397329"/>
              <a:gd name="adj2" fmla="val 86287"/>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Elbow Connector 100"/>
          <p:cNvCxnSpPr>
            <a:stCxn id="114" idx="0"/>
            <a:endCxn id="103" idx="1"/>
          </p:cNvCxnSpPr>
          <p:nvPr/>
        </p:nvCxnSpPr>
        <p:spPr>
          <a:xfrm rot="5400000" flipH="1" flipV="1">
            <a:off x="8784062" y="3583894"/>
            <a:ext cx="447320" cy="312823"/>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Rectangle 101"/>
          <p:cNvSpPr/>
          <p:nvPr/>
        </p:nvSpPr>
        <p:spPr>
          <a:xfrm>
            <a:off x="9164134" y="3239746"/>
            <a:ext cx="1595454" cy="1655773"/>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fr-FR" dirty="0"/>
          </a:p>
        </p:txBody>
      </p:sp>
      <p:sp>
        <p:nvSpPr>
          <p:cNvPr id="103" name="Read address"/>
          <p:cNvSpPr txBox="1"/>
          <p:nvPr/>
        </p:nvSpPr>
        <p:spPr>
          <a:xfrm>
            <a:off x="9164134" y="3251298"/>
            <a:ext cx="792513" cy="530694"/>
          </a:xfrm>
          <a:prstGeom prst="rect">
            <a:avLst/>
          </a:prstGeom>
          <a:noFill/>
        </p:spPr>
        <p:txBody>
          <a:bodyPr wrap="square" rtlCol="0">
            <a:spAutoFit/>
          </a:bodyPr>
          <a:lstStyle/>
          <a:p>
            <a:r>
              <a:rPr lang="fr-FR" sz="1400" dirty="0"/>
              <a:t>Read </a:t>
            </a:r>
            <a:r>
              <a:rPr lang="fr-FR" sz="1400" dirty="0" err="1"/>
              <a:t>address</a:t>
            </a:r>
            <a:endParaRPr lang="fr-FR" sz="1400" dirty="0"/>
          </a:p>
        </p:txBody>
      </p:sp>
      <p:sp>
        <p:nvSpPr>
          <p:cNvPr id="104" name="Instruction"/>
          <p:cNvSpPr txBox="1"/>
          <p:nvPr/>
        </p:nvSpPr>
        <p:spPr>
          <a:xfrm>
            <a:off x="9854323" y="3251298"/>
            <a:ext cx="905264" cy="530694"/>
          </a:xfrm>
          <a:prstGeom prst="rect">
            <a:avLst/>
          </a:prstGeom>
          <a:noFill/>
        </p:spPr>
        <p:txBody>
          <a:bodyPr wrap="square" rtlCol="0">
            <a:spAutoFit/>
          </a:bodyPr>
          <a:lstStyle/>
          <a:p>
            <a:pPr algn="r"/>
            <a:r>
              <a:rPr lang="fr-FR" sz="1400" dirty="0"/>
              <a:t>Read data</a:t>
            </a:r>
          </a:p>
        </p:txBody>
      </p:sp>
      <p:sp>
        <p:nvSpPr>
          <p:cNvPr id="105" name="TextBox 104"/>
          <p:cNvSpPr txBox="1"/>
          <p:nvPr/>
        </p:nvSpPr>
        <p:spPr>
          <a:xfrm>
            <a:off x="9854325" y="4267446"/>
            <a:ext cx="813204" cy="530694"/>
          </a:xfrm>
          <a:prstGeom prst="rect">
            <a:avLst/>
          </a:prstGeom>
          <a:noFill/>
        </p:spPr>
        <p:txBody>
          <a:bodyPr wrap="none" rtlCol="0">
            <a:spAutoFit/>
          </a:bodyPr>
          <a:lstStyle/>
          <a:p>
            <a:pPr algn="ctr"/>
            <a:r>
              <a:rPr lang="fr-FR" b="1" dirty="0"/>
              <a:t>Data </a:t>
            </a:r>
          </a:p>
          <a:p>
            <a:pPr algn="ctr"/>
            <a:r>
              <a:rPr lang="fr-FR" b="1" dirty="0"/>
              <a:t>memory</a:t>
            </a:r>
          </a:p>
        </p:txBody>
      </p:sp>
      <p:cxnSp>
        <p:nvCxnSpPr>
          <p:cNvPr id="106" name="Straight Arrow Connector 105"/>
          <p:cNvCxnSpPr/>
          <p:nvPr/>
        </p:nvCxnSpPr>
        <p:spPr>
          <a:xfrm>
            <a:off x="10759587" y="3604874"/>
            <a:ext cx="51697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Read address"/>
          <p:cNvSpPr txBox="1"/>
          <p:nvPr/>
        </p:nvSpPr>
        <p:spPr>
          <a:xfrm>
            <a:off x="9164134" y="3792420"/>
            <a:ext cx="792513" cy="530694"/>
          </a:xfrm>
          <a:prstGeom prst="rect">
            <a:avLst/>
          </a:prstGeom>
          <a:noFill/>
        </p:spPr>
        <p:txBody>
          <a:bodyPr wrap="square" rtlCol="0">
            <a:spAutoFit/>
          </a:bodyPr>
          <a:lstStyle/>
          <a:p>
            <a:r>
              <a:rPr lang="fr-FR" sz="1400" dirty="0"/>
              <a:t>Write </a:t>
            </a:r>
            <a:r>
              <a:rPr lang="fr-FR" sz="1400" dirty="0" err="1"/>
              <a:t>address</a:t>
            </a:r>
            <a:endParaRPr lang="fr-FR" sz="1400" dirty="0"/>
          </a:p>
        </p:txBody>
      </p:sp>
      <p:sp>
        <p:nvSpPr>
          <p:cNvPr id="108" name="Read address"/>
          <p:cNvSpPr txBox="1"/>
          <p:nvPr/>
        </p:nvSpPr>
        <p:spPr>
          <a:xfrm>
            <a:off x="9164134" y="4333541"/>
            <a:ext cx="792513" cy="530694"/>
          </a:xfrm>
          <a:prstGeom prst="rect">
            <a:avLst/>
          </a:prstGeom>
          <a:noFill/>
        </p:spPr>
        <p:txBody>
          <a:bodyPr wrap="square" rtlCol="0">
            <a:spAutoFit/>
          </a:bodyPr>
          <a:lstStyle/>
          <a:p>
            <a:r>
              <a:rPr lang="fr-FR" sz="1400" dirty="0"/>
              <a:t>Write data</a:t>
            </a:r>
          </a:p>
        </p:txBody>
      </p:sp>
      <p:cxnSp>
        <p:nvCxnSpPr>
          <p:cNvPr id="109" name="Straight Arrow Connector 108"/>
          <p:cNvCxnSpPr/>
          <p:nvPr/>
        </p:nvCxnSpPr>
        <p:spPr>
          <a:xfrm>
            <a:off x="8624278" y="4034657"/>
            <a:ext cx="536515" cy="80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102" idx="0"/>
          </p:cNvCxnSpPr>
          <p:nvPr/>
        </p:nvCxnSpPr>
        <p:spPr>
          <a:xfrm flipV="1">
            <a:off x="9961861" y="2988839"/>
            <a:ext cx="0" cy="250907"/>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V="1">
            <a:off x="9967176" y="4895520"/>
            <a:ext cx="0" cy="27336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9468783" y="2718245"/>
            <a:ext cx="978986" cy="307777"/>
          </a:xfrm>
          <a:prstGeom prst="rect">
            <a:avLst/>
          </a:prstGeom>
          <a:noFill/>
        </p:spPr>
        <p:txBody>
          <a:bodyPr wrap="none" rtlCol="0">
            <a:spAutoFit/>
          </a:bodyPr>
          <a:lstStyle/>
          <a:p>
            <a:r>
              <a:rPr lang="fr-FR" sz="1400" dirty="0" err="1">
                <a:solidFill>
                  <a:srgbClr val="C00000"/>
                </a:solidFill>
              </a:rPr>
              <a:t>MemWrite</a:t>
            </a:r>
            <a:endParaRPr lang="fr-FR" sz="1400" dirty="0">
              <a:solidFill>
                <a:srgbClr val="C00000"/>
              </a:solidFill>
            </a:endParaRPr>
          </a:p>
        </p:txBody>
      </p:sp>
      <p:sp>
        <p:nvSpPr>
          <p:cNvPr id="113" name="TextBox 112"/>
          <p:cNvSpPr txBox="1"/>
          <p:nvPr/>
        </p:nvSpPr>
        <p:spPr>
          <a:xfrm>
            <a:off x="9501057" y="5121540"/>
            <a:ext cx="936538" cy="307777"/>
          </a:xfrm>
          <a:prstGeom prst="rect">
            <a:avLst/>
          </a:prstGeom>
          <a:noFill/>
        </p:spPr>
        <p:txBody>
          <a:bodyPr wrap="none" rtlCol="0">
            <a:spAutoFit/>
          </a:bodyPr>
          <a:lstStyle/>
          <a:p>
            <a:r>
              <a:rPr lang="fr-FR" sz="1400" dirty="0" err="1">
                <a:solidFill>
                  <a:srgbClr val="C00000"/>
                </a:solidFill>
              </a:rPr>
              <a:t>MemRead</a:t>
            </a:r>
            <a:endParaRPr lang="fr-FR" sz="1400" dirty="0">
              <a:solidFill>
                <a:srgbClr val="C00000"/>
              </a:solidFill>
            </a:endParaRPr>
          </a:p>
        </p:txBody>
      </p:sp>
      <p:sp>
        <p:nvSpPr>
          <p:cNvPr id="114" name="Oval 113"/>
          <p:cNvSpPr/>
          <p:nvPr/>
        </p:nvSpPr>
        <p:spPr>
          <a:xfrm>
            <a:off x="8779311" y="3963965"/>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15" name="Straight Connector 114"/>
          <p:cNvCxnSpPr/>
          <p:nvPr/>
        </p:nvCxnSpPr>
        <p:spPr>
          <a:xfrm flipV="1">
            <a:off x="11496009" y="2993097"/>
            <a:ext cx="1" cy="36052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11029321" y="2697136"/>
            <a:ext cx="1007135" cy="307777"/>
          </a:xfrm>
          <a:prstGeom prst="rect">
            <a:avLst/>
          </a:prstGeom>
          <a:noFill/>
        </p:spPr>
        <p:txBody>
          <a:bodyPr wrap="none" rtlCol="0">
            <a:spAutoFit/>
          </a:bodyPr>
          <a:lstStyle/>
          <a:p>
            <a:r>
              <a:rPr lang="fr-FR" sz="1400" dirty="0" err="1">
                <a:solidFill>
                  <a:srgbClr val="C00000"/>
                </a:solidFill>
              </a:rPr>
              <a:t>MemToReg</a:t>
            </a:r>
            <a:endParaRPr lang="fr-FR" sz="1400" dirty="0">
              <a:solidFill>
                <a:srgbClr val="C00000"/>
              </a:solidFill>
            </a:endParaRPr>
          </a:p>
        </p:txBody>
      </p:sp>
      <p:sp>
        <p:nvSpPr>
          <p:cNvPr id="119" name="Rounded Rectangle 118"/>
          <p:cNvSpPr/>
          <p:nvPr/>
        </p:nvSpPr>
        <p:spPr>
          <a:xfrm>
            <a:off x="11307443" y="3368043"/>
            <a:ext cx="378320" cy="1315810"/>
          </a:xfrm>
          <a:prstGeom prst="roundRect">
            <a:avLst>
              <a:gd name="adj" fmla="val 50000"/>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nchorCtr="1"/>
          <a:lstStyle/>
          <a:p>
            <a:pPr algn="ctr"/>
            <a:r>
              <a:rPr lang="fr-FR" sz="1200" b="1" dirty="0">
                <a:solidFill>
                  <a:schemeClr val="tx1"/>
                </a:solidFill>
              </a:rPr>
              <a:t>1mux0</a:t>
            </a:r>
          </a:p>
        </p:txBody>
      </p:sp>
      <p:cxnSp>
        <p:nvCxnSpPr>
          <p:cNvPr id="4" name="Elbow Connector 3"/>
          <p:cNvCxnSpPr>
            <a:stCxn id="119" idx="3"/>
            <a:endCxn id="189" idx="1"/>
          </p:cNvCxnSpPr>
          <p:nvPr/>
        </p:nvCxnSpPr>
        <p:spPr>
          <a:xfrm flipH="1">
            <a:off x="3906711" y="4025948"/>
            <a:ext cx="7779052" cy="1112041"/>
          </a:xfrm>
          <a:prstGeom prst="bentConnector5">
            <a:avLst>
              <a:gd name="adj1" fmla="val -2939"/>
              <a:gd name="adj2" fmla="val 244365"/>
              <a:gd name="adj3" fmla="val 10458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1" name="Oval 120"/>
          <p:cNvSpPr/>
          <p:nvPr/>
        </p:nvSpPr>
        <p:spPr>
          <a:xfrm>
            <a:off x="6713083" y="5431496"/>
            <a:ext cx="71091" cy="71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22" name="Straight Arrow Connector 121"/>
          <p:cNvCxnSpPr/>
          <p:nvPr/>
        </p:nvCxnSpPr>
        <p:spPr>
          <a:xfrm>
            <a:off x="5974442" y="4579118"/>
            <a:ext cx="73864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3" name="Rounded Rectangle 122"/>
          <p:cNvSpPr/>
          <p:nvPr/>
        </p:nvSpPr>
        <p:spPr>
          <a:xfrm>
            <a:off x="6721513" y="4347285"/>
            <a:ext cx="378320" cy="1315810"/>
          </a:xfrm>
          <a:prstGeom prst="roundRect">
            <a:avLst>
              <a:gd name="adj" fmla="val 50000"/>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nchorCtr="1"/>
          <a:lstStyle/>
          <a:p>
            <a:pPr algn="ctr"/>
            <a:r>
              <a:rPr lang="fr-FR" sz="1200" b="1" dirty="0">
                <a:solidFill>
                  <a:schemeClr val="tx1"/>
                </a:solidFill>
              </a:rPr>
              <a:t>1mux0</a:t>
            </a:r>
          </a:p>
        </p:txBody>
      </p:sp>
      <p:cxnSp>
        <p:nvCxnSpPr>
          <p:cNvPr id="124" name="Straight Connector 123"/>
          <p:cNvCxnSpPr>
            <a:stCxn id="123" idx="0"/>
          </p:cNvCxnSpPr>
          <p:nvPr/>
        </p:nvCxnSpPr>
        <p:spPr>
          <a:xfrm flipV="1">
            <a:off x="6910673" y="4084453"/>
            <a:ext cx="0" cy="262832"/>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6563621" y="3823669"/>
            <a:ext cx="694101" cy="307777"/>
          </a:xfrm>
          <a:prstGeom prst="rect">
            <a:avLst/>
          </a:prstGeom>
          <a:noFill/>
        </p:spPr>
        <p:txBody>
          <a:bodyPr wrap="none" rtlCol="0">
            <a:spAutoFit/>
          </a:bodyPr>
          <a:lstStyle/>
          <a:p>
            <a:r>
              <a:rPr lang="fr-FR" sz="1400" dirty="0" err="1">
                <a:solidFill>
                  <a:srgbClr val="C00000"/>
                </a:solidFill>
              </a:rPr>
              <a:t>ALUSrc</a:t>
            </a:r>
            <a:endParaRPr lang="fr-FR" sz="1400" dirty="0">
              <a:solidFill>
                <a:srgbClr val="C00000"/>
              </a:solidFill>
            </a:endParaRPr>
          </a:p>
        </p:txBody>
      </p:sp>
      <p:cxnSp>
        <p:nvCxnSpPr>
          <p:cNvPr id="126" name="Elbow Connector 125"/>
          <p:cNvCxnSpPr>
            <a:endCxn id="121" idx="2"/>
          </p:cNvCxnSpPr>
          <p:nvPr/>
        </p:nvCxnSpPr>
        <p:spPr>
          <a:xfrm flipV="1">
            <a:off x="5970216" y="5467042"/>
            <a:ext cx="742867" cy="718136"/>
          </a:xfrm>
          <a:prstGeom prst="bent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Elbow Connector 126"/>
          <p:cNvCxnSpPr>
            <a:stCxn id="123" idx="3"/>
            <a:endCxn id="120" idx="2"/>
          </p:cNvCxnSpPr>
          <p:nvPr/>
        </p:nvCxnSpPr>
        <p:spPr>
          <a:xfrm flipV="1">
            <a:off x="7099833" y="4589314"/>
            <a:ext cx="435785" cy="415876"/>
          </a:xfrm>
          <a:prstGeom prst="bentConnector3">
            <a:avLst>
              <a:gd name="adj1" fmla="val 3272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Elbow Connector 127"/>
          <p:cNvCxnSpPr>
            <a:stCxn id="129" idx="4"/>
            <a:endCxn id="130" idx="2"/>
          </p:cNvCxnSpPr>
          <p:nvPr/>
        </p:nvCxnSpPr>
        <p:spPr>
          <a:xfrm rot="5400000" flipH="1" flipV="1">
            <a:off x="7623434" y="3103687"/>
            <a:ext cx="72000" cy="3010441"/>
          </a:xfrm>
          <a:prstGeom prst="bentConnector4">
            <a:avLst>
              <a:gd name="adj1" fmla="val -1870810"/>
              <a:gd name="adj2" fmla="val 81804"/>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9" name="Oval 128"/>
          <p:cNvSpPr/>
          <p:nvPr/>
        </p:nvSpPr>
        <p:spPr>
          <a:xfrm>
            <a:off x="6082214" y="4500908"/>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6" name="Straight Connector 85"/>
          <p:cNvCxnSpPr/>
          <p:nvPr/>
        </p:nvCxnSpPr>
        <p:spPr>
          <a:xfrm>
            <a:off x="2242851" y="3589763"/>
            <a:ext cx="0" cy="260569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I[15-11] BUS"/>
          <p:cNvCxnSpPr/>
          <p:nvPr/>
        </p:nvCxnSpPr>
        <p:spPr>
          <a:xfrm>
            <a:off x="2249784" y="6195454"/>
            <a:ext cx="3140820"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2" name="Freeform 91"/>
          <p:cNvSpPr/>
          <p:nvPr/>
        </p:nvSpPr>
        <p:spPr>
          <a:xfrm>
            <a:off x="7557466" y="1831203"/>
            <a:ext cx="849663" cy="1399923"/>
          </a:xfrm>
          <a:custGeom>
            <a:avLst/>
            <a:gdLst>
              <a:gd name="connsiteX0" fmla="*/ 0 w 849663"/>
              <a:gd name="connsiteY0" fmla="*/ 857756 h 1399923"/>
              <a:gd name="connsiteX1" fmla="*/ 8092 w 849663"/>
              <a:gd name="connsiteY1" fmla="*/ 1399923 h 1399923"/>
              <a:gd name="connsiteX2" fmla="*/ 849663 w 849663"/>
              <a:gd name="connsiteY2" fmla="*/ 1116701 h 1399923"/>
              <a:gd name="connsiteX3" fmla="*/ 849663 w 849663"/>
              <a:gd name="connsiteY3" fmla="*/ 275130 h 1399923"/>
              <a:gd name="connsiteX4" fmla="*/ 8092 w 849663"/>
              <a:gd name="connsiteY4" fmla="*/ 0 h 1399923"/>
              <a:gd name="connsiteX5" fmla="*/ 0 w 849663"/>
              <a:gd name="connsiteY5" fmla="*/ 606903 h 1399923"/>
              <a:gd name="connsiteX6" fmla="*/ 356049 w 849663"/>
              <a:gd name="connsiteY6" fmla="*/ 695915 h 1399923"/>
              <a:gd name="connsiteX7" fmla="*/ 0 w 849663"/>
              <a:gd name="connsiteY7" fmla="*/ 857756 h 1399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9663" h="1399923">
                <a:moveTo>
                  <a:pt x="0" y="857756"/>
                </a:moveTo>
                <a:lnTo>
                  <a:pt x="8092" y="1399923"/>
                </a:lnTo>
                <a:lnTo>
                  <a:pt x="849663" y="1116701"/>
                </a:lnTo>
                <a:lnTo>
                  <a:pt x="849663" y="275130"/>
                </a:lnTo>
                <a:lnTo>
                  <a:pt x="8092" y="0"/>
                </a:lnTo>
                <a:lnTo>
                  <a:pt x="0" y="606903"/>
                </a:lnTo>
                <a:lnTo>
                  <a:pt x="356049" y="695915"/>
                </a:lnTo>
                <a:lnTo>
                  <a:pt x="0" y="857756"/>
                </a:lnTo>
                <a:close/>
              </a:path>
            </a:pathLst>
          </a:custGeom>
          <a:solidFill>
            <a:srgbClr val="F2F2F2"/>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C00000"/>
              </a:solidFill>
            </a:endParaRPr>
          </a:p>
        </p:txBody>
      </p:sp>
      <p:sp>
        <p:nvSpPr>
          <p:cNvPr id="93" name="TextBox 92"/>
          <p:cNvSpPr txBox="1"/>
          <p:nvPr/>
        </p:nvSpPr>
        <p:spPr>
          <a:xfrm>
            <a:off x="7888723" y="2341519"/>
            <a:ext cx="530915" cy="338554"/>
          </a:xfrm>
          <a:prstGeom prst="rect">
            <a:avLst/>
          </a:prstGeom>
          <a:noFill/>
          <a:ln>
            <a:noFill/>
          </a:ln>
        </p:spPr>
        <p:txBody>
          <a:bodyPr wrap="none" rtlCol="0">
            <a:spAutoFit/>
          </a:bodyPr>
          <a:lstStyle/>
          <a:p>
            <a:r>
              <a:rPr lang="fr-FR" sz="1600" b="1" dirty="0" err="1">
                <a:solidFill>
                  <a:srgbClr val="C00000"/>
                </a:solidFill>
              </a:rPr>
              <a:t>Add</a:t>
            </a:r>
            <a:endParaRPr lang="fr-FR" sz="1600" b="1" dirty="0">
              <a:solidFill>
                <a:srgbClr val="C00000"/>
              </a:solidFill>
            </a:endParaRPr>
          </a:p>
        </p:txBody>
      </p:sp>
      <p:sp>
        <p:nvSpPr>
          <p:cNvPr id="94" name="Oval 93"/>
          <p:cNvSpPr/>
          <p:nvPr/>
        </p:nvSpPr>
        <p:spPr>
          <a:xfrm>
            <a:off x="6598409" y="2534019"/>
            <a:ext cx="627851" cy="895880"/>
          </a:xfrm>
          <a:prstGeom prst="ellipse">
            <a:avLst/>
          </a:prstGeom>
          <a:solidFill>
            <a:schemeClr val="bg1">
              <a:lumMod val="95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5" name="TextBox 94"/>
          <p:cNvSpPr txBox="1"/>
          <p:nvPr/>
        </p:nvSpPr>
        <p:spPr>
          <a:xfrm>
            <a:off x="6598409" y="2804371"/>
            <a:ext cx="627851" cy="338554"/>
          </a:xfrm>
          <a:prstGeom prst="rect">
            <a:avLst/>
          </a:prstGeom>
          <a:noFill/>
        </p:spPr>
        <p:txBody>
          <a:bodyPr wrap="square" rtlCol="0">
            <a:spAutoFit/>
          </a:bodyPr>
          <a:lstStyle/>
          <a:p>
            <a:pPr algn="ctr"/>
            <a:r>
              <a:rPr lang="fr-FR" sz="1600" b="1" dirty="0">
                <a:solidFill>
                  <a:srgbClr val="C00000"/>
                </a:solidFill>
              </a:rPr>
              <a:t>&lt;&lt; 2</a:t>
            </a:r>
          </a:p>
        </p:txBody>
      </p:sp>
      <p:sp>
        <p:nvSpPr>
          <p:cNvPr id="116" name="Rounded Rectangle 115"/>
          <p:cNvSpPr/>
          <p:nvPr/>
        </p:nvSpPr>
        <p:spPr>
          <a:xfrm>
            <a:off x="8907576" y="1437752"/>
            <a:ext cx="378320" cy="1315810"/>
          </a:xfrm>
          <a:prstGeom prst="roundRect">
            <a:avLst>
              <a:gd name="adj" fmla="val 50000"/>
            </a:avLst>
          </a:prstGeom>
          <a:solidFill>
            <a:schemeClr val="bg1">
              <a:lumMod val="95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nchorCtr="1"/>
          <a:lstStyle/>
          <a:p>
            <a:pPr algn="ctr"/>
            <a:r>
              <a:rPr lang="fr-FR" sz="1200" b="1" dirty="0">
                <a:solidFill>
                  <a:srgbClr val="C00000"/>
                </a:solidFill>
              </a:rPr>
              <a:t>0mux1</a:t>
            </a:r>
          </a:p>
        </p:txBody>
      </p:sp>
      <p:cxnSp>
        <p:nvCxnSpPr>
          <p:cNvPr id="117" name="Straight Connector 116"/>
          <p:cNvCxnSpPr/>
          <p:nvPr/>
        </p:nvCxnSpPr>
        <p:spPr>
          <a:xfrm flipV="1">
            <a:off x="9096736" y="2753562"/>
            <a:ext cx="0" cy="11128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8804769" y="2800668"/>
            <a:ext cx="590803" cy="307777"/>
          </a:xfrm>
          <a:prstGeom prst="rect">
            <a:avLst/>
          </a:prstGeom>
          <a:noFill/>
        </p:spPr>
        <p:txBody>
          <a:bodyPr wrap="none" rtlCol="0">
            <a:spAutoFit/>
          </a:bodyPr>
          <a:lstStyle/>
          <a:p>
            <a:r>
              <a:rPr lang="fr-FR" sz="1400" dirty="0" err="1">
                <a:solidFill>
                  <a:srgbClr val="C00000"/>
                </a:solidFill>
              </a:rPr>
              <a:t>PCSrc</a:t>
            </a:r>
            <a:endParaRPr lang="fr-FR" sz="1400" dirty="0">
              <a:solidFill>
                <a:srgbClr val="C00000"/>
              </a:solidFill>
            </a:endParaRPr>
          </a:p>
        </p:txBody>
      </p:sp>
      <p:sp>
        <p:nvSpPr>
          <p:cNvPr id="135" name="ALU_label"/>
          <p:cNvSpPr txBox="1"/>
          <p:nvPr/>
        </p:nvSpPr>
        <p:spPr>
          <a:xfrm>
            <a:off x="7953068" y="3462205"/>
            <a:ext cx="589520" cy="369332"/>
          </a:xfrm>
          <a:prstGeom prst="rect">
            <a:avLst/>
          </a:prstGeom>
          <a:noFill/>
        </p:spPr>
        <p:txBody>
          <a:bodyPr wrap="none" rtlCol="0">
            <a:spAutoFit/>
          </a:bodyPr>
          <a:lstStyle/>
          <a:p>
            <a:r>
              <a:rPr lang="fr-FR" dirty="0" err="1">
                <a:solidFill>
                  <a:srgbClr val="C00000"/>
                </a:solidFill>
              </a:rPr>
              <a:t>zero</a:t>
            </a:r>
            <a:endParaRPr lang="fr-FR" dirty="0">
              <a:solidFill>
                <a:srgbClr val="C00000"/>
              </a:solidFill>
            </a:endParaRPr>
          </a:p>
        </p:txBody>
      </p:sp>
      <p:cxnSp>
        <p:nvCxnSpPr>
          <p:cNvPr id="136" name="Straight Arrow Connector 135"/>
          <p:cNvCxnSpPr/>
          <p:nvPr/>
        </p:nvCxnSpPr>
        <p:spPr>
          <a:xfrm flipV="1">
            <a:off x="8392501" y="3030525"/>
            <a:ext cx="400965" cy="424387"/>
          </a:xfrm>
          <a:prstGeom prst="straightConnector1">
            <a:avLst/>
          </a:prstGeom>
          <a:ln w="19050">
            <a:solidFill>
              <a:srgbClr val="C0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p:nvPr/>
        </p:nvCxnSpPr>
        <p:spPr>
          <a:xfrm>
            <a:off x="7226260" y="2996060"/>
            <a:ext cx="33120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Elbow Connector 137"/>
          <p:cNvCxnSpPr>
            <a:stCxn id="148" idx="0"/>
            <a:endCxn id="94" idx="2"/>
          </p:cNvCxnSpPr>
          <p:nvPr/>
        </p:nvCxnSpPr>
        <p:spPr>
          <a:xfrm rot="5400000" flipH="1" flipV="1">
            <a:off x="5258016" y="4061378"/>
            <a:ext cx="2419811" cy="260975"/>
          </a:xfrm>
          <a:prstGeom prst="bentConnector2">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p:nvPr/>
        </p:nvCxnSpPr>
        <p:spPr>
          <a:xfrm>
            <a:off x="8407129" y="2534019"/>
            <a:ext cx="500447"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Elbow Connector 139"/>
          <p:cNvCxnSpPr>
            <a:stCxn id="116" idx="3"/>
            <a:endCxn id="216" idx="0"/>
          </p:cNvCxnSpPr>
          <p:nvPr/>
        </p:nvCxnSpPr>
        <p:spPr>
          <a:xfrm flipH="1" flipV="1">
            <a:off x="475968" y="1993727"/>
            <a:ext cx="8809928" cy="101930"/>
          </a:xfrm>
          <a:prstGeom prst="bentConnector4">
            <a:avLst>
              <a:gd name="adj1" fmla="val -2595"/>
              <a:gd name="adj2" fmla="val 869719"/>
            </a:avLst>
          </a:prstGeom>
          <a:ln w="57150" cmpd="dbl">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906004" y="2102934"/>
            <a:ext cx="4665897" cy="0"/>
          </a:xfrm>
          <a:prstGeom prst="straightConnector1">
            <a:avLst/>
          </a:prstGeom>
          <a:ln w="57150" cmpd="dbl">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2" name="Rectangle 141"/>
          <p:cNvSpPr/>
          <p:nvPr/>
        </p:nvSpPr>
        <p:spPr>
          <a:xfrm>
            <a:off x="5401230" y="289807"/>
            <a:ext cx="6568236" cy="717699"/>
          </a:xfrm>
          <a:prstGeom prst="rect">
            <a:avLst/>
          </a:prstGeom>
          <a:solidFill>
            <a:schemeClr val="tx1">
              <a:lumMod val="75000"/>
              <a:lumOff val="25000"/>
            </a:schemeClr>
          </a:solidFill>
          <a:ln w="38100">
            <a:solidFill>
              <a:srgbClr val="C00000"/>
            </a:solidFill>
          </a:ln>
          <a:effectLst>
            <a:outerShdw blurRad="50800" dist="177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143" name="Table 142"/>
          <p:cNvGraphicFramePr>
            <a:graphicFrameLocks noGrp="1"/>
          </p:cNvGraphicFramePr>
          <p:nvPr>
            <p:extLst>
              <p:ext uri="{D42A27DB-BD31-4B8C-83A1-F6EECF244321}">
                <p14:modId xmlns:p14="http://schemas.microsoft.com/office/powerpoint/2010/main" val="653784801"/>
              </p:ext>
            </p:extLst>
          </p:nvPr>
        </p:nvGraphicFramePr>
        <p:xfrm>
          <a:off x="5540924" y="309561"/>
          <a:ext cx="6300000" cy="614680"/>
        </p:xfrm>
        <a:graphic>
          <a:graphicData uri="http://schemas.openxmlformats.org/drawingml/2006/table">
            <a:tbl>
              <a:tblPr firstRow="1" bandRow="1">
                <a:tableStyleId>{2D5ABB26-0587-4C30-8999-92F81FD0307C}</a:tableStyleId>
              </a:tblPr>
              <a:tblGrid>
                <a:gridCol w="900000">
                  <a:extLst>
                    <a:ext uri="{9D8B030D-6E8A-4147-A177-3AD203B41FA5}">
                      <a16:colId xmlns:a16="http://schemas.microsoft.com/office/drawing/2014/main" val="20000"/>
                    </a:ext>
                  </a:extLst>
                </a:gridCol>
                <a:gridCol w="900000">
                  <a:extLst>
                    <a:ext uri="{9D8B030D-6E8A-4147-A177-3AD203B41FA5}">
                      <a16:colId xmlns:a16="http://schemas.microsoft.com/office/drawing/2014/main" val="20001"/>
                    </a:ext>
                  </a:extLst>
                </a:gridCol>
                <a:gridCol w="900000">
                  <a:extLst>
                    <a:ext uri="{9D8B030D-6E8A-4147-A177-3AD203B41FA5}">
                      <a16:colId xmlns:a16="http://schemas.microsoft.com/office/drawing/2014/main" val="20002"/>
                    </a:ext>
                  </a:extLst>
                </a:gridCol>
                <a:gridCol w="900000">
                  <a:extLst>
                    <a:ext uri="{9D8B030D-6E8A-4147-A177-3AD203B41FA5}">
                      <a16:colId xmlns:a16="http://schemas.microsoft.com/office/drawing/2014/main" val="20003"/>
                    </a:ext>
                  </a:extLst>
                </a:gridCol>
                <a:gridCol w="2700000">
                  <a:extLst>
                    <a:ext uri="{9D8B030D-6E8A-4147-A177-3AD203B41FA5}">
                      <a16:colId xmlns:a16="http://schemas.microsoft.com/office/drawing/2014/main" val="20004"/>
                    </a:ext>
                  </a:extLst>
                </a:gridCol>
              </a:tblGrid>
              <a:tr h="216000">
                <a:tc>
                  <a:txBody>
                    <a:bodyPr/>
                    <a:lstStyle/>
                    <a:p>
                      <a:pPr algn="ctr" rtl="0"/>
                      <a:endParaRPr lang="fr-FR" sz="1000" dirty="0">
                        <a:solidFill>
                          <a:schemeClr val="bg1"/>
                        </a:solidFill>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000" dirty="0">
                          <a:solidFill>
                            <a:srgbClr val="FFFF00"/>
                          </a:solidFill>
                        </a:rPr>
                        <a:t>31                   26</a:t>
                      </a:r>
                    </a:p>
                  </a:txBody>
                  <a:tcPr marL="45720" marR="45720" anchor="ctr" anchorCtr="1">
                    <a:lnL w="12700" cap="flat" cmpd="sng" algn="ctr">
                      <a:noFill/>
                      <a:prstDash val="solid"/>
                      <a:round/>
                      <a:headEnd type="none" w="med" len="med"/>
                      <a:tailEnd type="none" w="med" len="med"/>
                    </a:lnL>
                    <a:lnR w="12700" cap="flat" cmpd="sng" algn="ctr">
                      <a:noFill/>
                      <a:prstDash val="dot"/>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000" dirty="0">
                          <a:solidFill>
                            <a:srgbClr val="FFFF00"/>
                          </a:solidFill>
                        </a:rPr>
                        <a:t>25                   21</a:t>
                      </a:r>
                    </a:p>
                  </a:txBody>
                  <a:tcPr marL="45720" marR="45720" anchor="ctr" anchorCtr="1">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000" dirty="0">
                          <a:solidFill>
                            <a:srgbClr val="FFFF00"/>
                          </a:solidFill>
                        </a:rPr>
                        <a:t>20               16</a:t>
                      </a:r>
                    </a:p>
                  </a:txBody>
                  <a:tcPr anchor="ctr" anchorCtr="1">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000" dirty="0">
                          <a:solidFill>
                            <a:srgbClr val="FFFF00"/>
                          </a:solidFill>
                        </a:rPr>
                        <a:t>15</a:t>
                      </a:r>
                      <a:r>
                        <a:rPr lang="fr-FR" sz="1000" baseline="0" dirty="0">
                          <a:solidFill>
                            <a:srgbClr val="FFFF00"/>
                          </a:solidFill>
                        </a:rPr>
                        <a:t>                                                                                 </a:t>
                      </a:r>
                      <a:r>
                        <a:rPr lang="fr-FR" sz="1000" dirty="0">
                          <a:solidFill>
                            <a:srgbClr val="FFFF00"/>
                          </a:solidFill>
                        </a:rPr>
                        <a:t>0</a:t>
                      </a:r>
                    </a:p>
                  </a:txBody>
                  <a:tcPr anchor="ctr" anchorCtr="1">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b="1" dirty="0" err="1">
                          <a:solidFill>
                            <a:schemeClr val="accent2"/>
                          </a:solidFill>
                        </a:rPr>
                        <a:t>beq</a:t>
                      </a:r>
                      <a:endParaRPr lang="fr-FR" sz="1800" b="1" dirty="0">
                        <a:solidFill>
                          <a:schemeClr val="accent2"/>
                        </a:solidFill>
                      </a:endParaRPr>
                    </a:p>
                  </a:txBody>
                  <a:tcPr marL="45720" marR="4572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800" b="1" dirty="0">
                          <a:solidFill>
                            <a:schemeClr val="accent6">
                              <a:lumMod val="60000"/>
                              <a:lumOff val="40000"/>
                            </a:schemeClr>
                          </a:solidFill>
                        </a:rPr>
                        <a:t>000100</a:t>
                      </a:r>
                    </a:p>
                  </a:txBody>
                  <a:tcPr marL="45720" marR="45720" anchor="ctr" anchorCtr="1">
                    <a:lnL w="12700" cap="flat" cmpd="sng" algn="ctr">
                      <a:solidFill>
                        <a:schemeClr val="bg1"/>
                      </a:solidFill>
                      <a:prstDash val="solid"/>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fr-FR" sz="1800" b="1" dirty="0" err="1">
                          <a:solidFill>
                            <a:schemeClr val="accent1">
                              <a:lumMod val="60000"/>
                              <a:lumOff val="40000"/>
                            </a:schemeClr>
                          </a:solidFill>
                        </a:rPr>
                        <a:t>rs</a:t>
                      </a:r>
                      <a:endParaRPr lang="fr-FR" sz="1800" b="1" dirty="0">
                        <a:solidFill>
                          <a:schemeClr val="accent1">
                            <a:lumMod val="60000"/>
                            <a:lumOff val="40000"/>
                          </a:schemeClr>
                        </a:solidFill>
                      </a:endParaRPr>
                    </a:p>
                  </a:txBody>
                  <a:tcPr marL="45720" marR="45720" anchor="ctr" anchorCtr="1">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fr-FR" sz="1800" b="1" dirty="0" err="1">
                          <a:solidFill>
                            <a:srgbClr val="FF6D6D"/>
                          </a:solidFill>
                        </a:rPr>
                        <a:t>rt</a:t>
                      </a:r>
                      <a:endParaRPr lang="fr-FR" sz="1800" b="1" dirty="0">
                        <a:solidFill>
                          <a:srgbClr val="FF6D6D"/>
                        </a:solidFill>
                      </a:endParaRPr>
                    </a:p>
                  </a:txBody>
                  <a:tcPr anchor="ctr" anchorCtr="1">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fr-FR" sz="1800" dirty="0">
                          <a:solidFill>
                            <a:schemeClr val="bg1"/>
                          </a:solidFill>
                        </a:rPr>
                        <a:t>offset</a:t>
                      </a:r>
                    </a:p>
                  </a:txBody>
                  <a:tcPr anchor="ctr" anchorCtr="1">
                    <a:lnL w="12700" cap="flat" cmpd="sng" algn="ctr">
                      <a:solidFill>
                        <a:schemeClr val="bg1"/>
                      </a:solidFill>
                      <a:prstDash val="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144" name="TextBox 143"/>
          <p:cNvSpPr txBox="1"/>
          <p:nvPr/>
        </p:nvSpPr>
        <p:spPr>
          <a:xfrm>
            <a:off x="4657251" y="162016"/>
            <a:ext cx="567784" cy="1015663"/>
          </a:xfrm>
          <a:prstGeom prst="rect">
            <a:avLst/>
          </a:prstGeom>
          <a:noFill/>
        </p:spPr>
        <p:txBody>
          <a:bodyPr wrap="none" rtlCol="0">
            <a:spAutoFit/>
          </a:bodyPr>
          <a:lstStyle/>
          <a:p>
            <a:r>
              <a:rPr lang="fr-FR" sz="6000" b="1" dirty="0">
                <a:solidFill>
                  <a:srgbClr val="C00000"/>
                </a:solidFill>
              </a:rPr>
              <a:t>+</a:t>
            </a:r>
          </a:p>
        </p:txBody>
      </p:sp>
      <p:cxnSp>
        <p:nvCxnSpPr>
          <p:cNvPr id="145" name="Elbow Connector 144"/>
          <p:cNvCxnSpPr>
            <a:stCxn id="146" idx="0"/>
            <a:endCxn id="147" idx="2"/>
          </p:cNvCxnSpPr>
          <p:nvPr/>
        </p:nvCxnSpPr>
        <p:spPr>
          <a:xfrm rot="5400000" flipH="1" flipV="1">
            <a:off x="7448033" y="565388"/>
            <a:ext cx="353159" cy="2565927"/>
          </a:xfrm>
          <a:prstGeom prst="bentConnector2">
            <a:avLst/>
          </a:prstGeom>
          <a:ln w="57150" cmpd="dbl">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6" name="Oval 145"/>
          <p:cNvSpPr/>
          <p:nvPr/>
        </p:nvSpPr>
        <p:spPr>
          <a:xfrm>
            <a:off x="6274808" y="2024930"/>
            <a:ext cx="133682" cy="133682"/>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8" name="Oval 147"/>
          <p:cNvSpPr/>
          <p:nvPr/>
        </p:nvSpPr>
        <p:spPr>
          <a:xfrm>
            <a:off x="6265434" y="5401770"/>
            <a:ext cx="144000" cy="1440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9" name="TextBox 148"/>
          <p:cNvSpPr txBox="1"/>
          <p:nvPr/>
        </p:nvSpPr>
        <p:spPr>
          <a:xfrm>
            <a:off x="2240404" y="6154830"/>
            <a:ext cx="667170" cy="307777"/>
          </a:xfrm>
          <a:prstGeom prst="rect">
            <a:avLst/>
          </a:prstGeom>
          <a:noFill/>
        </p:spPr>
        <p:txBody>
          <a:bodyPr wrap="none" rtlCol="0">
            <a:spAutoFit/>
          </a:bodyPr>
          <a:lstStyle/>
          <a:p>
            <a:r>
              <a:rPr lang="fr-FR" sz="1400" dirty="0">
                <a:solidFill>
                  <a:schemeClr val="accent5">
                    <a:lumMod val="50000"/>
                  </a:schemeClr>
                </a:solidFill>
              </a:rPr>
              <a:t>I[15-0]</a:t>
            </a:r>
          </a:p>
        </p:txBody>
      </p:sp>
    </p:spTree>
    <p:extLst>
      <p:ext uri="{BB962C8B-B14F-4D97-AF65-F5344CB8AC3E}">
        <p14:creationId xmlns:p14="http://schemas.microsoft.com/office/powerpoint/2010/main" val="1121310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3" name="Straight Arrow Connector 142"/>
          <p:cNvCxnSpPr/>
          <p:nvPr/>
        </p:nvCxnSpPr>
        <p:spPr>
          <a:xfrm>
            <a:off x="2906004" y="2102934"/>
            <a:ext cx="4665897" cy="0"/>
          </a:xfrm>
          <a:prstGeom prst="straightConnector1">
            <a:avLst/>
          </a:prstGeom>
          <a:ln w="57150" cmpd="dbl">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8804769" y="2800668"/>
            <a:ext cx="590803" cy="307777"/>
          </a:xfrm>
          <a:prstGeom prst="rect">
            <a:avLst/>
          </a:prstGeom>
          <a:noFill/>
        </p:spPr>
        <p:txBody>
          <a:bodyPr wrap="none" rtlCol="0">
            <a:spAutoFit/>
          </a:bodyPr>
          <a:lstStyle/>
          <a:p>
            <a:r>
              <a:rPr lang="fr-FR" sz="1400" dirty="0" err="1">
                <a:solidFill>
                  <a:srgbClr val="C00000"/>
                </a:solidFill>
              </a:rPr>
              <a:t>PCSrc</a:t>
            </a:r>
            <a:endParaRPr lang="fr-FR" sz="1400" dirty="0">
              <a:solidFill>
                <a:srgbClr val="C00000"/>
              </a:solidFill>
            </a:endParaRPr>
          </a:p>
        </p:txBody>
      </p:sp>
      <p:cxnSp>
        <p:nvCxnSpPr>
          <p:cNvPr id="134" name="Straight Connector 133"/>
          <p:cNvCxnSpPr>
            <a:stCxn id="200" idx="4"/>
          </p:cNvCxnSpPr>
          <p:nvPr/>
        </p:nvCxnSpPr>
        <p:spPr>
          <a:xfrm>
            <a:off x="2241349" y="5309879"/>
            <a:ext cx="2151" cy="88613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47" name="Oval 146"/>
          <p:cNvSpPr/>
          <p:nvPr/>
        </p:nvSpPr>
        <p:spPr>
          <a:xfrm>
            <a:off x="8907576" y="1604930"/>
            <a:ext cx="133682" cy="1336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Oval 20"/>
          <p:cNvSpPr/>
          <p:nvPr/>
        </p:nvSpPr>
        <p:spPr>
          <a:xfrm>
            <a:off x="2772322" y="2036954"/>
            <a:ext cx="133682" cy="1336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0" name="Oval 129"/>
          <p:cNvSpPr/>
          <p:nvPr/>
        </p:nvSpPr>
        <p:spPr>
          <a:xfrm>
            <a:off x="9164655" y="4500908"/>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0" name="Oval 119"/>
          <p:cNvSpPr/>
          <p:nvPr/>
        </p:nvSpPr>
        <p:spPr>
          <a:xfrm>
            <a:off x="7535618" y="4551045"/>
            <a:ext cx="76537" cy="765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7" name="Freeform 166"/>
          <p:cNvSpPr/>
          <p:nvPr/>
        </p:nvSpPr>
        <p:spPr>
          <a:xfrm>
            <a:off x="7541846" y="3305908"/>
            <a:ext cx="1082431" cy="1469292"/>
          </a:xfrm>
          <a:custGeom>
            <a:avLst/>
            <a:gdLst>
              <a:gd name="connsiteX0" fmla="*/ 0 w 1082431"/>
              <a:gd name="connsiteY0" fmla="*/ 0 h 1469292"/>
              <a:gd name="connsiteX1" fmla="*/ 1082431 w 1082431"/>
              <a:gd name="connsiteY1" fmla="*/ 296984 h 1469292"/>
              <a:gd name="connsiteX2" fmla="*/ 1082431 w 1082431"/>
              <a:gd name="connsiteY2" fmla="*/ 1172307 h 1469292"/>
              <a:gd name="connsiteX3" fmla="*/ 3908 w 1082431"/>
              <a:gd name="connsiteY3" fmla="*/ 1469292 h 1469292"/>
              <a:gd name="connsiteX4" fmla="*/ 0 w 1082431"/>
              <a:gd name="connsiteY4" fmla="*/ 918307 h 1469292"/>
              <a:gd name="connsiteX5" fmla="*/ 566616 w 1082431"/>
              <a:gd name="connsiteY5" fmla="*/ 746369 h 1469292"/>
              <a:gd name="connsiteX6" fmla="*/ 3908 w 1082431"/>
              <a:gd name="connsiteY6" fmla="*/ 578338 h 1469292"/>
              <a:gd name="connsiteX7" fmla="*/ 0 w 1082431"/>
              <a:gd name="connsiteY7" fmla="*/ 0 h 1469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2431" h="1469292">
                <a:moveTo>
                  <a:pt x="0" y="0"/>
                </a:moveTo>
                <a:lnTo>
                  <a:pt x="1082431" y="296984"/>
                </a:lnTo>
                <a:lnTo>
                  <a:pt x="1082431" y="1172307"/>
                </a:lnTo>
                <a:lnTo>
                  <a:pt x="3908" y="1469292"/>
                </a:lnTo>
                <a:cubicBezTo>
                  <a:pt x="2605" y="1285630"/>
                  <a:pt x="1303" y="1101969"/>
                  <a:pt x="0" y="918307"/>
                </a:cubicBezTo>
                <a:lnTo>
                  <a:pt x="566616" y="746369"/>
                </a:lnTo>
                <a:lnTo>
                  <a:pt x="3908" y="578338"/>
                </a:lnTo>
                <a:cubicBezTo>
                  <a:pt x="2605" y="385559"/>
                  <a:pt x="1303" y="192779"/>
                  <a:pt x="0" y="0"/>
                </a:cubicBezTo>
                <a:close/>
              </a:path>
            </a:pathLst>
          </a:custGeom>
          <a:solidFill>
            <a:srgbClr val="F2F2F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69" name="Straight Arrow Connector 168"/>
          <p:cNvCxnSpPr/>
          <p:nvPr/>
        </p:nvCxnSpPr>
        <p:spPr>
          <a:xfrm>
            <a:off x="5974442" y="3589763"/>
            <a:ext cx="1548374"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I[25-21] BUS"/>
          <p:cNvCxnSpPr/>
          <p:nvPr/>
        </p:nvCxnSpPr>
        <p:spPr>
          <a:xfrm>
            <a:off x="2047073" y="3589764"/>
            <a:ext cx="1859638"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I[20-16] BUS"/>
          <p:cNvCxnSpPr/>
          <p:nvPr/>
        </p:nvCxnSpPr>
        <p:spPr>
          <a:xfrm>
            <a:off x="2301087" y="4103031"/>
            <a:ext cx="1605624"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82" name="Rectangle 181"/>
          <p:cNvSpPr/>
          <p:nvPr/>
        </p:nvSpPr>
        <p:spPr>
          <a:xfrm>
            <a:off x="3910535" y="3331448"/>
            <a:ext cx="2063907" cy="2059597"/>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fr-FR" dirty="0">
              <a:solidFill>
                <a:schemeClr val="tx1"/>
              </a:solidFill>
            </a:endParaRPr>
          </a:p>
        </p:txBody>
      </p:sp>
      <p:sp>
        <p:nvSpPr>
          <p:cNvPr id="183" name="Read register 1"/>
          <p:cNvSpPr txBox="1"/>
          <p:nvPr/>
        </p:nvSpPr>
        <p:spPr>
          <a:xfrm>
            <a:off x="3910535" y="3342455"/>
            <a:ext cx="1050460" cy="523220"/>
          </a:xfrm>
          <a:prstGeom prst="rect">
            <a:avLst/>
          </a:prstGeom>
          <a:noFill/>
          <a:ln>
            <a:noFill/>
          </a:ln>
        </p:spPr>
        <p:txBody>
          <a:bodyPr wrap="square" rtlCol="0">
            <a:spAutoFit/>
          </a:bodyPr>
          <a:lstStyle/>
          <a:p>
            <a:r>
              <a:rPr lang="fr-FR" sz="1400" dirty="0">
                <a:solidFill>
                  <a:srgbClr val="00B050"/>
                </a:solidFill>
              </a:rPr>
              <a:t>Read</a:t>
            </a:r>
          </a:p>
          <a:p>
            <a:r>
              <a:rPr lang="fr-FR" sz="1400" dirty="0" err="1">
                <a:solidFill>
                  <a:srgbClr val="00B050"/>
                </a:solidFill>
              </a:rPr>
              <a:t>register</a:t>
            </a:r>
            <a:r>
              <a:rPr lang="fr-FR" sz="1400" dirty="0">
                <a:solidFill>
                  <a:srgbClr val="00B050"/>
                </a:solidFill>
              </a:rPr>
              <a:t> 1</a:t>
            </a:r>
          </a:p>
        </p:txBody>
      </p:sp>
      <p:sp>
        <p:nvSpPr>
          <p:cNvPr id="184" name="Read data 1"/>
          <p:cNvSpPr txBox="1"/>
          <p:nvPr/>
        </p:nvSpPr>
        <p:spPr>
          <a:xfrm>
            <a:off x="5179920" y="3342455"/>
            <a:ext cx="739709" cy="523220"/>
          </a:xfrm>
          <a:prstGeom prst="rect">
            <a:avLst/>
          </a:prstGeom>
          <a:noFill/>
          <a:ln>
            <a:noFill/>
          </a:ln>
        </p:spPr>
        <p:txBody>
          <a:bodyPr wrap="square" rtlCol="0">
            <a:spAutoFit/>
          </a:bodyPr>
          <a:lstStyle/>
          <a:p>
            <a:pPr algn="r"/>
            <a:r>
              <a:rPr lang="fr-FR" sz="1400" dirty="0">
                <a:solidFill>
                  <a:srgbClr val="00B050"/>
                </a:solidFill>
              </a:rPr>
              <a:t>Read data 1</a:t>
            </a:r>
          </a:p>
        </p:txBody>
      </p:sp>
      <p:sp>
        <p:nvSpPr>
          <p:cNvPr id="185" name="Registers_label"/>
          <p:cNvSpPr txBox="1"/>
          <p:nvPr/>
        </p:nvSpPr>
        <p:spPr>
          <a:xfrm>
            <a:off x="4789313" y="4945960"/>
            <a:ext cx="1043491" cy="369332"/>
          </a:xfrm>
          <a:prstGeom prst="rect">
            <a:avLst/>
          </a:prstGeom>
          <a:noFill/>
          <a:ln>
            <a:noFill/>
          </a:ln>
        </p:spPr>
        <p:txBody>
          <a:bodyPr wrap="none" rtlCol="0">
            <a:spAutoFit/>
          </a:bodyPr>
          <a:lstStyle/>
          <a:p>
            <a:pPr algn="ctr"/>
            <a:r>
              <a:rPr lang="fr-FR" b="1" dirty="0"/>
              <a:t>Registers</a:t>
            </a:r>
          </a:p>
        </p:txBody>
      </p:sp>
      <p:sp>
        <p:nvSpPr>
          <p:cNvPr id="186" name="Read register 2"/>
          <p:cNvSpPr txBox="1"/>
          <p:nvPr/>
        </p:nvSpPr>
        <p:spPr>
          <a:xfrm>
            <a:off x="3910536" y="3858013"/>
            <a:ext cx="1050459" cy="523220"/>
          </a:xfrm>
          <a:prstGeom prst="rect">
            <a:avLst/>
          </a:prstGeom>
          <a:noFill/>
          <a:ln>
            <a:noFill/>
          </a:ln>
        </p:spPr>
        <p:txBody>
          <a:bodyPr wrap="square" rtlCol="0">
            <a:spAutoFit/>
          </a:bodyPr>
          <a:lstStyle/>
          <a:p>
            <a:r>
              <a:rPr lang="fr-FR" sz="1400" dirty="0">
                <a:solidFill>
                  <a:srgbClr val="00B050"/>
                </a:solidFill>
              </a:rPr>
              <a:t>Read</a:t>
            </a:r>
          </a:p>
          <a:p>
            <a:r>
              <a:rPr lang="fr-FR" sz="1400" dirty="0" err="1">
                <a:solidFill>
                  <a:srgbClr val="00B050"/>
                </a:solidFill>
              </a:rPr>
              <a:t>register</a:t>
            </a:r>
            <a:r>
              <a:rPr lang="fr-FR" sz="1400" dirty="0">
                <a:solidFill>
                  <a:srgbClr val="00B050"/>
                </a:solidFill>
              </a:rPr>
              <a:t> 2</a:t>
            </a:r>
          </a:p>
        </p:txBody>
      </p:sp>
      <p:sp>
        <p:nvSpPr>
          <p:cNvPr id="187" name="Write register"/>
          <p:cNvSpPr txBox="1"/>
          <p:nvPr/>
        </p:nvSpPr>
        <p:spPr>
          <a:xfrm>
            <a:off x="3910536" y="4373574"/>
            <a:ext cx="907361" cy="523220"/>
          </a:xfrm>
          <a:prstGeom prst="rect">
            <a:avLst/>
          </a:prstGeom>
          <a:noFill/>
          <a:ln>
            <a:noFill/>
          </a:ln>
        </p:spPr>
        <p:txBody>
          <a:bodyPr wrap="square" rtlCol="0">
            <a:spAutoFit/>
          </a:bodyPr>
          <a:lstStyle/>
          <a:p>
            <a:r>
              <a:rPr lang="fr-FR" sz="1400" dirty="0">
                <a:solidFill>
                  <a:srgbClr val="00B050"/>
                </a:solidFill>
              </a:rPr>
              <a:t>Write</a:t>
            </a:r>
          </a:p>
          <a:p>
            <a:r>
              <a:rPr lang="fr-FR" sz="1400" dirty="0" err="1">
                <a:solidFill>
                  <a:srgbClr val="00B050"/>
                </a:solidFill>
              </a:rPr>
              <a:t>register</a:t>
            </a:r>
            <a:endParaRPr lang="fr-FR" sz="1400" dirty="0">
              <a:solidFill>
                <a:srgbClr val="00B050"/>
              </a:solidFill>
            </a:endParaRPr>
          </a:p>
        </p:txBody>
      </p:sp>
      <p:sp>
        <p:nvSpPr>
          <p:cNvPr id="188" name="RegWrite"/>
          <p:cNvSpPr txBox="1"/>
          <p:nvPr/>
        </p:nvSpPr>
        <p:spPr>
          <a:xfrm>
            <a:off x="4499829" y="2659744"/>
            <a:ext cx="862031" cy="307777"/>
          </a:xfrm>
          <a:prstGeom prst="rect">
            <a:avLst/>
          </a:prstGeom>
          <a:noFill/>
          <a:ln>
            <a:noFill/>
          </a:ln>
        </p:spPr>
        <p:txBody>
          <a:bodyPr wrap="none" rtlCol="0">
            <a:spAutoFit/>
          </a:bodyPr>
          <a:lstStyle/>
          <a:p>
            <a:r>
              <a:rPr lang="fr-FR" sz="1400" dirty="0" err="1">
                <a:solidFill>
                  <a:srgbClr val="C00000"/>
                </a:solidFill>
              </a:rPr>
              <a:t>RegWrite</a:t>
            </a:r>
            <a:endParaRPr lang="fr-FR" sz="1400" dirty="0">
              <a:solidFill>
                <a:srgbClr val="C00000"/>
              </a:solidFill>
            </a:endParaRPr>
          </a:p>
        </p:txBody>
      </p:sp>
      <p:sp>
        <p:nvSpPr>
          <p:cNvPr id="189" name="Write data"/>
          <p:cNvSpPr txBox="1"/>
          <p:nvPr/>
        </p:nvSpPr>
        <p:spPr>
          <a:xfrm>
            <a:off x="3906711" y="4876379"/>
            <a:ext cx="907361" cy="523220"/>
          </a:xfrm>
          <a:prstGeom prst="rect">
            <a:avLst/>
          </a:prstGeom>
          <a:noFill/>
          <a:ln>
            <a:noFill/>
          </a:ln>
        </p:spPr>
        <p:txBody>
          <a:bodyPr wrap="square" rtlCol="0">
            <a:spAutoFit/>
          </a:bodyPr>
          <a:lstStyle/>
          <a:p>
            <a:r>
              <a:rPr lang="fr-FR" sz="1400" dirty="0">
                <a:solidFill>
                  <a:srgbClr val="00B050"/>
                </a:solidFill>
              </a:rPr>
              <a:t>Write</a:t>
            </a:r>
          </a:p>
          <a:p>
            <a:r>
              <a:rPr lang="fr-FR" sz="1400" dirty="0">
                <a:solidFill>
                  <a:srgbClr val="00B050"/>
                </a:solidFill>
              </a:rPr>
              <a:t>data</a:t>
            </a:r>
          </a:p>
        </p:txBody>
      </p:sp>
      <p:cxnSp>
        <p:nvCxnSpPr>
          <p:cNvPr id="190" name="RegWriteConnector"/>
          <p:cNvCxnSpPr>
            <a:stCxn id="182" idx="0"/>
          </p:cNvCxnSpPr>
          <p:nvPr/>
        </p:nvCxnSpPr>
        <p:spPr>
          <a:xfrm flipH="1" flipV="1">
            <a:off x="4942488" y="2988801"/>
            <a:ext cx="1" cy="34264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91" name="Read data 2"/>
          <p:cNvSpPr txBox="1"/>
          <p:nvPr/>
        </p:nvSpPr>
        <p:spPr>
          <a:xfrm>
            <a:off x="5195580" y="4353663"/>
            <a:ext cx="724049" cy="523220"/>
          </a:xfrm>
          <a:prstGeom prst="rect">
            <a:avLst/>
          </a:prstGeom>
          <a:noFill/>
          <a:ln>
            <a:noFill/>
          </a:ln>
        </p:spPr>
        <p:txBody>
          <a:bodyPr wrap="square" rtlCol="0">
            <a:spAutoFit/>
          </a:bodyPr>
          <a:lstStyle/>
          <a:p>
            <a:pPr algn="r"/>
            <a:r>
              <a:rPr lang="fr-FR" sz="1400" dirty="0">
                <a:solidFill>
                  <a:srgbClr val="00B050"/>
                </a:solidFill>
              </a:rPr>
              <a:t>Read data 2</a:t>
            </a:r>
          </a:p>
        </p:txBody>
      </p:sp>
      <p:cxnSp>
        <p:nvCxnSpPr>
          <p:cNvPr id="192" name="ALUOpConnector"/>
          <p:cNvCxnSpPr/>
          <p:nvPr/>
        </p:nvCxnSpPr>
        <p:spPr>
          <a:xfrm flipH="1" flipV="1">
            <a:off x="8131025" y="4607196"/>
            <a:ext cx="1" cy="337817"/>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93" name="ALU_label"/>
          <p:cNvSpPr txBox="1"/>
          <p:nvPr/>
        </p:nvSpPr>
        <p:spPr>
          <a:xfrm>
            <a:off x="7989742" y="4087680"/>
            <a:ext cx="566374" cy="369332"/>
          </a:xfrm>
          <a:prstGeom prst="rect">
            <a:avLst/>
          </a:prstGeom>
          <a:noFill/>
          <a:ln>
            <a:noFill/>
          </a:ln>
        </p:spPr>
        <p:txBody>
          <a:bodyPr wrap="none" rtlCol="0">
            <a:spAutoFit/>
          </a:bodyPr>
          <a:lstStyle/>
          <a:p>
            <a:r>
              <a:rPr lang="fr-FR" b="1" dirty="0">
                <a:solidFill>
                  <a:schemeClr val="accent5">
                    <a:lumMod val="50000"/>
                  </a:schemeClr>
                </a:solidFill>
              </a:rPr>
              <a:t>UAL</a:t>
            </a:r>
          </a:p>
        </p:txBody>
      </p:sp>
      <p:sp>
        <p:nvSpPr>
          <p:cNvPr id="194" name="ALUOp"/>
          <p:cNvSpPr txBox="1"/>
          <p:nvPr/>
        </p:nvSpPr>
        <p:spPr>
          <a:xfrm>
            <a:off x="7794967" y="4959598"/>
            <a:ext cx="688971" cy="307777"/>
          </a:xfrm>
          <a:prstGeom prst="rect">
            <a:avLst/>
          </a:prstGeom>
          <a:noFill/>
          <a:ln>
            <a:noFill/>
          </a:ln>
        </p:spPr>
        <p:txBody>
          <a:bodyPr wrap="none" rtlCol="0">
            <a:spAutoFit/>
          </a:bodyPr>
          <a:lstStyle/>
          <a:p>
            <a:r>
              <a:rPr lang="fr-FR" sz="1400" dirty="0" err="1">
                <a:solidFill>
                  <a:srgbClr val="C00000"/>
                </a:solidFill>
              </a:rPr>
              <a:t>ALUOp</a:t>
            </a:r>
            <a:endParaRPr lang="fr-FR" sz="1400" dirty="0">
              <a:solidFill>
                <a:srgbClr val="C00000"/>
              </a:solidFill>
            </a:endParaRPr>
          </a:p>
        </p:txBody>
      </p:sp>
      <p:sp>
        <p:nvSpPr>
          <p:cNvPr id="197" name="I[15-11]"/>
          <p:cNvSpPr txBox="1"/>
          <p:nvPr/>
        </p:nvSpPr>
        <p:spPr>
          <a:xfrm>
            <a:off x="2249784" y="4946191"/>
            <a:ext cx="758541" cy="307777"/>
          </a:xfrm>
          <a:prstGeom prst="rect">
            <a:avLst/>
          </a:prstGeom>
          <a:noFill/>
          <a:ln>
            <a:noFill/>
          </a:ln>
        </p:spPr>
        <p:txBody>
          <a:bodyPr wrap="none" rtlCol="0">
            <a:spAutoFit/>
          </a:bodyPr>
          <a:lstStyle/>
          <a:p>
            <a:r>
              <a:rPr lang="fr-FR" sz="1400" dirty="0">
                <a:solidFill>
                  <a:srgbClr val="002060"/>
                </a:solidFill>
              </a:rPr>
              <a:t>I[15-11]</a:t>
            </a:r>
          </a:p>
        </p:txBody>
      </p:sp>
      <p:cxnSp>
        <p:nvCxnSpPr>
          <p:cNvPr id="198" name="Straight Arrow Connector 197"/>
          <p:cNvCxnSpPr/>
          <p:nvPr/>
        </p:nvCxnSpPr>
        <p:spPr>
          <a:xfrm>
            <a:off x="3397740" y="4649915"/>
            <a:ext cx="508971"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01" name="Oval 200"/>
          <p:cNvSpPr/>
          <p:nvPr/>
        </p:nvSpPr>
        <p:spPr>
          <a:xfrm>
            <a:off x="2179803" y="3522359"/>
            <a:ext cx="126000" cy="1260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02" name="I[25-21]"/>
          <p:cNvSpPr txBox="1"/>
          <p:nvPr/>
        </p:nvSpPr>
        <p:spPr>
          <a:xfrm>
            <a:off x="2239750" y="3300835"/>
            <a:ext cx="758541" cy="307777"/>
          </a:xfrm>
          <a:prstGeom prst="rect">
            <a:avLst/>
          </a:prstGeom>
          <a:noFill/>
          <a:ln>
            <a:noFill/>
          </a:ln>
        </p:spPr>
        <p:txBody>
          <a:bodyPr wrap="none" rtlCol="0">
            <a:spAutoFit/>
          </a:bodyPr>
          <a:lstStyle/>
          <a:p>
            <a:r>
              <a:rPr lang="fr-FR" sz="1400" dirty="0">
                <a:solidFill>
                  <a:srgbClr val="002060"/>
                </a:solidFill>
              </a:rPr>
              <a:t>I[25-21]</a:t>
            </a:r>
          </a:p>
        </p:txBody>
      </p:sp>
      <p:sp>
        <p:nvSpPr>
          <p:cNvPr id="203" name="I[20-16]"/>
          <p:cNvSpPr txBox="1"/>
          <p:nvPr/>
        </p:nvSpPr>
        <p:spPr>
          <a:xfrm>
            <a:off x="2239750" y="3792068"/>
            <a:ext cx="758541" cy="307777"/>
          </a:xfrm>
          <a:prstGeom prst="rect">
            <a:avLst/>
          </a:prstGeom>
          <a:noFill/>
          <a:ln>
            <a:noFill/>
          </a:ln>
        </p:spPr>
        <p:txBody>
          <a:bodyPr wrap="none" rtlCol="0">
            <a:spAutoFit/>
          </a:bodyPr>
          <a:lstStyle/>
          <a:p>
            <a:r>
              <a:rPr lang="fr-FR" sz="1400" dirty="0">
                <a:solidFill>
                  <a:srgbClr val="002060"/>
                </a:solidFill>
              </a:rPr>
              <a:t>I[20-16]</a:t>
            </a:r>
          </a:p>
        </p:txBody>
      </p:sp>
      <p:sp>
        <p:nvSpPr>
          <p:cNvPr id="207" name="Freeform 206"/>
          <p:cNvSpPr/>
          <p:nvPr/>
        </p:nvSpPr>
        <p:spPr>
          <a:xfrm>
            <a:off x="2070141" y="1373271"/>
            <a:ext cx="849663" cy="1399923"/>
          </a:xfrm>
          <a:custGeom>
            <a:avLst/>
            <a:gdLst>
              <a:gd name="connsiteX0" fmla="*/ 0 w 849663"/>
              <a:gd name="connsiteY0" fmla="*/ 857756 h 1399923"/>
              <a:gd name="connsiteX1" fmla="*/ 8092 w 849663"/>
              <a:gd name="connsiteY1" fmla="*/ 1399923 h 1399923"/>
              <a:gd name="connsiteX2" fmla="*/ 849663 w 849663"/>
              <a:gd name="connsiteY2" fmla="*/ 1116701 h 1399923"/>
              <a:gd name="connsiteX3" fmla="*/ 849663 w 849663"/>
              <a:gd name="connsiteY3" fmla="*/ 275130 h 1399923"/>
              <a:gd name="connsiteX4" fmla="*/ 8092 w 849663"/>
              <a:gd name="connsiteY4" fmla="*/ 0 h 1399923"/>
              <a:gd name="connsiteX5" fmla="*/ 0 w 849663"/>
              <a:gd name="connsiteY5" fmla="*/ 606903 h 1399923"/>
              <a:gd name="connsiteX6" fmla="*/ 356049 w 849663"/>
              <a:gd name="connsiteY6" fmla="*/ 695915 h 1399923"/>
              <a:gd name="connsiteX7" fmla="*/ 0 w 849663"/>
              <a:gd name="connsiteY7" fmla="*/ 857756 h 1399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9663" h="1399923">
                <a:moveTo>
                  <a:pt x="0" y="857756"/>
                </a:moveTo>
                <a:lnTo>
                  <a:pt x="8092" y="1399923"/>
                </a:lnTo>
                <a:lnTo>
                  <a:pt x="849663" y="1116701"/>
                </a:lnTo>
                <a:lnTo>
                  <a:pt x="849663" y="275130"/>
                </a:lnTo>
                <a:lnTo>
                  <a:pt x="8092" y="0"/>
                </a:lnTo>
                <a:lnTo>
                  <a:pt x="0" y="606903"/>
                </a:lnTo>
                <a:lnTo>
                  <a:pt x="356049" y="695915"/>
                </a:lnTo>
                <a:lnTo>
                  <a:pt x="0" y="857756"/>
                </a:lnTo>
                <a:close/>
              </a:path>
            </a:pathLst>
          </a:custGeom>
          <a:solidFill>
            <a:srgbClr val="F2F2F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8" name="Oval 207"/>
          <p:cNvSpPr/>
          <p:nvPr/>
        </p:nvSpPr>
        <p:spPr>
          <a:xfrm>
            <a:off x="2076749" y="1102694"/>
            <a:ext cx="101600" cy="1016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09" name="Group 208"/>
          <p:cNvGrpSpPr/>
          <p:nvPr/>
        </p:nvGrpSpPr>
        <p:grpSpPr>
          <a:xfrm>
            <a:off x="115644" y="3210726"/>
            <a:ext cx="1961105" cy="1803400"/>
            <a:chOff x="9576574" y="850900"/>
            <a:chExt cx="1961105" cy="1803400"/>
          </a:xfrm>
        </p:grpSpPr>
        <p:sp>
          <p:nvSpPr>
            <p:cNvPr id="210" name="Rectangle 209"/>
            <p:cNvSpPr/>
            <p:nvPr/>
          </p:nvSpPr>
          <p:spPr>
            <a:xfrm>
              <a:off x="9576574" y="850900"/>
              <a:ext cx="1943100" cy="1803400"/>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fr-FR" dirty="0"/>
            </a:p>
          </p:txBody>
        </p:sp>
        <p:sp>
          <p:nvSpPr>
            <p:cNvPr id="211" name="Read address"/>
            <p:cNvSpPr txBox="1"/>
            <p:nvPr/>
          </p:nvSpPr>
          <p:spPr>
            <a:xfrm>
              <a:off x="9594579" y="864969"/>
              <a:ext cx="965200" cy="646331"/>
            </a:xfrm>
            <a:prstGeom prst="rect">
              <a:avLst/>
            </a:prstGeom>
            <a:noFill/>
            <a:ln>
              <a:noFill/>
            </a:ln>
          </p:spPr>
          <p:txBody>
            <a:bodyPr wrap="square" rtlCol="0">
              <a:spAutoFit/>
            </a:bodyPr>
            <a:lstStyle/>
            <a:p>
              <a:r>
                <a:rPr lang="fr-FR" dirty="0">
                  <a:solidFill>
                    <a:srgbClr val="00B050"/>
                  </a:solidFill>
                </a:rPr>
                <a:t>Read </a:t>
              </a:r>
              <a:r>
                <a:rPr lang="fr-FR" dirty="0" err="1">
                  <a:solidFill>
                    <a:srgbClr val="00B050"/>
                  </a:solidFill>
                </a:rPr>
                <a:t>address</a:t>
              </a:r>
              <a:endParaRPr lang="fr-FR" dirty="0">
                <a:solidFill>
                  <a:srgbClr val="00B050"/>
                </a:solidFill>
              </a:endParaRPr>
            </a:p>
          </p:txBody>
        </p:sp>
        <p:sp>
          <p:nvSpPr>
            <p:cNvPr id="212" name="Instruction"/>
            <p:cNvSpPr txBox="1"/>
            <p:nvPr/>
          </p:nvSpPr>
          <p:spPr>
            <a:xfrm>
              <a:off x="10331179" y="864969"/>
              <a:ext cx="1206500" cy="646331"/>
            </a:xfrm>
            <a:prstGeom prst="rect">
              <a:avLst/>
            </a:prstGeom>
            <a:noFill/>
            <a:ln>
              <a:noFill/>
            </a:ln>
          </p:spPr>
          <p:txBody>
            <a:bodyPr wrap="square" rtlCol="0">
              <a:spAutoFit/>
            </a:bodyPr>
            <a:lstStyle/>
            <a:p>
              <a:pPr algn="r"/>
              <a:r>
                <a:rPr lang="fr-FR" dirty="0">
                  <a:solidFill>
                    <a:srgbClr val="00B050"/>
                  </a:solidFill>
                </a:rPr>
                <a:t>Instruction [31-0]</a:t>
              </a:r>
            </a:p>
          </p:txBody>
        </p:sp>
        <p:sp>
          <p:nvSpPr>
            <p:cNvPr id="213" name="TextBox 212"/>
            <p:cNvSpPr txBox="1"/>
            <p:nvPr/>
          </p:nvSpPr>
          <p:spPr>
            <a:xfrm>
              <a:off x="9936898" y="1791384"/>
              <a:ext cx="1222451" cy="646331"/>
            </a:xfrm>
            <a:prstGeom prst="rect">
              <a:avLst/>
            </a:prstGeom>
            <a:noFill/>
            <a:ln>
              <a:noFill/>
            </a:ln>
          </p:spPr>
          <p:txBody>
            <a:bodyPr wrap="none" rtlCol="0">
              <a:spAutoFit/>
            </a:bodyPr>
            <a:lstStyle/>
            <a:p>
              <a:r>
                <a:rPr lang="fr-FR" b="1" dirty="0"/>
                <a:t>Instruction</a:t>
              </a:r>
            </a:p>
            <a:p>
              <a:pPr algn="ctr"/>
              <a:r>
                <a:rPr lang="fr-FR" b="1" dirty="0"/>
                <a:t>memory</a:t>
              </a:r>
            </a:p>
          </p:txBody>
        </p:sp>
      </p:grpSp>
      <p:sp>
        <p:nvSpPr>
          <p:cNvPr id="214" name="TextBox 213"/>
          <p:cNvSpPr txBox="1"/>
          <p:nvPr/>
        </p:nvSpPr>
        <p:spPr>
          <a:xfrm>
            <a:off x="2406259" y="1912440"/>
            <a:ext cx="530915" cy="338554"/>
          </a:xfrm>
          <a:prstGeom prst="rect">
            <a:avLst/>
          </a:prstGeom>
          <a:noFill/>
          <a:ln>
            <a:noFill/>
          </a:ln>
        </p:spPr>
        <p:txBody>
          <a:bodyPr wrap="none" rtlCol="0">
            <a:spAutoFit/>
          </a:bodyPr>
          <a:lstStyle/>
          <a:p>
            <a:r>
              <a:rPr lang="fr-FR" sz="1600" b="1" dirty="0" err="1"/>
              <a:t>Add</a:t>
            </a:r>
            <a:endParaRPr lang="fr-FR" sz="1600" b="1" dirty="0"/>
          </a:p>
        </p:txBody>
      </p:sp>
      <p:cxnSp>
        <p:nvCxnSpPr>
          <p:cNvPr id="215" name="Straight Arrow Connector 214"/>
          <p:cNvCxnSpPr/>
          <p:nvPr/>
        </p:nvCxnSpPr>
        <p:spPr>
          <a:xfrm>
            <a:off x="1699633" y="2528120"/>
            <a:ext cx="377116"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16" name="TextBox 215"/>
          <p:cNvSpPr txBox="1"/>
          <p:nvPr/>
        </p:nvSpPr>
        <p:spPr>
          <a:xfrm>
            <a:off x="321919" y="1993727"/>
            <a:ext cx="308098" cy="646331"/>
          </a:xfrm>
          <a:prstGeom prst="rect">
            <a:avLst/>
          </a:prstGeom>
          <a:solidFill>
            <a:schemeClr val="bg1">
              <a:lumMod val="95000"/>
            </a:schemeClr>
          </a:solidFill>
          <a:ln w="28575">
            <a:solidFill>
              <a:schemeClr val="tx1"/>
            </a:solidFill>
          </a:ln>
        </p:spPr>
        <p:txBody>
          <a:bodyPr wrap="none" rtlCol="0">
            <a:spAutoFit/>
          </a:bodyPr>
          <a:lstStyle/>
          <a:p>
            <a:r>
              <a:rPr lang="fr-FR" b="1" dirty="0"/>
              <a:t>P</a:t>
            </a:r>
          </a:p>
          <a:p>
            <a:r>
              <a:rPr lang="fr-FR" b="1" dirty="0"/>
              <a:t>C</a:t>
            </a:r>
          </a:p>
        </p:txBody>
      </p:sp>
      <p:sp>
        <p:nvSpPr>
          <p:cNvPr id="217" name="TextBox 216"/>
          <p:cNvSpPr txBox="1"/>
          <p:nvPr/>
        </p:nvSpPr>
        <p:spPr>
          <a:xfrm>
            <a:off x="1421698" y="2348770"/>
            <a:ext cx="301686" cy="369332"/>
          </a:xfrm>
          <a:prstGeom prst="rect">
            <a:avLst/>
          </a:prstGeom>
          <a:noFill/>
          <a:ln>
            <a:noFill/>
          </a:ln>
        </p:spPr>
        <p:txBody>
          <a:bodyPr wrap="none" rtlCol="0">
            <a:spAutoFit/>
          </a:bodyPr>
          <a:lstStyle/>
          <a:p>
            <a:r>
              <a:rPr lang="fr-FR" b="1" dirty="0"/>
              <a:t>4</a:t>
            </a:r>
          </a:p>
        </p:txBody>
      </p:sp>
      <p:cxnSp>
        <p:nvCxnSpPr>
          <p:cNvPr id="218" name="Straight Arrow Connector 217"/>
          <p:cNvCxnSpPr/>
          <p:nvPr/>
        </p:nvCxnSpPr>
        <p:spPr>
          <a:xfrm>
            <a:off x="475968" y="2640058"/>
            <a:ext cx="0" cy="570668"/>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20" name="Elbow Connector 219"/>
          <p:cNvCxnSpPr>
            <a:stCxn id="221" idx="6"/>
          </p:cNvCxnSpPr>
          <p:nvPr/>
        </p:nvCxnSpPr>
        <p:spPr>
          <a:xfrm flipV="1">
            <a:off x="526768" y="1718576"/>
            <a:ext cx="1549981" cy="1153961"/>
          </a:xfrm>
          <a:prstGeom prst="bentConnector3">
            <a:avLst>
              <a:gd name="adj1" fmla="val 50000"/>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21" name="Oval 220"/>
          <p:cNvSpPr/>
          <p:nvPr/>
        </p:nvSpPr>
        <p:spPr>
          <a:xfrm>
            <a:off x="425168" y="2821737"/>
            <a:ext cx="101600" cy="1016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 name="Rounded Rectangle 65"/>
          <p:cNvSpPr/>
          <p:nvPr/>
        </p:nvSpPr>
        <p:spPr>
          <a:xfrm>
            <a:off x="3013575" y="4165424"/>
            <a:ext cx="378320" cy="1315810"/>
          </a:xfrm>
          <a:prstGeom prst="roundRect">
            <a:avLst>
              <a:gd name="adj" fmla="val 50000"/>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nchorCtr="1"/>
          <a:lstStyle/>
          <a:p>
            <a:pPr algn="ctr"/>
            <a:r>
              <a:rPr lang="fr-FR" sz="1200" b="1" dirty="0">
                <a:solidFill>
                  <a:schemeClr val="tx1"/>
                </a:solidFill>
              </a:rPr>
              <a:t>0mux</a:t>
            </a:r>
            <a:r>
              <a:rPr lang="fr-FR" sz="1200" b="1" dirty="0">
                <a:solidFill>
                  <a:srgbClr val="00B050"/>
                </a:solidFill>
              </a:rPr>
              <a:t>1</a:t>
            </a:r>
          </a:p>
        </p:txBody>
      </p:sp>
      <p:cxnSp>
        <p:nvCxnSpPr>
          <p:cNvPr id="196" name="I[15-11] BUS"/>
          <p:cNvCxnSpPr/>
          <p:nvPr/>
        </p:nvCxnSpPr>
        <p:spPr>
          <a:xfrm>
            <a:off x="2249784" y="5257155"/>
            <a:ext cx="758541"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2546406" y="4128621"/>
            <a:ext cx="0" cy="26161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2541446" y="4390231"/>
            <a:ext cx="441145"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Oval 71"/>
          <p:cNvSpPr/>
          <p:nvPr/>
        </p:nvSpPr>
        <p:spPr>
          <a:xfrm>
            <a:off x="2480839" y="4050293"/>
            <a:ext cx="126000" cy="12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cxnSp>
        <p:nvCxnSpPr>
          <p:cNvPr id="73" name="Straight Connector 72"/>
          <p:cNvCxnSpPr/>
          <p:nvPr/>
        </p:nvCxnSpPr>
        <p:spPr>
          <a:xfrm flipV="1">
            <a:off x="3202734" y="5481234"/>
            <a:ext cx="1" cy="36052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2855683" y="5798613"/>
            <a:ext cx="694101" cy="307777"/>
          </a:xfrm>
          <a:prstGeom prst="rect">
            <a:avLst/>
          </a:prstGeom>
          <a:noFill/>
        </p:spPr>
        <p:txBody>
          <a:bodyPr wrap="none" rtlCol="0">
            <a:spAutoFit/>
          </a:bodyPr>
          <a:lstStyle/>
          <a:p>
            <a:r>
              <a:rPr lang="fr-FR" sz="1400" dirty="0" err="1">
                <a:solidFill>
                  <a:srgbClr val="C00000"/>
                </a:solidFill>
              </a:rPr>
              <a:t>RegDst</a:t>
            </a:r>
            <a:endParaRPr lang="fr-FR" sz="1400" dirty="0">
              <a:solidFill>
                <a:srgbClr val="C00000"/>
              </a:solidFill>
            </a:endParaRPr>
          </a:p>
        </p:txBody>
      </p:sp>
      <p:grpSp>
        <p:nvGrpSpPr>
          <p:cNvPr id="79" name="Group 78"/>
          <p:cNvGrpSpPr/>
          <p:nvPr/>
        </p:nvGrpSpPr>
        <p:grpSpPr>
          <a:xfrm>
            <a:off x="5390604" y="5793121"/>
            <a:ext cx="624403" cy="784114"/>
            <a:chOff x="5147576" y="5528551"/>
            <a:chExt cx="713404" cy="895880"/>
          </a:xfrm>
        </p:grpSpPr>
        <p:sp>
          <p:nvSpPr>
            <p:cNvPr id="80" name="Oval 79"/>
            <p:cNvSpPr/>
            <p:nvPr/>
          </p:nvSpPr>
          <p:spPr>
            <a:xfrm>
              <a:off x="5181954" y="5528551"/>
              <a:ext cx="627851" cy="895880"/>
            </a:xfrm>
            <a:prstGeom prst="ellipse">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81" name="TextBox 80"/>
            <p:cNvSpPr txBox="1"/>
            <p:nvPr/>
          </p:nvSpPr>
          <p:spPr>
            <a:xfrm>
              <a:off x="5147576" y="5666854"/>
              <a:ext cx="713404" cy="527470"/>
            </a:xfrm>
            <a:prstGeom prst="rect">
              <a:avLst/>
            </a:prstGeom>
            <a:noFill/>
            <a:ln>
              <a:noFill/>
            </a:ln>
          </p:spPr>
          <p:txBody>
            <a:bodyPr wrap="none" rtlCol="0">
              <a:spAutoFit/>
            </a:bodyPr>
            <a:lstStyle/>
            <a:p>
              <a:pPr algn="ctr"/>
              <a:r>
                <a:rPr lang="fr-FR" sz="1200" dirty="0" err="1"/>
                <a:t>sign</a:t>
              </a:r>
              <a:endParaRPr lang="fr-FR" sz="1200" dirty="0"/>
            </a:p>
            <a:p>
              <a:pPr algn="ctr"/>
              <a:r>
                <a:rPr lang="fr-FR" sz="1200" dirty="0" err="1"/>
                <a:t>extend</a:t>
              </a:r>
              <a:endParaRPr lang="fr-FR" sz="1200" dirty="0"/>
            </a:p>
          </p:txBody>
        </p:sp>
      </p:grpSp>
      <p:cxnSp>
        <p:nvCxnSpPr>
          <p:cNvPr id="100" name="Elbow Connector 99"/>
          <p:cNvCxnSpPr/>
          <p:nvPr/>
        </p:nvCxnSpPr>
        <p:spPr>
          <a:xfrm rot="16200000" flipH="1">
            <a:off x="9811848" y="3025729"/>
            <a:ext cx="504179" cy="2425254"/>
          </a:xfrm>
          <a:prstGeom prst="bentConnector4">
            <a:avLst>
              <a:gd name="adj1" fmla="val 397329"/>
              <a:gd name="adj2" fmla="val 86287"/>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Elbow Connector 100"/>
          <p:cNvCxnSpPr>
            <a:stCxn id="114" idx="0"/>
            <a:endCxn id="103" idx="1"/>
          </p:cNvCxnSpPr>
          <p:nvPr/>
        </p:nvCxnSpPr>
        <p:spPr>
          <a:xfrm rot="5400000" flipH="1" flipV="1">
            <a:off x="8784062" y="3583894"/>
            <a:ext cx="447320" cy="312823"/>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Rectangle 101"/>
          <p:cNvSpPr/>
          <p:nvPr/>
        </p:nvSpPr>
        <p:spPr>
          <a:xfrm>
            <a:off x="9164134" y="3239746"/>
            <a:ext cx="1595454" cy="1655773"/>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fr-FR" dirty="0"/>
          </a:p>
        </p:txBody>
      </p:sp>
      <p:sp>
        <p:nvSpPr>
          <p:cNvPr id="103" name="Read address"/>
          <p:cNvSpPr txBox="1"/>
          <p:nvPr/>
        </p:nvSpPr>
        <p:spPr>
          <a:xfrm>
            <a:off x="9164134" y="3251298"/>
            <a:ext cx="792513" cy="530694"/>
          </a:xfrm>
          <a:prstGeom prst="rect">
            <a:avLst/>
          </a:prstGeom>
          <a:noFill/>
        </p:spPr>
        <p:txBody>
          <a:bodyPr wrap="square" rtlCol="0">
            <a:spAutoFit/>
          </a:bodyPr>
          <a:lstStyle/>
          <a:p>
            <a:r>
              <a:rPr lang="fr-FR" sz="1400" dirty="0"/>
              <a:t>Read </a:t>
            </a:r>
            <a:r>
              <a:rPr lang="fr-FR" sz="1400" dirty="0" err="1"/>
              <a:t>address</a:t>
            </a:r>
            <a:endParaRPr lang="fr-FR" sz="1400" dirty="0"/>
          </a:p>
        </p:txBody>
      </p:sp>
      <p:sp>
        <p:nvSpPr>
          <p:cNvPr id="104" name="Instruction"/>
          <p:cNvSpPr txBox="1"/>
          <p:nvPr/>
        </p:nvSpPr>
        <p:spPr>
          <a:xfrm>
            <a:off x="9854323" y="3251298"/>
            <a:ext cx="905264" cy="530694"/>
          </a:xfrm>
          <a:prstGeom prst="rect">
            <a:avLst/>
          </a:prstGeom>
          <a:noFill/>
        </p:spPr>
        <p:txBody>
          <a:bodyPr wrap="square" rtlCol="0">
            <a:spAutoFit/>
          </a:bodyPr>
          <a:lstStyle/>
          <a:p>
            <a:pPr algn="r"/>
            <a:r>
              <a:rPr lang="fr-FR" sz="1400" dirty="0"/>
              <a:t>Read data</a:t>
            </a:r>
          </a:p>
        </p:txBody>
      </p:sp>
      <p:sp>
        <p:nvSpPr>
          <p:cNvPr id="105" name="TextBox 104"/>
          <p:cNvSpPr txBox="1"/>
          <p:nvPr/>
        </p:nvSpPr>
        <p:spPr>
          <a:xfrm>
            <a:off x="9854325" y="4267446"/>
            <a:ext cx="813204" cy="530694"/>
          </a:xfrm>
          <a:prstGeom prst="rect">
            <a:avLst/>
          </a:prstGeom>
          <a:noFill/>
        </p:spPr>
        <p:txBody>
          <a:bodyPr wrap="none" rtlCol="0">
            <a:spAutoFit/>
          </a:bodyPr>
          <a:lstStyle/>
          <a:p>
            <a:pPr algn="ctr"/>
            <a:r>
              <a:rPr lang="fr-FR" b="1" dirty="0"/>
              <a:t>Data </a:t>
            </a:r>
          </a:p>
          <a:p>
            <a:pPr algn="ctr"/>
            <a:r>
              <a:rPr lang="fr-FR" b="1" dirty="0"/>
              <a:t>memory</a:t>
            </a:r>
          </a:p>
        </p:txBody>
      </p:sp>
      <p:cxnSp>
        <p:nvCxnSpPr>
          <p:cNvPr id="106" name="Straight Arrow Connector 105"/>
          <p:cNvCxnSpPr/>
          <p:nvPr/>
        </p:nvCxnSpPr>
        <p:spPr>
          <a:xfrm>
            <a:off x="10759587" y="3604874"/>
            <a:ext cx="51697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Read address"/>
          <p:cNvSpPr txBox="1"/>
          <p:nvPr/>
        </p:nvSpPr>
        <p:spPr>
          <a:xfrm>
            <a:off x="9164134" y="3792420"/>
            <a:ext cx="792513" cy="530694"/>
          </a:xfrm>
          <a:prstGeom prst="rect">
            <a:avLst/>
          </a:prstGeom>
          <a:noFill/>
        </p:spPr>
        <p:txBody>
          <a:bodyPr wrap="square" rtlCol="0">
            <a:spAutoFit/>
          </a:bodyPr>
          <a:lstStyle/>
          <a:p>
            <a:r>
              <a:rPr lang="fr-FR" sz="1400" dirty="0"/>
              <a:t>Write </a:t>
            </a:r>
            <a:r>
              <a:rPr lang="fr-FR" sz="1400" dirty="0" err="1"/>
              <a:t>address</a:t>
            </a:r>
            <a:endParaRPr lang="fr-FR" sz="1400" dirty="0"/>
          </a:p>
        </p:txBody>
      </p:sp>
      <p:sp>
        <p:nvSpPr>
          <p:cNvPr id="108" name="Read address"/>
          <p:cNvSpPr txBox="1"/>
          <p:nvPr/>
        </p:nvSpPr>
        <p:spPr>
          <a:xfrm>
            <a:off x="9164134" y="4333541"/>
            <a:ext cx="792513" cy="530694"/>
          </a:xfrm>
          <a:prstGeom prst="rect">
            <a:avLst/>
          </a:prstGeom>
          <a:noFill/>
        </p:spPr>
        <p:txBody>
          <a:bodyPr wrap="square" rtlCol="0">
            <a:spAutoFit/>
          </a:bodyPr>
          <a:lstStyle/>
          <a:p>
            <a:r>
              <a:rPr lang="fr-FR" sz="1400" dirty="0"/>
              <a:t>Write data</a:t>
            </a:r>
          </a:p>
        </p:txBody>
      </p:sp>
      <p:cxnSp>
        <p:nvCxnSpPr>
          <p:cNvPr id="109" name="Straight Arrow Connector 108"/>
          <p:cNvCxnSpPr/>
          <p:nvPr/>
        </p:nvCxnSpPr>
        <p:spPr>
          <a:xfrm>
            <a:off x="8624278" y="4034657"/>
            <a:ext cx="536515" cy="80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102" idx="0"/>
          </p:cNvCxnSpPr>
          <p:nvPr/>
        </p:nvCxnSpPr>
        <p:spPr>
          <a:xfrm flipV="1">
            <a:off x="9961861" y="2988839"/>
            <a:ext cx="0" cy="250907"/>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V="1">
            <a:off x="9967176" y="4895520"/>
            <a:ext cx="0" cy="27336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9468783" y="2718245"/>
            <a:ext cx="978986" cy="307777"/>
          </a:xfrm>
          <a:prstGeom prst="rect">
            <a:avLst/>
          </a:prstGeom>
          <a:noFill/>
        </p:spPr>
        <p:txBody>
          <a:bodyPr wrap="none" rtlCol="0">
            <a:spAutoFit/>
          </a:bodyPr>
          <a:lstStyle/>
          <a:p>
            <a:r>
              <a:rPr lang="fr-FR" sz="1400" dirty="0" err="1">
                <a:solidFill>
                  <a:srgbClr val="C00000"/>
                </a:solidFill>
              </a:rPr>
              <a:t>MemWrite</a:t>
            </a:r>
            <a:endParaRPr lang="fr-FR" sz="1400" dirty="0">
              <a:solidFill>
                <a:srgbClr val="C00000"/>
              </a:solidFill>
            </a:endParaRPr>
          </a:p>
        </p:txBody>
      </p:sp>
      <p:sp>
        <p:nvSpPr>
          <p:cNvPr id="113" name="TextBox 112"/>
          <p:cNvSpPr txBox="1"/>
          <p:nvPr/>
        </p:nvSpPr>
        <p:spPr>
          <a:xfrm>
            <a:off x="9501057" y="5121540"/>
            <a:ext cx="936538" cy="307777"/>
          </a:xfrm>
          <a:prstGeom prst="rect">
            <a:avLst/>
          </a:prstGeom>
          <a:noFill/>
        </p:spPr>
        <p:txBody>
          <a:bodyPr wrap="none" rtlCol="0">
            <a:spAutoFit/>
          </a:bodyPr>
          <a:lstStyle/>
          <a:p>
            <a:r>
              <a:rPr lang="fr-FR" sz="1400" dirty="0" err="1">
                <a:solidFill>
                  <a:srgbClr val="C00000"/>
                </a:solidFill>
              </a:rPr>
              <a:t>MemRead</a:t>
            </a:r>
            <a:endParaRPr lang="fr-FR" sz="1400" dirty="0">
              <a:solidFill>
                <a:srgbClr val="C00000"/>
              </a:solidFill>
            </a:endParaRPr>
          </a:p>
        </p:txBody>
      </p:sp>
      <p:sp>
        <p:nvSpPr>
          <p:cNvPr id="114" name="Oval 113"/>
          <p:cNvSpPr/>
          <p:nvPr/>
        </p:nvSpPr>
        <p:spPr>
          <a:xfrm>
            <a:off x="8779311" y="3963965"/>
            <a:ext cx="144000" cy="1440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15" name="Straight Connector 114"/>
          <p:cNvCxnSpPr/>
          <p:nvPr/>
        </p:nvCxnSpPr>
        <p:spPr>
          <a:xfrm flipV="1">
            <a:off x="11496009" y="2993097"/>
            <a:ext cx="1" cy="36052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11029321" y="2697136"/>
            <a:ext cx="1007135" cy="307777"/>
          </a:xfrm>
          <a:prstGeom prst="rect">
            <a:avLst/>
          </a:prstGeom>
          <a:noFill/>
        </p:spPr>
        <p:txBody>
          <a:bodyPr wrap="none" rtlCol="0">
            <a:spAutoFit/>
          </a:bodyPr>
          <a:lstStyle/>
          <a:p>
            <a:r>
              <a:rPr lang="fr-FR" sz="1400" dirty="0" err="1">
                <a:solidFill>
                  <a:srgbClr val="C00000"/>
                </a:solidFill>
              </a:rPr>
              <a:t>MemToReg</a:t>
            </a:r>
            <a:endParaRPr lang="fr-FR" sz="1400" dirty="0">
              <a:solidFill>
                <a:srgbClr val="C00000"/>
              </a:solidFill>
            </a:endParaRPr>
          </a:p>
        </p:txBody>
      </p:sp>
      <p:sp>
        <p:nvSpPr>
          <p:cNvPr id="119" name="Rounded Rectangle 118"/>
          <p:cNvSpPr/>
          <p:nvPr/>
        </p:nvSpPr>
        <p:spPr>
          <a:xfrm>
            <a:off x="11307443" y="3368043"/>
            <a:ext cx="378320" cy="1315810"/>
          </a:xfrm>
          <a:prstGeom prst="roundRect">
            <a:avLst>
              <a:gd name="adj" fmla="val 50000"/>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nchorCtr="1"/>
          <a:lstStyle/>
          <a:p>
            <a:pPr algn="ctr"/>
            <a:r>
              <a:rPr lang="fr-FR" sz="1200" b="1" dirty="0">
                <a:solidFill>
                  <a:schemeClr val="tx1"/>
                </a:solidFill>
              </a:rPr>
              <a:t>1mux</a:t>
            </a:r>
            <a:r>
              <a:rPr lang="fr-FR" sz="1200" b="1" dirty="0">
                <a:solidFill>
                  <a:srgbClr val="00B050"/>
                </a:solidFill>
              </a:rPr>
              <a:t>0</a:t>
            </a:r>
          </a:p>
        </p:txBody>
      </p:sp>
      <p:cxnSp>
        <p:nvCxnSpPr>
          <p:cNvPr id="4" name="Elbow Connector 3"/>
          <p:cNvCxnSpPr>
            <a:stCxn id="119" idx="3"/>
            <a:endCxn id="189" idx="1"/>
          </p:cNvCxnSpPr>
          <p:nvPr/>
        </p:nvCxnSpPr>
        <p:spPr>
          <a:xfrm flipH="1">
            <a:off x="3906711" y="4025948"/>
            <a:ext cx="7779052" cy="1112041"/>
          </a:xfrm>
          <a:prstGeom prst="bentConnector5">
            <a:avLst>
              <a:gd name="adj1" fmla="val -2939"/>
              <a:gd name="adj2" fmla="val 244365"/>
              <a:gd name="adj3" fmla="val 10458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1" name="Oval 120"/>
          <p:cNvSpPr/>
          <p:nvPr/>
        </p:nvSpPr>
        <p:spPr>
          <a:xfrm>
            <a:off x="6713083" y="5431496"/>
            <a:ext cx="71091" cy="71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3" name="Rounded Rectangle 122"/>
          <p:cNvSpPr/>
          <p:nvPr/>
        </p:nvSpPr>
        <p:spPr>
          <a:xfrm>
            <a:off x="6721513" y="4347285"/>
            <a:ext cx="378320" cy="1315810"/>
          </a:xfrm>
          <a:prstGeom prst="roundRect">
            <a:avLst>
              <a:gd name="adj" fmla="val 50000"/>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nchorCtr="1"/>
          <a:lstStyle/>
          <a:p>
            <a:pPr algn="ctr"/>
            <a:r>
              <a:rPr lang="fr-FR" sz="1200" b="1" dirty="0">
                <a:solidFill>
                  <a:srgbClr val="00B050"/>
                </a:solidFill>
              </a:rPr>
              <a:t>1</a:t>
            </a:r>
            <a:r>
              <a:rPr lang="fr-FR" sz="1200" b="1" dirty="0">
                <a:solidFill>
                  <a:schemeClr val="tx1"/>
                </a:solidFill>
              </a:rPr>
              <a:t>mux0</a:t>
            </a:r>
          </a:p>
        </p:txBody>
      </p:sp>
      <p:cxnSp>
        <p:nvCxnSpPr>
          <p:cNvPr id="124" name="Straight Connector 123"/>
          <p:cNvCxnSpPr>
            <a:stCxn id="123" idx="0"/>
          </p:cNvCxnSpPr>
          <p:nvPr/>
        </p:nvCxnSpPr>
        <p:spPr>
          <a:xfrm flipV="1">
            <a:off x="6910673" y="4084453"/>
            <a:ext cx="0" cy="262832"/>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6563621" y="3823669"/>
            <a:ext cx="694101" cy="307777"/>
          </a:xfrm>
          <a:prstGeom prst="rect">
            <a:avLst/>
          </a:prstGeom>
          <a:noFill/>
        </p:spPr>
        <p:txBody>
          <a:bodyPr wrap="none" rtlCol="0">
            <a:spAutoFit/>
          </a:bodyPr>
          <a:lstStyle/>
          <a:p>
            <a:r>
              <a:rPr lang="fr-FR" sz="1400" dirty="0" err="1">
                <a:solidFill>
                  <a:srgbClr val="C00000"/>
                </a:solidFill>
              </a:rPr>
              <a:t>ALUSrc</a:t>
            </a:r>
            <a:endParaRPr lang="fr-FR" sz="1400" dirty="0">
              <a:solidFill>
                <a:srgbClr val="C00000"/>
              </a:solidFill>
            </a:endParaRPr>
          </a:p>
        </p:txBody>
      </p:sp>
      <p:cxnSp>
        <p:nvCxnSpPr>
          <p:cNvPr id="126" name="Elbow Connector 125"/>
          <p:cNvCxnSpPr>
            <a:endCxn id="121" idx="2"/>
          </p:cNvCxnSpPr>
          <p:nvPr/>
        </p:nvCxnSpPr>
        <p:spPr>
          <a:xfrm flipV="1">
            <a:off x="5970216" y="5467042"/>
            <a:ext cx="742867" cy="718136"/>
          </a:xfrm>
          <a:prstGeom prst="bent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Elbow Connector 126"/>
          <p:cNvCxnSpPr>
            <a:stCxn id="123" idx="3"/>
            <a:endCxn id="120" idx="2"/>
          </p:cNvCxnSpPr>
          <p:nvPr/>
        </p:nvCxnSpPr>
        <p:spPr>
          <a:xfrm flipV="1">
            <a:off x="7099833" y="4589314"/>
            <a:ext cx="435785" cy="415876"/>
          </a:xfrm>
          <a:prstGeom prst="bentConnector3">
            <a:avLst>
              <a:gd name="adj1" fmla="val 32720"/>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Elbow Connector 127"/>
          <p:cNvCxnSpPr>
            <a:stCxn id="129" idx="4"/>
            <a:endCxn id="130" idx="2"/>
          </p:cNvCxnSpPr>
          <p:nvPr/>
        </p:nvCxnSpPr>
        <p:spPr>
          <a:xfrm rot="5400000" flipH="1" flipV="1">
            <a:off x="7623434" y="3103687"/>
            <a:ext cx="72000" cy="3010441"/>
          </a:xfrm>
          <a:prstGeom prst="bentConnector4">
            <a:avLst>
              <a:gd name="adj1" fmla="val -1870810"/>
              <a:gd name="adj2" fmla="val 81804"/>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9" name="Oval 128"/>
          <p:cNvSpPr/>
          <p:nvPr/>
        </p:nvSpPr>
        <p:spPr>
          <a:xfrm>
            <a:off x="6082214" y="4500908"/>
            <a:ext cx="144000" cy="1440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6" name="Straight Connector 85"/>
          <p:cNvCxnSpPr>
            <a:endCxn id="200" idx="0"/>
          </p:cNvCxnSpPr>
          <p:nvPr/>
        </p:nvCxnSpPr>
        <p:spPr>
          <a:xfrm flipH="1">
            <a:off x="2241349" y="3589763"/>
            <a:ext cx="1502" cy="1594116"/>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7" name="I[15-11] BUS"/>
          <p:cNvCxnSpPr/>
          <p:nvPr/>
        </p:nvCxnSpPr>
        <p:spPr>
          <a:xfrm>
            <a:off x="2249784" y="6195454"/>
            <a:ext cx="3140820"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2" name="Freeform 91"/>
          <p:cNvSpPr/>
          <p:nvPr/>
        </p:nvSpPr>
        <p:spPr>
          <a:xfrm>
            <a:off x="7557466" y="1831203"/>
            <a:ext cx="849663" cy="1399923"/>
          </a:xfrm>
          <a:custGeom>
            <a:avLst/>
            <a:gdLst>
              <a:gd name="connsiteX0" fmla="*/ 0 w 849663"/>
              <a:gd name="connsiteY0" fmla="*/ 857756 h 1399923"/>
              <a:gd name="connsiteX1" fmla="*/ 8092 w 849663"/>
              <a:gd name="connsiteY1" fmla="*/ 1399923 h 1399923"/>
              <a:gd name="connsiteX2" fmla="*/ 849663 w 849663"/>
              <a:gd name="connsiteY2" fmla="*/ 1116701 h 1399923"/>
              <a:gd name="connsiteX3" fmla="*/ 849663 w 849663"/>
              <a:gd name="connsiteY3" fmla="*/ 275130 h 1399923"/>
              <a:gd name="connsiteX4" fmla="*/ 8092 w 849663"/>
              <a:gd name="connsiteY4" fmla="*/ 0 h 1399923"/>
              <a:gd name="connsiteX5" fmla="*/ 0 w 849663"/>
              <a:gd name="connsiteY5" fmla="*/ 606903 h 1399923"/>
              <a:gd name="connsiteX6" fmla="*/ 356049 w 849663"/>
              <a:gd name="connsiteY6" fmla="*/ 695915 h 1399923"/>
              <a:gd name="connsiteX7" fmla="*/ 0 w 849663"/>
              <a:gd name="connsiteY7" fmla="*/ 857756 h 1399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9663" h="1399923">
                <a:moveTo>
                  <a:pt x="0" y="857756"/>
                </a:moveTo>
                <a:lnTo>
                  <a:pt x="8092" y="1399923"/>
                </a:lnTo>
                <a:lnTo>
                  <a:pt x="849663" y="1116701"/>
                </a:lnTo>
                <a:lnTo>
                  <a:pt x="849663" y="275130"/>
                </a:lnTo>
                <a:lnTo>
                  <a:pt x="8092" y="0"/>
                </a:lnTo>
                <a:lnTo>
                  <a:pt x="0" y="606903"/>
                </a:lnTo>
                <a:lnTo>
                  <a:pt x="356049" y="695915"/>
                </a:lnTo>
                <a:lnTo>
                  <a:pt x="0" y="857756"/>
                </a:lnTo>
                <a:close/>
              </a:path>
            </a:pathLst>
          </a:custGeom>
          <a:solidFill>
            <a:srgbClr val="F2F2F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C00000"/>
              </a:solidFill>
            </a:endParaRPr>
          </a:p>
        </p:txBody>
      </p:sp>
      <p:sp>
        <p:nvSpPr>
          <p:cNvPr id="93" name="TextBox 92"/>
          <p:cNvSpPr txBox="1"/>
          <p:nvPr/>
        </p:nvSpPr>
        <p:spPr>
          <a:xfrm>
            <a:off x="7888723" y="2341519"/>
            <a:ext cx="530915" cy="338554"/>
          </a:xfrm>
          <a:prstGeom prst="rect">
            <a:avLst/>
          </a:prstGeom>
          <a:noFill/>
          <a:ln>
            <a:noFill/>
          </a:ln>
        </p:spPr>
        <p:txBody>
          <a:bodyPr wrap="none" rtlCol="0">
            <a:spAutoFit/>
          </a:bodyPr>
          <a:lstStyle/>
          <a:p>
            <a:r>
              <a:rPr lang="fr-FR" sz="1600" b="1" dirty="0" err="1"/>
              <a:t>Add</a:t>
            </a:r>
            <a:endParaRPr lang="fr-FR" sz="1600" b="1" dirty="0"/>
          </a:p>
        </p:txBody>
      </p:sp>
      <p:sp>
        <p:nvSpPr>
          <p:cNvPr id="94" name="Oval 93"/>
          <p:cNvSpPr/>
          <p:nvPr/>
        </p:nvSpPr>
        <p:spPr>
          <a:xfrm>
            <a:off x="6598409" y="2534019"/>
            <a:ext cx="627851" cy="895880"/>
          </a:xfrm>
          <a:prstGeom prst="ellipse">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5" name="TextBox 94"/>
          <p:cNvSpPr txBox="1"/>
          <p:nvPr/>
        </p:nvSpPr>
        <p:spPr>
          <a:xfrm>
            <a:off x="6598409" y="2804371"/>
            <a:ext cx="627851" cy="338554"/>
          </a:xfrm>
          <a:prstGeom prst="rect">
            <a:avLst/>
          </a:prstGeom>
          <a:noFill/>
        </p:spPr>
        <p:txBody>
          <a:bodyPr wrap="square" rtlCol="0">
            <a:spAutoFit/>
          </a:bodyPr>
          <a:lstStyle/>
          <a:p>
            <a:pPr algn="ctr"/>
            <a:r>
              <a:rPr lang="fr-FR" sz="1600" b="1" dirty="0"/>
              <a:t>&lt;&lt; 2</a:t>
            </a:r>
          </a:p>
        </p:txBody>
      </p:sp>
      <p:sp>
        <p:nvSpPr>
          <p:cNvPr id="116" name="Rounded Rectangle 115"/>
          <p:cNvSpPr/>
          <p:nvPr/>
        </p:nvSpPr>
        <p:spPr>
          <a:xfrm>
            <a:off x="8907576" y="1437752"/>
            <a:ext cx="378320" cy="1315810"/>
          </a:xfrm>
          <a:prstGeom prst="roundRect">
            <a:avLst>
              <a:gd name="adj" fmla="val 50000"/>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nchorCtr="1"/>
          <a:lstStyle/>
          <a:p>
            <a:pPr algn="ctr"/>
            <a:r>
              <a:rPr lang="fr-FR" sz="1200" b="1" dirty="0">
                <a:solidFill>
                  <a:srgbClr val="00B050"/>
                </a:solidFill>
              </a:rPr>
              <a:t>0</a:t>
            </a:r>
            <a:r>
              <a:rPr lang="fr-FR" sz="1200" b="1" dirty="0">
                <a:solidFill>
                  <a:schemeClr val="tx1"/>
                </a:solidFill>
              </a:rPr>
              <a:t>mux1</a:t>
            </a:r>
          </a:p>
        </p:txBody>
      </p:sp>
      <p:cxnSp>
        <p:nvCxnSpPr>
          <p:cNvPr id="117" name="Straight Connector 116"/>
          <p:cNvCxnSpPr/>
          <p:nvPr/>
        </p:nvCxnSpPr>
        <p:spPr>
          <a:xfrm flipV="1">
            <a:off x="9096736" y="2753562"/>
            <a:ext cx="0" cy="11128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p:nvPr/>
        </p:nvCxnSpPr>
        <p:spPr>
          <a:xfrm>
            <a:off x="7226260" y="2996060"/>
            <a:ext cx="33120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Elbow Connector 137"/>
          <p:cNvCxnSpPr>
            <a:stCxn id="148" idx="0"/>
            <a:endCxn id="94" idx="2"/>
          </p:cNvCxnSpPr>
          <p:nvPr/>
        </p:nvCxnSpPr>
        <p:spPr>
          <a:xfrm rot="5400000" flipH="1" flipV="1">
            <a:off x="5258016" y="4061378"/>
            <a:ext cx="2419811" cy="260975"/>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p:nvPr/>
        </p:nvCxnSpPr>
        <p:spPr>
          <a:xfrm>
            <a:off x="8407129" y="2534019"/>
            <a:ext cx="500447"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Elbow Connector 139"/>
          <p:cNvCxnSpPr>
            <a:stCxn id="116" idx="3"/>
            <a:endCxn id="216" idx="0"/>
          </p:cNvCxnSpPr>
          <p:nvPr/>
        </p:nvCxnSpPr>
        <p:spPr>
          <a:xfrm flipH="1" flipV="1">
            <a:off x="475968" y="1993727"/>
            <a:ext cx="8809928" cy="101930"/>
          </a:xfrm>
          <a:prstGeom prst="bentConnector4">
            <a:avLst>
              <a:gd name="adj1" fmla="val -2595"/>
              <a:gd name="adj2" fmla="val 869719"/>
            </a:avLst>
          </a:prstGeom>
          <a:ln w="57150" cmpd="dbl">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906004" y="2102934"/>
            <a:ext cx="3368804" cy="0"/>
          </a:xfrm>
          <a:prstGeom prst="straightConnector1">
            <a:avLst/>
          </a:prstGeom>
          <a:ln w="57150" cmpd="dbl">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45" name="Elbow Connector 144"/>
          <p:cNvCxnSpPr>
            <a:stCxn id="146" idx="0"/>
            <a:endCxn id="147" idx="2"/>
          </p:cNvCxnSpPr>
          <p:nvPr/>
        </p:nvCxnSpPr>
        <p:spPr>
          <a:xfrm rot="5400000" flipH="1" flipV="1">
            <a:off x="7448033" y="565388"/>
            <a:ext cx="353159" cy="2565927"/>
          </a:xfrm>
          <a:prstGeom prst="bentConnector2">
            <a:avLst/>
          </a:prstGeom>
          <a:ln w="57150" cmpd="dbl">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46" name="Oval 145"/>
          <p:cNvSpPr/>
          <p:nvPr/>
        </p:nvSpPr>
        <p:spPr>
          <a:xfrm>
            <a:off x="6274808" y="2024930"/>
            <a:ext cx="133682" cy="13368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8" name="Oval 147"/>
          <p:cNvSpPr/>
          <p:nvPr/>
        </p:nvSpPr>
        <p:spPr>
          <a:xfrm>
            <a:off x="6265434" y="5401770"/>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le 1"/>
          <p:cNvSpPr>
            <a:spLocks noGrp="1"/>
          </p:cNvSpPr>
          <p:nvPr>
            <p:ph type="title"/>
          </p:nvPr>
        </p:nvSpPr>
        <p:spPr/>
        <p:txBody>
          <a:bodyPr>
            <a:normAutofit/>
          </a:bodyPr>
          <a:lstStyle/>
          <a:p>
            <a:pPr algn="ctr"/>
            <a:r>
              <a:rPr lang="fr-FR" b="1" dirty="0">
                <a:solidFill>
                  <a:srgbClr val="C00000"/>
                </a:solidFill>
              </a:rPr>
              <a:t>Chemin des instructions régulières (R-type)</a:t>
            </a:r>
            <a:br>
              <a:rPr lang="fr-FR" b="1" dirty="0">
                <a:solidFill>
                  <a:srgbClr val="C00000"/>
                </a:solidFill>
              </a:rPr>
            </a:br>
            <a:endParaRPr lang="fr-FR" b="1" dirty="0">
              <a:solidFill>
                <a:srgbClr val="C00000"/>
              </a:solidFill>
            </a:endParaRPr>
          </a:p>
        </p:txBody>
      </p:sp>
      <p:sp>
        <p:nvSpPr>
          <p:cNvPr id="200" name="Oval 199"/>
          <p:cNvSpPr/>
          <p:nvPr/>
        </p:nvSpPr>
        <p:spPr>
          <a:xfrm>
            <a:off x="2178349" y="5183879"/>
            <a:ext cx="126000" cy="1260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99" name="Oval 198"/>
          <p:cNvSpPr/>
          <p:nvPr/>
        </p:nvSpPr>
        <p:spPr>
          <a:xfrm>
            <a:off x="2180434" y="4042563"/>
            <a:ext cx="126000" cy="1260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cxnSp>
        <p:nvCxnSpPr>
          <p:cNvPr id="141" name="Straight Arrow Connector 140"/>
          <p:cNvCxnSpPr>
            <a:endCxn id="114" idx="2"/>
          </p:cNvCxnSpPr>
          <p:nvPr/>
        </p:nvCxnSpPr>
        <p:spPr>
          <a:xfrm>
            <a:off x="8627618" y="4034692"/>
            <a:ext cx="151693" cy="1273"/>
          </a:xfrm>
          <a:prstGeom prst="straightConnector1">
            <a:avLst/>
          </a:prstGeom>
          <a:ln w="5715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a:off x="5974442" y="4579118"/>
            <a:ext cx="738641"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2240404" y="6154830"/>
            <a:ext cx="667170" cy="307777"/>
          </a:xfrm>
          <a:prstGeom prst="rect">
            <a:avLst/>
          </a:prstGeom>
          <a:noFill/>
        </p:spPr>
        <p:txBody>
          <a:bodyPr wrap="none" rtlCol="0">
            <a:spAutoFit/>
          </a:bodyPr>
          <a:lstStyle/>
          <a:p>
            <a:r>
              <a:rPr lang="fr-FR" sz="1400" dirty="0">
                <a:solidFill>
                  <a:schemeClr val="accent5">
                    <a:lumMod val="50000"/>
                  </a:schemeClr>
                </a:solidFill>
              </a:rPr>
              <a:t>I[15-0]</a:t>
            </a:r>
          </a:p>
        </p:txBody>
      </p:sp>
      <p:sp>
        <p:nvSpPr>
          <p:cNvPr id="144" name="ALU_label"/>
          <p:cNvSpPr txBox="1"/>
          <p:nvPr/>
        </p:nvSpPr>
        <p:spPr>
          <a:xfrm>
            <a:off x="7953068" y="3462205"/>
            <a:ext cx="589520" cy="369332"/>
          </a:xfrm>
          <a:prstGeom prst="rect">
            <a:avLst/>
          </a:prstGeom>
          <a:noFill/>
        </p:spPr>
        <p:txBody>
          <a:bodyPr wrap="none" rtlCol="0">
            <a:spAutoFit/>
          </a:bodyPr>
          <a:lstStyle/>
          <a:p>
            <a:r>
              <a:rPr lang="fr-FR" dirty="0" err="1"/>
              <a:t>zero</a:t>
            </a:r>
            <a:endParaRPr lang="fr-FR" dirty="0"/>
          </a:p>
        </p:txBody>
      </p:sp>
    </p:spTree>
    <p:extLst>
      <p:ext uri="{BB962C8B-B14F-4D97-AF65-F5344CB8AC3E}">
        <p14:creationId xmlns:p14="http://schemas.microsoft.com/office/powerpoint/2010/main" val="9806006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1" name="I[20-16] BUS"/>
          <p:cNvCxnSpPr/>
          <p:nvPr/>
        </p:nvCxnSpPr>
        <p:spPr>
          <a:xfrm>
            <a:off x="2406259" y="4103031"/>
            <a:ext cx="1500452"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I[20-16] BUS"/>
          <p:cNvCxnSpPr/>
          <p:nvPr/>
        </p:nvCxnSpPr>
        <p:spPr>
          <a:xfrm>
            <a:off x="2301087" y="4103031"/>
            <a:ext cx="179752" cy="0"/>
          </a:xfrm>
          <a:prstGeom prst="straightConnector1">
            <a:avLst/>
          </a:prstGeom>
          <a:ln w="3175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p:nvPr/>
        </p:nvCxnSpPr>
        <p:spPr>
          <a:xfrm>
            <a:off x="2906004" y="2102934"/>
            <a:ext cx="4665897" cy="0"/>
          </a:xfrm>
          <a:prstGeom prst="straightConnector1">
            <a:avLst/>
          </a:prstGeom>
          <a:ln w="57150" cmpd="dbl">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8804769" y="2800668"/>
            <a:ext cx="590803" cy="307777"/>
          </a:xfrm>
          <a:prstGeom prst="rect">
            <a:avLst/>
          </a:prstGeom>
          <a:noFill/>
        </p:spPr>
        <p:txBody>
          <a:bodyPr wrap="none" rtlCol="0">
            <a:spAutoFit/>
          </a:bodyPr>
          <a:lstStyle/>
          <a:p>
            <a:r>
              <a:rPr lang="fr-FR" sz="1400" dirty="0" err="1">
                <a:solidFill>
                  <a:srgbClr val="C00000"/>
                </a:solidFill>
              </a:rPr>
              <a:t>PCSrc</a:t>
            </a:r>
            <a:endParaRPr lang="fr-FR" sz="1400" dirty="0">
              <a:solidFill>
                <a:srgbClr val="C00000"/>
              </a:solidFill>
            </a:endParaRPr>
          </a:p>
        </p:txBody>
      </p:sp>
      <p:cxnSp>
        <p:nvCxnSpPr>
          <p:cNvPr id="134" name="Straight Connector 133"/>
          <p:cNvCxnSpPr>
            <a:stCxn id="200" idx="4"/>
          </p:cNvCxnSpPr>
          <p:nvPr/>
        </p:nvCxnSpPr>
        <p:spPr>
          <a:xfrm>
            <a:off x="2241349" y="5309879"/>
            <a:ext cx="2151" cy="886135"/>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sp>
        <p:nvSpPr>
          <p:cNvPr id="147" name="Oval 146"/>
          <p:cNvSpPr/>
          <p:nvPr/>
        </p:nvSpPr>
        <p:spPr>
          <a:xfrm>
            <a:off x="8907576" y="1604930"/>
            <a:ext cx="133682" cy="1336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Oval 20"/>
          <p:cNvSpPr/>
          <p:nvPr/>
        </p:nvSpPr>
        <p:spPr>
          <a:xfrm>
            <a:off x="2772322" y="2036954"/>
            <a:ext cx="133682" cy="1336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0" name="Oval 129"/>
          <p:cNvSpPr/>
          <p:nvPr/>
        </p:nvSpPr>
        <p:spPr>
          <a:xfrm>
            <a:off x="9164655" y="4500908"/>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0" name="Oval 119"/>
          <p:cNvSpPr/>
          <p:nvPr/>
        </p:nvSpPr>
        <p:spPr>
          <a:xfrm>
            <a:off x="7535618" y="4551045"/>
            <a:ext cx="76537" cy="765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7" name="Freeform 166"/>
          <p:cNvSpPr/>
          <p:nvPr/>
        </p:nvSpPr>
        <p:spPr>
          <a:xfrm>
            <a:off x="7541846" y="3305908"/>
            <a:ext cx="1082431" cy="1469292"/>
          </a:xfrm>
          <a:custGeom>
            <a:avLst/>
            <a:gdLst>
              <a:gd name="connsiteX0" fmla="*/ 0 w 1082431"/>
              <a:gd name="connsiteY0" fmla="*/ 0 h 1469292"/>
              <a:gd name="connsiteX1" fmla="*/ 1082431 w 1082431"/>
              <a:gd name="connsiteY1" fmla="*/ 296984 h 1469292"/>
              <a:gd name="connsiteX2" fmla="*/ 1082431 w 1082431"/>
              <a:gd name="connsiteY2" fmla="*/ 1172307 h 1469292"/>
              <a:gd name="connsiteX3" fmla="*/ 3908 w 1082431"/>
              <a:gd name="connsiteY3" fmla="*/ 1469292 h 1469292"/>
              <a:gd name="connsiteX4" fmla="*/ 0 w 1082431"/>
              <a:gd name="connsiteY4" fmla="*/ 918307 h 1469292"/>
              <a:gd name="connsiteX5" fmla="*/ 566616 w 1082431"/>
              <a:gd name="connsiteY5" fmla="*/ 746369 h 1469292"/>
              <a:gd name="connsiteX6" fmla="*/ 3908 w 1082431"/>
              <a:gd name="connsiteY6" fmla="*/ 578338 h 1469292"/>
              <a:gd name="connsiteX7" fmla="*/ 0 w 1082431"/>
              <a:gd name="connsiteY7" fmla="*/ 0 h 1469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2431" h="1469292">
                <a:moveTo>
                  <a:pt x="0" y="0"/>
                </a:moveTo>
                <a:lnTo>
                  <a:pt x="1082431" y="296984"/>
                </a:lnTo>
                <a:lnTo>
                  <a:pt x="1082431" y="1172307"/>
                </a:lnTo>
                <a:lnTo>
                  <a:pt x="3908" y="1469292"/>
                </a:lnTo>
                <a:cubicBezTo>
                  <a:pt x="2605" y="1285630"/>
                  <a:pt x="1303" y="1101969"/>
                  <a:pt x="0" y="918307"/>
                </a:cubicBezTo>
                <a:lnTo>
                  <a:pt x="566616" y="746369"/>
                </a:lnTo>
                <a:lnTo>
                  <a:pt x="3908" y="578338"/>
                </a:lnTo>
                <a:cubicBezTo>
                  <a:pt x="2605" y="385559"/>
                  <a:pt x="1303" y="192779"/>
                  <a:pt x="0" y="0"/>
                </a:cubicBezTo>
                <a:close/>
              </a:path>
            </a:pathLst>
          </a:custGeom>
          <a:solidFill>
            <a:srgbClr val="F2F2F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69" name="Straight Arrow Connector 168"/>
          <p:cNvCxnSpPr/>
          <p:nvPr/>
        </p:nvCxnSpPr>
        <p:spPr>
          <a:xfrm>
            <a:off x="5974442" y="3589763"/>
            <a:ext cx="1548374"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I[25-21] BUS"/>
          <p:cNvCxnSpPr/>
          <p:nvPr/>
        </p:nvCxnSpPr>
        <p:spPr>
          <a:xfrm>
            <a:off x="2047073" y="3589764"/>
            <a:ext cx="1859638"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82" name="Rectangle 181"/>
          <p:cNvSpPr/>
          <p:nvPr/>
        </p:nvSpPr>
        <p:spPr>
          <a:xfrm>
            <a:off x="3910535" y="3331448"/>
            <a:ext cx="2063907" cy="2059597"/>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fr-FR" dirty="0">
              <a:solidFill>
                <a:schemeClr val="tx1"/>
              </a:solidFill>
            </a:endParaRPr>
          </a:p>
        </p:txBody>
      </p:sp>
      <p:sp>
        <p:nvSpPr>
          <p:cNvPr id="183" name="Read register 1"/>
          <p:cNvSpPr txBox="1"/>
          <p:nvPr/>
        </p:nvSpPr>
        <p:spPr>
          <a:xfrm>
            <a:off x="3910535" y="3342455"/>
            <a:ext cx="1050460" cy="523220"/>
          </a:xfrm>
          <a:prstGeom prst="rect">
            <a:avLst/>
          </a:prstGeom>
          <a:noFill/>
          <a:ln>
            <a:noFill/>
          </a:ln>
        </p:spPr>
        <p:txBody>
          <a:bodyPr wrap="square" rtlCol="0">
            <a:spAutoFit/>
          </a:bodyPr>
          <a:lstStyle/>
          <a:p>
            <a:r>
              <a:rPr lang="fr-FR" sz="1400" dirty="0">
                <a:solidFill>
                  <a:srgbClr val="00B050"/>
                </a:solidFill>
              </a:rPr>
              <a:t>Read</a:t>
            </a:r>
          </a:p>
          <a:p>
            <a:r>
              <a:rPr lang="fr-FR" sz="1400" dirty="0" err="1">
                <a:solidFill>
                  <a:srgbClr val="00B050"/>
                </a:solidFill>
              </a:rPr>
              <a:t>register</a:t>
            </a:r>
            <a:r>
              <a:rPr lang="fr-FR" sz="1400" dirty="0">
                <a:solidFill>
                  <a:srgbClr val="00B050"/>
                </a:solidFill>
              </a:rPr>
              <a:t> 1</a:t>
            </a:r>
          </a:p>
        </p:txBody>
      </p:sp>
      <p:sp>
        <p:nvSpPr>
          <p:cNvPr id="184" name="Read data 1"/>
          <p:cNvSpPr txBox="1"/>
          <p:nvPr/>
        </p:nvSpPr>
        <p:spPr>
          <a:xfrm>
            <a:off x="5179920" y="3342455"/>
            <a:ext cx="739709" cy="523220"/>
          </a:xfrm>
          <a:prstGeom prst="rect">
            <a:avLst/>
          </a:prstGeom>
          <a:noFill/>
          <a:ln>
            <a:noFill/>
          </a:ln>
        </p:spPr>
        <p:txBody>
          <a:bodyPr wrap="square" rtlCol="0">
            <a:spAutoFit/>
          </a:bodyPr>
          <a:lstStyle/>
          <a:p>
            <a:pPr algn="r"/>
            <a:r>
              <a:rPr lang="fr-FR" sz="1400" dirty="0">
                <a:solidFill>
                  <a:srgbClr val="00B050"/>
                </a:solidFill>
              </a:rPr>
              <a:t>Read data 1</a:t>
            </a:r>
          </a:p>
        </p:txBody>
      </p:sp>
      <p:sp>
        <p:nvSpPr>
          <p:cNvPr id="185" name="Registers_label"/>
          <p:cNvSpPr txBox="1"/>
          <p:nvPr/>
        </p:nvSpPr>
        <p:spPr>
          <a:xfrm>
            <a:off x="4789313" y="4945960"/>
            <a:ext cx="1043491" cy="369332"/>
          </a:xfrm>
          <a:prstGeom prst="rect">
            <a:avLst/>
          </a:prstGeom>
          <a:noFill/>
          <a:ln>
            <a:noFill/>
          </a:ln>
        </p:spPr>
        <p:txBody>
          <a:bodyPr wrap="none" rtlCol="0">
            <a:spAutoFit/>
          </a:bodyPr>
          <a:lstStyle/>
          <a:p>
            <a:pPr algn="ctr"/>
            <a:r>
              <a:rPr lang="fr-FR" b="1" dirty="0"/>
              <a:t>Registers</a:t>
            </a:r>
          </a:p>
        </p:txBody>
      </p:sp>
      <p:sp>
        <p:nvSpPr>
          <p:cNvPr id="186" name="Read register 2"/>
          <p:cNvSpPr txBox="1"/>
          <p:nvPr/>
        </p:nvSpPr>
        <p:spPr>
          <a:xfrm>
            <a:off x="3910536" y="3858013"/>
            <a:ext cx="1050459" cy="523220"/>
          </a:xfrm>
          <a:prstGeom prst="rect">
            <a:avLst/>
          </a:prstGeom>
          <a:noFill/>
          <a:ln>
            <a:noFill/>
          </a:ln>
        </p:spPr>
        <p:txBody>
          <a:bodyPr wrap="square" rtlCol="0">
            <a:spAutoFit/>
          </a:bodyPr>
          <a:lstStyle/>
          <a:p>
            <a:r>
              <a:rPr lang="fr-FR" sz="1400" dirty="0"/>
              <a:t>Read</a:t>
            </a:r>
          </a:p>
          <a:p>
            <a:r>
              <a:rPr lang="fr-FR" sz="1400" dirty="0" err="1"/>
              <a:t>register</a:t>
            </a:r>
            <a:r>
              <a:rPr lang="fr-FR" sz="1400" dirty="0"/>
              <a:t> 2</a:t>
            </a:r>
          </a:p>
        </p:txBody>
      </p:sp>
      <p:sp>
        <p:nvSpPr>
          <p:cNvPr id="187" name="Write register"/>
          <p:cNvSpPr txBox="1"/>
          <p:nvPr/>
        </p:nvSpPr>
        <p:spPr>
          <a:xfrm>
            <a:off x="3910536" y="4373574"/>
            <a:ext cx="907361" cy="523220"/>
          </a:xfrm>
          <a:prstGeom prst="rect">
            <a:avLst/>
          </a:prstGeom>
          <a:noFill/>
          <a:ln>
            <a:noFill/>
          </a:ln>
        </p:spPr>
        <p:txBody>
          <a:bodyPr wrap="square" rtlCol="0">
            <a:spAutoFit/>
          </a:bodyPr>
          <a:lstStyle/>
          <a:p>
            <a:r>
              <a:rPr lang="fr-FR" sz="1400" dirty="0">
                <a:solidFill>
                  <a:srgbClr val="00B050"/>
                </a:solidFill>
              </a:rPr>
              <a:t>Write</a:t>
            </a:r>
          </a:p>
          <a:p>
            <a:r>
              <a:rPr lang="fr-FR" sz="1400" dirty="0" err="1">
                <a:solidFill>
                  <a:srgbClr val="00B050"/>
                </a:solidFill>
              </a:rPr>
              <a:t>register</a:t>
            </a:r>
            <a:endParaRPr lang="fr-FR" sz="1400" dirty="0">
              <a:solidFill>
                <a:srgbClr val="00B050"/>
              </a:solidFill>
            </a:endParaRPr>
          </a:p>
        </p:txBody>
      </p:sp>
      <p:sp>
        <p:nvSpPr>
          <p:cNvPr id="188" name="RegWrite"/>
          <p:cNvSpPr txBox="1"/>
          <p:nvPr/>
        </p:nvSpPr>
        <p:spPr>
          <a:xfrm>
            <a:off x="4499829" y="2659744"/>
            <a:ext cx="862031" cy="307777"/>
          </a:xfrm>
          <a:prstGeom prst="rect">
            <a:avLst/>
          </a:prstGeom>
          <a:noFill/>
          <a:ln>
            <a:noFill/>
          </a:ln>
        </p:spPr>
        <p:txBody>
          <a:bodyPr wrap="none" rtlCol="0">
            <a:spAutoFit/>
          </a:bodyPr>
          <a:lstStyle/>
          <a:p>
            <a:r>
              <a:rPr lang="fr-FR" sz="1400" dirty="0" err="1">
                <a:solidFill>
                  <a:srgbClr val="C00000"/>
                </a:solidFill>
              </a:rPr>
              <a:t>RegWrite</a:t>
            </a:r>
            <a:endParaRPr lang="fr-FR" sz="1400" dirty="0">
              <a:solidFill>
                <a:srgbClr val="C00000"/>
              </a:solidFill>
            </a:endParaRPr>
          </a:p>
        </p:txBody>
      </p:sp>
      <p:sp>
        <p:nvSpPr>
          <p:cNvPr id="189" name="Write data"/>
          <p:cNvSpPr txBox="1"/>
          <p:nvPr/>
        </p:nvSpPr>
        <p:spPr>
          <a:xfrm>
            <a:off x="3906711" y="4876379"/>
            <a:ext cx="907361" cy="523220"/>
          </a:xfrm>
          <a:prstGeom prst="rect">
            <a:avLst/>
          </a:prstGeom>
          <a:noFill/>
          <a:ln>
            <a:noFill/>
          </a:ln>
        </p:spPr>
        <p:txBody>
          <a:bodyPr wrap="square" rtlCol="0">
            <a:spAutoFit/>
          </a:bodyPr>
          <a:lstStyle/>
          <a:p>
            <a:r>
              <a:rPr lang="fr-FR" sz="1400" dirty="0">
                <a:solidFill>
                  <a:srgbClr val="00B050"/>
                </a:solidFill>
              </a:rPr>
              <a:t>Write</a:t>
            </a:r>
          </a:p>
          <a:p>
            <a:r>
              <a:rPr lang="fr-FR" sz="1400" dirty="0">
                <a:solidFill>
                  <a:srgbClr val="00B050"/>
                </a:solidFill>
              </a:rPr>
              <a:t>data</a:t>
            </a:r>
          </a:p>
        </p:txBody>
      </p:sp>
      <p:cxnSp>
        <p:nvCxnSpPr>
          <p:cNvPr id="190" name="RegWriteConnector"/>
          <p:cNvCxnSpPr>
            <a:stCxn id="182" idx="0"/>
          </p:cNvCxnSpPr>
          <p:nvPr/>
        </p:nvCxnSpPr>
        <p:spPr>
          <a:xfrm flipH="1" flipV="1">
            <a:off x="4942488" y="2988801"/>
            <a:ext cx="1" cy="34264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91" name="Read data 2"/>
          <p:cNvSpPr txBox="1"/>
          <p:nvPr/>
        </p:nvSpPr>
        <p:spPr>
          <a:xfrm>
            <a:off x="5195580" y="4353663"/>
            <a:ext cx="724049" cy="523220"/>
          </a:xfrm>
          <a:prstGeom prst="rect">
            <a:avLst/>
          </a:prstGeom>
          <a:noFill/>
          <a:ln>
            <a:noFill/>
          </a:ln>
        </p:spPr>
        <p:txBody>
          <a:bodyPr wrap="square" rtlCol="0">
            <a:spAutoFit/>
          </a:bodyPr>
          <a:lstStyle/>
          <a:p>
            <a:pPr algn="r"/>
            <a:r>
              <a:rPr lang="fr-FR" sz="1400" dirty="0"/>
              <a:t>Read data 2</a:t>
            </a:r>
          </a:p>
        </p:txBody>
      </p:sp>
      <p:cxnSp>
        <p:nvCxnSpPr>
          <p:cNvPr id="192" name="ALUOpConnector"/>
          <p:cNvCxnSpPr/>
          <p:nvPr/>
        </p:nvCxnSpPr>
        <p:spPr>
          <a:xfrm flipH="1" flipV="1">
            <a:off x="8131025" y="4607196"/>
            <a:ext cx="1" cy="337817"/>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93" name="ALU_label"/>
          <p:cNvSpPr txBox="1"/>
          <p:nvPr/>
        </p:nvSpPr>
        <p:spPr>
          <a:xfrm>
            <a:off x="7989742" y="4087680"/>
            <a:ext cx="566374" cy="369332"/>
          </a:xfrm>
          <a:prstGeom prst="rect">
            <a:avLst/>
          </a:prstGeom>
          <a:noFill/>
          <a:ln>
            <a:noFill/>
          </a:ln>
        </p:spPr>
        <p:txBody>
          <a:bodyPr wrap="none" rtlCol="0">
            <a:spAutoFit/>
          </a:bodyPr>
          <a:lstStyle/>
          <a:p>
            <a:r>
              <a:rPr lang="fr-FR" b="1" dirty="0">
                <a:solidFill>
                  <a:schemeClr val="accent5">
                    <a:lumMod val="50000"/>
                  </a:schemeClr>
                </a:solidFill>
              </a:rPr>
              <a:t>UAL</a:t>
            </a:r>
          </a:p>
        </p:txBody>
      </p:sp>
      <p:sp>
        <p:nvSpPr>
          <p:cNvPr id="194" name="ALUOp"/>
          <p:cNvSpPr txBox="1"/>
          <p:nvPr/>
        </p:nvSpPr>
        <p:spPr>
          <a:xfrm>
            <a:off x="7794967" y="4959598"/>
            <a:ext cx="688971" cy="307777"/>
          </a:xfrm>
          <a:prstGeom prst="rect">
            <a:avLst/>
          </a:prstGeom>
          <a:noFill/>
          <a:ln>
            <a:noFill/>
          </a:ln>
        </p:spPr>
        <p:txBody>
          <a:bodyPr wrap="none" rtlCol="0">
            <a:spAutoFit/>
          </a:bodyPr>
          <a:lstStyle/>
          <a:p>
            <a:r>
              <a:rPr lang="fr-FR" sz="1400" dirty="0" err="1">
                <a:solidFill>
                  <a:srgbClr val="C00000"/>
                </a:solidFill>
              </a:rPr>
              <a:t>ALUOp</a:t>
            </a:r>
            <a:endParaRPr lang="fr-FR" sz="1400" dirty="0">
              <a:solidFill>
                <a:srgbClr val="C00000"/>
              </a:solidFill>
            </a:endParaRPr>
          </a:p>
        </p:txBody>
      </p:sp>
      <p:sp>
        <p:nvSpPr>
          <p:cNvPr id="197" name="I[15-11]"/>
          <p:cNvSpPr txBox="1"/>
          <p:nvPr/>
        </p:nvSpPr>
        <p:spPr>
          <a:xfrm>
            <a:off x="2249784" y="4946191"/>
            <a:ext cx="758541" cy="307777"/>
          </a:xfrm>
          <a:prstGeom prst="rect">
            <a:avLst/>
          </a:prstGeom>
          <a:noFill/>
          <a:ln>
            <a:noFill/>
          </a:ln>
        </p:spPr>
        <p:txBody>
          <a:bodyPr wrap="none" rtlCol="0">
            <a:spAutoFit/>
          </a:bodyPr>
          <a:lstStyle/>
          <a:p>
            <a:r>
              <a:rPr lang="fr-FR" sz="1400" dirty="0">
                <a:solidFill>
                  <a:srgbClr val="002060"/>
                </a:solidFill>
              </a:rPr>
              <a:t>I[15-11]</a:t>
            </a:r>
          </a:p>
        </p:txBody>
      </p:sp>
      <p:cxnSp>
        <p:nvCxnSpPr>
          <p:cNvPr id="198" name="Straight Arrow Connector 197"/>
          <p:cNvCxnSpPr/>
          <p:nvPr/>
        </p:nvCxnSpPr>
        <p:spPr>
          <a:xfrm>
            <a:off x="3397740" y="4649915"/>
            <a:ext cx="508971"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01" name="Oval 200"/>
          <p:cNvSpPr/>
          <p:nvPr/>
        </p:nvSpPr>
        <p:spPr>
          <a:xfrm>
            <a:off x="2179803" y="3522359"/>
            <a:ext cx="126000" cy="1260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02" name="I[25-21]"/>
          <p:cNvSpPr txBox="1"/>
          <p:nvPr/>
        </p:nvSpPr>
        <p:spPr>
          <a:xfrm>
            <a:off x="2239750" y="3300835"/>
            <a:ext cx="758541" cy="307777"/>
          </a:xfrm>
          <a:prstGeom prst="rect">
            <a:avLst/>
          </a:prstGeom>
          <a:noFill/>
          <a:ln>
            <a:noFill/>
          </a:ln>
        </p:spPr>
        <p:txBody>
          <a:bodyPr wrap="none" rtlCol="0">
            <a:spAutoFit/>
          </a:bodyPr>
          <a:lstStyle/>
          <a:p>
            <a:r>
              <a:rPr lang="fr-FR" sz="1400" dirty="0">
                <a:solidFill>
                  <a:srgbClr val="002060"/>
                </a:solidFill>
              </a:rPr>
              <a:t>I[25-21]</a:t>
            </a:r>
          </a:p>
        </p:txBody>
      </p:sp>
      <p:sp>
        <p:nvSpPr>
          <p:cNvPr id="203" name="I[20-16]"/>
          <p:cNvSpPr txBox="1"/>
          <p:nvPr/>
        </p:nvSpPr>
        <p:spPr>
          <a:xfrm>
            <a:off x="2239750" y="3792068"/>
            <a:ext cx="758541" cy="307777"/>
          </a:xfrm>
          <a:prstGeom prst="rect">
            <a:avLst/>
          </a:prstGeom>
          <a:noFill/>
          <a:ln>
            <a:noFill/>
          </a:ln>
        </p:spPr>
        <p:txBody>
          <a:bodyPr wrap="none" rtlCol="0">
            <a:spAutoFit/>
          </a:bodyPr>
          <a:lstStyle/>
          <a:p>
            <a:r>
              <a:rPr lang="fr-FR" sz="1400" dirty="0">
                <a:solidFill>
                  <a:srgbClr val="002060"/>
                </a:solidFill>
              </a:rPr>
              <a:t>I[20-16]</a:t>
            </a:r>
          </a:p>
        </p:txBody>
      </p:sp>
      <p:sp>
        <p:nvSpPr>
          <p:cNvPr id="207" name="Freeform 206"/>
          <p:cNvSpPr/>
          <p:nvPr/>
        </p:nvSpPr>
        <p:spPr>
          <a:xfrm>
            <a:off x="2070141" y="1373271"/>
            <a:ext cx="849663" cy="1399923"/>
          </a:xfrm>
          <a:custGeom>
            <a:avLst/>
            <a:gdLst>
              <a:gd name="connsiteX0" fmla="*/ 0 w 849663"/>
              <a:gd name="connsiteY0" fmla="*/ 857756 h 1399923"/>
              <a:gd name="connsiteX1" fmla="*/ 8092 w 849663"/>
              <a:gd name="connsiteY1" fmla="*/ 1399923 h 1399923"/>
              <a:gd name="connsiteX2" fmla="*/ 849663 w 849663"/>
              <a:gd name="connsiteY2" fmla="*/ 1116701 h 1399923"/>
              <a:gd name="connsiteX3" fmla="*/ 849663 w 849663"/>
              <a:gd name="connsiteY3" fmla="*/ 275130 h 1399923"/>
              <a:gd name="connsiteX4" fmla="*/ 8092 w 849663"/>
              <a:gd name="connsiteY4" fmla="*/ 0 h 1399923"/>
              <a:gd name="connsiteX5" fmla="*/ 0 w 849663"/>
              <a:gd name="connsiteY5" fmla="*/ 606903 h 1399923"/>
              <a:gd name="connsiteX6" fmla="*/ 356049 w 849663"/>
              <a:gd name="connsiteY6" fmla="*/ 695915 h 1399923"/>
              <a:gd name="connsiteX7" fmla="*/ 0 w 849663"/>
              <a:gd name="connsiteY7" fmla="*/ 857756 h 1399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9663" h="1399923">
                <a:moveTo>
                  <a:pt x="0" y="857756"/>
                </a:moveTo>
                <a:lnTo>
                  <a:pt x="8092" y="1399923"/>
                </a:lnTo>
                <a:lnTo>
                  <a:pt x="849663" y="1116701"/>
                </a:lnTo>
                <a:lnTo>
                  <a:pt x="849663" y="275130"/>
                </a:lnTo>
                <a:lnTo>
                  <a:pt x="8092" y="0"/>
                </a:lnTo>
                <a:lnTo>
                  <a:pt x="0" y="606903"/>
                </a:lnTo>
                <a:lnTo>
                  <a:pt x="356049" y="695915"/>
                </a:lnTo>
                <a:lnTo>
                  <a:pt x="0" y="857756"/>
                </a:lnTo>
                <a:close/>
              </a:path>
            </a:pathLst>
          </a:custGeom>
          <a:solidFill>
            <a:srgbClr val="F2F2F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8" name="Oval 207"/>
          <p:cNvSpPr/>
          <p:nvPr/>
        </p:nvSpPr>
        <p:spPr>
          <a:xfrm>
            <a:off x="2076749" y="1102694"/>
            <a:ext cx="101600" cy="1016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09" name="Group 208"/>
          <p:cNvGrpSpPr/>
          <p:nvPr/>
        </p:nvGrpSpPr>
        <p:grpSpPr>
          <a:xfrm>
            <a:off x="115644" y="3210726"/>
            <a:ext cx="1961105" cy="1803400"/>
            <a:chOff x="9576574" y="850900"/>
            <a:chExt cx="1961105" cy="1803400"/>
          </a:xfrm>
        </p:grpSpPr>
        <p:sp>
          <p:nvSpPr>
            <p:cNvPr id="210" name="Rectangle 209"/>
            <p:cNvSpPr/>
            <p:nvPr/>
          </p:nvSpPr>
          <p:spPr>
            <a:xfrm>
              <a:off x="9576574" y="850900"/>
              <a:ext cx="1943100" cy="1803400"/>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fr-FR" dirty="0">
                <a:solidFill>
                  <a:srgbClr val="00B050"/>
                </a:solidFill>
              </a:endParaRPr>
            </a:p>
          </p:txBody>
        </p:sp>
        <p:sp>
          <p:nvSpPr>
            <p:cNvPr id="211" name="Read address"/>
            <p:cNvSpPr txBox="1"/>
            <p:nvPr/>
          </p:nvSpPr>
          <p:spPr>
            <a:xfrm>
              <a:off x="9594579" y="864969"/>
              <a:ext cx="965200" cy="646331"/>
            </a:xfrm>
            <a:prstGeom prst="rect">
              <a:avLst/>
            </a:prstGeom>
            <a:noFill/>
            <a:ln>
              <a:noFill/>
            </a:ln>
          </p:spPr>
          <p:txBody>
            <a:bodyPr wrap="square" rtlCol="0">
              <a:spAutoFit/>
            </a:bodyPr>
            <a:lstStyle/>
            <a:p>
              <a:r>
                <a:rPr lang="fr-FR" dirty="0">
                  <a:solidFill>
                    <a:srgbClr val="00B050"/>
                  </a:solidFill>
                </a:rPr>
                <a:t>Read </a:t>
              </a:r>
              <a:r>
                <a:rPr lang="fr-FR" dirty="0" err="1">
                  <a:solidFill>
                    <a:srgbClr val="00B050"/>
                  </a:solidFill>
                </a:rPr>
                <a:t>address</a:t>
              </a:r>
              <a:endParaRPr lang="fr-FR" dirty="0">
                <a:solidFill>
                  <a:srgbClr val="00B050"/>
                </a:solidFill>
              </a:endParaRPr>
            </a:p>
          </p:txBody>
        </p:sp>
        <p:sp>
          <p:nvSpPr>
            <p:cNvPr id="212" name="Instruction"/>
            <p:cNvSpPr txBox="1"/>
            <p:nvPr/>
          </p:nvSpPr>
          <p:spPr>
            <a:xfrm>
              <a:off x="10331179" y="864969"/>
              <a:ext cx="1206500" cy="646331"/>
            </a:xfrm>
            <a:prstGeom prst="rect">
              <a:avLst/>
            </a:prstGeom>
            <a:noFill/>
            <a:ln>
              <a:noFill/>
            </a:ln>
          </p:spPr>
          <p:txBody>
            <a:bodyPr wrap="square" rtlCol="0">
              <a:spAutoFit/>
            </a:bodyPr>
            <a:lstStyle/>
            <a:p>
              <a:pPr algn="r"/>
              <a:r>
                <a:rPr lang="fr-FR" dirty="0">
                  <a:solidFill>
                    <a:srgbClr val="00B050"/>
                  </a:solidFill>
                </a:rPr>
                <a:t>Instruction [31-0]</a:t>
              </a:r>
            </a:p>
          </p:txBody>
        </p:sp>
        <p:sp>
          <p:nvSpPr>
            <p:cNvPr id="213" name="TextBox 212"/>
            <p:cNvSpPr txBox="1"/>
            <p:nvPr/>
          </p:nvSpPr>
          <p:spPr>
            <a:xfrm>
              <a:off x="9936898" y="1791384"/>
              <a:ext cx="1222451" cy="646331"/>
            </a:xfrm>
            <a:prstGeom prst="rect">
              <a:avLst/>
            </a:prstGeom>
            <a:noFill/>
            <a:ln>
              <a:noFill/>
            </a:ln>
          </p:spPr>
          <p:txBody>
            <a:bodyPr wrap="none" rtlCol="0">
              <a:spAutoFit/>
            </a:bodyPr>
            <a:lstStyle/>
            <a:p>
              <a:r>
                <a:rPr lang="fr-FR" b="1" dirty="0"/>
                <a:t>Instruction</a:t>
              </a:r>
            </a:p>
            <a:p>
              <a:pPr algn="ctr"/>
              <a:r>
                <a:rPr lang="fr-FR" b="1" dirty="0"/>
                <a:t>memory</a:t>
              </a:r>
            </a:p>
          </p:txBody>
        </p:sp>
      </p:grpSp>
      <p:sp>
        <p:nvSpPr>
          <p:cNvPr id="214" name="TextBox 213"/>
          <p:cNvSpPr txBox="1"/>
          <p:nvPr/>
        </p:nvSpPr>
        <p:spPr>
          <a:xfrm>
            <a:off x="2406259" y="1912440"/>
            <a:ext cx="530915" cy="338554"/>
          </a:xfrm>
          <a:prstGeom prst="rect">
            <a:avLst/>
          </a:prstGeom>
          <a:noFill/>
          <a:ln>
            <a:noFill/>
          </a:ln>
        </p:spPr>
        <p:txBody>
          <a:bodyPr wrap="none" rtlCol="0">
            <a:spAutoFit/>
          </a:bodyPr>
          <a:lstStyle/>
          <a:p>
            <a:r>
              <a:rPr lang="fr-FR" sz="1600" b="1" dirty="0" err="1"/>
              <a:t>Add</a:t>
            </a:r>
            <a:endParaRPr lang="fr-FR" sz="1600" b="1" dirty="0"/>
          </a:p>
        </p:txBody>
      </p:sp>
      <p:cxnSp>
        <p:nvCxnSpPr>
          <p:cNvPr id="215" name="Straight Arrow Connector 214"/>
          <p:cNvCxnSpPr/>
          <p:nvPr/>
        </p:nvCxnSpPr>
        <p:spPr>
          <a:xfrm>
            <a:off x="1699633" y="2528120"/>
            <a:ext cx="377116"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16" name="TextBox 215"/>
          <p:cNvSpPr txBox="1"/>
          <p:nvPr/>
        </p:nvSpPr>
        <p:spPr>
          <a:xfrm>
            <a:off x="321919" y="1993727"/>
            <a:ext cx="308098" cy="646331"/>
          </a:xfrm>
          <a:prstGeom prst="rect">
            <a:avLst/>
          </a:prstGeom>
          <a:solidFill>
            <a:schemeClr val="bg1">
              <a:lumMod val="95000"/>
            </a:schemeClr>
          </a:solidFill>
          <a:ln w="28575">
            <a:solidFill>
              <a:schemeClr val="tx1"/>
            </a:solidFill>
          </a:ln>
        </p:spPr>
        <p:txBody>
          <a:bodyPr wrap="none" rtlCol="0">
            <a:spAutoFit/>
          </a:bodyPr>
          <a:lstStyle/>
          <a:p>
            <a:r>
              <a:rPr lang="fr-FR" b="1" dirty="0"/>
              <a:t>P</a:t>
            </a:r>
          </a:p>
          <a:p>
            <a:r>
              <a:rPr lang="fr-FR" b="1" dirty="0"/>
              <a:t>C</a:t>
            </a:r>
          </a:p>
        </p:txBody>
      </p:sp>
      <p:sp>
        <p:nvSpPr>
          <p:cNvPr id="217" name="TextBox 216"/>
          <p:cNvSpPr txBox="1"/>
          <p:nvPr/>
        </p:nvSpPr>
        <p:spPr>
          <a:xfrm>
            <a:off x="1421698" y="2348770"/>
            <a:ext cx="301686" cy="369332"/>
          </a:xfrm>
          <a:prstGeom prst="rect">
            <a:avLst/>
          </a:prstGeom>
          <a:noFill/>
          <a:ln>
            <a:noFill/>
          </a:ln>
        </p:spPr>
        <p:txBody>
          <a:bodyPr wrap="none" rtlCol="0">
            <a:spAutoFit/>
          </a:bodyPr>
          <a:lstStyle/>
          <a:p>
            <a:r>
              <a:rPr lang="fr-FR" b="1" dirty="0"/>
              <a:t>4</a:t>
            </a:r>
          </a:p>
        </p:txBody>
      </p:sp>
      <p:cxnSp>
        <p:nvCxnSpPr>
          <p:cNvPr id="218" name="Straight Arrow Connector 217"/>
          <p:cNvCxnSpPr/>
          <p:nvPr/>
        </p:nvCxnSpPr>
        <p:spPr>
          <a:xfrm>
            <a:off x="475968" y="2640058"/>
            <a:ext cx="0" cy="570668"/>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20" name="Elbow Connector 219"/>
          <p:cNvCxnSpPr>
            <a:stCxn id="221" idx="6"/>
          </p:cNvCxnSpPr>
          <p:nvPr/>
        </p:nvCxnSpPr>
        <p:spPr>
          <a:xfrm flipV="1">
            <a:off x="526768" y="1718576"/>
            <a:ext cx="1549981" cy="1153961"/>
          </a:xfrm>
          <a:prstGeom prst="bentConnector3">
            <a:avLst>
              <a:gd name="adj1" fmla="val 50000"/>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21" name="Oval 220"/>
          <p:cNvSpPr/>
          <p:nvPr/>
        </p:nvSpPr>
        <p:spPr>
          <a:xfrm>
            <a:off x="425168" y="2821737"/>
            <a:ext cx="101600" cy="1016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 name="Rounded Rectangle 65"/>
          <p:cNvSpPr/>
          <p:nvPr/>
        </p:nvSpPr>
        <p:spPr>
          <a:xfrm>
            <a:off x="3013575" y="4165424"/>
            <a:ext cx="378320" cy="1315810"/>
          </a:xfrm>
          <a:prstGeom prst="roundRect">
            <a:avLst>
              <a:gd name="adj" fmla="val 50000"/>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nchorCtr="1"/>
          <a:lstStyle/>
          <a:p>
            <a:pPr algn="ctr"/>
            <a:r>
              <a:rPr lang="fr-FR" sz="1200" b="1" dirty="0">
                <a:solidFill>
                  <a:srgbClr val="00B050"/>
                </a:solidFill>
              </a:rPr>
              <a:t>0</a:t>
            </a:r>
            <a:r>
              <a:rPr lang="fr-FR" sz="1200" b="1" dirty="0">
                <a:solidFill>
                  <a:schemeClr val="tx1"/>
                </a:solidFill>
              </a:rPr>
              <a:t>mux1</a:t>
            </a:r>
          </a:p>
        </p:txBody>
      </p:sp>
      <p:cxnSp>
        <p:nvCxnSpPr>
          <p:cNvPr id="196" name="I[15-11] BUS"/>
          <p:cNvCxnSpPr/>
          <p:nvPr/>
        </p:nvCxnSpPr>
        <p:spPr>
          <a:xfrm>
            <a:off x="2249784" y="5257155"/>
            <a:ext cx="758541"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2546406" y="4128621"/>
            <a:ext cx="0" cy="261610"/>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2541446" y="4390231"/>
            <a:ext cx="441145"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2" name="Oval 71"/>
          <p:cNvSpPr/>
          <p:nvPr/>
        </p:nvSpPr>
        <p:spPr>
          <a:xfrm>
            <a:off x="2480839" y="4050293"/>
            <a:ext cx="126000" cy="1260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cxnSp>
        <p:nvCxnSpPr>
          <p:cNvPr id="73" name="Straight Connector 72"/>
          <p:cNvCxnSpPr/>
          <p:nvPr/>
        </p:nvCxnSpPr>
        <p:spPr>
          <a:xfrm flipV="1">
            <a:off x="3202734" y="5481234"/>
            <a:ext cx="1" cy="36052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2855683" y="5798613"/>
            <a:ext cx="694101" cy="307777"/>
          </a:xfrm>
          <a:prstGeom prst="rect">
            <a:avLst/>
          </a:prstGeom>
          <a:noFill/>
          <a:ln>
            <a:noFill/>
          </a:ln>
        </p:spPr>
        <p:txBody>
          <a:bodyPr wrap="none" rtlCol="0">
            <a:spAutoFit/>
          </a:bodyPr>
          <a:lstStyle/>
          <a:p>
            <a:r>
              <a:rPr lang="fr-FR" sz="1400" dirty="0" err="1">
                <a:solidFill>
                  <a:srgbClr val="C00000"/>
                </a:solidFill>
              </a:rPr>
              <a:t>RegDst</a:t>
            </a:r>
            <a:endParaRPr lang="fr-FR" sz="1400" dirty="0">
              <a:solidFill>
                <a:srgbClr val="C00000"/>
              </a:solidFill>
            </a:endParaRPr>
          </a:p>
        </p:txBody>
      </p:sp>
      <p:grpSp>
        <p:nvGrpSpPr>
          <p:cNvPr id="79" name="Group 78"/>
          <p:cNvGrpSpPr/>
          <p:nvPr/>
        </p:nvGrpSpPr>
        <p:grpSpPr>
          <a:xfrm>
            <a:off x="5390604" y="5793121"/>
            <a:ext cx="624403" cy="784114"/>
            <a:chOff x="5147576" y="5528551"/>
            <a:chExt cx="713404" cy="895880"/>
          </a:xfrm>
        </p:grpSpPr>
        <p:sp>
          <p:nvSpPr>
            <p:cNvPr id="80" name="Oval 79"/>
            <p:cNvSpPr/>
            <p:nvPr/>
          </p:nvSpPr>
          <p:spPr>
            <a:xfrm>
              <a:off x="5181954" y="5528551"/>
              <a:ext cx="627851" cy="895880"/>
            </a:xfrm>
            <a:prstGeom prst="ellipse">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81" name="TextBox 80"/>
            <p:cNvSpPr txBox="1"/>
            <p:nvPr/>
          </p:nvSpPr>
          <p:spPr>
            <a:xfrm>
              <a:off x="5147576" y="5666854"/>
              <a:ext cx="713404" cy="527470"/>
            </a:xfrm>
            <a:prstGeom prst="rect">
              <a:avLst/>
            </a:prstGeom>
            <a:noFill/>
            <a:ln>
              <a:noFill/>
            </a:ln>
          </p:spPr>
          <p:txBody>
            <a:bodyPr wrap="none" rtlCol="0">
              <a:spAutoFit/>
            </a:bodyPr>
            <a:lstStyle/>
            <a:p>
              <a:pPr algn="ctr"/>
              <a:r>
                <a:rPr lang="fr-FR" sz="1200" dirty="0" err="1"/>
                <a:t>sign</a:t>
              </a:r>
              <a:endParaRPr lang="fr-FR" sz="1200" dirty="0"/>
            </a:p>
            <a:p>
              <a:pPr algn="ctr"/>
              <a:r>
                <a:rPr lang="fr-FR" sz="1200" dirty="0" err="1"/>
                <a:t>extend</a:t>
              </a:r>
              <a:endParaRPr lang="fr-FR" sz="1200" dirty="0"/>
            </a:p>
          </p:txBody>
        </p:sp>
      </p:grpSp>
      <p:cxnSp>
        <p:nvCxnSpPr>
          <p:cNvPr id="100" name="Elbow Connector 99"/>
          <p:cNvCxnSpPr/>
          <p:nvPr/>
        </p:nvCxnSpPr>
        <p:spPr>
          <a:xfrm rot="16200000" flipH="1">
            <a:off x="9811848" y="3025729"/>
            <a:ext cx="504179" cy="2425254"/>
          </a:xfrm>
          <a:prstGeom prst="bentConnector4">
            <a:avLst>
              <a:gd name="adj1" fmla="val 397329"/>
              <a:gd name="adj2" fmla="val 86287"/>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Elbow Connector 100"/>
          <p:cNvCxnSpPr>
            <a:stCxn id="114" idx="0"/>
            <a:endCxn id="103" idx="1"/>
          </p:cNvCxnSpPr>
          <p:nvPr/>
        </p:nvCxnSpPr>
        <p:spPr>
          <a:xfrm rot="5400000" flipH="1" flipV="1">
            <a:off x="8784062" y="3583894"/>
            <a:ext cx="447320" cy="312823"/>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Rectangle 101"/>
          <p:cNvSpPr/>
          <p:nvPr/>
        </p:nvSpPr>
        <p:spPr>
          <a:xfrm>
            <a:off x="9164134" y="3239746"/>
            <a:ext cx="1595454" cy="1655773"/>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fr-FR" dirty="0"/>
          </a:p>
        </p:txBody>
      </p:sp>
      <p:sp>
        <p:nvSpPr>
          <p:cNvPr id="103" name="Read address"/>
          <p:cNvSpPr txBox="1"/>
          <p:nvPr/>
        </p:nvSpPr>
        <p:spPr>
          <a:xfrm>
            <a:off x="9164134" y="3251298"/>
            <a:ext cx="792513" cy="530694"/>
          </a:xfrm>
          <a:prstGeom prst="rect">
            <a:avLst/>
          </a:prstGeom>
          <a:noFill/>
        </p:spPr>
        <p:txBody>
          <a:bodyPr wrap="square" rtlCol="0">
            <a:spAutoFit/>
          </a:bodyPr>
          <a:lstStyle/>
          <a:p>
            <a:r>
              <a:rPr lang="fr-FR" sz="1400" dirty="0"/>
              <a:t>Read </a:t>
            </a:r>
            <a:r>
              <a:rPr lang="fr-FR" sz="1400" dirty="0" err="1"/>
              <a:t>address</a:t>
            </a:r>
            <a:endParaRPr lang="fr-FR" sz="1400" dirty="0"/>
          </a:p>
        </p:txBody>
      </p:sp>
      <p:sp>
        <p:nvSpPr>
          <p:cNvPr id="104" name="Instruction"/>
          <p:cNvSpPr txBox="1"/>
          <p:nvPr/>
        </p:nvSpPr>
        <p:spPr>
          <a:xfrm>
            <a:off x="9854323" y="3251298"/>
            <a:ext cx="905264" cy="530694"/>
          </a:xfrm>
          <a:prstGeom prst="rect">
            <a:avLst/>
          </a:prstGeom>
          <a:noFill/>
        </p:spPr>
        <p:txBody>
          <a:bodyPr wrap="square" rtlCol="0">
            <a:spAutoFit/>
          </a:bodyPr>
          <a:lstStyle/>
          <a:p>
            <a:pPr algn="r"/>
            <a:r>
              <a:rPr lang="fr-FR" sz="1400" dirty="0"/>
              <a:t>Read data</a:t>
            </a:r>
          </a:p>
        </p:txBody>
      </p:sp>
      <p:sp>
        <p:nvSpPr>
          <p:cNvPr id="105" name="TextBox 104"/>
          <p:cNvSpPr txBox="1"/>
          <p:nvPr/>
        </p:nvSpPr>
        <p:spPr>
          <a:xfrm>
            <a:off x="9854325" y="4267446"/>
            <a:ext cx="813204" cy="530694"/>
          </a:xfrm>
          <a:prstGeom prst="rect">
            <a:avLst/>
          </a:prstGeom>
          <a:noFill/>
        </p:spPr>
        <p:txBody>
          <a:bodyPr wrap="none" rtlCol="0">
            <a:spAutoFit/>
          </a:bodyPr>
          <a:lstStyle/>
          <a:p>
            <a:pPr algn="ctr"/>
            <a:r>
              <a:rPr lang="fr-FR" b="1" dirty="0"/>
              <a:t>Data </a:t>
            </a:r>
          </a:p>
          <a:p>
            <a:pPr algn="ctr"/>
            <a:r>
              <a:rPr lang="fr-FR" b="1" dirty="0"/>
              <a:t>memory</a:t>
            </a:r>
          </a:p>
        </p:txBody>
      </p:sp>
      <p:cxnSp>
        <p:nvCxnSpPr>
          <p:cNvPr id="106" name="Straight Arrow Connector 105"/>
          <p:cNvCxnSpPr/>
          <p:nvPr/>
        </p:nvCxnSpPr>
        <p:spPr>
          <a:xfrm>
            <a:off x="10759587" y="3604874"/>
            <a:ext cx="51697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Read address"/>
          <p:cNvSpPr txBox="1"/>
          <p:nvPr/>
        </p:nvSpPr>
        <p:spPr>
          <a:xfrm>
            <a:off x="9164134" y="3792420"/>
            <a:ext cx="792513" cy="530694"/>
          </a:xfrm>
          <a:prstGeom prst="rect">
            <a:avLst/>
          </a:prstGeom>
          <a:noFill/>
        </p:spPr>
        <p:txBody>
          <a:bodyPr wrap="square" rtlCol="0">
            <a:spAutoFit/>
          </a:bodyPr>
          <a:lstStyle/>
          <a:p>
            <a:r>
              <a:rPr lang="fr-FR" sz="1400" dirty="0"/>
              <a:t>Write </a:t>
            </a:r>
            <a:r>
              <a:rPr lang="fr-FR" sz="1400" dirty="0" err="1"/>
              <a:t>address</a:t>
            </a:r>
            <a:endParaRPr lang="fr-FR" sz="1400" dirty="0"/>
          </a:p>
        </p:txBody>
      </p:sp>
      <p:sp>
        <p:nvSpPr>
          <p:cNvPr id="108" name="Read address"/>
          <p:cNvSpPr txBox="1"/>
          <p:nvPr/>
        </p:nvSpPr>
        <p:spPr>
          <a:xfrm>
            <a:off x="9164134" y="4333541"/>
            <a:ext cx="792513" cy="530694"/>
          </a:xfrm>
          <a:prstGeom prst="rect">
            <a:avLst/>
          </a:prstGeom>
          <a:noFill/>
        </p:spPr>
        <p:txBody>
          <a:bodyPr wrap="square" rtlCol="0">
            <a:spAutoFit/>
          </a:bodyPr>
          <a:lstStyle/>
          <a:p>
            <a:r>
              <a:rPr lang="fr-FR" sz="1400" dirty="0"/>
              <a:t>Write data</a:t>
            </a:r>
          </a:p>
        </p:txBody>
      </p:sp>
      <p:cxnSp>
        <p:nvCxnSpPr>
          <p:cNvPr id="109" name="Straight Arrow Connector 108"/>
          <p:cNvCxnSpPr/>
          <p:nvPr/>
        </p:nvCxnSpPr>
        <p:spPr>
          <a:xfrm>
            <a:off x="8624278" y="4034657"/>
            <a:ext cx="536515" cy="80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102" idx="0"/>
          </p:cNvCxnSpPr>
          <p:nvPr/>
        </p:nvCxnSpPr>
        <p:spPr>
          <a:xfrm flipV="1">
            <a:off x="9961861" y="2988839"/>
            <a:ext cx="0" cy="250907"/>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V="1">
            <a:off x="9967176" y="4895520"/>
            <a:ext cx="0" cy="27336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9468783" y="2718245"/>
            <a:ext cx="978986" cy="307777"/>
          </a:xfrm>
          <a:prstGeom prst="rect">
            <a:avLst/>
          </a:prstGeom>
          <a:noFill/>
        </p:spPr>
        <p:txBody>
          <a:bodyPr wrap="none" rtlCol="0">
            <a:spAutoFit/>
          </a:bodyPr>
          <a:lstStyle/>
          <a:p>
            <a:r>
              <a:rPr lang="fr-FR" sz="1400" dirty="0" err="1">
                <a:solidFill>
                  <a:srgbClr val="C00000"/>
                </a:solidFill>
              </a:rPr>
              <a:t>MemWrite</a:t>
            </a:r>
            <a:endParaRPr lang="fr-FR" sz="1400" dirty="0">
              <a:solidFill>
                <a:srgbClr val="C00000"/>
              </a:solidFill>
            </a:endParaRPr>
          </a:p>
        </p:txBody>
      </p:sp>
      <p:sp>
        <p:nvSpPr>
          <p:cNvPr id="113" name="TextBox 112"/>
          <p:cNvSpPr txBox="1"/>
          <p:nvPr/>
        </p:nvSpPr>
        <p:spPr>
          <a:xfrm>
            <a:off x="9501057" y="5121540"/>
            <a:ext cx="936538" cy="307777"/>
          </a:xfrm>
          <a:prstGeom prst="rect">
            <a:avLst/>
          </a:prstGeom>
          <a:noFill/>
        </p:spPr>
        <p:txBody>
          <a:bodyPr wrap="none" rtlCol="0">
            <a:spAutoFit/>
          </a:bodyPr>
          <a:lstStyle/>
          <a:p>
            <a:r>
              <a:rPr lang="fr-FR" sz="1400" dirty="0" err="1">
                <a:solidFill>
                  <a:srgbClr val="C00000"/>
                </a:solidFill>
              </a:rPr>
              <a:t>MemRead</a:t>
            </a:r>
            <a:endParaRPr lang="fr-FR" sz="1400" dirty="0">
              <a:solidFill>
                <a:srgbClr val="C00000"/>
              </a:solidFill>
            </a:endParaRPr>
          </a:p>
        </p:txBody>
      </p:sp>
      <p:sp>
        <p:nvSpPr>
          <p:cNvPr id="114" name="Oval 113"/>
          <p:cNvSpPr/>
          <p:nvPr/>
        </p:nvSpPr>
        <p:spPr>
          <a:xfrm>
            <a:off x="8779311" y="3963965"/>
            <a:ext cx="144000" cy="1440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15" name="Straight Connector 114"/>
          <p:cNvCxnSpPr/>
          <p:nvPr/>
        </p:nvCxnSpPr>
        <p:spPr>
          <a:xfrm flipV="1">
            <a:off x="11496009" y="2993097"/>
            <a:ext cx="1" cy="36052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11029321" y="2697136"/>
            <a:ext cx="1007135" cy="307777"/>
          </a:xfrm>
          <a:prstGeom prst="rect">
            <a:avLst/>
          </a:prstGeom>
          <a:noFill/>
        </p:spPr>
        <p:txBody>
          <a:bodyPr wrap="none" rtlCol="0">
            <a:spAutoFit/>
          </a:bodyPr>
          <a:lstStyle/>
          <a:p>
            <a:r>
              <a:rPr lang="fr-FR" sz="1400" dirty="0" err="1">
                <a:solidFill>
                  <a:srgbClr val="C00000"/>
                </a:solidFill>
              </a:rPr>
              <a:t>MemToReg</a:t>
            </a:r>
            <a:endParaRPr lang="fr-FR" sz="1400" dirty="0">
              <a:solidFill>
                <a:srgbClr val="C00000"/>
              </a:solidFill>
            </a:endParaRPr>
          </a:p>
        </p:txBody>
      </p:sp>
      <p:sp>
        <p:nvSpPr>
          <p:cNvPr id="119" name="Rounded Rectangle 118"/>
          <p:cNvSpPr/>
          <p:nvPr/>
        </p:nvSpPr>
        <p:spPr>
          <a:xfrm>
            <a:off x="11307443" y="3368043"/>
            <a:ext cx="378320" cy="1315810"/>
          </a:xfrm>
          <a:prstGeom prst="roundRect">
            <a:avLst>
              <a:gd name="adj" fmla="val 50000"/>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nchorCtr="1"/>
          <a:lstStyle/>
          <a:p>
            <a:pPr algn="ctr"/>
            <a:r>
              <a:rPr lang="fr-FR" sz="1200" b="1" dirty="0">
                <a:solidFill>
                  <a:schemeClr val="tx1"/>
                </a:solidFill>
              </a:rPr>
              <a:t>1mux</a:t>
            </a:r>
            <a:r>
              <a:rPr lang="fr-FR" sz="1200" b="1" dirty="0">
                <a:solidFill>
                  <a:srgbClr val="00B050"/>
                </a:solidFill>
              </a:rPr>
              <a:t>0</a:t>
            </a:r>
          </a:p>
        </p:txBody>
      </p:sp>
      <p:cxnSp>
        <p:nvCxnSpPr>
          <p:cNvPr id="4" name="Elbow Connector 3"/>
          <p:cNvCxnSpPr>
            <a:stCxn id="119" idx="3"/>
            <a:endCxn id="189" idx="1"/>
          </p:cNvCxnSpPr>
          <p:nvPr/>
        </p:nvCxnSpPr>
        <p:spPr>
          <a:xfrm flipH="1">
            <a:off x="3906711" y="4025948"/>
            <a:ext cx="7779052" cy="1112041"/>
          </a:xfrm>
          <a:prstGeom prst="bentConnector5">
            <a:avLst>
              <a:gd name="adj1" fmla="val -2939"/>
              <a:gd name="adj2" fmla="val 244365"/>
              <a:gd name="adj3" fmla="val 10458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1" name="Oval 120"/>
          <p:cNvSpPr/>
          <p:nvPr/>
        </p:nvSpPr>
        <p:spPr>
          <a:xfrm>
            <a:off x="6713083" y="5431496"/>
            <a:ext cx="71091" cy="71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3" name="Rounded Rectangle 122"/>
          <p:cNvSpPr/>
          <p:nvPr/>
        </p:nvSpPr>
        <p:spPr>
          <a:xfrm>
            <a:off x="6721513" y="4347285"/>
            <a:ext cx="378320" cy="1315810"/>
          </a:xfrm>
          <a:prstGeom prst="roundRect">
            <a:avLst>
              <a:gd name="adj" fmla="val 50000"/>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nchorCtr="1"/>
          <a:lstStyle/>
          <a:p>
            <a:pPr algn="ctr"/>
            <a:r>
              <a:rPr lang="fr-FR" sz="1200" b="1" dirty="0">
                <a:solidFill>
                  <a:schemeClr val="tx1"/>
                </a:solidFill>
              </a:rPr>
              <a:t>1mux</a:t>
            </a:r>
            <a:r>
              <a:rPr lang="fr-FR" sz="1200" b="1" dirty="0">
                <a:solidFill>
                  <a:srgbClr val="00B050"/>
                </a:solidFill>
              </a:rPr>
              <a:t>0</a:t>
            </a:r>
          </a:p>
        </p:txBody>
      </p:sp>
      <p:cxnSp>
        <p:nvCxnSpPr>
          <p:cNvPr id="124" name="Straight Connector 123"/>
          <p:cNvCxnSpPr>
            <a:stCxn id="123" idx="0"/>
          </p:cNvCxnSpPr>
          <p:nvPr/>
        </p:nvCxnSpPr>
        <p:spPr>
          <a:xfrm flipV="1">
            <a:off x="6910673" y="4084453"/>
            <a:ext cx="0" cy="262832"/>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6563621" y="3823669"/>
            <a:ext cx="694101" cy="307777"/>
          </a:xfrm>
          <a:prstGeom prst="rect">
            <a:avLst/>
          </a:prstGeom>
          <a:noFill/>
        </p:spPr>
        <p:txBody>
          <a:bodyPr wrap="none" rtlCol="0">
            <a:spAutoFit/>
          </a:bodyPr>
          <a:lstStyle/>
          <a:p>
            <a:r>
              <a:rPr lang="fr-FR" sz="1400" dirty="0" err="1">
                <a:solidFill>
                  <a:srgbClr val="C00000"/>
                </a:solidFill>
              </a:rPr>
              <a:t>ALUSrc</a:t>
            </a:r>
            <a:endParaRPr lang="fr-FR" sz="1400" dirty="0">
              <a:solidFill>
                <a:srgbClr val="C00000"/>
              </a:solidFill>
            </a:endParaRPr>
          </a:p>
        </p:txBody>
      </p:sp>
      <p:cxnSp>
        <p:nvCxnSpPr>
          <p:cNvPr id="126" name="Elbow Connector 125"/>
          <p:cNvCxnSpPr>
            <a:endCxn id="121" idx="2"/>
          </p:cNvCxnSpPr>
          <p:nvPr/>
        </p:nvCxnSpPr>
        <p:spPr>
          <a:xfrm flipV="1">
            <a:off x="5970216" y="5467042"/>
            <a:ext cx="742867" cy="718136"/>
          </a:xfrm>
          <a:prstGeom prst="bentConnector3">
            <a:avLst>
              <a:gd name="adj1" fmla="val 50000"/>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Elbow Connector 126"/>
          <p:cNvCxnSpPr>
            <a:stCxn id="123" idx="3"/>
            <a:endCxn id="120" idx="2"/>
          </p:cNvCxnSpPr>
          <p:nvPr/>
        </p:nvCxnSpPr>
        <p:spPr>
          <a:xfrm flipV="1">
            <a:off x="7099833" y="4589314"/>
            <a:ext cx="435785" cy="415876"/>
          </a:xfrm>
          <a:prstGeom prst="bentConnector3">
            <a:avLst>
              <a:gd name="adj1" fmla="val 32720"/>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Elbow Connector 127"/>
          <p:cNvCxnSpPr>
            <a:stCxn id="129" idx="4"/>
            <a:endCxn id="130" idx="2"/>
          </p:cNvCxnSpPr>
          <p:nvPr/>
        </p:nvCxnSpPr>
        <p:spPr>
          <a:xfrm rot="5400000" flipH="1" flipV="1">
            <a:off x="7623434" y="3103687"/>
            <a:ext cx="72000" cy="3010441"/>
          </a:xfrm>
          <a:prstGeom prst="bentConnector4">
            <a:avLst>
              <a:gd name="adj1" fmla="val -1870810"/>
              <a:gd name="adj2" fmla="val 81804"/>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9" name="Oval 128"/>
          <p:cNvSpPr/>
          <p:nvPr/>
        </p:nvSpPr>
        <p:spPr>
          <a:xfrm>
            <a:off x="6082214" y="4500908"/>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6" name="Straight Connector 85"/>
          <p:cNvCxnSpPr>
            <a:endCxn id="200" idx="0"/>
          </p:cNvCxnSpPr>
          <p:nvPr/>
        </p:nvCxnSpPr>
        <p:spPr>
          <a:xfrm flipH="1">
            <a:off x="2241349" y="3589763"/>
            <a:ext cx="1502" cy="1594116"/>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7" name="I[15-11] BUS"/>
          <p:cNvCxnSpPr/>
          <p:nvPr/>
        </p:nvCxnSpPr>
        <p:spPr>
          <a:xfrm>
            <a:off x="2249784" y="6195454"/>
            <a:ext cx="3140820"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92" name="Freeform 91"/>
          <p:cNvSpPr/>
          <p:nvPr/>
        </p:nvSpPr>
        <p:spPr>
          <a:xfrm>
            <a:off x="7557466" y="1831203"/>
            <a:ext cx="849663" cy="1399923"/>
          </a:xfrm>
          <a:custGeom>
            <a:avLst/>
            <a:gdLst>
              <a:gd name="connsiteX0" fmla="*/ 0 w 849663"/>
              <a:gd name="connsiteY0" fmla="*/ 857756 h 1399923"/>
              <a:gd name="connsiteX1" fmla="*/ 8092 w 849663"/>
              <a:gd name="connsiteY1" fmla="*/ 1399923 h 1399923"/>
              <a:gd name="connsiteX2" fmla="*/ 849663 w 849663"/>
              <a:gd name="connsiteY2" fmla="*/ 1116701 h 1399923"/>
              <a:gd name="connsiteX3" fmla="*/ 849663 w 849663"/>
              <a:gd name="connsiteY3" fmla="*/ 275130 h 1399923"/>
              <a:gd name="connsiteX4" fmla="*/ 8092 w 849663"/>
              <a:gd name="connsiteY4" fmla="*/ 0 h 1399923"/>
              <a:gd name="connsiteX5" fmla="*/ 0 w 849663"/>
              <a:gd name="connsiteY5" fmla="*/ 606903 h 1399923"/>
              <a:gd name="connsiteX6" fmla="*/ 356049 w 849663"/>
              <a:gd name="connsiteY6" fmla="*/ 695915 h 1399923"/>
              <a:gd name="connsiteX7" fmla="*/ 0 w 849663"/>
              <a:gd name="connsiteY7" fmla="*/ 857756 h 1399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9663" h="1399923">
                <a:moveTo>
                  <a:pt x="0" y="857756"/>
                </a:moveTo>
                <a:lnTo>
                  <a:pt x="8092" y="1399923"/>
                </a:lnTo>
                <a:lnTo>
                  <a:pt x="849663" y="1116701"/>
                </a:lnTo>
                <a:lnTo>
                  <a:pt x="849663" y="275130"/>
                </a:lnTo>
                <a:lnTo>
                  <a:pt x="8092" y="0"/>
                </a:lnTo>
                <a:lnTo>
                  <a:pt x="0" y="606903"/>
                </a:lnTo>
                <a:lnTo>
                  <a:pt x="356049" y="695915"/>
                </a:lnTo>
                <a:lnTo>
                  <a:pt x="0" y="857756"/>
                </a:lnTo>
                <a:close/>
              </a:path>
            </a:pathLst>
          </a:custGeom>
          <a:solidFill>
            <a:srgbClr val="F2F2F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C00000"/>
              </a:solidFill>
            </a:endParaRPr>
          </a:p>
        </p:txBody>
      </p:sp>
      <p:sp>
        <p:nvSpPr>
          <p:cNvPr id="93" name="TextBox 92"/>
          <p:cNvSpPr txBox="1"/>
          <p:nvPr/>
        </p:nvSpPr>
        <p:spPr>
          <a:xfrm>
            <a:off x="7888723" y="2341519"/>
            <a:ext cx="530915" cy="338554"/>
          </a:xfrm>
          <a:prstGeom prst="rect">
            <a:avLst/>
          </a:prstGeom>
          <a:noFill/>
          <a:ln>
            <a:noFill/>
          </a:ln>
        </p:spPr>
        <p:txBody>
          <a:bodyPr wrap="none" rtlCol="0">
            <a:spAutoFit/>
          </a:bodyPr>
          <a:lstStyle/>
          <a:p>
            <a:r>
              <a:rPr lang="fr-FR" sz="1600" b="1" dirty="0" err="1"/>
              <a:t>Add</a:t>
            </a:r>
            <a:endParaRPr lang="fr-FR" sz="1600" b="1" dirty="0"/>
          </a:p>
        </p:txBody>
      </p:sp>
      <p:sp>
        <p:nvSpPr>
          <p:cNvPr id="94" name="Oval 93"/>
          <p:cNvSpPr/>
          <p:nvPr/>
        </p:nvSpPr>
        <p:spPr>
          <a:xfrm>
            <a:off x="6598409" y="2534019"/>
            <a:ext cx="627851" cy="895880"/>
          </a:xfrm>
          <a:prstGeom prst="ellipse">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5" name="TextBox 94"/>
          <p:cNvSpPr txBox="1"/>
          <p:nvPr/>
        </p:nvSpPr>
        <p:spPr>
          <a:xfrm>
            <a:off x="6598409" y="2804371"/>
            <a:ext cx="627851" cy="338554"/>
          </a:xfrm>
          <a:prstGeom prst="rect">
            <a:avLst/>
          </a:prstGeom>
          <a:noFill/>
        </p:spPr>
        <p:txBody>
          <a:bodyPr wrap="square" rtlCol="0">
            <a:spAutoFit/>
          </a:bodyPr>
          <a:lstStyle/>
          <a:p>
            <a:pPr algn="ctr"/>
            <a:r>
              <a:rPr lang="fr-FR" sz="1600" b="1" dirty="0"/>
              <a:t>&lt;&lt; 2</a:t>
            </a:r>
          </a:p>
        </p:txBody>
      </p:sp>
      <p:sp>
        <p:nvSpPr>
          <p:cNvPr id="116" name="Rounded Rectangle 115"/>
          <p:cNvSpPr/>
          <p:nvPr/>
        </p:nvSpPr>
        <p:spPr>
          <a:xfrm>
            <a:off x="8907576" y="1437752"/>
            <a:ext cx="378320" cy="1315810"/>
          </a:xfrm>
          <a:prstGeom prst="roundRect">
            <a:avLst>
              <a:gd name="adj" fmla="val 50000"/>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nchorCtr="1"/>
          <a:lstStyle/>
          <a:p>
            <a:pPr algn="ctr"/>
            <a:r>
              <a:rPr lang="fr-FR" sz="1200" b="1" dirty="0">
                <a:solidFill>
                  <a:srgbClr val="00B050"/>
                </a:solidFill>
              </a:rPr>
              <a:t>0</a:t>
            </a:r>
            <a:r>
              <a:rPr lang="fr-FR" sz="1200" b="1" dirty="0">
                <a:solidFill>
                  <a:schemeClr val="tx1"/>
                </a:solidFill>
              </a:rPr>
              <a:t>mux1</a:t>
            </a:r>
          </a:p>
        </p:txBody>
      </p:sp>
      <p:cxnSp>
        <p:nvCxnSpPr>
          <p:cNvPr id="117" name="Straight Connector 116"/>
          <p:cNvCxnSpPr/>
          <p:nvPr/>
        </p:nvCxnSpPr>
        <p:spPr>
          <a:xfrm flipV="1">
            <a:off x="9096736" y="2753562"/>
            <a:ext cx="0" cy="11128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p:nvPr/>
        </p:nvCxnSpPr>
        <p:spPr>
          <a:xfrm>
            <a:off x="7226260" y="2996060"/>
            <a:ext cx="33120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Elbow Connector 137"/>
          <p:cNvCxnSpPr>
            <a:stCxn id="148" idx="0"/>
            <a:endCxn id="94" idx="2"/>
          </p:cNvCxnSpPr>
          <p:nvPr/>
        </p:nvCxnSpPr>
        <p:spPr>
          <a:xfrm rot="5400000" flipH="1" flipV="1">
            <a:off x="5258016" y="4061378"/>
            <a:ext cx="2419811" cy="260975"/>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p:nvPr/>
        </p:nvCxnSpPr>
        <p:spPr>
          <a:xfrm>
            <a:off x="8407129" y="2534019"/>
            <a:ext cx="500447"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Elbow Connector 139"/>
          <p:cNvCxnSpPr>
            <a:stCxn id="116" idx="3"/>
            <a:endCxn id="216" idx="0"/>
          </p:cNvCxnSpPr>
          <p:nvPr/>
        </p:nvCxnSpPr>
        <p:spPr>
          <a:xfrm flipH="1" flipV="1">
            <a:off x="475968" y="1993727"/>
            <a:ext cx="8809928" cy="101930"/>
          </a:xfrm>
          <a:prstGeom prst="bentConnector4">
            <a:avLst>
              <a:gd name="adj1" fmla="val -2595"/>
              <a:gd name="adj2" fmla="val 869719"/>
            </a:avLst>
          </a:prstGeom>
          <a:ln w="57150" cmpd="dbl">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906004" y="2102934"/>
            <a:ext cx="3368804" cy="0"/>
          </a:xfrm>
          <a:prstGeom prst="straightConnector1">
            <a:avLst/>
          </a:prstGeom>
          <a:ln w="57150" cmpd="dbl">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45" name="Elbow Connector 144"/>
          <p:cNvCxnSpPr>
            <a:stCxn id="146" idx="0"/>
            <a:endCxn id="147" idx="2"/>
          </p:cNvCxnSpPr>
          <p:nvPr/>
        </p:nvCxnSpPr>
        <p:spPr>
          <a:xfrm rot="5400000" flipH="1" flipV="1">
            <a:off x="7448033" y="565388"/>
            <a:ext cx="353159" cy="2565927"/>
          </a:xfrm>
          <a:prstGeom prst="bentConnector2">
            <a:avLst/>
          </a:prstGeom>
          <a:ln w="57150" cmpd="dbl">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46" name="Oval 145"/>
          <p:cNvSpPr/>
          <p:nvPr/>
        </p:nvSpPr>
        <p:spPr>
          <a:xfrm>
            <a:off x="6274808" y="2024930"/>
            <a:ext cx="133682" cy="13368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8" name="Oval 147"/>
          <p:cNvSpPr/>
          <p:nvPr/>
        </p:nvSpPr>
        <p:spPr>
          <a:xfrm>
            <a:off x="6265434" y="5401770"/>
            <a:ext cx="144000" cy="1440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le 1"/>
          <p:cNvSpPr>
            <a:spLocks noGrp="1"/>
          </p:cNvSpPr>
          <p:nvPr>
            <p:ph type="title"/>
          </p:nvPr>
        </p:nvSpPr>
        <p:spPr/>
        <p:txBody>
          <a:bodyPr>
            <a:normAutofit/>
          </a:bodyPr>
          <a:lstStyle/>
          <a:p>
            <a:pPr algn="ctr"/>
            <a:r>
              <a:rPr lang="fr-FR" b="1" dirty="0">
                <a:solidFill>
                  <a:srgbClr val="C00000"/>
                </a:solidFill>
              </a:rPr>
              <a:t>Chemin de l’instruction « </a:t>
            </a:r>
            <a:r>
              <a:rPr lang="fr-FR" dirty="0" err="1">
                <a:solidFill>
                  <a:srgbClr val="C00000"/>
                </a:solidFill>
                <a:latin typeface="Consolas" panose="020B0609020204030204" pitchFamily="49" charset="0"/>
              </a:rPr>
              <a:t>addi</a:t>
            </a:r>
            <a:r>
              <a:rPr lang="fr-FR" b="1" dirty="0">
                <a:solidFill>
                  <a:srgbClr val="C00000"/>
                </a:solidFill>
              </a:rPr>
              <a:t> »</a:t>
            </a:r>
            <a:br>
              <a:rPr lang="fr-FR" b="1" dirty="0">
                <a:solidFill>
                  <a:srgbClr val="C00000"/>
                </a:solidFill>
              </a:rPr>
            </a:br>
            <a:endParaRPr lang="fr-FR" b="1" dirty="0">
              <a:solidFill>
                <a:srgbClr val="C00000"/>
              </a:solidFill>
            </a:endParaRPr>
          </a:p>
        </p:txBody>
      </p:sp>
      <p:sp>
        <p:nvSpPr>
          <p:cNvPr id="200" name="Oval 199"/>
          <p:cNvSpPr/>
          <p:nvPr/>
        </p:nvSpPr>
        <p:spPr>
          <a:xfrm>
            <a:off x="2178349" y="5183879"/>
            <a:ext cx="126000" cy="12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99" name="Oval 198"/>
          <p:cNvSpPr/>
          <p:nvPr/>
        </p:nvSpPr>
        <p:spPr>
          <a:xfrm>
            <a:off x="2180434" y="4042563"/>
            <a:ext cx="126000" cy="1260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cxnSp>
        <p:nvCxnSpPr>
          <p:cNvPr id="141" name="Straight Arrow Connector 140"/>
          <p:cNvCxnSpPr>
            <a:endCxn id="114" idx="2"/>
          </p:cNvCxnSpPr>
          <p:nvPr/>
        </p:nvCxnSpPr>
        <p:spPr>
          <a:xfrm>
            <a:off x="8627618" y="4034692"/>
            <a:ext cx="151693" cy="1273"/>
          </a:xfrm>
          <a:prstGeom prst="straightConnector1">
            <a:avLst/>
          </a:prstGeom>
          <a:ln w="5715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a:off x="5974442" y="4579118"/>
            <a:ext cx="73864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2240404" y="6154830"/>
            <a:ext cx="667170" cy="307777"/>
          </a:xfrm>
          <a:prstGeom prst="rect">
            <a:avLst/>
          </a:prstGeom>
          <a:noFill/>
        </p:spPr>
        <p:txBody>
          <a:bodyPr wrap="none" rtlCol="0">
            <a:spAutoFit/>
          </a:bodyPr>
          <a:lstStyle/>
          <a:p>
            <a:r>
              <a:rPr lang="fr-FR" sz="1400" dirty="0">
                <a:solidFill>
                  <a:schemeClr val="accent5">
                    <a:lumMod val="50000"/>
                  </a:schemeClr>
                </a:solidFill>
              </a:rPr>
              <a:t>I[15-0]</a:t>
            </a:r>
          </a:p>
        </p:txBody>
      </p:sp>
      <p:sp>
        <p:nvSpPr>
          <p:cNvPr id="133" name="ALU_label"/>
          <p:cNvSpPr txBox="1"/>
          <p:nvPr/>
        </p:nvSpPr>
        <p:spPr>
          <a:xfrm>
            <a:off x="7953068" y="3462205"/>
            <a:ext cx="589520" cy="369332"/>
          </a:xfrm>
          <a:prstGeom prst="rect">
            <a:avLst/>
          </a:prstGeom>
          <a:noFill/>
        </p:spPr>
        <p:txBody>
          <a:bodyPr wrap="none" rtlCol="0">
            <a:spAutoFit/>
          </a:bodyPr>
          <a:lstStyle/>
          <a:p>
            <a:r>
              <a:rPr lang="fr-FR" dirty="0" err="1"/>
              <a:t>zero</a:t>
            </a:r>
            <a:endParaRPr lang="fr-FR" dirty="0"/>
          </a:p>
        </p:txBody>
      </p:sp>
    </p:spTree>
    <p:extLst>
      <p:ext uri="{BB962C8B-B14F-4D97-AF65-F5344CB8AC3E}">
        <p14:creationId xmlns:p14="http://schemas.microsoft.com/office/powerpoint/2010/main" val="2943876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1" name="I[20-16] BUS"/>
          <p:cNvCxnSpPr/>
          <p:nvPr/>
        </p:nvCxnSpPr>
        <p:spPr>
          <a:xfrm>
            <a:off x="2406259" y="4103031"/>
            <a:ext cx="1500452"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I[20-16] BUS"/>
          <p:cNvCxnSpPr/>
          <p:nvPr/>
        </p:nvCxnSpPr>
        <p:spPr>
          <a:xfrm>
            <a:off x="2301087" y="4103031"/>
            <a:ext cx="179752" cy="0"/>
          </a:xfrm>
          <a:prstGeom prst="straightConnector1">
            <a:avLst/>
          </a:prstGeom>
          <a:ln w="3175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p:nvPr/>
        </p:nvCxnSpPr>
        <p:spPr>
          <a:xfrm>
            <a:off x="2906004" y="2102934"/>
            <a:ext cx="4665897" cy="0"/>
          </a:xfrm>
          <a:prstGeom prst="straightConnector1">
            <a:avLst/>
          </a:prstGeom>
          <a:ln w="57150" cmpd="dbl">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8804769" y="2800668"/>
            <a:ext cx="590803" cy="307777"/>
          </a:xfrm>
          <a:prstGeom prst="rect">
            <a:avLst/>
          </a:prstGeom>
          <a:noFill/>
        </p:spPr>
        <p:txBody>
          <a:bodyPr wrap="none" rtlCol="0">
            <a:spAutoFit/>
          </a:bodyPr>
          <a:lstStyle/>
          <a:p>
            <a:r>
              <a:rPr lang="fr-FR" sz="1400" dirty="0" err="1">
                <a:solidFill>
                  <a:srgbClr val="C00000"/>
                </a:solidFill>
              </a:rPr>
              <a:t>PCSrc</a:t>
            </a:r>
            <a:endParaRPr lang="fr-FR" sz="1400" dirty="0">
              <a:solidFill>
                <a:srgbClr val="C00000"/>
              </a:solidFill>
            </a:endParaRPr>
          </a:p>
        </p:txBody>
      </p:sp>
      <p:cxnSp>
        <p:nvCxnSpPr>
          <p:cNvPr id="134" name="Straight Connector 133"/>
          <p:cNvCxnSpPr>
            <a:stCxn id="200" idx="4"/>
          </p:cNvCxnSpPr>
          <p:nvPr/>
        </p:nvCxnSpPr>
        <p:spPr>
          <a:xfrm>
            <a:off x="2241349" y="5309879"/>
            <a:ext cx="2151" cy="886135"/>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sp>
        <p:nvSpPr>
          <p:cNvPr id="147" name="Oval 146"/>
          <p:cNvSpPr/>
          <p:nvPr/>
        </p:nvSpPr>
        <p:spPr>
          <a:xfrm>
            <a:off x="8907576" y="1604930"/>
            <a:ext cx="133682" cy="1336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Oval 20"/>
          <p:cNvSpPr/>
          <p:nvPr/>
        </p:nvSpPr>
        <p:spPr>
          <a:xfrm>
            <a:off x="2772322" y="2036954"/>
            <a:ext cx="133682" cy="1336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0" name="Oval 129"/>
          <p:cNvSpPr/>
          <p:nvPr/>
        </p:nvSpPr>
        <p:spPr>
          <a:xfrm>
            <a:off x="9164655" y="4500908"/>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0" name="Oval 119"/>
          <p:cNvSpPr/>
          <p:nvPr/>
        </p:nvSpPr>
        <p:spPr>
          <a:xfrm>
            <a:off x="7535618" y="4551045"/>
            <a:ext cx="76537" cy="765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7" name="Freeform 166"/>
          <p:cNvSpPr/>
          <p:nvPr/>
        </p:nvSpPr>
        <p:spPr>
          <a:xfrm>
            <a:off x="7541846" y="3305908"/>
            <a:ext cx="1082431" cy="1469292"/>
          </a:xfrm>
          <a:custGeom>
            <a:avLst/>
            <a:gdLst>
              <a:gd name="connsiteX0" fmla="*/ 0 w 1082431"/>
              <a:gd name="connsiteY0" fmla="*/ 0 h 1469292"/>
              <a:gd name="connsiteX1" fmla="*/ 1082431 w 1082431"/>
              <a:gd name="connsiteY1" fmla="*/ 296984 h 1469292"/>
              <a:gd name="connsiteX2" fmla="*/ 1082431 w 1082431"/>
              <a:gd name="connsiteY2" fmla="*/ 1172307 h 1469292"/>
              <a:gd name="connsiteX3" fmla="*/ 3908 w 1082431"/>
              <a:gd name="connsiteY3" fmla="*/ 1469292 h 1469292"/>
              <a:gd name="connsiteX4" fmla="*/ 0 w 1082431"/>
              <a:gd name="connsiteY4" fmla="*/ 918307 h 1469292"/>
              <a:gd name="connsiteX5" fmla="*/ 566616 w 1082431"/>
              <a:gd name="connsiteY5" fmla="*/ 746369 h 1469292"/>
              <a:gd name="connsiteX6" fmla="*/ 3908 w 1082431"/>
              <a:gd name="connsiteY6" fmla="*/ 578338 h 1469292"/>
              <a:gd name="connsiteX7" fmla="*/ 0 w 1082431"/>
              <a:gd name="connsiteY7" fmla="*/ 0 h 1469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2431" h="1469292">
                <a:moveTo>
                  <a:pt x="0" y="0"/>
                </a:moveTo>
                <a:lnTo>
                  <a:pt x="1082431" y="296984"/>
                </a:lnTo>
                <a:lnTo>
                  <a:pt x="1082431" y="1172307"/>
                </a:lnTo>
                <a:lnTo>
                  <a:pt x="3908" y="1469292"/>
                </a:lnTo>
                <a:cubicBezTo>
                  <a:pt x="2605" y="1285630"/>
                  <a:pt x="1303" y="1101969"/>
                  <a:pt x="0" y="918307"/>
                </a:cubicBezTo>
                <a:lnTo>
                  <a:pt x="566616" y="746369"/>
                </a:lnTo>
                <a:lnTo>
                  <a:pt x="3908" y="578338"/>
                </a:lnTo>
                <a:cubicBezTo>
                  <a:pt x="2605" y="385559"/>
                  <a:pt x="1303" y="192779"/>
                  <a:pt x="0" y="0"/>
                </a:cubicBezTo>
                <a:close/>
              </a:path>
            </a:pathLst>
          </a:custGeom>
          <a:solidFill>
            <a:srgbClr val="F2F2F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69" name="Straight Arrow Connector 168"/>
          <p:cNvCxnSpPr/>
          <p:nvPr/>
        </p:nvCxnSpPr>
        <p:spPr>
          <a:xfrm>
            <a:off x="5974442" y="3589763"/>
            <a:ext cx="1548374"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I[25-21] BUS"/>
          <p:cNvCxnSpPr/>
          <p:nvPr/>
        </p:nvCxnSpPr>
        <p:spPr>
          <a:xfrm>
            <a:off x="2047073" y="3589764"/>
            <a:ext cx="1859638"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82" name="Rectangle 181"/>
          <p:cNvSpPr/>
          <p:nvPr/>
        </p:nvSpPr>
        <p:spPr>
          <a:xfrm>
            <a:off x="3910535" y="3331448"/>
            <a:ext cx="2063907" cy="2059597"/>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fr-FR" dirty="0">
              <a:solidFill>
                <a:schemeClr val="tx1"/>
              </a:solidFill>
            </a:endParaRPr>
          </a:p>
        </p:txBody>
      </p:sp>
      <p:sp>
        <p:nvSpPr>
          <p:cNvPr id="183" name="Read register 1"/>
          <p:cNvSpPr txBox="1"/>
          <p:nvPr/>
        </p:nvSpPr>
        <p:spPr>
          <a:xfrm>
            <a:off x="3910535" y="3342455"/>
            <a:ext cx="1050460" cy="523220"/>
          </a:xfrm>
          <a:prstGeom prst="rect">
            <a:avLst/>
          </a:prstGeom>
          <a:noFill/>
          <a:ln>
            <a:noFill/>
          </a:ln>
        </p:spPr>
        <p:txBody>
          <a:bodyPr wrap="square" rtlCol="0">
            <a:spAutoFit/>
          </a:bodyPr>
          <a:lstStyle/>
          <a:p>
            <a:r>
              <a:rPr lang="fr-FR" sz="1400" dirty="0">
                <a:solidFill>
                  <a:srgbClr val="00B050"/>
                </a:solidFill>
              </a:rPr>
              <a:t>Read</a:t>
            </a:r>
          </a:p>
          <a:p>
            <a:r>
              <a:rPr lang="fr-FR" sz="1400" dirty="0" err="1">
                <a:solidFill>
                  <a:srgbClr val="00B050"/>
                </a:solidFill>
              </a:rPr>
              <a:t>register</a:t>
            </a:r>
            <a:r>
              <a:rPr lang="fr-FR" sz="1400" dirty="0">
                <a:solidFill>
                  <a:srgbClr val="00B050"/>
                </a:solidFill>
              </a:rPr>
              <a:t> 1</a:t>
            </a:r>
          </a:p>
        </p:txBody>
      </p:sp>
      <p:sp>
        <p:nvSpPr>
          <p:cNvPr id="184" name="Read data 1"/>
          <p:cNvSpPr txBox="1"/>
          <p:nvPr/>
        </p:nvSpPr>
        <p:spPr>
          <a:xfrm>
            <a:off x="5179920" y="3342455"/>
            <a:ext cx="739709" cy="523220"/>
          </a:xfrm>
          <a:prstGeom prst="rect">
            <a:avLst/>
          </a:prstGeom>
          <a:noFill/>
          <a:ln>
            <a:noFill/>
          </a:ln>
        </p:spPr>
        <p:txBody>
          <a:bodyPr wrap="square" rtlCol="0">
            <a:spAutoFit/>
          </a:bodyPr>
          <a:lstStyle/>
          <a:p>
            <a:pPr algn="r"/>
            <a:r>
              <a:rPr lang="fr-FR" sz="1400" dirty="0">
                <a:solidFill>
                  <a:srgbClr val="00B050"/>
                </a:solidFill>
              </a:rPr>
              <a:t>Read data 1</a:t>
            </a:r>
          </a:p>
        </p:txBody>
      </p:sp>
      <p:sp>
        <p:nvSpPr>
          <p:cNvPr id="185" name="Registers_label"/>
          <p:cNvSpPr txBox="1"/>
          <p:nvPr/>
        </p:nvSpPr>
        <p:spPr>
          <a:xfrm>
            <a:off x="4789313" y="4945960"/>
            <a:ext cx="1043491" cy="369332"/>
          </a:xfrm>
          <a:prstGeom prst="rect">
            <a:avLst/>
          </a:prstGeom>
          <a:noFill/>
          <a:ln>
            <a:noFill/>
          </a:ln>
        </p:spPr>
        <p:txBody>
          <a:bodyPr wrap="none" rtlCol="0">
            <a:spAutoFit/>
          </a:bodyPr>
          <a:lstStyle/>
          <a:p>
            <a:pPr algn="ctr"/>
            <a:r>
              <a:rPr lang="fr-FR" b="1" dirty="0"/>
              <a:t>Registers</a:t>
            </a:r>
          </a:p>
        </p:txBody>
      </p:sp>
      <p:sp>
        <p:nvSpPr>
          <p:cNvPr id="186" name="Read register 2"/>
          <p:cNvSpPr txBox="1"/>
          <p:nvPr/>
        </p:nvSpPr>
        <p:spPr>
          <a:xfrm>
            <a:off x="3910536" y="3858013"/>
            <a:ext cx="1050459" cy="523220"/>
          </a:xfrm>
          <a:prstGeom prst="rect">
            <a:avLst/>
          </a:prstGeom>
          <a:noFill/>
          <a:ln>
            <a:noFill/>
          </a:ln>
        </p:spPr>
        <p:txBody>
          <a:bodyPr wrap="square" rtlCol="0">
            <a:spAutoFit/>
          </a:bodyPr>
          <a:lstStyle/>
          <a:p>
            <a:r>
              <a:rPr lang="fr-FR" sz="1400" dirty="0"/>
              <a:t>Read</a:t>
            </a:r>
          </a:p>
          <a:p>
            <a:r>
              <a:rPr lang="fr-FR" sz="1400" dirty="0" err="1"/>
              <a:t>register</a:t>
            </a:r>
            <a:r>
              <a:rPr lang="fr-FR" sz="1400" dirty="0"/>
              <a:t> 2</a:t>
            </a:r>
          </a:p>
        </p:txBody>
      </p:sp>
      <p:sp>
        <p:nvSpPr>
          <p:cNvPr id="187" name="Write register"/>
          <p:cNvSpPr txBox="1"/>
          <p:nvPr/>
        </p:nvSpPr>
        <p:spPr>
          <a:xfrm>
            <a:off x="3910536" y="4373574"/>
            <a:ext cx="907361" cy="523220"/>
          </a:xfrm>
          <a:prstGeom prst="rect">
            <a:avLst/>
          </a:prstGeom>
          <a:noFill/>
          <a:ln>
            <a:noFill/>
          </a:ln>
        </p:spPr>
        <p:txBody>
          <a:bodyPr wrap="square" rtlCol="0">
            <a:spAutoFit/>
          </a:bodyPr>
          <a:lstStyle/>
          <a:p>
            <a:r>
              <a:rPr lang="fr-FR" sz="1400" dirty="0">
                <a:solidFill>
                  <a:srgbClr val="00B050"/>
                </a:solidFill>
              </a:rPr>
              <a:t>Write</a:t>
            </a:r>
          </a:p>
          <a:p>
            <a:r>
              <a:rPr lang="fr-FR" sz="1400" dirty="0" err="1">
                <a:solidFill>
                  <a:srgbClr val="00B050"/>
                </a:solidFill>
              </a:rPr>
              <a:t>register</a:t>
            </a:r>
            <a:endParaRPr lang="fr-FR" sz="1400" dirty="0">
              <a:solidFill>
                <a:srgbClr val="00B050"/>
              </a:solidFill>
            </a:endParaRPr>
          </a:p>
        </p:txBody>
      </p:sp>
      <p:sp>
        <p:nvSpPr>
          <p:cNvPr id="188" name="RegWrite"/>
          <p:cNvSpPr txBox="1"/>
          <p:nvPr/>
        </p:nvSpPr>
        <p:spPr>
          <a:xfrm>
            <a:off x="4499829" y="2659744"/>
            <a:ext cx="862031" cy="307777"/>
          </a:xfrm>
          <a:prstGeom prst="rect">
            <a:avLst/>
          </a:prstGeom>
          <a:noFill/>
          <a:ln>
            <a:noFill/>
          </a:ln>
        </p:spPr>
        <p:txBody>
          <a:bodyPr wrap="none" rtlCol="0">
            <a:spAutoFit/>
          </a:bodyPr>
          <a:lstStyle/>
          <a:p>
            <a:r>
              <a:rPr lang="fr-FR" sz="1400" dirty="0" err="1">
                <a:solidFill>
                  <a:srgbClr val="C00000"/>
                </a:solidFill>
              </a:rPr>
              <a:t>RegWrite</a:t>
            </a:r>
            <a:endParaRPr lang="fr-FR" sz="1400" dirty="0">
              <a:solidFill>
                <a:srgbClr val="C00000"/>
              </a:solidFill>
            </a:endParaRPr>
          </a:p>
        </p:txBody>
      </p:sp>
      <p:sp>
        <p:nvSpPr>
          <p:cNvPr id="189" name="Write data"/>
          <p:cNvSpPr txBox="1"/>
          <p:nvPr/>
        </p:nvSpPr>
        <p:spPr>
          <a:xfrm>
            <a:off x="3906711" y="4876379"/>
            <a:ext cx="907361" cy="523220"/>
          </a:xfrm>
          <a:prstGeom prst="rect">
            <a:avLst/>
          </a:prstGeom>
          <a:noFill/>
          <a:ln>
            <a:noFill/>
          </a:ln>
        </p:spPr>
        <p:txBody>
          <a:bodyPr wrap="square" rtlCol="0">
            <a:spAutoFit/>
          </a:bodyPr>
          <a:lstStyle/>
          <a:p>
            <a:r>
              <a:rPr lang="fr-FR" sz="1400" dirty="0">
                <a:solidFill>
                  <a:srgbClr val="00B050"/>
                </a:solidFill>
              </a:rPr>
              <a:t>Write</a:t>
            </a:r>
          </a:p>
          <a:p>
            <a:r>
              <a:rPr lang="fr-FR" sz="1400" dirty="0">
                <a:solidFill>
                  <a:srgbClr val="00B050"/>
                </a:solidFill>
              </a:rPr>
              <a:t>data</a:t>
            </a:r>
          </a:p>
        </p:txBody>
      </p:sp>
      <p:cxnSp>
        <p:nvCxnSpPr>
          <p:cNvPr id="190" name="RegWriteConnector"/>
          <p:cNvCxnSpPr>
            <a:stCxn id="182" idx="0"/>
          </p:cNvCxnSpPr>
          <p:nvPr/>
        </p:nvCxnSpPr>
        <p:spPr>
          <a:xfrm flipH="1" flipV="1">
            <a:off x="4942488" y="2988801"/>
            <a:ext cx="1" cy="34264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91" name="Read data 2"/>
          <p:cNvSpPr txBox="1"/>
          <p:nvPr/>
        </p:nvSpPr>
        <p:spPr>
          <a:xfrm>
            <a:off x="5195580" y="4353663"/>
            <a:ext cx="724049" cy="523220"/>
          </a:xfrm>
          <a:prstGeom prst="rect">
            <a:avLst/>
          </a:prstGeom>
          <a:noFill/>
          <a:ln>
            <a:noFill/>
          </a:ln>
        </p:spPr>
        <p:txBody>
          <a:bodyPr wrap="square" rtlCol="0">
            <a:spAutoFit/>
          </a:bodyPr>
          <a:lstStyle/>
          <a:p>
            <a:pPr algn="r"/>
            <a:r>
              <a:rPr lang="fr-FR" sz="1400" dirty="0"/>
              <a:t>Read data 2</a:t>
            </a:r>
          </a:p>
        </p:txBody>
      </p:sp>
      <p:cxnSp>
        <p:nvCxnSpPr>
          <p:cNvPr id="192" name="ALUOpConnector"/>
          <p:cNvCxnSpPr/>
          <p:nvPr/>
        </p:nvCxnSpPr>
        <p:spPr>
          <a:xfrm flipH="1" flipV="1">
            <a:off x="8131025" y="4607196"/>
            <a:ext cx="1" cy="337817"/>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93" name="ALU_label"/>
          <p:cNvSpPr txBox="1"/>
          <p:nvPr/>
        </p:nvSpPr>
        <p:spPr>
          <a:xfrm>
            <a:off x="7989742" y="4087680"/>
            <a:ext cx="566374" cy="369332"/>
          </a:xfrm>
          <a:prstGeom prst="rect">
            <a:avLst/>
          </a:prstGeom>
          <a:noFill/>
          <a:ln>
            <a:noFill/>
          </a:ln>
        </p:spPr>
        <p:txBody>
          <a:bodyPr wrap="none" rtlCol="0">
            <a:spAutoFit/>
          </a:bodyPr>
          <a:lstStyle/>
          <a:p>
            <a:r>
              <a:rPr lang="fr-FR" b="1" dirty="0">
                <a:solidFill>
                  <a:schemeClr val="accent5">
                    <a:lumMod val="50000"/>
                  </a:schemeClr>
                </a:solidFill>
              </a:rPr>
              <a:t>UAL</a:t>
            </a:r>
          </a:p>
        </p:txBody>
      </p:sp>
      <p:sp>
        <p:nvSpPr>
          <p:cNvPr id="194" name="ALUOp"/>
          <p:cNvSpPr txBox="1"/>
          <p:nvPr/>
        </p:nvSpPr>
        <p:spPr>
          <a:xfrm>
            <a:off x="7794967" y="4959598"/>
            <a:ext cx="688971" cy="307777"/>
          </a:xfrm>
          <a:prstGeom prst="rect">
            <a:avLst/>
          </a:prstGeom>
          <a:noFill/>
          <a:ln>
            <a:noFill/>
          </a:ln>
        </p:spPr>
        <p:txBody>
          <a:bodyPr wrap="none" rtlCol="0">
            <a:spAutoFit/>
          </a:bodyPr>
          <a:lstStyle/>
          <a:p>
            <a:r>
              <a:rPr lang="fr-FR" sz="1400" dirty="0" err="1">
                <a:solidFill>
                  <a:srgbClr val="C00000"/>
                </a:solidFill>
              </a:rPr>
              <a:t>ALUOp</a:t>
            </a:r>
            <a:endParaRPr lang="fr-FR" sz="1400" dirty="0">
              <a:solidFill>
                <a:srgbClr val="C00000"/>
              </a:solidFill>
            </a:endParaRPr>
          </a:p>
        </p:txBody>
      </p:sp>
      <p:sp>
        <p:nvSpPr>
          <p:cNvPr id="197" name="I[15-11]"/>
          <p:cNvSpPr txBox="1"/>
          <p:nvPr/>
        </p:nvSpPr>
        <p:spPr>
          <a:xfrm>
            <a:off x="2249784" y="4946191"/>
            <a:ext cx="758541" cy="307777"/>
          </a:xfrm>
          <a:prstGeom prst="rect">
            <a:avLst/>
          </a:prstGeom>
          <a:noFill/>
          <a:ln>
            <a:noFill/>
          </a:ln>
        </p:spPr>
        <p:txBody>
          <a:bodyPr wrap="none" rtlCol="0">
            <a:spAutoFit/>
          </a:bodyPr>
          <a:lstStyle/>
          <a:p>
            <a:r>
              <a:rPr lang="fr-FR" sz="1400" dirty="0">
                <a:solidFill>
                  <a:srgbClr val="002060"/>
                </a:solidFill>
              </a:rPr>
              <a:t>I[15-11]</a:t>
            </a:r>
          </a:p>
        </p:txBody>
      </p:sp>
      <p:cxnSp>
        <p:nvCxnSpPr>
          <p:cNvPr id="198" name="Straight Arrow Connector 197"/>
          <p:cNvCxnSpPr/>
          <p:nvPr/>
        </p:nvCxnSpPr>
        <p:spPr>
          <a:xfrm>
            <a:off x="3397740" y="4649915"/>
            <a:ext cx="508971"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01" name="Oval 200"/>
          <p:cNvSpPr/>
          <p:nvPr/>
        </p:nvSpPr>
        <p:spPr>
          <a:xfrm>
            <a:off x="2179803" y="3522359"/>
            <a:ext cx="126000" cy="1260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02" name="I[25-21]"/>
          <p:cNvSpPr txBox="1"/>
          <p:nvPr/>
        </p:nvSpPr>
        <p:spPr>
          <a:xfrm>
            <a:off x="2239750" y="3300835"/>
            <a:ext cx="758541" cy="307777"/>
          </a:xfrm>
          <a:prstGeom prst="rect">
            <a:avLst/>
          </a:prstGeom>
          <a:noFill/>
          <a:ln>
            <a:noFill/>
          </a:ln>
        </p:spPr>
        <p:txBody>
          <a:bodyPr wrap="none" rtlCol="0">
            <a:spAutoFit/>
          </a:bodyPr>
          <a:lstStyle/>
          <a:p>
            <a:r>
              <a:rPr lang="fr-FR" sz="1400" dirty="0">
                <a:solidFill>
                  <a:srgbClr val="002060"/>
                </a:solidFill>
              </a:rPr>
              <a:t>I[25-21]</a:t>
            </a:r>
          </a:p>
        </p:txBody>
      </p:sp>
      <p:sp>
        <p:nvSpPr>
          <p:cNvPr id="203" name="I[20-16]"/>
          <p:cNvSpPr txBox="1"/>
          <p:nvPr/>
        </p:nvSpPr>
        <p:spPr>
          <a:xfrm>
            <a:off x="2239750" y="3792068"/>
            <a:ext cx="758541" cy="307777"/>
          </a:xfrm>
          <a:prstGeom prst="rect">
            <a:avLst/>
          </a:prstGeom>
          <a:noFill/>
          <a:ln>
            <a:noFill/>
          </a:ln>
        </p:spPr>
        <p:txBody>
          <a:bodyPr wrap="none" rtlCol="0">
            <a:spAutoFit/>
          </a:bodyPr>
          <a:lstStyle/>
          <a:p>
            <a:r>
              <a:rPr lang="fr-FR" sz="1400" dirty="0">
                <a:solidFill>
                  <a:srgbClr val="002060"/>
                </a:solidFill>
              </a:rPr>
              <a:t>I[20-16]</a:t>
            </a:r>
          </a:p>
        </p:txBody>
      </p:sp>
      <p:sp>
        <p:nvSpPr>
          <p:cNvPr id="207" name="Freeform 206"/>
          <p:cNvSpPr/>
          <p:nvPr/>
        </p:nvSpPr>
        <p:spPr>
          <a:xfrm>
            <a:off x="2070141" y="1373271"/>
            <a:ext cx="849663" cy="1399923"/>
          </a:xfrm>
          <a:custGeom>
            <a:avLst/>
            <a:gdLst>
              <a:gd name="connsiteX0" fmla="*/ 0 w 849663"/>
              <a:gd name="connsiteY0" fmla="*/ 857756 h 1399923"/>
              <a:gd name="connsiteX1" fmla="*/ 8092 w 849663"/>
              <a:gd name="connsiteY1" fmla="*/ 1399923 h 1399923"/>
              <a:gd name="connsiteX2" fmla="*/ 849663 w 849663"/>
              <a:gd name="connsiteY2" fmla="*/ 1116701 h 1399923"/>
              <a:gd name="connsiteX3" fmla="*/ 849663 w 849663"/>
              <a:gd name="connsiteY3" fmla="*/ 275130 h 1399923"/>
              <a:gd name="connsiteX4" fmla="*/ 8092 w 849663"/>
              <a:gd name="connsiteY4" fmla="*/ 0 h 1399923"/>
              <a:gd name="connsiteX5" fmla="*/ 0 w 849663"/>
              <a:gd name="connsiteY5" fmla="*/ 606903 h 1399923"/>
              <a:gd name="connsiteX6" fmla="*/ 356049 w 849663"/>
              <a:gd name="connsiteY6" fmla="*/ 695915 h 1399923"/>
              <a:gd name="connsiteX7" fmla="*/ 0 w 849663"/>
              <a:gd name="connsiteY7" fmla="*/ 857756 h 1399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9663" h="1399923">
                <a:moveTo>
                  <a:pt x="0" y="857756"/>
                </a:moveTo>
                <a:lnTo>
                  <a:pt x="8092" y="1399923"/>
                </a:lnTo>
                <a:lnTo>
                  <a:pt x="849663" y="1116701"/>
                </a:lnTo>
                <a:lnTo>
                  <a:pt x="849663" y="275130"/>
                </a:lnTo>
                <a:lnTo>
                  <a:pt x="8092" y="0"/>
                </a:lnTo>
                <a:lnTo>
                  <a:pt x="0" y="606903"/>
                </a:lnTo>
                <a:lnTo>
                  <a:pt x="356049" y="695915"/>
                </a:lnTo>
                <a:lnTo>
                  <a:pt x="0" y="857756"/>
                </a:lnTo>
                <a:close/>
              </a:path>
            </a:pathLst>
          </a:custGeom>
          <a:solidFill>
            <a:srgbClr val="F2F2F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8" name="Oval 207"/>
          <p:cNvSpPr/>
          <p:nvPr/>
        </p:nvSpPr>
        <p:spPr>
          <a:xfrm>
            <a:off x="2076749" y="1102694"/>
            <a:ext cx="101600" cy="1016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09" name="Group 208"/>
          <p:cNvGrpSpPr/>
          <p:nvPr/>
        </p:nvGrpSpPr>
        <p:grpSpPr>
          <a:xfrm>
            <a:off x="115644" y="3210726"/>
            <a:ext cx="1961105" cy="1803400"/>
            <a:chOff x="9576574" y="850900"/>
            <a:chExt cx="1961105" cy="1803400"/>
          </a:xfrm>
        </p:grpSpPr>
        <p:sp>
          <p:nvSpPr>
            <p:cNvPr id="210" name="Rectangle 209"/>
            <p:cNvSpPr/>
            <p:nvPr/>
          </p:nvSpPr>
          <p:spPr>
            <a:xfrm>
              <a:off x="9576574" y="850900"/>
              <a:ext cx="1943100" cy="1803400"/>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fr-FR" dirty="0">
                <a:solidFill>
                  <a:srgbClr val="00B050"/>
                </a:solidFill>
              </a:endParaRPr>
            </a:p>
          </p:txBody>
        </p:sp>
        <p:sp>
          <p:nvSpPr>
            <p:cNvPr id="211" name="Read address"/>
            <p:cNvSpPr txBox="1"/>
            <p:nvPr/>
          </p:nvSpPr>
          <p:spPr>
            <a:xfrm>
              <a:off x="9594579" y="864969"/>
              <a:ext cx="965200" cy="646331"/>
            </a:xfrm>
            <a:prstGeom prst="rect">
              <a:avLst/>
            </a:prstGeom>
            <a:noFill/>
            <a:ln>
              <a:noFill/>
            </a:ln>
          </p:spPr>
          <p:txBody>
            <a:bodyPr wrap="square" rtlCol="0">
              <a:spAutoFit/>
            </a:bodyPr>
            <a:lstStyle/>
            <a:p>
              <a:r>
                <a:rPr lang="fr-FR" dirty="0">
                  <a:solidFill>
                    <a:srgbClr val="00B050"/>
                  </a:solidFill>
                </a:rPr>
                <a:t>Read </a:t>
              </a:r>
              <a:r>
                <a:rPr lang="fr-FR" dirty="0" err="1">
                  <a:solidFill>
                    <a:srgbClr val="00B050"/>
                  </a:solidFill>
                </a:rPr>
                <a:t>address</a:t>
              </a:r>
              <a:endParaRPr lang="fr-FR" dirty="0">
                <a:solidFill>
                  <a:srgbClr val="00B050"/>
                </a:solidFill>
              </a:endParaRPr>
            </a:p>
          </p:txBody>
        </p:sp>
        <p:sp>
          <p:nvSpPr>
            <p:cNvPr id="212" name="Instruction"/>
            <p:cNvSpPr txBox="1"/>
            <p:nvPr/>
          </p:nvSpPr>
          <p:spPr>
            <a:xfrm>
              <a:off x="10331179" y="864969"/>
              <a:ext cx="1206500" cy="646331"/>
            </a:xfrm>
            <a:prstGeom prst="rect">
              <a:avLst/>
            </a:prstGeom>
            <a:noFill/>
            <a:ln>
              <a:noFill/>
            </a:ln>
          </p:spPr>
          <p:txBody>
            <a:bodyPr wrap="square" rtlCol="0">
              <a:spAutoFit/>
            </a:bodyPr>
            <a:lstStyle/>
            <a:p>
              <a:pPr algn="r"/>
              <a:r>
                <a:rPr lang="fr-FR" dirty="0">
                  <a:solidFill>
                    <a:srgbClr val="00B050"/>
                  </a:solidFill>
                </a:rPr>
                <a:t>Instruction [31-0]</a:t>
              </a:r>
            </a:p>
          </p:txBody>
        </p:sp>
        <p:sp>
          <p:nvSpPr>
            <p:cNvPr id="213" name="TextBox 212"/>
            <p:cNvSpPr txBox="1"/>
            <p:nvPr/>
          </p:nvSpPr>
          <p:spPr>
            <a:xfrm>
              <a:off x="9936898" y="1791384"/>
              <a:ext cx="1222451" cy="646331"/>
            </a:xfrm>
            <a:prstGeom prst="rect">
              <a:avLst/>
            </a:prstGeom>
            <a:noFill/>
            <a:ln>
              <a:noFill/>
            </a:ln>
          </p:spPr>
          <p:txBody>
            <a:bodyPr wrap="none" rtlCol="0">
              <a:spAutoFit/>
            </a:bodyPr>
            <a:lstStyle/>
            <a:p>
              <a:r>
                <a:rPr lang="fr-FR" b="1" dirty="0"/>
                <a:t>Instruction</a:t>
              </a:r>
            </a:p>
            <a:p>
              <a:pPr algn="ctr"/>
              <a:r>
                <a:rPr lang="fr-FR" b="1" dirty="0"/>
                <a:t>memory</a:t>
              </a:r>
            </a:p>
          </p:txBody>
        </p:sp>
      </p:grpSp>
      <p:sp>
        <p:nvSpPr>
          <p:cNvPr id="214" name="TextBox 213"/>
          <p:cNvSpPr txBox="1"/>
          <p:nvPr/>
        </p:nvSpPr>
        <p:spPr>
          <a:xfrm>
            <a:off x="2406259" y="1912440"/>
            <a:ext cx="530915" cy="338554"/>
          </a:xfrm>
          <a:prstGeom prst="rect">
            <a:avLst/>
          </a:prstGeom>
          <a:noFill/>
          <a:ln>
            <a:noFill/>
          </a:ln>
        </p:spPr>
        <p:txBody>
          <a:bodyPr wrap="none" rtlCol="0">
            <a:spAutoFit/>
          </a:bodyPr>
          <a:lstStyle/>
          <a:p>
            <a:r>
              <a:rPr lang="fr-FR" sz="1600" b="1" dirty="0" err="1"/>
              <a:t>Add</a:t>
            </a:r>
            <a:endParaRPr lang="fr-FR" sz="1600" b="1" dirty="0"/>
          </a:p>
        </p:txBody>
      </p:sp>
      <p:cxnSp>
        <p:nvCxnSpPr>
          <p:cNvPr id="215" name="Straight Arrow Connector 214"/>
          <p:cNvCxnSpPr/>
          <p:nvPr/>
        </p:nvCxnSpPr>
        <p:spPr>
          <a:xfrm>
            <a:off x="1699633" y="2528120"/>
            <a:ext cx="377116"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16" name="TextBox 215"/>
          <p:cNvSpPr txBox="1"/>
          <p:nvPr/>
        </p:nvSpPr>
        <p:spPr>
          <a:xfrm>
            <a:off x="321919" y="1993727"/>
            <a:ext cx="308098" cy="646331"/>
          </a:xfrm>
          <a:prstGeom prst="rect">
            <a:avLst/>
          </a:prstGeom>
          <a:solidFill>
            <a:schemeClr val="bg1">
              <a:lumMod val="95000"/>
            </a:schemeClr>
          </a:solidFill>
          <a:ln w="28575">
            <a:solidFill>
              <a:schemeClr val="tx1"/>
            </a:solidFill>
          </a:ln>
        </p:spPr>
        <p:txBody>
          <a:bodyPr wrap="none" rtlCol="0">
            <a:spAutoFit/>
          </a:bodyPr>
          <a:lstStyle/>
          <a:p>
            <a:r>
              <a:rPr lang="fr-FR" b="1" dirty="0"/>
              <a:t>P</a:t>
            </a:r>
          </a:p>
          <a:p>
            <a:r>
              <a:rPr lang="fr-FR" b="1" dirty="0"/>
              <a:t>C</a:t>
            </a:r>
          </a:p>
        </p:txBody>
      </p:sp>
      <p:sp>
        <p:nvSpPr>
          <p:cNvPr id="217" name="TextBox 216"/>
          <p:cNvSpPr txBox="1"/>
          <p:nvPr/>
        </p:nvSpPr>
        <p:spPr>
          <a:xfrm>
            <a:off x="1421698" y="2348770"/>
            <a:ext cx="301686" cy="369332"/>
          </a:xfrm>
          <a:prstGeom prst="rect">
            <a:avLst/>
          </a:prstGeom>
          <a:noFill/>
          <a:ln>
            <a:noFill/>
          </a:ln>
        </p:spPr>
        <p:txBody>
          <a:bodyPr wrap="none" rtlCol="0">
            <a:spAutoFit/>
          </a:bodyPr>
          <a:lstStyle/>
          <a:p>
            <a:r>
              <a:rPr lang="fr-FR" b="1" dirty="0"/>
              <a:t>4</a:t>
            </a:r>
          </a:p>
        </p:txBody>
      </p:sp>
      <p:cxnSp>
        <p:nvCxnSpPr>
          <p:cNvPr id="218" name="Straight Arrow Connector 217"/>
          <p:cNvCxnSpPr/>
          <p:nvPr/>
        </p:nvCxnSpPr>
        <p:spPr>
          <a:xfrm>
            <a:off x="475968" y="2640058"/>
            <a:ext cx="0" cy="570668"/>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20" name="Elbow Connector 219"/>
          <p:cNvCxnSpPr>
            <a:stCxn id="221" idx="6"/>
          </p:cNvCxnSpPr>
          <p:nvPr/>
        </p:nvCxnSpPr>
        <p:spPr>
          <a:xfrm flipV="1">
            <a:off x="526768" y="1718576"/>
            <a:ext cx="1549981" cy="1153961"/>
          </a:xfrm>
          <a:prstGeom prst="bentConnector3">
            <a:avLst>
              <a:gd name="adj1" fmla="val 50000"/>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21" name="Oval 220"/>
          <p:cNvSpPr/>
          <p:nvPr/>
        </p:nvSpPr>
        <p:spPr>
          <a:xfrm>
            <a:off x="425168" y="2821737"/>
            <a:ext cx="101600" cy="1016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 name="Rounded Rectangle 65"/>
          <p:cNvSpPr/>
          <p:nvPr/>
        </p:nvSpPr>
        <p:spPr>
          <a:xfrm>
            <a:off x="3013575" y="4165424"/>
            <a:ext cx="378320" cy="1315810"/>
          </a:xfrm>
          <a:prstGeom prst="roundRect">
            <a:avLst>
              <a:gd name="adj" fmla="val 50000"/>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nchorCtr="1"/>
          <a:lstStyle/>
          <a:p>
            <a:pPr algn="ctr"/>
            <a:r>
              <a:rPr lang="fr-FR" sz="1200" b="1" dirty="0">
                <a:solidFill>
                  <a:srgbClr val="00B050"/>
                </a:solidFill>
              </a:rPr>
              <a:t>0</a:t>
            </a:r>
            <a:r>
              <a:rPr lang="fr-FR" sz="1200" b="1" dirty="0">
                <a:solidFill>
                  <a:schemeClr val="tx1"/>
                </a:solidFill>
              </a:rPr>
              <a:t>mux1</a:t>
            </a:r>
          </a:p>
        </p:txBody>
      </p:sp>
      <p:cxnSp>
        <p:nvCxnSpPr>
          <p:cNvPr id="196" name="I[15-11] BUS"/>
          <p:cNvCxnSpPr/>
          <p:nvPr/>
        </p:nvCxnSpPr>
        <p:spPr>
          <a:xfrm>
            <a:off x="2249784" y="5257155"/>
            <a:ext cx="758541"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2546406" y="4128621"/>
            <a:ext cx="0" cy="261610"/>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2541446" y="4390231"/>
            <a:ext cx="441145"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2" name="Oval 71"/>
          <p:cNvSpPr/>
          <p:nvPr/>
        </p:nvSpPr>
        <p:spPr>
          <a:xfrm>
            <a:off x="2480839" y="4050293"/>
            <a:ext cx="126000" cy="1260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cxnSp>
        <p:nvCxnSpPr>
          <p:cNvPr id="73" name="Straight Connector 72"/>
          <p:cNvCxnSpPr/>
          <p:nvPr/>
        </p:nvCxnSpPr>
        <p:spPr>
          <a:xfrm flipV="1">
            <a:off x="3202734" y="5481234"/>
            <a:ext cx="1" cy="36052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2855683" y="5798613"/>
            <a:ext cx="694101" cy="307777"/>
          </a:xfrm>
          <a:prstGeom prst="rect">
            <a:avLst/>
          </a:prstGeom>
          <a:noFill/>
          <a:ln>
            <a:noFill/>
          </a:ln>
        </p:spPr>
        <p:txBody>
          <a:bodyPr wrap="none" rtlCol="0">
            <a:spAutoFit/>
          </a:bodyPr>
          <a:lstStyle/>
          <a:p>
            <a:r>
              <a:rPr lang="fr-FR" sz="1400" dirty="0" err="1">
                <a:solidFill>
                  <a:srgbClr val="C00000"/>
                </a:solidFill>
              </a:rPr>
              <a:t>RegDst</a:t>
            </a:r>
            <a:endParaRPr lang="fr-FR" sz="1400" dirty="0">
              <a:solidFill>
                <a:srgbClr val="C00000"/>
              </a:solidFill>
            </a:endParaRPr>
          </a:p>
        </p:txBody>
      </p:sp>
      <p:grpSp>
        <p:nvGrpSpPr>
          <p:cNvPr id="79" name="Group 78"/>
          <p:cNvGrpSpPr/>
          <p:nvPr/>
        </p:nvGrpSpPr>
        <p:grpSpPr>
          <a:xfrm>
            <a:off x="5390604" y="5793121"/>
            <a:ext cx="624403" cy="784114"/>
            <a:chOff x="5147576" y="5528551"/>
            <a:chExt cx="713404" cy="895880"/>
          </a:xfrm>
        </p:grpSpPr>
        <p:sp>
          <p:nvSpPr>
            <p:cNvPr id="80" name="Oval 79"/>
            <p:cNvSpPr/>
            <p:nvPr/>
          </p:nvSpPr>
          <p:spPr>
            <a:xfrm>
              <a:off x="5181954" y="5528551"/>
              <a:ext cx="627851" cy="895880"/>
            </a:xfrm>
            <a:prstGeom prst="ellipse">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81" name="TextBox 80"/>
            <p:cNvSpPr txBox="1"/>
            <p:nvPr/>
          </p:nvSpPr>
          <p:spPr>
            <a:xfrm>
              <a:off x="5147576" y="5666854"/>
              <a:ext cx="713404" cy="527470"/>
            </a:xfrm>
            <a:prstGeom prst="rect">
              <a:avLst/>
            </a:prstGeom>
            <a:noFill/>
            <a:ln>
              <a:noFill/>
            </a:ln>
          </p:spPr>
          <p:txBody>
            <a:bodyPr wrap="none" rtlCol="0">
              <a:spAutoFit/>
            </a:bodyPr>
            <a:lstStyle/>
            <a:p>
              <a:pPr algn="ctr"/>
              <a:r>
                <a:rPr lang="fr-FR" sz="1200" dirty="0" err="1"/>
                <a:t>sign</a:t>
              </a:r>
              <a:endParaRPr lang="fr-FR" sz="1200" dirty="0"/>
            </a:p>
            <a:p>
              <a:pPr algn="ctr"/>
              <a:r>
                <a:rPr lang="fr-FR" sz="1200" dirty="0" err="1"/>
                <a:t>extend</a:t>
              </a:r>
              <a:endParaRPr lang="fr-FR" sz="1200" dirty="0"/>
            </a:p>
          </p:txBody>
        </p:sp>
      </p:grpSp>
      <p:cxnSp>
        <p:nvCxnSpPr>
          <p:cNvPr id="100" name="Elbow Connector 99"/>
          <p:cNvCxnSpPr/>
          <p:nvPr/>
        </p:nvCxnSpPr>
        <p:spPr>
          <a:xfrm rot="16200000" flipH="1">
            <a:off x="9811848" y="3025729"/>
            <a:ext cx="504179" cy="2425254"/>
          </a:xfrm>
          <a:prstGeom prst="bentConnector4">
            <a:avLst>
              <a:gd name="adj1" fmla="val 397329"/>
              <a:gd name="adj2" fmla="val 86287"/>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Elbow Connector 100"/>
          <p:cNvCxnSpPr>
            <a:stCxn id="114" idx="0"/>
            <a:endCxn id="103" idx="1"/>
          </p:cNvCxnSpPr>
          <p:nvPr/>
        </p:nvCxnSpPr>
        <p:spPr>
          <a:xfrm rot="5400000" flipH="1" flipV="1">
            <a:off x="8784062" y="3583894"/>
            <a:ext cx="447320" cy="312823"/>
          </a:xfrm>
          <a:prstGeom prst="bentConnector2">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02" name="Rectangle 101"/>
          <p:cNvSpPr/>
          <p:nvPr/>
        </p:nvSpPr>
        <p:spPr>
          <a:xfrm>
            <a:off x="9164134" y="3239746"/>
            <a:ext cx="1595454" cy="1655773"/>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fr-FR" dirty="0"/>
          </a:p>
        </p:txBody>
      </p:sp>
      <p:sp>
        <p:nvSpPr>
          <p:cNvPr id="103" name="Read address"/>
          <p:cNvSpPr txBox="1"/>
          <p:nvPr/>
        </p:nvSpPr>
        <p:spPr>
          <a:xfrm>
            <a:off x="9164134" y="3251298"/>
            <a:ext cx="792513" cy="530694"/>
          </a:xfrm>
          <a:prstGeom prst="rect">
            <a:avLst/>
          </a:prstGeom>
          <a:noFill/>
        </p:spPr>
        <p:txBody>
          <a:bodyPr wrap="square" rtlCol="0">
            <a:spAutoFit/>
          </a:bodyPr>
          <a:lstStyle/>
          <a:p>
            <a:r>
              <a:rPr lang="fr-FR" sz="1400" dirty="0">
                <a:solidFill>
                  <a:srgbClr val="00B050"/>
                </a:solidFill>
              </a:rPr>
              <a:t>Read </a:t>
            </a:r>
            <a:r>
              <a:rPr lang="fr-FR" sz="1400" dirty="0" err="1">
                <a:solidFill>
                  <a:srgbClr val="00B050"/>
                </a:solidFill>
              </a:rPr>
              <a:t>address</a:t>
            </a:r>
            <a:endParaRPr lang="fr-FR" sz="1400" dirty="0">
              <a:solidFill>
                <a:srgbClr val="00B050"/>
              </a:solidFill>
            </a:endParaRPr>
          </a:p>
        </p:txBody>
      </p:sp>
      <p:sp>
        <p:nvSpPr>
          <p:cNvPr id="104" name="Instruction"/>
          <p:cNvSpPr txBox="1"/>
          <p:nvPr/>
        </p:nvSpPr>
        <p:spPr>
          <a:xfrm>
            <a:off x="9854323" y="3251298"/>
            <a:ext cx="905264" cy="530694"/>
          </a:xfrm>
          <a:prstGeom prst="rect">
            <a:avLst/>
          </a:prstGeom>
          <a:noFill/>
        </p:spPr>
        <p:txBody>
          <a:bodyPr wrap="square" rtlCol="0">
            <a:spAutoFit/>
          </a:bodyPr>
          <a:lstStyle/>
          <a:p>
            <a:pPr algn="r"/>
            <a:r>
              <a:rPr lang="fr-FR" sz="1400" dirty="0">
                <a:solidFill>
                  <a:srgbClr val="00B050"/>
                </a:solidFill>
              </a:rPr>
              <a:t>Read data</a:t>
            </a:r>
          </a:p>
        </p:txBody>
      </p:sp>
      <p:sp>
        <p:nvSpPr>
          <p:cNvPr id="105" name="TextBox 104"/>
          <p:cNvSpPr txBox="1"/>
          <p:nvPr/>
        </p:nvSpPr>
        <p:spPr>
          <a:xfrm>
            <a:off x="9854325" y="4267446"/>
            <a:ext cx="813204" cy="530694"/>
          </a:xfrm>
          <a:prstGeom prst="rect">
            <a:avLst/>
          </a:prstGeom>
          <a:noFill/>
        </p:spPr>
        <p:txBody>
          <a:bodyPr wrap="none" rtlCol="0">
            <a:spAutoFit/>
          </a:bodyPr>
          <a:lstStyle/>
          <a:p>
            <a:pPr algn="ctr"/>
            <a:r>
              <a:rPr lang="fr-FR" b="1" dirty="0"/>
              <a:t>Data </a:t>
            </a:r>
          </a:p>
          <a:p>
            <a:pPr algn="ctr"/>
            <a:r>
              <a:rPr lang="fr-FR" b="1" dirty="0"/>
              <a:t>memory</a:t>
            </a:r>
          </a:p>
        </p:txBody>
      </p:sp>
      <p:cxnSp>
        <p:nvCxnSpPr>
          <p:cNvPr id="106" name="Straight Arrow Connector 105"/>
          <p:cNvCxnSpPr/>
          <p:nvPr/>
        </p:nvCxnSpPr>
        <p:spPr>
          <a:xfrm>
            <a:off x="10759587" y="3604874"/>
            <a:ext cx="516978"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07" name="Read address"/>
          <p:cNvSpPr txBox="1"/>
          <p:nvPr/>
        </p:nvSpPr>
        <p:spPr>
          <a:xfrm>
            <a:off x="9164134" y="3792420"/>
            <a:ext cx="792513" cy="530694"/>
          </a:xfrm>
          <a:prstGeom prst="rect">
            <a:avLst/>
          </a:prstGeom>
          <a:noFill/>
        </p:spPr>
        <p:txBody>
          <a:bodyPr wrap="square" rtlCol="0">
            <a:spAutoFit/>
          </a:bodyPr>
          <a:lstStyle/>
          <a:p>
            <a:r>
              <a:rPr lang="fr-FR" sz="1400" dirty="0"/>
              <a:t>Write </a:t>
            </a:r>
            <a:r>
              <a:rPr lang="fr-FR" sz="1400" dirty="0" err="1"/>
              <a:t>address</a:t>
            </a:r>
            <a:endParaRPr lang="fr-FR" sz="1400" dirty="0"/>
          </a:p>
        </p:txBody>
      </p:sp>
      <p:sp>
        <p:nvSpPr>
          <p:cNvPr id="108" name="Read address"/>
          <p:cNvSpPr txBox="1"/>
          <p:nvPr/>
        </p:nvSpPr>
        <p:spPr>
          <a:xfrm>
            <a:off x="9164134" y="4333541"/>
            <a:ext cx="792513" cy="530694"/>
          </a:xfrm>
          <a:prstGeom prst="rect">
            <a:avLst/>
          </a:prstGeom>
          <a:noFill/>
        </p:spPr>
        <p:txBody>
          <a:bodyPr wrap="square" rtlCol="0">
            <a:spAutoFit/>
          </a:bodyPr>
          <a:lstStyle/>
          <a:p>
            <a:r>
              <a:rPr lang="fr-FR" sz="1400" dirty="0"/>
              <a:t>Write data</a:t>
            </a:r>
          </a:p>
        </p:txBody>
      </p:sp>
      <p:cxnSp>
        <p:nvCxnSpPr>
          <p:cNvPr id="109" name="Straight Arrow Connector 108"/>
          <p:cNvCxnSpPr/>
          <p:nvPr/>
        </p:nvCxnSpPr>
        <p:spPr>
          <a:xfrm>
            <a:off x="8624278" y="4034657"/>
            <a:ext cx="536515" cy="80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102" idx="0"/>
          </p:cNvCxnSpPr>
          <p:nvPr/>
        </p:nvCxnSpPr>
        <p:spPr>
          <a:xfrm flipV="1">
            <a:off x="9961861" y="2988839"/>
            <a:ext cx="0" cy="250907"/>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V="1">
            <a:off x="9967176" y="4895520"/>
            <a:ext cx="0" cy="27336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9468783" y="2718245"/>
            <a:ext cx="978986" cy="307777"/>
          </a:xfrm>
          <a:prstGeom prst="rect">
            <a:avLst/>
          </a:prstGeom>
          <a:noFill/>
        </p:spPr>
        <p:txBody>
          <a:bodyPr wrap="none" rtlCol="0">
            <a:spAutoFit/>
          </a:bodyPr>
          <a:lstStyle/>
          <a:p>
            <a:r>
              <a:rPr lang="fr-FR" sz="1400" dirty="0" err="1">
                <a:solidFill>
                  <a:srgbClr val="C00000"/>
                </a:solidFill>
              </a:rPr>
              <a:t>MemWrite</a:t>
            </a:r>
            <a:endParaRPr lang="fr-FR" sz="1400" dirty="0">
              <a:solidFill>
                <a:srgbClr val="C00000"/>
              </a:solidFill>
            </a:endParaRPr>
          </a:p>
        </p:txBody>
      </p:sp>
      <p:sp>
        <p:nvSpPr>
          <p:cNvPr id="113" name="TextBox 112"/>
          <p:cNvSpPr txBox="1"/>
          <p:nvPr/>
        </p:nvSpPr>
        <p:spPr>
          <a:xfrm>
            <a:off x="9501057" y="5121540"/>
            <a:ext cx="936538" cy="307777"/>
          </a:xfrm>
          <a:prstGeom prst="rect">
            <a:avLst/>
          </a:prstGeom>
          <a:noFill/>
        </p:spPr>
        <p:txBody>
          <a:bodyPr wrap="none" rtlCol="0">
            <a:spAutoFit/>
          </a:bodyPr>
          <a:lstStyle/>
          <a:p>
            <a:r>
              <a:rPr lang="fr-FR" sz="1400" dirty="0" err="1">
                <a:solidFill>
                  <a:srgbClr val="C00000"/>
                </a:solidFill>
              </a:rPr>
              <a:t>MemRead</a:t>
            </a:r>
            <a:endParaRPr lang="fr-FR" sz="1400" dirty="0">
              <a:solidFill>
                <a:srgbClr val="C00000"/>
              </a:solidFill>
            </a:endParaRPr>
          </a:p>
        </p:txBody>
      </p:sp>
      <p:sp>
        <p:nvSpPr>
          <p:cNvPr id="114" name="Oval 113"/>
          <p:cNvSpPr/>
          <p:nvPr/>
        </p:nvSpPr>
        <p:spPr>
          <a:xfrm>
            <a:off x="8779311" y="3963965"/>
            <a:ext cx="144000" cy="1440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15" name="Straight Connector 114"/>
          <p:cNvCxnSpPr/>
          <p:nvPr/>
        </p:nvCxnSpPr>
        <p:spPr>
          <a:xfrm flipV="1">
            <a:off x="11496009" y="2993097"/>
            <a:ext cx="1" cy="36052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11029321" y="2697136"/>
            <a:ext cx="1007135" cy="307777"/>
          </a:xfrm>
          <a:prstGeom prst="rect">
            <a:avLst/>
          </a:prstGeom>
          <a:noFill/>
        </p:spPr>
        <p:txBody>
          <a:bodyPr wrap="none" rtlCol="0">
            <a:spAutoFit/>
          </a:bodyPr>
          <a:lstStyle/>
          <a:p>
            <a:r>
              <a:rPr lang="fr-FR" sz="1400" dirty="0" err="1">
                <a:solidFill>
                  <a:srgbClr val="C00000"/>
                </a:solidFill>
              </a:rPr>
              <a:t>MemToReg</a:t>
            </a:r>
            <a:endParaRPr lang="fr-FR" sz="1400" dirty="0">
              <a:solidFill>
                <a:srgbClr val="C00000"/>
              </a:solidFill>
            </a:endParaRPr>
          </a:p>
        </p:txBody>
      </p:sp>
      <p:sp>
        <p:nvSpPr>
          <p:cNvPr id="119" name="Rounded Rectangle 118"/>
          <p:cNvSpPr/>
          <p:nvPr/>
        </p:nvSpPr>
        <p:spPr>
          <a:xfrm>
            <a:off x="11307443" y="3368043"/>
            <a:ext cx="378320" cy="1315810"/>
          </a:xfrm>
          <a:prstGeom prst="roundRect">
            <a:avLst>
              <a:gd name="adj" fmla="val 50000"/>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nchorCtr="1"/>
          <a:lstStyle/>
          <a:p>
            <a:pPr algn="ctr"/>
            <a:r>
              <a:rPr lang="fr-FR" sz="1200" b="1" dirty="0">
                <a:solidFill>
                  <a:srgbClr val="00B050"/>
                </a:solidFill>
              </a:rPr>
              <a:t>1</a:t>
            </a:r>
            <a:r>
              <a:rPr lang="fr-FR" sz="1200" b="1" dirty="0">
                <a:solidFill>
                  <a:schemeClr val="tx1"/>
                </a:solidFill>
              </a:rPr>
              <a:t>mux0</a:t>
            </a:r>
          </a:p>
        </p:txBody>
      </p:sp>
      <p:cxnSp>
        <p:nvCxnSpPr>
          <p:cNvPr id="4" name="Elbow Connector 3"/>
          <p:cNvCxnSpPr>
            <a:stCxn id="119" idx="3"/>
            <a:endCxn id="189" idx="1"/>
          </p:cNvCxnSpPr>
          <p:nvPr/>
        </p:nvCxnSpPr>
        <p:spPr>
          <a:xfrm flipH="1">
            <a:off x="3906711" y="4025948"/>
            <a:ext cx="7779052" cy="1112041"/>
          </a:xfrm>
          <a:prstGeom prst="bentConnector5">
            <a:avLst>
              <a:gd name="adj1" fmla="val -2939"/>
              <a:gd name="adj2" fmla="val 244365"/>
              <a:gd name="adj3" fmla="val 10458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1" name="Oval 120"/>
          <p:cNvSpPr/>
          <p:nvPr/>
        </p:nvSpPr>
        <p:spPr>
          <a:xfrm>
            <a:off x="6713083" y="5431496"/>
            <a:ext cx="71091" cy="71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3" name="Rounded Rectangle 122"/>
          <p:cNvSpPr/>
          <p:nvPr/>
        </p:nvSpPr>
        <p:spPr>
          <a:xfrm>
            <a:off x="6721513" y="4347285"/>
            <a:ext cx="378320" cy="1315810"/>
          </a:xfrm>
          <a:prstGeom prst="roundRect">
            <a:avLst>
              <a:gd name="adj" fmla="val 50000"/>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nchorCtr="1"/>
          <a:lstStyle/>
          <a:p>
            <a:pPr algn="ctr"/>
            <a:r>
              <a:rPr lang="fr-FR" sz="1200" b="1" dirty="0">
                <a:solidFill>
                  <a:schemeClr val="tx1"/>
                </a:solidFill>
              </a:rPr>
              <a:t>1mux</a:t>
            </a:r>
            <a:r>
              <a:rPr lang="fr-FR" sz="1200" b="1" dirty="0">
                <a:solidFill>
                  <a:srgbClr val="00B050"/>
                </a:solidFill>
              </a:rPr>
              <a:t>0</a:t>
            </a:r>
          </a:p>
        </p:txBody>
      </p:sp>
      <p:cxnSp>
        <p:nvCxnSpPr>
          <p:cNvPr id="124" name="Straight Connector 123"/>
          <p:cNvCxnSpPr>
            <a:stCxn id="123" idx="0"/>
          </p:cNvCxnSpPr>
          <p:nvPr/>
        </p:nvCxnSpPr>
        <p:spPr>
          <a:xfrm flipV="1">
            <a:off x="6910673" y="4084453"/>
            <a:ext cx="0" cy="262832"/>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6563621" y="3823669"/>
            <a:ext cx="694101" cy="307777"/>
          </a:xfrm>
          <a:prstGeom prst="rect">
            <a:avLst/>
          </a:prstGeom>
          <a:noFill/>
        </p:spPr>
        <p:txBody>
          <a:bodyPr wrap="none" rtlCol="0">
            <a:spAutoFit/>
          </a:bodyPr>
          <a:lstStyle/>
          <a:p>
            <a:r>
              <a:rPr lang="fr-FR" sz="1400" dirty="0" err="1">
                <a:solidFill>
                  <a:srgbClr val="C00000"/>
                </a:solidFill>
              </a:rPr>
              <a:t>ALUSrc</a:t>
            </a:r>
            <a:endParaRPr lang="fr-FR" sz="1400" dirty="0">
              <a:solidFill>
                <a:srgbClr val="C00000"/>
              </a:solidFill>
            </a:endParaRPr>
          </a:p>
        </p:txBody>
      </p:sp>
      <p:cxnSp>
        <p:nvCxnSpPr>
          <p:cNvPr id="126" name="Elbow Connector 125"/>
          <p:cNvCxnSpPr>
            <a:endCxn id="121" idx="2"/>
          </p:cNvCxnSpPr>
          <p:nvPr/>
        </p:nvCxnSpPr>
        <p:spPr>
          <a:xfrm flipV="1">
            <a:off x="5970216" y="5467042"/>
            <a:ext cx="742867" cy="718136"/>
          </a:xfrm>
          <a:prstGeom prst="bentConnector3">
            <a:avLst>
              <a:gd name="adj1" fmla="val 50000"/>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Elbow Connector 126"/>
          <p:cNvCxnSpPr>
            <a:stCxn id="123" idx="3"/>
            <a:endCxn id="120" idx="2"/>
          </p:cNvCxnSpPr>
          <p:nvPr/>
        </p:nvCxnSpPr>
        <p:spPr>
          <a:xfrm flipV="1">
            <a:off x="7099833" y="4589314"/>
            <a:ext cx="435785" cy="415876"/>
          </a:xfrm>
          <a:prstGeom prst="bentConnector3">
            <a:avLst>
              <a:gd name="adj1" fmla="val 32720"/>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Elbow Connector 127"/>
          <p:cNvCxnSpPr>
            <a:stCxn id="129" idx="4"/>
            <a:endCxn id="130" idx="2"/>
          </p:cNvCxnSpPr>
          <p:nvPr/>
        </p:nvCxnSpPr>
        <p:spPr>
          <a:xfrm rot="5400000" flipH="1" flipV="1">
            <a:off x="7623434" y="3103687"/>
            <a:ext cx="72000" cy="3010441"/>
          </a:xfrm>
          <a:prstGeom prst="bentConnector4">
            <a:avLst>
              <a:gd name="adj1" fmla="val -1870810"/>
              <a:gd name="adj2" fmla="val 81804"/>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9" name="Oval 128"/>
          <p:cNvSpPr/>
          <p:nvPr/>
        </p:nvSpPr>
        <p:spPr>
          <a:xfrm>
            <a:off x="6082214" y="4500908"/>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6" name="Straight Connector 85"/>
          <p:cNvCxnSpPr>
            <a:endCxn id="200" idx="0"/>
          </p:cNvCxnSpPr>
          <p:nvPr/>
        </p:nvCxnSpPr>
        <p:spPr>
          <a:xfrm flipH="1">
            <a:off x="2241349" y="3589763"/>
            <a:ext cx="1502" cy="1594116"/>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7" name="I[15-11] BUS"/>
          <p:cNvCxnSpPr/>
          <p:nvPr/>
        </p:nvCxnSpPr>
        <p:spPr>
          <a:xfrm>
            <a:off x="2249784" y="6195454"/>
            <a:ext cx="3140820"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92" name="Freeform 91"/>
          <p:cNvSpPr/>
          <p:nvPr/>
        </p:nvSpPr>
        <p:spPr>
          <a:xfrm>
            <a:off x="7557466" y="1831203"/>
            <a:ext cx="849663" cy="1399923"/>
          </a:xfrm>
          <a:custGeom>
            <a:avLst/>
            <a:gdLst>
              <a:gd name="connsiteX0" fmla="*/ 0 w 849663"/>
              <a:gd name="connsiteY0" fmla="*/ 857756 h 1399923"/>
              <a:gd name="connsiteX1" fmla="*/ 8092 w 849663"/>
              <a:gd name="connsiteY1" fmla="*/ 1399923 h 1399923"/>
              <a:gd name="connsiteX2" fmla="*/ 849663 w 849663"/>
              <a:gd name="connsiteY2" fmla="*/ 1116701 h 1399923"/>
              <a:gd name="connsiteX3" fmla="*/ 849663 w 849663"/>
              <a:gd name="connsiteY3" fmla="*/ 275130 h 1399923"/>
              <a:gd name="connsiteX4" fmla="*/ 8092 w 849663"/>
              <a:gd name="connsiteY4" fmla="*/ 0 h 1399923"/>
              <a:gd name="connsiteX5" fmla="*/ 0 w 849663"/>
              <a:gd name="connsiteY5" fmla="*/ 606903 h 1399923"/>
              <a:gd name="connsiteX6" fmla="*/ 356049 w 849663"/>
              <a:gd name="connsiteY6" fmla="*/ 695915 h 1399923"/>
              <a:gd name="connsiteX7" fmla="*/ 0 w 849663"/>
              <a:gd name="connsiteY7" fmla="*/ 857756 h 1399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9663" h="1399923">
                <a:moveTo>
                  <a:pt x="0" y="857756"/>
                </a:moveTo>
                <a:lnTo>
                  <a:pt x="8092" y="1399923"/>
                </a:lnTo>
                <a:lnTo>
                  <a:pt x="849663" y="1116701"/>
                </a:lnTo>
                <a:lnTo>
                  <a:pt x="849663" y="275130"/>
                </a:lnTo>
                <a:lnTo>
                  <a:pt x="8092" y="0"/>
                </a:lnTo>
                <a:lnTo>
                  <a:pt x="0" y="606903"/>
                </a:lnTo>
                <a:lnTo>
                  <a:pt x="356049" y="695915"/>
                </a:lnTo>
                <a:lnTo>
                  <a:pt x="0" y="857756"/>
                </a:lnTo>
                <a:close/>
              </a:path>
            </a:pathLst>
          </a:custGeom>
          <a:solidFill>
            <a:srgbClr val="F2F2F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C00000"/>
              </a:solidFill>
            </a:endParaRPr>
          </a:p>
        </p:txBody>
      </p:sp>
      <p:sp>
        <p:nvSpPr>
          <p:cNvPr id="93" name="TextBox 92"/>
          <p:cNvSpPr txBox="1"/>
          <p:nvPr/>
        </p:nvSpPr>
        <p:spPr>
          <a:xfrm>
            <a:off x="7888723" y="2341519"/>
            <a:ext cx="530915" cy="338554"/>
          </a:xfrm>
          <a:prstGeom prst="rect">
            <a:avLst/>
          </a:prstGeom>
          <a:noFill/>
          <a:ln>
            <a:noFill/>
          </a:ln>
        </p:spPr>
        <p:txBody>
          <a:bodyPr wrap="none" rtlCol="0">
            <a:spAutoFit/>
          </a:bodyPr>
          <a:lstStyle/>
          <a:p>
            <a:r>
              <a:rPr lang="fr-FR" sz="1600" b="1" dirty="0" err="1"/>
              <a:t>Add</a:t>
            </a:r>
            <a:endParaRPr lang="fr-FR" sz="1600" b="1" dirty="0"/>
          </a:p>
        </p:txBody>
      </p:sp>
      <p:sp>
        <p:nvSpPr>
          <p:cNvPr id="94" name="Oval 93"/>
          <p:cNvSpPr/>
          <p:nvPr/>
        </p:nvSpPr>
        <p:spPr>
          <a:xfrm>
            <a:off x="6598409" y="2534019"/>
            <a:ext cx="627851" cy="895880"/>
          </a:xfrm>
          <a:prstGeom prst="ellipse">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5" name="TextBox 94"/>
          <p:cNvSpPr txBox="1"/>
          <p:nvPr/>
        </p:nvSpPr>
        <p:spPr>
          <a:xfrm>
            <a:off x="6598409" y="2804371"/>
            <a:ext cx="627851" cy="338554"/>
          </a:xfrm>
          <a:prstGeom prst="rect">
            <a:avLst/>
          </a:prstGeom>
          <a:noFill/>
        </p:spPr>
        <p:txBody>
          <a:bodyPr wrap="square" rtlCol="0">
            <a:spAutoFit/>
          </a:bodyPr>
          <a:lstStyle/>
          <a:p>
            <a:pPr algn="ctr"/>
            <a:r>
              <a:rPr lang="fr-FR" sz="1600" b="1" dirty="0"/>
              <a:t>&lt;&lt; 2</a:t>
            </a:r>
          </a:p>
        </p:txBody>
      </p:sp>
      <p:sp>
        <p:nvSpPr>
          <p:cNvPr id="116" name="Rounded Rectangle 115"/>
          <p:cNvSpPr/>
          <p:nvPr/>
        </p:nvSpPr>
        <p:spPr>
          <a:xfrm>
            <a:off x="8907576" y="1437752"/>
            <a:ext cx="378320" cy="1315810"/>
          </a:xfrm>
          <a:prstGeom prst="roundRect">
            <a:avLst>
              <a:gd name="adj" fmla="val 50000"/>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nchorCtr="1"/>
          <a:lstStyle/>
          <a:p>
            <a:pPr algn="ctr"/>
            <a:r>
              <a:rPr lang="fr-FR" sz="1200" b="1" dirty="0">
                <a:solidFill>
                  <a:srgbClr val="00B050"/>
                </a:solidFill>
              </a:rPr>
              <a:t>0</a:t>
            </a:r>
            <a:r>
              <a:rPr lang="fr-FR" sz="1200" b="1" dirty="0">
                <a:solidFill>
                  <a:schemeClr val="tx1"/>
                </a:solidFill>
              </a:rPr>
              <a:t>mux1</a:t>
            </a:r>
          </a:p>
        </p:txBody>
      </p:sp>
      <p:cxnSp>
        <p:nvCxnSpPr>
          <p:cNvPr id="117" name="Straight Connector 116"/>
          <p:cNvCxnSpPr/>
          <p:nvPr/>
        </p:nvCxnSpPr>
        <p:spPr>
          <a:xfrm flipV="1">
            <a:off x="9096736" y="2753562"/>
            <a:ext cx="0" cy="11128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p:nvPr/>
        </p:nvCxnSpPr>
        <p:spPr>
          <a:xfrm>
            <a:off x="7226260" y="2996060"/>
            <a:ext cx="33120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Elbow Connector 137"/>
          <p:cNvCxnSpPr>
            <a:stCxn id="148" idx="0"/>
            <a:endCxn id="94" idx="2"/>
          </p:cNvCxnSpPr>
          <p:nvPr/>
        </p:nvCxnSpPr>
        <p:spPr>
          <a:xfrm rot="5400000" flipH="1" flipV="1">
            <a:off x="5258016" y="4061378"/>
            <a:ext cx="2419811" cy="260975"/>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p:nvPr/>
        </p:nvCxnSpPr>
        <p:spPr>
          <a:xfrm>
            <a:off x="8407129" y="2534019"/>
            <a:ext cx="500447"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Elbow Connector 139"/>
          <p:cNvCxnSpPr>
            <a:stCxn id="116" idx="3"/>
            <a:endCxn id="216" idx="0"/>
          </p:cNvCxnSpPr>
          <p:nvPr/>
        </p:nvCxnSpPr>
        <p:spPr>
          <a:xfrm flipH="1" flipV="1">
            <a:off x="475968" y="1993727"/>
            <a:ext cx="8809928" cy="101930"/>
          </a:xfrm>
          <a:prstGeom prst="bentConnector4">
            <a:avLst>
              <a:gd name="adj1" fmla="val -2595"/>
              <a:gd name="adj2" fmla="val 869719"/>
            </a:avLst>
          </a:prstGeom>
          <a:ln w="57150" cmpd="dbl">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906004" y="2102934"/>
            <a:ext cx="3368804" cy="0"/>
          </a:xfrm>
          <a:prstGeom prst="straightConnector1">
            <a:avLst/>
          </a:prstGeom>
          <a:ln w="57150" cmpd="dbl">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45" name="Elbow Connector 144"/>
          <p:cNvCxnSpPr>
            <a:stCxn id="146" idx="0"/>
            <a:endCxn id="147" idx="2"/>
          </p:cNvCxnSpPr>
          <p:nvPr/>
        </p:nvCxnSpPr>
        <p:spPr>
          <a:xfrm rot="5400000" flipH="1" flipV="1">
            <a:off x="7448033" y="565388"/>
            <a:ext cx="353159" cy="2565927"/>
          </a:xfrm>
          <a:prstGeom prst="bentConnector2">
            <a:avLst/>
          </a:prstGeom>
          <a:ln w="57150" cmpd="dbl">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46" name="Oval 145"/>
          <p:cNvSpPr/>
          <p:nvPr/>
        </p:nvSpPr>
        <p:spPr>
          <a:xfrm>
            <a:off x="6274808" y="2024930"/>
            <a:ext cx="133682" cy="13368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8" name="Oval 147"/>
          <p:cNvSpPr/>
          <p:nvPr/>
        </p:nvSpPr>
        <p:spPr>
          <a:xfrm>
            <a:off x="6265434" y="5401770"/>
            <a:ext cx="144000" cy="1440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le 1"/>
          <p:cNvSpPr>
            <a:spLocks noGrp="1"/>
          </p:cNvSpPr>
          <p:nvPr>
            <p:ph type="title"/>
          </p:nvPr>
        </p:nvSpPr>
        <p:spPr/>
        <p:txBody>
          <a:bodyPr>
            <a:normAutofit/>
          </a:bodyPr>
          <a:lstStyle/>
          <a:p>
            <a:pPr algn="ctr"/>
            <a:r>
              <a:rPr lang="fr-FR" b="1" dirty="0">
                <a:solidFill>
                  <a:srgbClr val="C00000"/>
                </a:solidFill>
              </a:rPr>
              <a:t>Chemin de l’instruction « </a:t>
            </a:r>
            <a:r>
              <a:rPr lang="fr-FR" dirty="0" err="1">
                <a:solidFill>
                  <a:srgbClr val="C00000"/>
                </a:solidFill>
                <a:latin typeface="Consolas" panose="020B0609020204030204" pitchFamily="49" charset="0"/>
              </a:rPr>
              <a:t>lw</a:t>
            </a:r>
            <a:r>
              <a:rPr lang="fr-FR" b="1" dirty="0">
                <a:solidFill>
                  <a:srgbClr val="C00000"/>
                </a:solidFill>
              </a:rPr>
              <a:t> »</a:t>
            </a:r>
            <a:br>
              <a:rPr lang="fr-FR" b="1" dirty="0">
                <a:solidFill>
                  <a:srgbClr val="C00000"/>
                </a:solidFill>
              </a:rPr>
            </a:br>
            <a:endParaRPr lang="fr-FR" b="1" dirty="0">
              <a:solidFill>
                <a:srgbClr val="C00000"/>
              </a:solidFill>
            </a:endParaRPr>
          </a:p>
        </p:txBody>
      </p:sp>
      <p:sp>
        <p:nvSpPr>
          <p:cNvPr id="200" name="Oval 199"/>
          <p:cNvSpPr/>
          <p:nvPr/>
        </p:nvSpPr>
        <p:spPr>
          <a:xfrm>
            <a:off x="2178349" y="5183879"/>
            <a:ext cx="126000" cy="12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99" name="Oval 198"/>
          <p:cNvSpPr/>
          <p:nvPr/>
        </p:nvSpPr>
        <p:spPr>
          <a:xfrm>
            <a:off x="2180434" y="4042563"/>
            <a:ext cx="126000" cy="1260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cxnSp>
        <p:nvCxnSpPr>
          <p:cNvPr id="141" name="Straight Arrow Connector 140"/>
          <p:cNvCxnSpPr>
            <a:endCxn id="114" idx="2"/>
          </p:cNvCxnSpPr>
          <p:nvPr/>
        </p:nvCxnSpPr>
        <p:spPr>
          <a:xfrm>
            <a:off x="8627618" y="4034692"/>
            <a:ext cx="151693" cy="1273"/>
          </a:xfrm>
          <a:prstGeom prst="straightConnector1">
            <a:avLst/>
          </a:prstGeom>
          <a:ln w="5715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a:off x="5974442" y="4579118"/>
            <a:ext cx="73864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2240404" y="6154830"/>
            <a:ext cx="667170" cy="307777"/>
          </a:xfrm>
          <a:prstGeom prst="rect">
            <a:avLst/>
          </a:prstGeom>
          <a:noFill/>
        </p:spPr>
        <p:txBody>
          <a:bodyPr wrap="none" rtlCol="0">
            <a:spAutoFit/>
          </a:bodyPr>
          <a:lstStyle/>
          <a:p>
            <a:r>
              <a:rPr lang="fr-FR" sz="1400" dirty="0">
                <a:solidFill>
                  <a:schemeClr val="accent5">
                    <a:lumMod val="50000"/>
                  </a:schemeClr>
                </a:solidFill>
              </a:rPr>
              <a:t>I[15-0]</a:t>
            </a:r>
          </a:p>
        </p:txBody>
      </p:sp>
      <p:sp>
        <p:nvSpPr>
          <p:cNvPr id="133" name="ALU_label"/>
          <p:cNvSpPr txBox="1"/>
          <p:nvPr/>
        </p:nvSpPr>
        <p:spPr>
          <a:xfrm>
            <a:off x="7953068" y="3462205"/>
            <a:ext cx="589520" cy="369332"/>
          </a:xfrm>
          <a:prstGeom prst="rect">
            <a:avLst/>
          </a:prstGeom>
          <a:noFill/>
        </p:spPr>
        <p:txBody>
          <a:bodyPr wrap="none" rtlCol="0">
            <a:spAutoFit/>
          </a:bodyPr>
          <a:lstStyle/>
          <a:p>
            <a:r>
              <a:rPr lang="fr-FR" dirty="0" err="1"/>
              <a:t>zero</a:t>
            </a:r>
            <a:endParaRPr lang="fr-FR" dirty="0"/>
          </a:p>
        </p:txBody>
      </p:sp>
    </p:spTree>
    <p:extLst>
      <p:ext uri="{BB962C8B-B14F-4D97-AF65-F5344CB8AC3E}">
        <p14:creationId xmlns:p14="http://schemas.microsoft.com/office/powerpoint/2010/main" val="10374465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2" name="Straight Arrow Connector 121"/>
          <p:cNvCxnSpPr/>
          <p:nvPr/>
        </p:nvCxnSpPr>
        <p:spPr>
          <a:xfrm>
            <a:off x="5974442" y="4579118"/>
            <a:ext cx="73864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p:nvPr/>
        </p:nvCxnSpPr>
        <p:spPr>
          <a:xfrm>
            <a:off x="5435278" y="4577610"/>
            <a:ext cx="738641" cy="0"/>
          </a:xfrm>
          <a:prstGeom prst="straightConnector1">
            <a:avLst/>
          </a:prstGeom>
          <a:ln w="5715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1" name="I[20-16] BUS"/>
          <p:cNvCxnSpPr/>
          <p:nvPr/>
        </p:nvCxnSpPr>
        <p:spPr>
          <a:xfrm>
            <a:off x="2406259" y="4103031"/>
            <a:ext cx="1500452"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I[20-16] BUS"/>
          <p:cNvCxnSpPr/>
          <p:nvPr/>
        </p:nvCxnSpPr>
        <p:spPr>
          <a:xfrm>
            <a:off x="2301087" y="4103031"/>
            <a:ext cx="179752" cy="0"/>
          </a:xfrm>
          <a:prstGeom prst="straightConnector1">
            <a:avLst/>
          </a:prstGeom>
          <a:ln w="3175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p:nvPr/>
        </p:nvCxnSpPr>
        <p:spPr>
          <a:xfrm>
            <a:off x="2906004" y="2102934"/>
            <a:ext cx="4665897" cy="0"/>
          </a:xfrm>
          <a:prstGeom prst="straightConnector1">
            <a:avLst/>
          </a:prstGeom>
          <a:ln w="57150" cmpd="dbl">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8804769" y="2800668"/>
            <a:ext cx="590803" cy="307777"/>
          </a:xfrm>
          <a:prstGeom prst="rect">
            <a:avLst/>
          </a:prstGeom>
          <a:noFill/>
        </p:spPr>
        <p:txBody>
          <a:bodyPr wrap="none" rtlCol="0">
            <a:spAutoFit/>
          </a:bodyPr>
          <a:lstStyle/>
          <a:p>
            <a:r>
              <a:rPr lang="fr-FR" sz="1400" dirty="0" err="1">
                <a:solidFill>
                  <a:srgbClr val="C00000"/>
                </a:solidFill>
              </a:rPr>
              <a:t>PCSrc</a:t>
            </a:r>
            <a:endParaRPr lang="fr-FR" sz="1400" dirty="0">
              <a:solidFill>
                <a:srgbClr val="C00000"/>
              </a:solidFill>
            </a:endParaRPr>
          </a:p>
        </p:txBody>
      </p:sp>
      <p:cxnSp>
        <p:nvCxnSpPr>
          <p:cNvPr id="134" name="Straight Connector 133"/>
          <p:cNvCxnSpPr>
            <a:stCxn id="200" idx="4"/>
          </p:cNvCxnSpPr>
          <p:nvPr/>
        </p:nvCxnSpPr>
        <p:spPr>
          <a:xfrm>
            <a:off x="2241349" y="5309879"/>
            <a:ext cx="2151" cy="886135"/>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sp>
        <p:nvSpPr>
          <p:cNvPr id="147" name="Oval 146"/>
          <p:cNvSpPr/>
          <p:nvPr/>
        </p:nvSpPr>
        <p:spPr>
          <a:xfrm>
            <a:off x="8907576" y="1604930"/>
            <a:ext cx="133682" cy="1336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Oval 20"/>
          <p:cNvSpPr/>
          <p:nvPr/>
        </p:nvSpPr>
        <p:spPr>
          <a:xfrm>
            <a:off x="2772322" y="2036954"/>
            <a:ext cx="133682" cy="1336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0" name="Oval 129"/>
          <p:cNvSpPr/>
          <p:nvPr/>
        </p:nvSpPr>
        <p:spPr>
          <a:xfrm>
            <a:off x="9164655" y="4500908"/>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0" name="Oval 119"/>
          <p:cNvSpPr/>
          <p:nvPr/>
        </p:nvSpPr>
        <p:spPr>
          <a:xfrm>
            <a:off x="7535618" y="4551045"/>
            <a:ext cx="76537" cy="765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7" name="Freeform 166"/>
          <p:cNvSpPr/>
          <p:nvPr/>
        </p:nvSpPr>
        <p:spPr>
          <a:xfrm>
            <a:off x="7541846" y="3305908"/>
            <a:ext cx="1082431" cy="1469292"/>
          </a:xfrm>
          <a:custGeom>
            <a:avLst/>
            <a:gdLst>
              <a:gd name="connsiteX0" fmla="*/ 0 w 1082431"/>
              <a:gd name="connsiteY0" fmla="*/ 0 h 1469292"/>
              <a:gd name="connsiteX1" fmla="*/ 1082431 w 1082431"/>
              <a:gd name="connsiteY1" fmla="*/ 296984 h 1469292"/>
              <a:gd name="connsiteX2" fmla="*/ 1082431 w 1082431"/>
              <a:gd name="connsiteY2" fmla="*/ 1172307 h 1469292"/>
              <a:gd name="connsiteX3" fmla="*/ 3908 w 1082431"/>
              <a:gd name="connsiteY3" fmla="*/ 1469292 h 1469292"/>
              <a:gd name="connsiteX4" fmla="*/ 0 w 1082431"/>
              <a:gd name="connsiteY4" fmla="*/ 918307 h 1469292"/>
              <a:gd name="connsiteX5" fmla="*/ 566616 w 1082431"/>
              <a:gd name="connsiteY5" fmla="*/ 746369 h 1469292"/>
              <a:gd name="connsiteX6" fmla="*/ 3908 w 1082431"/>
              <a:gd name="connsiteY6" fmla="*/ 578338 h 1469292"/>
              <a:gd name="connsiteX7" fmla="*/ 0 w 1082431"/>
              <a:gd name="connsiteY7" fmla="*/ 0 h 1469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2431" h="1469292">
                <a:moveTo>
                  <a:pt x="0" y="0"/>
                </a:moveTo>
                <a:lnTo>
                  <a:pt x="1082431" y="296984"/>
                </a:lnTo>
                <a:lnTo>
                  <a:pt x="1082431" y="1172307"/>
                </a:lnTo>
                <a:lnTo>
                  <a:pt x="3908" y="1469292"/>
                </a:lnTo>
                <a:cubicBezTo>
                  <a:pt x="2605" y="1285630"/>
                  <a:pt x="1303" y="1101969"/>
                  <a:pt x="0" y="918307"/>
                </a:cubicBezTo>
                <a:lnTo>
                  <a:pt x="566616" y="746369"/>
                </a:lnTo>
                <a:lnTo>
                  <a:pt x="3908" y="578338"/>
                </a:lnTo>
                <a:cubicBezTo>
                  <a:pt x="2605" y="385559"/>
                  <a:pt x="1303" y="192779"/>
                  <a:pt x="0" y="0"/>
                </a:cubicBezTo>
                <a:close/>
              </a:path>
            </a:pathLst>
          </a:custGeom>
          <a:solidFill>
            <a:srgbClr val="F2F2F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69" name="Straight Arrow Connector 168"/>
          <p:cNvCxnSpPr/>
          <p:nvPr/>
        </p:nvCxnSpPr>
        <p:spPr>
          <a:xfrm>
            <a:off x="5974442" y="3589763"/>
            <a:ext cx="1548374"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I[25-21] BUS"/>
          <p:cNvCxnSpPr/>
          <p:nvPr/>
        </p:nvCxnSpPr>
        <p:spPr>
          <a:xfrm>
            <a:off x="2047073" y="3589764"/>
            <a:ext cx="1859638"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82" name="Rectangle 181"/>
          <p:cNvSpPr/>
          <p:nvPr/>
        </p:nvSpPr>
        <p:spPr>
          <a:xfrm>
            <a:off x="3910535" y="3331448"/>
            <a:ext cx="2063907" cy="2059597"/>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fr-FR" dirty="0">
              <a:solidFill>
                <a:schemeClr val="tx1"/>
              </a:solidFill>
            </a:endParaRPr>
          </a:p>
        </p:txBody>
      </p:sp>
      <p:sp>
        <p:nvSpPr>
          <p:cNvPr id="183" name="Read register 1"/>
          <p:cNvSpPr txBox="1"/>
          <p:nvPr/>
        </p:nvSpPr>
        <p:spPr>
          <a:xfrm>
            <a:off x="3910535" y="3342455"/>
            <a:ext cx="1050460" cy="523220"/>
          </a:xfrm>
          <a:prstGeom prst="rect">
            <a:avLst/>
          </a:prstGeom>
          <a:noFill/>
          <a:ln>
            <a:noFill/>
          </a:ln>
        </p:spPr>
        <p:txBody>
          <a:bodyPr wrap="square" rtlCol="0">
            <a:spAutoFit/>
          </a:bodyPr>
          <a:lstStyle/>
          <a:p>
            <a:r>
              <a:rPr lang="fr-FR" sz="1400" dirty="0">
                <a:solidFill>
                  <a:srgbClr val="00B050"/>
                </a:solidFill>
              </a:rPr>
              <a:t>Read</a:t>
            </a:r>
          </a:p>
          <a:p>
            <a:r>
              <a:rPr lang="fr-FR" sz="1400" dirty="0" err="1">
                <a:solidFill>
                  <a:srgbClr val="00B050"/>
                </a:solidFill>
              </a:rPr>
              <a:t>register</a:t>
            </a:r>
            <a:r>
              <a:rPr lang="fr-FR" sz="1400" dirty="0">
                <a:solidFill>
                  <a:srgbClr val="00B050"/>
                </a:solidFill>
              </a:rPr>
              <a:t> 1</a:t>
            </a:r>
          </a:p>
        </p:txBody>
      </p:sp>
      <p:sp>
        <p:nvSpPr>
          <p:cNvPr id="184" name="Read data 1"/>
          <p:cNvSpPr txBox="1"/>
          <p:nvPr/>
        </p:nvSpPr>
        <p:spPr>
          <a:xfrm>
            <a:off x="5179920" y="3342455"/>
            <a:ext cx="739709" cy="523220"/>
          </a:xfrm>
          <a:prstGeom prst="rect">
            <a:avLst/>
          </a:prstGeom>
          <a:noFill/>
          <a:ln>
            <a:noFill/>
          </a:ln>
        </p:spPr>
        <p:txBody>
          <a:bodyPr wrap="square" rtlCol="0">
            <a:spAutoFit/>
          </a:bodyPr>
          <a:lstStyle/>
          <a:p>
            <a:pPr algn="r"/>
            <a:r>
              <a:rPr lang="fr-FR" sz="1400" dirty="0">
                <a:solidFill>
                  <a:srgbClr val="00B050"/>
                </a:solidFill>
              </a:rPr>
              <a:t>Read data 1</a:t>
            </a:r>
          </a:p>
        </p:txBody>
      </p:sp>
      <p:sp>
        <p:nvSpPr>
          <p:cNvPr id="185" name="Registers_label"/>
          <p:cNvSpPr txBox="1"/>
          <p:nvPr/>
        </p:nvSpPr>
        <p:spPr>
          <a:xfrm>
            <a:off x="4789313" y="4945960"/>
            <a:ext cx="1043491" cy="369332"/>
          </a:xfrm>
          <a:prstGeom prst="rect">
            <a:avLst/>
          </a:prstGeom>
          <a:noFill/>
          <a:ln>
            <a:noFill/>
          </a:ln>
        </p:spPr>
        <p:txBody>
          <a:bodyPr wrap="none" rtlCol="0">
            <a:spAutoFit/>
          </a:bodyPr>
          <a:lstStyle/>
          <a:p>
            <a:pPr algn="ctr"/>
            <a:r>
              <a:rPr lang="fr-FR" b="1" dirty="0"/>
              <a:t>Registers</a:t>
            </a:r>
          </a:p>
        </p:txBody>
      </p:sp>
      <p:sp>
        <p:nvSpPr>
          <p:cNvPr id="186" name="Read register 2"/>
          <p:cNvSpPr txBox="1"/>
          <p:nvPr/>
        </p:nvSpPr>
        <p:spPr>
          <a:xfrm>
            <a:off x="3910536" y="3858013"/>
            <a:ext cx="1050459" cy="523220"/>
          </a:xfrm>
          <a:prstGeom prst="rect">
            <a:avLst/>
          </a:prstGeom>
          <a:noFill/>
          <a:ln>
            <a:noFill/>
          </a:ln>
        </p:spPr>
        <p:txBody>
          <a:bodyPr wrap="square" rtlCol="0">
            <a:spAutoFit/>
          </a:bodyPr>
          <a:lstStyle/>
          <a:p>
            <a:r>
              <a:rPr lang="fr-FR" sz="1400" dirty="0">
                <a:solidFill>
                  <a:srgbClr val="00B050"/>
                </a:solidFill>
              </a:rPr>
              <a:t>Read</a:t>
            </a:r>
          </a:p>
          <a:p>
            <a:r>
              <a:rPr lang="fr-FR" sz="1400" dirty="0" err="1">
                <a:solidFill>
                  <a:srgbClr val="00B050"/>
                </a:solidFill>
              </a:rPr>
              <a:t>register</a:t>
            </a:r>
            <a:r>
              <a:rPr lang="fr-FR" sz="1400" dirty="0">
                <a:solidFill>
                  <a:srgbClr val="00B050"/>
                </a:solidFill>
              </a:rPr>
              <a:t> 2</a:t>
            </a:r>
          </a:p>
        </p:txBody>
      </p:sp>
      <p:sp>
        <p:nvSpPr>
          <p:cNvPr id="187" name="Write register"/>
          <p:cNvSpPr txBox="1"/>
          <p:nvPr/>
        </p:nvSpPr>
        <p:spPr>
          <a:xfrm>
            <a:off x="3910536" y="4373574"/>
            <a:ext cx="907361" cy="523220"/>
          </a:xfrm>
          <a:prstGeom prst="rect">
            <a:avLst/>
          </a:prstGeom>
          <a:noFill/>
          <a:ln>
            <a:noFill/>
          </a:ln>
        </p:spPr>
        <p:txBody>
          <a:bodyPr wrap="square" rtlCol="0">
            <a:spAutoFit/>
          </a:bodyPr>
          <a:lstStyle/>
          <a:p>
            <a:r>
              <a:rPr lang="fr-FR" sz="1400" dirty="0"/>
              <a:t>Write</a:t>
            </a:r>
          </a:p>
          <a:p>
            <a:r>
              <a:rPr lang="fr-FR" sz="1400" dirty="0" err="1"/>
              <a:t>register</a:t>
            </a:r>
            <a:endParaRPr lang="fr-FR" sz="1400" dirty="0"/>
          </a:p>
        </p:txBody>
      </p:sp>
      <p:sp>
        <p:nvSpPr>
          <p:cNvPr id="188" name="RegWrite"/>
          <p:cNvSpPr txBox="1"/>
          <p:nvPr/>
        </p:nvSpPr>
        <p:spPr>
          <a:xfrm>
            <a:off x="4499829" y="2659744"/>
            <a:ext cx="862031" cy="307777"/>
          </a:xfrm>
          <a:prstGeom prst="rect">
            <a:avLst/>
          </a:prstGeom>
          <a:noFill/>
          <a:ln>
            <a:noFill/>
          </a:ln>
        </p:spPr>
        <p:txBody>
          <a:bodyPr wrap="none" rtlCol="0">
            <a:spAutoFit/>
          </a:bodyPr>
          <a:lstStyle/>
          <a:p>
            <a:r>
              <a:rPr lang="fr-FR" sz="1400" dirty="0" err="1">
                <a:solidFill>
                  <a:srgbClr val="C00000"/>
                </a:solidFill>
              </a:rPr>
              <a:t>RegWrite</a:t>
            </a:r>
            <a:endParaRPr lang="fr-FR" sz="1400" dirty="0">
              <a:solidFill>
                <a:srgbClr val="C00000"/>
              </a:solidFill>
            </a:endParaRPr>
          </a:p>
        </p:txBody>
      </p:sp>
      <p:sp>
        <p:nvSpPr>
          <p:cNvPr id="189" name="Write data"/>
          <p:cNvSpPr txBox="1"/>
          <p:nvPr/>
        </p:nvSpPr>
        <p:spPr>
          <a:xfrm>
            <a:off x="3906711" y="4876379"/>
            <a:ext cx="907361" cy="523220"/>
          </a:xfrm>
          <a:prstGeom prst="rect">
            <a:avLst/>
          </a:prstGeom>
          <a:noFill/>
          <a:ln>
            <a:noFill/>
          </a:ln>
        </p:spPr>
        <p:txBody>
          <a:bodyPr wrap="square" rtlCol="0">
            <a:spAutoFit/>
          </a:bodyPr>
          <a:lstStyle/>
          <a:p>
            <a:r>
              <a:rPr lang="fr-FR" sz="1400" dirty="0"/>
              <a:t>Write</a:t>
            </a:r>
          </a:p>
          <a:p>
            <a:r>
              <a:rPr lang="fr-FR" sz="1400" dirty="0"/>
              <a:t>data</a:t>
            </a:r>
          </a:p>
        </p:txBody>
      </p:sp>
      <p:cxnSp>
        <p:nvCxnSpPr>
          <p:cNvPr id="190" name="RegWriteConnector"/>
          <p:cNvCxnSpPr>
            <a:stCxn id="182" idx="0"/>
          </p:cNvCxnSpPr>
          <p:nvPr/>
        </p:nvCxnSpPr>
        <p:spPr>
          <a:xfrm flipH="1" flipV="1">
            <a:off x="4942488" y="2988801"/>
            <a:ext cx="1" cy="34264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91" name="Read data 2"/>
          <p:cNvSpPr txBox="1"/>
          <p:nvPr/>
        </p:nvSpPr>
        <p:spPr>
          <a:xfrm>
            <a:off x="5195580" y="4353663"/>
            <a:ext cx="724049" cy="523220"/>
          </a:xfrm>
          <a:prstGeom prst="rect">
            <a:avLst/>
          </a:prstGeom>
          <a:noFill/>
          <a:ln>
            <a:noFill/>
          </a:ln>
        </p:spPr>
        <p:txBody>
          <a:bodyPr wrap="square" rtlCol="0">
            <a:spAutoFit/>
          </a:bodyPr>
          <a:lstStyle/>
          <a:p>
            <a:pPr algn="r"/>
            <a:r>
              <a:rPr lang="fr-FR" sz="1400" dirty="0">
                <a:solidFill>
                  <a:srgbClr val="00B050"/>
                </a:solidFill>
              </a:rPr>
              <a:t>Read data 2</a:t>
            </a:r>
          </a:p>
        </p:txBody>
      </p:sp>
      <p:cxnSp>
        <p:nvCxnSpPr>
          <p:cNvPr id="192" name="ALUOpConnector"/>
          <p:cNvCxnSpPr/>
          <p:nvPr/>
        </p:nvCxnSpPr>
        <p:spPr>
          <a:xfrm flipH="1" flipV="1">
            <a:off x="8131025" y="4607196"/>
            <a:ext cx="1" cy="337817"/>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93" name="ALU_label"/>
          <p:cNvSpPr txBox="1"/>
          <p:nvPr/>
        </p:nvSpPr>
        <p:spPr>
          <a:xfrm>
            <a:off x="7989742" y="4087680"/>
            <a:ext cx="566374" cy="369332"/>
          </a:xfrm>
          <a:prstGeom prst="rect">
            <a:avLst/>
          </a:prstGeom>
          <a:noFill/>
          <a:ln>
            <a:noFill/>
          </a:ln>
        </p:spPr>
        <p:txBody>
          <a:bodyPr wrap="none" rtlCol="0">
            <a:spAutoFit/>
          </a:bodyPr>
          <a:lstStyle/>
          <a:p>
            <a:r>
              <a:rPr lang="fr-FR" b="1" dirty="0">
                <a:solidFill>
                  <a:schemeClr val="accent5">
                    <a:lumMod val="50000"/>
                  </a:schemeClr>
                </a:solidFill>
              </a:rPr>
              <a:t>UAL</a:t>
            </a:r>
          </a:p>
        </p:txBody>
      </p:sp>
      <p:sp>
        <p:nvSpPr>
          <p:cNvPr id="194" name="ALUOp"/>
          <p:cNvSpPr txBox="1"/>
          <p:nvPr/>
        </p:nvSpPr>
        <p:spPr>
          <a:xfrm>
            <a:off x="7794967" y="4959598"/>
            <a:ext cx="688971" cy="307777"/>
          </a:xfrm>
          <a:prstGeom prst="rect">
            <a:avLst/>
          </a:prstGeom>
          <a:noFill/>
          <a:ln>
            <a:noFill/>
          </a:ln>
        </p:spPr>
        <p:txBody>
          <a:bodyPr wrap="none" rtlCol="0">
            <a:spAutoFit/>
          </a:bodyPr>
          <a:lstStyle/>
          <a:p>
            <a:r>
              <a:rPr lang="fr-FR" sz="1400" dirty="0" err="1">
                <a:solidFill>
                  <a:srgbClr val="C00000"/>
                </a:solidFill>
              </a:rPr>
              <a:t>ALUOp</a:t>
            </a:r>
            <a:endParaRPr lang="fr-FR" sz="1400" dirty="0">
              <a:solidFill>
                <a:srgbClr val="C00000"/>
              </a:solidFill>
            </a:endParaRPr>
          </a:p>
        </p:txBody>
      </p:sp>
      <p:sp>
        <p:nvSpPr>
          <p:cNvPr id="197" name="I[15-11]"/>
          <p:cNvSpPr txBox="1"/>
          <p:nvPr/>
        </p:nvSpPr>
        <p:spPr>
          <a:xfrm>
            <a:off x="2249784" y="4946191"/>
            <a:ext cx="758541" cy="307777"/>
          </a:xfrm>
          <a:prstGeom prst="rect">
            <a:avLst/>
          </a:prstGeom>
          <a:noFill/>
          <a:ln>
            <a:noFill/>
          </a:ln>
        </p:spPr>
        <p:txBody>
          <a:bodyPr wrap="none" rtlCol="0">
            <a:spAutoFit/>
          </a:bodyPr>
          <a:lstStyle/>
          <a:p>
            <a:r>
              <a:rPr lang="fr-FR" sz="1400" dirty="0">
                <a:solidFill>
                  <a:srgbClr val="002060"/>
                </a:solidFill>
              </a:rPr>
              <a:t>I[15-11]</a:t>
            </a:r>
          </a:p>
        </p:txBody>
      </p:sp>
      <p:cxnSp>
        <p:nvCxnSpPr>
          <p:cNvPr id="198" name="Straight Arrow Connector 197"/>
          <p:cNvCxnSpPr/>
          <p:nvPr/>
        </p:nvCxnSpPr>
        <p:spPr>
          <a:xfrm>
            <a:off x="3397740" y="4649915"/>
            <a:ext cx="508971"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1" name="Oval 200"/>
          <p:cNvSpPr/>
          <p:nvPr/>
        </p:nvSpPr>
        <p:spPr>
          <a:xfrm>
            <a:off x="2179803" y="3522359"/>
            <a:ext cx="126000" cy="1260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02" name="I[25-21]"/>
          <p:cNvSpPr txBox="1"/>
          <p:nvPr/>
        </p:nvSpPr>
        <p:spPr>
          <a:xfrm>
            <a:off x="2239750" y="3300835"/>
            <a:ext cx="758541" cy="307777"/>
          </a:xfrm>
          <a:prstGeom prst="rect">
            <a:avLst/>
          </a:prstGeom>
          <a:noFill/>
          <a:ln>
            <a:noFill/>
          </a:ln>
        </p:spPr>
        <p:txBody>
          <a:bodyPr wrap="none" rtlCol="0">
            <a:spAutoFit/>
          </a:bodyPr>
          <a:lstStyle/>
          <a:p>
            <a:r>
              <a:rPr lang="fr-FR" sz="1400" dirty="0">
                <a:solidFill>
                  <a:srgbClr val="002060"/>
                </a:solidFill>
              </a:rPr>
              <a:t>I[25-21]</a:t>
            </a:r>
          </a:p>
        </p:txBody>
      </p:sp>
      <p:sp>
        <p:nvSpPr>
          <p:cNvPr id="203" name="I[20-16]"/>
          <p:cNvSpPr txBox="1"/>
          <p:nvPr/>
        </p:nvSpPr>
        <p:spPr>
          <a:xfrm>
            <a:off x="2239750" y="3792068"/>
            <a:ext cx="758541" cy="307777"/>
          </a:xfrm>
          <a:prstGeom prst="rect">
            <a:avLst/>
          </a:prstGeom>
          <a:noFill/>
          <a:ln>
            <a:noFill/>
          </a:ln>
        </p:spPr>
        <p:txBody>
          <a:bodyPr wrap="none" rtlCol="0">
            <a:spAutoFit/>
          </a:bodyPr>
          <a:lstStyle/>
          <a:p>
            <a:r>
              <a:rPr lang="fr-FR" sz="1400" dirty="0">
                <a:solidFill>
                  <a:srgbClr val="002060"/>
                </a:solidFill>
              </a:rPr>
              <a:t>I[20-16]</a:t>
            </a:r>
          </a:p>
        </p:txBody>
      </p:sp>
      <p:sp>
        <p:nvSpPr>
          <p:cNvPr id="207" name="Freeform 206"/>
          <p:cNvSpPr/>
          <p:nvPr/>
        </p:nvSpPr>
        <p:spPr>
          <a:xfrm>
            <a:off x="2070141" y="1373271"/>
            <a:ext cx="849663" cy="1399923"/>
          </a:xfrm>
          <a:custGeom>
            <a:avLst/>
            <a:gdLst>
              <a:gd name="connsiteX0" fmla="*/ 0 w 849663"/>
              <a:gd name="connsiteY0" fmla="*/ 857756 h 1399923"/>
              <a:gd name="connsiteX1" fmla="*/ 8092 w 849663"/>
              <a:gd name="connsiteY1" fmla="*/ 1399923 h 1399923"/>
              <a:gd name="connsiteX2" fmla="*/ 849663 w 849663"/>
              <a:gd name="connsiteY2" fmla="*/ 1116701 h 1399923"/>
              <a:gd name="connsiteX3" fmla="*/ 849663 w 849663"/>
              <a:gd name="connsiteY3" fmla="*/ 275130 h 1399923"/>
              <a:gd name="connsiteX4" fmla="*/ 8092 w 849663"/>
              <a:gd name="connsiteY4" fmla="*/ 0 h 1399923"/>
              <a:gd name="connsiteX5" fmla="*/ 0 w 849663"/>
              <a:gd name="connsiteY5" fmla="*/ 606903 h 1399923"/>
              <a:gd name="connsiteX6" fmla="*/ 356049 w 849663"/>
              <a:gd name="connsiteY6" fmla="*/ 695915 h 1399923"/>
              <a:gd name="connsiteX7" fmla="*/ 0 w 849663"/>
              <a:gd name="connsiteY7" fmla="*/ 857756 h 1399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9663" h="1399923">
                <a:moveTo>
                  <a:pt x="0" y="857756"/>
                </a:moveTo>
                <a:lnTo>
                  <a:pt x="8092" y="1399923"/>
                </a:lnTo>
                <a:lnTo>
                  <a:pt x="849663" y="1116701"/>
                </a:lnTo>
                <a:lnTo>
                  <a:pt x="849663" y="275130"/>
                </a:lnTo>
                <a:lnTo>
                  <a:pt x="8092" y="0"/>
                </a:lnTo>
                <a:lnTo>
                  <a:pt x="0" y="606903"/>
                </a:lnTo>
                <a:lnTo>
                  <a:pt x="356049" y="695915"/>
                </a:lnTo>
                <a:lnTo>
                  <a:pt x="0" y="857756"/>
                </a:lnTo>
                <a:close/>
              </a:path>
            </a:pathLst>
          </a:custGeom>
          <a:solidFill>
            <a:srgbClr val="F2F2F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8" name="Oval 207"/>
          <p:cNvSpPr/>
          <p:nvPr/>
        </p:nvSpPr>
        <p:spPr>
          <a:xfrm>
            <a:off x="2076749" y="1102694"/>
            <a:ext cx="101600" cy="1016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09" name="Group 208"/>
          <p:cNvGrpSpPr/>
          <p:nvPr/>
        </p:nvGrpSpPr>
        <p:grpSpPr>
          <a:xfrm>
            <a:off x="115644" y="3210726"/>
            <a:ext cx="1961105" cy="1803400"/>
            <a:chOff x="9576574" y="850900"/>
            <a:chExt cx="1961105" cy="1803400"/>
          </a:xfrm>
        </p:grpSpPr>
        <p:sp>
          <p:nvSpPr>
            <p:cNvPr id="210" name="Rectangle 209"/>
            <p:cNvSpPr/>
            <p:nvPr/>
          </p:nvSpPr>
          <p:spPr>
            <a:xfrm>
              <a:off x="9576574" y="850900"/>
              <a:ext cx="1943100" cy="1803400"/>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fr-FR" dirty="0">
                <a:solidFill>
                  <a:srgbClr val="00B050"/>
                </a:solidFill>
              </a:endParaRPr>
            </a:p>
          </p:txBody>
        </p:sp>
        <p:sp>
          <p:nvSpPr>
            <p:cNvPr id="211" name="Read address"/>
            <p:cNvSpPr txBox="1"/>
            <p:nvPr/>
          </p:nvSpPr>
          <p:spPr>
            <a:xfrm>
              <a:off x="9594579" y="864969"/>
              <a:ext cx="965200" cy="646331"/>
            </a:xfrm>
            <a:prstGeom prst="rect">
              <a:avLst/>
            </a:prstGeom>
            <a:noFill/>
            <a:ln>
              <a:noFill/>
            </a:ln>
          </p:spPr>
          <p:txBody>
            <a:bodyPr wrap="square" rtlCol="0">
              <a:spAutoFit/>
            </a:bodyPr>
            <a:lstStyle/>
            <a:p>
              <a:r>
                <a:rPr lang="fr-FR" dirty="0">
                  <a:solidFill>
                    <a:srgbClr val="00B050"/>
                  </a:solidFill>
                </a:rPr>
                <a:t>Read </a:t>
              </a:r>
              <a:r>
                <a:rPr lang="fr-FR" dirty="0" err="1">
                  <a:solidFill>
                    <a:srgbClr val="00B050"/>
                  </a:solidFill>
                </a:rPr>
                <a:t>address</a:t>
              </a:r>
              <a:endParaRPr lang="fr-FR" dirty="0">
                <a:solidFill>
                  <a:srgbClr val="00B050"/>
                </a:solidFill>
              </a:endParaRPr>
            </a:p>
          </p:txBody>
        </p:sp>
        <p:sp>
          <p:nvSpPr>
            <p:cNvPr id="212" name="Instruction"/>
            <p:cNvSpPr txBox="1"/>
            <p:nvPr/>
          </p:nvSpPr>
          <p:spPr>
            <a:xfrm>
              <a:off x="10331179" y="864969"/>
              <a:ext cx="1206500" cy="646331"/>
            </a:xfrm>
            <a:prstGeom prst="rect">
              <a:avLst/>
            </a:prstGeom>
            <a:noFill/>
            <a:ln>
              <a:noFill/>
            </a:ln>
          </p:spPr>
          <p:txBody>
            <a:bodyPr wrap="square" rtlCol="0">
              <a:spAutoFit/>
            </a:bodyPr>
            <a:lstStyle/>
            <a:p>
              <a:pPr algn="r"/>
              <a:r>
                <a:rPr lang="fr-FR" dirty="0">
                  <a:solidFill>
                    <a:srgbClr val="00B050"/>
                  </a:solidFill>
                </a:rPr>
                <a:t>Instruction [31-0]</a:t>
              </a:r>
            </a:p>
          </p:txBody>
        </p:sp>
        <p:sp>
          <p:nvSpPr>
            <p:cNvPr id="213" name="TextBox 212"/>
            <p:cNvSpPr txBox="1"/>
            <p:nvPr/>
          </p:nvSpPr>
          <p:spPr>
            <a:xfrm>
              <a:off x="9936898" y="1791384"/>
              <a:ext cx="1222451" cy="646331"/>
            </a:xfrm>
            <a:prstGeom prst="rect">
              <a:avLst/>
            </a:prstGeom>
            <a:noFill/>
            <a:ln>
              <a:noFill/>
            </a:ln>
          </p:spPr>
          <p:txBody>
            <a:bodyPr wrap="none" rtlCol="0">
              <a:spAutoFit/>
            </a:bodyPr>
            <a:lstStyle/>
            <a:p>
              <a:r>
                <a:rPr lang="fr-FR" b="1" dirty="0"/>
                <a:t>Instruction</a:t>
              </a:r>
            </a:p>
            <a:p>
              <a:pPr algn="ctr"/>
              <a:r>
                <a:rPr lang="fr-FR" b="1" dirty="0"/>
                <a:t>memory</a:t>
              </a:r>
            </a:p>
          </p:txBody>
        </p:sp>
      </p:grpSp>
      <p:sp>
        <p:nvSpPr>
          <p:cNvPr id="214" name="TextBox 213"/>
          <p:cNvSpPr txBox="1"/>
          <p:nvPr/>
        </p:nvSpPr>
        <p:spPr>
          <a:xfrm>
            <a:off x="2406259" y="1912440"/>
            <a:ext cx="530915" cy="338554"/>
          </a:xfrm>
          <a:prstGeom prst="rect">
            <a:avLst/>
          </a:prstGeom>
          <a:noFill/>
          <a:ln>
            <a:noFill/>
          </a:ln>
        </p:spPr>
        <p:txBody>
          <a:bodyPr wrap="none" rtlCol="0">
            <a:spAutoFit/>
          </a:bodyPr>
          <a:lstStyle/>
          <a:p>
            <a:r>
              <a:rPr lang="fr-FR" sz="1600" b="1" dirty="0" err="1"/>
              <a:t>Add</a:t>
            </a:r>
            <a:endParaRPr lang="fr-FR" sz="1600" b="1" dirty="0"/>
          </a:p>
        </p:txBody>
      </p:sp>
      <p:cxnSp>
        <p:nvCxnSpPr>
          <p:cNvPr id="215" name="Straight Arrow Connector 214"/>
          <p:cNvCxnSpPr/>
          <p:nvPr/>
        </p:nvCxnSpPr>
        <p:spPr>
          <a:xfrm>
            <a:off x="1699633" y="2528120"/>
            <a:ext cx="377116"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16" name="TextBox 215"/>
          <p:cNvSpPr txBox="1"/>
          <p:nvPr/>
        </p:nvSpPr>
        <p:spPr>
          <a:xfrm>
            <a:off x="321919" y="1993727"/>
            <a:ext cx="308098" cy="646331"/>
          </a:xfrm>
          <a:prstGeom prst="rect">
            <a:avLst/>
          </a:prstGeom>
          <a:solidFill>
            <a:schemeClr val="bg1">
              <a:lumMod val="95000"/>
            </a:schemeClr>
          </a:solidFill>
          <a:ln w="28575">
            <a:solidFill>
              <a:schemeClr val="tx1"/>
            </a:solidFill>
          </a:ln>
        </p:spPr>
        <p:txBody>
          <a:bodyPr wrap="none" rtlCol="0">
            <a:spAutoFit/>
          </a:bodyPr>
          <a:lstStyle/>
          <a:p>
            <a:r>
              <a:rPr lang="fr-FR" b="1" dirty="0"/>
              <a:t>P</a:t>
            </a:r>
          </a:p>
          <a:p>
            <a:r>
              <a:rPr lang="fr-FR" b="1" dirty="0"/>
              <a:t>C</a:t>
            </a:r>
          </a:p>
        </p:txBody>
      </p:sp>
      <p:sp>
        <p:nvSpPr>
          <p:cNvPr id="217" name="TextBox 216"/>
          <p:cNvSpPr txBox="1"/>
          <p:nvPr/>
        </p:nvSpPr>
        <p:spPr>
          <a:xfrm>
            <a:off x="1421698" y="2348770"/>
            <a:ext cx="301686" cy="369332"/>
          </a:xfrm>
          <a:prstGeom prst="rect">
            <a:avLst/>
          </a:prstGeom>
          <a:noFill/>
          <a:ln>
            <a:noFill/>
          </a:ln>
        </p:spPr>
        <p:txBody>
          <a:bodyPr wrap="none" rtlCol="0">
            <a:spAutoFit/>
          </a:bodyPr>
          <a:lstStyle/>
          <a:p>
            <a:r>
              <a:rPr lang="fr-FR" b="1" dirty="0"/>
              <a:t>4</a:t>
            </a:r>
          </a:p>
        </p:txBody>
      </p:sp>
      <p:cxnSp>
        <p:nvCxnSpPr>
          <p:cNvPr id="218" name="Straight Arrow Connector 217"/>
          <p:cNvCxnSpPr/>
          <p:nvPr/>
        </p:nvCxnSpPr>
        <p:spPr>
          <a:xfrm>
            <a:off x="475968" y="2640058"/>
            <a:ext cx="0" cy="570668"/>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20" name="Elbow Connector 219"/>
          <p:cNvCxnSpPr>
            <a:stCxn id="221" idx="6"/>
          </p:cNvCxnSpPr>
          <p:nvPr/>
        </p:nvCxnSpPr>
        <p:spPr>
          <a:xfrm flipV="1">
            <a:off x="526768" y="1718576"/>
            <a:ext cx="1549981" cy="1153961"/>
          </a:xfrm>
          <a:prstGeom prst="bentConnector3">
            <a:avLst>
              <a:gd name="adj1" fmla="val 50000"/>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21" name="Oval 220"/>
          <p:cNvSpPr/>
          <p:nvPr/>
        </p:nvSpPr>
        <p:spPr>
          <a:xfrm>
            <a:off x="425168" y="2821737"/>
            <a:ext cx="101600" cy="1016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 name="Rounded Rectangle 65"/>
          <p:cNvSpPr/>
          <p:nvPr/>
        </p:nvSpPr>
        <p:spPr>
          <a:xfrm>
            <a:off x="3013575" y="4165424"/>
            <a:ext cx="378320" cy="1315810"/>
          </a:xfrm>
          <a:prstGeom prst="roundRect">
            <a:avLst>
              <a:gd name="adj" fmla="val 50000"/>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nchorCtr="1"/>
          <a:lstStyle/>
          <a:p>
            <a:pPr algn="ctr"/>
            <a:r>
              <a:rPr lang="fr-FR" sz="1200" b="1" dirty="0">
                <a:solidFill>
                  <a:schemeClr val="tx1"/>
                </a:solidFill>
              </a:rPr>
              <a:t>0mux1</a:t>
            </a:r>
          </a:p>
        </p:txBody>
      </p:sp>
      <p:cxnSp>
        <p:nvCxnSpPr>
          <p:cNvPr id="196" name="I[15-11] BUS"/>
          <p:cNvCxnSpPr/>
          <p:nvPr/>
        </p:nvCxnSpPr>
        <p:spPr>
          <a:xfrm>
            <a:off x="2249784" y="5257155"/>
            <a:ext cx="758541"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2546406" y="4128621"/>
            <a:ext cx="0" cy="26161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2541446" y="4390231"/>
            <a:ext cx="441145"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Oval 71"/>
          <p:cNvSpPr/>
          <p:nvPr/>
        </p:nvSpPr>
        <p:spPr>
          <a:xfrm>
            <a:off x="2480839" y="4050293"/>
            <a:ext cx="126000" cy="12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cxnSp>
        <p:nvCxnSpPr>
          <p:cNvPr id="73" name="Straight Connector 72"/>
          <p:cNvCxnSpPr/>
          <p:nvPr/>
        </p:nvCxnSpPr>
        <p:spPr>
          <a:xfrm flipV="1">
            <a:off x="3202734" y="5481234"/>
            <a:ext cx="1" cy="36052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2855683" y="5798613"/>
            <a:ext cx="694101" cy="307777"/>
          </a:xfrm>
          <a:prstGeom prst="rect">
            <a:avLst/>
          </a:prstGeom>
          <a:noFill/>
          <a:ln>
            <a:noFill/>
          </a:ln>
        </p:spPr>
        <p:txBody>
          <a:bodyPr wrap="none" rtlCol="0">
            <a:spAutoFit/>
          </a:bodyPr>
          <a:lstStyle/>
          <a:p>
            <a:r>
              <a:rPr lang="fr-FR" sz="1400" dirty="0" err="1">
                <a:solidFill>
                  <a:srgbClr val="C00000"/>
                </a:solidFill>
              </a:rPr>
              <a:t>RegDst</a:t>
            </a:r>
            <a:endParaRPr lang="fr-FR" sz="1400" dirty="0">
              <a:solidFill>
                <a:srgbClr val="C00000"/>
              </a:solidFill>
            </a:endParaRPr>
          </a:p>
        </p:txBody>
      </p:sp>
      <p:grpSp>
        <p:nvGrpSpPr>
          <p:cNvPr id="79" name="Group 78"/>
          <p:cNvGrpSpPr/>
          <p:nvPr/>
        </p:nvGrpSpPr>
        <p:grpSpPr>
          <a:xfrm>
            <a:off x="5390604" y="5793121"/>
            <a:ext cx="624403" cy="784114"/>
            <a:chOff x="5147576" y="5528551"/>
            <a:chExt cx="713404" cy="895880"/>
          </a:xfrm>
        </p:grpSpPr>
        <p:sp>
          <p:nvSpPr>
            <p:cNvPr id="80" name="Oval 79"/>
            <p:cNvSpPr/>
            <p:nvPr/>
          </p:nvSpPr>
          <p:spPr>
            <a:xfrm>
              <a:off x="5181954" y="5528551"/>
              <a:ext cx="627851" cy="895880"/>
            </a:xfrm>
            <a:prstGeom prst="ellipse">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81" name="TextBox 80"/>
            <p:cNvSpPr txBox="1"/>
            <p:nvPr/>
          </p:nvSpPr>
          <p:spPr>
            <a:xfrm>
              <a:off x="5147576" y="5666854"/>
              <a:ext cx="713404" cy="527470"/>
            </a:xfrm>
            <a:prstGeom prst="rect">
              <a:avLst/>
            </a:prstGeom>
            <a:noFill/>
            <a:ln>
              <a:noFill/>
            </a:ln>
          </p:spPr>
          <p:txBody>
            <a:bodyPr wrap="none" rtlCol="0">
              <a:spAutoFit/>
            </a:bodyPr>
            <a:lstStyle/>
            <a:p>
              <a:pPr algn="ctr"/>
              <a:r>
                <a:rPr lang="fr-FR" sz="1200" dirty="0" err="1"/>
                <a:t>sign</a:t>
              </a:r>
              <a:endParaRPr lang="fr-FR" sz="1200" dirty="0"/>
            </a:p>
            <a:p>
              <a:pPr algn="ctr"/>
              <a:r>
                <a:rPr lang="fr-FR" sz="1200" dirty="0" err="1"/>
                <a:t>extend</a:t>
              </a:r>
              <a:endParaRPr lang="fr-FR" sz="1200" dirty="0"/>
            </a:p>
          </p:txBody>
        </p:sp>
      </p:grpSp>
      <p:cxnSp>
        <p:nvCxnSpPr>
          <p:cNvPr id="100" name="Elbow Connector 99"/>
          <p:cNvCxnSpPr/>
          <p:nvPr/>
        </p:nvCxnSpPr>
        <p:spPr>
          <a:xfrm rot="16200000" flipH="1">
            <a:off x="9811848" y="3025729"/>
            <a:ext cx="504179" cy="2425254"/>
          </a:xfrm>
          <a:prstGeom prst="bentConnector4">
            <a:avLst>
              <a:gd name="adj1" fmla="val 397329"/>
              <a:gd name="adj2" fmla="val 86287"/>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Elbow Connector 100"/>
          <p:cNvCxnSpPr>
            <a:stCxn id="114" idx="0"/>
            <a:endCxn id="103" idx="1"/>
          </p:cNvCxnSpPr>
          <p:nvPr/>
        </p:nvCxnSpPr>
        <p:spPr>
          <a:xfrm rot="5400000" flipH="1" flipV="1">
            <a:off x="8784062" y="3583894"/>
            <a:ext cx="447320" cy="312823"/>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Rectangle 101"/>
          <p:cNvSpPr/>
          <p:nvPr/>
        </p:nvSpPr>
        <p:spPr>
          <a:xfrm>
            <a:off x="9164134" y="3239746"/>
            <a:ext cx="1595454" cy="1655773"/>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fr-FR" dirty="0"/>
          </a:p>
        </p:txBody>
      </p:sp>
      <p:sp>
        <p:nvSpPr>
          <p:cNvPr id="103" name="Read address"/>
          <p:cNvSpPr txBox="1"/>
          <p:nvPr/>
        </p:nvSpPr>
        <p:spPr>
          <a:xfrm>
            <a:off x="9164134" y="3251298"/>
            <a:ext cx="792513" cy="530694"/>
          </a:xfrm>
          <a:prstGeom prst="rect">
            <a:avLst/>
          </a:prstGeom>
          <a:noFill/>
        </p:spPr>
        <p:txBody>
          <a:bodyPr wrap="square" rtlCol="0">
            <a:spAutoFit/>
          </a:bodyPr>
          <a:lstStyle/>
          <a:p>
            <a:r>
              <a:rPr lang="fr-FR" sz="1400" dirty="0"/>
              <a:t>Read </a:t>
            </a:r>
            <a:r>
              <a:rPr lang="fr-FR" sz="1400" dirty="0" err="1"/>
              <a:t>address</a:t>
            </a:r>
            <a:endParaRPr lang="fr-FR" sz="1400" dirty="0"/>
          </a:p>
        </p:txBody>
      </p:sp>
      <p:sp>
        <p:nvSpPr>
          <p:cNvPr id="104" name="Instruction"/>
          <p:cNvSpPr txBox="1"/>
          <p:nvPr/>
        </p:nvSpPr>
        <p:spPr>
          <a:xfrm>
            <a:off x="9854323" y="3251298"/>
            <a:ext cx="905264" cy="530694"/>
          </a:xfrm>
          <a:prstGeom prst="rect">
            <a:avLst/>
          </a:prstGeom>
          <a:noFill/>
        </p:spPr>
        <p:txBody>
          <a:bodyPr wrap="square" rtlCol="0">
            <a:spAutoFit/>
          </a:bodyPr>
          <a:lstStyle/>
          <a:p>
            <a:pPr algn="r"/>
            <a:r>
              <a:rPr lang="fr-FR" sz="1400" dirty="0"/>
              <a:t>Read data</a:t>
            </a:r>
          </a:p>
        </p:txBody>
      </p:sp>
      <p:sp>
        <p:nvSpPr>
          <p:cNvPr id="105" name="TextBox 104"/>
          <p:cNvSpPr txBox="1"/>
          <p:nvPr/>
        </p:nvSpPr>
        <p:spPr>
          <a:xfrm>
            <a:off x="9854325" y="4267446"/>
            <a:ext cx="813204" cy="530694"/>
          </a:xfrm>
          <a:prstGeom prst="rect">
            <a:avLst/>
          </a:prstGeom>
          <a:noFill/>
        </p:spPr>
        <p:txBody>
          <a:bodyPr wrap="none" rtlCol="0">
            <a:spAutoFit/>
          </a:bodyPr>
          <a:lstStyle/>
          <a:p>
            <a:pPr algn="ctr"/>
            <a:r>
              <a:rPr lang="fr-FR" b="1" dirty="0"/>
              <a:t>Data </a:t>
            </a:r>
          </a:p>
          <a:p>
            <a:pPr algn="ctr"/>
            <a:r>
              <a:rPr lang="fr-FR" b="1" dirty="0"/>
              <a:t>memory</a:t>
            </a:r>
          </a:p>
        </p:txBody>
      </p:sp>
      <p:cxnSp>
        <p:nvCxnSpPr>
          <p:cNvPr id="106" name="Straight Arrow Connector 105"/>
          <p:cNvCxnSpPr/>
          <p:nvPr/>
        </p:nvCxnSpPr>
        <p:spPr>
          <a:xfrm>
            <a:off x="10759587" y="3604874"/>
            <a:ext cx="51697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Read address"/>
          <p:cNvSpPr txBox="1"/>
          <p:nvPr/>
        </p:nvSpPr>
        <p:spPr>
          <a:xfrm>
            <a:off x="9164134" y="3792420"/>
            <a:ext cx="792513" cy="530694"/>
          </a:xfrm>
          <a:prstGeom prst="rect">
            <a:avLst/>
          </a:prstGeom>
          <a:noFill/>
        </p:spPr>
        <p:txBody>
          <a:bodyPr wrap="square" rtlCol="0">
            <a:spAutoFit/>
          </a:bodyPr>
          <a:lstStyle/>
          <a:p>
            <a:r>
              <a:rPr lang="fr-FR" sz="1400" dirty="0">
                <a:solidFill>
                  <a:srgbClr val="00B050"/>
                </a:solidFill>
              </a:rPr>
              <a:t>Write </a:t>
            </a:r>
            <a:r>
              <a:rPr lang="fr-FR" sz="1400" dirty="0" err="1">
                <a:solidFill>
                  <a:srgbClr val="00B050"/>
                </a:solidFill>
              </a:rPr>
              <a:t>address</a:t>
            </a:r>
            <a:endParaRPr lang="fr-FR" sz="1400" dirty="0">
              <a:solidFill>
                <a:srgbClr val="00B050"/>
              </a:solidFill>
            </a:endParaRPr>
          </a:p>
        </p:txBody>
      </p:sp>
      <p:sp>
        <p:nvSpPr>
          <p:cNvPr id="108" name="Read address"/>
          <p:cNvSpPr txBox="1"/>
          <p:nvPr/>
        </p:nvSpPr>
        <p:spPr>
          <a:xfrm>
            <a:off x="9164134" y="4333541"/>
            <a:ext cx="792513" cy="530694"/>
          </a:xfrm>
          <a:prstGeom prst="rect">
            <a:avLst/>
          </a:prstGeom>
          <a:noFill/>
        </p:spPr>
        <p:txBody>
          <a:bodyPr wrap="square" rtlCol="0">
            <a:spAutoFit/>
          </a:bodyPr>
          <a:lstStyle/>
          <a:p>
            <a:r>
              <a:rPr lang="fr-FR" sz="1400" dirty="0">
                <a:solidFill>
                  <a:srgbClr val="00B050"/>
                </a:solidFill>
              </a:rPr>
              <a:t>Write data</a:t>
            </a:r>
          </a:p>
        </p:txBody>
      </p:sp>
      <p:cxnSp>
        <p:nvCxnSpPr>
          <p:cNvPr id="109" name="Straight Arrow Connector 108"/>
          <p:cNvCxnSpPr/>
          <p:nvPr/>
        </p:nvCxnSpPr>
        <p:spPr>
          <a:xfrm>
            <a:off x="8624278" y="4034657"/>
            <a:ext cx="536515" cy="807"/>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102" idx="0"/>
          </p:cNvCxnSpPr>
          <p:nvPr/>
        </p:nvCxnSpPr>
        <p:spPr>
          <a:xfrm flipV="1">
            <a:off x="9961861" y="2988839"/>
            <a:ext cx="0" cy="250907"/>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V="1">
            <a:off x="9967176" y="4895520"/>
            <a:ext cx="0" cy="27336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9468783" y="2718245"/>
            <a:ext cx="978986" cy="307777"/>
          </a:xfrm>
          <a:prstGeom prst="rect">
            <a:avLst/>
          </a:prstGeom>
          <a:noFill/>
        </p:spPr>
        <p:txBody>
          <a:bodyPr wrap="none" rtlCol="0">
            <a:spAutoFit/>
          </a:bodyPr>
          <a:lstStyle/>
          <a:p>
            <a:r>
              <a:rPr lang="fr-FR" sz="1400" dirty="0" err="1">
                <a:solidFill>
                  <a:srgbClr val="C00000"/>
                </a:solidFill>
              </a:rPr>
              <a:t>MemWrite</a:t>
            </a:r>
            <a:endParaRPr lang="fr-FR" sz="1400" dirty="0">
              <a:solidFill>
                <a:srgbClr val="C00000"/>
              </a:solidFill>
            </a:endParaRPr>
          </a:p>
        </p:txBody>
      </p:sp>
      <p:sp>
        <p:nvSpPr>
          <p:cNvPr id="113" name="TextBox 112"/>
          <p:cNvSpPr txBox="1"/>
          <p:nvPr/>
        </p:nvSpPr>
        <p:spPr>
          <a:xfrm>
            <a:off x="9501057" y="5121540"/>
            <a:ext cx="936538" cy="307777"/>
          </a:xfrm>
          <a:prstGeom prst="rect">
            <a:avLst/>
          </a:prstGeom>
          <a:noFill/>
        </p:spPr>
        <p:txBody>
          <a:bodyPr wrap="none" rtlCol="0">
            <a:spAutoFit/>
          </a:bodyPr>
          <a:lstStyle/>
          <a:p>
            <a:r>
              <a:rPr lang="fr-FR" sz="1400" dirty="0" err="1"/>
              <a:t>MemRead</a:t>
            </a:r>
            <a:endParaRPr lang="fr-FR" sz="1400" dirty="0"/>
          </a:p>
        </p:txBody>
      </p:sp>
      <p:sp>
        <p:nvSpPr>
          <p:cNvPr id="114" name="Oval 113"/>
          <p:cNvSpPr/>
          <p:nvPr/>
        </p:nvSpPr>
        <p:spPr>
          <a:xfrm>
            <a:off x="8779311" y="3963965"/>
            <a:ext cx="144000" cy="1440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15" name="Straight Connector 114"/>
          <p:cNvCxnSpPr/>
          <p:nvPr/>
        </p:nvCxnSpPr>
        <p:spPr>
          <a:xfrm flipV="1">
            <a:off x="11496009" y="2993097"/>
            <a:ext cx="1" cy="36052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11029321" y="2697136"/>
            <a:ext cx="1007135" cy="307777"/>
          </a:xfrm>
          <a:prstGeom prst="rect">
            <a:avLst/>
          </a:prstGeom>
          <a:noFill/>
        </p:spPr>
        <p:txBody>
          <a:bodyPr wrap="none" rtlCol="0">
            <a:spAutoFit/>
          </a:bodyPr>
          <a:lstStyle/>
          <a:p>
            <a:r>
              <a:rPr lang="fr-FR" sz="1400" dirty="0" err="1">
                <a:solidFill>
                  <a:srgbClr val="C00000"/>
                </a:solidFill>
              </a:rPr>
              <a:t>MemToReg</a:t>
            </a:r>
            <a:endParaRPr lang="fr-FR" sz="1400" dirty="0">
              <a:solidFill>
                <a:srgbClr val="C00000"/>
              </a:solidFill>
            </a:endParaRPr>
          </a:p>
        </p:txBody>
      </p:sp>
      <p:sp>
        <p:nvSpPr>
          <p:cNvPr id="119" name="Rounded Rectangle 118"/>
          <p:cNvSpPr/>
          <p:nvPr/>
        </p:nvSpPr>
        <p:spPr>
          <a:xfrm>
            <a:off x="11307443" y="3368043"/>
            <a:ext cx="378320" cy="1315810"/>
          </a:xfrm>
          <a:prstGeom prst="roundRect">
            <a:avLst>
              <a:gd name="adj" fmla="val 50000"/>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nchorCtr="1"/>
          <a:lstStyle/>
          <a:p>
            <a:pPr algn="ctr"/>
            <a:r>
              <a:rPr lang="fr-FR" sz="1200" b="1" dirty="0">
                <a:solidFill>
                  <a:schemeClr val="tx1"/>
                </a:solidFill>
              </a:rPr>
              <a:t>1mux0</a:t>
            </a:r>
          </a:p>
        </p:txBody>
      </p:sp>
      <p:cxnSp>
        <p:nvCxnSpPr>
          <p:cNvPr id="4" name="Elbow Connector 3"/>
          <p:cNvCxnSpPr>
            <a:stCxn id="119" idx="3"/>
            <a:endCxn id="189" idx="1"/>
          </p:cNvCxnSpPr>
          <p:nvPr/>
        </p:nvCxnSpPr>
        <p:spPr>
          <a:xfrm flipH="1">
            <a:off x="3906711" y="4025948"/>
            <a:ext cx="7779052" cy="1112041"/>
          </a:xfrm>
          <a:prstGeom prst="bentConnector5">
            <a:avLst>
              <a:gd name="adj1" fmla="val -2939"/>
              <a:gd name="adj2" fmla="val 244365"/>
              <a:gd name="adj3" fmla="val 10458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1" name="Oval 120"/>
          <p:cNvSpPr/>
          <p:nvPr/>
        </p:nvSpPr>
        <p:spPr>
          <a:xfrm>
            <a:off x="6713083" y="5431496"/>
            <a:ext cx="71091" cy="71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3" name="Rounded Rectangle 122"/>
          <p:cNvSpPr/>
          <p:nvPr/>
        </p:nvSpPr>
        <p:spPr>
          <a:xfrm>
            <a:off x="6721513" y="4347285"/>
            <a:ext cx="378320" cy="1315810"/>
          </a:xfrm>
          <a:prstGeom prst="roundRect">
            <a:avLst>
              <a:gd name="adj" fmla="val 50000"/>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nchorCtr="1"/>
          <a:lstStyle/>
          <a:p>
            <a:pPr algn="ctr"/>
            <a:r>
              <a:rPr lang="fr-FR" sz="1200" b="1" dirty="0">
                <a:solidFill>
                  <a:schemeClr val="tx1"/>
                </a:solidFill>
              </a:rPr>
              <a:t>1mux</a:t>
            </a:r>
            <a:r>
              <a:rPr lang="fr-FR" sz="1200" b="1" dirty="0">
                <a:solidFill>
                  <a:srgbClr val="00B050"/>
                </a:solidFill>
              </a:rPr>
              <a:t>0</a:t>
            </a:r>
          </a:p>
        </p:txBody>
      </p:sp>
      <p:cxnSp>
        <p:nvCxnSpPr>
          <p:cNvPr id="124" name="Straight Connector 123"/>
          <p:cNvCxnSpPr>
            <a:stCxn id="123" idx="0"/>
          </p:cNvCxnSpPr>
          <p:nvPr/>
        </p:nvCxnSpPr>
        <p:spPr>
          <a:xfrm flipV="1">
            <a:off x="6910673" y="4084453"/>
            <a:ext cx="0" cy="262832"/>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6563621" y="3823669"/>
            <a:ext cx="694101" cy="307777"/>
          </a:xfrm>
          <a:prstGeom prst="rect">
            <a:avLst/>
          </a:prstGeom>
          <a:noFill/>
        </p:spPr>
        <p:txBody>
          <a:bodyPr wrap="none" rtlCol="0">
            <a:spAutoFit/>
          </a:bodyPr>
          <a:lstStyle/>
          <a:p>
            <a:r>
              <a:rPr lang="fr-FR" sz="1400" dirty="0" err="1">
                <a:solidFill>
                  <a:srgbClr val="C00000"/>
                </a:solidFill>
              </a:rPr>
              <a:t>ALUSrc</a:t>
            </a:r>
            <a:endParaRPr lang="fr-FR" sz="1400" dirty="0">
              <a:solidFill>
                <a:srgbClr val="C00000"/>
              </a:solidFill>
            </a:endParaRPr>
          </a:p>
        </p:txBody>
      </p:sp>
      <p:cxnSp>
        <p:nvCxnSpPr>
          <p:cNvPr id="126" name="Elbow Connector 125"/>
          <p:cNvCxnSpPr>
            <a:endCxn id="121" idx="2"/>
          </p:cNvCxnSpPr>
          <p:nvPr/>
        </p:nvCxnSpPr>
        <p:spPr>
          <a:xfrm flipV="1">
            <a:off x="5970216" y="5467042"/>
            <a:ext cx="742867" cy="718136"/>
          </a:xfrm>
          <a:prstGeom prst="bentConnector3">
            <a:avLst>
              <a:gd name="adj1" fmla="val 50000"/>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Elbow Connector 126"/>
          <p:cNvCxnSpPr>
            <a:stCxn id="123" idx="3"/>
            <a:endCxn id="120" idx="2"/>
          </p:cNvCxnSpPr>
          <p:nvPr/>
        </p:nvCxnSpPr>
        <p:spPr>
          <a:xfrm flipV="1">
            <a:off x="7099833" y="4589314"/>
            <a:ext cx="435785" cy="415876"/>
          </a:xfrm>
          <a:prstGeom prst="bentConnector3">
            <a:avLst>
              <a:gd name="adj1" fmla="val 32720"/>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Elbow Connector 127"/>
          <p:cNvCxnSpPr>
            <a:stCxn id="129" idx="4"/>
            <a:endCxn id="130" idx="2"/>
          </p:cNvCxnSpPr>
          <p:nvPr/>
        </p:nvCxnSpPr>
        <p:spPr>
          <a:xfrm rot="5400000" flipH="1" flipV="1">
            <a:off x="7623434" y="3103687"/>
            <a:ext cx="72000" cy="3010441"/>
          </a:xfrm>
          <a:prstGeom prst="bentConnector4">
            <a:avLst>
              <a:gd name="adj1" fmla="val -1870810"/>
              <a:gd name="adj2" fmla="val 81804"/>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9" name="Oval 128"/>
          <p:cNvSpPr/>
          <p:nvPr/>
        </p:nvSpPr>
        <p:spPr>
          <a:xfrm>
            <a:off x="6082214" y="4500908"/>
            <a:ext cx="144000" cy="1440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6" name="Straight Connector 85"/>
          <p:cNvCxnSpPr>
            <a:endCxn id="200" idx="0"/>
          </p:cNvCxnSpPr>
          <p:nvPr/>
        </p:nvCxnSpPr>
        <p:spPr>
          <a:xfrm flipH="1">
            <a:off x="2241349" y="3589763"/>
            <a:ext cx="1502" cy="1594116"/>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7" name="I[15-11] BUS"/>
          <p:cNvCxnSpPr/>
          <p:nvPr/>
        </p:nvCxnSpPr>
        <p:spPr>
          <a:xfrm>
            <a:off x="2249784" y="6195454"/>
            <a:ext cx="3140820"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92" name="Freeform 91"/>
          <p:cNvSpPr/>
          <p:nvPr/>
        </p:nvSpPr>
        <p:spPr>
          <a:xfrm>
            <a:off x="7557466" y="1831203"/>
            <a:ext cx="849663" cy="1399923"/>
          </a:xfrm>
          <a:custGeom>
            <a:avLst/>
            <a:gdLst>
              <a:gd name="connsiteX0" fmla="*/ 0 w 849663"/>
              <a:gd name="connsiteY0" fmla="*/ 857756 h 1399923"/>
              <a:gd name="connsiteX1" fmla="*/ 8092 w 849663"/>
              <a:gd name="connsiteY1" fmla="*/ 1399923 h 1399923"/>
              <a:gd name="connsiteX2" fmla="*/ 849663 w 849663"/>
              <a:gd name="connsiteY2" fmla="*/ 1116701 h 1399923"/>
              <a:gd name="connsiteX3" fmla="*/ 849663 w 849663"/>
              <a:gd name="connsiteY3" fmla="*/ 275130 h 1399923"/>
              <a:gd name="connsiteX4" fmla="*/ 8092 w 849663"/>
              <a:gd name="connsiteY4" fmla="*/ 0 h 1399923"/>
              <a:gd name="connsiteX5" fmla="*/ 0 w 849663"/>
              <a:gd name="connsiteY5" fmla="*/ 606903 h 1399923"/>
              <a:gd name="connsiteX6" fmla="*/ 356049 w 849663"/>
              <a:gd name="connsiteY6" fmla="*/ 695915 h 1399923"/>
              <a:gd name="connsiteX7" fmla="*/ 0 w 849663"/>
              <a:gd name="connsiteY7" fmla="*/ 857756 h 1399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9663" h="1399923">
                <a:moveTo>
                  <a:pt x="0" y="857756"/>
                </a:moveTo>
                <a:lnTo>
                  <a:pt x="8092" y="1399923"/>
                </a:lnTo>
                <a:lnTo>
                  <a:pt x="849663" y="1116701"/>
                </a:lnTo>
                <a:lnTo>
                  <a:pt x="849663" y="275130"/>
                </a:lnTo>
                <a:lnTo>
                  <a:pt x="8092" y="0"/>
                </a:lnTo>
                <a:lnTo>
                  <a:pt x="0" y="606903"/>
                </a:lnTo>
                <a:lnTo>
                  <a:pt x="356049" y="695915"/>
                </a:lnTo>
                <a:lnTo>
                  <a:pt x="0" y="857756"/>
                </a:lnTo>
                <a:close/>
              </a:path>
            </a:pathLst>
          </a:custGeom>
          <a:solidFill>
            <a:srgbClr val="F2F2F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C00000"/>
              </a:solidFill>
            </a:endParaRPr>
          </a:p>
        </p:txBody>
      </p:sp>
      <p:sp>
        <p:nvSpPr>
          <p:cNvPr id="93" name="TextBox 92"/>
          <p:cNvSpPr txBox="1"/>
          <p:nvPr/>
        </p:nvSpPr>
        <p:spPr>
          <a:xfrm>
            <a:off x="7888723" y="2341519"/>
            <a:ext cx="530915" cy="338554"/>
          </a:xfrm>
          <a:prstGeom prst="rect">
            <a:avLst/>
          </a:prstGeom>
          <a:noFill/>
          <a:ln>
            <a:noFill/>
          </a:ln>
        </p:spPr>
        <p:txBody>
          <a:bodyPr wrap="none" rtlCol="0">
            <a:spAutoFit/>
          </a:bodyPr>
          <a:lstStyle/>
          <a:p>
            <a:r>
              <a:rPr lang="fr-FR" sz="1600" b="1" dirty="0" err="1"/>
              <a:t>Add</a:t>
            </a:r>
            <a:endParaRPr lang="fr-FR" sz="1600" b="1" dirty="0"/>
          </a:p>
        </p:txBody>
      </p:sp>
      <p:sp>
        <p:nvSpPr>
          <p:cNvPr id="94" name="Oval 93"/>
          <p:cNvSpPr/>
          <p:nvPr/>
        </p:nvSpPr>
        <p:spPr>
          <a:xfrm>
            <a:off x="6598409" y="2534019"/>
            <a:ext cx="627851" cy="895880"/>
          </a:xfrm>
          <a:prstGeom prst="ellipse">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5" name="TextBox 94"/>
          <p:cNvSpPr txBox="1"/>
          <p:nvPr/>
        </p:nvSpPr>
        <p:spPr>
          <a:xfrm>
            <a:off x="6598409" y="2804371"/>
            <a:ext cx="627851" cy="338554"/>
          </a:xfrm>
          <a:prstGeom prst="rect">
            <a:avLst/>
          </a:prstGeom>
          <a:noFill/>
        </p:spPr>
        <p:txBody>
          <a:bodyPr wrap="square" rtlCol="0">
            <a:spAutoFit/>
          </a:bodyPr>
          <a:lstStyle/>
          <a:p>
            <a:pPr algn="ctr"/>
            <a:r>
              <a:rPr lang="fr-FR" sz="1600" b="1" dirty="0"/>
              <a:t>&lt;&lt; 2</a:t>
            </a:r>
          </a:p>
        </p:txBody>
      </p:sp>
      <p:sp>
        <p:nvSpPr>
          <p:cNvPr id="116" name="Rounded Rectangle 115"/>
          <p:cNvSpPr/>
          <p:nvPr/>
        </p:nvSpPr>
        <p:spPr>
          <a:xfrm>
            <a:off x="8907576" y="1437752"/>
            <a:ext cx="378320" cy="1315810"/>
          </a:xfrm>
          <a:prstGeom prst="roundRect">
            <a:avLst>
              <a:gd name="adj" fmla="val 50000"/>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nchorCtr="1"/>
          <a:lstStyle/>
          <a:p>
            <a:pPr algn="ctr"/>
            <a:r>
              <a:rPr lang="fr-FR" sz="1200" b="1" dirty="0">
                <a:solidFill>
                  <a:srgbClr val="00B050"/>
                </a:solidFill>
              </a:rPr>
              <a:t>0</a:t>
            </a:r>
            <a:r>
              <a:rPr lang="fr-FR" sz="1200" b="1" dirty="0">
                <a:solidFill>
                  <a:schemeClr val="tx1"/>
                </a:solidFill>
              </a:rPr>
              <a:t>mux1</a:t>
            </a:r>
          </a:p>
        </p:txBody>
      </p:sp>
      <p:cxnSp>
        <p:nvCxnSpPr>
          <p:cNvPr id="117" name="Straight Connector 116"/>
          <p:cNvCxnSpPr/>
          <p:nvPr/>
        </p:nvCxnSpPr>
        <p:spPr>
          <a:xfrm flipV="1">
            <a:off x="9096736" y="2753562"/>
            <a:ext cx="0" cy="11128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p:nvPr/>
        </p:nvCxnSpPr>
        <p:spPr>
          <a:xfrm>
            <a:off x="7226260" y="2996060"/>
            <a:ext cx="33120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Elbow Connector 137"/>
          <p:cNvCxnSpPr>
            <a:stCxn id="148" idx="0"/>
            <a:endCxn id="94" idx="2"/>
          </p:cNvCxnSpPr>
          <p:nvPr/>
        </p:nvCxnSpPr>
        <p:spPr>
          <a:xfrm rot="5400000" flipH="1" flipV="1">
            <a:off x="5258016" y="4061378"/>
            <a:ext cx="2419811" cy="260975"/>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p:nvPr/>
        </p:nvCxnSpPr>
        <p:spPr>
          <a:xfrm>
            <a:off x="8407129" y="2534019"/>
            <a:ext cx="500447"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Elbow Connector 139"/>
          <p:cNvCxnSpPr>
            <a:stCxn id="116" idx="3"/>
            <a:endCxn id="216" idx="0"/>
          </p:cNvCxnSpPr>
          <p:nvPr/>
        </p:nvCxnSpPr>
        <p:spPr>
          <a:xfrm flipH="1" flipV="1">
            <a:off x="475968" y="1993727"/>
            <a:ext cx="8809928" cy="101930"/>
          </a:xfrm>
          <a:prstGeom prst="bentConnector4">
            <a:avLst>
              <a:gd name="adj1" fmla="val -2595"/>
              <a:gd name="adj2" fmla="val 869719"/>
            </a:avLst>
          </a:prstGeom>
          <a:ln w="57150" cmpd="dbl">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906004" y="2102934"/>
            <a:ext cx="3368804" cy="0"/>
          </a:xfrm>
          <a:prstGeom prst="straightConnector1">
            <a:avLst/>
          </a:prstGeom>
          <a:ln w="57150" cmpd="dbl">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45" name="Elbow Connector 144"/>
          <p:cNvCxnSpPr>
            <a:stCxn id="146" idx="0"/>
            <a:endCxn id="147" idx="2"/>
          </p:cNvCxnSpPr>
          <p:nvPr/>
        </p:nvCxnSpPr>
        <p:spPr>
          <a:xfrm rot="5400000" flipH="1" flipV="1">
            <a:off x="7448033" y="565388"/>
            <a:ext cx="353159" cy="2565927"/>
          </a:xfrm>
          <a:prstGeom prst="bentConnector2">
            <a:avLst/>
          </a:prstGeom>
          <a:ln w="57150" cmpd="dbl">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46" name="Oval 145"/>
          <p:cNvSpPr/>
          <p:nvPr/>
        </p:nvSpPr>
        <p:spPr>
          <a:xfrm>
            <a:off x="6274808" y="2024930"/>
            <a:ext cx="133682" cy="13368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8" name="Oval 147"/>
          <p:cNvSpPr/>
          <p:nvPr/>
        </p:nvSpPr>
        <p:spPr>
          <a:xfrm>
            <a:off x="6265434" y="5401770"/>
            <a:ext cx="144000" cy="1440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le 1"/>
          <p:cNvSpPr>
            <a:spLocks noGrp="1"/>
          </p:cNvSpPr>
          <p:nvPr>
            <p:ph type="title"/>
          </p:nvPr>
        </p:nvSpPr>
        <p:spPr/>
        <p:txBody>
          <a:bodyPr>
            <a:normAutofit/>
          </a:bodyPr>
          <a:lstStyle/>
          <a:p>
            <a:pPr algn="ctr"/>
            <a:r>
              <a:rPr lang="fr-FR" b="1" dirty="0">
                <a:solidFill>
                  <a:srgbClr val="C00000"/>
                </a:solidFill>
              </a:rPr>
              <a:t>Chemin de l’instruction « </a:t>
            </a:r>
            <a:r>
              <a:rPr lang="fr-FR" dirty="0" err="1">
                <a:solidFill>
                  <a:srgbClr val="C00000"/>
                </a:solidFill>
                <a:latin typeface="Consolas" panose="020B0609020204030204" pitchFamily="49" charset="0"/>
              </a:rPr>
              <a:t>sw</a:t>
            </a:r>
            <a:r>
              <a:rPr lang="fr-FR" b="1" dirty="0">
                <a:solidFill>
                  <a:srgbClr val="C00000"/>
                </a:solidFill>
              </a:rPr>
              <a:t> »</a:t>
            </a:r>
            <a:br>
              <a:rPr lang="fr-FR" b="1" dirty="0">
                <a:solidFill>
                  <a:srgbClr val="C00000"/>
                </a:solidFill>
              </a:rPr>
            </a:br>
            <a:endParaRPr lang="fr-FR" b="1" dirty="0">
              <a:solidFill>
                <a:srgbClr val="C00000"/>
              </a:solidFill>
            </a:endParaRPr>
          </a:p>
        </p:txBody>
      </p:sp>
      <p:sp>
        <p:nvSpPr>
          <p:cNvPr id="200" name="Oval 199"/>
          <p:cNvSpPr/>
          <p:nvPr/>
        </p:nvSpPr>
        <p:spPr>
          <a:xfrm>
            <a:off x="2178349" y="5183879"/>
            <a:ext cx="126000" cy="12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99" name="Oval 198"/>
          <p:cNvSpPr/>
          <p:nvPr/>
        </p:nvSpPr>
        <p:spPr>
          <a:xfrm>
            <a:off x="2180434" y="4042563"/>
            <a:ext cx="126000" cy="1260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cxnSp>
        <p:nvCxnSpPr>
          <p:cNvPr id="141" name="Straight Arrow Connector 140"/>
          <p:cNvCxnSpPr>
            <a:endCxn id="114" idx="2"/>
          </p:cNvCxnSpPr>
          <p:nvPr/>
        </p:nvCxnSpPr>
        <p:spPr>
          <a:xfrm>
            <a:off x="8627618" y="4034692"/>
            <a:ext cx="151693" cy="1273"/>
          </a:xfrm>
          <a:prstGeom prst="straightConnector1">
            <a:avLst/>
          </a:prstGeom>
          <a:ln w="57150">
            <a:solidFill>
              <a:srgbClr val="00B050"/>
            </a:solidFill>
            <a:tailEnd type="non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2240404" y="6154830"/>
            <a:ext cx="667170" cy="307777"/>
          </a:xfrm>
          <a:prstGeom prst="rect">
            <a:avLst/>
          </a:prstGeom>
          <a:noFill/>
        </p:spPr>
        <p:txBody>
          <a:bodyPr wrap="none" rtlCol="0">
            <a:spAutoFit/>
          </a:bodyPr>
          <a:lstStyle/>
          <a:p>
            <a:r>
              <a:rPr lang="fr-FR" sz="1400" dirty="0">
                <a:solidFill>
                  <a:schemeClr val="accent5">
                    <a:lumMod val="50000"/>
                  </a:schemeClr>
                </a:solidFill>
              </a:rPr>
              <a:t>I[15-0]</a:t>
            </a:r>
          </a:p>
        </p:txBody>
      </p:sp>
      <p:sp>
        <p:nvSpPr>
          <p:cNvPr id="135" name="ALU_label"/>
          <p:cNvSpPr txBox="1"/>
          <p:nvPr/>
        </p:nvSpPr>
        <p:spPr>
          <a:xfrm>
            <a:off x="7953068" y="3462205"/>
            <a:ext cx="589520" cy="369332"/>
          </a:xfrm>
          <a:prstGeom prst="rect">
            <a:avLst/>
          </a:prstGeom>
          <a:noFill/>
        </p:spPr>
        <p:txBody>
          <a:bodyPr wrap="none" rtlCol="0">
            <a:spAutoFit/>
          </a:bodyPr>
          <a:lstStyle/>
          <a:p>
            <a:r>
              <a:rPr lang="fr-FR" dirty="0" err="1"/>
              <a:t>zero</a:t>
            </a:r>
            <a:endParaRPr lang="fr-FR" dirty="0"/>
          </a:p>
        </p:txBody>
      </p:sp>
    </p:spTree>
    <p:extLst>
      <p:ext uri="{BB962C8B-B14F-4D97-AF65-F5344CB8AC3E}">
        <p14:creationId xmlns:p14="http://schemas.microsoft.com/office/powerpoint/2010/main" val="2625305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gistres de Controle"/>
          <p:cNvSpPr txBox="1">
            <a:spLocks/>
          </p:cNvSpPr>
          <p:nvPr/>
        </p:nvSpPr>
        <p:spPr>
          <a:xfrm>
            <a:off x="139701" y="2108405"/>
            <a:ext cx="3035318" cy="2568216"/>
          </a:xfrm>
          <a:prstGeom prst="rect">
            <a:avLst/>
          </a:prstGeom>
          <a:solidFill>
            <a:schemeClr val="tx1">
              <a:lumMod val="75000"/>
              <a:lumOff val="25000"/>
            </a:schemeClr>
          </a:solidFill>
          <a:ln>
            <a:solidFill>
              <a:schemeClr val="bg1"/>
            </a:solidFill>
          </a:ln>
          <a:effectLst>
            <a:outerShdw blurRad="50800" dist="177800" dir="2700000" algn="tl" rotWithShape="0">
              <a:prstClr val="black">
                <a:alpha val="40000"/>
              </a:prstClr>
            </a:outerShdw>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800"/>
              </a:spcBef>
              <a:buFont typeface="Arial" panose="020B0604020202020204" pitchFamily="34" charset="0"/>
              <a:buNone/>
            </a:pPr>
            <a:endParaRPr lang="fr-FR" dirty="0"/>
          </a:p>
        </p:txBody>
      </p:sp>
      <p:graphicFrame>
        <p:nvGraphicFramePr>
          <p:cNvPr id="10" name="Memoire_add"/>
          <p:cNvGraphicFramePr>
            <a:graphicFrameLocks noGrp="1"/>
          </p:cNvGraphicFramePr>
          <p:nvPr/>
        </p:nvGraphicFramePr>
        <p:xfrm>
          <a:off x="144058" y="1742420"/>
          <a:ext cx="3032643" cy="2931160"/>
        </p:xfrm>
        <a:graphic>
          <a:graphicData uri="http://schemas.openxmlformats.org/drawingml/2006/table">
            <a:tbl>
              <a:tblPr firstRow="1" bandRow="1">
                <a:effectLst/>
                <a:tableStyleId>{5C22544A-7EE6-4342-B048-85BDC9FD1C3A}</a:tableStyleId>
              </a:tblPr>
              <a:tblGrid>
                <a:gridCol w="904785">
                  <a:extLst>
                    <a:ext uri="{9D8B030D-6E8A-4147-A177-3AD203B41FA5}">
                      <a16:colId xmlns:a16="http://schemas.microsoft.com/office/drawing/2014/main" val="20000"/>
                    </a:ext>
                  </a:extLst>
                </a:gridCol>
                <a:gridCol w="2127858">
                  <a:extLst>
                    <a:ext uri="{9D8B030D-6E8A-4147-A177-3AD203B41FA5}">
                      <a16:colId xmlns:a16="http://schemas.microsoft.com/office/drawing/2014/main" val="20001"/>
                    </a:ext>
                  </a:extLst>
                </a:gridCol>
              </a:tblGrid>
              <a:tr h="370840">
                <a:tc>
                  <a:txBody>
                    <a:bodyPr/>
                    <a:lstStyle/>
                    <a:p>
                      <a:pPr algn="ctr"/>
                      <a:r>
                        <a:rPr lang="fr-FR" b="0" dirty="0"/>
                        <a:t>adresse</a:t>
                      </a:r>
                    </a:p>
                  </a:txBody>
                  <a:tcPr>
                    <a:lnB w="38100" cmpd="sng">
                      <a:noFill/>
                    </a:lnB>
                  </a:tcPr>
                </a:tc>
                <a:tc>
                  <a:txBody>
                    <a:bodyPr/>
                    <a:lstStyle/>
                    <a:p>
                      <a:pPr algn="ctr"/>
                      <a:r>
                        <a:rPr lang="fr-FR" b="0" dirty="0"/>
                        <a:t>Instruction</a:t>
                      </a:r>
                    </a:p>
                  </a:txBody>
                  <a:tcPr>
                    <a:lnB w="38100" cmpd="sng">
                      <a:noFill/>
                    </a:lnB>
                  </a:tcPr>
                </a:tc>
                <a:extLst>
                  <a:ext uri="{0D108BD9-81ED-4DB2-BD59-A6C34878D82A}">
                    <a16:rowId xmlns:a16="http://schemas.microsoft.com/office/drawing/2014/main" val="10000"/>
                  </a:ext>
                </a:extLst>
              </a:tr>
              <a:tr h="370840">
                <a:tc>
                  <a:txBody>
                    <a:bodyPr/>
                    <a:lstStyle/>
                    <a:p>
                      <a:pPr algn="ctr"/>
                      <a:r>
                        <a:rPr lang="fr-FR" b="0" dirty="0">
                          <a:solidFill>
                            <a:schemeClr val="bg1"/>
                          </a:solidFill>
                        </a:rPr>
                        <a:t>.</a:t>
                      </a:r>
                    </a:p>
                    <a:p>
                      <a:pPr algn="ctr"/>
                      <a:r>
                        <a:rPr lang="fr-FR" b="0" dirty="0">
                          <a:solidFill>
                            <a:schemeClr val="bg1"/>
                          </a:solidFill>
                        </a:rPr>
                        <a:t>.</a:t>
                      </a:r>
                    </a:p>
                    <a:p>
                      <a:pPr algn="ctr"/>
                      <a:r>
                        <a:rPr lang="fr-FR" b="0" dirty="0">
                          <a:solidFill>
                            <a:schemeClr val="bg1"/>
                          </a:solidFill>
                        </a:rPr>
                        <a:t>.</a:t>
                      </a:r>
                    </a:p>
                    <a:p>
                      <a:pPr algn="ctr"/>
                      <a:r>
                        <a:rPr lang="fr-FR" b="0" dirty="0">
                          <a:solidFill>
                            <a:srgbClr val="FFFF00"/>
                          </a:solidFill>
                        </a:rPr>
                        <a:t>0xf408</a:t>
                      </a:r>
                    </a:p>
                    <a:p>
                      <a:pPr marL="0" marR="0" lvl="0" indent="0" algn="ctr" defTabSz="914400" rtl="0" eaLnBrk="1" fontAlgn="auto" latinLnBrk="0" hangingPunct="1">
                        <a:lnSpc>
                          <a:spcPct val="100000"/>
                        </a:lnSpc>
                        <a:spcBef>
                          <a:spcPts val="0"/>
                        </a:spcBef>
                        <a:spcAft>
                          <a:spcPts val="0"/>
                        </a:spcAft>
                        <a:buClrTx/>
                        <a:buSzTx/>
                        <a:buFontTx/>
                        <a:buNone/>
                        <a:tabLst/>
                        <a:defRPr/>
                      </a:pPr>
                      <a:r>
                        <a:rPr lang="fr-FR" b="0" dirty="0">
                          <a:solidFill>
                            <a:schemeClr val="bg1"/>
                          </a:solidFill>
                        </a:rPr>
                        <a:t>0xf409</a:t>
                      </a:r>
                    </a:p>
                    <a:p>
                      <a:pPr marL="0" marR="0" lvl="0" indent="0" algn="ctr" defTabSz="914400" rtl="0" eaLnBrk="1" fontAlgn="auto" latinLnBrk="0" hangingPunct="1">
                        <a:lnSpc>
                          <a:spcPct val="100000"/>
                        </a:lnSpc>
                        <a:spcBef>
                          <a:spcPts val="0"/>
                        </a:spcBef>
                        <a:spcAft>
                          <a:spcPts val="0"/>
                        </a:spcAft>
                        <a:buClrTx/>
                        <a:buSzTx/>
                        <a:buFontTx/>
                        <a:buNone/>
                        <a:tabLst/>
                        <a:defRPr/>
                      </a:pPr>
                      <a:r>
                        <a:rPr lang="fr-FR" b="0" dirty="0">
                          <a:solidFill>
                            <a:schemeClr val="bg1"/>
                          </a:solidFill>
                        </a:rPr>
                        <a:t>0xf40A</a:t>
                      </a:r>
                    </a:p>
                    <a:p>
                      <a:pPr marL="0" marR="0" lvl="0" indent="0" algn="ctr" defTabSz="914400" rtl="0" eaLnBrk="1" fontAlgn="auto" latinLnBrk="0" hangingPunct="1">
                        <a:lnSpc>
                          <a:spcPct val="100000"/>
                        </a:lnSpc>
                        <a:spcBef>
                          <a:spcPts val="0"/>
                        </a:spcBef>
                        <a:spcAft>
                          <a:spcPts val="0"/>
                        </a:spcAft>
                        <a:buClrTx/>
                        <a:buSzTx/>
                        <a:buFontTx/>
                        <a:buNone/>
                        <a:tabLst/>
                        <a:defRPr/>
                      </a:pPr>
                      <a:r>
                        <a:rPr lang="fr-FR" b="0" dirty="0">
                          <a:solidFill>
                            <a:schemeClr val="bg1"/>
                          </a:solidFill>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lang="fr-FR" b="0" dirty="0">
                          <a:solidFill>
                            <a:schemeClr val="bg1"/>
                          </a:solidFill>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lang="fr-FR" b="0" dirty="0">
                          <a:solidFill>
                            <a:schemeClr val="bg1"/>
                          </a:solidFill>
                        </a:rPr>
                        <a:t>.</a:t>
                      </a:r>
                    </a:p>
                  </a:txBody>
                  <a:tcPr>
                    <a:lnL w="12700" cmpd="sng">
                      <a:noFill/>
                    </a:lnL>
                    <a:lnR w="12700" cap="flat" cmpd="sng" algn="ctr">
                      <a:solidFill>
                        <a:schemeClr val="bg1"/>
                      </a:solidFill>
                      <a:prstDash val="dot"/>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algn="ctr"/>
                      <a:r>
                        <a:rPr lang="fr-FR" b="0" dirty="0">
                          <a:solidFill>
                            <a:schemeClr val="bg1"/>
                          </a:solidFill>
                        </a:rPr>
                        <a:t>.</a:t>
                      </a:r>
                    </a:p>
                    <a:p>
                      <a:pPr algn="ctr"/>
                      <a:r>
                        <a:rPr lang="fr-FR" b="0" dirty="0">
                          <a:solidFill>
                            <a:schemeClr val="bg1"/>
                          </a:solidFill>
                        </a:rPr>
                        <a:t>.</a:t>
                      </a:r>
                    </a:p>
                    <a:p>
                      <a:pPr algn="ctr"/>
                      <a:r>
                        <a:rPr lang="fr-FR" b="0" dirty="0">
                          <a:solidFill>
                            <a:schemeClr val="bg1"/>
                          </a:solidFill>
                        </a:rPr>
                        <a:t>.</a:t>
                      </a:r>
                    </a:p>
                    <a:p>
                      <a:pPr algn="l"/>
                      <a:r>
                        <a:rPr lang="fr-FR" b="0" dirty="0" err="1">
                          <a:solidFill>
                            <a:srgbClr val="FFFF00"/>
                          </a:solidFill>
                        </a:rPr>
                        <a:t>add</a:t>
                      </a:r>
                      <a:r>
                        <a:rPr lang="fr-FR" b="0" dirty="0">
                          <a:solidFill>
                            <a:srgbClr val="FFFF00"/>
                          </a:solidFill>
                        </a:rPr>
                        <a:t> r2 , r5, M[0xa4]</a:t>
                      </a:r>
                    </a:p>
                    <a:p>
                      <a:pPr algn="l"/>
                      <a:r>
                        <a:rPr lang="fr-FR" b="0" dirty="0" err="1">
                          <a:solidFill>
                            <a:schemeClr val="bg1"/>
                          </a:solidFill>
                        </a:rPr>
                        <a:t>jpz</a:t>
                      </a:r>
                      <a:r>
                        <a:rPr lang="fr-FR" b="0" dirty="0">
                          <a:solidFill>
                            <a:schemeClr val="bg1"/>
                          </a:solidFill>
                        </a:rPr>
                        <a:t> 0xf400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err="1">
                          <a:solidFill>
                            <a:schemeClr val="bg1"/>
                          </a:solidFill>
                        </a:rPr>
                        <a:t>lw</a:t>
                      </a:r>
                      <a:r>
                        <a:rPr lang="fr-FR" b="0" dirty="0">
                          <a:solidFill>
                            <a:schemeClr val="bg1"/>
                          </a:solidFill>
                        </a:rPr>
                        <a:t> r0, M[0xAF]</a:t>
                      </a:r>
                    </a:p>
                    <a:p>
                      <a:pPr algn="ctr"/>
                      <a:r>
                        <a:rPr lang="fr-FR" b="0" dirty="0">
                          <a:solidFill>
                            <a:schemeClr val="bg1"/>
                          </a:solidFill>
                        </a:rPr>
                        <a:t>.</a:t>
                      </a:r>
                    </a:p>
                    <a:p>
                      <a:pPr algn="ctr"/>
                      <a:r>
                        <a:rPr lang="fr-FR" b="0" dirty="0">
                          <a:solidFill>
                            <a:schemeClr val="bg1"/>
                          </a:solidFill>
                        </a:rPr>
                        <a:t>.</a:t>
                      </a:r>
                    </a:p>
                    <a:p>
                      <a:pPr algn="ctr"/>
                      <a:r>
                        <a:rPr lang="fr-FR" b="0" dirty="0">
                          <a:solidFill>
                            <a:schemeClr val="bg1"/>
                          </a:solidFill>
                        </a:rPr>
                        <a:t>.</a:t>
                      </a:r>
                    </a:p>
                  </a:txBody>
                  <a:tcPr>
                    <a:lnL w="12700" cap="flat" cmpd="sng" algn="ctr">
                      <a:solidFill>
                        <a:schemeClr val="bg1"/>
                      </a:solidFill>
                      <a:prstDash val="dot"/>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83" name="Memoire_jpz"/>
          <p:cNvGraphicFramePr>
            <a:graphicFrameLocks noGrp="1"/>
          </p:cNvGraphicFramePr>
          <p:nvPr/>
        </p:nvGraphicFramePr>
        <p:xfrm>
          <a:off x="142563" y="1738945"/>
          <a:ext cx="3032643" cy="2931160"/>
        </p:xfrm>
        <a:graphic>
          <a:graphicData uri="http://schemas.openxmlformats.org/drawingml/2006/table">
            <a:tbl>
              <a:tblPr firstRow="1" bandRow="1">
                <a:effectLst/>
                <a:tableStyleId>{5C22544A-7EE6-4342-B048-85BDC9FD1C3A}</a:tableStyleId>
              </a:tblPr>
              <a:tblGrid>
                <a:gridCol w="904785">
                  <a:extLst>
                    <a:ext uri="{9D8B030D-6E8A-4147-A177-3AD203B41FA5}">
                      <a16:colId xmlns:a16="http://schemas.microsoft.com/office/drawing/2014/main" val="20000"/>
                    </a:ext>
                  </a:extLst>
                </a:gridCol>
                <a:gridCol w="2127858">
                  <a:extLst>
                    <a:ext uri="{9D8B030D-6E8A-4147-A177-3AD203B41FA5}">
                      <a16:colId xmlns:a16="http://schemas.microsoft.com/office/drawing/2014/main" val="20001"/>
                    </a:ext>
                  </a:extLst>
                </a:gridCol>
              </a:tblGrid>
              <a:tr h="370840">
                <a:tc>
                  <a:txBody>
                    <a:bodyPr/>
                    <a:lstStyle/>
                    <a:p>
                      <a:pPr algn="ctr"/>
                      <a:r>
                        <a:rPr lang="fr-FR" b="0" dirty="0"/>
                        <a:t>adresse</a:t>
                      </a:r>
                    </a:p>
                  </a:txBody>
                  <a:tcPr>
                    <a:lnB w="38100" cmpd="sng">
                      <a:noFill/>
                    </a:lnB>
                  </a:tcPr>
                </a:tc>
                <a:tc>
                  <a:txBody>
                    <a:bodyPr/>
                    <a:lstStyle/>
                    <a:p>
                      <a:pPr algn="ctr"/>
                      <a:r>
                        <a:rPr lang="fr-FR" b="0" dirty="0"/>
                        <a:t>Instruction</a:t>
                      </a:r>
                    </a:p>
                  </a:txBody>
                  <a:tcPr>
                    <a:lnB w="38100" cmpd="sng">
                      <a:noFill/>
                    </a:lnB>
                  </a:tcPr>
                </a:tc>
                <a:extLst>
                  <a:ext uri="{0D108BD9-81ED-4DB2-BD59-A6C34878D82A}">
                    <a16:rowId xmlns:a16="http://schemas.microsoft.com/office/drawing/2014/main" val="10000"/>
                  </a:ext>
                </a:extLst>
              </a:tr>
              <a:tr h="370840">
                <a:tc>
                  <a:txBody>
                    <a:bodyPr/>
                    <a:lstStyle/>
                    <a:p>
                      <a:pPr algn="ctr"/>
                      <a:r>
                        <a:rPr lang="fr-FR" b="0" dirty="0">
                          <a:solidFill>
                            <a:schemeClr val="bg1"/>
                          </a:solidFill>
                        </a:rPr>
                        <a:t>.</a:t>
                      </a:r>
                    </a:p>
                    <a:p>
                      <a:pPr algn="ctr"/>
                      <a:r>
                        <a:rPr lang="fr-FR" b="0" dirty="0">
                          <a:solidFill>
                            <a:schemeClr val="bg1"/>
                          </a:solidFill>
                        </a:rPr>
                        <a:t>.</a:t>
                      </a:r>
                    </a:p>
                    <a:p>
                      <a:pPr algn="ctr"/>
                      <a:r>
                        <a:rPr lang="fr-FR" b="0" dirty="0">
                          <a:solidFill>
                            <a:schemeClr val="bg1"/>
                          </a:solidFill>
                        </a:rPr>
                        <a:t>.</a:t>
                      </a:r>
                    </a:p>
                    <a:p>
                      <a:pPr algn="ctr"/>
                      <a:r>
                        <a:rPr lang="fr-FR" b="0" dirty="0">
                          <a:solidFill>
                            <a:schemeClr val="bg1"/>
                          </a:solidFill>
                        </a:rPr>
                        <a:t>0xf408</a:t>
                      </a:r>
                    </a:p>
                    <a:p>
                      <a:pPr marL="0" marR="0" lvl="0" indent="0" algn="ctr" defTabSz="914400" rtl="0" eaLnBrk="1" fontAlgn="auto" latinLnBrk="0" hangingPunct="1">
                        <a:lnSpc>
                          <a:spcPct val="100000"/>
                        </a:lnSpc>
                        <a:spcBef>
                          <a:spcPts val="0"/>
                        </a:spcBef>
                        <a:spcAft>
                          <a:spcPts val="0"/>
                        </a:spcAft>
                        <a:buClrTx/>
                        <a:buSzTx/>
                        <a:buFontTx/>
                        <a:buNone/>
                        <a:tabLst/>
                        <a:defRPr/>
                      </a:pPr>
                      <a:r>
                        <a:rPr lang="fr-FR" b="0" dirty="0">
                          <a:solidFill>
                            <a:srgbClr val="FFFF00"/>
                          </a:solidFill>
                        </a:rPr>
                        <a:t>0xf409</a:t>
                      </a:r>
                    </a:p>
                    <a:p>
                      <a:pPr marL="0" marR="0" lvl="0" indent="0" algn="ctr" defTabSz="914400" rtl="0" eaLnBrk="1" fontAlgn="auto" latinLnBrk="0" hangingPunct="1">
                        <a:lnSpc>
                          <a:spcPct val="100000"/>
                        </a:lnSpc>
                        <a:spcBef>
                          <a:spcPts val="0"/>
                        </a:spcBef>
                        <a:spcAft>
                          <a:spcPts val="0"/>
                        </a:spcAft>
                        <a:buClrTx/>
                        <a:buSzTx/>
                        <a:buFontTx/>
                        <a:buNone/>
                        <a:tabLst/>
                        <a:defRPr/>
                      </a:pPr>
                      <a:r>
                        <a:rPr lang="fr-FR" b="0" dirty="0">
                          <a:solidFill>
                            <a:schemeClr val="bg1"/>
                          </a:solidFill>
                        </a:rPr>
                        <a:t>0xf40A</a:t>
                      </a:r>
                    </a:p>
                    <a:p>
                      <a:pPr marL="0" marR="0" lvl="0" indent="0" algn="ctr" defTabSz="914400" rtl="0" eaLnBrk="1" fontAlgn="auto" latinLnBrk="0" hangingPunct="1">
                        <a:lnSpc>
                          <a:spcPct val="100000"/>
                        </a:lnSpc>
                        <a:spcBef>
                          <a:spcPts val="0"/>
                        </a:spcBef>
                        <a:spcAft>
                          <a:spcPts val="0"/>
                        </a:spcAft>
                        <a:buClrTx/>
                        <a:buSzTx/>
                        <a:buFontTx/>
                        <a:buNone/>
                        <a:tabLst/>
                        <a:defRPr/>
                      </a:pPr>
                      <a:r>
                        <a:rPr lang="fr-FR" b="0" dirty="0">
                          <a:solidFill>
                            <a:schemeClr val="bg1"/>
                          </a:solidFill>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lang="fr-FR" b="0" dirty="0">
                          <a:solidFill>
                            <a:schemeClr val="bg1"/>
                          </a:solidFill>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lang="fr-FR" b="0" dirty="0">
                          <a:solidFill>
                            <a:schemeClr val="bg1"/>
                          </a:solidFill>
                        </a:rPr>
                        <a:t>.</a:t>
                      </a:r>
                    </a:p>
                  </a:txBody>
                  <a:tcPr>
                    <a:lnL w="12700" cmpd="sng">
                      <a:noFill/>
                    </a:lnL>
                    <a:lnR w="12700" cap="flat" cmpd="sng" algn="ctr">
                      <a:solidFill>
                        <a:schemeClr val="bg1"/>
                      </a:solidFill>
                      <a:prstDash val="dot"/>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algn="ctr"/>
                      <a:r>
                        <a:rPr lang="fr-FR" b="0" dirty="0">
                          <a:solidFill>
                            <a:schemeClr val="bg1"/>
                          </a:solidFill>
                        </a:rPr>
                        <a:t>.</a:t>
                      </a:r>
                    </a:p>
                    <a:p>
                      <a:pPr algn="ctr"/>
                      <a:r>
                        <a:rPr lang="fr-FR" b="0" dirty="0">
                          <a:solidFill>
                            <a:schemeClr val="bg1"/>
                          </a:solidFill>
                        </a:rPr>
                        <a:t>.</a:t>
                      </a:r>
                    </a:p>
                    <a:p>
                      <a:pPr algn="ctr"/>
                      <a:r>
                        <a:rPr lang="fr-FR" b="0" dirty="0">
                          <a:solidFill>
                            <a:schemeClr val="bg1"/>
                          </a:solidFill>
                        </a:rPr>
                        <a:t>.</a:t>
                      </a:r>
                    </a:p>
                    <a:p>
                      <a:pPr algn="l"/>
                      <a:r>
                        <a:rPr lang="fr-FR" b="0" dirty="0" err="1">
                          <a:solidFill>
                            <a:schemeClr val="bg1"/>
                          </a:solidFill>
                        </a:rPr>
                        <a:t>add</a:t>
                      </a:r>
                      <a:r>
                        <a:rPr lang="fr-FR" b="0" dirty="0">
                          <a:solidFill>
                            <a:schemeClr val="bg1"/>
                          </a:solidFill>
                        </a:rPr>
                        <a:t> r2 , r5, M[0xa4]</a:t>
                      </a:r>
                    </a:p>
                    <a:p>
                      <a:pPr algn="l"/>
                      <a:r>
                        <a:rPr lang="fr-FR" b="0" dirty="0" err="1">
                          <a:solidFill>
                            <a:srgbClr val="FFFF00"/>
                          </a:solidFill>
                        </a:rPr>
                        <a:t>jpz</a:t>
                      </a:r>
                      <a:r>
                        <a:rPr lang="fr-FR" b="0" dirty="0">
                          <a:solidFill>
                            <a:srgbClr val="FFFF00"/>
                          </a:solidFill>
                        </a:rPr>
                        <a:t> 0xf400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err="1">
                          <a:solidFill>
                            <a:schemeClr val="bg1"/>
                          </a:solidFill>
                        </a:rPr>
                        <a:t>lw</a:t>
                      </a:r>
                      <a:r>
                        <a:rPr lang="fr-FR" b="0" dirty="0">
                          <a:solidFill>
                            <a:schemeClr val="bg1"/>
                          </a:solidFill>
                        </a:rPr>
                        <a:t> r0, M[0xAF]</a:t>
                      </a:r>
                    </a:p>
                    <a:p>
                      <a:pPr algn="ctr"/>
                      <a:r>
                        <a:rPr lang="fr-FR" b="0" dirty="0">
                          <a:solidFill>
                            <a:schemeClr val="bg1"/>
                          </a:solidFill>
                        </a:rPr>
                        <a:t>.</a:t>
                      </a:r>
                    </a:p>
                    <a:p>
                      <a:pPr algn="ctr"/>
                      <a:r>
                        <a:rPr lang="fr-FR" b="0" dirty="0">
                          <a:solidFill>
                            <a:schemeClr val="bg1"/>
                          </a:solidFill>
                        </a:rPr>
                        <a:t>.</a:t>
                      </a:r>
                    </a:p>
                    <a:p>
                      <a:pPr algn="ctr"/>
                      <a:r>
                        <a:rPr lang="fr-FR" b="0" dirty="0">
                          <a:solidFill>
                            <a:schemeClr val="bg1"/>
                          </a:solidFill>
                        </a:rPr>
                        <a:t>.</a:t>
                      </a:r>
                    </a:p>
                  </a:txBody>
                  <a:tcPr>
                    <a:lnL w="12700" cap="flat" cmpd="sng" algn="ctr">
                      <a:solidFill>
                        <a:schemeClr val="bg1"/>
                      </a:solidFill>
                      <a:prstDash val="dot"/>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141" name="Right Arrow 140"/>
          <p:cNvSpPr/>
          <p:nvPr/>
        </p:nvSpPr>
        <p:spPr>
          <a:xfrm>
            <a:off x="9269436" y="4678333"/>
            <a:ext cx="2064124" cy="32337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Right Arrow 41"/>
          <p:cNvSpPr/>
          <p:nvPr/>
        </p:nvSpPr>
        <p:spPr>
          <a:xfrm>
            <a:off x="9548193" y="1205713"/>
            <a:ext cx="1727007" cy="835826"/>
          </a:xfrm>
          <a:prstGeom prst="rightArrow">
            <a:avLst/>
          </a:prstGeom>
          <a:solidFill>
            <a:schemeClr val="tx1">
              <a:lumMod val="75000"/>
              <a:lumOff val="25000"/>
              <a:alpha val="73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4" name="Left-Right Arrow 133"/>
          <p:cNvSpPr/>
          <p:nvPr/>
        </p:nvSpPr>
        <p:spPr>
          <a:xfrm>
            <a:off x="9701769" y="2859759"/>
            <a:ext cx="1631791" cy="833094"/>
          </a:xfrm>
          <a:prstGeom prst="leftRightArrow">
            <a:avLst>
              <a:gd name="adj1" fmla="val 50613"/>
              <a:gd name="adj2" fmla="val 50000"/>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2" name="Rectangle 141"/>
          <p:cNvSpPr/>
          <p:nvPr/>
        </p:nvSpPr>
        <p:spPr>
          <a:xfrm>
            <a:off x="11333560" y="868015"/>
            <a:ext cx="1003584" cy="4550156"/>
          </a:xfrm>
          <a:prstGeom prst="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800" dirty="0"/>
              <a:t>Contrôleur   Mémoire</a:t>
            </a:r>
          </a:p>
        </p:txBody>
      </p:sp>
      <p:sp>
        <p:nvSpPr>
          <p:cNvPr id="160" name="CMD_BUS"/>
          <p:cNvSpPr/>
          <p:nvPr/>
        </p:nvSpPr>
        <p:spPr>
          <a:xfrm>
            <a:off x="9783144" y="4055600"/>
            <a:ext cx="1442758" cy="713269"/>
          </a:xfrm>
          <a:prstGeom prst="rect">
            <a:avLst/>
          </a:prstGeom>
          <a:no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BUS de commandes</a:t>
            </a:r>
          </a:p>
        </p:txBody>
      </p:sp>
      <p:sp>
        <p:nvSpPr>
          <p:cNvPr id="162" name="CMD_BUS"/>
          <p:cNvSpPr/>
          <p:nvPr/>
        </p:nvSpPr>
        <p:spPr>
          <a:xfrm>
            <a:off x="9773448" y="2244810"/>
            <a:ext cx="1442758" cy="713269"/>
          </a:xfrm>
          <a:prstGeom prst="rect">
            <a:avLst/>
          </a:prstGeom>
          <a:no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BUS de données</a:t>
            </a:r>
          </a:p>
        </p:txBody>
      </p:sp>
      <p:sp>
        <p:nvSpPr>
          <p:cNvPr id="165" name="CMD_BUS"/>
          <p:cNvSpPr/>
          <p:nvPr/>
        </p:nvSpPr>
        <p:spPr>
          <a:xfrm>
            <a:off x="9763370" y="514189"/>
            <a:ext cx="1442758" cy="713269"/>
          </a:xfrm>
          <a:prstGeom prst="rect">
            <a:avLst/>
          </a:prstGeom>
          <a:no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BUS d’adresses</a:t>
            </a:r>
          </a:p>
        </p:txBody>
      </p:sp>
      <p:sp>
        <p:nvSpPr>
          <p:cNvPr id="4" name="Processeur"/>
          <p:cNvSpPr>
            <a:spLocks noChangeArrowheads="1"/>
          </p:cNvSpPr>
          <p:nvPr/>
        </p:nvSpPr>
        <p:spPr bwMode="auto">
          <a:xfrm>
            <a:off x="3336387" y="157504"/>
            <a:ext cx="6342743" cy="6506649"/>
          </a:xfrm>
          <a:prstGeom prst="roundRect">
            <a:avLst>
              <a:gd name="adj" fmla="val 16667"/>
            </a:avLst>
          </a:prstGeom>
          <a:solidFill>
            <a:srgbClr val="006600"/>
          </a:solidFill>
          <a:ln w="31750"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pPr>
            <a:endParaRPr kumimoji="0" lang="fr-FR" altLang="fr-FR" sz="4400" b="1" i="0" u="none" strike="noStrike" cap="none" normalizeH="0" baseline="0" dirty="0">
              <a:ln>
                <a:noFill/>
              </a:ln>
              <a:solidFill>
                <a:schemeClr val="tx1"/>
              </a:solidFill>
              <a:effectLst/>
              <a:latin typeface="Arial" panose="020B0604020202020204" pitchFamily="34" charset="0"/>
            </a:endParaRPr>
          </a:p>
        </p:txBody>
      </p:sp>
      <p:sp>
        <p:nvSpPr>
          <p:cNvPr id="2" name="CU_AREA"/>
          <p:cNvSpPr/>
          <p:nvPr/>
        </p:nvSpPr>
        <p:spPr>
          <a:xfrm>
            <a:off x="5561147" y="608770"/>
            <a:ext cx="4071550" cy="5779329"/>
          </a:xfrm>
          <a:prstGeom prst="roundRect">
            <a:avLst/>
          </a:prstGeom>
          <a:solidFill>
            <a:schemeClr val="tx1">
              <a:lumMod val="75000"/>
              <a:lumOff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MAR"/>
          <p:cNvSpPr/>
          <p:nvPr/>
        </p:nvSpPr>
        <p:spPr>
          <a:xfrm>
            <a:off x="9002538" y="1160920"/>
            <a:ext cx="510859" cy="969590"/>
          </a:xfrm>
          <a:prstGeom prst="rect">
            <a:avLst/>
          </a:prstGeom>
          <a:solidFill>
            <a:schemeClr val="bg1">
              <a:alpha val="48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fr-FR" dirty="0"/>
          </a:p>
        </p:txBody>
      </p:sp>
      <p:sp>
        <p:nvSpPr>
          <p:cNvPr id="7" name="MDR"/>
          <p:cNvSpPr/>
          <p:nvPr/>
        </p:nvSpPr>
        <p:spPr>
          <a:xfrm>
            <a:off x="8999005" y="2796101"/>
            <a:ext cx="510859" cy="969590"/>
          </a:xfrm>
          <a:prstGeom prst="rect">
            <a:avLst/>
          </a:prstGeom>
          <a:solidFill>
            <a:schemeClr val="bg1">
              <a:alpha val="48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fr-FR" dirty="0"/>
          </a:p>
        </p:txBody>
      </p:sp>
      <p:grpSp>
        <p:nvGrpSpPr>
          <p:cNvPr id="122" name="ALU"/>
          <p:cNvGrpSpPr/>
          <p:nvPr/>
        </p:nvGrpSpPr>
        <p:grpSpPr>
          <a:xfrm>
            <a:off x="3668573" y="3495794"/>
            <a:ext cx="1295912" cy="1145564"/>
            <a:chOff x="3207047" y="3294222"/>
            <a:chExt cx="1699386" cy="1502228"/>
          </a:xfrm>
        </p:grpSpPr>
        <p:sp>
          <p:nvSpPr>
            <p:cNvPr id="11" name="Flowchart: Manual Operation 10"/>
            <p:cNvSpPr/>
            <p:nvPr/>
          </p:nvSpPr>
          <p:spPr>
            <a:xfrm>
              <a:off x="3207047" y="3753882"/>
              <a:ext cx="1699386" cy="1042568"/>
            </a:xfrm>
            <a:prstGeom prst="flowChartManualOperation">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fr-FR" dirty="0"/>
            </a:p>
          </p:txBody>
        </p:sp>
        <p:sp>
          <p:nvSpPr>
            <p:cNvPr id="12" name="Isosceles Triangle 11"/>
            <p:cNvSpPr/>
            <p:nvPr/>
          </p:nvSpPr>
          <p:spPr>
            <a:xfrm flipV="1">
              <a:off x="3734669" y="3294222"/>
              <a:ext cx="640798" cy="870395"/>
            </a:xfrm>
            <a:prstGeom prst="triangle">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50" name="Straight Arrow Connector 49"/>
          <p:cNvCxnSpPr/>
          <p:nvPr/>
        </p:nvCxnSpPr>
        <p:spPr>
          <a:xfrm>
            <a:off x="3917187" y="2068711"/>
            <a:ext cx="0" cy="178400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7" name="C-BUS"/>
          <p:cNvSpPr/>
          <p:nvPr/>
        </p:nvSpPr>
        <p:spPr>
          <a:xfrm>
            <a:off x="9007347" y="4332930"/>
            <a:ext cx="510859" cy="969590"/>
          </a:xfrm>
          <a:prstGeom prst="rect">
            <a:avLst/>
          </a:prstGeom>
          <a:solidFill>
            <a:schemeClr val="bg1">
              <a:alpha val="48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fr-FR" dirty="0"/>
          </a:p>
        </p:txBody>
      </p:sp>
      <p:sp>
        <p:nvSpPr>
          <p:cNvPr id="8" name="PC"/>
          <p:cNvSpPr/>
          <p:nvPr/>
        </p:nvSpPr>
        <p:spPr>
          <a:xfrm>
            <a:off x="5882119" y="2397376"/>
            <a:ext cx="969590" cy="510859"/>
          </a:xfrm>
          <a:prstGeom prst="rect">
            <a:avLst/>
          </a:prstGeom>
          <a:solidFill>
            <a:schemeClr val="bg1">
              <a:alpha val="48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124" name="Elbow Connector 123"/>
          <p:cNvCxnSpPr>
            <a:stCxn id="8" idx="0"/>
            <a:endCxn id="5" idx="0"/>
          </p:cNvCxnSpPr>
          <p:nvPr/>
        </p:nvCxnSpPr>
        <p:spPr>
          <a:xfrm rot="5400000" flipH="1" flipV="1">
            <a:off x="7194213" y="333621"/>
            <a:ext cx="1236456" cy="2891054"/>
          </a:xfrm>
          <a:prstGeom prst="bentConnector3">
            <a:avLst>
              <a:gd name="adj1" fmla="val 118488"/>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Elbow Connector 152"/>
          <p:cNvCxnSpPr>
            <a:stCxn id="390" idx="3"/>
            <a:endCxn id="87" idx="2"/>
          </p:cNvCxnSpPr>
          <p:nvPr/>
        </p:nvCxnSpPr>
        <p:spPr>
          <a:xfrm flipV="1">
            <a:off x="8483212" y="5302520"/>
            <a:ext cx="779565" cy="263368"/>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p:nvPr/>
        </p:nvCxnSpPr>
        <p:spPr>
          <a:xfrm>
            <a:off x="4590642" y="2103051"/>
            <a:ext cx="0" cy="174311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Elbow Connector 172"/>
          <p:cNvCxnSpPr>
            <a:stCxn id="11" idx="2"/>
            <a:endCxn id="13" idx="1"/>
          </p:cNvCxnSpPr>
          <p:nvPr/>
        </p:nvCxnSpPr>
        <p:spPr>
          <a:xfrm rot="16200000" flipH="1">
            <a:off x="5010971" y="3946915"/>
            <a:ext cx="179510" cy="1568395"/>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81" name="FLAGS"/>
          <p:cNvSpPr/>
          <p:nvPr/>
        </p:nvSpPr>
        <p:spPr>
          <a:xfrm>
            <a:off x="5898051" y="5555429"/>
            <a:ext cx="969590" cy="369004"/>
          </a:xfrm>
          <a:prstGeom prst="rect">
            <a:avLst/>
          </a:prstGeom>
          <a:solidFill>
            <a:schemeClr val="bg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 name="ACC"/>
          <p:cNvSpPr/>
          <p:nvPr/>
        </p:nvSpPr>
        <p:spPr>
          <a:xfrm>
            <a:off x="5884924" y="4565438"/>
            <a:ext cx="969590" cy="510859"/>
          </a:xfrm>
          <a:prstGeom prst="rect">
            <a:avLst/>
          </a:prstGeom>
          <a:solidFill>
            <a:schemeClr val="bg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198" name="Elbow Connector 197"/>
          <p:cNvCxnSpPr>
            <a:stCxn id="13" idx="3"/>
          </p:cNvCxnSpPr>
          <p:nvPr/>
        </p:nvCxnSpPr>
        <p:spPr>
          <a:xfrm flipV="1">
            <a:off x="6854514" y="3411123"/>
            <a:ext cx="2144491" cy="1409745"/>
          </a:xfrm>
          <a:prstGeom prst="bentConnector3">
            <a:avLst>
              <a:gd name="adj1" fmla="val 6806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Elbow Connector 218"/>
          <p:cNvCxnSpPr>
            <a:stCxn id="8" idx="1"/>
            <a:endCxn id="360" idx="0"/>
          </p:cNvCxnSpPr>
          <p:nvPr/>
        </p:nvCxnSpPr>
        <p:spPr>
          <a:xfrm rot="10800000" flipV="1">
            <a:off x="4089721" y="2652806"/>
            <a:ext cx="1792398" cy="1208394"/>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64" name="Elbow Connector 263"/>
          <p:cNvCxnSpPr>
            <a:stCxn id="13" idx="0"/>
            <a:endCxn id="8" idx="2"/>
          </p:cNvCxnSpPr>
          <p:nvPr/>
        </p:nvCxnSpPr>
        <p:spPr>
          <a:xfrm rot="16200000" flipV="1">
            <a:off x="5539716" y="3735434"/>
            <a:ext cx="1657203" cy="2805"/>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6" name="Elbow Connector 275"/>
          <p:cNvCxnSpPr>
            <a:stCxn id="11" idx="1"/>
            <a:endCxn id="181" idx="1"/>
          </p:cNvCxnSpPr>
          <p:nvPr/>
        </p:nvCxnSpPr>
        <p:spPr>
          <a:xfrm rot="10800000" flipH="1" flipV="1">
            <a:off x="3798163" y="4243839"/>
            <a:ext cx="2099887" cy="1496092"/>
          </a:xfrm>
          <a:prstGeom prst="bentConnector3">
            <a:avLst>
              <a:gd name="adj1" fmla="val -17058"/>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11" name="Decodeur Instruction"/>
          <p:cNvSpPr/>
          <p:nvPr/>
        </p:nvSpPr>
        <p:spPr>
          <a:xfrm>
            <a:off x="7073081" y="1022757"/>
            <a:ext cx="1350594" cy="2201714"/>
          </a:xfrm>
          <a:prstGeom prst="rect">
            <a:avLst/>
          </a:prstGeom>
          <a:solidFill>
            <a:srgbClr val="96004B">
              <a:alpha val="77255"/>
            </a:srgb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fr-FR" dirty="0"/>
              <a:t>Décodeur</a:t>
            </a:r>
          </a:p>
          <a:p>
            <a:pPr algn="ctr"/>
            <a:r>
              <a:rPr lang="fr-FR" dirty="0"/>
              <a:t>Instruction</a:t>
            </a:r>
          </a:p>
          <a:p>
            <a:pPr algn="ctr"/>
            <a:endParaRPr lang="fr-FR" dirty="0"/>
          </a:p>
        </p:txBody>
      </p:sp>
      <p:cxnSp>
        <p:nvCxnSpPr>
          <p:cNvPr id="135" name="Elbow Connector 134"/>
          <p:cNvCxnSpPr>
            <a:stCxn id="9" idx="3"/>
            <a:endCxn id="7" idx="1"/>
          </p:cNvCxnSpPr>
          <p:nvPr/>
        </p:nvCxnSpPr>
        <p:spPr>
          <a:xfrm>
            <a:off x="8226178" y="2458824"/>
            <a:ext cx="772827" cy="822072"/>
          </a:xfrm>
          <a:prstGeom prst="bentConnector3">
            <a:avLst>
              <a:gd name="adj1" fmla="val 50000"/>
            </a:avLst>
          </a:prstGeom>
          <a:ln>
            <a:solidFill>
              <a:schemeClr val="bg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8" name="Elbow Connector 137"/>
          <p:cNvCxnSpPr>
            <a:stCxn id="311" idx="1"/>
            <a:endCxn id="80" idx="3"/>
          </p:cNvCxnSpPr>
          <p:nvPr/>
        </p:nvCxnSpPr>
        <p:spPr>
          <a:xfrm rot="10800000">
            <a:off x="4932949" y="1332466"/>
            <a:ext cx="2140132" cy="791148"/>
          </a:xfrm>
          <a:prstGeom prst="bentConnector3">
            <a:avLst>
              <a:gd name="adj1" fmla="val 5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Elbow Connector 149"/>
          <p:cNvCxnSpPr>
            <a:stCxn id="311" idx="3"/>
            <a:endCxn id="5" idx="1"/>
          </p:cNvCxnSpPr>
          <p:nvPr/>
        </p:nvCxnSpPr>
        <p:spPr>
          <a:xfrm flipV="1">
            <a:off x="8423675" y="1645715"/>
            <a:ext cx="578863" cy="477899"/>
          </a:xfrm>
          <a:prstGeom prst="bentConnector3">
            <a:avLst>
              <a:gd name="adj1" fmla="val 5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Elbow Connector 184"/>
          <p:cNvCxnSpPr>
            <a:stCxn id="311" idx="2"/>
            <a:endCxn id="11" idx="3"/>
          </p:cNvCxnSpPr>
          <p:nvPr/>
        </p:nvCxnSpPr>
        <p:spPr>
          <a:xfrm rot="5400000">
            <a:off x="5781952" y="2277413"/>
            <a:ext cx="1019368" cy="2913484"/>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02" name="MUX_IR_REGS"/>
          <p:cNvSpPr/>
          <p:nvPr/>
        </p:nvSpPr>
        <p:spPr>
          <a:xfrm rot="5400000">
            <a:off x="4957701" y="1205776"/>
            <a:ext cx="718050" cy="255429"/>
          </a:xfrm>
          <a:prstGeom prst="flowChartManualOperation">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0" name="ALU_PART"/>
          <p:cNvSpPr/>
          <p:nvPr/>
        </p:nvSpPr>
        <p:spPr>
          <a:xfrm>
            <a:off x="3993659" y="3861200"/>
            <a:ext cx="192123" cy="29833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0" name="CMD_BUS"/>
          <p:cNvSpPr/>
          <p:nvPr/>
        </p:nvSpPr>
        <p:spPr>
          <a:xfrm>
            <a:off x="7092283" y="5246430"/>
            <a:ext cx="1390929" cy="638915"/>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fr-FR" dirty="0"/>
              <a:t>Commandes</a:t>
            </a:r>
          </a:p>
          <a:p>
            <a:pPr algn="ctr"/>
            <a:r>
              <a:rPr lang="fr-FR" dirty="0"/>
              <a:t>de BUS</a:t>
            </a:r>
          </a:p>
        </p:txBody>
      </p:sp>
      <p:sp>
        <p:nvSpPr>
          <p:cNvPr id="433" name="ALU_PART2"/>
          <p:cNvSpPr/>
          <p:nvPr/>
        </p:nvSpPr>
        <p:spPr>
          <a:xfrm>
            <a:off x="4616979" y="3857583"/>
            <a:ext cx="192123" cy="29833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35" name="Elbow Connector 434"/>
          <p:cNvCxnSpPr>
            <a:stCxn id="438" idx="2"/>
            <a:endCxn id="433" idx="0"/>
          </p:cNvCxnSpPr>
          <p:nvPr/>
        </p:nvCxnSpPr>
        <p:spPr>
          <a:xfrm rot="5400000">
            <a:off x="5743461" y="2150275"/>
            <a:ext cx="676889" cy="2737727"/>
          </a:xfrm>
          <a:prstGeom prst="bentConnector3">
            <a:avLst>
              <a:gd name="adj1" fmla="val 5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38" name="Decodeur Instruction_part"/>
          <p:cNvSpPr/>
          <p:nvPr/>
        </p:nvSpPr>
        <p:spPr>
          <a:xfrm>
            <a:off x="7275381" y="2906855"/>
            <a:ext cx="350773" cy="2738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fr-FR" dirty="0">
                <a:solidFill>
                  <a:schemeClr val="tx1"/>
                </a:solidFill>
              </a:rPr>
              <a:t>1</a:t>
            </a:r>
          </a:p>
        </p:txBody>
      </p:sp>
      <p:sp>
        <p:nvSpPr>
          <p:cNvPr id="303" name="MUX_IR_ALU"/>
          <p:cNvSpPr/>
          <p:nvPr/>
        </p:nvSpPr>
        <p:spPr>
          <a:xfrm rot="5400000">
            <a:off x="4970393" y="4103423"/>
            <a:ext cx="718050" cy="255429"/>
          </a:xfrm>
          <a:prstGeom prst="flowChartManualOperation">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IR"/>
          <p:cNvSpPr/>
          <p:nvPr/>
        </p:nvSpPr>
        <p:spPr>
          <a:xfrm>
            <a:off x="7256588" y="2242154"/>
            <a:ext cx="969590" cy="433340"/>
          </a:xfrm>
          <a:prstGeom prst="rect">
            <a:avLst/>
          </a:prstGeom>
          <a:solidFill>
            <a:schemeClr val="bg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0" name="R0"/>
          <p:cNvSpPr/>
          <p:nvPr/>
        </p:nvSpPr>
        <p:spPr>
          <a:xfrm>
            <a:off x="3642507" y="893612"/>
            <a:ext cx="642585" cy="2943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b1</a:t>
            </a:r>
          </a:p>
        </p:txBody>
      </p:sp>
      <p:sp>
        <p:nvSpPr>
          <p:cNvPr id="72" name="R2"/>
          <p:cNvSpPr/>
          <p:nvPr/>
        </p:nvSpPr>
        <p:spPr>
          <a:xfrm>
            <a:off x="3642507" y="1185316"/>
            <a:ext cx="642585" cy="2943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17</a:t>
            </a:r>
          </a:p>
        </p:txBody>
      </p:sp>
      <p:sp>
        <p:nvSpPr>
          <p:cNvPr id="74" name="R4"/>
          <p:cNvSpPr/>
          <p:nvPr/>
        </p:nvSpPr>
        <p:spPr>
          <a:xfrm>
            <a:off x="3642507" y="1481525"/>
            <a:ext cx="642585" cy="2943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01</a:t>
            </a:r>
          </a:p>
        </p:txBody>
      </p:sp>
      <p:sp>
        <p:nvSpPr>
          <p:cNvPr id="76" name="R6"/>
          <p:cNvSpPr/>
          <p:nvPr/>
        </p:nvSpPr>
        <p:spPr>
          <a:xfrm>
            <a:off x="3642507" y="1777734"/>
            <a:ext cx="642585" cy="2943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23</a:t>
            </a:r>
          </a:p>
        </p:txBody>
      </p:sp>
      <p:sp>
        <p:nvSpPr>
          <p:cNvPr id="79" name="R1"/>
          <p:cNvSpPr/>
          <p:nvPr/>
        </p:nvSpPr>
        <p:spPr>
          <a:xfrm>
            <a:off x="4290364" y="893612"/>
            <a:ext cx="642585" cy="2943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00</a:t>
            </a:r>
          </a:p>
        </p:txBody>
      </p:sp>
      <p:sp>
        <p:nvSpPr>
          <p:cNvPr id="80" name="R3"/>
          <p:cNvSpPr/>
          <p:nvPr/>
        </p:nvSpPr>
        <p:spPr>
          <a:xfrm>
            <a:off x="4290364" y="1185316"/>
            <a:ext cx="642585" cy="2943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c2</a:t>
            </a:r>
          </a:p>
        </p:txBody>
      </p:sp>
      <p:sp>
        <p:nvSpPr>
          <p:cNvPr id="81" name="R5"/>
          <p:cNvSpPr/>
          <p:nvPr/>
        </p:nvSpPr>
        <p:spPr>
          <a:xfrm>
            <a:off x="4290364" y="1481525"/>
            <a:ext cx="642585" cy="2943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45</a:t>
            </a:r>
          </a:p>
        </p:txBody>
      </p:sp>
      <p:sp>
        <p:nvSpPr>
          <p:cNvPr id="82" name="R7"/>
          <p:cNvSpPr/>
          <p:nvPr/>
        </p:nvSpPr>
        <p:spPr>
          <a:xfrm>
            <a:off x="4290364" y="1777734"/>
            <a:ext cx="642585" cy="2943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00</a:t>
            </a:r>
          </a:p>
        </p:txBody>
      </p:sp>
      <p:sp>
        <p:nvSpPr>
          <p:cNvPr id="17" name="PC_Label"/>
          <p:cNvSpPr txBox="1"/>
          <p:nvPr/>
        </p:nvSpPr>
        <p:spPr>
          <a:xfrm>
            <a:off x="5846070" y="2893918"/>
            <a:ext cx="426720" cy="369332"/>
          </a:xfrm>
          <a:prstGeom prst="rect">
            <a:avLst/>
          </a:prstGeom>
          <a:noFill/>
        </p:spPr>
        <p:txBody>
          <a:bodyPr wrap="none" rtlCol="0">
            <a:spAutoFit/>
          </a:bodyPr>
          <a:lstStyle/>
          <a:p>
            <a:r>
              <a:rPr lang="fr-FR" dirty="0">
                <a:solidFill>
                  <a:schemeClr val="bg1"/>
                </a:solidFill>
              </a:rPr>
              <a:t>PC</a:t>
            </a:r>
          </a:p>
        </p:txBody>
      </p:sp>
      <p:sp>
        <p:nvSpPr>
          <p:cNvPr id="88" name="MAR_label"/>
          <p:cNvSpPr txBox="1"/>
          <p:nvPr/>
        </p:nvSpPr>
        <p:spPr>
          <a:xfrm>
            <a:off x="8944496" y="2093973"/>
            <a:ext cx="639919" cy="369332"/>
          </a:xfrm>
          <a:prstGeom prst="rect">
            <a:avLst/>
          </a:prstGeom>
          <a:noFill/>
        </p:spPr>
        <p:txBody>
          <a:bodyPr wrap="none" rtlCol="0">
            <a:spAutoFit/>
          </a:bodyPr>
          <a:lstStyle/>
          <a:p>
            <a:r>
              <a:rPr lang="fr-FR" dirty="0">
                <a:solidFill>
                  <a:schemeClr val="bg1"/>
                </a:solidFill>
              </a:rPr>
              <a:t>MAR</a:t>
            </a:r>
          </a:p>
        </p:txBody>
      </p:sp>
      <p:sp>
        <p:nvSpPr>
          <p:cNvPr id="90" name="PC_f408"/>
          <p:cNvSpPr/>
          <p:nvPr/>
        </p:nvSpPr>
        <p:spPr>
          <a:xfrm>
            <a:off x="5882090" y="2396388"/>
            <a:ext cx="969590" cy="510859"/>
          </a:xfrm>
          <a:prstGeom prst="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rPr>
              <a:t>0xf408</a:t>
            </a:r>
          </a:p>
        </p:txBody>
      </p:sp>
      <p:sp>
        <p:nvSpPr>
          <p:cNvPr id="94" name="IR_Label"/>
          <p:cNvSpPr txBox="1"/>
          <p:nvPr/>
        </p:nvSpPr>
        <p:spPr>
          <a:xfrm>
            <a:off x="7916157" y="2611435"/>
            <a:ext cx="367408" cy="369332"/>
          </a:xfrm>
          <a:prstGeom prst="rect">
            <a:avLst/>
          </a:prstGeom>
          <a:noFill/>
        </p:spPr>
        <p:txBody>
          <a:bodyPr wrap="none" rtlCol="0">
            <a:spAutoFit/>
          </a:bodyPr>
          <a:lstStyle/>
          <a:p>
            <a:r>
              <a:rPr lang="fr-FR" dirty="0">
                <a:solidFill>
                  <a:schemeClr val="bg1"/>
                </a:solidFill>
              </a:rPr>
              <a:t>IR</a:t>
            </a:r>
          </a:p>
        </p:txBody>
      </p:sp>
      <p:sp>
        <p:nvSpPr>
          <p:cNvPr id="104" name="MDR"/>
          <p:cNvSpPr txBox="1"/>
          <p:nvPr/>
        </p:nvSpPr>
        <p:spPr>
          <a:xfrm>
            <a:off x="8937925" y="3727345"/>
            <a:ext cx="649537" cy="369332"/>
          </a:xfrm>
          <a:prstGeom prst="rect">
            <a:avLst/>
          </a:prstGeom>
          <a:noFill/>
        </p:spPr>
        <p:txBody>
          <a:bodyPr wrap="none" rtlCol="0">
            <a:spAutoFit/>
          </a:bodyPr>
          <a:lstStyle/>
          <a:p>
            <a:r>
              <a:rPr lang="fr-FR" dirty="0">
                <a:solidFill>
                  <a:schemeClr val="bg1"/>
                </a:solidFill>
              </a:rPr>
              <a:t>MDR</a:t>
            </a:r>
          </a:p>
        </p:txBody>
      </p:sp>
      <p:sp>
        <p:nvSpPr>
          <p:cNvPr id="105" name="r2,r5"/>
          <p:cNvSpPr/>
          <p:nvPr/>
        </p:nvSpPr>
        <p:spPr>
          <a:xfrm>
            <a:off x="7012952" y="1866973"/>
            <a:ext cx="969590" cy="510859"/>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rPr>
              <a:t>r2 , r5</a:t>
            </a:r>
          </a:p>
        </p:txBody>
      </p:sp>
      <p:sp>
        <p:nvSpPr>
          <p:cNvPr id="109" name="a4"/>
          <p:cNvSpPr/>
          <p:nvPr/>
        </p:nvSpPr>
        <p:spPr>
          <a:xfrm>
            <a:off x="7889704" y="1869598"/>
            <a:ext cx="459671" cy="510859"/>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rPr>
              <a:t>a4</a:t>
            </a:r>
          </a:p>
        </p:txBody>
      </p:sp>
      <p:sp>
        <p:nvSpPr>
          <p:cNvPr id="110" name="add"/>
          <p:cNvSpPr/>
          <p:nvPr/>
        </p:nvSpPr>
        <p:spPr>
          <a:xfrm>
            <a:off x="7354120" y="2773827"/>
            <a:ext cx="744983" cy="510859"/>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err="1">
                <a:solidFill>
                  <a:schemeClr val="bg1"/>
                </a:solidFill>
              </a:rPr>
              <a:t>add</a:t>
            </a:r>
            <a:endParaRPr lang="fr-FR" b="1" dirty="0">
              <a:solidFill>
                <a:schemeClr val="bg1"/>
              </a:solidFill>
            </a:endParaRPr>
          </a:p>
        </p:txBody>
      </p:sp>
      <p:sp>
        <p:nvSpPr>
          <p:cNvPr id="114" name="45"/>
          <p:cNvSpPr/>
          <p:nvPr/>
        </p:nvSpPr>
        <p:spPr>
          <a:xfrm>
            <a:off x="4293251" y="1481019"/>
            <a:ext cx="642585" cy="2943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45</a:t>
            </a:r>
          </a:p>
        </p:txBody>
      </p:sp>
      <p:sp>
        <p:nvSpPr>
          <p:cNvPr id="115" name="17"/>
          <p:cNvSpPr/>
          <p:nvPr/>
        </p:nvSpPr>
        <p:spPr>
          <a:xfrm>
            <a:off x="3645109" y="1186018"/>
            <a:ext cx="642585" cy="2943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17</a:t>
            </a:r>
          </a:p>
        </p:txBody>
      </p:sp>
      <p:sp>
        <p:nvSpPr>
          <p:cNvPr id="116" name="ALU_LABEL"/>
          <p:cNvSpPr txBox="1"/>
          <p:nvPr/>
        </p:nvSpPr>
        <p:spPr>
          <a:xfrm>
            <a:off x="3546756" y="4595979"/>
            <a:ext cx="558038" cy="369332"/>
          </a:xfrm>
          <a:prstGeom prst="rect">
            <a:avLst/>
          </a:prstGeom>
          <a:noFill/>
        </p:spPr>
        <p:txBody>
          <a:bodyPr wrap="none" rtlCol="0">
            <a:spAutoFit/>
          </a:bodyPr>
          <a:lstStyle/>
          <a:p>
            <a:r>
              <a:rPr lang="fr-FR" dirty="0">
                <a:solidFill>
                  <a:schemeClr val="bg1"/>
                </a:solidFill>
              </a:rPr>
              <a:t>ALU</a:t>
            </a:r>
          </a:p>
        </p:txBody>
      </p:sp>
      <p:sp>
        <p:nvSpPr>
          <p:cNvPr id="117" name="5C"/>
          <p:cNvSpPr/>
          <p:nvPr/>
        </p:nvSpPr>
        <p:spPr>
          <a:xfrm>
            <a:off x="4007470" y="4320001"/>
            <a:ext cx="642585" cy="2943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5C</a:t>
            </a:r>
          </a:p>
        </p:txBody>
      </p:sp>
      <p:sp>
        <p:nvSpPr>
          <p:cNvPr id="39" name="P"/>
          <p:cNvSpPr txBox="1"/>
          <p:nvPr/>
        </p:nvSpPr>
        <p:spPr>
          <a:xfrm>
            <a:off x="3810956" y="3968065"/>
            <a:ext cx="320922" cy="400110"/>
          </a:xfrm>
          <a:prstGeom prst="rect">
            <a:avLst/>
          </a:prstGeom>
          <a:noFill/>
          <a:ln>
            <a:noFill/>
          </a:ln>
        </p:spPr>
        <p:txBody>
          <a:bodyPr wrap="none" rtlCol="0">
            <a:spAutoFit/>
          </a:bodyPr>
          <a:lstStyle/>
          <a:p>
            <a:r>
              <a:rPr lang="fr-FR" sz="2000" b="1" dirty="0">
                <a:solidFill>
                  <a:schemeClr val="bg1"/>
                </a:solidFill>
              </a:rPr>
              <a:t>P</a:t>
            </a:r>
          </a:p>
        </p:txBody>
      </p:sp>
      <p:sp>
        <p:nvSpPr>
          <p:cNvPr id="128" name="Lire_CMD"/>
          <p:cNvSpPr/>
          <p:nvPr/>
        </p:nvSpPr>
        <p:spPr>
          <a:xfrm>
            <a:off x="7518531" y="5373411"/>
            <a:ext cx="645537" cy="390066"/>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LIRE</a:t>
            </a:r>
          </a:p>
        </p:txBody>
      </p:sp>
      <p:sp>
        <p:nvSpPr>
          <p:cNvPr id="129" name="Ecrire_CMD"/>
          <p:cNvSpPr/>
          <p:nvPr/>
        </p:nvSpPr>
        <p:spPr>
          <a:xfrm>
            <a:off x="7358497" y="5367525"/>
            <a:ext cx="985501" cy="390066"/>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solidFill>
              </a:rPr>
              <a:t>ECRIRE</a:t>
            </a:r>
          </a:p>
        </p:txBody>
      </p:sp>
      <p:sp>
        <p:nvSpPr>
          <p:cNvPr id="40" name="Rectangle 39"/>
          <p:cNvSpPr/>
          <p:nvPr/>
        </p:nvSpPr>
        <p:spPr>
          <a:xfrm>
            <a:off x="5955764" y="2469116"/>
            <a:ext cx="832279" cy="369332"/>
          </a:xfrm>
          <a:prstGeom prst="rect">
            <a:avLst/>
          </a:prstGeom>
          <a:solidFill>
            <a:schemeClr val="bg1">
              <a:alpha val="15000"/>
            </a:schemeClr>
          </a:solidFill>
        </p:spPr>
        <p:txBody>
          <a:bodyPr wrap="none">
            <a:spAutoFit/>
          </a:bodyPr>
          <a:lstStyle/>
          <a:p>
            <a:r>
              <a:rPr lang="fr-FR" b="1" dirty="0">
                <a:solidFill>
                  <a:schemeClr val="bg1"/>
                </a:solidFill>
              </a:rPr>
              <a:t>0xf408</a:t>
            </a:r>
            <a:endParaRPr lang="fr-FR" dirty="0"/>
          </a:p>
        </p:txBody>
      </p:sp>
      <p:sp>
        <p:nvSpPr>
          <p:cNvPr id="132" name="f409"/>
          <p:cNvSpPr/>
          <p:nvPr/>
        </p:nvSpPr>
        <p:spPr>
          <a:xfrm>
            <a:off x="3903456" y="4283769"/>
            <a:ext cx="831600" cy="370800"/>
          </a:xfrm>
          <a:prstGeom prst="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rPr>
              <a:t>0xf409</a:t>
            </a:r>
          </a:p>
        </p:txBody>
      </p:sp>
      <p:sp>
        <p:nvSpPr>
          <p:cNvPr id="143" name="ACC_Label"/>
          <p:cNvSpPr txBox="1"/>
          <p:nvPr/>
        </p:nvSpPr>
        <p:spPr>
          <a:xfrm>
            <a:off x="5824771" y="5048839"/>
            <a:ext cx="562911" cy="369332"/>
          </a:xfrm>
          <a:prstGeom prst="rect">
            <a:avLst/>
          </a:prstGeom>
          <a:noFill/>
        </p:spPr>
        <p:txBody>
          <a:bodyPr wrap="none" rtlCol="0">
            <a:spAutoFit/>
          </a:bodyPr>
          <a:lstStyle/>
          <a:p>
            <a:r>
              <a:rPr lang="fr-FR" dirty="0">
                <a:solidFill>
                  <a:schemeClr val="bg1"/>
                </a:solidFill>
              </a:rPr>
              <a:t>ACC</a:t>
            </a:r>
          </a:p>
        </p:txBody>
      </p:sp>
      <p:sp>
        <p:nvSpPr>
          <p:cNvPr id="144" name="ACC_Label"/>
          <p:cNvSpPr txBox="1"/>
          <p:nvPr/>
        </p:nvSpPr>
        <p:spPr>
          <a:xfrm>
            <a:off x="5824771" y="5917677"/>
            <a:ext cx="771301" cy="369332"/>
          </a:xfrm>
          <a:prstGeom prst="rect">
            <a:avLst/>
          </a:prstGeom>
          <a:noFill/>
        </p:spPr>
        <p:txBody>
          <a:bodyPr wrap="none" rtlCol="0">
            <a:spAutoFit/>
          </a:bodyPr>
          <a:lstStyle/>
          <a:p>
            <a:r>
              <a:rPr lang="fr-FR" dirty="0">
                <a:solidFill>
                  <a:schemeClr val="bg1"/>
                </a:solidFill>
              </a:rPr>
              <a:t>FLAGS</a:t>
            </a:r>
          </a:p>
        </p:txBody>
      </p:sp>
      <p:sp>
        <p:nvSpPr>
          <p:cNvPr id="155" name="C-BUS_Label"/>
          <p:cNvSpPr txBox="1"/>
          <p:nvPr/>
        </p:nvSpPr>
        <p:spPr>
          <a:xfrm>
            <a:off x="8909460" y="5610596"/>
            <a:ext cx="756938" cy="369332"/>
          </a:xfrm>
          <a:prstGeom prst="rect">
            <a:avLst/>
          </a:prstGeom>
          <a:noFill/>
        </p:spPr>
        <p:txBody>
          <a:bodyPr wrap="none" rtlCol="0">
            <a:spAutoFit/>
          </a:bodyPr>
          <a:lstStyle/>
          <a:p>
            <a:r>
              <a:rPr lang="fr-FR" dirty="0">
                <a:solidFill>
                  <a:schemeClr val="bg1"/>
                </a:solidFill>
              </a:rPr>
              <a:t>C-BUS</a:t>
            </a:r>
          </a:p>
        </p:txBody>
      </p:sp>
      <p:sp>
        <p:nvSpPr>
          <p:cNvPr id="159" name="CU_Label"/>
          <p:cNvSpPr txBox="1"/>
          <p:nvPr/>
        </p:nvSpPr>
        <p:spPr>
          <a:xfrm>
            <a:off x="7433311" y="261766"/>
            <a:ext cx="455574" cy="369332"/>
          </a:xfrm>
          <a:prstGeom prst="rect">
            <a:avLst/>
          </a:prstGeom>
          <a:noFill/>
        </p:spPr>
        <p:txBody>
          <a:bodyPr wrap="none" rtlCol="0">
            <a:spAutoFit/>
          </a:bodyPr>
          <a:lstStyle/>
          <a:p>
            <a:r>
              <a:rPr lang="fr-FR" dirty="0">
                <a:solidFill>
                  <a:schemeClr val="bg1"/>
                </a:solidFill>
              </a:rPr>
              <a:t>CU</a:t>
            </a:r>
          </a:p>
        </p:txBody>
      </p:sp>
      <p:sp>
        <p:nvSpPr>
          <p:cNvPr id="166" name="REGISTERS_LABEL"/>
          <p:cNvSpPr txBox="1"/>
          <p:nvPr/>
        </p:nvSpPr>
        <p:spPr>
          <a:xfrm>
            <a:off x="3565072" y="498683"/>
            <a:ext cx="1180003" cy="369332"/>
          </a:xfrm>
          <a:prstGeom prst="rect">
            <a:avLst/>
          </a:prstGeom>
          <a:noFill/>
        </p:spPr>
        <p:txBody>
          <a:bodyPr wrap="none" rtlCol="0">
            <a:spAutoFit/>
          </a:bodyPr>
          <a:lstStyle/>
          <a:p>
            <a:r>
              <a:rPr lang="fr-FR" dirty="0">
                <a:solidFill>
                  <a:schemeClr val="bg1"/>
                </a:solidFill>
              </a:rPr>
              <a:t>REGISTRES</a:t>
            </a:r>
          </a:p>
        </p:txBody>
      </p:sp>
      <p:sp>
        <p:nvSpPr>
          <p:cNvPr id="97" name="Instruction_95a4"/>
          <p:cNvSpPr/>
          <p:nvPr/>
        </p:nvSpPr>
        <p:spPr>
          <a:xfrm rot="5400000">
            <a:off x="11897941" y="2494038"/>
            <a:ext cx="969590" cy="381471"/>
          </a:xfrm>
          <a:prstGeom prst="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rPr>
              <a:t>0x</a:t>
            </a:r>
            <a:r>
              <a:rPr lang="fr-FR" b="1" dirty="0"/>
              <a:t>95a4</a:t>
            </a:r>
            <a:endParaRPr lang="fr-FR" b="1" dirty="0">
              <a:solidFill>
                <a:schemeClr val="bg1"/>
              </a:solidFill>
            </a:endParaRPr>
          </a:p>
        </p:txBody>
      </p:sp>
      <p:sp>
        <p:nvSpPr>
          <p:cNvPr id="167" name="add"/>
          <p:cNvSpPr/>
          <p:nvPr/>
        </p:nvSpPr>
        <p:spPr>
          <a:xfrm>
            <a:off x="7354120" y="2773827"/>
            <a:ext cx="744983" cy="510859"/>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err="1">
                <a:solidFill>
                  <a:schemeClr val="bg1"/>
                </a:solidFill>
              </a:rPr>
              <a:t>add</a:t>
            </a:r>
            <a:endParaRPr lang="fr-FR" b="1" dirty="0">
              <a:solidFill>
                <a:schemeClr val="bg1"/>
              </a:solidFill>
            </a:endParaRPr>
          </a:p>
        </p:txBody>
      </p:sp>
      <p:sp>
        <p:nvSpPr>
          <p:cNvPr id="14" name="TextBox 13"/>
          <p:cNvSpPr txBox="1"/>
          <p:nvPr/>
        </p:nvSpPr>
        <p:spPr>
          <a:xfrm>
            <a:off x="383586" y="4818745"/>
            <a:ext cx="2393989" cy="369332"/>
          </a:xfrm>
          <a:prstGeom prst="rect">
            <a:avLst/>
          </a:prstGeom>
          <a:noFill/>
        </p:spPr>
        <p:txBody>
          <a:bodyPr wrap="none" rtlCol="0">
            <a:spAutoFit/>
          </a:bodyPr>
          <a:lstStyle/>
          <a:p>
            <a:r>
              <a:rPr lang="fr-FR" dirty="0">
                <a:solidFill>
                  <a:schemeClr val="bg1"/>
                </a:solidFill>
              </a:rPr>
              <a:t>Contenu de la mémoire</a:t>
            </a:r>
          </a:p>
        </p:txBody>
      </p:sp>
    </p:spTree>
    <p:extLst>
      <p:ext uri="{BB962C8B-B14F-4D97-AF65-F5344CB8AC3E}">
        <p14:creationId xmlns:p14="http://schemas.microsoft.com/office/powerpoint/2010/main" val="2266164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8"/>
                                        </p:tgtEl>
                                        <p:attrNameLst>
                                          <p:attrName>style.visibility</p:attrName>
                                        </p:attrNameLst>
                                      </p:cBhvr>
                                      <p:to>
                                        <p:strVal val="visible"/>
                                      </p:to>
                                    </p:set>
                                    <p:animEffect transition="in" filter="fade">
                                      <p:cBhvr>
                                        <p:cTn id="7" dur="500"/>
                                        <p:tgtEl>
                                          <p:spTgt spid="128"/>
                                        </p:tgtEl>
                                      </p:cBhvr>
                                    </p:animEffect>
                                  </p:childTnLst>
                                </p:cTn>
                              </p:par>
                            </p:childTnLst>
                          </p:cTn>
                        </p:par>
                        <p:par>
                          <p:cTn id="8" fill="hold">
                            <p:stCondLst>
                              <p:cond delay="500"/>
                            </p:stCondLst>
                            <p:childTnLst>
                              <p:par>
                                <p:cTn id="9" presetID="57" presetClass="path" presetSubtype="0" accel="50000" decel="50000" fill="hold" grpId="0" nodeType="afterEffect">
                                  <p:stCondLst>
                                    <p:cond delay="0"/>
                                  </p:stCondLst>
                                  <p:childTnLst>
                                    <p:animMotion origin="layout" path="M 4.58333E-6 -4.07407E-6 L 4.58333E-6 -0.125 C 0.00638 -0.15995 -0.00782 -0.21805 0.01171 -0.23865 C 0.03164 -0.25926 0.08541 -0.24328 0.11822 -0.25 L 0.23658 -0.25 " pathEditMode="relative" rAng="0" ptsTypes="AAAAA">
                                      <p:cBhvr>
                                        <p:cTn id="10" dur="2000" fill="hold"/>
                                        <p:tgtEl>
                                          <p:spTgt spid="90"/>
                                        </p:tgtEl>
                                        <p:attrNameLst>
                                          <p:attrName>ppt_x</p:attrName>
                                          <p:attrName>ppt_y</p:attrName>
                                        </p:attrNameLst>
                                      </p:cBhvr>
                                      <p:rCtr x="11823" y="-12500"/>
                                    </p:animMotion>
                                  </p:childTnLst>
                                </p:cTn>
                              </p:par>
                              <p:par>
                                <p:cTn id="11" presetID="63" presetClass="path" presetSubtype="0" accel="50000" decel="50000" fill="hold" grpId="1" nodeType="withEffect">
                                  <p:stCondLst>
                                    <p:cond delay="0"/>
                                  </p:stCondLst>
                                  <p:childTnLst>
                                    <p:animMotion origin="layout" path="M 1.04167E-6 2.96296E-6 L 0.11667 2.96296E-6 " pathEditMode="relative" rAng="0" ptsTypes="AA">
                                      <p:cBhvr>
                                        <p:cTn id="12" dur="2000" fill="hold"/>
                                        <p:tgtEl>
                                          <p:spTgt spid="128"/>
                                        </p:tgtEl>
                                        <p:attrNameLst>
                                          <p:attrName>ppt_x</p:attrName>
                                          <p:attrName>ppt_y</p:attrName>
                                        </p:attrNameLst>
                                      </p:cBhvr>
                                      <p:rCtr x="5833" y="0"/>
                                    </p:animMotion>
                                  </p:childTnLst>
                                </p:cTn>
                              </p:par>
                            </p:childTnLst>
                          </p:cTn>
                        </p:par>
                        <p:par>
                          <p:cTn id="13" fill="hold">
                            <p:stCondLst>
                              <p:cond delay="2500"/>
                            </p:stCondLst>
                            <p:childTnLst>
                              <p:par>
                                <p:cTn id="14" presetID="8" presetClass="emph" presetSubtype="0" fill="hold" grpId="2" nodeType="afterEffect">
                                  <p:stCondLst>
                                    <p:cond delay="0"/>
                                  </p:stCondLst>
                                  <p:childTnLst>
                                    <p:animRot by="5400000">
                                      <p:cBhvr>
                                        <p:cTn id="15" dur="500" fill="hold"/>
                                        <p:tgtEl>
                                          <p:spTgt spid="90"/>
                                        </p:tgtEl>
                                        <p:attrNameLst>
                                          <p:attrName>r</p:attrName>
                                        </p:attrNameLst>
                                      </p:cBhvr>
                                    </p:animRot>
                                  </p:childTnLst>
                                </p:cTn>
                              </p:par>
                              <p:par>
                                <p:cTn id="16" presetID="8" presetClass="emph" presetSubtype="0" fill="hold" grpId="2" nodeType="withEffect">
                                  <p:stCondLst>
                                    <p:cond delay="0"/>
                                  </p:stCondLst>
                                  <p:childTnLst>
                                    <p:animRot by="5400000">
                                      <p:cBhvr>
                                        <p:cTn id="17" dur="500" fill="hold"/>
                                        <p:tgtEl>
                                          <p:spTgt spid="128"/>
                                        </p:tgtEl>
                                        <p:attrNameLst>
                                          <p:attrName>r</p:attrName>
                                        </p:attrNameLst>
                                      </p:cBhvr>
                                    </p:animRot>
                                  </p:childTnLst>
                                </p:cTn>
                              </p:par>
                            </p:childTnLst>
                          </p:cTn>
                        </p:par>
                        <p:par>
                          <p:cTn id="18" fill="hold">
                            <p:stCondLst>
                              <p:cond delay="3000"/>
                            </p:stCondLst>
                            <p:childTnLst>
                              <p:par>
                                <p:cTn id="19" presetID="42" presetClass="path" presetSubtype="0" accel="50000" decel="50000" fill="hold" grpId="1" nodeType="afterEffect">
                                  <p:stCondLst>
                                    <p:cond delay="0"/>
                                  </p:stCondLst>
                                  <p:childTnLst>
                                    <p:animMotion origin="layout" path="M 0.23658 -0.25 L 0.23658 -0.14652 " pathEditMode="relative" rAng="0" ptsTypes="AA">
                                      <p:cBhvr>
                                        <p:cTn id="20" dur="2000" fill="hold"/>
                                        <p:tgtEl>
                                          <p:spTgt spid="90"/>
                                        </p:tgtEl>
                                        <p:attrNameLst>
                                          <p:attrName>ppt_x</p:attrName>
                                          <p:attrName>ppt_y</p:attrName>
                                        </p:attrNameLst>
                                      </p:cBhvr>
                                      <p:rCtr x="0" y="5162"/>
                                    </p:animMotion>
                                  </p:childTnLst>
                                </p:cTn>
                              </p:par>
                              <p:par>
                                <p:cTn id="21" presetID="64" presetClass="path" presetSubtype="0" accel="50000" decel="50000" fill="hold" grpId="3" nodeType="withEffect">
                                  <p:stCondLst>
                                    <p:cond delay="0"/>
                                  </p:stCondLst>
                                  <p:childTnLst>
                                    <p:animMotion origin="layout" path="M 0.11667 2.96296E-6 L 0.11667 -0.10625 " pathEditMode="relative" rAng="0" ptsTypes="AA">
                                      <p:cBhvr>
                                        <p:cTn id="22" dur="2000" fill="hold"/>
                                        <p:tgtEl>
                                          <p:spTgt spid="128"/>
                                        </p:tgtEl>
                                        <p:attrNameLst>
                                          <p:attrName>ppt_x</p:attrName>
                                          <p:attrName>ppt_y</p:attrName>
                                        </p:attrNameLst>
                                      </p:cBhvr>
                                      <p:rCtr x="0" y="-5324"/>
                                    </p:animMotion>
                                  </p:childTnLst>
                                </p:cTn>
                              </p:par>
                            </p:childTnLst>
                          </p:cTn>
                        </p:par>
                        <p:par>
                          <p:cTn id="23" fill="hold">
                            <p:stCondLst>
                              <p:cond delay="5000"/>
                            </p:stCondLst>
                            <p:childTnLst>
                              <p:par>
                                <p:cTn id="24" presetID="63" presetClass="path" presetSubtype="0" accel="50000" decel="50000" fill="hold" grpId="3" nodeType="afterEffect">
                                  <p:stCondLst>
                                    <p:cond delay="0"/>
                                  </p:stCondLst>
                                  <p:childTnLst>
                                    <p:animMotion origin="layout" path="M 0.23658 -0.14652 L 0.44335 -0.14652 " pathEditMode="relative" rAng="0" ptsTypes="AA">
                                      <p:cBhvr>
                                        <p:cTn id="25" dur="2000" fill="hold"/>
                                        <p:tgtEl>
                                          <p:spTgt spid="90"/>
                                        </p:tgtEl>
                                        <p:attrNameLst>
                                          <p:attrName>ppt_x</p:attrName>
                                          <p:attrName>ppt_y</p:attrName>
                                        </p:attrNameLst>
                                      </p:cBhvr>
                                      <p:rCtr x="10339" y="0"/>
                                    </p:animMotion>
                                  </p:childTnLst>
                                </p:cTn>
                              </p:par>
                              <p:par>
                                <p:cTn id="26" presetID="63" presetClass="path" presetSubtype="0" accel="50000" decel="50000" fill="hold" grpId="4" nodeType="withEffect">
                                  <p:stCondLst>
                                    <p:cond delay="0"/>
                                  </p:stCondLst>
                                  <p:childTnLst>
                                    <p:animMotion origin="layout" path="M 0.11667 -0.10625 L 0.32239 -0.10625 " pathEditMode="relative" rAng="0" ptsTypes="AA">
                                      <p:cBhvr>
                                        <p:cTn id="27" dur="2000" fill="hold"/>
                                        <p:tgtEl>
                                          <p:spTgt spid="128"/>
                                        </p:tgtEl>
                                        <p:attrNameLst>
                                          <p:attrName>ppt_x</p:attrName>
                                          <p:attrName>ppt_y</p:attrName>
                                        </p:attrNameLst>
                                      </p:cBhvr>
                                      <p:rCtr x="10286" y="0"/>
                                    </p:animMotion>
                                  </p:childTnLst>
                                </p:cTn>
                              </p:par>
                            </p:childTnLst>
                          </p:cTn>
                        </p:par>
                        <p:par>
                          <p:cTn id="28" fill="hold">
                            <p:stCondLst>
                              <p:cond delay="7000"/>
                            </p:stCondLst>
                            <p:childTnLst>
                              <p:par>
                                <p:cTn id="29" presetID="10" presetClass="exit" presetSubtype="0" fill="hold" grpId="4" nodeType="afterEffect">
                                  <p:stCondLst>
                                    <p:cond delay="0"/>
                                  </p:stCondLst>
                                  <p:childTnLst>
                                    <p:animEffect transition="out" filter="fade">
                                      <p:cBhvr>
                                        <p:cTn id="30" dur="1500"/>
                                        <p:tgtEl>
                                          <p:spTgt spid="90"/>
                                        </p:tgtEl>
                                      </p:cBhvr>
                                    </p:animEffect>
                                    <p:set>
                                      <p:cBhvr>
                                        <p:cTn id="31" dur="1" fill="hold">
                                          <p:stCondLst>
                                            <p:cond delay="1499"/>
                                          </p:stCondLst>
                                        </p:cTn>
                                        <p:tgtEl>
                                          <p:spTgt spid="90"/>
                                        </p:tgtEl>
                                        <p:attrNameLst>
                                          <p:attrName>style.visibility</p:attrName>
                                        </p:attrNameLst>
                                      </p:cBhvr>
                                      <p:to>
                                        <p:strVal val="hidden"/>
                                      </p:to>
                                    </p:set>
                                  </p:childTnLst>
                                </p:cTn>
                              </p:par>
                              <p:par>
                                <p:cTn id="32" presetID="10" presetClass="exit" presetSubtype="0" fill="hold" grpId="5" nodeType="withEffect">
                                  <p:stCondLst>
                                    <p:cond delay="0"/>
                                  </p:stCondLst>
                                  <p:childTnLst>
                                    <p:animEffect transition="out" filter="fade">
                                      <p:cBhvr>
                                        <p:cTn id="33" dur="1500"/>
                                        <p:tgtEl>
                                          <p:spTgt spid="128"/>
                                        </p:tgtEl>
                                      </p:cBhvr>
                                    </p:animEffect>
                                    <p:set>
                                      <p:cBhvr>
                                        <p:cTn id="34" dur="1" fill="hold">
                                          <p:stCondLst>
                                            <p:cond delay="1499"/>
                                          </p:stCondLst>
                                        </p:cTn>
                                        <p:tgtEl>
                                          <p:spTgt spid="128"/>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35" presetClass="path" presetSubtype="0" accel="50000" decel="50000" fill="hold" grpId="3" nodeType="clickEffect">
                                  <p:stCondLst>
                                    <p:cond delay="0"/>
                                  </p:stCondLst>
                                  <p:childTnLst>
                                    <p:animMotion origin="layout" path="M -0.04192 0.08703 L -0.25586 0.08703 " pathEditMode="fixed" rAng="0" ptsTypes="AA">
                                      <p:cBhvr>
                                        <p:cTn id="38" dur="2000" fill="hold"/>
                                        <p:tgtEl>
                                          <p:spTgt spid="97"/>
                                        </p:tgtEl>
                                        <p:attrNameLst>
                                          <p:attrName>ppt_x</p:attrName>
                                          <p:attrName>ppt_y</p:attrName>
                                        </p:attrNameLst>
                                      </p:cBhvr>
                                      <p:rCtr x="-10612" y="0"/>
                                    </p:animMotion>
                                  </p:childTnLst>
                                </p:cTn>
                              </p:par>
                            </p:childTnLst>
                          </p:cTn>
                        </p:par>
                        <p:par>
                          <p:cTn id="39" fill="hold">
                            <p:stCondLst>
                              <p:cond delay="2000"/>
                            </p:stCondLst>
                            <p:childTnLst>
                              <p:par>
                                <p:cTn id="40" presetID="35" presetClass="path" presetSubtype="0" accel="50000" decel="50000" fill="hold" grpId="2" nodeType="afterEffect">
                                  <p:stCondLst>
                                    <p:cond delay="0"/>
                                  </p:stCondLst>
                                  <p:childTnLst>
                                    <p:animMotion origin="layout" path="M -0.25586 0.08703 L -0.30977 0.08703 " pathEditMode="fixed" rAng="0" ptsTypes="AA">
                                      <p:cBhvr>
                                        <p:cTn id="41" dur="2000" fill="hold"/>
                                        <p:tgtEl>
                                          <p:spTgt spid="97"/>
                                        </p:tgtEl>
                                        <p:attrNameLst>
                                          <p:attrName>ppt_x</p:attrName>
                                          <p:attrName>ppt_y</p:attrName>
                                        </p:attrNameLst>
                                      </p:cBhvr>
                                      <p:rCtr x="-2695" y="0"/>
                                    </p:animMotion>
                                  </p:childTnLst>
                                </p:cTn>
                              </p:par>
                            </p:childTnLst>
                          </p:cTn>
                        </p:par>
                        <p:par>
                          <p:cTn id="42" fill="hold">
                            <p:stCondLst>
                              <p:cond delay="4000"/>
                            </p:stCondLst>
                            <p:childTnLst>
                              <p:par>
                                <p:cTn id="43" presetID="50" presetClass="path" presetSubtype="0" accel="50000" decel="50000" fill="hold" grpId="1" nodeType="afterEffect">
                                  <p:stCondLst>
                                    <p:cond delay="0"/>
                                  </p:stCondLst>
                                  <p:childTnLst>
                                    <p:animMotion origin="layout" path="M -0.38099 -0.03149 L -0.34571 -0.03149 C -0.33568 -0.02871 -0.31862 -0.03473 -0.31277 -0.02477 C -0.30704 -0.01505 -0.31172 0.01064 -0.30964 0.02731 L -0.30964 0.08703 " pathEditMode="fixed" rAng="0" ptsTypes="AAAAA">
                                      <p:cBhvr>
                                        <p:cTn id="44" dur="2000" spd="-100000" fill="hold"/>
                                        <p:tgtEl>
                                          <p:spTgt spid="97"/>
                                        </p:tgtEl>
                                        <p:attrNameLst>
                                          <p:attrName>ppt_x</p:attrName>
                                          <p:attrName>ppt_y</p:attrName>
                                        </p:attrNameLst>
                                      </p:cBhvr>
                                      <p:rCtr x="3568" y="5926"/>
                                    </p:animMotion>
                                  </p:childTnLst>
                                </p:cTn>
                              </p:par>
                            </p:childTnLst>
                          </p:cTn>
                        </p:par>
                        <p:par>
                          <p:cTn id="45" fill="hold">
                            <p:stCondLst>
                              <p:cond delay="6000"/>
                            </p:stCondLst>
                            <p:childTnLst>
                              <p:par>
                                <p:cTn id="46" presetID="8" presetClass="emph" presetSubtype="0" fill="hold" grpId="0" nodeType="afterEffect">
                                  <p:stCondLst>
                                    <p:cond delay="0"/>
                                  </p:stCondLst>
                                  <p:childTnLst>
                                    <p:animRot by="-5400000">
                                      <p:cBhvr>
                                        <p:cTn id="47" dur="500" fill="hold"/>
                                        <p:tgtEl>
                                          <p:spTgt spid="97"/>
                                        </p:tgtEl>
                                        <p:attrNameLst>
                                          <p:attrName>r</p:attrName>
                                        </p:attrNameLst>
                                      </p:cBhvr>
                                    </p:animRo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05"/>
                                        </p:tgtEl>
                                        <p:attrNameLst>
                                          <p:attrName>style.visibility</p:attrName>
                                        </p:attrNameLst>
                                      </p:cBhvr>
                                      <p:to>
                                        <p:strVal val="visible"/>
                                      </p:to>
                                    </p:set>
                                    <p:animEffect transition="in" filter="fade">
                                      <p:cBhvr>
                                        <p:cTn id="52" dur="500"/>
                                        <p:tgtEl>
                                          <p:spTgt spid="10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09"/>
                                        </p:tgtEl>
                                        <p:attrNameLst>
                                          <p:attrName>style.visibility</p:attrName>
                                        </p:attrNameLst>
                                      </p:cBhvr>
                                      <p:to>
                                        <p:strVal val="visible"/>
                                      </p:to>
                                    </p:set>
                                    <p:animEffect transition="in" filter="fade">
                                      <p:cBhvr>
                                        <p:cTn id="55" dur="500"/>
                                        <p:tgtEl>
                                          <p:spTgt spid="10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10"/>
                                        </p:tgtEl>
                                        <p:attrNameLst>
                                          <p:attrName>style.visibility</p:attrName>
                                        </p:attrNameLst>
                                      </p:cBhvr>
                                      <p:to>
                                        <p:strVal val="visible"/>
                                      </p:to>
                                    </p:set>
                                    <p:animEffect transition="in" filter="fade">
                                      <p:cBhvr>
                                        <p:cTn id="58" dur="500"/>
                                        <p:tgtEl>
                                          <p:spTgt spid="110"/>
                                        </p:tgtEl>
                                      </p:cBhvr>
                                    </p:animEffect>
                                  </p:childTnLst>
                                </p:cTn>
                              </p:par>
                              <p:par>
                                <p:cTn id="59" presetID="10" presetClass="exit" presetSubtype="0" fill="hold" grpId="4" nodeType="withEffect">
                                  <p:stCondLst>
                                    <p:cond delay="0"/>
                                  </p:stCondLst>
                                  <p:childTnLst>
                                    <p:animEffect transition="out" filter="fade">
                                      <p:cBhvr>
                                        <p:cTn id="60" dur="500"/>
                                        <p:tgtEl>
                                          <p:spTgt spid="97"/>
                                        </p:tgtEl>
                                      </p:cBhvr>
                                    </p:animEffect>
                                    <p:set>
                                      <p:cBhvr>
                                        <p:cTn id="61" dur="1" fill="hold">
                                          <p:stCondLst>
                                            <p:cond delay="499"/>
                                          </p:stCondLst>
                                        </p:cTn>
                                        <p:tgtEl>
                                          <p:spTgt spid="97"/>
                                        </p:tgtEl>
                                        <p:attrNameLst>
                                          <p:attrName>style.visibility</p:attrName>
                                        </p:attrNameLst>
                                      </p:cBhvr>
                                      <p:to>
                                        <p:strVal val="hidden"/>
                                      </p:to>
                                    </p:set>
                                  </p:childTnLst>
                                </p:cTn>
                              </p:par>
                            </p:childTnLst>
                          </p:cTn>
                        </p:par>
                        <p:par>
                          <p:cTn id="62" fill="hold">
                            <p:stCondLst>
                              <p:cond delay="500"/>
                            </p:stCondLst>
                            <p:childTnLst>
                              <p:par>
                                <p:cTn id="63" presetID="43" presetClass="path" presetSubtype="0" accel="50000" decel="50000" fill="hold" grpId="1" nodeType="afterEffect">
                                  <p:stCondLst>
                                    <p:cond delay="0"/>
                                  </p:stCondLst>
                                  <p:childTnLst>
                                    <p:animMotion origin="layout" path="M 4.58333E-6 0.00039 L 0.02408 0.00039 C 0.03059 -0.00216 0.0414 0.00062 0.04544 -0.00494 C 0.0496 -0.01049 0.04687 -0.02576 0.04869 -0.03572 L 0.04869 -0.07184 " pathEditMode="fixed" rAng="0" ptsTypes="AAAAA">
                                      <p:cBhvr>
                                        <p:cTn id="64" dur="2000" fill="hold"/>
                                        <p:tgtEl>
                                          <p:spTgt spid="109"/>
                                        </p:tgtEl>
                                        <p:attrNameLst>
                                          <p:attrName>ppt_x</p:attrName>
                                          <p:attrName>ppt_y</p:attrName>
                                        </p:attrNameLst>
                                      </p:cBhvr>
                                      <p:rCtr x="2435" y="-3611"/>
                                    </p:animMotion>
                                  </p:childTnLst>
                                </p:cTn>
                              </p:par>
                              <p:par>
                                <p:cTn id="65" presetID="36" presetClass="path" presetSubtype="0" accel="50000" decel="50000" fill="hold" grpId="1" nodeType="withEffect">
                                  <p:stCondLst>
                                    <p:cond delay="0"/>
                                  </p:stCondLst>
                                  <p:childTnLst>
                                    <p:animMotion origin="layout" path="M -0.12161 -0.11512 L -0.12161 -0.05771 C -0.11914 -0.04312 -0.12591 -0.01557 -0.11575 -0.00632 C -0.10586 0.0034 -0.07851 -0.00446 -0.0608 -6.25926E-5 L -3.95833E-6 -6.25926E-5 " pathEditMode="fixed" rAng="0" ptsTypes="AAAAA">
                                      <p:cBhvr>
                                        <p:cTn id="66" dur="2000" spd="-100000" fill="hold"/>
                                        <p:tgtEl>
                                          <p:spTgt spid="105"/>
                                        </p:tgtEl>
                                        <p:attrNameLst>
                                          <p:attrName>ppt_x</p:attrName>
                                          <p:attrName>ppt_y</p:attrName>
                                        </p:attrNameLst>
                                      </p:cBhvr>
                                      <p:rCtr x="6081" y="5741"/>
                                    </p:animMotion>
                                  </p:childTnLst>
                                </p:cTn>
                              </p:par>
                            </p:childTnLst>
                          </p:cTn>
                        </p:par>
                        <p:par>
                          <p:cTn id="67" fill="hold">
                            <p:stCondLst>
                              <p:cond delay="2500"/>
                            </p:stCondLst>
                            <p:childTnLst>
                              <p:par>
                                <p:cTn id="68" presetID="8" presetClass="emph" presetSubtype="0" fill="hold" grpId="3" nodeType="afterEffect">
                                  <p:stCondLst>
                                    <p:cond delay="0"/>
                                  </p:stCondLst>
                                  <p:childTnLst>
                                    <p:animRot by="5400000">
                                      <p:cBhvr>
                                        <p:cTn id="69" dur="500" fill="hold"/>
                                        <p:tgtEl>
                                          <p:spTgt spid="109"/>
                                        </p:tgtEl>
                                        <p:attrNameLst>
                                          <p:attrName>r</p:attrName>
                                        </p:attrNameLst>
                                      </p:cBhvr>
                                    </p:animRot>
                                  </p:childTnLst>
                                </p:cTn>
                              </p:par>
                            </p:childTnLst>
                          </p:cTn>
                        </p:par>
                        <p:par>
                          <p:cTn id="70" fill="hold">
                            <p:stCondLst>
                              <p:cond delay="3000"/>
                            </p:stCondLst>
                            <p:childTnLst>
                              <p:par>
                                <p:cTn id="71" presetID="63" presetClass="path" presetSubtype="0" accel="50000" decel="50000" fill="hold" grpId="2" nodeType="afterEffect">
                                  <p:stCondLst>
                                    <p:cond delay="0"/>
                                  </p:stCondLst>
                                  <p:childTnLst>
                                    <p:animMotion origin="layout" path="M 0.04869 -0.07184 L 0.09283 -0.06998 " pathEditMode="fixed" rAng="0" ptsTypes="AA">
                                      <p:cBhvr>
                                        <p:cTn id="72" dur="2000" fill="hold"/>
                                        <p:tgtEl>
                                          <p:spTgt spid="109"/>
                                        </p:tgtEl>
                                        <p:attrNameLst>
                                          <p:attrName>ppt_x</p:attrName>
                                          <p:attrName>ppt_y</p:attrName>
                                        </p:attrNameLst>
                                      </p:cBhvr>
                                      <p:rCtr x="2201" y="93"/>
                                    </p:animMotion>
                                  </p:childTnLst>
                                </p:cTn>
                              </p:par>
                              <p:par>
                                <p:cTn id="73" presetID="35" presetClass="path" presetSubtype="0" accel="50000" decel="50000" fill="hold" grpId="2" nodeType="withEffect">
                                  <p:stCondLst>
                                    <p:cond delay="0"/>
                                  </p:stCondLst>
                                  <p:childTnLst>
                                    <p:animMotion origin="layout" path="M -0.12135 -0.11505 L -0.17955 -0.11505 " pathEditMode="fixed" rAng="0" ptsTypes="AA">
                                      <p:cBhvr>
                                        <p:cTn id="74" dur="2000" fill="hold"/>
                                        <p:tgtEl>
                                          <p:spTgt spid="105"/>
                                        </p:tgtEl>
                                        <p:attrNameLst>
                                          <p:attrName>ppt_x</p:attrName>
                                          <p:attrName>ppt_y</p:attrName>
                                        </p:attrNameLst>
                                      </p:cBhvr>
                                      <p:rCtr x="-2917" y="0"/>
                                    </p:animMotion>
                                  </p:childTnLst>
                                </p:cTn>
                              </p:par>
                            </p:childTnLst>
                          </p:cTn>
                        </p:par>
                        <p:par>
                          <p:cTn id="75" fill="hold">
                            <p:stCondLst>
                              <p:cond delay="5000"/>
                            </p:stCondLst>
                            <p:childTnLst>
                              <p:par>
                                <p:cTn id="76" presetID="10" presetClass="exit" presetSubtype="0" fill="hold" grpId="3" nodeType="afterEffect">
                                  <p:stCondLst>
                                    <p:cond delay="0"/>
                                  </p:stCondLst>
                                  <p:childTnLst>
                                    <p:animEffect transition="out" filter="fade">
                                      <p:cBhvr>
                                        <p:cTn id="77" dur="500"/>
                                        <p:tgtEl>
                                          <p:spTgt spid="105"/>
                                        </p:tgtEl>
                                      </p:cBhvr>
                                    </p:animEffect>
                                    <p:set>
                                      <p:cBhvr>
                                        <p:cTn id="78" dur="1" fill="hold">
                                          <p:stCondLst>
                                            <p:cond delay="499"/>
                                          </p:stCondLst>
                                        </p:cTn>
                                        <p:tgtEl>
                                          <p:spTgt spid="105"/>
                                        </p:tgtEl>
                                        <p:attrNameLst>
                                          <p:attrName>style.visibility</p:attrName>
                                        </p:attrNameLst>
                                      </p:cBhvr>
                                      <p:to>
                                        <p:strVal val="hidden"/>
                                      </p:to>
                                    </p:set>
                                  </p:childTnLst>
                                </p:cTn>
                              </p:par>
                              <p:par>
                                <p:cTn id="79" presetID="9" presetClass="emph" presetSubtype="0" grpId="0" nodeType="withEffect">
                                  <p:stCondLst>
                                    <p:cond delay="0"/>
                                  </p:stCondLst>
                                  <p:childTnLst>
                                    <p:set>
                                      <p:cBhvr rctx="PPT">
                                        <p:cTn id="80" dur="indefinite"/>
                                        <p:tgtEl>
                                          <p:spTgt spid="70"/>
                                        </p:tgtEl>
                                        <p:attrNameLst>
                                          <p:attrName>style.opacity</p:attrName>
                                        </p:attrNameLst>
                                      </p:cBhvr>
                                      <p:to>
                                        <p:strVal val="0.5"/>
                                      </p:to>
                                    </p:set>
                                    <p:animEffect filter="image" prLst="opacity: 0.5">
                                      <p:cBhvr rctx="IE">
                                        <p:cTn id="81" dur="indefinite"/>
                                        <p:tgtEl>
                                          <p:spTgt spid="70"/>
                                        </p:tgtEl>
                                      </p:cBhvr>
                                    </p:animEffect>
                                  </p:childTnLst>
                                </p:cTn>
                              </p:par>
                              <p:par>
                                <p:cTn id="82" presetID="9" presetClass="emph" presetSubtype="0" grpId="0" nodeType="withEffect">
                                  <p:stCondLst>
                                    <p:cond delay="0"/>
                                  </p:stCondLst>
                                  <p:childTnLst>
                                    <p:set>
                                      <p:cBhvr rctx="PPT">
                                        <p:cTn id="83" dur="indefinite"/>
                                        <p:tgtEl>
                                          <p:spTgt spid="79"/>
                                        </p:tgtEl>
                                        <p:attrNameLst>
                                          <p:attrName>style.opacity</p:attrName>
                                        </p:attrNameLst>
                                      </p:cBhvr>
                                      <p:to>
                                        <p:strVal val="0.5"/>
                                      </p:to>
                                    </p:set>
                                    <p:animEffect filter="image" prLst="opacity: 0.5">
                                      <p:cBhvr rctx="IE">
                                        <p:cTn id="84" dur="indefinite"/>
                                        <p:tgtEl>
                                          <p:spTgt spid="79"/>
                                        </p:tgtEl>
                                      </p:cBhvr>
                                    </p:animEffect>
                                  </p:childTnLst>
                                </p:cTn>
                              </p:par>
                              <p:par>
                                <p:cTn id="85" presetID="9" presetClass="emph" presetSubtype="0" grpId="0" nodeType="withEffect">
                                  <p:stCondLst>
                                    <p:cond delay="0"/>
                                  </p:stCondLst>
                                  <p:childTnLst>
                                    <p:set>
                                      <p:cBhvr rctx="PPT">
                                        <p:cTn id="86" dur="indefinite"/>
                                        <p:tgtEl>
                                          <p:spTgt spid="80"/>
                                        </p:tgtEl>
                                        <p:attrNameLst>
                                          <p:attrName>style.opacity</p:attrName>
                                        </p:attrNameLst>
                                      </p:cBhvr>
                                      <p:to>
                                        <p:strVal val="0.5"/>
                                      </p:to>
                                    </p:set>
                                    <p:animEffect filter="image" prLst="opacity: 0.5">
                                      <p:cBhvr rctx="IE">
                                        <p:cTn id="87" dur="indefinite"/>
                                        <p:tgtEl>
                                          <p:spTgt spid="80"/>
                                        </p:tgtEl>
                                      </p:cBhvr>
                                    </p:animEffect>
                                  </p:childTnLst>
                                </p:cTn>
                              </p:par>
                              <p:par>
                                <p:cTn id="88" presetID="9" presetClass="emph" presetSubtype="0" grpId="0" nodeType="withEffect">
                                  <p:stCondLst>
                                    <p:cond delay="0"/>
                                  </p:stCondLst>
                                  <p:childTnLst>
                                    <p:set>
                                      <p:cBhvr rctx="PPT">
                                        <p:cTn id="89" dur="indefinite"/>
                                        <p:tgtEl>
                                          <p:spTgt spid="74"/>
                                        </p:tgtEl>
                                        <p:attrNameLst>
                                          <p:attrName>style.opacity</p:attrName>
                                        </p:attrNameLst>
                                      </p:cBhvr>
                                      <p:to>
                                        <p:strVal val="0.5"/>
                                      </p:to>
                                    </p:set>
                                    <p:animEffect filter="image" prLst="opacity: 0.5">
                                      <p:cBhvr rctx="IE">
                                        <p:cTn id="90" dur="indefinite"/>
                                        <p:tgtEl>
                                          <p:spTgt spid="74"/>
                                        </p:tgtEl>
                                      </p:cBhvr>
                                    </p:animEffect>
                                  </p:childTnLst>
                                </p:cTn>
                              </p:par>
                              <p:par>
                                <p:cTn id="91" presetID="9" presetClass="emph" presetSubtype="0" grpId="0" nodeType="withEffect">
                                  <p:stCondLst>
                                    <p:cond delay="0"/>
                                  </p:stCondLst>
                                  <p:childTnLst>
                                    <p:set>
                                      <p:cBhvr rctx="PPT">
                                        <p:cTn id="92" dur="indefinite"/>
                                        <p:tgtEl>
                                          <p:spTgt spid="76"/>
                                        </p:tgtEl>
                                        <p:attrNameLst>
                                          <p:attrName>style.opacity</p:attrName>
                                        </p:attrNameLst>
                                      </p:cBhvr>
                                      <p:to>
                                        <p:strVal val="0.5"/>
                                      </p:to>
                                    </p:set>
                                    <p:animEffect filter="image" prLst="opacity: 0.5">
                                      <p:cBhvr rctx="IE">
                                        <p:cTn id="93" dur="indefinite"/>
                                        <p:tgtEl>
                                          <p:spTgt spid="76"/>
                                        </p:tgtEl>
                                      </p:cBhvr>
                                    </p:animEffect>
                                  </p:childTnLst>
                                </p:cTn>
                              </p:par>
                              <p:par>
                                <p:cTn id="94" presetID="9" presetClass="emph" presetSubtype="0" grpId="0" nodeType="withEffect">
                                  <p:stCondLst>
                                    <p:cond delay="0"/>
                                  </p:stCondLst>
                                  <p:childTnLst>
                                    <p:set>
                                      <p:cBhvr rctx="PPT">
                                        <p:cTn id="95" dur="indefinite"/>
                                        <p:tgtEl>
                                          <p:spTgt spid="82"/>
                                        </p:tgtEl>
                                        <p:attrNameLst>
                                          <p:attrName>style.opacity</p:attrName>
                                        </p:attrNameLst>
                                      </p:cBhvr>
                                      <p:to>
                                        <p:strVal val="0.5"/>
                                      </p:to>
                                    </p:set>
                                    <p:animEffect filter="image" prLst="opacity: 0.5">
                                      <p:cBhvr rctx="IE">
                                        <p:cTn id="96" dur="indefinite"/>
                                        <p:tgtEl>
                                          <p:spTgt spid="82"/>
                                        </p:tgtEl>
                                      </p:cBhvr>
                                    </p:animEffect>
                                  </p:childTnLst>
                                </p:cTn>
                              </p:par>
                              <p:par>
                                <p:cTn id="97" presetID="42" presetClass="path" presetSubtype="0" accel="50000" decel="50000" fill="hold" grpId="0" nodeType="withEffect">
                                  <p:stCondLst>
                                    <p:cond delay="1500"/>
                                  </p:stCondLst>
                                  <p:childTnLst>
                                    <p:animMotion origin="layout" path="M -4.16667E-7 -2.96296E-6 L -4.16667E-7 0.40324 " pathEditMode="relative" rAng="0" ptsTypes="AA">
                                      <p:cBhvr>
                                        <p:cTn id="98" dur="2000" fill="hold"/>
                                        <p:tgtEl>
                                          <p:spTgt spid="115"/>
                                        </p:tgtEl>
                                        <p:attrNameLst>
                                          <p:attrName>ppt_x</p:attrName>
                                          <p:attrName>ppt_y</p:attrName>
                                        </p:attrNameLst>
                                      </p:cBhvr>
                                      <p:rCtr x="0" y="20162"/>
                                    </p:animMotion>
                                  </p:childTnLst>
                                </p:cTn>
                              </p:par>
                              <p:par>
                                <p:cTn id="99" presetID="42" presetClass="path" presetSubtype="0" accel="50000" decel="50000" fill="hold" grpId="0" nodeType="withEffect">
                                  <p:stCondLst>
                                    <p:cond delay="1500"/>
                                  </p:stCondLst>
                                  <p:childTnLst>
                                    <p:animMotion origin="layout" path="M 4.58333E-6 1.48148E-6 L 4.58333E-6 0.36018 " pathEditMode="relative" rAng="0" ptsTypes="AA">
                                      <p:cBhvr>
                                        <p:cTn id="100" dur="2000" fill="hold"/>
                                        <p:tgtEl>
                                          <p:spTgt spid="114"/>
                                        </p:tgtEl>
                                        <p:attrNameLst>
                                          <p:attrName>ppt_x</p:attrName>
                                          <p:attrName>ppt_y</p:attrName>
                                        </p:attrNameLst>
                                      </p:cBhvr>
                                      <p:rCtr x="0" y="18009"/>
                                    </p:animMotion>
                                  </p:childTnLst>
                                </p:cTn>
                              </p:par>
                              <p:par>
                                <p:cTn id="101" presetID="43" presetClass="path" presetSubtype="0" accel="50000" decel="50000" fill="hold" grpId="1" nodeType="withEffect">
                                  <p:stCondLst>
                                    <p:cond delay="1500"/>
                                  </p:stCondLst>
                                  <p:childTnLst>
                                    <p:animMotion origin="layout" path="M -0.19101 0.1743 L -0.09557 0.1743 C -0.0694 0.1699 -0.02669 0.17477 -0.0108 0.16018 C 0.00521 0.14583 -0.00586 0.11134 -3.95833E-6 0.08657 L -3.95833E-6 3.33333E-6 " pathEditMode="relative" rAng="0" ptsTypes="AAAAA">
                                      <p:cBhvr>
                                        <p:cTn id="102" dur="2000" spd="-100000" fill="hold"/>
                                        <p:tgtEl>
                                          <p:spTgt spid="110"/>
                                        </p:tgtEl>
                                        <p:attrNameLst>
                                          <p:attrName>ppt_x</p:attrName>
                                          <p:attrName>ppt_y</p:attrName>
                                        </p:attrNameLst>
                                      </p:cBhvr>
                                      <p:rCtr x="9544" y="-8727"/>
                                    </p:animMotion>
                                  </p:childTnLst>
                                </p:cTn>
                              </p:par>
                            </p:childTnLst>
                          </p:cTn>
                        </p:par>
                        <p:par>
                          <p:cTn id="103" fill="hold">
                            <p:stCondLst>
                              <p:cond delay="8500"/>
                            </p:stCondLst>
                            <p:childTnLst>
                              <p:par>
                                <p:cTn id="104" presetID="10" presetClass="exit" presetSubtype="0" fill="hold" grpId="2" nodeType="afterEffect">
                                  <p:stCondLst>
                                    <p:cond delay="0"/>
                                  </p:stCondLst>
                                  <p:childTnLst>
                                    <p:animEffect transition="out" filter="fade">
                                      <p:cBhvr>
                                        <p:cTn id="105" dur="500"/>
                                        <p:tgtEl>
                                          <p:spTgt spid="110"/>
                                        </p:tgtEl>
                                      </p:cBhvr>
                                    </p:animEffect>
                                    <p:set>
                                      <p:cBhvr>
                                        <p:cTn id="106" dur="1" fill="hold">
                                          <p:stCondLst>
                                            <p:cond delay="499"/>
                                          </p:stCondLst>
                                        </p:cTn>
                                        <p:tgtEl>
                                          <p:spTgt spid="110"/>
                                        </p:tgtEl>
                                        <p:attrNameLst>
                                          <p:attrName>style.visibility</p:attrName>
                                        </p:attrNameLst>
                                      </p:cBhvr>
                                      <p:to>
                                        <p:strVal val="hidden"/>
                                      </p:to>
                                    </p:set>
                                  </p:childTnLst>
                                </p:cTn>
                              </p:par>
                              <p:par>
                                <p:cTn id="107" presetID="10" presetClass="exit" presetSubtype="0" fill="hold" grpId="1" nodeType="withEffect">
                                  <p:stCondLst>
                                    <p:cond delay="0"/>
                                  </p:stCondLst>
                                  <p:childTnLst>
                                    <p:animEffect transition="out" filter="fade">
                                      <p:cBhvr>
                                        <p:cTn id="108" dur="500"/>
                                        <p:tgtEl>
                                          <p:spTgt spid="115"/>
                                        </p:tgtEl>
                                      </p:cBhvr>
                                    </p:animEffect>
                                    <p:set>
                                      <p:cBhvr>
                                        <p:cTn id="109" dur="1" fill="hold">
                                          <p:stCondLst>
                                            <p:cond delay="499"/>
                                          </p:stCondLst>
                                        </p:cTn>
                                        <p:tgtEl>
                                          <p:spTgt spid="115"/>
                                        </p:tgtEl>
                                        <p:attrNameLst>
                                          <p:attrName>style.visibility</p:attrName>
                                        </p:attrNameLst>
                                      </p:cBhvr>
                                      <p:to>
                                        <p:strVal val="hidden"/>
                                      </p:to>
                                    </p:set>
                                  </p:childTnLst>
                                </p:cTn>
                              </p:par>
                              <p:par>
                                <p:cTn id="110" presetID="10" presetClass="exit" presetSubtype="0" fill="hold" grpId="1" nodeType="withEffect">
                                  <p:stCondLst>
                                    <p:cond delay="0"/>
                                  </p:stCondLst>
                                  <p:childTnLst>
                                    <p:animEffect transition="out" filter="fade">
                                      <p:cBhvr>
                                        <p:cTn id="111" dur="500"/>
                                        <p:tgtEl>
                                          <p:spTgt spid="114"/>
                                        </p:tgtEl>
                                      </p:cBhvr>
                                    </p:animEffect>
                                    <p:set>
                                      <p:cBhvr>
                                        <p:cTn id="112" dur="1" fill="hold">
                                          <p:stCondLst>
                                            <p:cond delay="499"/>
                                          </p:stCondLst>
                                        </p:cTn>
                                        <p:tgtEl>
                                          <p:spTgt spid="114"/>
                                        </p:tgtEl>
                                        <p:attrNameLst>
                                          <p:attrName>style.visibility</p:attrName>
                                        </p:attrNameLst>
                                      </p:cBhvr>
                                      <p:to>
                                        <p:strVal val="hidden"/>
                                      </p:to>
                                    </p:set>
                                  </p:childTnLst>
                                </p:cTn>
                              </p:par>
                            </p:childTnLst>
                          </p:cTn>
                        </p:par>
                        <p:par>
                          <p:cTn id="113" fill="hold">
                            <p:stCondLst>
                              <p:cond delay="9000"/>
                            </p:stCondLst>
                            <p:childTnLst>
                              <p:par>
                                <p:cTn id="114" presetID="10" presetClass="entr" presetSubtype="0" fill="hold" grpId="0" nodeType="afterEffect">
                                  <p:stCondLst>
                                    <p:cond delay="0"/>
                                  </p:stCondLst>
                                  <p:childTnLst>
                                    <p:set>
                                      <p:cBhvr>
                                        <p:cTn id="115" dur="1" fill="hold">
                                          <p:stCondLst>
                                            <p:cond delay="0"/>
                                          </p:stCondLst>
                                        </p:cTn>
                                        <p:tgtEl>
                                          <p:spTgt spid="117"/>
                                        </p:tgtEl>
                                        <p:attrNameLst>
                                          <p:attrName>style.visibility</p:attrName>
                                        </p:attrNameLst>
                                      </p:cBhvr>
                                      <p:to>
                                        <p:strVal val="visible"/>
                                      </p:to>
                                    </p:set>
                                    <p:animEffect transition="in" filter="fade">
                                      <p:cBhvr>
                                        <p:cTn id="116" dur="500"/>
                                        <p:tgtEl>
                                          <p:spTgt spid="117"/>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39"/>
                                        </p:tgtEl>
                                        <p:attrNameLst>
                                          <p:attrName>style.visibility</p:attrName>
                                        </p:attrNameLst>
                                      </p:cBhvr>
                                      <p:to>
                                        <p:strVal val="visible"/>
                                      </p:to>
                                    </p:set>
                                    <p:animEffect transition="in" filter="fade">
                                      <p:cBhvr>
                                        <p:cTn id="119" dur="500"/>
                                        <p:tgtEl>
                                          <p:spTgt spid="39"/>
                                        </p:tgtEl>
                                      </p:cBhvr>
                                    </p:animEffect>
                                  </p:childTnLst>
                                </p:cTn>
                              </p:par>
                            </p:childTnLst>
                          </p:cTn>
                        </p:par>
                        <p:par>
                          <p:cTn id="120" fill="hold">
                            <p:stCondLst>
                              <p:cond delay="9500"/>
                            </p:stCondLst>
                            <p:childTnLst>
                              <p:par>
                                <p:cTn id="121" presetID="36" presetClass="path" presetSubtype="0" accel="50000" decel="50000" fill="hold" grpId="1" nodeType="afterEffect">
                                  <p:stCondLst>
                                    <p:cond delay="0"/>
                                  </p:stCondLst>
                                  <p:childTnLst>
                                    <p:animMotion origin="layout" path="M 0.00013 -0.00046 L 0.00013 0.0243 C 0.00299 0.03102 -0.00313 0.04861 0.01081 0.05278 C 0.02474 0.05717 0.05859 0.04838 0.08372 0.05046 L 0.16732 0.05046 " pathEditMode="relative" rAng="0" ptsTypes="AAAAA">
                                      <p:cBhvr>
                                        <p:cTn id="122" dur="2000" fill="hold"/>
                                        <p:tgtEl>
                                          <p:spTgt spid="117"/>
                                        </p:tgtEl>
                                        <p:attrNameLst>
                                          <p:attrName>ppt_x</p:attrName>
                                          <p:attrName>ppt_y</p:attrName>
                                        </p:attrNameLst>
                                      </p:cBhvr>
                                      <p:rCtr x="8359" y="2708"/>
                                    </p:animMotion>
                                  </p:childTnLst>
                                </p:cTn>
                              </p:par>
                              <p:par>
                                <p:cTn id="123" presetID="36" presetClass="path" presetSubtype="0" accel="50000" decel="50000" fill="hold" grpId="1" nodeType="withEffect">
                                  <p:stCondLst>
                                    <p:cond delay="0"/>
                                  </p:stCondLst>
                                  <p:childTnLst>
                                    <p:animMotion origin="layout" path="M -1.25E-6 -3.7037E-7 C -0.0039 0.00787 -0.02917 -0.00694 -0.03424 0.03056 C -0.04219 0.04792 -0.04219 0.08333 -0.0401 0.11574 C -0.03802 0.14861 -0.05104 0.23912 -0.02279 0.2331 C 0.03021 0.23912 0.05391 0.23449 0.09818 0.23449 L 0.19766 0.23449 " pathEditMode="relative" rAng="0" ptsTypes="AAAAAA">
                                      <p:cBhvr>
                                        <p:cTn id="124" dur="2000" fill="hold"/>
                                        <p:tgtEl>
                                          <p:spTgt spid="39"/>
                                        </p:tgtEl>
                                        <p:attrNameLst>
                                          <p:attrName>ppt_x</p:attrName>
                                          <p:attrName>ppt_y</p:attrName>
                                        </p:attrNameLst>
                                      </p:cBhvr>
                                      <p:rCtr x="7813" y="11806"/>
                                    </p:animMotion>
                                  </p:childTnLst>
                                </p:cTn>
                              </p:par>
                            </p:childTnLst>
                          </p:cTn>
                        </p:par>
                      </p:childTnLst>
                    </p:cTn>
                  </p:par>
                  <p:par>
                    <p:cTn id="125" fill="hold">
                      <p:stCondLst>
                        <p:cond delay="indefinite"/>
                      </p:stCondLst>
                      <p:childTnLst>
                        <p:par>
                          <p:cTn id="126" fill="hold">
                            <p:stCondLst>
                              <p:cond delay="0"/>
                            </p:stCondLst>
                            <p:childTnLst>
                              <p:par>
                                <p:cTn id="127" presetID="43" presetClass="path" presetSubtype="0" accel="50000" decel="50000" fill="hold" grpId="2" nodeType="clickEffect">
                                  <p:stCondLst>
                                    <p:cond delay="0"/>
                                  </p:stCondLst>
                                  <p:childTnLst>
                                    <p:animMotion origin="layout" path="M 0.16732 0.05046 L 0.24661 0.05046 C 0.26875 0.04444 0.30351 0.05625 0.31679 0.03958 C 0.32995 0.02292 0.32148 -0.02245 0.32591 -0.05 L 0.32591 -0.15023 " pathEditMode="relative" rAng="0" ptsTypes="AAAAA">
                                      <p:cBhvr>
                                        <p:cTn id="128" dur="2000" fill="hold"/>
                                        <p:tgtEl>
                                          <p:spTgt spid="117"/>
                                        </p:tgtEl>
                                        <p:attrNameLst>
                                          <p:attrName>ppt_x</p:attrName>
                                          <p:attrName>ppt_y</p:attrName>
                                        </p:attrNameLst>
                                      </p:cBhvr>
                                      <p:rCtr x="7930" y="-10046"/>
                                    </p:animMotion>
                                  </p:childTnLst>
                                </p:cTn>
                              </p:par>
                            </p:childTnLst>
                          </p:cTn>
                        </p:par>
                        <p:par>
                          <p:cTn id="129" fill="hold">
                            <p:stCondLst>
                              <p:cond delay="2000"/>
                            </p:stCondLst>
                            <p:childTnLst>
                              <p:par>
                                <p:cTn id="130" presetID="8" presetClass="emph" presetSubtype="0" fill="hold" grpId="3" nodeType="afterEffect">
                                  <p:stCondLst>
                                    <p:cond delay="0"/>
                                  </p:stCondLst>
                                  <p:childTnLst>
                                    <p:animRot by="5400000">
                                      <p:cBhvr>
                                        <p:cTn id="131" dur="500" fill="hold"/>
                                        <p:tgtEl>
                                          <p:spTgt spid="117"/>
                                        </p:tgtEl>
                                        <p:attrNameLst>
                                          <p:attrName>r</p:attrName>
                                        </p:attrNameLst>
                                      </p:cBhvr>
                                    </p:animRot>
                                  </p:childTnLst>
                                </p:cTn>
                              </p:par>
                            </p:childTnLst>
                          </p:cTn>
                        </p:par>
                        <p:par>
                          <p:cTn id="132" fill="hold">
                            <p:stCondLst>
                              <p:cond delay="2500"/>
                            </p:stCondLst>
                            <p:childTnLst>
                              <p:par>
                                <p:cTn id="133" presetID="63" presetClass="path" presetSubtype="0" accel="50000" decel="50000" fill="hold" grpId="4" nodeType="afterEffect">
                                  <p:stCondLst>
                                    <p:cond delay="0"/>
                                  </p:stCondLst>
                                  <p:childTnLst>
                                    <p:animMotion origin="layout" path="M 0.32591 -0.15023 L 0.40482 -0.17292 " pathEditMode="relative" rAng="0" ptsTypes="AA">
                                      <p:cBhvr>
                                        <p:cTn id="134" dur="2000" fill="hold"/>
                                        <p:tgtEl>
                                          <p:spTgt spid="117"/>
                                        </p:tgtEl>
                                        <p:attrNameLst>
                                          <p:attrName>ppt_x</p:attrName>
                                          <p:attrName>ppt_y</p:attrName>
                                        </p:attrNameLst>
                                      </p:cBhvr>
                                      <p:rCtr x="3945" y="-1134"/>
                                    </p:animMotion>
                                  </p:childTnLst>
                                </p:cTn>
                              </p:par>
                            </p:childTnLst>
                          </p:cTn>
                        </p:par>
                        <p:par>
                          <p:cTn id="135" fill="hold">
                            <p:stCondLst>
                              <p:cond delay="4500"/>
                            </p:stCondLst>
                            <p:childTnLst>
                              <p:par>
                                <p:cTn id="136" presetID="10" presetClass="entr" presetSubtype="0" fill="hold" grpId="0" nodeType="afterEffect">
                                  <p:stCondLst>
                                    <p:cond delay="0"/>
                                  </p:stCondLst>
                                  <p:childTnLst>
                                    <p:set>
                                      <p:cBhvr>
                                        <p:cTn id="137" dur="1" fill="hold">
                                          <p:stCondLst>
                                            <p:cond delay="0"/>
                                          </p:stCondLst>
                                        </p:cTn>
                                        <p:tgtEl>
                                          <p:spTgt spid="129"/>
                                        </p:tgtEl>
                                        <p:attrNameLst>
                                          <p:attrName>style.visibility</p:attrName>
                                        </p:attrNameLst>
                                      </p:cBhvr>
                                      <p:to>
                                        <p:strVal val="visible"/>
                                      </p:to>
                                    </p:set>
                                    <p:animEffect transition="in" filter="fade">
                                      <p:cBhvr>
                                        <p:cTn id="138" dur="500"/>
                                        <p:tgtEl>
                                          <p:spTgt spid="129"/>
                                        </p:tgtEl>
                                      </p:cBhvr>
                                    </p:animEffect>
                                  </p:childTnLst>
                                </p:cTn>
                              </p:par>
                            </p:childTnLst>
                          </p:cTn>
                        </p:par>
                        <p:par>
                          <p:cTn id="139" fill="hold">
                            <p:stCondLst>
                              <p:cond delay="5000"/>
                            </p:stCondLst>
                            <p:childTnLst>
                              <p:par>
                                <p:cTn id="140" presetID="63" presetClass="path" presetSubtype="0" accel="50000" decel="50000" fill="hold" grpId="1" nodeType="afterEffect">
                                  <p:stCondLst>
                                    <p:cond delay="0"/>
                                  </p:stCondLst>
                                  <p:childTnLst>
                                    <p:animMotion origin="layout" path="M -2.08333E-7 -1.11111E-6 L 0.11667 -1.11111E-6 " pathEditMode="relative" rAng="0" ptsTypes="AA">
                                      <p:cBhvr>
                                        <p:cTn id="141" dur="2000" fill="hold"/>
                                        <p:tgtEl>
                                          <p:spTgt spid="129"/>
                                        </p:tgtEl>
                                        <p:attrNameLst>
                                          <p:attrName>ppt_x</p:attrName>
                                          <p:attrName>ppt_y</p:attrName>
                                        </p:attrNameLst>
                                      </p:cBhvr>
                                      <p:rCtr x="5833" y="0"/>
                                    </p:animMotion>
                                  </p:childTnLst>
                                </p:cTn>
                              </p:par>
                            </p:childTnLst>
                          </p:cTn>
                        </p:par>
                        <p:par>
                          <p:cTn id="142" fill="hold">
                            <p:stCondLst>
                              <p:cond delay="7000"/>
                            </p:stCondLst>
                            <p:childTnLst>
                              <p:par>
                                <p:cTn id="143" presetID="8" presetClass="emph" presetSubtype="0" fill="hold" grpId="2" nodeType="afterEffect">
                                  <p:stCondLst>
                                    <p:cond delay="0"/>
                                  </p:stCondLst>
                                  <p:childTnLst>
                                    <p:animRot by="5400000">
                                      <p:cBhvr>
                                        <p:cTn id="144" dur="500" fill="hold"/>
                                        <p:tgtEl>
                                          <p:spTgt spid="129"/>
                                        </p:tgtEl>
                                        <p:attrNameLst>
                                          <p:attrName>r</p:attrName>
                                        </p:attrNameLst>
                                      </p:cBhvr>
                                    </p:animRot>
                                  </p:childTnLst>
                                </p:cTn>
                              </p:par>
                            </p:childTnLst>
                          </p:cTn>
                        </p:par>
                        <p:par>
                          <p:cTn id="145" fill="hold">
                            <p:stCondLst>
                              <p:cond delay="7500"/>
                            </p:stCondLst>
                            <p:childTnLst>
                              <p:par>
                                <p:cTn id="146" presetID="64" presetClass="path" presetSubtype="0" accel="50000" decel="50000" fill="hold" grpId="3" nodeType="afterEffect">
                                  <p:stCondLst>
                                    <p:cond delay="0"/>
                                  </p:stCondLst>
                                  <p:childTnLst>
                                    <p:animMotion origin="layout" path="M 0.11667 -1.11111E-6 L 0.11667 -0.10625 " pathEditMode="relative" rAng="0" ptsTypes="AA">
                                      <p:cBhvr>
                                        <p:cTn id="147" dur="2000" fill="hold"/>
                                        <p:tgtEl>
                                          <p:spTgt spid="129"/>
                                        </p:tgtEl>
                                        <p:attrNameLst>
                                          <p:attrName>ppt_x</p:attrName>
                                          <p:attrName>ppt_y</p:attrName>
                                        </p:attrNameLst>
                                      </p:cBhvr>
                                      <p:rCtr x="0" y="-5324"/>
                                    </p:animMotion>
                                  </p:childTnLst>
                                </p:cTn>
                              </p:par>
                            </p:childTnLst>
                          </p:cTn>
                        </p:par>
                        <p:par>
                          <p:cTn id="148" fill="hold">
                            <p:stCondLst>
                              <p:cond delay="9500"/>
                            </p:stCondLst>
                            <p:childTnLst>
                              <p:par>
                                <p:cTn id="149" presetID="63" presetClass="path" presetSubtype="0" accel="50000" decel="50000" fill="hold" grpId="4" nodeType="afterEffect">
                                  <p:stCondLst>
                                    <p:cond delay="0"/>
                                  </p:stCondLst>
                                  <p:childTnLst>
                                    <p:animMotion origin="layout" path="M 0.11667 -0.10625 L 0.32669 -0.10625 " pathEditMode="relative" rAng="0" ptsTypes="AA">
                                      <p:cBhvr>
                                        <p:cTn id="150" dur="2000" fill="hold"/>
                                        <p:tgtEl>
                                          <p:spTgt spid="129"/>
                                        </p:tgtEl>
                                        <p:attrNameLst>
                                          <p:attrName>ppt_x</p:attrName>
                                          <p:attrName>ppt_y</p:attrName>
                                        </p:attrNameLst>
                                      </p:cBhvr>
                                      <p:rCtr x="10495" y="0"/>
                                    </p:animMotion>
                                  </p:childTnLst>
                                </p:cTn>
                              </p:par>
                              <p:par>
                                <p:cTn id="151" presetID="63" presetClass="path" presetSubtype="0" accel="50000" decel="50000" fill="hold" grpId="5" nodeType="withEffect">
                                  <p:stCondLst>
                                    <p:cond delay="0"/>
                                  </p:stCondLst>
                                  <p:childTnLst>
                                    <p:animMotion origin="layout" path="M 0.40482 -0.17292 L 0.61875 -0.17292 " pathEditMode="relative" rAng="0" ptsTypes="AA">
                                      <p:cBhvr>
                                        <p:cTn id="152" dur="2000" fill="hold"/>
                                        <p:tgtEl>
                                          <p:spTgt spid="117"/>
                                        </p:tgtEl>
                                        <p:attrNameLst>
                                          <p:attrName>ppt_x</p:attrName>
                                          <p:attrName>ppt_y</p:attrName>
                                        </p:attrNameLst>
                                      </p:cBhvr>
                                      <p:rCtr x="10690" y="0"/>
                                    </p:animMotion>
                                  </p:childTnLst>
                                </p:cTn>
                              </p:par>
                              <p:par>
                                <p:cTn id="153" presetID="63" presetClass="path" presetSubtype="0" accel="50000" decel="50000" fill="hold" grpId="4" nodeType="withEffect">
                                  <p:stCondLst>
                                    <p:cond delay="0"/>
                                  </p:stCondLst>
                                  <p:childTnLst>
                                    <p:animMotion origin="layout" path="M 0.09283 -0.06998 L 0.2996 -0.06998 " pathEditMode="fixed" rAng="0" ptsTypes="AA">
                                      <p:cBhvr>
                                        <p:cTn id="154" dur="2000" fill="hold"/>
                                        <p:tgtEl>
                                          <p:spTgt spid="109"/>
                                        </p:tgtEl>
                                        <p:attrNameLst>
                                          <p:attrName>ppt_x</p:attrName>
                                          <p:attrName>ppt_y</p:attrName>
                                        </p:attrNameLst>
                                      </p:cBhvr>
                                      <p:rCtr x="10339" y="0"/>
                                    </p:animMotion>
                                  </p:childTnLst>
                                </p:cTn>
                              </p:par>
                            </p:childTnLst>
                          </p:cTn>
                        </p:par>
                        <p:par>
                          <p:cTn id="155" fill="hold">
                            <p:stCondLst>
                              <p:cond delay="11500"/>
                            </p:stCondLst>
                            <p:childTnLst>
                              <p:par>
                                <p:cTn id="156" presetID="10" presetClass="exit" presetSubtype="0" fill="hold" grpId="5" nodeType="afterEffect">
                                  <p:stCondLst>
                                    <p:cond delay="0"/>
                                  </p:stCondLst>
                                  <p:childTnLst>
                                    <p:animEffect transition="out" filter="fade">
                                      <p:cBhvr>
                                        <p:cTn id="157" dur="1000"/>
                                        <p:tgtEl>
                                          <p:spTgt spid="109"/>
                                        </p:tgtEl>
                                      </p:cBhvr>
                                    </p:animEffect>
                                    <p:set>
                                      <p:cBhvr>
                                        <p:cTn id="158" dur="1" fill="hold">
                                          <p:stCondLst>
                                            <p:cond delay="999"/>
                                          </p:stCondLst>
                                        </p:cTn>
                                        <p:tgtEl>
                                          <p:spTgt spid="109"/>
                                        </p:tgtEl>
                                        <p:attrNameLst>
                                          <p:attrName>style.visibility</p:attrName>
                                        </p:attrNameLst>
                                      </p:cBhvr>
                                      <p:to>
                                        <p:strVal val="hidden"/>
                                      </p:to>
                                    </p:set>
                                  </p:childTnLst>
                                </p:cTn>
                              </p:par>
                              <p:par>
                                <p:cTn id="159" presetID="10" presetClass="exit" presetSubtype="0" fill="hold" grpId="6" nodeType="withEffect">
                                  <p:stCondLst>
                                    <p:cond delay="0"/>
                                  </p:stCondLst>
                                  <p:childTnLst>
                                    <p:animEffect transition="out" filter="fade">
                                      <p:cBhvr>
                                        <p:cTn id="160" dur="1000"/>
                                        <p:tgtEl>
                                          <p:spTgt spid="117"/>
                                        </p:tgtEl>
                                      </p:cBhvr>
                                    </p:animEffect>
                                    <p:set>
                                      <p:cBhvr>
                                        <p:cTn id="161" dur="1" fill="hold">
                                          <p:stCondLst>
                                            <p:cond delay="999"/>
                                          </p:stCondLst>
                                        </p:cTn>
                                        <p:tgtEl>
                                          <p:spTgt spid="117"/>
                                        </p:tgtEl>
                                        <p:attrNameLst>
                                          <p:attrName>style.visibility</p:attrName>
                                        </p:attrNameLst>
                                      </p:cBhvr>
                                      <p:to>
                                        <p:strVal val="hidden"/>
                                      </p:to>
                                    </p:set>
                                  </p:childTnLst>
                                </p:cTn>
                              </p:par>
                              <p:par>
                                <p:cTn id="162" presetID="10" presetClass="exit" presetSubtype="0" fill="hold" grpId="5" nodeType="withEffect">
                                  <p:stCondLst>
                                    <p:cond delay="0"/>
                                  </p:stCondLst>
                                  <p:childTnLst>
                                    <p:animEffect transition="out" filter="fade">
                                      <p:cBhvr>
                                        <p:cTn id="163" dur="1000"/>
                                        <p:tgtEl>
                                          <p:spTgt spid="129"/>
                                        </p:tgtEl>
                                      </p:cBhvr>
                                    </p:animEffect>
                                    <p:set>
                                      <p:cBhvr>
                                        <p:cTn id="164" dur="1" fill="hold">
                                          <p:stCondLst>
                                            <p:cond delay="999"/>
                                          </p:stCondLst>
                                        </p:cTn>
                                        <p:tgtEl>
                                          <p:spTgt spid="129"/>
                                        </p:tgtEl>
                                        <p:attrNameLst>
                                          <p:attrName>style.visibility</p:attrName>
                                        </p:attrNameLst>
                                      </p:cBhvr>
                                      <p:to>
                                        <p:strVal val="hidden"/>
                                      </p:to>
                                    </p:set>
                                  </p:childTnLst>
                                </p:cTn>
                              </p:par>
                            </p:childTnLst>
                          </p:cTn>
                        </p:par>
                      </p:childTnLst>
                    </p:cTn>
                  </p:par>
                  <p:par>
                    <p:cTn id="165" fill="hold">
                      <p:stCondLst>
                        <p:cond delay="indefinite"/>
                      </p:stCondLst>
                      <p:childTnLst>
                        <p:par>
                          <p:cTn id="166" fill="hold">
                            <p:stCondLst>
                              <p:cond delay="0"/>
                            </p:stCondLst>
                            <p:childTnLst>
                              <p:par>
                                <p:cTn id="167" presetID="10" presetClass="entr" presetSubtype="0" fill="hold" grpId="0" nodeType="clickEffect">
                                  <p:stCondLst>
                                    <p:cond delay="0"/>
                                  </p:stCondLst>
                                  <p:childTnLst>
                                    <p:set>
                                      <p:cBhvr>
                                        <p:cTn id="168" dur="1" fill="hold">
                                          <p:stCondLst>
                                            <p:cond delay="0"/>
                                          </p:stCondLst>
                                        </p:cTn>
                                        <p:tgtEl>
                                          <p:spTgt spid="438"/>
                                        </p:tgtEl>
                                        <p:attrNameLst>
                                          <p:attrName>style.visibility</p:attrName>
                                        </p:attrNameLst>
                                      </p:cBhvr>
                                      <p:to>
                                        <p:strVal val="visible"/>
                                      </p:to>
                                    </p:set>
                                    <p:animEffect transition="in" filter="fade">
                                      <p:cBhvr>
                                        <p:cTn id="169" dur="500"/>
                                        <p:tgtEl>
                                          <p:spTgt spid="438"/>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167"/>
                                        </p:tgtEl>
                                        <p:attrNameLst>
                                          <p:attrName>style.visibility</p:attrName>
                                        </p:attrNameLst>
                                      </p:cBhvr>
                                      <p:to>
                                        <p:strVal val="visible"/>
                                      </p:to>
                                    </p:set>
                                    <p:animEffect transition="in" filter="fade">
                                      <p:cBhvr>
                                        <p:cTn id="172" dur="500"/>
                                        <p:tgtEl>
                                          <p:spTgt spid="167"/>
                                        </p:tgtEl>
                                      </p:cBhvr>
                                    </p:animEffect>
                                  </p:childTnLst>
                                </p:cTn>
                              </p:par>
                            </p:childTnLst>
                          </p:cTn>
                        </p:par>
                        <p:par>
                          <p:cTn id="173" fill="hold">
                            <p:stCondLst>
                              <p:cond delay="500"/>
                            </p:stCondLst>
                            <p:childTnLst>
                              <p:par>
                                <p:cTn id="174" presetID="57" presetClass="path" presetSubtype="0" accel="50000" decel="50000" fill="hold" grpId="0" nodeType="afterEffect">
                                  <p:stCondLst>
                                    <p:cond delay="0"/>
                                  </p:stCondLst>
                                  <p:childTnLst>
                                    <p:animMotion origin="layout" path="M -0.1974 0.21065 L -0.1974 0.10579 C -0.19219 0.07662 -0.20404 0.02662 -0.18776 0.00926 C -0.17174 -0.00833 -0.12747 0.00718 -0.10026 0.00116 L -0.00299 0.00116 " pathEditMode="relative" rAng="0" ptsTypes="AAAAA">
                                      <p:cBhvr>
                                        <p:cTn id="175" dur="2000" spd="-100000" fill="hold"/>
                                        <p:tgtEl>
                                          <p:spTgt spid="40"/>
                                        </p:tgtEl>
                                        <p:attrNameLst>
                                          <p:attrName>ppt_x</p:attrName>
                                          <p:attrName>ppt_y</p:attrName>
                                        </p:attrNameLst>
                                      </p:cBhvr>
                                      <p:rCtr x="9714" y="-10509"/>
                                    </p:animMotion>
                                  </p:childTnLst>
                                </p:cTn>
                              </p:par>
                              <p:par>
                                <p:cTn id="176" presetID="43" presetClass="path" presetSubtype="0" accel="50000" decel="50000" fill="hold" grpId="1" nodeType="withEffect">
                                  <p:stCondLst>
                                    <p:cond delay="0"/>
                                  </p:stCondLst>
                                  <p:childTnLst>
                                    <p:animMotion origin="layout" path="M -0.23268 0.1537 C -0.23242 0.12616 -0.23216 0.09884 -0.2319 0.0713 L -0.12044 0.07245 C -0.08373 0.06921 -0.0349 0.07523 -0.01472 0.06921 C 0.00508 0.06319 -0.00339 0.04468 2.29167E-6 0.03611 L 2.29167E-6 0.00046 " pathEditMode="relative" rAng="0" ptsTypes="AAAAAA">
                                      <p:cBhvr>
                                        <p:cTn id="177" dur="2000" spd="-100000" fill="hold"/>
                                        <p:tgtEl>
                                          <p:spTgt spid="438"/>
                                        </p:tgtEl>
                                        <p:attrNameLst>
                                          <p:attrName>ppt_x</p:attrName>
                                          <p:attrName>ppt_y</p:attrName>
                                        </p:attrNameLst>
                                      </p:cBhvr>
                                      <p:rCtr x="11628" y="-7662"/>
                                    </p:animMotion>
                                  </p:childTnLst>
                                </p:cTn>
                              </p:par>
                              <p:par>
                                <p:cTn id="178" presetID="43" presetClass="path" presetSubtype="0" accel="50000" decel="50000" fill="hold" grpId="1" nodeType="withEffect">
                                  <p:stCondLst>
                                    <p:cond delay="0"/>
                                  </p:stCondLst>
                                  <p:childTnLst>
                                    <p:animMotion origin="layout" path="M -0.19101 0.1743 L -0.09557 0.1743 C -0.0694 0.1699 -0.02669 0.17477 -0.0108 0.16018 C 0.00521 0.14583 -0.00586 0.11134 -3.95833E-6 0.08657 L -3.95833E-6 3.33333E-6 " pathEditMode="relative" rAng="0" ptsTypes="AAAAA">
                                      <p:cBhvr>
                                        <p:cTn id="179" dur="2000" spd="-100000" fill="hold"/>
                                        <p:tgtEl>
                                          <p:spTgt spid="167"/>
                                        </p:tgtEl>
                                        <p:attrNameLst>
                                          <p:attrName>ppt_x</p:attrName>
                                          <p:attrName>ppt_y</p:attrName>
                                        </p:attrNameLst>
                                      </p:cBhvr>
                                      <p:rCtr x="9544" y="-8727"/>
                                    </p:animMotion>
                                  </p:childTnLst>
                                </p:cTn>
                              </p:par>
                            </p:childTnLst>
                          </p:cTn>
                        </p:par>
                        <p:par>
                          <p:cTn id="180" fill="hold">
                            <p:stCondLst>
                              <p:cond delay="2500"/>
                            </p:stCondLst>
                            <p:childTnLst>
                              <p:par>
                                <p:cTn id="181" presetID="10" presetClass="exit" presetSubtype="0" fill="hold" grpId="2" nodeType="afterEffect">
                                  <p:stCondLst>
                                    <p:cond delay="0"/>
                                  </p:stCondLst>
                                  <p:childTnLst>
                                    <p:animEffect transition="out" filter="fade">
                                      <p:cBhvr>
                                        <p:cTn id="182" dur="500"/>
                                        <p:tgtEl>
                                          <p:spTgt spid="438"/>
                                        </p:tgtEl>
                                      </p:cBhvr>
                                    </p:animEffect>
                                    <p:set>
                                      <p:cBhvr>
                                        <p:cTn id="183" dur="1" fill="hold">
                                          <p:stCondLst>
                                            <p:cond delay="499"/>
                                          </p:stCondLst>
                                        </p:cTn>
                                        <p:tgtEl>
                                          <p:spTgt spid="438"/>
                                        </p:tgtEl>
                                        <p:attrNameLst>
                                          <p:attrName>style.visibility</p:attrName>
                                        </p:attrNameLst>
                                      </p:cBhvr>
                                      <p:to>
                                        <p:strVal val="hidden"/>
                                      </p:to>
                                    </p:set>
                                  </p:childTnLst>
                                </p:cTn>
                              </p:par>
                              <p:par>
                                <p:cTn id="184" presetID="10" presetClass="exit" presetSubtype="0" fill="hold" grpId="1" nodeType="withEffect">
                                  <p:stCondLst>
                                    <p:cond delay="0"/>
                                  </p:stCondLst>
                                  <p:childTnLst>
                                    <p:animEffect transition="out" filter="fade">
                                      <p:cBhvr>
                                        <p:cTn id="185" dur="500"/>
                                        <p:tgtEl>
                                          <p:spTgt spid="40"/>
                                        </p:tgtEl>
                                      </p:cBhvr>
                                    </p:animEffect>
                                    <p:set>
                                      <p:cBhvr>
                                        <p:cTn id="186" dur="1" fill="hold">
                                          <p:stCondLst>
                                            <p:cond delay="499"/>
                                          </p:stCondLst>
                                        </p:cTn>
                                        <p:tgtEl>
                                          <p:spTgt spid="40"/>
                                        </p:tgtEl>
                                        <p:attrNameLst>
                                          <p:attrName>style.visibility</p:attrName>
                                        </p:attrNameLst>
                                      </p:cBhvr>
                                      <p:to>
                                        <p:strVal val="hidden"/>
                                      </p:to>
                                    </p:set>
                                  </p:childTnLst>
                                </p:cTn>
                              </p:par>
                              <p:par>
                                <p:cTn id="187" presetID="10" presetClass="exit" presetSubtype="0" fill="hold" grpId="2" nodeType="withEffect">
                                  <p:stCondLst>
                                    <p:cond delay="0"/>
                                  </p:stCondLst>
                                  <p:childTnLst>
                                    <p:animEffect transition="out" filter="fade">
                                      <p:cBhvr>
                                        <p:cTn id="188" dur="500"/>
                                        <p:tgtEl>
                                          <p:spTgt spid="167"/>
                                        </p:tgtEl>
                                      </p:cBhvr>
                                    </p:animEffect>
                                    <p:set>
                                      <p:cBhvr>
                                        <p:cTn id="189" dur="1" fill="hold">
                                          <p:stCondLst>
                                            <p:cond delay="499"/>
                                          </p:stCondLst>
                                        </p:cTn>
                                        <p:tgtEl>
                                          <p:spTgt spid="167"/>
                                        </p:tgtEl>
                                        <p:attrNameLst>
                                          <p:attrName>style.visibility</p:attrName>
                                        </p:attrNameLst>
                                      </p:cBhvr>
                                      <p:to>
                                        <p:strVal val="hidden"/>
                                      </p:to>
                                    </p:set>
                                  </p:childTnLst>
                                </p:cTn>
                              </p:par>
                              <p:par>
                                <p:cTn id="190" presetID="10" presetClass="entr" presetSubtype="0" fill="hold" grpId="0" nodeType="withEffect">
                                  <p:stCondLst>
                                    <p:cond delay="0"/>
                                  </p:stCondLst>
                                  <p:childTnLst>
                                    <p:set>
                                      <p:cBhvr>
                                        <p:cTn id="191" dur="1" fill="hold">
                                          <p:stCondLst>
                                            <p:cond delay="0"/>
                                          </p:stCondLst>
                                        </p:cTn>
                                        <p:tgtEl>
                                          <p:spTgt spid="132"/>
                                        </p:tgtEl>
                                        <p:attrNameLst>
                                          <p:attrName>style.visibility</p:attrName>
                                        </p:attrNameLst>
                                      </p:cBhvr>
                                      <p:to>
                                        <p:strVal val="visible"/>
                                      </p:to>
                                    </p:set>
                                    <p:animEffect transition="in" filter="fade">
                                      <p:cBhvr>
                                        <p:cTn id="192" dur="500"/>
                                        <p:tgtEl>
                                          <p:spTgt spid="132"/>
                                        </p:tgtEl>
                                      </p:cBhvr>
                                    </p:animEffect>
                                  </p:childTnLst>
                                </p:cTn>
                              </p:par>
                            </p:childTnLst>
                          </p:cTn>
                        </p:par>
                        <p:par>
                          <p:cTn id="193" fill="hold">
                            <p:stCondLst>
                              <p:cond delay="3000"/>
                            </p:stCondLst>
                            <p:childTnLst>
                              <p:par>
                                <p:cTn id="194" presetID="36" presetClass="path" presetSubtype="0" accel="50000" decel="50000" fill="hold" grpId="1" nodeType="afterEffect">
                                  <p:stCondLst>
                                    <p:cond delay="0"/>
                                  </p:stCondLst>
                                  <p:childTnLst>
                                    <p:animMotion origin="layout" path="M 0.00013 -0.00046 L 0.00013 0.02431 C 0.00299 0.03102 -0.00313 0.04861 0.0108 0.05278 C 0.02474 0.05718 0.05859 0.04838 0.08372 0.05046 L 0.16731 0.05046 " pathEditMode="relative" rAng="0" ptsTypes="AAAAA">
                                      <p:cBhvr>
                                        <p:cTn id="195" dur="2000" fill="hold"/>
                                        <p:tgtEl>
                                          <p:spTgt spid="132"/>
                                        </p:tgtEl>
                                        <p:attrNameLst>
                                          <p:attrName>ppt_x</p:attrName>
                                          <p:attrName>ppt_y</p:attrName>
                                        </p:attrNameLst>
                                      </p:cBhvr>
                                      <p:rCtr x="8359" y="2708"/>
                                    </p:animMotion>
                                  </p:childTnLst>
                                </p:cTn>
                              </p:par>
                            </p:childTnLst>
                          </p:cTn>
                        </p:par>
                        <p:par>
                          <p:cTn id="196" fill="hold">
                            <p:stCondLst>
                              <p:cond delay="5000"/>
                            </p:stCondLst>
                            <p:childTnLst>
                              <p:par>
                                <p:cTn id="197" presetID="64" presetClass="path" presetSubtype="0" accel="50000" decel="50000" fill="hold" grpId="2" nodeType="afterEffect">
                                  <p:stCondLst>
                                    <p:cond delay="0"/>
                                  </p:stCondLst>
                                  <p:childTnLst>
                                    <p:animMotion origin="layout" path="M 0.16797 0.05023 L 0.16784 -0.26505 " pathEditMode="relative" rAng="0" ptsTypes="AA">
                                      <p:cBhvr>
                                        <p:cTn id="198" dur="2000" fill="hold"/>
                                        <p:tgtEl>
                                          <p:spTgt spid="132"/>
                                        </p:tgtEl>
                                        <p:attrNameLst>
                                          <p:attrName>ppt_x</p:attrName>
                                          <p:attrName>ppt_y</p:attrName>
                                        </p:attrNameLst>
                                      </p:cBhvr>
                                      <p:rCtr x="0" y="-15833"/>
                                    </p:animMotion>
                                  </p:childTnLst>
                                </p:cTn>
                              </p:par>
                            </p:childTnLst>
                          </p:cTn>
                        </p:par>
                        <p:par>
                          <p:cTn id="199" fill="hold">
                            <p:stCondLst>
                              <p:cond delay="7000"/>
                            </p:stCondLst>
                            <p:childTnLst>
                              <p:par>
                                <p:cTn id="200" presetID="10" presetClass="entr" presetSubtype="0" fill="hold" nodeType="afterEffect">
                                  <p:stCondLst>
                                    <p:cond delay="0"/>
                                  </p:stCondLst>
                                  <p:childTnLst>
                                    <p:set>
                                      <p:cBhvr>
                                        <p:cTn id="201" dur="1" fill="hold">
                                          <p:stCondLst>
                                            <p:cond delay="0"/>
                                          </p:stCondLst>
                                        </p:cTn>
                                        <p:tgtEl>
                                          <p:spTgt spid="83"/>
                                        </p:tgtEl>
                                        <p:attrNameLst>
                                          <p:attrName>style.visibility</p:attrName>
                                        </p:attrNameLst>
                                      </p:cBhvr>
                                      <p:to>
                                        <p:strVal val="visible"/>
                                      </p:to>
                                    </p:set>
                                    <p:animEffect transition="in" filter="fade">
                                      <p:cBhvr>
                                        <p:cTn id="202" dur="500"/>
                                        <p:tgtEl>
                                          <p:spTgt spid="83"/>
                                        </p:tgtEl>
                                      </p:cBhvr>
                                    </p:animEffect>
                                  </p:childTnLst>
                                </p:cTn>
                              </p:par>
                              <p:par>
                                <p:cTn id="203" presetID="10" presetClass="exit" presetSubtype="0" fill="hold" nodeType="withEffect">
                                  <p:stCondLst>
                                    <p:cond delay="0"/>
                                  </p:stCondLst>
                                  <p:childTnLst>
                                    <p:animEffect transition="out" filter="fade">
                                      <p:cBhvr>
                                        <p:cTn id="204" dur="500"/>
                                        <p:tgtEl>
                                          <p:spTgt spid="10"/>
                                        </p:tgtEl>
                                      </p:cBhvr>
                                    </p:animEffect>
                                    <p:set>
                                      <p:cBhvr>
                                        <p:cTn id="205"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8" grpId="0" animBg="1"/>
      <p:bldP spid="438" grpId="1" animBg="1"/>
      <p:bldP spid="438" grpId="2" animBg="1"/>
      <p:bldP spid="70" grpId="0" animBg="1"/>
      <p:bldP spid="74" grpId="0" animBg="1"/>
      <p:bldP spid="76" grpId="0" animBg="1"/>
      <p:bldP spid="79" grpId="0" animBg="1"/>
      <p:bldP spid="80" grpId="0" animBg="1"/>
      <p:bldP spid="82" grpId="0" animBg="1"/>
      <p:bldP spid="90" grpId="0" animBg="1"/>
      <p:bldP spid="90" grpId="1" animBg="1"/>
      <p:bldP spid="90" grpId="2" animBg="1"/>
      <p:bldP spid="90" grpId="3" animBg="1"/>
      <p:bldP spid="90" grpId="4" animBg="1"/>
      <p:bldP spid="105" grpId="0" animBg="1"/>
      <p:bldP spid="105" grpId="1" animBg="1"/>
      <p:bldP spid="105" grpId="2" animBg="1"/>
      <p:bldP spid="105" grpId="3" animBg="1"/>
      <p:bldP spid="109" grpId="0" animBg="1"/>
      <p:bldP spid="109" grpId="1" animBg="1"/>
      <p:bldP spid="109" grpId="2" animBg="1"/>
      <p:bldP spid="109" grpId="3" animBg="1"/>
      <p:bldP spid="109" grpId="4" animBg="1"/>
      <p:bldP spid="109" grpId="5" animBg="1"/>
      <p:bldP spid="110" grpId="0" animBg="1"/>
      <p:bldP spid="110" grpId="1" animBg="1"/>
      <p:bldP spid="110" grpId="2" animBg="1"/>
      <p:bldP spid="114" grpId="0" animBg="1"/>
      <p:bldP spid="114" grpId="1" animBg="1"/>
      <p:bldP spid="115" grpId="0" animBg="1"/>
      <p:bldP spid="115" grpId="1" animBg="1"/>
      <p:bldP spid="117" grpId="0" animBg="1"/>
      <p:bldP spid="117" grpId="1" animBg="1"/>
      <p:bldP spid="117" grpId="2" animBg="1"/>
      <p:bldP spid="117" grpId="3" animBg="1"/>
      <p:bldP spid="117" grpId="4" animBg="1"/>
      <p:bldP spid="117" grpId="5" animBg="1"/>
      <p:bldP spid="117" grpId="6" animBg="1"/>
      <p:bldP spid="39" grpId="0"/>
      <p:bldP spid="39" grpId="1"/>
      <p:bldP spid="128" grpId="0" animBg="1"/>
      <p:bldP spid="128" grpId="1" animBg="1"/>
      <p:bldP spid="128" grpId="2" animBg="1"/>
      <p:bldP spid="128" grpId="3" animBg="1"/>
      <p:bldP spid="128" grpId="4" animBg="1"/>
      <p:bldP spid="128" grpId="5" animBg="1"/>
      <p:bldP spid="129" grpId="0" animBg="1"/>
      <p:bldP spid="129" grpId="1" animBg="1"/>
      <p:bldP spid="129" grpId="2" animBg="1"/>
      <p:bldP spid="129" grpId="3" animBg="1"/>
      <p:bldP spid="129" grpId="4" animBg="1"/>
      <p:bldP spid="129" grpId="5" animBg="1"/>
      <p:bldP spid="40" grpId="0" animBg="1"/>
      <p:bldP spid="40" grpId="1" animBg="1"/>
      <p:bldP spid="132" grpId="0" animBg="1"/>
      <p:bldP spid="132" grpId="1" animBg="1"/>
      <p:bldP spid="132" grpId="2" animBg="1"/>
      <p:bldP spid="97" grpId="0" animBg="1"/>
      <p:bldP spid="97" grpId="1" animBg="1"/>
      <p:bldP spid="97" grpId="2" animBg="1"/>
      <p:bldP spid="97" grpId="3" animBg="1"/>
      <p:bldP spid="97" grpId="4" animBg="1"/>
      <p:bldP spid="167" grpId="0" animBg="1"/>
      <p:bldP spid="167" grpId="1" animBg="1"/>
      <p:bldP spid="167" grpId="2"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6" name="Elbow Connector 125"/>
          <p:cNvCxnSpPr>
            <a:endCxn id="121" idx="2"/>
          </p:cNvCxnSpPr>
          <p:nvPr/>
        </p:nvCxnSpPr>
        <p:spPr>
          <a:xfrm flipV="1">
            <a:off x="5970216" y="5467042"/>
            <a:ext cx="742867" cy="718136"/>
          </a:xfrm>
          <a:prstGeom prst="bent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Elbow Connector 135"/>
          <p:cNvCxnSpPr/>
          <p:nvPr/>
        </p:nvCxnSpPr>
        <p:spPr>
          <a:xfrm flipV="1">
            <a:off x="5659486" y="5545770"/>
            <a:ext cx="681214" cy="639408"/>
          </a:xfrm>
          <a:prstGeom prst="bentConnector2">
            <a:avLst/>
          </a:prstGeom>
          <a:ln w="5715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a:off x="5974442" y="4579118"/>
            <a:ext cx="738641"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p:nvPr/>
        </p:nvCxnSpPr>
        <p:spPr>
          <a:xfrm>
            <a:off x="5435278" y="4577610"/>
            <a:ext cx="738641" cy="0"/>
          </a:xfrm>
          <a:prstGeom prst="straightConnector1">
            <a:avLst/>
          </a:prstGeom>
          <a:ln w="5715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1" name="I[20-16] BUS"/>
          <p:cNvCxnSpPr/>
          <p:nvPr/>
        </p:nvCxnSpPr>
        <p:spPr>
          <a:xfrm>
            <a:off x="2406259" y="4103031"/>
            <a:ext cx="1500452"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I[20-16] BUS"/>
          <p:cNvCxnSpPr/>
          <p:nvPr/>
        </p:nvCxnSpPr>
        <p:spPr>
          <a:xfrm>
            <a:off x="2301087" y="4103031"/>
            <a:ext cx="179752" cy="0"/>
          </a:xfrm>
          <a:prstGeom prst="straightConnector1">
            <a:avLst/>
          </a:prstGeom>
          <a:ln w="3175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p:nvPr/>
        </p:nvCxnSpPr>
        <p:spPr>
          <a:xfrm>
            <a:off x="2906004" y="2102934"/>
            <a:ext cx="4665897" cy="0"/>
          </a:xfrm>
          <a:prstGeom prst="straightConnector1">
            <a:avLst/>
          </a:prstGeom>
          <a:ln w="57150" cmpd="dbl">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8804769" y="2800668"/>
            <a:ext cx="590803" cy="307777"/>
          </a:xfrm>
          <a:prstGeom prst="rect">
            <a:avLst/>
          </a:prstGeom>
          <a:noFill/>
        </p:spPr>
        <p:txBody>
          <a:bodyPr wrap="none" rtlCol="0">
            <a:spAutoFit/>
          </a:bodyPr>
          <a:lstStyle/>
          <a:p>
            <a:r>
              <a:rPr lang="fr-FR" sz="1400" dirty="0" err="1">
                <a:solidFill>
                  <a:srgbClr val="C00000"/>
                </a:solidFill>
              </a:rPr>
              <a:t>PCSrc</a:t>
            </a:r>
            <a:endParaRPr lang="fr-FR" sz="1400" dirty="0">
              <a:solidFill>
                <a:srgbClr val="C00000"/>
              </a:solidFill>
            </a:endParaRPr>
          </a:p>
        </p:txBody>
      </p:sp>
      <p:cxnSp>
        <p:nvCxnSpPr>
          <p:cNvPr id="134" name="Straight Connector 133"/>
          <p:cNvCxnSpPr>
            <a:stCxn id="200" idx="4"/>
          </p:cNvCxnSpPr>
          <p:nvPr/>
        </p:nvCxnSpPr>
        <p:spPr>
          <a:xfrm>
            <a:off x="2241349" y="5309879"/>
            <a:ext cx="2151" cy="886135"/>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sp>
        <p:nvSpPr>
          <p:cNvPr id="147" name="Oval 146"/>
          <p:cNvSpPr/>
          <p:nvPr/>
        </p:nvSpPr>
        <p:spPr>
          <a:xfrm>
            <a:off x="8907576" y="1604930"/>
            <a:ext cx="133682" cy="1336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Oval 20"/>
          <p:cNvSpPr/>
          <p:nvPr/>
        </p:nvSpPr>
        <p:spPr>
          <a:xfrm>
            <a:off x="2772322" y="2036954"/>
            <a:ext cx="133682" cy="1336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0" name="Oval 129"/>
          <p:cNvSpPr/>
          <p:nvPr/>
        </p:nvSpPr>
        <p:spPr>
          <a:xfrm>
            <a:off x="9164655" y="4500908"/>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0" name="Oval 119"/>
          <p:cNvSpPr/>
          <p:nvPr/>
        </p:nvSpPr>
        <p:spPr>
          <a:xfrm>
            <a:off x="7535618" y="4551045"/>
            <a:ext cx="76537" cy="765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7" name="Freeform 166"/>
          <p:cNvSpPr/>
          <p:nvPr/>
        </p:nvSpPr>
        <p:spPr>
          <a:xfrm>
            <a:off x="7541846" y="3305908"/>
            <a:ext cx="1082431" cy="1469292"/>
          </a:xfrm>
          <a:custGeom>
            <a:avLst/>
            <a:gdLst>
              <a:gd name="connsiteX0" fmla="*/ 0 w 1082431"/>
              <a:gd name="connsiteY0" fmla="*/ 0 h 1469292"/>
              <a:gd name="connsiteX1" fmla="*/ 1082431 w 1082431"/>
              <a:gd name="connsiteY1" fmla="*/ 296984 h 1469292"/>
              <a:gd name="connsiteX2" fmla="*/ 1082431 w 1082431"/>
              <a:gd name="connsiteY2" fmla="*/ 1172307 h 1469292"/>
              <a:gd name="connsiteX3" fmla="*/ 3908 w 1082431"/>
              <a:gd name="connsiteY3" fmla="*/ 1469292 h 1469292"/>
              <a:gd name="connsiteX4" fmla="*/ 0 w 1082431"/>
              <a:gd name="connsiteY4" fmla="*/ 918307 h 1469292"/>
              <a:gd name="connsiteX5" fmla="*/ 566616 w 1082431"/>
              <a:gd name="connsiteY5" fmla="*/ 746369 h 1469292"/>
              <a:gd name="connsiteX6" fmla="*/ 3908 w 1082431"/>
              <a:gd name="connsiteY6" fmla="*/ 578338 h 1469292"/>
              <a:gd name="connsiteX7" fmla="*/ 0 w 1082431"/>
              <a:gd name="connsiteY7" fmla="*/ 0 h 1469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2431" h="1469292">
                <a:moveTo>
                  <a:pt x="0" y="0"/>
                </a:moveTo>
                <a:lnTo>
                  <a:pt x="1082431" y="296984"/>
                </a:lnTo>
                <a:lnTo>
                  <a:pt x="1082431" y="1172307"/>
                </a:lnTo>
                <a:lnTo>
                  <a:pt x="3908" y="1469292"/>
                </a:lnTo>
                <a:cubicBezTo>
                  <a:pt x="2605" y="1285630"/>
                  <a:pt x="1303" y="1101969"/>
                  <a:pt x="0" y="918307"/>
                </a:cubicBezTo>
                <a:lnTo>
                  <a:pt x="566616" y="746369"/>
                </a:lnTo>
                <a:lnTo>
                  <a:pt x="3908" y="578338"/>
                </a:lnTo>
                <a:cubicBezTo>
                  <a:pt x="2605" y="385559"/>
                  <a:pt x="1303" y="192779"/>
                  <a:pt x="0" y="0"/>
                </a:cubicBezTo>
                <a:close/>
              </a:path>
            </a:pathLst>
          </a:custGeom>
          <a:solidFill>
            <a:srgbClr val="F2F2F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69" name="Straight Arrow Connector 168"/>
          <p:cNvCxnSpPr/>
          <p:nvPr/>
        </p:nvCxnSpPr>
        <p:spPr>
          <a:xfrm>
            <a:off x="5974442" y="3589763"/>
            <a:ext cx="1548374"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I[25-21] BUS"/>
          <p:cNvCxnSpPr/>
          <p:nvPr/>
        </p:nvCxnSpPr>
        <p:spPr>
          <a:xfrm>
            <a:off x="2047073" y="3589764"/>
            <a:ext cx="1859638"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82" name="Rectangle 181"/>
          <p:cNvSpPr/>
          <p:nvPr/>
        </p:nvSpPr>
        <p:spPr>
          <a:xfrm>
            <a:off x="3910535" y="3331448"/>
            <a:ext cx="2063907" cy="2059597"/>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fr-FR" dirty="0">
              <a:solidFill>
                <a:schemeClr val="tx1"/>
              </a:solidFill>
            </a:endParaRPr>
          </a:p>
        </p:txBody>
      </p:sp>
      <p:sp>
        <p:nvSpPr>
          <p:cNvPr id="183" name="Read register 1"/>
          <p:cNvSpPr txBox="1"/>
          <p:nvPr/>
        </p:nvSpPr>
        <p:spPr>
          <a:xfrm>
            <a:off x="3910535" y="3342455"/>
            <a:ext cx="1050460" cy="523220"/>
          </a:xfrm>
          <a:prstGeom prst="rect">
            <a:avLst/>
          </a:prstGeom>
          <a:noFill/>
          <a:ln>
            <a:noFill/>
          </a:ln>
        </p:spPr>
        <p:txBody>
          <a:bodyPr wrap="square" rtlCol="0">
            <a:spAutoFit/>
          </a:bodyPr>
          <a:lstStyle/>
          <a:p>
            <a:r>
              <a:rPr lang="fr-FR" sz="1400" dirty="0">
                <a:solidFill>
                  <a:srgbClr val="00B050"/>
                </a:solidFill>
              </a:rPr>
              <a:t>Read</a:t>
            </a:r>
          </a:p>
          <a:p>
            <a:r>
              <a:rPr lang="fr-FR" sz="1400" dirty="0" err="1">
                <a:solidFill>
                  <a:srgbClr val="00B050"/>
                </a:solidFill>
              </a:rPr>
              <a:t>register</a:t>
            </a:r>
            <a:r>
              <a:rPr lang="fr-FR" sz="1400" dirty="0">
                <a:solidFill>
                  <a:srgbClr val="00B050"/>
                </a:solidFill>
              </a:rPr>
              <a:t> 1</a:t>
            </a:r>
          </a:p>
        </p:txBody>
      </p:sp>
      <p:sp>
        <p:nvSpPr>
          <p:cNvPr id="184" name="Read data 1"/>
          <p:cNvSpPr txBox="1"/>
          <p:nvPr/>
        </p:nvSpPr>
        <p:spPr>
          <a:xfrm>
            <a:off x="5179920" y="3342455"/>
            <a:ext cx="739709" cy="523220"/>
          </a:xfrm>
          <a:prstGeom prst="rect">
            <a:avLst/>
          </a:prstGeom>
          <a:noFill/>
          <a:ln>
            <a:noFill/>
          </a:ln>
        </p:spPr>
        <p:txBody>
          <a:bodyPr wrap="square" rtlCol="0">
            <a:spAutoFit/>
          </a:bodyPr>
          <a:lstStyle/>
          <a:p>
            <a:pPr algn="r"/>
            <a:r>
              <a:rPr lang="fr-FR" sz="1400" dirty="0">
                <a:solidFill>
                  <a:srgbClr val="00B050"/>
                </a:solidFill>
              </a:rPr>
              <a:t>Read data 1</a:t>
            </a:r>
          </a:p>
        </p:txBody>
      </p:sp>
      <p:sp>
        <p:nvSpPr>
          <p:cNvPr id="185" name="Registers_label"/>
          <p:cNvSpPr txBox="1"/>
          <p:nvPr/>
        </p:nvSpPr>
        <p:spPr>
          <a:xfrm>
            <a:off x="4789313" y="4945960"/>
            <a:ext cx="1043491" cy="369332"/>
          </a:xfrm>
          <a:prstGeom prst="rect">
            <a:avLst/>
          </a:prstGeom>
          <a:noFill/>
          <a:ln>
            <a:noFill/>
          </a:ln>
        </p:spPr>
        <p:txBody>
          <a:bodyPr wrap="none" rtlCol="0">
            <a:spAutoFit/>
          </a:bodyPr>
          <a:lstStyle/>
          <a:p>
            <a:pPr algn="ctr"/>
            <a:r>
              <a:rPr lang="fr-FR" b="1" dirty="0"/>
              <a:t>Registers</a:t>
            </a:r>
          </a:p>
        </p:txBody>
      </p:sp>
      <p:sp>
        <p:nvSpPr>
          <p:cNvPr id="186" name="Read register 2"/>
          <p:cNvSpPr txBox="1"/>
          <p:nvPr/>
        </p:nvSpPr>
        <p:spPr>
          <a:xfrm>
            <a:off x="3910536" y="3858013"/>
            <a:ext cx="1050459" cy="523220"/>
          </a:xfrm>
          <a:prstGeom prst="rect">
            <a:avLst/>
          </a:prstGeom>
          <a:noFill/>
          <a:ln>
            <a:noFill/>
          </a:ln>
        </p:spPr>
        <p:txBody>
          <a:bodyPr wrap="square" rtlCol="0">
            <a:spAutoFit/>
          </a:bodyPr>
          <a:lstStyle/>
          <a:p>
            <a:r>
              <a:rPr lang="fr-FR" sz="1400" dirty="0">
                <a:solidFill>
                  <a:srgbClr val="00B050"/>
                </a:solidFill>
              </a:rPr>
              <a:t>Read</a:t>
            </a:r>
          </a:p>
          <a:p>
            <a:r>
              <a:rPr lang="fr-FR" sz="1400" dirty="0" err="1">
                <a:solidFill>
                  <a:srgbClr val="00B050"/>
                </a:solidFill>
              </a:rPr>
              <a:t>register</a:t>
            </a:r>
            <a:r>
              <a:rPr lang="fr-FR" sz="1400" dirty="0">
                <a:solidFill>
                  <a:srgbClr val="00B050"/>
                </a:solidFill>
              </a:rPr>
              <a:t> 2</a:t>
            </a:r>
          </a:p>
        </p:txBody>
      </p:sp>
      <p:sp>
        <p:nvSpPr>
          <p:cNvPr id="187" name="Write register"/>
          <p:cNvSpPr txBox="1"/>
          <p:nvPr/>
        </p:nvSpPr>
        <p:spPr>
          <a:xfrm>
            <a:off x="3910536" y="4373574"/>
            <a:ext cx="907361" cy="523220"/>
          </a:xfrm>
          <a:prstGeom prst="rect">
            <a:avLst/>
          </a:prstGeom>
          <a:noFill/>
          <a:ln>
            <a:noFill/>
          </a:ln>
        </p:spPr>
        <p:txBody>
          <a:bodyPr wrap="square" rtlCol="0">
            <a:spAutoFit/>
          </a:bodyPr>
          <a:lstStyle/>
          <a:p>
            <a:r>
              <a:rPr lang="fr-FR" sz="1400" dirty="0"/>
              <a:t>Write</a:t>
            </a:r>
          </a:p>
          <a:p>
            <a:r>
              <a:rPr lang="fr-FR" sz="1400" dirty="0" err="1"/>
              <a:t>register</a:t>
            </a:r>
            <a:endParaRPr lang="fr-FR" sz="1400" dirty="0"/>
          </a:p>
        </p:txBody>
      </p:sp>
      <p:sp>
        <p:nvSpPr>
          <p:cNvPr id="188" name="RegWrite"/>
          <p:cNvSpPr txBox="1"/>
          <p:nvPr/>
        </p:nvSpPr>
        <p:spPr>
          <a:xfrm>
            <a:off x="4499829" y="2659744"/>
            <a:ext cx="862031" cy="307777"/>
          </a:xfrm>
          <a:prstGeom prst="rect">
            <a:avLst/>
          </a:prstGeom>
          <a:noFill/>
          <a:ln>
            <a:noFill/>
          </a:ln>
        </p:spPr>
        <p:txBody>
          <a:bodyPr wrap="none" rtlCol="0">
            <a:spAutoFit/>
          </a:bodyPr>
          <a:lstStyle/>
          <a:p>
            <a:r>
              <a:rPr lang="fr-FR" sz="1400" dirty="0" err="1">
                <a:solidFill>
                  <a:srgbClr val="C00000"/>
                </a:solidFill>
              </a:rPr>
              <a:t>RegWrite</a:t>
            </a:r>
            <a:endParaRPr lang="fr-FR" sz="1400" dirty="0">
              <a:solidFill>
                <a:srgbClr val="C00000"/>
              </a:solidFill>
            </a:endParaRPr>
          </a:p>
        </p:txBody>
      </p:sp>
      <p:sp>
        <p:nvSpPr>
          <p:cNvPr id="189" name="Write data"/>
          <p:cNvSpPr txBox="1"/>
          <p:nvPr/>
        </p:nvSpPr>
        <p:spPr>
          <a:xfrm>
            <a:off x="3906711" y="4876379"/>
            <a:ext cx="907361" cy="523220"/>
          </a:xfrm>
          <a:prstGeom prst="rect">
            <a:avLst/>
          </a:prstGeom>
          <a:noFill/>
          <a:ln>
            <a:noFill/>
          </a:ln>
        </p:spPr>
        <p:txBody>
          <a:bodyPr wrap="square" rtlCol="0">
            <a:spAutoFit/>
          </a:bodyPr>
          <a:lstStyle/>
          <a:p>
            <a:r>
              <a:rPr lang="fr-FR" sz="1400" dirty="0"/>
              <a:t>Write</a:t>
            </a:r>
          </a:p>
          <a:p>
            <a:r>
              <a:rPr lang="fr-FR" sz="1400" dirty="0"/>
              <a:t>data</a:t>
            </a:r>
          </a:p>
        </p:txBody>
      </p:sp>
      <p:cxnSp>
        <p:nvCxnSpPr>
          <p:cNvPr id="190" name="RegWriteConnector"/>
          <p:cNvCxnSpPr>
            <a:stCxn id="182" idx="0"/>
          </p:cNvCxnSpPr>
          <p:nvPr/>
        </p:nvCxnSpPr>
        <p:spPr>
          <a:xfrm flipH="1" flipV="1">
            <a:off x="4942488" y="2988801"/>
            <a:ext cx="1" cy="34264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91" name="Read data 2"/>
          <p:cNvSpPr txBox="1"/>
          <p:nvPr/>
        </p:nvSpPr>
        <p:spPr>
          <a:xfrm>
            <a:off x="5195580" y="4353663"/>
            <a:ext cx="724049" cy="523220"/>
          </a:xfrm>
          <a:prstGeom prst="rect">
            <a:avLst/>
          </a:prstGeom>
          <a:noFill/>
          <a:ln>
            <a:noFill/>
          </a:ln>
        </p:spPr>
        <p:txBody>
          <a:bodyPr wrap="square" rtlCol="0">
            <a:spAutoFit/>
          </a:bodyPr>
          <a:lstStyle/>
          <a:p>
            <a:pPr algn="r"/>
            <a:r>
              <a:rPr lang="fr-FR" sz="1400" dirty="0">
                <a:solidFill>
                  <a:srgbClr val="00B050"/>
                </a:solidFill>
              </a:rPr>
              <a:t>Read data 2</a:t>
            </a:r>
          </a:p>
        </p:txBody>
      </p:sp>
      <p:cxnSp>
        <p:nvCxnSpPr>
          <p:cNvPr id="192" name="ALUOpConnector"/>
          <p:cNvCxnSpPr/>
          <p:nvPr/>
        </p:nvCxnSpPr>
        <p:spPr>
          <a:xfrm flipH="1" flipV="1">
            <a:off x="8131025" y="4607196"/>
            <a:ext cx="1" cy="337817"/>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93" name="ALU_label"/>
          <p:cNvSpPr txBox="1"/>
          <p:nvPr/>
        </p:nvSpPr>
        <p:spPr>
          <a:xfrm>
            <a:off x="7989742" y="4087680"/>
            <a:ext cx="566374" cy="369332"/>
          </a:xfrm>
          <a:prstGeom prst="rect">
            <a:avLst/>
          </a:prstGeom>
          <a:noFill/>
          <a:ln>
            <a:noFill/>
          </a:ln>
        </p:spPr>
        <p:txBody>
          <a:bodyPr wrap="none" rtlCol="0">
            <a:spAutoFit/>
          </a:bodyPr>
          <a:lstStyle/>
          <a:p>
            <a:r>
              <a:rPr lang="fr-FR" b="1" dirty="0">
                <a:solidFill>
                  <a:schemeClr val="accent5">
                    <a:lumMod val="50000"/>
                  </a:schemeClr>
                </a:solidFill>
              </a:rPr>
              <a:t>UAL</a:t>
            </a:r>
          </a:p>
        </p:txBody>
      </p:sp>
      <p:sp>
        <p:nvSpPr>
          <p:cNvPr id="194" name="ALUOp"/>
          <p:cNvSpPr txBox="1"/>
          <p:nvPr/>
        </p:nvSpPr>
        <p:spPr>
          <a:xfrm>
            <a:off x="7794967" y="4959598"/>
            <a:ext cx="688971" cy="307777"/>
          </a:xfrm>
          <a:prstGeom prst="rect">
            <a:avLst/>
          </a:prstGeom>
          <a:noFill/>
          <a:ln>
            <a:noFill/>
          </a:ln>
        </p:spPr>
        <p:txBody>
          <a:bodyPr wrap="none" rtlCol="0">
            <a:spAutoFit/>
          </a:bodyPr>
          <a:lstStyle/>
          <a:p>
            <a:r>
              <a:rPr lang="fr-FR" sz="1400" dirty="0" err="1">
                <a:solidFill>
                  <a:srgbClr val="C00000"/>
                </a:solidFill>
              </a:rPr>
              <a:t>ALUOp</a:t>
            </a:r>
            <a:endParaRPr lang="fr-FR" sz="1400" dirty="0">
              <a:solidFill>
                <a:srgbClr val="C00000"/>
              </a:solidFill>
            </a:endParaRPr>
          </a:p>
        </p:txBody>
      </p:sp>
      <p:sp>
        <p:nvSpPr>
          <p:cNvPr id="197" name="I[15-11]"/>
          <p:cNvSpPr txBox="1"/>
          <p:nvPr/>
        </p:nvSpPr>
        <p:spPr>
          <a:xfrm>
            <a:off x="2249784" y="4946191"/>
            <a:ext cx="758541" cy="307777"/>
          </a:xfrm>
          <a:prstGeom prst="rect">
            <a:avLst/>
          </a:prstGeom>
          <a:noFill/>
          <a:ln>
            <a:noFill/>
          </a:ln>
        </p:spPr>
        <p:txBody>
          <a:bodyPr wrap="none" rtlCol="0">
            <a:spAutoFit/>
          </a:bodyPr>
          <a:lstStyle/>
          <a:p>
            <a:r>
              <a:rPr lang="fr-FR" sz="1400" dirty="0">
                <a:solidFill>
                  <a:srgbClr val="002060"/>
                </a:solidFill>
              </a:rPr>
              <a:t>I[15-11]</a:t>
            </a:r>
          </a:p>
        </p:txBody>
      </p:sp>
      <p:cxnSp>
        <p:nvCxnSpPr>
          <p:cNvPr id="198" name="Straight Arrow Connector 197"/>
          <p:cNvCxnSpPr/>
          <p:nvPr/>
        </p:nvCxnSpPr>
        <p:spPr>
          <a:xfrm>
            <a:off x="3397740" y="4649915"/>
            <a:ext cx="508971"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1" name="Oval 200"/>
          <p:cNvSpPr/>
          <p:nvPr/>
        </p:nvSpPr>
        <p:spPr>
          <a:xfrm>
            <a:off x="2179803" y="3522359"/>
            <a:ext cx="126000" cy="1260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02" name="I[25-21]"/>
          <p:cNvSpPr txBox="1"/>
          <p:nvPr/>
        </p:nvSpPr>
        <p:spPr>
          <a:xfrm>
            <a:off x="2239750" y="3300835"/>
            <a:ext cx="758541" cy="307777"/>
          </a:xfrm>
          <a:prstGeom prst="rect">
            <a:avLst/>
          </a:prstGeom>
          <a:noFill/>
          <a:ln>
            <a:noFill/>
          </a:ln>
        </p:spPr>
        <p:txBody>
          <a:bodyPr wrap="none" rtlCol="0">
            <a:spAutoFit/>
          </a:bodyPr>
          <a:lstStyle/>
          <a:p>
            <a:r>
              <a:rPr lang="fr-FR" sz="1400" dirty="0">
                <a:solidFill>
                  <a:srgbClr val="002060"/>
                </a:solidFill>
              </a:rPr>
              <a:t>I[25-21]</a:t>
            </a:r>
          </a:p>
        </p:txBody>
      </p:sp>
      <p:sp>
        <p:nvSpPr>
          <p:cNvPr id="203" name="I[20-16]"/>
          <p:cNvSpPr txBox="1"/>
          <p:nvPr/>
        </p:nvSpPr>
        <p:spPr>
          <a:xfrm>
            <a:off x="2239750" y="3792068"/>
            <a:ext cx="758541" cy="307777"/>
          </a:xfrm>
          <a:prstGeom prst="rect">
            <a:avLst/>
          </a:prstGeom>
          <a:noFill/>
          <a:ln>
            <a:noFill/>
          </a:ln>
        </p:spPr>
        <p:txBody>
          <a:bodyPr wrap="none" rtlCol="0">
            <a:spAutoFit/>
          </a:bodyPr>
          <a:lstStyle/>
          <a:p>
            <a:r>
              <a:rPr lang="fr-FR" sz="1400" dirty="0">
                <a:solidFill>
                  <a:srgbClr val="002060"/>
                </a:solidFill>
              </a:rPr>
              <a:t>I[20-16]</a:t>
            </a:r>
          </a:p>
        </p:txBody>
      </p:sp>
      <p:sp>
        <p:nvSpPr>
          <p:cNvPr id="207" name="Freeform 206"/>
          <p:cNvSpPr/>
          <p:nvPr/>
        </p:nvSpPr>
        <p:spPr>
          <a:xfrm>
            <a:off x="2070141" y="1373271"/>
            <a:ext cx="849663" cy="1399923"/>
          </a:xfrm>
          <a:custGeom>
            <a:avLst/>
            <a:gdLst>
              <a:gd name="connsiteX0" fmla="*/ 0 w 849663"/>
              <a:gd name="connsiteY0" fmla="*/ 857756 h 1399923"/>
              <a:gd name="connsiteX1" fmla="*/ 8092 w 849663"/>
              <a:gd name="connsiteY1" fmla="*/ 1399923 h 1399923"/>
              <a:gd name="connsiteX2" fmla="*/ 849663 w 849663"/>
              <a:gd name="connsiteY2" fmla="*/ 1116701 h 1399923"/>
              <a:gd name="connsiteX3" fmla="*/ 849663 w 849663"/>
              <a:gd name="connsiteY3" fmla="*/ 275130 h 1399923"/>
              <a:gd name="connsiteX4" fmla="*/ 8092 w 849663"/>
              <a:gd name="connsiteY4" fmla="*/ 0 h 1399923"/>
              <a:gd name="connsiteX5" fmla="*/ 0 w 849663"/>
              <a:gd name="connsiteY5" fmla="*/ 606903 h 1399923"/>
              <a:gd name="connsiteX6" fmla="*/ 356049 w 849663"/>
              <a:gd name="connsiteY6" fmla="*/ 695915 h 1399923"/>
              <a:gd name="connsiteX7" fmla="*/ 0 w 849663"/>
              <a:gd name="connsiteY7" fmla="*/ 857756 h 1399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9663" h="1399923">
                <a:moveTo>
                  <a:pt x="0" y="857756"/>
                </a:moveTo>
                <a:lnTo>
                  <a:pt x="8092" y="1399923"/>
                </a:lnTo>
                <a:lnTo>
                  <a:pt x="849663" y="1116701"/>
                </a:lnTo>
                <a:lnTo>
                  <a:pt x="849663" y="275130"/>
                </a:lnTo>
                <a:lnTo>
                  <a:pt x="8092" y="0"/>
                </a:lnTo>
                <a:lnTo>
                  <a:pt x="0" y="606903"/>
                </a:lnTo>
                <a:lnTo>
                  <a:pt x="356049" y="695915"/>
                </a:lnTo>
                <a:lnTo>
                  <a:pt x="0" y="857756"/>
                </a:lnTo>
                <a:close/>
              </a:path>
            </a:pathLst>
          </a:custGeom>
          <a:solidFill>
            <a:srgbClr val="F2F2F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8" name="Oval 207"/>
          <p:cNvSpPr/>
          <p:nvPr/>
        </p:nvSpPr>
        <p:spPr>
          <a:xfrm>
            <a:off x="2076749" y="1102694"/>
            <a:ext cx="101600" cy="1016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09" name="Group 208"/>
          <p:cNvGrpSpPr/>
          <p:nvPr/>
        </p:nvGrpSpPr>
        <p:grpSpPr>
          <a:xfrm>
            <a:off x="115644" y="3210726"/>
            <a:ext cx="1961105" cy="1803400"/>
            <a:chOff x="9576574" y="850900"/>
            <a:chExt cx="1961105" cy="1803400"/>
          </a:xfrm>
        </p:grpSpPr>
        <p:sp>
          <p:nvSpPr>
            <p:cNvPr id="210" name="Rectangle 209"/>
            <p:cNvSpPr/>
            <p:nvPr/>
          </p:nvSpPr>
          <p:spPr>
            <a:xfrm>
              <a:off x="9576574" y="850900"/>
              <a:ext cx="1943100" cy="1803400"/>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fr-FR" dirty="0">
                <a:solidFill>
                  <a:srgbClr val="00B050"/>
                </a:solidFill>
              </a:endParaRPr>
            </a:p>
          </p:txBody>
        </p:sp>
        <p:sp>
          <p:nvSpPr>
            <p:cNvPr id="211" name="Read address"/>
            <p:cNvSpPr txBox="1"/>
            <p:nvPr/>
          </p:nvSpPr>
          <p:spPr>
            <a:xfrm>
              <a:off x="9594579" y="864969"/>
              <a:ext cx="965200" cy="646331"/>
            </a:xfrm>
            <a:prstGeom prst="rect">
              <a:avLst/>
            </a:prstGeom>
            <a:noFill/>
            <a:ln>
              <a:noFill/>
            </a:ln>
          </p:spPr>
          <p:txBody>
            <a:bodyPr wrap="square" rtlCol="0">
              <a:spAutoFit/>
            </a:bodyPr>
            <a:lstStyle/>
            <a:p>
              <a:r>
                <a:rPr lang="fr-FR" dirty="0">
                  <a:solidFill>
                    <a:srgbClr val="00B050"/>
                  </a:solidFill>
                </a:rPr>
                <a:t>Read </a:t>
              </a:r>
              <a:r>
                <a:rPr lang="fr-FR" dirty="0" err="1">
                  <a:solidFill>
                    <a:srgbClr val="00B050"/>
                  </a:solidFill>
                </a:rPr>
                <a:t>address</a:t>
              </a:r>
              <a:endParaRPr lang="fr-FR" dirty="0">
                <a:solidFill>
                  <a:srgbClr val="00B050"/>
                </a:solidFill>
              </a:endParaRPr>
            </a:p>
          </p:txBody>
        </p:sp>
        <p:sp>
          <p:nvSpPr>
            <p:cNvPr id="212" name="Instruction"/>
            <p:cNvSpPr txBox="1"/>
            <p:nvPr/>
          </p:nvSpPr>
          <p:spPr>
            <a:xfrm>
              <a:off x="10331179" y="864969"/>
              <a:ext cx="1206500" cy="646331"/>
            </a:xfrm>
            <a:prstGeom prst="rect">
              <a:avLst/>
            </a:prstGeom>
            <a:noFill/>
            <a:ln>
              <a:noFill/>
            </a:ln>
          </p:spPr>
          <p:txBody>
            <a:bodyPr wrap="square" rtlCol="0">
              <a:spAutoFit/>
            </a:bodyPr>
            <a:lstStyle/>
            <a:p>
              <a:pPr algn="r"/>
              <a:r>
                <a:rPr lang="fr-FR" dirty="0">
                  <a:solidFill>
                    <a:srgbClr val="00B050"/>
                  </a:solidFill>
                </a:rPr>
                <a:t>Instruction [31-0]</a:t>
              </a:r>
            </a:p>
          </p:txBody>
        </p:sp>
        <p:sp>
          <p:nvSpPr>
            <p:cNvPr id="213" name="TextBox 212"/>
            <p:cNvSpPr txBox="1"/>
            <p:nvPr/>
          </p:nvSpPr>
          <p:spPr>
            <a:xfrm>
              <a:off x="9936898" y="1791384"/>
              <a:ext cx="1222451" cy="646331"/>
            </a:xfrm>
            <a:prstGeom prst="rect">
              <a:avLst/>
            </a:prstGeom>
            <a:noFill/>
            <a:ln>
              <a:noFill/>
            </a:ln>
          </p:spPr>
          <p:txBody>
            <a:bodyPr wrap="none" rtlCol="0">
              <a:spAutoFit/>
            </a:bodyPr>
            <a:lstStyle/>
            <a:p>
              <a:r>
                <a:rPr lang="fr-FR" b="1" dirty="0"/>
                <a:t>Instruction</a:t>
              </a:r>
            </a:p>
            <a:p>
              <a:pPr algn="ctr"/>
              <a:r>
                <a:rPr lang="fr-FR" b="1" dirty="0"/>
                <a:t>memory</a:t>
              </a:r>
            </a:p>
          </p:txBody>
        </p:sp>
      </p:grpSp>
      <p:sp>
        <p:nvSpPr>
          <p:cNvPr id="214" name="TextBox 213"/>
          <p:cNvSpPr txBox="1"/>
          <p:nvPr/>
        </p:nvSpPr>
        <p:spPr>
          <a:xfrm>
            <a:off x="2406259" y="1912440"/>
            <a:ext cx="530915" cy="338554"/>
          </a:xfrm>
          <a:prstGeom prst="rect">
            <a:avLst/>
          </a:prstGeom>
          <a:noFill/>
          <a:ln>
            <a:noFill/>
          </a:ln>
        </p:spPr>
        <p:txBody>
          <a:bodyPr wrap="none" rtlCol="0">
            <a:spAutoFit/>
          </a:bodyPr>
          <a:lstStyle/>
          <a:p>
            <a:r>
              <a:rPr lang="fr-FR" sz="1600" b="1" dirty="0" err="1"/>
              <a:t>Add</a:t>
            </a:r>
            <a:endParaRPr lang="fr-FR" sz="1600" b="1" dirty="0"/>
          </a:p>
        </p:txBody>
      </p:sp>
      <p:cxnSp>
        <p:nvCxnSpPr>
          <p:cNvPr id="215" name="Straight Arrow Connector 214"/>
          <p:cNvCxnSpPr/>
          <p:nvPr/>
        </p:nvCxnSpPr>
        <p:spPr>
          <a:xfrm>
            <a:off x="1699633" y="2528120"/>
            <a:ext cx="377116"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16" name="TextBox 215"/>
          <p:cNvSpPr txBox="1"/>
          <p:nvPr/>
        </p:nvSpPr>
        <p:spPr>
          <a:xfrm>
            <a:off x="321919" y="1993727"/>
            <a:ext cx="308098" cy="646331"/>
          </a:xfrm>
          <a:prstGeom prst="rect">
            <a:avLst/>
          </a:prstGeom>
          <a:solidFill>
            <a:schemeClr val="bg1">
              <a:lumMod val="95000"/>
            </a:schemeClr>
          </a:solidFill>
          <a:ln w="28575">
            <a:solidFill>
              <a:schemeClr val="tx1"/>
            </a:solidFill>
          </a:ln>
        </p:spPr>
        <p:txBody>
          <a:bodyPr wrap="none" rtlCol="0">
            <a:spAutoFit/>
          </a:bodyPr>
          <a:lstStyle/>
          <a:p>
            <a:r>
              <a:rPr lang="fr-FR" b="1" dirty="0"/>
              <a:t>P</a:t>
            </a:r>
          </a:p>
          <a:p>
            <a:r>
              <a:rPr lang="fr-FR" b="1" dirty="0"/>
              <a:t>C</a:t>
            </a:r>
          </a:p>
        </p:txBody>
      </p:sp>
      <p:sp>
        <p:nvSpPr>
          <p:cNvPr id="217" name="TextBox 216"/>
          <p:cNvSpPr txBox="1"/>
          <p:nvPr/>
        </p:nvSpPr>
        <p:spPr>
          <a:xfrm>
            <a:off x="1421698" y="2348770"/>
            <a:ext cx="301686" cy="369332"/>
          </a:xfrm>
          <a:prstGeom prst="rect">
            <a:avLst/>
          </a:prstGeom>
          <a:noFill/>
          <a:ln>
            <a:noFill/>
          </a:ln>
        </p:spPr>
        <p:txBody>
          <a:bodyPr wrap="none" rtlCol="0">
            <a:spAutoFit/>
          </a:bodyPr>
          <a:lstStyle/>
          <a:p>
            <a:r>
              <a:rPr lang="fr-FR" b="1" dirty="0"/>
              <a:t>4</a:t>
            </a:r>
          </a:p>
        </p:txBody>
      </p:sp>
      <p:cxnSp>
        <p:nvCxnSpPr>
          <p:cNvPr id="218" name="Straight Arrow Connector 217"/>
          <p:cNvCxnSpPr/>
          <p:nvPr/>
        </p:nvCxnSpPr>
        <p:spPr>
          <a:xfrm>
            <a:off x="475968" y="2640058"/>
            <a:ext cx="0" cy="570668"/>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20" name="Elbow Connector 219"/>
          <p:cNvCxnSpPr>
            <a:stCxn id="221" idx="6"/>
          </p:cNvCxnSpPr>
          <p:nvPr/>
        </p:nvCxnSpPr>
        <p:spPr>
          <a:xfrm flipV="1">
            <a:off x="526768" y="1718576"/>
            <a:ext cx="1549981" cy="1153961"/>
          </a:xfrm>
          <a:prstGeom prst="bentConnector3">
            <a:avLst>
              <a:gd name="adj1" fmla="val 50000"/>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21" name="Oval 220"/>
          <p:cNvSpPr/>
          <p:nvPr/>
        </p:nvSpPr>
        <p:spPr>
          <a:xfrm>
            <a:off x="425168" y="2821737"/>
            <a:ext cx="101600" cy="1016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 name="Rounded Rectangle 65"/>
          <p:cNvSpPr/>
          <p:nvPr/>
        </p:nvSpPr>
        <p:spPr>
          <a:xfrm>
            <a:off x="3013575" y="4165424"/>
            <a:ext cx="378320" cy="1315810"/>
          </a:xfrm>
          <a:prstGeom prst="roundRect">
            <a:avLst>
              <a:gd name="adj" fmla="val 50000"/>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nchorCtr="1"/>
          <a:lstStyle/>
          <a:p>
            <a:pPr algn="ctr"/>
            <a:r>
              <a:rPr lang="fr-FR" sz="1200" b="1" dirty="0">
                <a:solidFill>
                  <a:schemeClr val="tx1"/>
                </a:solidFill>
              </a:rPr>
              <a:t>0mux1</a:t>
            </a:r>
          </a:p>
        </p:txBody>
      </p:sp>
      <p:cxnSp>
        <p:nvCxnSpPr>
          <p:cNvPr id="196" name="I[15-11] BUS"/>
          <p:cNvCxnSpPr/>
          <p:nvPr/>
        </p:nvCxnSpPr>
        <p:spPr>
          <a:xfrm>
            <a:off x="2249784" y="5257155"/>
            <a:ext cx="758541"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2546406" y="4128621"/>
            <a:ext cx="0" cy="26161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2541446" y="4390231"/>
            <a:ext cx="441145"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Oval 71"/>
          <p:cNvSpPr/>
          <p:nvPr/>
        </p:nvSpPr>
        <p:spPr>
          <a:xfrm>
            <a:off x="2480839" y="4050293"/>
            <a:ext cx="126000" cy="12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cxnSp>
        <p:nvCxnSpPr>
          <p:cNvPr id="73" name="Straight Connector 72"/>
          <p:cNvCxnSpPr/>
          <p:nvPr/>
        </p:nvCxnSpPr>
        <p:spPr>
          <a:xfrm flipV="1">
            <a:off x="3202734" y="5481234"/>
            <a:ext cx="1" cy="36052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2855683" y="5798613"/>
            <a:ext cx="694101" cy="307777"/>
          </a:xfrm>
          <a:prstGeom prst="rect">
            <a:avLst/>
          </a:prstGeom>
          <a:noFill/>
          <a:ln>
            <a:noFill/>
          </a:ln>
        </p:spPr>
        <p:txBody>
          <a:bodyPr wrap="none" rtlCol="0">
            <a:spAutoFit/>
          </a:bodyPr>
          <a:lstStyle/>
          <a:p>
            <a:r>
              <a:rPr lang="fr-FR" sz="1400" dirty="0" err="1">
                <a:solidFill>
                  <a:srgbClr val="C00000"/>
                </a:solidFill>
              </a:rPr>
              <a:t>RegDst</a:t>
            </a:r>
            <a:endParaRPr lang="fr-FR" sz="1400" dirty="0">
              <a:solidFill>
                <a:srgbClr val="C00000"/>
              </a:solidFill>
            </a:endParaRPr>
          </a:p>
        </p:txBody>
      </p:sp>
      <p:grpSp>
        <p:nvGrpSpPr>
          <p:cNvPr id="79" name="Group 78"/>
          <p:cNvGrpSpPr/>
          <p:nvPr/>
        </p:nvGrpSpPr>
        <p:grpSpPr>
          <a:xfrm>
            <a:off x="5390604" y="5793121"/>
            <a:ext cx="624403" cy="784114"/>
            <a:chOff x="5147576" y="5528551"/>
            <a:chExt cx="713404" cy="895880"/>
          </a:xfrm>
        </p:grpSpPr>
        <p:sp>
          <p:nvSpPr>
            <p:cNvPr id="80" name="Oval 79"/>
            <p:cNvSpPr/>
            <p:nvPr/>
          </p:nvSpPr>
          <p:spPr>
            <a:xfrm>
              <a:off x="5181954" y="5528551"/>
              <a:ext cx="627851" cy="895880"/>
            </a:xfrm>
            <a:prstGeom prst="ellipse">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81" name="TextBox 80"/>
            <p:cNvSpPr txBox="1"/>
            <p:nvPr/>
          </p:nvSpPr>
          <p:spPr>
            <a:xfrm>
              <a:off x="5147576" y="5666854"/>
              <a:ext cx="713404" cy="527470"/>
            </a:xfrm>
            <a:prstGeom prst="rect">
              <a:avLst/>
            </a:prstGeom>
            <a:noFill/>
            <a:ln>
              <a:noFill/>
            </a:ln>
          </p:spPr>
          <p:txBody>
            <a:bodyPr wrap="none" rtlCol="0">
              <a:spAutoFit/>
            </a:bodyPr>
            <a:lstStyle/>
            <a:p>
              <a:pPr algn="ctr"/>
              <a:r>
                <a:rPr lang="fr-FR" sz="1200" dirty="0" err="1"/>
                <a:t>sign</a:t>
              </a:r>
              <a:endParaRPr lang="fr-FR" sz="1200" dirty="0"/>
            </a:p>
            <a:p>
              <a:pPr algn="ctr"/>
              <a:r>
                <a:rPr lang="fr-FR" sz="1200" dirty="0" err="1"/>
                <a:t>extend</a:t>
              </a:r>
              <a:endParaRPr lang="fr-FR" sz="1200" dirty="0"/>
            </a:p>
          </p:txBody>
        </p:sp>
      </p:grpSp>
      <p:cxnSp>
        <p:nvCxnSpPr>
          <p:cNvPr id="100" name="Elbow Connector 99"/>
          <p:cNvCxnSpPr/>
          <p:nvPr/>
        </p:nvCxnSpPr>
        <p:spPr>
          <a:xfrm rot="16200000" flipH="1">
            <a:off x="9811848" y="3025729"/>
            <a:ext cx="504179" cy="2425254"/>
          </a:xfrm>
          <a:prstGeom prst="bentConnector4">
            <a:avLst>
              <a:gd name="adj1" fmla="val 397329"/>
              <a:gd name="adj2" fmla="val 86287"/>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Elbow Connector 100"/>
          <p:cNvCxnSpPr>
            <a:stCxn id="114" idx="0"/>
            <a:endCxn id="103" idx="1"/>
          </p:cNvCxnSpPr>
          <p:nvPr/>
        </p:nvCxnSpPr>
        <p:spPr>
          <a:xfrm rot="5400000" flipH="1" flipV="1">
            <a:off x="8784062" y="3583894"/>
            <a:ext cx="447320" cy="312823"/>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Rectangle 101"/>
          <p:cNvSpPr/>
          <p:nvPr/>
        </p:nvSpPr>
        <p:spPr>
          <a:xfrm>
            <a:off x="9164134" y="3239746"/>
            <a:ext cx="1595454" cy="1655773"/>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fr-FR" dirty="0"/>
          </a:p>
        </p:txBody>
      </p:sp>
      <p:sp>
        <p:nvSpPr>
          <p:cNvPr id="103" name="Read address"/>
          <p:cNvSpPr txBox="1"/>
          <p:nvPr/>
        </p:nvSpPr>
        <p:spPr>
          <a:xfrm>
            <a:off x="9164134" y="3251298"/>
            <a:ext cx="792513" cy="530694"/>
          </a:xfrm>
          <a:prstGeom prst="rect">
            <a:avLst/>
          </a:prstGeom>
          <a:noFill/>
        </p:spPr>
        <p:txBody>
          <a:bodyPr wrap="square" rtlCol="0">
            <a:spAutoFit/>
          </a:bodyPr>
          <a:lstStyle/>
          <a:p>
            <a:r>
              <a:rPr lang="fr-FR" sz="1400" dirty="0"/>
              <a:t>Read </a:t>
            </a:r>
            <a:r>
              <a:rPr lang="fr-FR" sz="1400" dirty="0" err="1"/>
              <a:t>address</a:t>
            </a:r>
            <a:endParaRPr lang="fr-FR" sz="1400" dirty="0"/>
          </a:p>
        </p:txBody>
      </p:sp>
      <p:sp>
        <p:nvSpPr>
          <p:cNvPr id="104" name="Instruction"/>
          <p:cNvSpPr txBox="1"/>
          <p:nvPr/>
        </p:nvSpPr>
        <p:spPr>
          <a:xfrm>
            <a:off x="9854323" y="3251298"/>
            <a:ext cx="905264" cy="530694"/>
          </a:xfrm>
          <a:prstGeom prst="rect">
            <a:avLst/>
          </a:prstGeom>
          <a:noFill/>
        </p:spPr>
        <p:txBody>
          <a:bodyPr wrap="square" rtlCol="0">
            <a:spAutoFit/>
          </a:bodyPr>
          <a:lstStyle/>
          <a:p>
            <a:pPr algn="r"/>
            <a:r>
              <a:rPr lang="fr-FR" sz="1400" dirty="0"/>
              <a:t>Read data</a:t>
            </a:r>
          </a:p>
        </p:txBody>
      </p:sp>
      <p:sp>
        <p:nvSpPr>
          <p:cNvPr id="105" name="TextBox 104"/>
          <p:cNvSpPr txBox="1"/>
          <p:nvPr/>
        </p:nvSpPr>
        <p:spPr>
          <a:xfrm>
            <a:off x="9854325" y="4267446"/>
            <a:ext cx="813204" cy="530694"/>
          </a:xfrm>
          <a:prstGeom prst="rect">
            <a:avLst/>
          </a:prstGeom>
          <a:noFill/>
        </p:spPr>
        <p:txBody>
          <a:bodyPr wrap="none" rtlCol="0">
            <a:spAutoFit/>
          </a:bodyPr>
          <a:lstStyle/>
          <a:p>
            <a:pPr algn="ctr"/>
            <a:r>
              <a:rPr lang="fr-FR" b="1" dirty="0"/>
              <a:t>Data </a:t>
            </a:r>
          </a:p>
          <a:p>
            <a:pPr algn="ctr"/>
            <a:r>
              <a:rPr lang="fr-FR" b="1" dirty="0"/>
              <a:t>memory</a:t>
            </a:r>
          </a:p>
        </p:txBody>
      </p:sp>
      <p:cxnSp>
        <p:nvCxnSpPr>
          <p:cNvPr id="106" name="Straight Arrow Connector 105"/>
          <p:cNvCxnSpPr/>
          <p:nvPr/>
        </p:nvCxnSpPr>
        <p:spPr>
          <a:xfrm>
            <a:off x="10759587" y="3604874"/>
            <a:ext cx="51697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Read address"/>
          <p:cNvSpPr txBox="1"/>
          <p:nvPr/>
        </p:nvSpPr>
        <p:spPr>
          <a:xfrm>
            <a:off x="9164134" y="3792420"/>
            <a:ext cx="792513" cy="530694"/>
          </a:xfrm>
          <a:prstGeom prst="rect">
            <a:avLst/>
          </a:prstGeom>
          <a:noFill/>
        </p:spPr>
        <p:txBody>
          <a:bodyPr wrap="square" rtlCol="0">
            <a:spAutoFit/>
          </a:bodyPr>
          <a:lstStyle/>
          <a:p>
            <a:r>
              <a:rPr lang="fr-FR" sz="1400" dirty="0"/>
              <a:t>Write </a:t>
            </a:r>
            <a:r>
              <a:rPr lang="fr-FR" sz="1400" dirty="0" err="1"/>
              <a:t>address</a:t>
            </a:r>
            <a:endParaRPr lang="fr-FR" sz="1400" dirty="0"/>
          </a:p>
        </p:txBody>
      </p:sp>
      <p:sp>
        <p:nvSpPr>
          <p:cNvPr id="108" name="Read address"/>
          <p:cNvSpPr txBox="1"/>
          <p:nvPr/>
        </p:nvSpPr>
        <p:spPr>
          <a:xfrm>
            <a:off x="9164134" y="4333541"/>
            <a:ext cx="792513" cy="530694"/>
          </a:xfrm>
          <a:prstGeom prst="rect">
            <a:avLst/>
          </a:prstGeom>
          <a:noFill/>
        </p:spPr>
        <p:txBody>
          <a:bodyPr wrap="square" rtlCol="0">
            <a:spAutoFit/>
          </a:bodyPr>
          <a:lstStyle/>
          <a:p>
            <a:r>
              <a:rPr lang="fr-FR" sz="1400" dirty="0"/>
              <a:t>Write data</a:t>
            </a:r>
          </a:p>
        </p:txBody>
      </p:sp>
      <p:cxnSp>
        <p:nvCxnSpPr>
          <p:cNvPr id="109" name="Straight Arrow Connector 108"/>
          <p:cNvCxnSpPr/>
          <p:nvPr/>
        </p:nvCxnSpPr>
        <p:spPr>
          <a:xfrm>
            <a:off x="8624278" y="4034657"/>
            <a:ext cx="536515" cy="80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102" idx="0"/>
          </p:cNvCxnSpPr>
          <p:nvPr/>
        </p:nvCxnSpPr>
        <p:spPr>
          <a:xfrm flipV="1">
            <a:off x="9961861" y="2988839"/>
            <a:ext cx="0" cy="250907"/>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V="1">
            <a:off x="9967176" y="4895520"/>
            <a:ext cx="0" cy="27336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9468783" y="2718245"/>
            <a:ext cx="978986" cy="307777"/>
          </a:xfrm>
          <a:prstGeom prst="rect">
            <a:avLst/>
          </a:prstGeom>
          <a:noFill/>
        </p:spPr>
        <p:txBody>
          <a:bodyPr wrap="none" rtlCol="0">
            <a:spAutoFit/>
          </a:bodyPr>
          <a:lstStyle/>
          <a:p>
            <a:r>
              <a:rPr lang="fr-FR" sz="1400" dirty="0" err="1">
                <a:solidFill>
                  <a:srgbClr val="C00000"/>
                </a:solidFill>
              </a:rPr>
              <a:t>MemWrite</a:t>
            </a:r>
            <a:endParaRPr lang="fr-FR" sz="1400" dirty="0">
              <a:solidFill>
                <a:srgbClr val="C00000"/>
              </a:solidFill>
            </a:endParaRPr>
          </a:p>
        </p:txBody>
      </p:sp>
      <p:sp>
        <p:nvSpPr>
          <p:cNvPr id="113" name="TextBox 112"/>
          <p:cNvSpPr txBox="1"/>
          <p:nvPr/>
        </p:nvSpPr>
        <p:spPr>
          <a:xfrm>
            <a:off x="9501057" y="5121540"/>
            <a:ext cx="936538" cy="307777"/>
          </a:xfrm>
          <a:prstGeom prst="rect">
            <a:avLst/>
          </a:prstGeom>
          <a:noFill/>
        </p:spPr>
        <p:txBody>
          <a:bodyPr wrap="none" rtlCol="0">
            <a:spAutoFit/>
          </a:bodyPr>
          <a:lstStyle/>
          <a:p>
            <a:r>
              <a:rPr lang="fr-FR" sz="1400" dirty="0" err="1">
                <a:solidFill>
                  <a:srgbClr val="C00000"/>
                </a:solidFill>
              </a:rPr>
              <a:t>MemRead</a:t>
            </a:r>
            <a:endParaRPr lang="fr-FR" sz="1400" dirty="0">
              <a:solidFill>
                <a:srgbClr val="C00000"/>
              </a:solidFill>
            </a:endParaRPr>
          </a:p>
        </p:txBody>
      </p:sp>
      <p:sp>
        <p:nvSpPr>
          <p:cNvPr id="114" name="Oval 113"/>
          <p:cNvSpPr/>
          <p:nvPr/>
        </p:nvSpPr>
        <p:spPr>
          <a:xfrm>
            <a:off x="8779311" y="3963965"/>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15" name="Straight Connector 114"/>
          <p:cNvCxnSpPr/>
          <p:nvPr/>
        </p:nvCxnSpPr>
        <p:spPr>
          <a:xfrm flipV="1">
            <a:off x="11496009" y="2993097"/>
            <a:ext cx="1" cy="36052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11029321" y="2697136"/>
            <a:ext cx="1007135" cy="307777"/>
          </a:xfrm>
          <a:prstGeom prst="rect">
            <a:avLst/>
          </a:prstGeom>
          <a:noFill/>
        </p:spPr>
        <p:txBody>
          <a:bodyPr wrap="none" rtlCol="0">
            <a:spAutoFit/>
          </a:bodyPr>
          <a:lstStyle/>
          <a:p>
            <a:r>
              <a:rPr lang="fr-FR" sz="1400" dirty="0" err="1">
                <a:solidFill>
                  <a:srgbClr val="C00000"/>
                </a:solidFill>
              </a:rPr>
              <a:t>MemToReg</a:t>
            </a:r>
            <a:endParaRPr lang="fr-FR" sz="1400" dirty="0">
              <a:solidFill>
                <a:srgbClr val="C00000"/>
              </a:solidFill>
            </a:endParaRPr>
          </a:p>
        </p:txBody>
      </p:sp>
      <p:sp>
        <p:nvSpPr>
          <p:cNvPr id="119" name="Rounded Rectangle 118"/>
          <p:cNvSpPr/>
          <p:nvPr/>
        </p:nvSpPr>
        <p:spPr>
          <a:xfrm>
            <a:off x="11307443" y="3368043"/>
            <a:ext cx="378320" cy="1315810"/>
          </a:xfrm>
          <a:prstGeom prst="roundRect">
            <a:avLst>
              <a:gd name="adj" fmla="val 50000"/>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nchorCtr="1"/>
          <a:lstStyle/>
          <a:p>
            <a:pPr algn="ctr"/>
            <a:r>
              <a:rPr lang="fr-FR" sz="1200" b="1" dirty="0">
                <a:solidFill>
                  <a:schemeClr val="tx1"/>
                </a:solidFill>
              </a:rPr>
              <a:t>1mux0</a:t>
            </a:r>
          </a:p>
        </p:txBody>
      </p:sp>
      <p:cxnSp>
        <p:nvCxnSpPr>
          <p:cNvPr id="4" name="Elbow Connector 3"/>
          <p:cNvCxnSpPr>
            <a:stCxn id="119" idx="3"/>
            <a:endCxn id="189" idx="1"/>
          </p:cNvCxnSpPr>
          <p:nvPr/>
        </p:nvCxnSpPr>
        <p:spPr>
          <a:xfrm flipH="1">
            <a:off x="3906711" y="4025948"/>
            <a:ext cx="7779052" cy="1112041"/>
          </a:xfrm>
          <a:prstGeom prst="bentConnector5">
            <a:avLst>
              <a:gd name="adj1" fmla="val -2939"/>
              <a:gd name="adj2" fmla="val 244365"/>
              <a:gd name="adj3" fmla="val 10458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1" name="Oval 120"/>
          <p:cNvSpPr/>
          <p:nvPr/>
        </p:nvSpPr>
        <p:spPr>
          <a:xfrm>
            <a:off x="6713083" y="5431496"/>
            <a:ext cx="71091" cy="71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3" name="Rounded Rectangle 122"/>
          <p:cNvSpPr/>
          <p:nvPr/>
        </p:nvSpPr>
        <p:spPr>
          <a:xfrm>
            <a:off x="6721513" y="4347285"/>
            <a:ext cx="378320" cy="1315810"/>
          </a:xfrm>
          <a:prstGeom prst="roundRect">
            <a:avLst>
              <a:gd name="adj" fmla="val 50000"/>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nchorCtr="1"/>
          <a:lstStyle/>
          <a:p>
            <a:pPr algn="ctr"/>
            <a:r>
              <a:rPr lang="fr-FR" sz="1200" b="1" dirty="0">
                <a:solidFill>
                  <a:srgbClr val="00B050"/>
                </a:solidFill>
              </a:rPr>
              <a:t>1</a:t>
            </a:r>
            <a:r>
              <a:rPr lang="fr-FR" sz="1200" b="1" dirty="0">
                <a:solidFill>
                  <a:schemeClr val="tx1"/>
                </a:solidFill>
              </a:rPr>
              <a:t>mux0</a:t>
            </a:r>
          </a:p>
        </p:txBody>
      </p:sp>
      <p:cxnSp>
        <p:nvCxnSpPr>
          <p:cNvPr id="124" name="Straight Connector 123"/>
          <p:cNvCxnSpPr>
            <a:stCxn id="123" idx="0"/>
          </p:cNvCxnSpPr>
          <p:nvPr/>
        </p:nvCxnSpPr>
        <p:spPr>
          <a:xfrm flipV="1">
            <a:off x="6910673" y="4084453"/>
            <a:ext cx="0" cy="262832"/>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6563621" y="3823669"/>
            <a:ext cx="694101" cy="307777"/>
          </a:xfrm>
          <a:prstGeom prst="rect">
            <a:avLst/>
          </a:prstGeom>
          <a:noFill/>
        </p:spPr>
        <p:txBody>
          <a:bodyPr wrap="none" rtlCol="0">
            <a:spAutoFit/>
          </a:bodyPr>
          <a:lstStyle/>
          <a:p>
            <a:r>
              <a:rPr lang="fr-FR" sz="1400" dirty="0" err="1">
                <a:solidFill>
                  <a:srgbClr val="C00000"/>
                </a:solidFill>
              </a:rPr>
              <a:t>ALUSrc</a:t>
            </a:r>
            <a:endParaRPr lang="fr-FR" sz="1400" dirty="0">
              <a:solidFill>
                <a:srgbClr val="C00000"/>
              </a:solidFill>
            </a:endParaRPr>
          </a:p>
        </p:txBody>
      </p:sp>
      <p:cxnSp>
        <p:nvCxnSpPr>
          <p:cNvPr id="127" name="Elbow Connector 126"/>
          <p:cNvCxnSpPr>
            <a:stCxn id="123" idx="3"/>
            <a:endCxn id="120" idx="2"/>
          </p:cNvCxnSpPr>
          <p:nvPr/>
        </p:nvCxnSpPr>
        <p:spPr>
          <a:xfrm flipV="1">
            <a:off x="7099833" y="4589314"/>
            <a:ext cx="435785" cy="415876"/>
          </a:xfrm>
          <a:prstGeom prst="bentConnector3">
            <a:avLst>
              <a:gd name="adj1" fmla="val 32720"/>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Elbow Connector 127"/>
          <p:cNvCxnSpPr>
            <a:stCxn id="129" idx="4"/>
            <a:endCxn id="130" idx="2"/>
          </p:cNvCxnSpPr>
          <p:nvPr/>
        </p:nvCxnSpPr>
        <p:spPr>
          <a:xfrm rot="5400000" flipH="1" flipV="1">
            <a:off x="7623434" y="3103687"/>
            <a:ext cx="72000" cy="3010441"/>
          </a:xfrm>
          <a:prstGeom prst="bentConnector4">
            <a:avLst>
              <a:gd name="adj1" fmla="val -1870810"/>
              <a:gd name="adj2" fmla="val 81804"/>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9" name="Oval 128"/>
          <p:cNvSpPr/>
          <p:nvPr/>
        </p:nvSpPr>
        <p:spPr>
          <a:xfrm>
            <a:off x="6082214" y="4500908"/>
            <a:ext cx="144000" cy="1440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6" name="Straight Connector 85"/>
          <p:cNvCxnSpPr>
            <a:endCxn id="200" idx="0"/>
          </p:cNvCxnSpPr>
          <p:nvPr/>
        </p:nvCxnSpPr>
        <p:spPr>
          <a:xfrm flipH="1">
            <a:off x="2241349" y="3589763"/>
            <a:ext cx="1502" cy="1594116"/>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7" name="I[15-11] BUS"/>
          <p:cNvCxnSpPr/>
          <p:nvPr/>
        </p:nvCxnSpPr>
        <p:spPr>
          <a:xfrm>
            <a:off x="2249784" y="6195454"/>
            <a:ext cx="3140820"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92" name="Freeform 91"/>
          <p:cNvSpPr/>
          <p:nvPr/>
        </p:nvSpPr>
        <p:spPr>
          <a:xfrm>
            <a:off x="7557466" y="1831203"/>
            <a:ext cx="849663" cy="1399923"/>
          </a:xfrm>
          <a:custGeom>
            <a:avLst/>
            <a:gdLst>
              <a:gd name="connsiteX0" fmla="*/ 0 w 849663"/>
              <a:gd name="connsiteY0" fmla="*/ 857756 h 1399923"/>
              <a:gd name="connsiteX1" fmla="*/ 8092 w 849663"/>
              <a:gd name="connsiteY1" fmla="*/ 1399923 h 1399923"/>
              <a:gd name="connsiteX2" fmla="*/ 849663 w 849663"/>
              <a:gd name="connsiteY2" fmla="*/ 1116701 h 1399923"/>
              <a:gd name="connsiteX3" fmla="*/ 849663 w 849663"/>
              <a:gd name="connsiteY3" fmla="*/ 275130 h 1399923"/>
              <a:gd name="connsiteX4" fmla="*/ 8092 w 849663"/>
              <a:gd name="connsiteY4" fmla="*/ 0 h 1399923"/>
              <a:gd name="connsiteX5" fmla="*/ 0 w 849663"/>
              <a:gd name="connsiteY5" fmla="*/ 606903 h 1399923"/>
              <a:gd name="connsiteX6" fmla="*/ 356049 w 849663"/>
              <a:gd name="connsiteY6" fmla="*/ 695915 h 1399923"/>
              <a:gd name="connsiteX7" fmla="*/ 0 w 849663"/>
              <a:gd name="connsiteY7" fmla="*/ 857756 h 1399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9663" h="1399923">
                <a:moveTo>
                  <a:pt x="0" y="857756"/>
                </a:moveTo>
                <a:lnTo>
                  <a:pt x="8092" y="1399923"/>
                </a:lnTo>
                <a:lnTo>
                  <a:pt x="849663" y="1116701"/>
                </a:lnTo>
                <a:lnTo>
                  <a:pt x="849663" y="275130"/>
                </a:lnTo>
                <a:lnTo>
                  <a:pt x="8092" y="0"/>
                </a:lnTo>
                <a:lnTo>
                  <a:pt x="0" y="606903"/>
                </a:lnTo>
                <a:lnTo>
                  <a:pt x="356049" y="695915"/>
                </a:lnTo>
                <a:lnTo>
                  <a:pt x="0" y="857756"/>
                </a:lnTo>
                <a:close/>
              </a:path>
            </a:pathLst>
          </a:custGeom>
          <a:solidFill>
            <a:srgbClr val="F2F2F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C00000"/>
              </a:solidFill>
            </a:endParaRPr>
          </a:p>
        </p:txBody>
      </p:sp>
      <p:sp>
        <p:nvSpPr>
          <p:cNvPr id="93" name="TextBox 92"/>
          <p:cNvSpPr txBox="1"/>
          <p:nvPr/>
        </p:nvSpPr>
        <p:spPr>
          <a:xfrm>
            <a:off x="7888723" y="2341519"/>
            <a:ext cx="530915" cy="338554"/>
          </a:xfrm>
          <a:prstGeom prst="rect">
            <a:avLst/>
          </a:prstGeom>
          <a:noFill/>
          <a:ln>
            <a:noFill/>
          </a:ln>
        </p:spPr>
        <p:txBody>
          <a:bodyPr wrap="none" rtlCol="0">
            <a:spAutoFit/>
          </a:bodyPr>
          <a:lstStyle/>
          <a:p>
            <a:r>
              <a:rPr lang="fr-FR" sz="1600" b="1" dirty="0" err="1"/>
              <a:t>Add</a:t>
            </a:r>
            <a:endParaRPr lang="fr-FR" sz="1600" b="1" dirty="0"/>
          </a:p>
        </p:txBody>
      </p:sp>
      <p:sp>
        <p:nvSpPr>
          <p:cNvPr id="94" name="Oval 93"/>
          <p:cNvSpPr/>
          <p:nvPr/>
        </p:nvSpPr>
        <p:spPr>
          <a:xfrm>
            <a:off x="6598409" y="2534019"/>
            <a:ext cx="627851" cy="895880"/>
          </a:xfrm>
          <a:prstGeom prst="ellipse">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5" name="TextBox 94"/>
          <p:cNvSpPr txBox="1"/>
          <p:nvPr/>
        </p:nvSpPr>
        <p:spPr>
          <a:xfrm>
            <a:off x="6598409" y="2804371"/>
            <a:ext cx="627851" cy="338554"/>
          </a:xfrm>
          <a:prstGeom prst="rect">
            <a:avLst/>
          </a:prstGeom>
          <a:noFill/>
        </p:spPr>
        <p:txBody>
          <a:bodyPr wrap="square" rtlCol="0">
            <a:spAutoFit/>
          </a:bodyPr>
          <a:lstStyle/>
          <a:p>
            <a:pPr algn="ctr"/>
            <a:r>
              <a:rPr lang="fr-FR" sz="1600" b="1" dirty="0"/>
              <a:t>&lt;&lt; 2</a:t>
            </a:r>
          </a:p>
        </p:txBody>
      </p:sp>
      <p:sp>
        <p:nvSpPr>
          <p:cNvPr id="116" name="Rounded Rectangle 115"/>
          <p:cNvSpPr/>
          <p:nvPr/>
        </p:nvSpPr>
        <p:spPr>
          <a:xfrm>
            <a:off x="8907576" y="1437752"/>
            <a:ext cx="378320" cy="1315810"/>
          </a:xfrm>
          <a:prstGeom prst="roundRect">
            <a:avLst>
              <a:gd name="adj" fmla="val 50000"/>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nchorCtr="1"/>
          <a:lstStyle/>
          <a:p>
            <a:pPr algn="ctr"/>
            <a:r>
              <a:rPr lang="fr-FR" sz="1200" b="1" dirty="0">
                <a:solidFill>
                  <a:srgbClr val="00B050"/>
                </a:solidFill>
              </a:rPr>
              <a:t>0</a:t>
            </a:r>
            <a:r>
              <a:rPr lang="fr-FR" sz="1200" b="1" dirty="0">
                <a:solidFill>
                  <a:schemeClr val="tx1"/>
                </a:solidFill>
              </a:rPr>
              <a:t>mux1</a:t>
            </a:r>
          </a:p>
        </p:txBody>
      </p:sp>
      <p:cxnSp>
        <p:nvCxnSpPr>
          <p:cNvPr id="117" name="Straight Connector 116"/>
          <p:cNvCxnSpPr/>
          <p:nvPr/>
        </p:nvCxnSpPr>
        <p:spPr>
          <a:xfrm flipV="1">
            <a:off x="9096736" y="2753562"/>
            <a:ext cx="0" cy="11128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p:nvPr/>
        </p:nvCxnSpPr>
        <p:spPr>
          <a:xfrm>
            <a:off x="7226260" y="2996060"/>
            <a:ext cx="331206"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Elbow Connector 137"/>
          <p:cNvCxnSpPr>
            <a:stCxn id="148" idx="0"/>
            <a:endCxn id="94" idx="2"/>
          </p:cNvCxnSpPr>
          <p:nvPr/>
        </p:nvCxnSpPr>
        <p:spPr>
          <a:xfrm rot="5400000" flipH="1" flipV="1">
            <a:off x="5258016" y="4061378"/>
            <a:ext cx="2419811" cy="260975"/>
          </a:xfrm>
          <a:prstGeom prst="bentConnector2">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p:nvPr/>
        </p:nvCxnSpPr>
        <p:spPr>
          <a:xfrm>
            <a:off x="8407129" y="2534019"/>
            <a:ext cx="500447"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Elbow Connector 139"/>
          <p:cNvCxnSpPr>
            <a:stCxn id="116" idx="3"/>
            <a:endCxn id="216" idx="0"/>
          </p:cNvCxnSpPr>
          <p:nvPr/>
        </p:nvCxnSpPr>
        <p:spPr>
          <a:xfrm flipH="1" flipV="1">
            <a:off x="475968" y="1993727"/>
            <a:ext cx="8809928" cy="101930"/>
          </a:xfrm>
          <a:prstGeom prst="bentConnector4">
            <a:avLst>
              <a:gd name="adj1" fmla="val -2595"/>
              <a:gd name="adj2" fmla="val 869719"/>
            </a:avLst>
          </a:prstGeom>
          <a:ln w="57150" cmpd="dbl">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906004" y="2102934"/>
            <a:ext cx="3368804" cy="0"/>
          </a:xfrm>
          <a:prstGeom prst="straightConnector1">
            <a:avLst/>
          </a:prstGeom>
          <a:ln w="57150" cmpd="dbl">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45" name="Elbow Connector 144"/>
          <p:cNvCxnSpPr>
            <a:stCxn id="146" idx="0"/>
            <a:endCxn id="147" idx="2"/>
          </p:cNvCxnSpPr>
          <p:nvPr/>
        </p:nvCxnSpPr>
        <p:spPr>
          <a:xfrm rot="5400000" flipH="1" flipV="1">
            <a:off x="7448033" y="565388"/>
            <a:ext cx="353159" cy="2565927"/>
          </a:xfrm>
          <a:prstGeom prst="bentConnector2">
            <a:avLst/>
          </a:prstGeom>
          <a:ln w="57150" cmpd="dbl">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46" name="Oval 145"/>
          <p:cNvSpPr/>
          <p:nvPr/>
        </p:nvSpPr>
        <p:spPr>
          <a:xfrm>
            <a:off x="6274808" y="2024930"/>
            <a:ext cx="133682" cy="13368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8" name="Oval 147"/>
          <p:cNvSpPr/>
          <p:nvPr/>
        </p:nvSpPr>
        <p:spPr>
          <a:xfrm>
            <a:off x="6265434" y="5401770"/>
            <a:ext cx="144000" cy="1440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le 1"/>
          <p:cNvSpPr>
            <a:spLocks noGrp="1"/>
          </p:cNvSpPr>
          <p:nvPr>
            <p:ph type="title"/>
          </p:nvPr>
        </p:nvSpPr>
        <p:spPr/>
        <p:txBody>
          <a:bodyPr>
            <a:normAutofit/>
          </a:bodyPr>
          <a:lstStyle/>
          <a:p>
            <a:pPr algn="ctr"/>
            <a:r>
              <a:rPr lang="fr-FR" b="1" dirty="0">
                <a:solidFill>
                  <a:srgbClr val="C00000"/>
                </a:solidFill>
              </a:rPr>
              <a:t>Chemin de l’instruction « </a:t>
            </a:r>
            <a:r>
              <a:rPr lang="fr-FR" dirty="0" err="1">
                <a:solidFill>
                  <a:srgbClr val="C00000"/>
                </a:solidFill>
                <a:latin typeface="Consolas" panose="020B0609020204030204" pitchFamily="49" charset="0"/>
              </a:rPr>
              <a:t>beq</a:t>
            </a:r>
            <a:r>
              <a:rPr lang="fr-FR" b="1" dirty="0">
                <a:solidFill>
                  <a:srgbClr val="C00000"/>
                </a:solidFill>
              </a:rPr>
              <a:t> » cas $</a:t>
            </a:r>
            <a:r>
              <a:rPr lang="fr-FR" b="1" dirty="0" err="1">
                <a:solidFill>
                  <a:srgbClr val="C00000"/>
                </a:solidFill>
              </a:rPr>
              <a:t>rs</a:t>
            </a:r>
            <a:r>
              <a:rPr lang="fr-FR" b="1" dirty="0">
                <a:solidFill>
                  <a:srgbClr val="C00000"/>
                </a:solidFill>
              </a:rPr>
              <a:t> != $</a:t>
            </a:r>
            <a:r>
              <a:rPr lang="fr-FR" b="1" dirty="0" err="1">
                <a:solidFill>
                  <a:srgbClr val="C00000"/>
                </a:solidFill>
              </a:rPr>
              <a:t>rt</a:t>
            </a:r>
            <a:br>
              <a:rPr lang="fr-FR" b="1" dirty="0">
                <a:solidFill>
                  <a:srgbClr val="C00000"/>
                </a:solidFill>
              </a:rPr>
            </a:br>
            <a:endParaRPr lang="fr-FR" b="1" dirty="0">
              <a:solidFill>
                <a:srgbClr val="C00000"/>
              </a:solidFill>
            </a:endParaRPr>
          </a:p>
        </p:txBody>
      </p:sp>
      <p:sp>
        <p:nvSpPr>
          <p:cNvPr id="200" name="Oval 199"/>
          <p:cNvSpPr/>
          <p:nvPr/>
        </p:nvSpPr>
        <p:spPr>
          <a:xfrm>
            <a:off x="2178349" y="5183879"/>
            <a:ext cx="126000" cy="12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99" name="Oval 198"/>
          <p:cNvSpPr/>
          <p:nvPr/>
        </p:nvSpPr>
        <p:spPr>
          <a:xfrm>
            <a:off x="2180434" y="4042563"/>
            <a:ext cx="126000" cy="1260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cxnSp>
        <p:nvCxnSpPr>
          <p:cNvPr id="141" name="Straight Arrow Connector 140"/>
          <p:cNvCxnSpPr>
            <a:endCxn id="114" idx="2"/>
          </p:cNvCxnSpPr>
          <p:nvPr/>
        </p:nvCxnSpPr>
        <p:spPr>
          <a:xfrm>
            <a:off x="8627618" y="4034692"/>
            <a:ext cx="151693" cy="1273"/>
          </a:xfrm>
          <a:prstGeom prst="straightConnector1">
            <a:avLst/>
          </a:prstGeom>
          <a:ln w="571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2240404" y="6154830"/>
            <a:ext cx="667170" cy="307777"/>
          </a:xfrm>
          <a:prstGeom prst="rect">
            <a:avLst/>
          </a:prstGeom>
          <a:noFill/>
        </p:spPr>
        <p:txBody>
          <a:bodyPr wrap="none" rtlCol="0">
            <a:spAutoFit/>
          </a:bodyPr>
          <a:lstStyle/>
          <a:p>
            <a:r>
              <a:rPr lang="fr-FR" sz="1400" dirty="0">
                <a:solidFill>
                  <a:schemeClr val="accent5">
                    <a:lumMod val="50000"/>
                  </a:schemeClr>
                </a:solidFill>
              </a:rPr>
              <a:t>I[15-0]</a:t>
            </a:r>
          </a:p>
        </p:txBody>
      </p:sp>
      <p:sp>
        <p:nvSpPr>
          <p:cNvPr id="135" name="ALU_label"/>
          <p:cNvSpPr txBox="1"/>
          <p:nvPr/>
        </p:nvSpPr>
        <p:spPr>
          <a:xfrm>
            <a:off x="7953068" y="3462205"/>
            <a:ext cx="589520" cy="369332"/>
          </a:xfrm>
          <a:prstGeom prst="rect">
            <a:avLst/>
          </a:prstGeom>
          <a:noFill/>
        </p:spPr>
        <p:txBody>
          <a:bodyPr wrap="none" rtlCol="0">
            <a:spAutoFit/>
          </a:bodyPr>
          <a:lstStyle/>
          <a:p>
            <a:r>
              <a:rPr lang="fr-FR" dirty="0" err="1"/>
              <a:t>zero</a:t>
            </a:r>
            <a:endParaRPr lang="fr-FR" dirty="0"/>
          </a:p>
        </p:txBody>
      </p:sp>
    </p:spTree>
    <p:extLst>
      <p:ext uri="{BB962C8B-B14F-4D97-AF65-F5344CB8AC3E}">
        <p14:creationId xmlns:p14="http://schemas.microsoft.com/office/powerpoint/2010/main" val="30256022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6" name="Elbow Connector 125"/>
          <p:cNvCxnSpPr>
            <a:endCxn id="121" idx="2"/>
          </p:cNvCxnSpPr>
          <p:nvPr/>
        </p:nvCxnSpPr>
        <p:spPr>
          <a:xfrm flipV="1">
            <a:off x="5970216" y="5467042"/>
            <a:ext cx="742867" cy="718136"/>
          </a:xfrm>
          <a:prstGeom prst="bent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Elbow Connector 135"/>
          <p:cNvCxnSpPr/>
          <p:nvPr/>
        </p:nvCxnSpPr>
        <p:spPr>
          <a:xfrm flipV="1">
            <a:off x="5659486" y="5545770"/>
            <a:ext cx="681214" cy="639408"/>
          </a:xfrm>
          <a:prstGeom prst="bentConnector2">
            <a:avLst/>
          </a:prstGeom>
          <a:ln w="5715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a:off x="5974442" y="4579118"/>
            <a:ext cx="738641"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p:nvPr/>
        </p:nvCxnSpPr>
        <p:spPr>
          <a:xfrm>
            <a:off x="5435278" y="4577610"/>
            <a:ext cx="738641" cy="0"/>
          </a:xfrm>
          <a:prstGeom prst="straightConnector1">
            <a:avLst/>
          </a:prstGeom>
          <a:ln w="5715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1" name="I[20-16] BUS"/>
          <p:cNvCxnSpPr/>
          <p:nvPr/>
        </p:nvCxnSpPr>
        <p:spPr>
          <a:xfrm>
            <a:off x="2406259" y="4103031"/>
            <a:ext cx="1500452"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I[20-16] BUS"/>
          <p:cNvCxnSpPr/>
          <p:nvPr/>
        </p:nvCxnSpPr>
        <p:spPr>
          <a:xfrm>
            <a:off x="2301087" y="4103031"/>
            <a:ext cx="179752" cy="0"/>
          </a:xfrm>
          <a:prstGeom prst="straightConnector1">
            <a:avLst/>
          </a:prstGeom>
          <a:ln w="3175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p:nvPr/>
        </p:nvCxnSpPr>
        <p:spPr>
          <a:xfrm>
            <a:off x="2906004" y="2102934"/>
            <a:ext cx="4665897" cy="0"/>
          </a:xfrm>
          <a:prstGeom prst="straightConnector1">
            <a:avLst/>
          </a:prstGeom>
          <a:ln w="57150" cmpd="dbl">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8804769" y="2800668"/>
            <a:ext cx="590803" cy="307777"/>
          </a:xfrm>
          <a:prstGeom prst="rect">
            <a:avLst/>
          </a:prstGeom>
          <a:noFill/>
        </p:spPr>
        <p:txBody>
          <a:bodyPr wrap="none" rtlCol="0">
            <a:spAutoFit/>
          </a:bodyPr>
          <a:lstStyle/>
          <a:p>
            <a:r>
              <a:rPr lang="fr-FR" sz="1400" dirty="0" err="1">
                <a:solidFill>
                  <a:srgbClr val="C00000"/>
                </a:solidFill>
              </a:rPr>
              <a:t>PCSrc</a:t>
            </a:r>
            <a:endParaRPr lang="fr-FR" sz="1400" dirty="0">
              <a:solidFill>
                <a:srgbClr val="C00000"/>
              </a:solidFill>
            </a:endParaRPr>
          </a:p>
        </p:txBody>
      </p:sp>
      <p:cxnSp>
        <p:nvCxnSpPr>
          <p:cNvPr id="134" name="Straight Connector 133"/>
          <p:cNvCxnSpPr>
            <a:stCxn id="200" idx="4"/>
          </p:cNvCxnSpPr>
          <p:nvPr/>
        </p:nvCxnSpPr>
        <p:spPr>
          <a:xfrm>
            <a:off x="2241349" y="5309879"/>
            <a:ext cx="2151" cy="886135"/>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sp>
        <p:nvSpPr>
          <p:cNvPr id="147" name="Oval 146"/>
          <p:cNvSpPr/>
          <p:nvPr/>
        </p:nvSpPr>
        <p:spPr>
          <a:xfrm>
            <a:off x="8907576" y="1604930"/>
            <a:ext cx="133682" cy="1336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Oval 20"/>
          <p:cNvSpPr/>
          <p:nvPr/>
        </p:nvSpPr>
        <p:spPr>
          <a:xfrm>
            <a:off x="2772322" y="2036954"/>
            <a:ext cx="133682" cy="1336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0" name="Oval 129"/>
          <p:cNvSpPr/>
          <p:nvPr/>
        </p:nvSpPr>
        <p:spPr>
          <a:xfrm>
            <a:off x="9164655" y="4500908"/>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0" name="Oval 119"/>
          <p:cNvSpPr/>
          <p:nvPr/>
        </p:nvSpPr>
        <p:spPr>
          <a:xfrm>
            <a:off x="7535618" y="4551045"/>
            <a:ext cx="76537" cy="765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7" name="Freeform 166"/>
          <p:cNvSpPr/>
          <p:nvPr/>
        </p:nvSpPr>
        <p:spPr>
          <a:xfrm>
            <a:off x="7541846" y="3305908"/>
            <a:ext cx="1082431" cy="1469292"/>
          </a:xfrm>
          <a:custGeom>
            <a:avLst/>
            <a:gdLst>
              <a:gd name="connsiteX0" fmla="*/ 0 w 1082431"/>
              <a:gd name="connsiteY0" fmla="*/ 0 h 1469292"/>
              <a:gd name="connsiteX1" fmla="*/ 1082431 w 1082431"/>
              <a:gd name="connsiteY1" fmla="*/ 296984 h 1469292"/>
              <a:gd name="connsiteX2" fmla="*/ 1082431 w 1082431"/>
              <a:gd name="connsiteY2" fmla="*/ 1172307 h 1469292"/>
              <a:gd name="connsiteX3" fmla="*/ 3908 w 1082431"/>
              <a:gd name="connsiteY3" fmla="*/ 1469292 h 1469292"/>
              <a:gd name="connsiteX4" fmla="*/ 0 w 1082431"/>
              <a:gd name="connsiteY4" fmla="*/ 918307 h 1469292"/>
              <a:gd name="connsiteX5" fmla="*/ 566616 w 1082431"/>
              <a:gd name="connsiteY5" fmla="*/ 746369 h 1469292"/>
              <a:gd name="connsiteX6" fmla="*/ 3908 w 1082431"/>
              <a:gd name="connsiteY6" fmla="*/ 578338 h 1469292"/>
              <a:gd name="connsiteX7" fmla="*/ 0 w 1082431"/>
              <a:gd name="connsiteY7" fmla="*/ 0 h 1469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2431" h="1469292">
                <a:moveTo>
                  <a:pt x="0" y="0"/>
                </a:moveTo>
                <a:lnTo>
                  <a:pt x="1082431" y="296984"/>
                </a:lnTo>
                <a:lnTo>
                  <a:pt x="1082431" y="1172307"/>
                </a:lnTo>
                <a:lnTo>
                  <a:pt x="3908" y="1469292"/>
                </a:lnTo>
                <a:cubicBezTo>
                  <a:pt x="2605" y="1285630"/>
                  <a:pt x="1303" y="1101969"/>
                  <a:pt x="0" y="918307"/>
                </a:cubicBezTo>
                <a:lnTo>
                  <a:pt x="566616" y="746369"/>
                </a:lnTo>
                <a:lnTo>
                  <a:pt x="3908" y="578338"/>
                </a:lnTo>
                <a:cubicBezTo>
                  <a:pt x="2605" y="385559"/>
                  <a:pt x="1303" y="192779"/>
                  <a:pt x="0" y="0"/>
                </a:cubicBezTo>
                <a:close/>
              </a:path>
            </a:pathLst>
          </a:custGeom>
          <a:solidFill>
            <a:srgbClr val="F2F2F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69" name="Straight Arrow Connector 168"/>
          <p:cNvCxnSpPr/>
          <p:nvPr/>
        </p:nvCxnSpPr>
        <p:spPr>
          <a:xfrm>
            <a:off x="5974442" y="3589763"/>
            <a:ext cx="1548374"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I[25-21] BUS"/>
          <p:cNvCxnSpPr/>
          <p:nvPr/>
        </p:nvCxnSpPr>
        <p:spPr>
          <a:xfrm>
            <a:off x="2047073" y="3589764"/>
            <a:ext cx="1859638"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82" name="Rectangle 181"/>
          <p:cNvSpPr/>
          <p:nvPr/>
        </p:nvSpPr>
        <p:spPr>
          <a:xfrm>
            <a:off x="3910535" y="3331448"/>
            <a:ext cx="2063907" cy="2059597"/>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fr-FR" dirty="0">
              <a:solidFill>
                <a:schemeClr val="tx1"/>
              </a:solidFill>
            </a:endParaRPr>
          </a:p>
        </p:txBody>
      </p:sp>
      <p:sp>
        <p:nvSpPr>
          <p:cNvPr id="183" name="Read register 1"/>
          <p:cNvSpPr txBox="1"/>
          <p:nvPr/>
        </p:nvSpPr>
        <p:spPr>
          <a:xfrm>
            <a:off x="3910535" y="3342455"/>
            <a:ext cx="1050460" cy="523220"/>
          </a:xfrm>
          <a:prstGeom prst="rect">
            <a:avLst/>
          </a:prstGeom>
          <a:noFill/>
          <a:ln>
            <a:noFill/>
          </a:ln>
        </p:spPr>
        <p:txBody>
          <a:bodyPr wrap="square" rtlCol="0">
            <a:spAutoFit/>
          </a:bodyPr>
          <a:lstStyle/>
          <a:p>
            <a:r>
              <a:rPr lang="fr-FR" sz="1400" dirty="0">
                <a:solidFill>
                  <a:srgbClr val="00B050"/>
                </a:solidFill>
              </a:rPr>
              <a:t>Read</a:t>
            </a:r>
          </a:p>
          <a:p>
            <a:r>
              <a:rPr lang="fr-FR" sz="1400" dirty="0" err="1">
                <a:solidFill>
                  <a:srgbClr val="00B050"/>
                </a:solidFill>
              </a:rPr>
              <a:t>register</a:t>
            </a:r>
            <a:r>
              <a:rPr lang="fr-FR" sz="1400" dirty="0">
                <a:solidFill>
                  <a:srgbClr val="00B050"/>
                </a:solidFill>
              </a:rPr>
              <a:t> 1</a:t>
            </a:r>
          </a:p>
        </p:txBody>
      </p:sp>
      <p:sp>
        <p:nvSpPr>
          <p:cNvPr id="184" name="Read data 1"/>
          <p:cNvSpPr txBox="1"/>
          <p:nvPr/>
        </p:nvSpPr>
        <p:spPr>
          <a:xfrm>
            <a:off x="5179920" y="3342455"/>
            <a:ext cx="739709" cy="523220"/>
          </a:xfrm>
          <a:prstGeom prst="rect">
            <a:avLst/>
          </a:prstGeom>
          <a:noFill/>
          <a:ln>
            <a:noFill/>
          </a:ln>
        </p:spPr>
        <p:txBody>
          <a:bodyPr wrap="square" rtlCol="0">
            <a:spAutoFit/>
          </a:bodyPr>
          <a:lstStyle/>
          <a:p>
            <a:pPr algn="r"/>
            <a:r>
              <a:rPr lang="fr-FR" sz="1400" dirty="0">
                <a:solidFill>
                  <a:srgbClr val="00B050"/>
                </a:solidFill>
              </a:rPr>
              <a:t>Read data 1</a:t>
            </a:r>
          </a:p>
        </p:txBody>
      </p:sp>
      <p:sp>
        <p:nvSpPr>
          <p:cNvPr id="185" name="Registers_label"/>
          <p:cNvSpPr txBox="1"/>
          <p:nvPr/>
        </p:nvSpPr>
        <p:spPr>
          <a:xfrm>
            <a:off x="4789313" y="4945960"/>
            <a:ext cx="1043491" cy="369332"/>
          </a:xfrm>
          <a:prstGeom prst="rect">
            <a:avLst/>
          </a:prstGeom>
          <a:noFill/>
          <a:ln>
            <a:noFill/>
          </a:ln>
        </p:spPr>
        <p:txBody>
          <a:bodyPr wrap="none" rtlCol="0">
            <a:spAutoFit/>
          </a:bodyPr>
          <a:lstStyle/>
          <a:p>
            <a:pPr algn="ctr"/>
            <a:r>
              <a:rPr lang="fr-FR" b="1" dirty="0"/>
              <a:t>Registers</a:t>
            </a:r>
          </a:p>
        </p:txBody>
      </p:sp>
      <p:sp>
        <p:nvSpPr>
          <p:cNvPr id="186" name="Read register 2"/>
          <p:cNvSpPr txBox="1"/>
          <p:nvPr/>
        </p:nvSpPr>
        <p:spPr>
          <a:xfrm>
            <a:off x="3910536" y="3858013"/>
            <a:ext cx="1050459" cy="523220"/>
          </a:xfrm>
          <a:prstGeom prst="rect">
            <a:avLst/>
          </a:prstGeom>
          <a:noFill/>
          <a:ln>
            <a:noFill/>
          </a:ln>
        </p:spPr>
        <p:txBody>
          <a:bodyPr wrap="square" rtlCol="0">
            <a:spAutoFit/>
          </a:bodyPr>
          <a:lstStyle/>
          <a:p>
            <a:r>
              <a:rPr lang="fr-FR" sz="1400" dirty="0">
                <a:solidFill>
                  <a:srgbClr val="00B050"/>
                </a:solidFill>
              </a:rPr>
              <a:t>Read</a:t>
            </a:r>
          </a:p>
          <a:p>
            <a:r>
              <a:rPr lang="fr-FR" sz="1400" dirty="0" err="1">
                <a:solidFill>
                  <a:srgbClr val="00B050"/>
                </a:solidFill>
              </a:rPr>
              <a:t>register</a:t>
            </a:r>
            <a:r>
              <a:rPr lang="fr-FR" sz="1400" dirty="0">
                <a:solidFill>
                  <a:srgbClr val="00B050"/>
                </a:solidFill>
              </a:rPr>
              <a:t> 2</a:t>
            </a:r>
          </a:p>
        </p:txBody>
      </p:sp>
      <p:sp>
        <p:nvSpPr>
          <p:cNvPr id="187" name="Write register"/>
          <p:cNvSpPr txBox="1"/>
          <p:nvPr/>
        </p:nvSpPr>
        <p:spPr>
          <a:xfrm>
            <a:off x="3910536" y="4373574"/>
            <a:ext cx="907361" cy="523220"/>
          </a:xfrm>
          <a:prstGeom prst="rect">
            <a:avLst/>
          </a:prstGeom>
          <a:noFill/>
          <a:ln>
            <a:noFill/>
          </a:ln>
        </p:spPr>
        <p:txBody>
          <a:bodyPr wrap="square" rtlCol="0">
            <a:spAutoFit/>
          </a:bodyPr>
          <a:lstStyle/>
          <a:p>
            <a:r>
              <a:rPr lang="fr-FR" sz="1400" dirty="0"/>
              <a:t>Write</a:t>
            </a:r>
          </a:p>
          <a:p>
            <a:r>
              <a:rPr lang="fr-FR" sz="1400" dirty="0" err="1"/>
              <a:t>register</a:t>
            </a:r>
            <a:endParaRPr lang="fr-FR" sz="1400" dirty="0"/>
          </a:p>
        </p:txBody>
      </p:sp>
      <p:sp>
        <p:nvSpPr>
          <p:cNvPr id="188" name="RegWrite"/>
          <p:cNvSpPr txBox="1"/>
          <p:nvPr/>
        </p:nvSpPr>
        <p:spPr>
          <a:xfrm>
            <a:off x="4499829" y="2659744"/>
            <a:ext cx="862031" cy="307777"/>
          </a:xfrm>
          <a:prstGeom prst="rect">
            <a:avLst/>
          </a:prstGeom>
          <a:noFill/>
          <a:ln>
            <a:noFill/>
          </a:ln>
        </p:spPr>
        <p:txBody>
          <a:bodyPr wrap="none" rtlCol="0">
            <a:spAutoFit/>
          </a:bodyPr>
          <a:lstStyle/>
          <a:p>
            <a:r>
              <a:rPr lang="fr-FR" sz="1400" dirty="0" err="1">
                <a:solidFill>
                  <a:srgbClr val="C00000"/>
                </a:solidFill>
              </a:rPr>
              <a:t>RegWrite</a:t>
            </a:r>
            <a:endParaRPr lang="fr-FR" sz="1400" dirty="0">
              <a:solidFill>
                <a:srgbClr val="C00000"/>
              </a:solidFill>
            </a:endParaRPr>
          </a:p>
        </p:txBody>
      </p:sp>
      <p:sp>
        <p:nvSpPr>
          <p:cNvPr id="189" name="Write data"/>
          <p:cNvSpPr txBox="1"/>
          <p:nvPr/>
        </p:nvSpPr>
        <p:spPr>
          <a:xfrm>
            <a:off x="3906711" y="4876379"/>
            <a:ext cx="907361" cy="523220"/>
          </a:xfrm>
          <a:prstGeom prst="rect">
            <a:avLst/>
          </a:prstGeom>
          <a:noFill/>
          <a:ln>
            <a:noFill/>
          </a:ln>
        </p:spPr>
        <p:txBody>
          <a:bodyPr wrap="square" rtlCol="0">
            <a:spAutoFit/>
          </a:bodyPr>
          <a:lstStyle/>
          <a:p>
            <a:r>
              <a:rPr lang="fr-FR" sz="1400" dirty="0"/>
              <a:t>Write</a:t>
            </a:r>
          </a:p>
          <a:p>
            <a:r>
              <a:rPr lang="fr-FR" sz="1400" dirty="0"/>
              <a:t>data</a:t>
            </a:r>
          </a:p>
        </p:txBody>
      </p:sp>
      <p:cxnSp>
        <p:nvCxnSpPr>
          <p:cNvPr id="190" name="RegWriteConnector"/>
          <p:cNvCxnSpPr>
            <a:stCxn id="182" idx="0"/>
          </p:cNvCxnSpPr>
          <p:nvPr/>
        </p:nvCxnSpPr>
        <p:spPr>
          <a:xfrm flipH="1" flipV="1">
            <a:off x="4942488" y="2988801"/>
            <a:ext cx="1" cy="34264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91" name="Read data 2"/>
          <p:cNvSpPr txBox="1"/>
          <p:nvPr/>
        </p:nvSpPr>
        <p:spPr>
          <a:xfrm>
            <a:off x="5195580" y="4353663"/>
            <a:ext cx="724049" cy="523220"/>
          </a:xfrm>
          <a:prstGeom prst="rect">
            <a:avLst/>
          </a:prstGeom>
          <a:noFill/>
          <a:ln>
            <a:noFill/>
          </a:ln>
        </p:spPr>
        <p:txBody>
          <a:bodyPr wrap="square" rtlCol="0">
            <a:spAutoFit/>
          </a:bodyPr>
          <a:lstStyle/>
          <a:p>
            <a:pPr algn="r"/>
            <a:r>
              <a:rPr lang="fr-FR" sz="1400" dirty="0">
                <a:solidFill>
                  <a:srgbClr val="00B050"/>
                </a:solidFill>
              </a:rPr>
              <a:t>Read data 2</a:t>
            </a:r>
          </a:p>
        </p:txBody>
      </p:sp>
      <p:cxnSp>
        <p:nvCxnSpPr>
          <p:cNvPr id="192" name="ALUOpConnector"/>
          <p:cNvCxnSpPr/>
          <p:nvPr/>
        </p:nvCxnSpPr>
        <p:spPr>
          <a:xfrm flipH="1" flipV="1">
            <a:off x="8131025" y="4607196"/>
            <a:ext cx="1" cy="337817"/>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93" name="ALU_label"/>
          <p:cNvSpPr txBox="1"/>
          <p:nvPr/>
        </p:nvSpPr>
        <p:spPr>
          <a:xfrm>
            <a:off x="7989742" y="4087680"/>
            <a:ext cx="566374" cy="369332"/>
          </a:xfrm>
          <a:prstGeom prst="rect">
            <a:avLst/>
          </a:prstGeom>
          <a:noFill/>
          <a:ln>
            <a:noFill/>
          </a:ln>
        </p:spPr>
        <p:txBody>
          <a:bodyPr wrap="none" rtlCol="0">
            <a:spAutoFit/>
          </a:bodyPr>
          <a:lstStyle/>
          <a:p>
            <a:r>
              <a:rPr lang="fr-FR" b="1" dirty="0">
                <a:solidFill>
                  <a:schemeClr val="accent5">
                    <a:lumMod val="50000"/>
                  </a:schemeClr>
                </a:solidFill>
              </a:rPr>
              <a:t>UAL</a:t>
            </a:r>
          </a:p>
        </p:txBody>
      </p:sp>
      <p:sp>
        <p:nvSpPr>
          <p:cNvPr id="194" name="ALUOp"/>
          <p:cNvSpPr txBox="1"/>
          <p:nvPr/>
        </p:nvSpPr>
        <p:spPr>
          <a:xfrm>
            <a:off x="7794967" y="4959598"/>
            <a:ext cx="688971" cy="307777"/>
          </a:xfrm>
          <a:prstGeom prst="rect">
            <a:avLst/>
          </a:prstGeom>
          <a:noFill/>
          <a:ln>
            <a:noFill/>
          </a:ln>
        </p:spPr>
        <p:txBody>
          <a:bodyPr wrap="none" rtlCol="0">
            <a:spAutoFit/>
          </a:bodyPr>
          <a:lstStyle/>
          <a:p>
            <a:r>
              <a:rPr lang="fr-FR" sz="1400" dirty="0" err="1">
                <a:solidFill>
                  <a:srgbClr val="C00000"/>
                </a:solidFill>
              </a:rPr>
              <a:t>ALUOp</a:t>
            </a:r>
            <a:endParaRPr lang="fr-FR" sz="1400" dirty="0">
              <a:solidFill>
                <a:srgbClr val="C00000"/>
              </a:solidFill>
            </a:endParaRPr>
          </a:p>
        </p:txBody>
      </p:sp>
      <p:sp>
        <p:nvSpPr>
          <p:cNvPr id="197" name="I[15-11]"/>
          <p:cNvSpPr txBox="1"/>
          <p:nvPr/>
        </p:nvSpPr>
        <p:spPr>
          <a:xfrm>
            <a:off x="2249784" y="4946191"/>
            <a:ext cx="758541" cy="307777"/>
          </a:xfrm>
          <a:prstGeom prst="rect">
            <a:avLst/>
          </a:prstGeom>
          <a:noFill/>
          <a:ln>
            <a:noFill/>
          </a:ln>
        </p:spPr>
        <p:txBody>
          <a:bodyPr wrap="none" rtlCol="0">
            <a:spAutoFit/>
          </a:bodyPr>
          <a:lstStyle/>
          <a:p>
            <a:r>
              <a:rPr lang="fr-FR" sz="1400" dirty="0">
                <a:solidFill>
                  <a:srgbClr val="002060"/>
                </a:solidFill>
              </a:rPr>
              <a:t>I[15-11]</a:t>
            </a:r>
          </a:p>
        </p:txBody>
      </p:sp>
      <p:cxnSp>
        <p:nvCxnSpPr>
          <p:cNvPr id="198" name="Straight Arrow Connector 197"/>
          <p:cNvCxnSpPr/>
          <p:nvPr/>
        </p:nvCxnSpPr>
        <p:spPr>
          <a:xfrm>
            <a:off x="3397740" y="4649915"/>
            <a:ext cx="508971"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1" name="Oval 200"/>
          <p:cNvSpPr/>
          <p:nvPr/>
        </p:nvSpPr>
        <p:spPr>
          <a:xfrm>
            <a:off x="2179803" y="3522359"/>
            <a:ext cx="126000" cy="1260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02" name="I[25-21]"/>
          <p:cNvSpPr txBox="1"/>
          <p:nvPr/>
        </p:nvSpPr>
        <p:spPr>
          <a:xfrm>
            <a:off x="2239750" y="3300835"/>
            <a:ext cx="758541" cy="307777"/>
          </a:xfrm>
          <a:prstGeom prst="rect">
            <a:avLst/>
          </a:prstGeom>
          <a:noFill/>
          <a:ln>
            <a:noFill/>
          </a:ln>
        </p:spPr>
        <p:txBody>
          <a:bodyPr wrap="none" rtlCol="0">
            <a:spAutoFit/>
          </a:bodyPr>
          <a:lstStyle/>
          <a:p>
            <a:r>
              <a:rPr lang="fr-FR" sz="1400" dirty="0">
                <a:solidFill>
                  <a:srgbClr val="002060"/>
                </a:solidFill>
              </a:rPr>
              <a:t>I[25-21]</a:t>
            </a:r>
          </a:p>
        </p:txBody>
      </p:sp>
      <p:sp>
        <p:nvSpPr>
          <p:cNvPr id="203" name="I[20-16]"/>
          <p:cNvSpPr txBox="1"/>
          <p:nvPr/>
        </p:nvSpPr>
        <p:spPr>
          <a:xfrm>
            <a:off x="2239750" y="3792068"/>
            <a:ext cx="758541" cy="307777"/>
          </a:xfrm>
          <a:prstGeom prst="rect">
            <a:avLst/>
          </a:prstGeom>
          <a:noFill/>
          <a:ln>
            <a:noFill/>
          </a:ln>
        </p:spPr>
        <p:txBody>
          <a:bodyPr wrap="none" rtlCol="0">
            <a:spAutoFit/>
          </a:bodyPr>
          <a:lstStyle/>
          <a:p>
            <a:r>
              <a:rPr lang="fr-FR" sz="1400" dirty="0">
                <a:solidFill>
                  <a:srgbClr val="002060"/>
                </a:solidFill>
              </a:rPr>
              <a:t>I[20-16]</a:t>
            </a:r>
          </a:p>
        </p:txBody>
      </p:sp>
      <p:sp>
        <p:nvSpPr>
          <p:cNvPr id="207" name="Freeform 206"/>
          <p:cNvSpPr/>
          <p:nvPr/>
        </p:nvSpPr>
        <p:spPr>
          <a:xfrm>
            <a:off x="2070141" y="1373271"/>
            <a:ext cx="849663" cy="1399923"/>
          </a:xfrm>
          <a:custGeom>
            <a:avLst/>
            <a:gdLst>
              <a:gd name="connsiteX0" fmla="*/ 0 w 849663"/>
              <a:gd name="connsiteY0" fmla="*/ 857756 h 1399923"/>
              <a:gd name="connsiteX1" fmla="*/ 8092 w 849663"/>
              <a:gd name="connsiteY1" fmla="*/ 1399923 h 1399923"/>
              <a:gd name="connsiteX2" fmla="*/ 849663 w 849663"/>
              <a:gd name="connsiteY2" fmla="*/ 1116701 h 1399923"/>
              <a:gd name="connsiteX3" fmla="*/ 849663 w 849663"/>
              <a:gd name="connsiteY3" fmla="*/ 275130 h 1399923"/>
              <a:gd name="connsiteX4" fmla="*/ 8092 w 849663"/>
              <a:gd name="connsiteY4" fmla="*/ 0 h 1399923"/>
              <a:gd name="connsiteX5" fmla="*/ 0 w 849663"/>
              <a:gd name="connsiteY5" fmla="*/ 606903 h 1399923"/>
              <a:gd name="connsiteX6" fmla="*/ 356049 w 849663"/>
              <a:gd name="connsiteY6" fmla="*/ 695915 h 1399923"/>
              <a:gd name="connsiteX7" fmla="*/ 0 w 849663"/>
              <a:gd name="connsiteY7" fmla="*/ 857756 h 1399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9663" h="1399923">
                <a:moveTo>
                  <a:pt x="0" y="857756"/>
                </a:moveTo>
                <a:lnTo>
                  <a:pt x="8092" y="1399923"/>
                </a:lnTo>
                <a:lnTo>
                  <a:pt x="849663" y="1116701"/>
                </a:lnTo>
                <a:lnTo>
                  <a:pt x="849663" y="275130"/>
                </a:lnTo>
                <a:lnTo>
                  <a:pt x="8092" y="0"/>
                </a:lnTo>
                <a:lnTo>
                  <a:pt x="0" y="606903"/>
                </a:lnTo>
                <a:lnTo>
                  <a:pt x="356049" y="695915"/>
                </a:lnTo>
                <a:lnTo>
                  <a:pt x="0" y="857756"/>
                </a:lnTo>
                <a:close/>
              </a:path>
            </a:pathLst>
          </a:custGeom>
          <a:solidFill>
            <a:srgbClr val="F2F2F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8" name="Oval 207"/>
          <p:cNvSpPr/>
          <p:nvPr/>
        </p:nvSpPr>
        <p:spPr>
          <a:xfrm>
            <a:off x="2076749" y="1102694"/>
            <a:ext cx="101600" cy="1016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09" name="Group 208"/>
          <p:cNvGrpSpPr/>
          <p:nvPr/>
        </p:nvGrpSpPr>
        <p:grpSpPr>
          <a:xfrm>
            <a:off x="115644" y="3210726"/>
            <a:ext cx="1961105" cy="1803400"/>
            <a:chOff x="9576574" y="850900"/>
            <a:chExt cx="1961105" cy="1803400"/>
          </a:xfrm>
        </p:grpSpPr>
        <p:sp>
          <p:nvSpPr>
            <p:cNvPr id="210" name="Rectangle 209"/>
            <p:cNvSpPr/>
            <p:nvPr/>
          </p:nvSpPr>
          <p:spPr>
            <a:xfrm>
              <a:off x="9576574" y="850900"/>
              <a:ext cx="1943100" cy="1803400"/>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fr-FR" dirty="0">
                <a:solidFill>
                  <a:srgbClr val="00B050"/>
                </a:solidFill>
              </a:endParaRPr>
            </a:p>
          </p:txBody>
        </p:sp>
        <p:sp>
          <p:nvSpPr>
            <p:cNvPr id="211" name="Read address"/>
            <p:cNvSpPr txBox="1"/>
            <p:nvPr/>
          </p:nvSpPr>
          <p:spPr>
            <a:xfrm>
              <a:off x="9594579" y="864969"/>
              <a:ext cx="965200" cy="646331"/>
            </a:xfrm>
            <a:prstGeom prst="rect">
              <a:avLst/>
            </a:prstGeom>
            <a:noFill/>
            <a:ln>
              <a:noFill/>
            </a:ln>
          </p:spPr>
          <p:txBody>
            <a:bodyPr wrap="square" rtlCol="0">
              <a:spAutoFit/>
            </a:bodyPr>
            <a:lstStyle/>
            <a:p>
              <a:r>
                <a:rPr lang="fr-FR" dirty="0">
                  <a:solidFill>
                    <a:srgbClr val="00B050"/>
                  </a:solidFill>
                </a:rPr>
                <a:t>Read </a:t>
              </a:r>
              <a:r>
                <a:rPr lang="fr-FR" dirty="0" err="1">
                  <a:solidFill>
                    <a:srgbClr val="00B050"/>
                  </a:solidFill>
                </a:rPr>
                <a:t>address</a:t>
              </a:r>
              <a:endParaRPr lang="fr-FR" dirty="0">
                <a:solidFill>
                  <a:srgbClr val="00B050"/>
                </a:solidFill>
              </a:endParaRPr>
            </a:p>
          </p:txBody>
        </p:sp>
        <p:sp>
          <p:nvSpPr>
            <p:cNvPr id="212" name="Instruction"/>
            <p:cNvSpPr txBox="1"/>
            <p:nvPr/>
          </p:nvSpPr>
          <p:spPr>
            <a:xfrm>
              <a:off x="10331179" y="864969"/>
              <a:ext cx="1206500" cy="646331"/>
            </a:xfrm>
            <a:prstGeom prst="rect">
              <a:avLst/>
            </a:prstGeom>
            <a:noFill/>
            <a:ln>
              <a:noFill/>
            </a:ln>
          </p:spPr>
          <p:txBody>
            <a:bodyPr wrap="square" rtlCol="0">
              <a:spAutoFit/>
            </a:bodyPr>
            <a:lstStyle/>
            <a:p>
              <a:pPr algn="r"/>
              <a:r>
                <a:rPr lang="fr-FR" dirty="0">
                  <a:solidFill>
                    <a:srgbClr val="00B050"/>
                  </a:solidFill>
                </a:rPr>
                <a:t>Instruction [31-0]</a:t>
              </a:r>
            </a:p>
          </p:txBody>
        </p:sp>
        <p:sp>
          <p:nvSpPr>
            <p:cNvPr id="213" name="TextBox 212"/>
            <p:cNvSpPr txBox="1"/>
            <p:nvPr/>
          </p:nvSpPr>
          <p:spPr>
            <a:xfrm>
              <a:off x="9936898" y="1791384"/>
              <a:ext cx="1222451" cy="646331"/>
            </a:xfrm>
            <a:prstGeom prst="rect">
              <a:avLst/>
            </a:prstGeom>
            <a:noFill/>
            <a:ln>
              <a:noFill/>
            </a:ln>
          </p:spPr>
          <p:txBody>
            <a:bodyPr wrap="none" rtlCol="0">
              <a:spAutoFit/>
            </a:bodyPr>
            <a:lstStyle/>
            <a:p>
              <a:r>
                <a:rPr lang="fr-FR" b="1" dirty="0"/>
                <a:t>Instruction</a:t>
              </a:r>
            </a:p>
            <a:p>
              <a:pPr algn="ctr"/>
              <a:r>
                <a:rPr lang="fr-FR" b="1" dirty="0"/>
                <a:t>memory</a:t>
              </a:r>
            </a:p>
          </p:txBody>
        </p:sp>
      </p:grpSp>
      <p:sp>
        <p:nvSpPr>
          <p:cNvPr id="214" name="TextBox 213"/>
          <p:cNvSpPr txBox="1"/>
          <p:nvPr/>
        </p:nvSpPr>
        <p:spPr>
          <a:xfrm>
            <a:off x="2406259" y="1912440"/>
            <a:ext cx="530915" cy="338554"/>
          </a:xfrm>
          <a:prstGeom prst="rect">
            <a:avLst/>
          </a:prstGeom>
          <a:noFill/>
          <a:ln>
            <a:noFill/>
          </a:ln>
        </p:spPr>
        <p:txBody>
          <a:bodyPr wrap="none" rtlCol="0">
            <a:spAutoFit/>
          </a:bodyPr>
          <a:lstStyle/>
          <a:p>
            <a:r>
              <a:rPr lang="fr-FR" sz="1600" b="1" dirty="0" err="1"/>
              <a:t>Add</a:t>
            </a:r>
            <a:endParaRPr lang="fr-FR" sz="1600" b="1" dirty="0"/>
          </a:p>
        </p:txBody>
      </p:sp>
      <p:cxnSp>
        <p:nvCxnSpPr>
          <p:cNvPr id="215" name="Straight Arrow Connector 214"/>
          <p:cNvCxnSpPr/>
          <p:nvPr/>
        </p:nvCxnSpPr>
        <p:spPr>
          <a:xfrm>
            <a:off x="1699633" y="2528120"/>
            <a:ext cx="377116"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16" name="TextBox 215"/>
          <p:cNvSpPr txBox="1"/>
          <p:nvPr/>
        </p:nvSpPr>
        <p:spPr>
          <a:xfrm>
            <a:off x="321919" y="1993727"/>
            <a:ext cx="308098" cy="646331"/>
          </a:xfrm>
          <a:prstGeom prst="rect">
            <a:avLst/>
          </a:prstGeom>
          <a:solidFill>
            <a:schemeClr val="bg1">
              <a:lumMod val="95000"/>
            </a:schemeClr>
          </a:solidFill>
          <a:ln w="28575">
            <a:solidFill>
              <a:schemeClr val="tx1"/>
            </a:solidFill>
          </a:ln>
        </p:spPr>
        <p:txBody>
          <a:bodyPr wrap="none" rtlCol="0">
            <a:spAutoFit/>
          </a:bodyPr>
          <a:lstStyle/>
          <a:p>
            <a:r>
              <a:rPr lang="fr-FR" b="1" dirty="0"/>
              <a:t>P</a:t>
            </a:r>
          </a:p>
          <a:p>
            <a:r>
              <a:rPr lang="fr-FR" b="1" dirty="0"/>
              <a:t>C</a:t>
            </a:r>
          </a:p>
        </p:txBody>
      </p:sp>
      <p:sp>
        <p:nvSpPr>
          <p:cNvPr id="217" name="TextBox 216"/>
          <p:cNvSpPr txBox="1"/>
          <p:nvPr/>
        </p:nvSpPr>
        <p:spPr>
          <a:xfrm>
            <a:off x="1421698" y="2348770"/>
            <a:ext cx="301686" cy="369332"/>
          </a:xfrm>
          <a:prstGeom prst="rect">
            <a:avLst/>
          </a:prstGeom>
          <a:noFill/>
          <a:ln>
            <a:noFill/>
          </a:ln>
        </p:spPr>
        <p:txBody>
          <a:bodyPr wrap="none" rtlCol="0">
            <a:spAutoFit/>
          </a:bodyPr>
          <a:lstStyle/>
          <a:p>
            <a:r>
              <a:rPr lang="fr-FR" b="1" dirty="0"/>
              <a:t>4</a:t>
            </a:r>
          </a:p>
        </p:txBody>
      </p:sp>
      <p:cxnSp>
        <p:nvCxnSpPr>
          <p:cNvPr id="218" name="Straight Arrow Connector 217"/>
          <p:cNvCxnSpPr/>
          <p:nvPr/>
        </p:nvCxnSpPr>
        <p:spPr>
          <a:xfrm>
            <a:off x="475968" y="2640058"/>
            <a:ext cx="0" cy="570668"/>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20" name="Elbow Connector 219"/>
          <p:cNvCxnSpPr>
            <a:stCxn id="221" idx="6"/>
          </p:cNvCxnSpPr>
          <p:nvPr/>
        </p:nvCxnSpPr>
        <p:spPr>
          <a:xfrm flipV="1">
            <a:off x="526768" y="1718576"/>
            <a:ext cx="1549981" cy="1153961"/>
          </a:xfrm>
          <a:prstGeom prst="bentConnector3">
            <a:avLst>
              <a:gd name="adj1" fmla="val 50000"/>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21" name="Oval 220"/>
          <p:cNvSpPr/>
          <p:nvPr/>
        </p:nvSpPr>
        <p:spPr>
          <a:xfrm>
            <a:off x="425168" y="2821737"/>
            <a:ext cx="101600" cy="1016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 name="Rounded Rectangle 65"/>
          <p:cNvSpPr/>
          <p:nvPr/>
        </p:nvSpPr>
        <p:spPr>
          <a:xfrm>
            <a:off x="3013575" y="4165424"/>
            <a:ext cx="378320" cy="1315810"/>
          </a:xfrm>
          <a:prstGeom prst="roundRect">
            <a:avLst>
              <a:gd name="adj" fmla="val 50000"/>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nchorCtr="1"/>
          <a:lstStyle/>
          <a:p>
            <a:pPr algn="ctr"/>
            <a:r>
              <a:rPr lang="fr-FR" sz="1200" b="1" dirty="0">
                <a:solidFill>
                  <a:schemeClr val="tx1"/>
                </a:solidFill>
              </a:rPr>
              <a:t>0mux1</a:t>
            </a:r>
          </a:p>
        </p:txBody>
      </p:sp>
      <p:cxnSp>
        <p:nvCxnSpPr>
          <p:cNvPr id="196" name="I[15-11] BUS"/>
          <p:cNvCxnSpPr/>
          <p:nvPr/>
        </p:nvCxnSpPr>
        <p:spPr>
          <a:xfrm>
            <a:off x="2249784" y="5257155"/>
            <a:ext cx="758541"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2546406" y="4128621"/>
            <a:ext cx="0" cy="26161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2541446" y="4390231"/>
            <a:ext cx="441145"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Oval 71"/>
          <p:cNvSpPr/>
          <p:nvPr/>
        </p:nvSpPr>
        <p:spPr>
          <a:xfrm>
            <a:off x="2480839" y="4050293"/>
            <a:ext cx="126000" cy="12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cxnSp>
        <p:nvCxnSpPr>
          <p:cNvPr id="73" name="Straight Connector 72"/>
          <p:cNvCxnSpPr/>
          <p:nvPr/>
        </p:nvCxnSpPr>
        <p:spPr>
          <a:xfrm flipV="1">
            <a:off x="3202734" y="5481234"/>
            <a:ext cx="1" cy="36052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2855683" y="5798613"/>
            <a:ext cx="694101" cy="307777"/>
          </a:xfrm>
          <a:prstGeom prst="rect">
            <a:avLst/>
          </a:prstGeom>
          <a:noFill/>
          <a:ln>
            <a:noFill/>
          </a:ln>
        </p:spPr>
        <p:txBody>
          <a:bodyPr wrap="none" rtlCol="0">
            <a:spAutoFit/>
          </a:bodyPr>
          <a:lstStyle/>
          <a:p>
            <a:r>
              <a:rPr lang="fr-FR" sz="1400" dirty="0" err="1">
                <a:solidFill>
                  <a:srgbClr val="C00000"/>
                </a:solidFill>
              </a:rPr>
              <a:t>RegDst</a:t>
            </a:r>
            <a:endParaRPr lang="fr-FR" sz="1400" dirty="0">
              <a:solidFill>
                <a:srgbClr val="C00000"/>
              </a:solidFill>
            </a:endParaRPr>
          </a:p>
        </p:txBody>
      </p:sp>
      <p:grpSp>
        <p:nvGrpSpPr>
          <p:cNvPr id="79" name="Group 78"/>
          <p:cNvGrpSpPr/>
          <p:nvPr/>
        </p:nvGrpSpPr>
        <p:grpSpPr>
          <a:xfrm>
            <a:off x="5390604" y="5793121"/>
            <a:ext cx="624403" cy="784114"/>
            <a:chOff x="5147576" y="5528551"/>
            <a:chExt cx="713404" cy="895880"/>
          </a:xfrm>
        </p:grpSpPr>
        <p:sp>
          <p:nvSpPr>
            <p:cNvPr id="80" name="Oval 79"/>
            <p:cNvSpPr/>
            <p:nvPr/>
          </p:nvSpPr>
          <p:spPr>
            <a:xfrm>
              <a:off x="5181954" y="5528551"/>
              <a:ext cx="627851" cy="895880"/>
            </a:xfrm>
            <a:prstGeom prst="ellipse">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81" name="TextBox 80"/>
            <p:cNvSpPr txBox="1"/>
            <p:nvPr/>
          </p:nvSpPr>
          <p:spPr>
            <a:xfrm>
              <a:off x="5147576" y="5666854"/>
              <a:ext cx="713404" cy="527470"/>
            </a:xfrm>
            <a:prstGeom prst="rect">
              <a:avLst/>
            </a:prstGeom>
            <a:noFill/>
            <a:ln>
              <a:noFill/>
            </a:ln>
          </p:spPr>
          <p:txBody>
            <a:bodyPr wrap="none" rtlCol="0">
              <a:spAutoFit/>
            </a:bodyPr>
            <a:lstStyle/>
            <a:p>
              <a:pPr algn="ctr"/>
              <a:r>
                <a:rPr lang="fr-FR" sz="1200" dirty="0" err="1"/>
                <a:t>sign</a:t>
              </a:r>
              <a:endParaRPr lang="fr-FR" sz="1200" dirty="0"/>
            </a:p>
            <a:p>
              <a:pPr algn="ctr"/>
              <a:r>
                <a:rPr lang="fr-FR" sz="1200" dirty="0" err="1"/>
                <a:t>extend</a:t>
              </a:r>
              <a:endParaRPr lang="fr-FR" sz="1200" dirty="0"/>
            </a:p>
          </p:txBody>
        </p:sp>
      </p:grpSp>
      <p:cxnSp>
        <p:nvCxnSpPr>
          <p:cNvPr id="100" name="Elbow Connector 99"/>
          <p:cNvCxnSpPr/>
          <p:nvPr/>
        </p:nvCxnSpPr>
        <p:spPr>
          <a:xfrm rot="16200000" flipH="1">
            <a:off x="9811848" y="3025729"/>
            <a:ext cx="504179" cy="2425254"/>
          </a:xfrm>
          <a:prstGeom prst="bentConnector4">
            <a:avLst>
              <a:gd name="adj1" fmla="val 397329"/>
              <a:gd name="adj2" fmla="val 86287"/>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Elbow Connector 100"/>
          <p:cNvCxnSpPr>
            <a:stCxn id="114" idx="0"/>
            <a:endCxn id="103" idx="1"/>
          </p:cNvCxnSpPr>
          <p:nvPr/>
        </p:nvCxnSpPr>
        <p:spPr>
          <a:xfrm rot="5400000" flipH="1" flipV="1">
            <a:off x="8784062" y="3583894"/>
            <a:ext cx="447320" cy="312823"/>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Rectangle 101"/>
          <p:cNvSpPr/>
          <p:nvPr/>
        </p:nvSpPr>
        <p:spPr>
          <a:xfrm>
            <a:off x="9164134" y="3239746"/>
            <a:ext cx="1595454" cy="1655773"/>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fr-FR" dirty="0"/>
          </a:p>
        </p:txBody>
      </p:sp>
      <p:sp>
        <p:nvSpPr>
          <p:cNvPr id="103" name="Read address"/>
          <p:cNvSpPr txBox="1"/>
          <p:nvPr/>
        </p:nvSpPr>
        <p:spPr>
          <a:xfrm>
            <a:off x="9164134" y="3251298"/>
            <a:ext cx="792513" cy="530694"/>
          </a:xfrm>
          <a:prstGeom prst="rect">
            <a:avLst/>
          </a:prstGeom>
          <a:noFill/>
        </p:spPr>
        <p:txBody>
          <a:bodyPr wrap="square" rtlCol="0">
            <a:spAutoFit/>
          </a:bodyPr>
          <a:lstStyle/>
          <a:p>
            <a:r>
              <a:rPr lang="fr-FR" sz="1400" dirty="0"/>
              <a:t>Read </a:t>
            </a:r>
            <a:r>
              <a:rPr lang="fr-FR" sz="1400" dirty="0" err="1"/>
              <a:t>address</a:t>
            </a:r>
            <a:endParaRPr lang="fr-FR" sz="1400" dirty="0"/>
          </a:p>
        </p:txBody>
      </p:sp>
      <p:sp>
        <p:nvSpPr>
          <p:cNvPr id="104" name="Instruction"/>
          <p:cNvSpPr txBox="1"/>
          <p:nvPr/>
        </p:nvSpPr>
        <p:spPr>
          <a:xfrm>
            <a:off x="9854323" y="3251298"/>
            <a:ext cx="905264" cy="530694"/>
          </a:xfrm>
          <a:prstGeom prst="rect">
            <a:avLst/>
          </a:prstGeom>
          <a:noFill/>
        </p:spPr>
        <p:txBody>
          <a:bodyPr wrap="square" rtlCol="0">
            <a:spAutoFit/>
          </a:bodyPr>
          <a:lstStyle/>
          <a:p>
            <a:pPr algn="r"/>
            <a:r>
              <a:rPr lang="fr-FR" sz="1400" dirty="0"/>
              <a:t>Read data</a:t>
            </a:r>
          </a:p>
        </p:txBody>
      </p:sp>
      <p:sp>
        <p:nvSpPr>
          <p:cNvPr id="105" name="TextBox 104"/>
          <p:cNvSpPr txBox="1"/>
          <p:nvPr/>
        </p:nvSpPr>
        <p:spPr>
          <a:xfrm>
            <a:off x="9854325" y="4267446"/>
            <a:ext cx="813204" cy="530694"/>
          </a:xfrm>
          <a:prstGeom prst="rect">
            <a:avLst/>
          </a:prstGeom>
          <a:noFill/>
        </p:spPr>
        <p:txBody>
          <a:bodyPr wrap="none" rtlCol="0">
            <a:spAutoFit/>
          </a:bodyPr>
          <a:lstStyle/>
          <a:p>
            <a:pPr algn="ctr"/>
            <a:r>
              <a:rPr lang="fr-FR" b="1" dirty="0"/>
              <a:t>Data </a:t>
            </a:r>
          </a:p>
          <a:p>
            <a:pPr algn="ctr"/>
            <a:r>
              <a:rPr lang="fr-FR" b="1" dirty="0"/>
              <a:t>memory</a:t>
            </a:r>
          </a:p>
        </p:txBody>
      </p:sp>
      <p:cxnSp>
        <p:nvCxnSpPr>
          <p:cNvPr id="106" name="Straight Arrow Connector 105"/>
          <p:cNvCxnSpPr/>
          <p:nvPr/>
        </p:nvCxnSpPr>
        <p:spPr>
          <a:xfrm>
            <a:off x="10759587" y="3604874"/>
            <a:ext cx="51697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Read address"/>
          <p:cNvSpPr txBox="1"/>
          <p:nvPr/>
        </p:nvSpPr>
        <p:spPr>
          <a:xfrm>
            <a:off x="9164134" y="3792420"/>
            <a:ext cx="792513" cy="530694"/>
          </a:xfrm>
          <a:prstGeom prst="rect">
            <a:avLst/>
          </a:prstGeom>
          <a:noFill/>
        </p:spPr>
        <p:txBody>
          <a:bodyPr wrap="square" rtlCol="0">
            <a:spAutoFit/>
          </a:bodyPr>
          <a:lstStyle/>
          <a:p>
            <a:r>
              <a:rPr lang="fr-FR" sz="1400" dirty="0"/>
              <a:t>Write </a:t>
            </a:r>
            <a:r>
              <a:rPr lang="fr-FR" sz="1400" dirty="0" err="1"/>
              <a:t>address</a:t>
            </a:r>
            <a:endParaRPr lang="fr-FR" sz="1400" dirty="0"/>
          </a:p>
        </p:txBody>
      </p:sp>
      <p:sp>
        <p:nvSpPr>
          <p:cNvPr id="108" name="Read address"/>
          <p:cNvSpPr txBox="1"/>
          <p:nvPr/>
        </p:nvSpPr>
        <p:spPr>
          <a:xfrm>
            <a:off x="9164134" y="4333541"/>
            <a:ext cx="792513" cy="530694"/>
          </a:xfrm>
          <a:prstGeom prst="rect">
            <a:avLst/>
          </a:prstGeom>
          <a:noFill/>
        </p:spPr>
        <p:txBody>
          <a:bodyPr wrap="square" rtlCol="0">
            <a:spAutoFit/>
          </a:bodyPr>
          <a:lstStyle/>
          <a:p>
            <a:r>
              <a:rPr lang="fr-FR" sz="1400" dirty="0"/>
              <a:t>Write data</a:t>
            </a:r>
          </a:p>
        </p:txBody>
      </p:sp>
      <p:cxnSp>
        <p:nvCxnSpPr>
          <p:cNvPr id="109" name="Straight Arrow Connector 108"/>
          <p:cNvCxnSpPr/>
          <p:nvPr/>
        </p:nvCxnSpPr>
        <p:spPr>
          <a:xfrm>
            <a:off x="8624278" y="4034657"/>
            <a:ext cx="536515" cy="80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102" idx="0"/>
          </p:cNvCxnSpPr>
          <p:nvPr/>
        </p:nvCxnSpPr>
        <p:spPr>
          <a:xfrm flipV="1">
            <a:off x="9961861" y="2988839"/>
            <a:ext cx="0" cy="250907"/>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V="1">
            <a:off x="9967176" y="4895520"/>
            <a:ext cx="0" cy="27336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9468783" y="2718245"/>
            <a:ext cx="978986" cy="307777"/>
          </a:xfrm>
          <a:prstGeom prst="rect">
            <a:avLst/>
          </a:prstGeom>
          <a:noFill/>
        </p:spPr>
        <p:txBody>
          <a:bodyPr wrap="none" rtlCol="0">
            <a:spAutoFit/>
          </a:bodyPr>
          <a:lstStyle/>
          <a:p>
            <a:r>
              <a:rPr lang="fr-FR" sz="1400" dirty="0" err="1">
                <a:solidFill>
                  <a:srgbClr val="C00000"/>
                </a:solidFill>
              </a:rPr>
              <a:t>MemWrite</a:t>
            </a:r>
            <a:endParaRPr lang="fr-FR" sz="1400" dirty="0">
              <a:solidFill>
                <a:srgbClr val="C00000"/>
              </a:solidFill>
            </a:endParaRPr>
          </a:p>
        </p:txBody>
      </p:sp>
      <p:sp>
        <p:nvSpPr>
          <p:cNvPr id="113" name="TextBox 112"/>
          <p:cNvSpPr txBox="1"/>
          <p:nvPr/>
        </p:nvSpPr>
        <p:spPr>
          <a:xfrm>
            <a:off x="9501057" y="5121540"/>
            <a:ext cx="936538" cy="307777"/>
          </a:xfrm>
          <a:prstGeom prst="rect">
            <a:avLst/>
          </a:prstGeom>
          <a:noFill/>
        </p:spPr>
        <p:txBody>
          <a:bodyPr wrap="none" rtlCol="0">
            <a:spAutoFit/>
          </a:bodyPr>
          <a:lstStyle/>
          <a:p>
            <a:r>
              <a:rPr lang="fr-FR" sz="1400" dirty="0" err="1">
                <a:solidFill>
                  <a:srgbClr val="C00000"/>
                </a:solidFill>
              </a:rPr>
              <a:t>MemRead</a:t>
            </a:r>
            <a:endParaRPr lang="fr-FR" sz="1400" dirty="0">
              <a:solidFill>
                <a:srgbClr val="C00000"/>
              </a:solidFill>
            </a:endParaRPr>
          </a:p>
        </p:txBody>
      </p:sp>
      <p:sp>
        <p:nvSpPr>
          <p:cNvPr id="114" name="Oval 113"/>
          <p:cNvSpPr/>
          <p:nvPr/>
        </p:nvSpPr>
        <p:spPr>
          <a:xfrm>
            <a:off x="8779311" y="3963965"/>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15" name="Straight Connector 114"/>
          <p:cNvCxnSpPr/>
          <p:nvPr/>
        </p:nvCxnSpPr>
        <p:spPr>
          <a:xfrm flipV="1">
            <a:off x="11496009" y="2993097"/>
            <a:ext cx="1" cy="36052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11029321" y="2697136"/>
            <a:ext cx="1007135" cy="307777"/>
          </a:xfrm>
          <a:prstGeom prst="rect">
            <a:avLst/>
          </a:prstGeom>
          <a:noFill/>
        </p:spPr>
        <p:txBody>
          <a:bodyPr wrap="none" rtlCol="0">
            <a:spAutoFit/>
          </a:bodyPr>
          <a:lstStyle/>
          <a:p>
            <a:r>
              <a:rPr lang="fr-FR" sz="1400" dirty="0" err="1">
                <a:solidFill>
                  <a:srgbClr val="C00000"/>
                </a:solidFill>
              </a:rPr>
              <a:t>MemToReg</a:t>
            </a:r>
            <a:endParaRPr lang="fr-FR" sz="1400" dirty="0">
              <a:solidFill>
                <a:srgbClr val="C00000"/>
              </a:solidFill>
            </a:endParaRPr>
          </a:p>
        </p:txBody>
      </p:sp>
      <p:sp>
        <p:nvSpPr>
          <p:cNvPr id="119" name="Rounded Rectangle 118"/>
          <p:cNvSpPr/>
          <p:nvPr/>
        </p:nvSpPr>
        <p:spPr>
          <a:xfrm>
            <a:off x="11307443" y="3368043"/>
            <a:ext cx="378320" cy="1315810"/>
          </a:xfrm>
          <a:prstGeom prst="roundRect">
            <a:avLst>
              <a:gd name="adj" fmla="val 50000"/>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nchorCtr="1"/>
          <a:lstStyle/>
          <a:p>
            <a:pPr algn="ctr"/>
            <a:r>
              <a:rPr lang="fr-FR" sz="1200" b="1" dirty="0">
                <a:solidFill>
                  <a:schemeClr val="tx1"/>
                </a:solidFill>
              </a:rPr>
              <a:t>1mux0</a:t>
            </a:r>
          </a:p>
        </p:txBody>
      </p:sp>
      <p:cxnSp>
        <p:nvCxnSpPr>
          <p:cNvPr id="4" name="Elbow Connector 3"/>
          <p:cNvCxnSpPr>
            <a:stCxn id="119" idx="3"/>
            <a:endCxn id="189" idx="1"/>
          </p:cNvCxnSpPr>
          <p:nvPr/>
        </p:nvCxnSpPr>
        <p:spPr>
          <a:xfrm flipH="1">
            <a:off x="3906711" y="4025948"/>
            <a:ext cx="7779052" cy="1112041"/>
          </a:xfrm>
          <a:prstGeom prst="bentConnector5">
            <a:avLst>
              <a:gd name="adj1" fmla="val -2939"/>
              <a:gd name="adj2" fmla="val 244365"/>
              <a:gd name="adj3" fmla="val 10458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1" name="Oval 120"/>
          <p:cNvSpPr/>
          <p:nvPr/>
        </p:nvSpPr>
        <p:spPr>
          <a:xfrm>
            <a:off x="6713083" y="5431496"/>
            <a:ext cx="71091" cy="71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3" name="Rounded Rectangle 122"/>
          <p:cNvSpPr/>
          <p:nvPr/>
        </p:nvSpPr>
        <p:spPr>
          <a:xfrm>
            <a:off x="6721513" y="4347285"/>
            <a:ext cx="378320" cy="1315810"/>
          </a:xfrm>
          <a:prstGeom prst="roundRect">
            <a:avLst>
              <a:gd name="adj" fmla="val 50000"/>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nchorCtr="1"/>
          <a:lstStyle/>
          <a:p>
            <a:pPr algn="ctr"/>
            <a:r>
              <a:rPr lang="fr-FR" sz="1200" b="1" dirty="0">
                <a:solidFill>
                  <a:srgbClr val="00B050"/>
                </a:solidFill>
              </a:rPr>
              <a:t>1</a:t>
            </a:r>
            <a:r>
              <a:rPr lang="fr-FR" sz="1200" b="1" dirty="0">
                <a:solidFill>
                  <a:schemeClr val="tx1"/>
                </a:solidFill>
              </a:rPr>
              <a:t>mux0</a:t>
            </a:r>
          </a:p>
        </p:txBody>
      </p:sp>
      <p:cxnSp>
        <p:nvCxnSpPr>
          <p:cNvPr id="124" name="Straight Connector 123"/>
          <p:cNvCxnSpPr>
            <a:stCxn id="123" idx="0"/>
          </p:cNvCxnSpPr>
          <p:nvPr/>
        </p:nvCxnSpPr>
        <p:spPr>
          <a:xfrm flipV="1">
            <a:off x="6910673" y="4084453"/>
            <a:ext cx="0" cy="262832"/>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6563621" y="3823669"/>
            <a:ext cx="694101" cy="307777"/>
          </a:xfrm>
          <a:prstGeom prst="rect">
            <a:avLst/>
          </a:prstGeom>
          <a:noFill/>
        </p:spPr>
        <p:txBody>
          <a:bodyPr wrap="none" rtlCol="0">
            <a:spAutoFit/>
          </a:bodyPr>
          <a:lstStyle/>
          <a:p>
            <a:r>
              <a:rPr lang="fr-FR" sz="1400" dirty="0" err="1">
                <a:solidFill>
                  <a:srgbClr val="C00000"/>
                </a:solidFill>
              </a:rPr>
              <a:t>ALUSrc</a:t>
            </a:r>
            <a:endParaRPr lang="fr-FR" sz="1400" dirty="0">
              <a:solidFill>
                <a:srgbClr val="C00000"/>
              </a:solidFill>
            </a:endParaRPr>
          </a:p>
        </p:txBody>
      </p:sp>
      <p:cxnSp>
        <p:nvCxnSpPr>
          <p:cNvPr id="127" name="Elbow Connector 126"/>
          <p:cNvCxnSpPr>
            <a:stCxn id="123" idx="3"/>
            <a:endCxn id="120" idx="2"/>
          </p:cNvCxnSpPr>
          <p:nvPr/>
        </p:nvCxnSpPr>
        <p:spPr>
          <a:xfrm flipV="1">
            <a:off x="7099833" y="4589314"/>
            <a:ext cx="435785" cy="415876"/>
          </a:xfrm>
          <a:prstGeom prst="bentConnector3">
            <a:avLst>
              <a:gd name="adj1" fmla="val 32720"/>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Elbow Connector 127"/>
          <p:cNvCxnSpPr>
            <a:stCxn id="129" idx="4"/>
            <a:endCxn id="130" idx="2"/>
          </p:cNvCxnSpPr>
          <p:nvPr/>
        </p:nvCxnSpPr>
        <p:spPr>
          <a:xfrm rot="5400000" flipH="1" flipV="1">
            <a:off x="7623434" y="3103687"/>
            <a:ext cx="72000" cy="3010441"/>
          </a:xfrm>
          <a:prstGeom prst="bentConnector4">
            <a:avLst>
              <a:gd name="adj1" fmla="val -1870810"/>
              <a:gd name="adj2" fmla="val 81804"/>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9" name="Oval 128"/>
          <p:cNvSpPr/>
          <p:nvPr/>
        </p:nvSpPr>
        <p:spPr>
          <a:xfrm>
            <a:off x="6082214" y="4500908"/>
            <a:ext cx="144000" cy="1440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6" name="Straight Connector 85"/>
          <p:cNvCxnSpPr>
            <a:endCxn id="200" idx="0"/>
          </p:cNvCxnSpPr>
          <p:nvPr/>
        </p:nvCxnSpPr>
        <p:spPr>
          <a:xfrm flipH="1">
            <a:off x="2241349" y="3589763"/>
            <a:ext cx="1502" cy="1594116"/>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7" name="I[15-11] BUS"/>
          <p:cNvCxnSpPr/>
          <p:nvPr/>
        </p:nvCxnSpPr>
        <p:spPr>
          <a:xfrm>
            <a:off x="2249784" y="6195454"/>
            <a:ext cx="3140820"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92" name="Freeform 91"/>
          <p:cNvSpPr/>
          <p:nvPr/>
        </p:nvSpPr>
        <p:spPr>
          <a:xfrm>
            <a:off x="7557466" y="1831203"/>
            <a:ext cx="849663" cy="1399923"/>
          </a:xfrm>
          <a:custGeom>
            <a:avLst/>
            <a:gdLst>
              <a:gd name="connsiteX0" fmla="*/ 0 w 849663"/>
              <a:gd name="connsiteY0" fmla="*/ 857756 h 1399923"/>
              <a:gd name="connsiteX1" fmla="*/ 8092 w 849663"/>
              <a:gd name="connsiteY1" fmla="*/ 1399923 h 1399923"/>
              <a:gd name="connsiteX2" fmla="*/ 849663 w 849663"/>
              <a:gd name="connsiteY2" fmla="*/ 1116701 h 1399923"/>
              <a:gd name="connsiteX3" fmla="*/ 849663 w 849663"/>
              <a:gd name="connsiteY3" fmla="*/ 275130 h 1399923"/>
              <a:gd name="connsiteX4" fmla="*/ 8092 w 849663"/>
              <a:gd name="connsiteY4" fmla="*/ 0 h 1399923"/>
              <a:gd name="connsiteX5" fmla="*/ 0 w 849663"/>
              <a:gd name="connsiteY5" fmla="*/ 606903 h 1399923"/>
              <a:gd name="connsiteX6" fmla="*/ 356049 w 849663"/>
              <a:gd name="connsiteY6" fmla="*/ 695915 h 1399923"/>
              <a:gd name="connsiteX7" fmla="*/ 0 w 849663"/>
              <a:gd name="connsiteY7" fmla="*/ 857756 h 1399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9663" h="1399923">
                <a:moveTo>
                  <a:pt x="0" y="857756"/>
                </a:moveTo>
                <a:lnTo>
                  <a:pt x="8092" y="1399923"/>
                </a:lnTo>
                <a:lnTo>
                  <a:pt x="849663" y="1116701"/>
                </a:lnTo>
                <a:lnTo>
                  <a:pt x="849663" y="275130"/>
                </a:lnTo>
                <a:lnTo>
                  <a:pt x="8092" y="0"/>
                </a:lnTo>
                <a:lnTo>
                  <a:pt x="0" y="606903"/>
                </a:lnTo>
                <a:lnTo>
                  <a:pt x="356049" y="695915"/>
                </a:lnTo>
                <a:lnTo>
                  <a:pt x="0" y="857756"/>
                </a:lnTo>
                <a:close/>
              </a:path>
            </a:pathLst>
          </a:custGeom>
          <a:solidFill>
            <a:srgbClr val="F2F2F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C00000"/>
              </a:solidFill>
            </a:endParaRPr>
          </a:p>
        </p:txBody>
      </p:sp>
      <p:sp>
        <p:nvSpPr>
          <p:cNvPr id="93" name="TextBox 92"/>
          <p:cNvSpPr txBox="1"/>
          <p:nvPr/>
        </p:nvSpPr>
        <p:spPr>
          <a:xfrm>
            <a:off x="7888723" y="2341519"/>
            <a:ext cx="530915" cy="338554"/>
          </a:xfrm>
          <a:prstGeom prst="rect">
            <a:avLst/>
          </a:prstGeom>
          <a:noFill/>
          <a:ln>
            <a:noFill/>
          </a:ln>
        </p:spPr>
        <p:txBody>
          <a:bodyPr wrap="none" rtlCol="0">
            <a:spAutoFit/>
          </a:bodyPr>
          <a:lstStyle/>
          <a:p>
            <a:r>
              <a:rPr lang="fr-FR" sz="1600" b="1" dirty="0" err="1"/>
              <a:t>Add</a:t>
            </a:r>
            <a:endParaRPr lang="fr-FR" sz="1600" b="1" dirty="0"/>
          </a:p>
        </p:txBody>
      </p:sp>
      <p:sp>
        <p:nvSpPr>
          <p:cNvPr id="94" name="Oval 93"/>
          <p:cNvSpPr/>
          <p:nvPr/>
        </p:nvSpPr>
        <p:spPr>
          <a:xfrm>
            <a:off x="6598409" y="2534019"/>
            <a:ext cx="627851" cy="895880"/>
          </a:xfrm>
          <a:prstGeom prst="ellipse">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5" name="TextBox 94"/>
          <p:cNvSpPr txBox="1"/>
          <p:nvPr/>
        </p:nvSpPr>
        <p:spPr>
          <a:xfrm>
            <a:off x="6598409" y="2804371"/>
            <a:ext cx="627851" cy="338554"/>
          </a:xfrm>
          <a:prstGeom prst="rect">
            <a:avLst/>
          </a:prstGeom>
          <a:noFill/>
        </p:spPr>
        <p:txBody>
          <a:bodyPr wrap="square" rtlCol="0">
            <a:spAutoFit/>
          </a:bodyPr>
          <a:lstStyle/>
          <a:p>
            <a:pPr algn="ctr"/>
            <a:r>
              <a:rPr lang="fr-FR" sz="1600" b="1" dirty="0"/>
              <a:t>&lt;&lt; 2</a:t>
            </a:r>
          </a:p>
        </p:txBody>
      </p:sp>
      <p:sp>
        <p:nvSpPr>
          <p:cNvPr id="116" name="Rounded Rectangle 115"/>
          <p:cNvSpPr/>
          <p:nvPr/>
        </p:nvSpPr>
        <p:spPr>
          <a:xfrm>
            <a:off x="8907576" y="1437752"/>
            <a:ext cx="378320" cy="1315810"/>
          </a:xfrm>
          <a:prstGeom prst="roundRect">
            <a:avLst>
              <a:gd name="adj" fmla="val 50000"/>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nchorCtr="1"/>
          <a:lstStyle/>
          <a:p>
            <a:pPr algn="ctr"/>
            <a:r>
              <a:rPr lang="fr-FR" sz="1200" b="1" dirty="0">
                <a:solidFill>
                  <a:schemeClr val="tx1"/>
                </a:solidFill>
              </a:rPr>
              <a:t>0mux</a:t>
            </a:r>
            <a:r>
              <a:rPr lang="fr-FR" sz="1200" b="1" dirty="0">
                <a:solidFill>
                  <a:srgbClr val="00B050"/>
                </a:solidFill>
              </a:rPr>
              <a:t>1</a:t>
            </a:r>
          </a:p>
        </p:txBody>
      </p:sp>
      <p:cxnSp>
        <p:nvCxnSpPr>
          <p:cNvPr id="117" name="Straight Connector 116"/>
          <p:cNvCxnSpPr/>
          <p:nvPr/>
        </p:nvCxnSpPr>
        <p:spPr>
          <a:xfrm flipV="1">
            <a:off x="9096736" y="2753562"/>
            <a:ext cx="0" cy="11128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p:nvPr/>
        </p:nvCxnSpPr>
        <p:spPr>
          <a:xfrm>
            <a:off x="7226260" y="2996060"/>
            <a:ext cx="331206"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Elbow Connector 137"/>
          <p:cNvCxnSpPr>
            <a:stCxn id="148" idx="0"/>
            <a:endCxn id="94" idx="2"/>
          </p:cNvCxnSpPr>
          <p:nvPr/>
        </p:nvCxnSpPr>
        <p:spPr>
          <a:xfrm rot="5400000" flipH="1" flipV="1">
            <a:off x="5258016" y="4061378"/>
            <a:ext cx="2419811" cy="260975"/>
          </a:xfrm>
          <a:prstGeom prst="bentConnector2">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p:nvPr/>
        </p:nvCxnSpPr>
        <p:spPr>
          <a:xfrm>
            <a:off x="8407129" y="2534019"/>
            <a:ext cx="500447"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Elbow Connector 139"/>
          <p:cNvCxnSpPr>
            <a:stCxn id="116" idx="3"/>
            <a:endCxn id="216" idx="0"/>
          </p:cNvCxnSpPr>
          <p:nvPr/>
        </p:nvCxnSpPr>
        <p:spPr>
          <a:xfrm flipH="1" flipV="1">
            <a:off x="475968" y="1993727"/>
            <a:ext cx="8809928" cy="101930"/>
          </a:xfrm>
          <a:prstGeom prst="bentConnector4">
            <a:avLst>
              <a:gd name="adj1" fmla="val -2595"/>
              <a:gd name="adj2" fmla="val 869719"/>
            </a:avLst>
          </a:prstGeom>
          <a:ln w="57150" cmpd="dbl">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906004" y="2102934"/>
            <a:ext cx="3368804" cy="0"/>
          </a:xfrm>
          <a:prstGeom prst="straightConnector1">
            <a:avLst/>
          </a:prstGeom>
          <a:ln w="57150" cmpd="dbl">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45" name="Elbow Connector 144"/>
          <p:cNvCxnSpPr>
            <a:stCxn id="146" idx="0"/>
            <a:endCxn id="147" idx="2"/>
          </p:cNvCxnSpPr>
          <p:nvPr/>
        </p:nvCxnSpPr>
        <p:spPr>
          <a:xfrm rot="5400000" flipH="1" flipV="1">
            <a:off x="7448033" y="565388"/>
            <a:ext cx="353159" cy="2565927"/>
          </a:xfrm>
          <a:prstGeom prst="bentConnector2">
            <a:avLst/>
          </a:prstGeom>
          <a:ln w="57150" cmpd="dbl">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6" name="Oval 145"/>
          <p:cNvSpPr/>
          <p:nvPr/>
        </p:nvSpPr>
        <p:spPr>
          <a:xfrm>
            <a:off x="6274808" y="2024930"/>
            <a:ext cx="133682" cy="13368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8" name="Oval 147"/>
          <p:cNvSpPr/>
          <p:nvPr/>
        </p:nvSpPr>
        <p:spPr>
          <a:xfrm>
            <a:off x="6265434" y="5401770"/>
            <a:ext cx="144000" cy="1440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le 1"/>
          <p:cNvSpPr>
            <a:spLocks noGrp="1"/>
          </p:cNvSpPr>
          <p:nvPr>
            <p:ph type="title"/>
          </p:nvPr>
        </p:nvSpPr>
        <p:spPr/>
        <p:txBody>
          <a:bodyPr>
            <a:normAutofit/>
          </a:bodyPr>
          <a:lstStyle/>
          <a:p>
            <a:pPr algn="ctr"/>
            <a:r>
              <a:rPr lang="fr-FR" b="1" dirty="0">
                <a:solidFill>
                  <a:srgbClr val="C00000"/>
                </a:solidFill>
              </a:rPr>
              <a:t>Chemin de l’instruction « </a:t>
            </a:r>
            <a:r>
              <a:rPr lang="fr-FR" dirty="0" err="1">
                <a:solidFill>
                  <a:srgbClr val="C00000"/>
                </a:solidFill>
                <a:latin typeface="Consolas" panose="020B0609020204030204" pitchFamily="49" charset="0"/>
              </a:rPr>
              <a:t>beq</a:t>
            </a:r>
            <a:r>
              <a:rPr lang="fr-FR" b="1" dirty="0">
                <a:solidFill>
                  <a:srgbClr val="C00000"/>
                </a:solidFill>
              </a:rPr>
              <a:t> » cas $</a:t>
            </a:r>
            <a:r>
              <a:rPr lang="fr-FR" b="1" dirty="0" err="1">
                <a:solidFill>
                  <a:srgbClr val="C00000"/>
                </a:solidFill>
              </a:rPr>
              <a:t>rs</a:t>
            </a:r>
            <a:r>
              <a:rPr lang="fr-FR" b="1" dirty="0">
                <a:solidFill>
                  <a:srgbClr val="C00000"/>
                </a:solidFill>
              </a:rPr>
              <a:t> == $</a:t>
            </a:r>
            <a:r>
              <a:rPr lang="fr-FR" b="1" dirty="0" err="1">
                <a:solidFill>
                  <a:srgbClr val="C00000"/>
                </a:solidFill>
              </a:rPr>
              <a:t>rt</a:t>
            </a:r>
            <a:br>
              <a:rPr lang="fr-FR" b="1" dirty="0">
                <a:solidFill>
                  <a:srgbClr val="C00000"/>
                </a:solidFill>
              </a:rPr>
            </a:br>
            <a:endParaRPr lang="fr-FR" b="1" dirty="0">
              <a:solidFill>
                <a:srgbClr val="C00000"/>
              </a:solidFill>
            </a:endParaRPr>
          </a:p>
        </p:txBody>
      </p:sp>
      <p:sp>
        <p:nvSpPr>
          <p:cNvPr id="200" name="Oval 199"/>
          <p:cNvSpPr/>
          <p:nvPr/>
        </p:nvSpPr>
        <p:spPr>
          <a:xfrm>
            <a:off x="2178349" y="5183879"/>
            <a:ext cx="126000" cy="12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99" name="Oval 198"/>
          <p:cNvSpPr/>
          <p:nvPr/>
        </p:nvSpPr>
        <p:spPr>
          <a:xfrm>
            <a:off x="2180434" y="4042563"/>
            <a:ext cx="126000" cy="1260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cxnSp>
        <p:nvCxnSpPr>
          <p:cNvPr id="141" name="Straight Arrow Connector 140"/>
          <p:cNvCxnSpPr>
            <a:endCxn id="114" idx="2"/>
          </p:cNvCxnSpPr>
          <p:nvPr/>
        </p:nvCxnSpPr>
        <p:spPr>
          <a:xfrm>
            <a:off x="8627618" y="4034692"/>
            <a:ext cx="151693" cy="1273"/>
          </a:xfrm>
          <a:prstGeom prst="straightConnector1">
            <a:avLst/>
          </a:prstGeom>
          <a:ln w="571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2240404" y="6154830"/>
            <a:ext cx="667170" cy="307777"/>
          </a:xfrm>
          <a:prstGeom prst="rect">
            <a:avLst/>
          </a:prstGeom>
          <a:noFill/>
        </p:spPr>
        <p:txBody>
          <a:bodyPr wrap="none" rtlCol="0">
            <a:spAutoFit/>
          </a:bodyPr>
          <a:lstStyle/>
          <a:p>
            <a:r>
              <a:rPr lang="fr-FR" sz="1400" dirty="0">
                <a:solidFill>
                  <a:schemeClr val="accent5">
                    <a:lumMod val="50000"/>
                  </a:schemeClr>
                </a:solidFill>
              </a:rPr>
              <a:t>I[15-0]</a:t>
            </a:r>
          </a:p>
        </p:txBody>
      </p:sp>
      <p:sp>
        <p:nvSpPr>
          <p:cNvPr id="135" name="ALU_label"/>
          <p:cNvSpPr txBox="1"/>
          <p:nvPr/>
        </p:nvSpPr>
        <p:spPr>
          <a:xfrm>
            <a:off x="7953068" y="3462205"/>
            <a:ext cx="589520" cy="369332"/>
          </a:xfrm>
          <a:prstGeom prst="rect">
            <a:avLst/>
          </a:prstGeom>
          <a:noFill/>
        </p:spPr>
        <p:txBody>
          <a:bodyPr wrap="none" rtlCol="0">
            <a:spAutoFit/>
          </a:bodyPr>
          <a:lstStyle/>
          <a:p>
            <a:r>
              <a:rPr lang="fr-FR" dirty="0" err="1">
                <a:solidFill>
                  <a:srgbClr val="C00000"/>
                </a:solidFill>
              </a:rPr>
              <a:t>zero</a:t>
            </a:r>
            <a:endParaRPr lang="fr-FR" dirty="0">
              <a:solidFill>
                <a:srgbClr val="C00000"/>
              </a:solidFill>
            </a:endParaRPr>
          </a:p>
        </p:txBody>
      </p:sp>
      <p:cxnSp>
        <p:nvCxnSpPr>
          <p:cNvPr id="144" name="Straight Arrow Connector 143"/>
          <p:cNvCxnSpPr/>
          <p:nvPr/>
        </p:nvCxnSpPr>
        <p:spPr>
          <a:xfrm flipV="1">
            <a:off x="8392501" y="3030525"/>
            <a:ext cx="400965" cy="424387"/>
          </a:xfrm>
          <a:prstGeom prst="straightConnector1">
            <a:avLst/>
          </a:prstGeom>
          <a:ln w="19050">
            <a:solidFill>
              <a:srgbClr val="C00000"/>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22228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Oval 146"/>
          <p:cNvSpPr/>
          <p:nvPr/>
        </p:nvSpPr>
        <p:spPr>
          <a:xfrm>
            <a:off x="8907576" y="1604930"/>
            <a:ext cx="133682" cy="1336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Oval 20"/>
          <p:cNvSpPr/>
          <p:nvPr/>
        </p:nvSpPr>
        <p:spPr>
          <a:xfrm>
            <a:off x="2772322" y="2036954"/>
            <a:ext cx="133682" cy="1336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0" name="Oval 129"/>
          <p:cNvSpPr/>
          <p:nvPr/>
        </p:nvSpPr>
        <p:spPr>
          <a:xfrm>
            <a:off x="9164655" y="4500908"/>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0" name="Oval 119"/>
          <p:cNvSpPr/>
          <p:nvPr/>
        </p:nvSpPr>
        <p:spPr>
          <a:xfrm>
            <a:off x="7535618" y="4551045"/>
            <a:ext cx="76537" cy="765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7" name="Freeform 166"/>
          <p:cNvSpPr/>
          <p:nvPr/>
        </p:nvSpPr>
        <p:spPr>
          <a:xfrm>
            <a:off x="7541846" y="3305908"/>
            <a:ext cx="1082431" cy="1469292"/>
          </a:xfrm>
          <a:custGeom>
            <a:avLst/>
            <a:gdLst>
              <a:gd name="connsiteX0" fmla="*/ 0 w 1082431"/>
              <a:gd name="connsiteY0" fmla="*/ 0 h 1469292"/>
              <a:gd name="connsiteX1" fmla="*/ 1082431 w 1082431"/>
              <a:gd name="connsiteY1" fmla="*/ 296984 h 1469292"/>
              <a:gd name="connsiteX2" fmla="*/ 1082431 w 1082431"/>
              <a:gd name="connsiteY2" fmla="*/ 1172307 h 1469292"/>
              <a:gd name="connsiteX3" fmla="*/ 3908 w 1082431"/>
              <a:gd name="connsiteY3" fmla="*/ 1469292 h 1469292"/>
              <a:gd name="connsiteX4" fmla="*/ 0 w 1082431"/>
              <a:gd name="connsiteY4" fmla="*/ 918307 h 1469292"/>
              <a:gd name="connsiteX5" fmla="*/ 566616 w 1082431"/>
              <a:gd name="connsiteY5" fmla="*/ 746369 h 1469292"/>
              <a:gd name="connsiteX6" fmla="*/ 3908 w 1082431"/>
              <a:gd name="connsiteY6" fmla="*/ 578338 h 1469292"/>
              <a:gd name="connsiteX7" fmla="*/ 0 w 1082431"/>
              <a:gd name="connsiteY7" fmla="*/ 0 h 1469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2431" h="1469292">
                <a:moveTo>
                  <a:pt x="0" y="0"/>
                </a:moveTo>
                <a:lnTo>
                  <a:pt x="1082431" y="296984"/>
                </a:lnTo>
                <a:lnTo>
                  <a:pt x="1082431" y="1172307"/>
                </a:lnTo>
                <a:lnTo>
                  <a:pt x="3908" y="1469292"/>
                </a:lnTo>
                <a:cubicBezTo>
                  <a:pt x="2605" y="1285630"/>
                  <a:pt x="1303" y="1101969"/>
                  <a:pt x="0" y="918307"/>
                </a:cubicBezTo>
                <a:lnTo>
                  <a:pt x="566616" y="746369"/>
                </a:lnTo>
                <a:lnTo>
                  <a:pt x="3908" y="578338"/>
                </a:lnTo>
                <a:cubicBezTo>
                  <a:pt x="2605" y="385559"/>
                  <a:pt x="1303" y="192779"/>
                  <a:pt x="0" y="0"/>
                </a:cubicBezTo>
                <a:close/>
              </a:path>
            </a:pathLst>
          </a:custGeom>
          <a:solidFill>
            <a:srgbClr val="F2F2F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69" name="Straight Arrow Connector 168"/>
          <p:cNvCxnSpPr/>
          <p:nvPr/>
        </p:nvCxnSpPr>
        <p:spPr>
          <a:xfrm>
            <a:off x="5974442" y="3589763"/>
            <a:ext cx="154837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I[25-21] BUS"/>
          <p:cNvCxnSpPr/>
          <p:nvPr/>
        </p:nvCxnSpPr>
        <p:spPr>
          <a:xfrm>
            <a:off x="2047073" y="3589764"/>
            <a:ext cx="1859638"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I[20-16] BUS"/>
          <p:cNvCxnSpPr/>
          <p:nvPr/>
        </p:nvCxnSpPr>
        <p:spPr>
          <a:xfrm>
            <a:off x="2301087" y="4103031"/>
            <a:ext cx="1605624"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2" name="Rectangle 181"/>
          <p:cNvSpPr/>
          <p:nvPr/>
        </p:nvSpPr>
        <p:spPr>
          <a:xfrm>
            <a:off x="3910535" y="3331448"/>
            <a:ext cx="2063907" cy="2059597"/>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fr-FR" dirty="0">
              <a:solidFill>
                <a:schemeClr val="tx1"/>
              </a:solidFill>
            </a:endParaRPr>
          </a:p>
        </p:txBody>
      </p:sp>
      <p:sp>
        <p:nvSpPr>
          <p:cNvPr id="183" name="Read register 1"/>
          <p:cNvSpPr txBox="1"/>
          <p:nvPr/>
        </p:nvSpPr>
        <p:spPr>
          <a:xfrm>
            <a:off x="3910535" y="3342455"/>
            <a:ext cx="1050460" cy="523220"/>
          </a:xfrm>
          <a:prstGeom prst="rect">
            <a:avLst/>
          </a:prstGeom>
          <a:noFill/>
          <a:ln>
            <a:noFill/>
          </a:ln>
        </p:spPr>
        <p:txBody>
          <a:bodyPr wrap="square" rtlCol="0">
            <a:spAutoFit/>
          </a:bodyPr>
          <a:lstStyle/>
          <a:p>
            <a:r>
              <a:rPr lang="fr-FR" sz="1400" dirty="0"/>
              <a:t>Read</a:t>
            </a:r>
          </a:p>
          <a:p>
            <a:r>
              <a:rPr lang="fr-FR" sz="1400" dirty="0" err="1"/>
              <a:t>register</a:t>
            </a:r>
            <a:r>
              <a:rPr lang="fr-FR" sz="1400" dirty="0"/>
              <a:t> 1</a:t>
            </a:r>
          </a:p>
        </p:txBody>
      </p:sp>
      <p:sp>
        <p:nvSpPr>
          <p:cNvPr id="184" name="Read data 1"/>
          <p:cNvSpPr txBox="1"/>
          <p:nvPr/>
        </p:nvSpPr>
        <p:spPr>
          <a:xfrm>
            <a:off x="5179920" y="3342455"/>
            <a:ext cx="739709" cy="523220"/>
          </a:xfrm>
          <a:prstGeom prst="rect">
            <a:avLst/>
          </a:prstGeom>
          <a:noFill/>
          <a:ln>
            <a:noFill/>
          </a:ln>
        </p:spPr>
        <p:txBody>
          <a:bodyPr wrap="square" rtlCol="0">
            <a:spAutoFit/>
          </a:bodyPr>
          <a:lstStyle/>
          <a:p>
            <a:pPr algn="r"/>
            <a:r>
              <a:rPr lang="fr-FR" sz="1400" dirty="0"/>
              <a:t>Read data 1</a:t>
            </a:r>
          </a:p>
        </p:txBody>
      </p:sp>
      <p:sp>
        <p:nvSpPr>
          <p:cNvPr id="185" name="Registers_label"/>
          <p:cNvSpPr txBox="1"/>
          <p:nvPr/>
        </p:nvSpPr>
        <p:spPr>
          <a:xfrm>
            <a:off x="4789313" y="4945960"/>
            <a:ext cx="1043491" cy="369332"/>
          </a:xfrm>
          <a:prstGeom prst="rect">
            <a:avLst/>
          </a:prstGeom>
          <a:noFill/>
          <a:ln>
            <a:noFill/>
          </a:ln>
        </p:spPr>
        <p:txBody>
          <a:bodyPr wrap="none" rtlCol="0">
            <a:spAutoFit/>
          </a:bodyPr>
          <a:lstStyle/>
          <a:p>
            <a:pPr algn="ctr"/>
            <a:r>
              <a:rPr lang="fr-FR" b="1" dirty="0"/>
              <a:t>Registers</a:t>
            </a:r>
          </a:p>
        </p:txBody>
      </p:sp>
      <p:sp>
        <p:nvSpPr>
          <p:cNvPr id="186" name="Read register 2"/>
          <p:cNvSpPr txBox="1"/>
          <p:nvPr/>
        </p:nvSpPr>
        <p:spPr>
          <a:xfrm>
            <a:off x="3910536" y="3858013"/>
            <a:ext cx="1050459" cy="523220"/>
          </a:xfrm>
          <a:prstGeom prst="rect">
            <a:avLst/>
          </a:prstGeom>
          <a:noFill/>
          <a:ln>
            <a:noFill/>
          </a:ln>
        </p:spPr>
        <p:txBody>
          <a:bodyPr wrap="square" rtlCol="0">
            <a:spAutoFit/>
          </a:bodyPr>
          <a:lstStyle/>
          <a:p>
            <a:r>
              <a:rPr lang="fr-FR" sz="1400" dirty="0"/>
              <a:t>Read</a:t>
            </a:r>
          </a:p>
          <a:p>
            <a:r>
              <a:rPr lang="fr-FR" sz="1400" dirty="0" err="1"/>
              <a:t>register</a:t>
            </a:r>
            <a:r>
              <a:rPr lang="fr-FR" sz="1400" dirty="0"/>
              <a:t> 2</a:t>
            </a:r>
          </a:p>
        </p:txBody>
      </p:sp>
      <p:sp>
        <p:nvSpPr>
          <p:cNvPr id="187" name="Write register"/>
          <p:cNvSpPr txBox="1"/>
          <p:nvPr/>
        </p:nvSpPr>
        <p:spPr>
          <a:xfrm>
            <a:off x="3910536" y="4373574"/>
            <a:ext cx="907361" cy="523220"/>
          </a:xfrm>
          <a:prstGeom prst="rect">
            <a:avLst/>
          </a:prstGeom>
          <a:noFill/>
          <a:ln>
            <a:noFill/>
          </a:ln>
        </p:spPr>
        <p:txBody>
          <a:bodyPr wrap="square" rtlCol="0">
            <a:spAutoFit/>
          </a:bodyPr>
          <a:lstStyle/>
          <a:p>
            <a:r>
              <a:rPr lang="fr-FR" sz="1400" dirty="0"/>
              <a:t>Write</a:t>
            </a:r>
          </a:p>
          <a:p>
            <a:r>
              <a:rPr lang="fr-FR" sz="1400" dirty="0" err="1"/>
              <a:t>register</a:t>
            </a:r>
            <a:endParaRPr lang="fr-FR" sz="1400" dirty="0"/>
          </a:p>
        </p:txBody>
      </p:sp>
      <p:sp>
        <p:nvSpPr>
          <p:cNvPr id="188" name="RegWrite"/>
          <p:cNvSpPr txBox="1"/>
          <p:nvPr/>
        </p:nvSpPr>
        <p:spPr>
          <a:xfrm>
            <a:off x="4499829" y="2659744"/>
            <a:ext cx="862031" cy="307777"/>
          </a:xfrm>
          <a:prstGeom prst="rect">
            <a:avLst/>
          </a:prstGeom>
          <a:noFill/>
          <a:ln>
            <a:noFill/>
          </a:ln>
        </p:spPr>
        <p:txBody>
          <a:bodyPr wrap="none" rtlCol="0">
            <a:spAutoFit/>
          </a:bodyPr>
          <a:lstStyle/>
          <a:p>
            <a:r>
              <a:rPr lang="fr-FR" sz="1400" dirty="0" err="1">
                <a:solidFill>
                  <a:srgbClr val="C00000"/>
                </a:solidFill>
              </a:rPr>
              <a:t>RegWrite</a:t>
            </a:r>
            <a:endParaRPr lang="fr-FR" sz="1400" dirty="0">
              <a:solidFill>
                <a:srgbClr val="C00000"/>
              </a:solidFill>
            </a:endParaRPr>
          </a:p>
        </p:txBody>
      </p:sp>
      <p:sp>
        <p:nvSpPr>
          <p:cNvPr id="189" name="Write data"/>
          <p:cNvSpPr txBox="1"/>
          <p:nvPr/>
        </p:nvSpPr>
        <p:spPr>
          <a:xfrm>
            <a:off x="3906711" y="4876379"/>
            <a:ext cx="907361" cy="523220"/>
          </a:xfrm>
          <a:prstGeom prst="rect">
            <a:avLst/>
          </a:prstGeom>
          <a:noFill/>
          <a:ln>
            <a:noFill/>
          </a:ln>
        </p:spPr>
        <p:txBody>
          <a:bodyPr wrap="square" rtlCol="0">
            <a:spAutoFit/>
          </a:bodyPr>
          <a:lstStyle/>
          <a:p>
            <a:r>
              <a:rPr lang="fr-FR" sz="1400" dirty="0"/>
              <a:t>Write</a:t>
            </a:r>
          </a:p>
          <a:p>
            <a:r>
              <a:rPr lang="fr-FR" sz="1400" dirty="0"/>
              <a:t>data</a:t>
            </a:r>
          </a:p>
        </p:txBody>
      </p:sp>
      <p:cxnSp>
        <p:nvCxnSpPr>
          <p:cNvPr id="190" name="RegWriteConnector"/>
          <p:cNvCxnSpPr>
            <a:stCxn id="182" idx="0"/>
          </p:cNvCxnSpPr>
          <p:nvPr/>
        </p:nvCxnSpPr>
        <p:spPr>
          <a:xfrm flipH="1" flipV="1">
            <a:off x="4942488" y="2988801"/>
            <a:ext cx="1" cy="34264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91" name="Read data 2"/>
          <p:cNvSpPr txBox="1"/>
          <p:nvPr/>
        </p:nvSpPr>
        <p:spPr>
          <a:xfrm>
            <a:off x="5195580" y="4353663"/>
            <a:ext cx="724049" cy="523220"/>
          </a:xfrm>
          <a:prstGeom prst="rect">
            <a:avLst/>
          </a:prstGeom>
          <a:noFill/>
          <a:ln>
            <a:noFill/>
          </a:ln>
        </p:spPr>
        <p:txBody>
          <a:bodyPr wrap="square" rtlCol="0">
            <a:spAutoFit/>
          </a:bodyPr>
          <a:lstStyle/>
          <a:p>
            <a:pPr algn="r"/>
            <a:r>
              <a:rPr lang="fr-FR" sz="1400" dirty="0"/>
              <a:t>Read data 2</a:t>
            </a:r>
          </a:p>
        </p:txBody>
      </p:sp>
      <p:cxnSp>
        <p:nvCxnSpPr>
          <p:cNvPr id="192" name="ALUOpConnector"/>
          <p:cNvCxnSpPr/>
          <p:nvPr/>
        </p:nvCxnSpPr>
        <p:spPr>
          <a:xfrm flipH="1" flipV="1">
            <a:off x="8131025" y="4607196"/>
            <a:ext cx="1" cy="337817"/>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93" name="ALU_label"/>
          <p:cNvSpPr txBox="1"/>
          <p:nvPr/>
        </p:nvSpPr>
        <p:spPr>
          <a:xfrm>
            <a:off x="7989742" y="4087680"/>
            <a:ext cx="566374" cy="369332"/>
          </a:xfrm>
          <a:prstGeom prst="rect">
            <a:avLst/>
          </a:prstGeom>
          <a:noFill/>
          <a:ln>
            <a:noFill/>
          </a:ln>
        </p:spPr>
        <p:txBody>
          <a:bodyPr wrap="none" rtlCol="0">
            <a:spAutoFit/>
          </a:bodyPr>
          <a:lstStyle/>
          <a:p>
            <a:r>
              <a:rPr lang="fr-FR" b="1" dirty="0"/>
              <a:t>UAL</a:t>
            </a:r>
          </a:p>
        </p:txBody>
      </p:sp>
      <p:sp>
        <p:nvSpPr>
          <p:cNvPr id="194" name="ALUOp"/>
          <p:cNvSpPr txBox="1"/>
          <p:nvPr/>
        </p:nvSpPr>
        <p:spPr>
          <a:xfrm>
            <a:off x="7794967" y="4959598"/>
            <a:ext cx="688971" cy="307777"/>
          </a:xfrm>
          <a:prstGeom prst="rect">
            <a:avLst/>
          </a:prstGeom>
          <a:noFill/>
          <a:ln>
            <a:noFill/>
          </a:ln>
        </p:spPr>
        <p:txBody>
          <a:bodyPr wrap="none" rtlCol="0">
            <a:spAutoFit/>
          </a:bodyPr>
          <a:lstStyle/>
          <a:p>
            <a:r>
              <a:rPr lang="fr-FR" sz="1400" dirty="0" err="1">
                <a:solidFill>
                  <a:srgbClr val="C00000"/>
                </a:solidFill>
              </a:rPr>
              <a:t>ALUOp</a:t>
            </a:r>
            <a:endParaRPr lang="fr-FR" sz="1400" dirty="0">
              <a:solidFill>
                <a:srgbClr val="C00000"/>
              </a:solidFill>
            </a:endParaRPr>
          </a:p>
        </p:txBody>
      </p:sp>
      <p:sp>
        <p:nvSpPr>
          <p:cNvPr id="197" name="I[15-11]"/>
          <p:cNvSpPr txBox="1"/>
          <p:nvPr/>
        </p:nvSpPr>
        <p:spPr>
          <a:xfrm>
            <a:off x="2249784" y="4946191"/>
            <a:ext cx="758541" cy="307777"/>
          </a:xfrm>
          <a:prstGeom prst="rect">
            <a:avLst/>
          </a:prstGeom>
          <a:noFill/>
          <a:ln>
            <a:noFill/>
          </a:ln>
        </p:spPr>
        <p:txBody>
          <a:bodyPr wrap="none" rtlCol="0">
            <a:spAutoFit/>
          </a:bodyPr>
          <a:lstStyle/>
          <a:p>
            <a:r>
              <a:rPr lang="fr-FR" sz="1400" dirty="0">
                <a:solidFill>
                  <a:srgbClr val="002060"/>
                </a:solidFill>
              </a:rPr>
              <a:t>I[15-11]</a:t>
            </a:r>
          </a:p>
        </p:txBody>
      </p:sp>
      <p:cxnSp>
        <p:nvCxnSpPr>
          <p:cNvPr id="198" name="Straight Arrow Connector 197"/>
          <p:cNvCxnSpPr/>
          <p:nvPr/>
        </p:nvCxnSpPr>
        <p:spPr>
          <a:xfrm>
            <a:off x="3397740" y="4649915"/>
            <a:ext cx="508971"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9" name="Oval 198"/>
          <p:cNvSpPr/>
          <p:nvPr/>
        </p:nvSpPr>
        <p:spPr>
          <a:xfrm>
            <a:off x="2180434" y="4042563"/>
            <a:ext cx="126000" cy="12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00" name="Oval 199"/>
          <p:cNvSpPr/>
          <p:nvPr/>
        </p:nvSpPr>
        <p:spPr>
          <a:xfrm>
            <a:off x="2178349" y="5183879"/>
            <a:ext cx="126000" cy="12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01" name="Oval 200"/>
          <p:cNvSpPr/>
          <p:nvPr/>
        </p:nvSpPr>
        <p:spPr>
          <a:xfrm>
            <a:off x="2179803" y="3522359"/>
            <a:ext cx="126000" cy="12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02" name="I[25-21]"/>
          <p:cNvSpPr txBox="1"/>
          <p:nvPr/>
        </p:nvSpPr>
        <p:spPr>
          <a:xfrm>
            <a:off x="2239750" y="3300835"/>
            <a:ext cx="758541" cy="307777"/>
          </a:xfrm>
          <a:prstGeom prst="rect">
            <a:avLst/>
          </a:prstGeom>
          <a:noFill/>
          <a:ln>
            <a:noFill/>
          </a:ln>
        </p:spPr>
        <p:txBody>
          <a:bodyPr wrap="none" rtlCol="0">
            <a:spAutoFit/>
          </a:bodyPr>
          <a:lstStyle/>
          <a:p>
            <a:r>
              <a:rPr lang="fr-FR" sz="1400" dirty="0">
                <a:solidFill>
                  <a:srgbClr val="002060"/>
                </a:solidFill>
              </a:rPr>
              <a:t>I[25-21]</a:t>
            </a:r>
          </a:p>
        </p:txBody>
      </p:sp>
      <p:sp>
        <p:nvSpPr>
          <p:cNvPr id="203" name="I[20-16]"/>
          <p:cNvSpPr txBox="1"/>
          <p:nvPr/>
        </p:nvSpPr>
        <p:spPr>
          <a:xfrm>
            <a:off x="2239750" y="3792068"/>
            <a:ext cx="758541" cy="307777"/>
          </a:xfrm>
          <a:prstGeom prst="rect">
            <a:avLst/>
          </a:prstGeom>
          <a:noFill/>
          <a:ln>
            <a:noFill/>
          </a:ln>
        </p:spPr>
        <p:txBody>
          <a:bodyPr wrap="none" rtlCol="0">
            <a:spAutoFit/>
          </a:bodyPr>
          <a:lstStyle/>
          <a:p>
            <a:r>
              <a:rPr lang="fr-FR" sz="1400" dirty="0">
                <a:solidFill>
                  <a:srgbClr val="002060"/>
                </a:solidFill>
              </a:rPr>
              <a:t>I[20-16]</a:t>
            </a:r>
          </a:p>
        </p:txBody>
      </p:sp>
      <p:sp>
        <p:nvSpPr>
          <p:cNvPr id="207" name="Freeform 206"/>
          <p:cNvSpPr/>
          <p:nvPr/>
        </p:nvSpPr>
        <p:spPr>
          <a:xfrm>
            <a:off x="2070141" y="1373271"/>
            <a:ext cx="849663" cy="1399923"/>
          </a:xfrm>
          <a:custGeom>
            <a:avLst/>
            <a:gdLst>
              <a:gd name="connsiteX0" fmla="*/ 0 w 849663"/>
              <a:gd name="connsiteY0" fmla="*/ 857756 h 1399923"/>
              <a:gd name="connsiteX1" fmla="*/ 8092 w 849663"/>
              <a:gd name="connsiteY1" fmla="*/ 1399923 h 1399923"/>
              <a:gd name="connsiteX2" fmla="*/ 849663 w 849663"/>
              <a:gd name="connsiteY2" fmla="*/ 1116701 h 1399923"/>
              <a:gd name="connsiteX3" fmla="*/ 849663 w 849663"/>
              <a:gd name="connsiteY3" fmla="*/ 275130 h 1399923"/>
              <a:gd name="connsiteX4" fmla="*/ 8092 w 849663"/>
              <a:gd name="connsiteY4" fmla="*/ 0 h 1399923"/>
              <a:gd name="connsiteX5" fmla="*/ 0 w 849663"/>
              <a:gd name="connsiteY5" fmla="*/ 606903 h 1399923"/>
              <a:gd name="connsiteX6" fmla="*/ 356049 w 849663"/>
              <a:gd name="connsiteY6" fmla="*/ 695915 h 1399923"/>
              <a:gd name="connsiteX7" fmla="*/ 0 w 849663"/>
              <a:gd name="connsiteY7" fmla="*/ 857756 h 1399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9663" h="1399923">
                <a:moveTo>
                  <a:pt x="0" y="857756"/>
                </a:moveTo>
                <a:lnTo>
                  <a:pt x="8092" y="1399923"/>
                </a:lnTo>
                <a:lnTo>
                  <a:pt x="849663" y="1116701"/>
                </a:lnTo>
                <a:lnTo>
                  <a:pt x="849663" y="275130"/>
                </a:lnTo>
                <a:lnTo>
                  <a:pt x="8092" y="0"/>
                </a:lnTo>
                <a:lnTo>
                  <a:pt x="0" y="606903"/>
                </a:lnTo>
                <a:lnTo>
                  <a:pt x="356049" y="695915"/>
                </a:lnTo>
                <a:lnTo>
                  <a:pt x="0" y="857756"/>
                </a:lnTo>
                <a:close/>
              </a:path>
            </a:pathLst>
          </a:custGeom>
          <a:solidFill>
            <a:srgbClr val="F2F2F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8" name="Oval 207"/>
          <p:cNvSpPr/>
          <p:nvPr/>
        </p:nvSpPr>
        <p:spPr>
          <a:xfrm>
            <a:off x="2076749" y="1102694"/>
            <a:ext cx="101600" cy="1016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09" name="Group 208"/>
          <p:cNvGrpSpPr/>
          <p:nvPr/>
        </p:nvGrpSpPr>
        <p:grpSpPr>
          <a:xfrm>
            <a:off x="115644" y="3210726"/>
            <a:ext cx="1961105" cy="1803400"/>
            <a:chOff x="9576574" y="850900"/>
            <a:chExt cx="1961105" cy="1803400"/>
          </a:xfrm>
        </p:grpSpPr>
        <p:sp>
          <p:nvSpPr>
            <p:cNvPr id="210" name="Rectangle 209"/>
            <p:cNvSpPr/>
            <p:nvPr/>
          </p:nvSpPr>
          <p:spPr>
            <a:xfrm>
              <a:off x="9576574" y="850900"/>
              <a:ext cx="1943100" cy="1803400"/>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fr-FR" dirty="0"/>
            </a:p>
          </p:txBody>
        </p:sp>
        <p:sp>
          <p:nvSpPr>
            <p:cNvPr id="211" name="Read address"/>
            <p:cNvSpPr txBox="1"/>
            <p:nvPr/>
          </p:nvSpPr>
          <p:spPr>
            <a:xfrm>
              <a:off x="9594579" y="864969"/>
              <a:ext cx="965200" cy="646331"/>
            </a:xfrm>
            <a:prstGeom prst="rect">
              <a:avLst/>
            </a:prstGeom>
            <a:noFill/>
            <a:ln>
              <a:noFill/>
            </a:ln>
          </p:spPr>
          <p:txBody>
            <a:bodyPr wrap="square" rtlCol="0">
              <a:spAutoFit/>
            </a:bodyPr>
            <a:lstStyle/>
            <a:p>
              <a:r>
                <a:rPr lang="fr-FR" dirty="0"/>
                <a:t>Read </a:t>
              </a:r>
              <a:r>
                <a:rPr lang="fr-FR" dirty="0" err="1"/>
                <a:t>address</a:t>
              </a:r>
              <a:endParaRPr lang="fr-FR" dirty="0"/>
            </a:p>
          </p:txBody>
        </p:sp>
        <p:sp>
          <p:nvSpPr>
            <p:cNvPr id="212" name="Instruction"/>
            <p:cNvSpPr txBox="1"/>
            <p:nvPr/>
          </p:nvSpPr>
          <p:spPr>
            <a:xfrm>
              <a:off x="10331179" y="864969"/>
              <a:ext cx="1206500" cy="646331"/>
            </a:xfrm>
            <a:prstGeom prst="rect">
              <a:avLst/>
            </a:prstGeom>
            <a:noFill/>
            <a:ln>
              <a:noFill/>
            </a:ln>
          </p:spPr>
          <p:txBody>
            <a:bodyPr wrap="square" rtlCol="0">
              <a:spAutoFit/>
            </a:bodyPr>
            <a:lstStyle/>
            <a:p>
              <a:pPr algn="r"/>
              <a:r>
                <a:rPr lang="fr-FR" dirty="0"/>
                <a:t>Instruction [31-0]</a:t>
              </a:r>
            </a:p>
          </p:txBody>
        </p:sp>
        <p:sp>
          <p:nvSpPr>
            <p:cNvPr id="213" name="TextBox 212"/>
            <p:cNvSpPr txBox="1"/>
            <p:nvPr/>
          </p:nvSpPr>
          <p:spPr>
            <a:xfrm>
              <a:off x="9936898" y="1791384"/>
              <a:ext cx="1222451" cy="646331"/>
            </a:xfrm>
            <a:prstGeom prst="rect">
              <a:avLst/>
            </a:prstGeom>
            <a:noFill/>
            <a:ln>
              <a:noFill/>
            </a:ln>
          </p:spPr>
          <p:txBody>
            <a:bodyPr wrap="none" rtlCol="0">
              <a:spAutoFit/>
            </a:bodyPr>
            <a:lstStyle/>
            <a:p>
              <a:r>
                <a:rPr lang="fr-FR" b="1" dirty="0"/>
                <a:t>Instruction</a:t>
              </a:r>
            </a:p>
            <a:p>
              <a:pPr algn="ctr"/>
              <a:r>
                <a:rPr lang="fr-FR" b="1" dirty="0"/>
                <a:t>memory</a:t>
              </a:r>
            </a:p>
          </p:txBody>
        </p:sp>
      </p:grpSp>
      <p:sp>
        <p:nvSpPr>
          <p:cNvPr id="214" name="TextBox 213"/>
          <p:cNvSpPr txBox="1"/>
          <p:nvPr/>
        </p:nvSpPr>
        <p:spPr>
          <a:xfrm>
            <a:off x="2406259" y="1912440"/>
            <a:ext cx="530915" cy="338554"/>
          </a:xfrm>
          <a:prstGeom prst="rect">
            <a:avLst/>
          </a:prstGeom>
          <a:noFill/>
          <a:ln>
            <a:noFill/>
          </a:ln>
        </p:spPr>
        <p:txBody>
          <a:bodyPr wrap="none" rtlCol="0">
            <a:spAutoFit/>
          </a:bodyPr>
          <a:lstStyle/>
          <a:p>
            <a:r>
              <a:rPr lang="fr-FR" sz="1600" b="1" dirty="0" err="1"/>
              <a:t>Add</a:t>
            </a:r>
            <a:endParaRPr lang="fr-FR" sz="1600" b="1" dirty="0"/>
          </a:p>
        </p:txBody>
      </p:sp>
      <p:cxnSp>
        <p:nvCxnSpPr>
          <p:cNvPr id="215" name="Straight Arrow Connector 214"/>
          <p:cNvCxnSpPr/>
          <p:nvPr/>
        </p:nvCxnSpPr>
        <p:spPr>
          <a:xfrm>
            <a:off x="1699633" y="2528120"/>
            <a:ext cx="37711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6" name="TextBox 215"/>
          <p:cNvSpPr txBox="1"/>
          <p:nvPr/>
        </p:nvSpPr>
        <p:spPr>
          <a:xfrm>
            <a:off x="321919" y="1993727"/>
            <a:ext cx="308098" cy="646331"/>
          </a:xfrm>
          <a:prstGeom prst="rect">
            <a:avLst/>
          </a:prstGeom>
          <a:solidFill>
            <a:schemeClr val="bg1">
              <a:lumMod val="95000"/>
            </a:schemeClr>
          </a:solidFill>
          <a:ln w="28575">
            <a:solidFill>
              <a:schemeClr val="tx1"/>
            </a:solidFill>
          </a:ln>
        </p:spPr>
        <p:txBody>
          <a:bodyPr wrap="none" rtlCol="0">
            <a:spAutoFit/>
          </a:bodyPr>
          <a:lstStyle/>
          <a:p>
            <a:r>
              <a:rPr lang="fr-FR" b="1" dirty="0"/>
              <a:t>P</a:t>
            </a:r>
          </a:p>
          <a:p>
            <a:r>
              <a:rPr lang="fr-FR" b="1" dirty="0"/>
              <a:t>C</a:t>
            </a:r>
          </a:p>
        </p:txBody>
      </p:sp>
      <p:sp>
        <p:nvSpPr>
          <p:cNvPr id="217" name="TextBox 216"/>
          <p:cNvSpPr txBox="1"/>
          <p:nvPr/>
        </p:nvSpPr>
        <p:spPr>
          <a:xfrm>
            <a:off x="1421698" y="2348770"/>
            <a:ext cx="301686" cy="369332"/>
          </a:xfrm>
          <a:prstGeom prst="rect">
            <a:avLst/>
          </a:prstGeom>
          <a:noFill/>
          <a:ln>
            <a:noFill/>
          </a:ln>
        </p:spPr>
        <p:txBody>
          <a:bodyPr wrap="none" rtlCol="0">
            <a:spAutoFit/>
          </a:bodyPr>
          <a:lstStyle/>
          <a:p>
            <a:r>
              <a:rPr lang="fr-FR" b="1" dirty="0"/>
              <a:t>4</a:t>
            </a:r>
          </a:p>
        </p:txBody>
      </p:sp>
      <p:cxnSp>
        <p:nvCxnSpPr>
          <p:cNvPr id="218" name="Straight Arrow Connector 217"/>
          <p:cNvCxnSpPr/>
          <p:nvPr/>
        </p:nvCxnSpPr>
        <p:spPr>
          <a:xfrm>
            <a:off x="475968" y="2640058"/>
            <a:ext cx="0" cy="57066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0" name="Elbow Connector 219"/>
          <p:cNvCxnSpPr>
            <a:stCxn id="221" idx="6"/>
          </p:cNvCxnSpPr>
          <p:nvPr/>
        </p:nvCxnSpPr>
        <p:spPr>
          <a:xfrm flipV="1">
            <a:off x="526768" y="1718576"/>
            <a:ext cx="1549981" cy="1153961"/>
          </a:xfrm>
          <a:prstGeom prst="bent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1" name="Oval 220"/>
          <p:cNvSpPr/>
          <p:nvPr/>
        </p:nvSpPr>
        <p:spPr>
          <a:xfrm>
            <a:off x="425168" y="2821737"/>
            <a:ext cx="101600" cy="1016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 name="Rounded Rectangle 65"/>
          <p:cNvSpPr/>
          <p:nvPr/>
        </p:nvSpPr>
        <p:spPr>
          <a:xfrm>
            <a:off x="3013575" y="4165424"/>
            <a:ext cx="378320" cy="1315810"/>
          </a:xfrm>
          <a:prstGeom prst="roundRect">
            <a:avLst>
              <a:gd name="adj" fmla="val 50000"/>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nchorCtr="1"/>
          <a:lstStyle/>
          <a:p>
            <a:pPr algn="ctr"/>
            <a:r>
              <a:rPr lang="fr-FR" sz="1200" b="1" dirty="0">
                <a:solidFill>
                  <a:schemeClr val="tx1"/>
                </a:solidFill>
              </a:rPr>
              <a:t>0mux1</a:t>
            </a:r>
          </a:p>
        </p:txBody>
      </p:sp>
      <p:cxnSp>
        <p:nvCxnSpPr>
          <p:cNvPr id="196" name="I[15-11] BUS"/>
          <p:cNvCxnSpPr/>
          <p:nvPr/>
        </p:nvCxnSpPr>
        <p:spPr>
          <a:xfrm>
            <a:off x="2249784" y="5257155"/>
            <a:ext cx="758541"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2546406" y="4128621"/>
            <a:ext cx="0" cy="26161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2541446" y="4390231"/>
            <a:ext cx="441145"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Oval 71"/>
          <p:cNvSpPr/>
          <p:nvPr/>
        </p:nvSpPr>
        <p:spPr>
          <a:xfrm>
            <a:off x="2480839" y="4050293"/>
            <a:ext cx="126000" cy="12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cxnSp>
        <p:nvCxnSpPr>
          <p:cNvPr id="73" name="Straight Connector 72"/>
          <p:cNvCxnSpPr/>
          <p:nvPr/>
        </p:nvCxnSpPr>
        <p:spPr>
          <a:xfrm flipV="1">
            <a:off x="3202734" y="5481234"/>
            <a:ext cx="1" cy="36052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2855683" y="5798613"/>
            <a:ext cx="694101" cy="307777"/>
          </a:xfrm>
          <a:prstGeom prst="rect">
            <a:avLst/>
          </a:prstGeom>
          <a:noFill/>
        </p:spPr>
        <p:txBody>
          <a:bodyPr wrap="none" rtlCol="0">
            <a:spAutoFit/>
          </a:bodyPr>
          <a:lstStyle/>
          <a:p>
            <a:r>
              <a:rPr lang="fr-FR" sz="1400" dirty="0" err="1">
                <a:solidFill>
                  <a:srgbClr val="C00000"/>
                </a:solidFill>
              </a:rPr>
              <a:t>RegDst</a:t>
            </a:r>
            <a:endParaRPr lang="fr-FR" sz="1400" dirty="0">
              <a:solidFill>
                <a:srgbClr val="C00000"/>
              </a:solidFill>
            </a:endParaRPr>
          </a:p>
        </p:txBody>
      </p:sp>
      <p:grpSp>
        <p:nvGrpSpPr>
          <p:cNvPr id="79" name="Group 78"/>
          <p:cNvGrpSpPr/>
          <p:nvPr/>
        </p:nvGrpSpPr>
        <p:grpSpPr>
          <a:xfrm>
            <a:off x="5390604" y="5793121"/>
            <a:ext cx="624403" cy="784114"/>
            <a:chOff x="5147576" y="5528551"/>
            <a:chExt cx="713404" cy="895880"/>
          </a:xfrm>
        </p:grpSpPr>
        <p:sp>
          <p:nvSpPr>
            <p:cNvPr id="80" name="Oval 79"/>
            <p:cNvSpPr/>
            <p:nvPr/>
          </p:nvSpPr>
          <p:spPr>
            <a:xfrm>
              <a:off x="5181954" y="5528551"/>
              <a:ext cx="627851" cy="895880"/>
            </a:xfrm>
            <a:prstGeom prst="ellipse">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81" name="TextBox 80"/>
            <p:cNvSpPr txBox="1"/>
            <p:nvPr/>
          </p:nvSpPr>
          <p:spPr>
            <a:xfrm>
              <a:off x="5147576" y="5666854"/>
              <a:ext cx="713404" cy="527470"/>
            </a:xfrm>
            <a:prstGeom prst="rect">
              <a:avLst/>
            </a:prstGeom>
            <a:noFill/>
            <a:ln>
              <a:noFill/>
            </a:ln>
          </p:spPr>
          <p:txBody>
            <a:bodyPr wrap="none" rtlCol="0">
              <a:spAutoFit/>
            </a:bodyPr>
            <a:lstStyle/>
            <a:p>
              <a:pPr algn="ctr"/>
              <a:r>
                <a:rPr lang="fr-FR" sz="1200" dirty="0" err="1"/>
                <a:t>sign</a:t>
              </a:r>
              <a:endParaRPr lang="fr-FR" sz="1200" dirty="0"/>
            </a:p>
            <a:p>
              <a:pPr algn="ctr"/>
              <a:r>
                <a:rPr lang="fr-FR" sz="1200" dirty="0" err="1"/>
                <a:t>extend</a:t>
              </a:r>
              <a:endParaRPr lang="fr-FR" sz="1200" dirty="0"/>
            </a:p>
          </p:txBody>
        </p:sp>
      </p:grpSp>
      <p:cxnSp>
        <p:nvCxnSpPr>
          <p:cNvPr id="100" name="Elbow Connector 99"/>
          <p:cNvCxnSpPr/>
          <p:nvPr/>
        </p:nvCxnSpPr>
        <p:spPr>
          <a:xfrm rot="16200000" flipH="1">
            <a:off x="9811848" y="3025729"/>
            <a:ext cx="504179" cy="2425254"/>
          </a:xfrm>
          <a:prstGeom prst="bentConnector4">
            <a:avLst>
              <a:gd name="adj1" fmla="val 397329"/>
              <a:gd name="adj2" fmla="val 86287"/>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Elbow Connector 100"/>
          <p:cNvCxnSpPr>
            <a:stCxn id="114" idx="0"/>
            <a:endCxn id="103" idx="1"/>
          </p:cNvCxnSpPr>
          <p:nvPr/>
        </p:nvCxnSpPr>
        <p:spPr>
          <a:xfrm rot="5400000" flipH="1" flipV="1">
            <a:off x="8784062" y="3583894"/>
            <a:ext cx="447320" cy="312823"/>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Rectangle 101"/>
          <p:cNvSpPr/>
          <p:nvPr/>
        </p:nvSpPr>
        <p:spPr>
          <a:xfrm>
            <a:off x="9164134" y="3239746"/>
            <a:ext cx="1595454" cy="1655773"/>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fr-FR" dirty="0"/>
          </a:p>
        </p:txBody>
      </p:sp>
      <p:sp>
        <p:nvSpPr>
          <p:cNvPr id="103" name="Read address"/>
          <p:cNvSpPr txBox="1"/>
          <p:nvPr/>
        </p:nvSpPr>
        <p:spPr>
          <a:xfrm>
            <a:off x="9164134" y="3251298"/>
            <a:ext cx="792513" cy="530694"/>
          </a:xfrm>
          <a:prstGeom prst="rect">
            <a:avLst/>
          </a:prstGeom>
          <a:noFill/>
        </p:spPr>
        <p:txBody>
          <a:bodyPr wrap="square" rtlCol="0">
            <a:spAutoFit/>
          </a:bodyPr>
          <a:lstStyle/>
          <a:p>
            <a:r>
              <a:rPr lang="fr-FR" sz="1400" dirty="0"/>
              <a:t>Read </a:t>
            </a:r>
            <a:r>
              <a:rPr lang="fr-FR" sz="1400" dirty="0" err="1"/>
              <a:t>address</a:t>
            </a:r>
            <a:endParaRPr lang="fr-FR" sz="1400" dirty="0"/>
          </a:p>
        </p:txBody>
      </p:sp>
      <p:sp>
        <p:nvSpPr>
          <p:cNvPr id="104" name="Instruction"/>
          <p:cNvSpPr txBox="1"/>
          <p:nvPr/>
        </p:nvSpPr>
        <p:spPr>
          <a:xfrm>
            <a:off x="9854323" y="3251298"/>
            <a:ext cx="905264" cy="530694"/>
          </a:xfrm>
          <a:prstGeom prst="rect">
            <a:avLst/>
          </a:prstGeom>
          <a:noFill/>
        </p:spPr>
        <p:txBody>
          <a:bodyPr wrap="square" rtlCol="0">
            <a:spAutoFit/>
          </a:bodyPr>
          <a:lstStyle/>
          <a:p>
            <a:pPr algn="r"/>
            <a:r>
              <a:rPr lang="fr-FR" sz="1400" dirty="0"/>
              <a:t>Read data</a:t>
            </a:r>
          </a:p>
        </p:txBody>
      </p:sp>
      <p:sp>
        <p:nvSpPr>
          <p:cNvPr id="105" name="TextBox 104"/>
          <p:cNvSpPr txBox="1"/>
          <p:nvPr/>
        </p:nvSpPr>
        <p:spPr>
          <a:xfrm>
            <a:off x="9854325" y="4267446"/>
            <a:ext cx="813204" cy="530694"/>
          </a:xfrm>
          <a:prstGeom prst="rect">
            <a:avLst/>
          </a:prstGeom>
          <a:noFill/>
        </p:spPr>
        <p:txBody>
          <a:bodyPr wrap="none" rtlCol="0">
            <a:spAutoFit/>
          </a:bodyPr>
          <a:lstStyle/>
          <a:p>
            <a:pPr algn="ctr"/>
            <a:r>
              <a:rPr lang="fr-FR" b="1" dirty="0"/>
              <a:t>Data </a:t>
            </a:r>
          </a:p>
          <a:p>
            <a:pPr algn="ctr"/>
            <a:r>
              <a:rPr lang="fr-FR" b="1" dirty="0"/>
              <a:t>memory</a:t>
            </a:r>
          </a:p>
        </p:txBody>
      </p:sp>
      <p:cxnSp>
        <p:nvCxnSpPr>
          <p:cNvPr id="106" name="Straight Arrow Connector 105"/>
          <p:cNvCxnSpPr/>
          <p:nvPr/>
        </p:nvCxnSpPr>
        <p:spPr>
          <a:xfrm>
            <a:off x="10759587" y="3604874"/>
            <a:ext cx="51697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Read address"/>
          <p:cNvSpPr txBox="1"/>
          <p:nvPr/>
        </p:nvSpPr>
        <p:spPr>
          <a:xfrm>
            <a:off x="9164134" y="3792420"/>
            <a:ext cx="792513" cy="530694"/>
          </a:xfrm>
          <a:prstGeom prst="rect">
            <a:avLst/>
          </a:prstGeom>
          <a:noFill/>
        </p:spPr>
        <p:txBody>
          <a:bodyPr wrap="square" rtlCol="0">
            <a:spAutoFit/>
          </a:bodyPr>
          <a:lstStyle/>
          <a:p>
            <a:r>
              <a:rPr lang="fr-FR" sz="1400" dirty="0"/>
              <a:t>Write </a:t>
            </a:r>
            <a:r>
              <a:rPr lang="fr-FR" sz="1400" dirty="0" err="1"/>
              <a:t>address</a:t>
            </a:r>
            <a:endParaRPr lang="fr-FR" sz="1400" dirty="0"/>
          </a:p>
        </p:txBody>
      </p:sp>
      <p:sp>
        <p:nvSpPr>
          <p:cNvPr id="108" name="Read address"/>
          <p:cNvSpPr txBox="1"/>
          <p:nvPr/>
        </p:nvSpPr>
        <p:spPr>
          <a:xfrm>
            <a:off x="9164134" y="4333541"/>
            <a:ext cx="792513" cy="530694"/>
          </a:xfrm>
          <a:prstGeom prst="rect">
            <a:avLst/>
          </a:prstGeom>
          <a:noFill/>
        </p:spPr>
        <p:txBody>
          <a:bodyPr wrap="square" rtlCol="0">
            <a:spAutoFit/>
          </a:bodyPr>
          <a:lstStyle/>
          <a:p>
            <a:r>
              <a:rPr lang="fr-FR" sz="1400" dirty="0"/>
              <a:t>Write data</a:t>
            </a:r>
          </a:p>
        </p:txBody>
      </p:sp>
      <p:cxnSp>
        <p:nvCxnSpPr>
          <p:cNvPr id="109" name="Straight Arrow Connector 108"/>
          <p:cNvCxnSpPr/>
          <p:nvPr/>
        </p:nvCxnSpPr>
        <p:spPr>
          <a:xfrm>
            <a:off x="8624278" y="4034657"/>
            <a:ext cx="536515" cy="80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102" idx="0"/>
          </p:cNvCxnSpPr>
          <p:nvPr/>
        </p:nvCxnSpPr>
        <p:spPr>
          <a:xfrm flipV="1">
            <a:off x="9961861" y="2988839"/>
            <a:ext cx="0" cy="250907"/>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V="1">
            <a:off x="9967176" y="4895520"/>
            <a:ext cx="0" cy="27336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9468783" y="2718245"/>
            <a:ext cx="978986" cy="307777"/>
          </a:xfrm>
          <a:prstGeom prst="rect">
            <a:avLst/>
          </a:prstGeom>
          <a:noFill/>
        </p:spPr>
        <p:txBody>
          <a:bodyPr wrap="none" rtlCol="0">
            <a:spAutoFit/>
          </a:bodyPr>
          <a:lstStyle/>
          <a:p>
            <a:r>
              <a:rPr lang="fr-FR" sz="1400" dirty="0" err="1">
                <a:solidFill>
                  <a:srgbClr val="C00000"/>
                </a:solidFill>
              </a:rPr>
              <a:t>MemWrite</a:t>
            </a:r>
            <a:endParaRPr lang="fr-FR" sz="1400" dirty="0">
              <a:solidFill>
                <a:srgbClr val="C00000"/>
              </a:solidFill>
            </a:endParaRPr>
          </a:p>
        </p:txBody>
      </p:sp>
      <p:sp>
        <p:nvSpPr>
          <p:cNvPr id="113" name="TextBox 112"/>
          <p:cNvSpPr txBox="1"/>
          <p:nvPr/>
        </p:nvSpPr>
        <p:spPr>
          <a:xfrm>
            <a:off x="9501057" y="5121540"/>
            <a:ext cx="936538" cy="307777"/>
          </a:xfrm>
          <a:prstGeom prst="rect">
            <a:avLst/>
          </a:prstGeom>
          <a:noFill/>
        </p:spPr>
        <p:txBody>
          <a:bodyPr wrap="none" rtlCol="0">
            <a:spAutoFit/>
          </a:bodyPr>
          <a:lstStyle/>
          <a:p>
            <a:r>
              <a:rPr lang="fr-FR" sz="1400" dirty="0" err="1">
                <a:solidFill>
                  <a:srgbClr val="C00000"/>
                </a:solidFill>
              </a:rPr>
              <a:t>MemRead</a:t>
            </a:r>
            <a:endParaRPr lang="fr-FR" sz="1400" dirty="0">
              <a:solidFill>
                <a:srgbClr val="C00000"/>
              </a:solidFill>
            </a:endParaRPr>
          </a:p>
        </p:txBody>
      </p:sp>
      <p:sp>
        <p:nvSpPr>
          <p:cNvPr id="114" name="Oval 113"/>
          <p:cNvSpPr/>
          <p:nvPr/>
        </p:nvSpPr>
        <p:spPr>
          <a:xfrm>
            <a:off x="8779311" y="3963965"/>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15" name="Straight Connector 114"/>
          <p:cNvCxnSpPr/>
          <p:nvPr/>
        </p:nvCxnSpPr>
        <p:spPr>
          <a:xfrm flipV="1">
            <a:off x="11496009" y="2993097"/>
            <a:ext cx="1" cy="36052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11029321" y="2697136"/>
            <a:ext cx="1007135" cy="307777"/>
          </a:xfrm>
          <a:prstGeom prst="rect">
            <a:avLst/>
          </a:prstGeom>
          <a:noFill/>
        </p:spPr>
        <p:txBody>
          <a:bodyPr wrap="none" rtlCol="0">
            <a:spAutoFit/>
          </a:bodyPr>
          <a:lstStyle/>
          <a:p>
            <a:r>
              <a:rPr lang="fr-FR" sz="1400" dirty="0" err="1">
                <a:solidFill>
                  <a:srgbClr val="C00000"/>
                </a:solidFill>
              </a:rPr>
              <a:t>MemToReg</a:t>
            </a:r>
            <a:endParaRPr lang="fr-FR" sz="1400" dirty="0">
              <a:solidFill>
                <a:srgbClr val="C00000"/>
              </a:solidFill>
            </a:endParaRPr>
          </a:p>
        </p:txBody>
      </p:sp>
      <p:sp>
        <p:nvSpPr>
          <p:cNvPr id="119" name="Rounded Rectangle 118"/>
          <p:cNvSpPr/>
          <p:nvPr/>
        </p:nvSpPr>
        <p:spPr>
          <a:xfrm>
            <a:off x="11307443" y="3368043"/>
            <a:ext cx="378320" cy="1315810"/>
          </a:xfrm>
          <a:prstGeom prst="roundRect">
            <a:avLst>
              <a:gd name="adj" fmla="val 50000"/>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nchorCtr="1"/>
          <a:lstStyle/>
          <a:p>
            <a:pPr algn="ctr"/>
            <a:r>
              <a:rPr lang="fr-FR" sz="1200" b="1" dirty="0">
                <a:solidFill>
                  <a:schemeClr val="tx1"/>
                </a:solidFill>
              </a:rPr>
              <a:t>1mux0</a:t>
            </a:r>
          </a:p>
        </p:txBody>
      </p:sp>
      <p:cxnSp>
        <p:nvCxnSpPr>
          <p:cNvPr id="4" name="Elbow Connector 3"/>
          <p:cNvCxnSpPr>
            <a:stCxn id="119" idx="3"/>
            <a:endCxn id="189" idx="1"/>
          </p:cNvCxnSpPr>
          <p:nvPr/>
        </p:nvCxnSpPr>
        <p:spPr>
          <a:xfrm flipH="1">
            <a:off x="3906711" y="4025948"/>
            <a:ext cx="7779052" cy="1112041"/>
          </a:xfrm>
          <a:prstGeom prst="bentConnector5">
            <a:avLst>
              <a:gd name="adj1" fmla="val -2939"/>
              <a:gd name="adj2" fmla="val 244365"/>
              <a:gd name="adj3" fmla="val 10458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1" name="Oval 120"/>
          <p:cNvSpPr/>
          <p:nvPr/>
        </p:nvSpPr>
        <p:spPr>
          <a:xfrm>
            <a:off x="6713083" y="5431496"/>
            <a:ext cx="71091" cy="71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22" name="Straight Arrow Connector 121"/>
          <p:cNvCxnSpPr/>
          <p:nvPr/>
        </p:nvCxnSpPr>
        <p:spPr>
          <a:xfrm>
            <a:off x="5974442" y="4579118"/>
            <a:ext cx="73864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3" name="Rounded Rectangle 122"/>
          <p:cNvSpPr/>
          <p:nvPr/>
        </p:nvSpPr>
        <p:spPr>
          <a:xfrm>
            <a:off x="6721513" y="4347285"/>
            <a:ext cx="378320" cy="1315810"/>
          </a:xfrm>
          <a:prstGeom prst="roundRect">
            <a:avLst>
              <a:gd name="adj" fmla="val 50000"/>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nchorCtr="1"/>
          <a:lstStyle/>
          <a:p>
            <a:pPr algn="ctr"/>
            <a:r>
              <a:rPr lang="fr-FR" sz="1200" b="1" dirty="0">
                <a:solidFill>
                  <a:schemeClr val="tx1"/>
                </a:solidFill>
              </a:rPr>
              <a:t>1mux0</a:t>
            </a:r>
          </a:p>
        </p:txBody>
      </p:sp>
      <p:cxnSp>
        <p:nvCxnSpPr>
          <p:cNvPr id="124" name="Straight Connector 123"/>
          <p:cNvCxnSpPr>
            <a:stCxn id="123" idx="0"/>
          </p:cNvCxnSpPr>
          <p:nvPr/>
        </p:nvCxnSpPr>
        <p:spPr>
          <a:xfrm flipV="1">
            <a:off x="6910673" y="4084453"/>
            <a:ext cx="0" cy="262832"/>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6563621" y="3823669"/>
            <a:ext cx="694101" cy="307777"/>
          </a:xfrm>
          <a:prstGeom prst="rect">
            <a:avLst/>
          </a:prstGeom>
          <a:noFill/>
        </p:spPr>
        <p:txBody>
          <a:bodyPr wrap="none" rtlCol="0">
            <a:spAutoFit/>
          </a:bodyPr>
          <a:lstStyle/>
          <a:p>
            <a:r>
              <a:rPr lang="fr-FR" sz="1400" dirty="0" err="1">
                <a:solidFill>
                  <a:srgbClr val="C00000"/>
                </a:solidFill>
              </a:rPr>
              <a:t>ALUSrc</a:t>
            </a:r>
            <a:endParaRPr lang="fr-FR" sz="1400" dirty="0">
              <a:solidFill>
                <a:srgbClr val="C00000"/>
              </a:solidFill>
            </a:endParaRPr>
          </a:p>
        </p:txBody>
      </p:sp>
      <p:cxnSp>
        <p:nvCxnSpPr>
          <p:cNvPr id="126" name="Elbow Connector 125"/>
          <p:cNvCxnSpPr>
            <a:endCxn id="121" idx="2"/>
          </p:cNvCxnSpPr>
          <p:nvPr/>
        </p:nvCxnSpPr>
        <p:spPr>
          <a:xfrm flipV="1">
            <a:off x="5970216" y="5467042"/>
            <a:ext cx="742867" cy="718136"/>
          </a:xfrm>
          <a:prstGeom prst="bent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Elbow Connector 126"/>
          <p:cNvCxnSpPr>
            <a:stCxn id="123" idx="3"/>
            <a:endCxn id="120" idx="2"/>
          </p:cNvCxnSpPr>
          <p:nvPr/>
        </p:nvCxnSpPr>
        <p:spPr>
          <a:xfrm flipV="1">
            <a:off x="7099833" y="4589314"/>
            <a:ext cx="435785" cy="415876"/>
          </a:xfrm>
          <a:prstGeom prst="bentConnector3">
            <a:avLst>
              <a:gd name="adj1" fmla="val 3272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Elbow Connector 127"/>
          <p:cNvCxnSpPr>
            <a:stCxn id="129" idx="4"/>
            <a:endCxn id="130" idx="2"/>
          </p:cNvCxnSpPr>
          <p:nvPr/>
        </p:nvCxnSpPr>
        <p:spPr>
          <a:xfrm rot="5400000" flipH="1" flipV="1">
            <a:off x="7623434" y="3103687"/>
            <a:ext cx="72000" cy="3010441"/>
          </a:xfrm>
          <a:prstGeom prst="bentConnector4">
            <a:avLst>
              <a:gd name="adj1" fmla="val -1870810"/>
              <a:gd name="adj2" fmla="val 81804"/>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9" name="Oval 128"/>
          <p:cNvSpPr/>
          <p:nvPr/>
        </p:nvSpPr>
        <p:spPr>
          <a:xfrm>
            <a:off x="6082214" y="4500908"/>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6" name="Straight Connector 85"/>
          <p:cNvCxnSpPr/>
          <p:nvPr/>
        </p:nvCxnSpPr>
        <p:spPr>
          <a:xfrm>
            <a:off x="2242851" y="3589763"/>
            <a:ext cx="0" cy="260569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I[15-11] BUS"/>
          <p:cNvCxnSpPr/>
          <p:nvPr/>
        </p:nvCxnSpPr>
        <p:spPr>
          <a:xfrm>
            <a:off x="2249784" y="6195454"/>
            <a:ext cx="3140820"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2" name="Freeform 91"/>
          <p:cNvSpPr/>
          <p:nvPr/>
        </p:nvSpPr>
        <p:spPr>
          <a:xfrm>
            <a:off x="7557466" y="1831203"/>
            <a:ext cx="849663" cy="1399923"/>
          </a:xfrm>
          <a:custGeom>
            <a:avLst/>
            <a:gdLst>
              <a:gd name="connsiteX0" fmla="*/ 0 w 849663"/>
              <a:gd name="connsiteY0" fmla="*/ 857756 h 1399923"/>
              <a:gd name="connsiteX1" fmla="*/ 8092 w 849663"/>
              <a:gd name="connsiteY1" fmla="*/ 1399923 h 1399923"/>
              <a:gd name="connsiteX2" fmla="*/ 849663 w 849663"/>
              <a:gd name="connsiteY2" fmla="*/ 1116701 h 1399923"/>
              <a:gd name="connsiteX3" fmla="*/ 849663 w 849663"/>
              <a:gd name="connsiteY3" fmla="*/ 275130 h 1399923"/>
              <a:gd name="connsiteX4" fmla="*/ 8092 w 849663"/>
              <a:gd name="connsiteY4" fmla="*/ 0 h 1399923"/>
              <a:gd name="connsiteX5" fmla="*/ 0 w 849663"/>
              <a:gd name="connsiteY5" fmla="*/ 606903 h 1399923"/>
              <a:gd name="connsiteX6" fmla="*/ 356049 w 849663"/>
              <a:gd name="connsiteY6" fmla="*/ 695915 h 1399923"/>
              <a:gd name="connsiteX7" fmla="*/ 0 w 849663"/>
              <a:gd name="connsiteY7" fmla="*/ 857756 h 1399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9663" h="1399923">
                <a:moveTo>
                  <a:pt x="0" y="857756"/>
                </a:moveTo>
                <a:lnTo>
                  <a:pt x="8092" y="1399923"/>
                </a:lnTo>
                <a:lnTo>
                  <a:pt x="849663" y="1116701"/>
                </a:lnTo>
                <a:lnTo>
                  <a:pt x="849663" y="275130"/>
                </a:lnTo>
                <a:lnTo>
                  <a:pt x="8092" y="0"/>
                </a:lnTo>
                <a:lnTo>
                  <a:pt x="0" y="606903"/>
                </a:lnTo>
                <a:lnTo>
                  <a:pt x="356049" y="695915"/>
                </a:lnTo>
                <a:lnTo>
                  <a:pt x="0" y="857756"/>
                </a:lnTo>
                <a:close/>
              </a:path>
            </a:pathLst>
          </a:custGeom>
          <a:solidFill>
            <a:srgbClr val="F2F2F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C00000"/>
              </a:solidFill>
            </a:endParaRPr>
          </a:p>
        </p:txBody>
      </p:sp>
      <p:sp>
        <p:nvSpPr>
          <p:cNvPr id="93" name="TextBox 92"/>
          <p:cNvSpPr txBox="1"/>
          <p:nvPr/>
        </p:nvSpPr>
        <p:spPr>
          <a:xfrm>
            <a:off x="7888723" y="2341519"/>
            <a:ext cx="530915" cy="338554"/>
          </a:xfrm>
          <a:prstGeom prst="rect">
            <a:avLst/>
          </a:prstGeom>
          <a:noFill/>
          <a:ln>
            <a:noFill/>
          </a:ln>
        </p:spPr>
        <p:txBody>
          <a:bodyPr wrap="none" rtlCol="0">
            <a:spAutoFit/>
          </a:bodyPr>
          <a:lstStyle/>
          <a:p>
            <a:r>
              <a:rPr lang="fr-FR" sz="1600" b="1" dirty="0" err="1"/>
              <a:t>Add</a:t>
            </a:r>
            <a:endParaRPr lang="fr-FR" sz="1600" b="1" dirty="0"/>
          </a:p>
        </p:txBody>
      </p:sp>
      <p:sp>
        <p:nvSpPr>
          <p:cNvPr id="94" name="Oval 93"/>
          <p:cNvSpPr/>
          <p:nvPr/>
        </p:nvSpPr>
        <p:spPr>
          <a:xfrm>
            <a:off x="6598409" y="2534019"/>
            <a:ext cx="627851" cy="895880"/>
          </a:xfrm>
          <a:prstGeom prst="ellipse">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5" name="TextBox 94"/>
          <p:cNvSpPr txBox="1"/>
          <p:nvPr/>
        </p:nvSpPr>
        <p:spPr>
          <a:xfrm>
            <a:off x="6598409" y="2804371"/>
            <a:ext cx="627851" cy="338554"/>
          </a:xfrm>
          <a:prstGeom prst="rect">
            <a:avLst/>
          </a:prstGeom>
          <a:noFill/>
        </p:spPr>
        <p:txBody>
          <a:bodyPr wrap="square" rtlCol="0">
            <a:spAutoFit/>
          </a:bodyPr>
          <a:lstStyle/>
          <a:p>
            <a:pPr algn="ctr"/>
            <a:r>
              <a:rPr lang="fr-FR" sz="1600" b="1" dirty="0"/>
              <a:t>&lt;&lt; 2</a:t>
            </a:r>
          </a:p>
        </p:txBody>
      </p:sp>
      <p:sp>
        <p:nvSpPr>
          <p:cNvPr id="116" name="Rounded Rectangle 115"/>
          <p:cNvSpPr/>
          <p:nvPr/>
        </p:nvSpPr>
        <p:spPr>
          <a:xfrm>
            <a:off x="8907576" y="1437752"/>
            <a:ext cx="378320" cy="1315810"/>
          </a:xfrm>
          <a:prstGeom prst="roundRect">
            <a:avLst>
              <a:gd name="adj" fmla="val 50000"/>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nchorCtr="1"/>
          <a:lstStyle/>
          <a:p>
            <a:pPr algn="ctr"/>
            <a:r>
              <a:rPr lang="fr-FR" sz="1200" b="1" dirty="0">
                <a:solidFill>
                  <a:schemeClr val="tx1"/>
                </a:solidFill>
              </a:rPr>
              <a:t>0mux1</a:t>
            </a:r>
          </a:p>
        </p:txBody>
      </p:sp>
      <p:cxnSp>
        <p:nvCxnSpPr>
          <p:cNvPr id="117" name="Straight Connector 116"/>
          <p:cNvCxnSpPr/>
          <p:nvPr/>
        </p:nvCxnSpPr>
        <p:spPr>
          <a:xfrm flipV="1">
            <a:off x="9096736" y="2753562"/>
            <a:ext cx="0" cy="11128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8804769" y="2800668"/>
            <a:ext cx="590803" cy="307777"/>
          </a:xfrm>
          <a:prstGeom prst="rect">
            <a:avLst/>
          </a:prstGeom>
          <a:noFill/>
        </p:spPr>
        <p:txBody>
          <a:bodyPr wrap="none" rtlCol="0">
            <a:spAutoFit/>
          </a:bodyPr>
          <a:lstStyle/>
          <a:p>
            <a:r>
              <a:rPr lang="fr-FR" sz="1400" dirty="0" err="1">
                <a:solidFill>
                  <a:srgbClr val="C00000"/>
                </a:solidFill>
              </a:rPr>
              <a:t>PCSrc</a:t>
            </a:r>
            <a:endParaRPr lang="fr-FR" sz="1400" dirty="0">
              <a:solidFill>
                <a:srgbClr val="C00000"/>
              </a:solidFill>
            </a:endParaRPr>
          </a:p>
        </p:txBody>
      </p:sp>
      <p:sp>
        <p:nvSpPr>
          <p:cNvPr id="135" name="ALU_label"/>
          <p:cNvSpPr txBox="1"/>
          <p:nvPr/>
        </p:nvSpPr>
        <p:spPr>
          <a:xfrm>
            <a:off x="7953068" y="3462205"/>
            <a:ext cx="589520" cy="369332"/>
          </a:xfrm>
          <a:prstGeom prst="rect">
            <a:avLst/>
          </a:prstGeom>
          <a:noFill/>
        </p:spPr>
        <p:txBody>
          <a:bodyPr wrap="none" rtlCol="0">
            <a:spAutoFit/>
          </a:bodyPr>
          <a:lstStyle/>
          <a:p>
            <a:r>
              <a:rPr lang="fr-FR" dirty="0" err="1">
                <a:solidFill>
                  <a:srgbClr val="C00000"/>
                </a:solidFill>
              </a:rPr>
              <a:t>zero</a:t>
            </a:r>
            <a:endParaRPr lang="fr-FR" dirty="0">
              <a:solidFill>
                <a:srgbClr val="C00000"/>
              </a:solidFill>
            </a:endParaRPr>
          </a:p>
        </p:txBody>
      </p:sp>
      <p:cxnSp>
        <p:nvCxnSpPr>
          <p:cNvPr id="136" name="Straight Arrow Connector 135"/>
          <p:cNvCxnSpPr/>
          <p:nvPr/>
        </p:nvCxnSpPr>
        <p:spPr>
          <a:xfrm flipV="1">
            <a:off x="8392501" y="3030525"/>
            <a:ext cx="400965" cy="424387"/>
          </a:xfrm>
          <a:prstGeom prst="straightConnector1">
            <a:avLst/>
          </a:prstGeom>
          <a:ln w="19050">
            <a:solidFill>
              <a:srgbClr val="C0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p:nvPr/>
        </p:nvCxnSpPr>
        <p:spPr>
          <a:xfrm>
            <a:off x="7226260" y="2996060"/>
            <a:ext cx="33120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Elbow Connector 137"/>
          <p:cNvCxnSpPr>
            <a:stCxn id="148" idx="0"/>
            <a:endCxn id="94" idx="2"/>
          </p:cNvCxnSpPr>
          <p:nvPr/>
        </p:nvCxnSpPr>
        <p:spPr>
          <a:xfrm rot="5400000" flipH="1" flipV="1">
            <a:off x="5258016" y="4061378"/>
            <a:ext cx="2419811" cy="260975"/>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p:nvPr/>
        </p:nvCxnSpPr>
        <p:spPr>
          <a:xfrm>
            <a:off x="8407129" y="2534019"/>
            <a:ext cx="500447"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Elbow Connector 139"/>
          <p:cNvCxnSpPr>
            <a:stCxn id="116" idx="3"/>
            <a:endCxn id="216" idx="0"/>
          </p:cNvCxnSpPr>
          <p:nvPr/>
        </p:nvCxnSpPr>
        <p:spPr>
          <a:xfrm flipH="1" flipV="1">
            <a:off x="475968" y="1993727"/>
            <a:ext cx="8809928" cy="101930"/>
          </a:xfrm>
          <a:prstGeom prst="bentConnector4">
            <a:avLst>
              <a:gd name="adj1" fmla="val -2595"/>
              <a:gd name="adj2" fmla="val 869719"/>
            </a:avLst>
          </a:prstGeom>
          <a:ln w="57150" cmpd="dbl">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906004" y="2102934"/>
            <a:ext cx="4665897" cy="0"/>
          </a:xfrm>
          <a:prstGeom prst="straightConnector1">
            <a:avLst/>
          </a:prstGeom>
          <a:ln w="57150" cmpd="dbl">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Elbow Connector 144"/>
          <p:cNvCxnSpPr>
            <a:stCxn id="146" idx="0"/>
            <a:endCxn id="147" idx="2"/>
          </p:cNvCxnSpPr>
          <p:nvPr/>
        </p:nvCxnSpPr>
        <p:spPr>
          <a:xfrm rot="5400000" flipH="1" flipV="1">
            <a:off x="7448033" y="565388"/>
            <a:ext cx="353159" cy="2565927"/>
          </a:xfrm>
          <a:prstGeom prst="bentConnector2">
            <a:avLst/>
          </a:prstGeom>
          <a:ln w="57150" cmpd="dbl">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6" name="Oval 145"/>
          <p:cNvSpPr/>
          <p:nvPr/>
        </p:nvSpPr>
        <p:spPr>
          <a:xfrm>
            <a:off x="6274808" y="2024930"/>
            <a:ext cx="133682" cy="13368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8" name="Oval 147"/>
          <p:cNvSpPr/>
          <p:nvPr/>
        </p:nvSpPr>
        <p:spPr>
          <a:xfrm>
            <a:off x="6265434" y="5401770"/>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9" name="TextBox 148"/>
          <p:cNvSpPr txBox="1"/>
          <p:nvPr/>
        </p:nvSpPr>
        <p:spPr>
          <a:xfrm>
            <a:off x="2240404" y="6154830"/>
            <a:ext cx="667170" cy="307777"/>
          </a:xfrm>
          <a:prstGeom prst="rect">
            <a:avLst/>
          </a:prstGeom>
          <a:noFill/>
        </p:spPr>
        <p:txBody>
          <a:bodyPr wrap="none" rtlCol="0">
            <a:spAutoFit/>
          </a:bodyPr>
          <a:lstStyle/>
          <a:p>
            <a:r>
              <a:rPr lang="fr-FR" sz="1400" dirty="0">
                <a:solidFill>
                  <a:schemeClr val="accent5">
                    <a:lumMod val="50000"/>
                  </a:schemeClr>
                </a:solidFill>
              </a:rPr>
              <a:t>I[15-0]</a:t>
            </a:r>
          </a:p>
        </p:txBody>
      </p:sp>
      <p:sp>
        <p:nvSpPr>
          <p:cNvPr id="132" name="Title 1"/>
          <p:cNvSpPr>
            <a:spLocks noGrp="1"/>
          </p:cNvSpPr>
          <p:nvPr>
            <p:ph type="title"/>
          </p:nvPr>
        </p:nvSpPr>
        <p:spPr>
          <a:xfrm>
            <a:off x="838200" y="365125"/>
            <a:ext cx="10515600" cy="1325563"/>
          </a:xfrm>
        </p:spPr>
        <p:txBody>
          <a:bodyPr>
            <a:normAutofit/>
          </a:bodyPr>
          <a:lstStyle/>
          <a:p>
            <a:pPr algn="ctr"/>
            <a:r>
              <a:rPr lang="fr-FR" b="1" dirty="0">
                <a:solidFill>
                  <a:srgbClr val="C00000"/>
                </a:solidFill>
              </a:rPr>
              <a:t>Signaux de contrôle et de commande</a:t>
            </a:r>
            <a:br>
              <a:rPr lang="fr-FR" b="1" dirty="0">
                <a:solidFill>
                  <a:srgbClr val="C00000"/>
                </a:solidFill>
              </a:rPr>
            </a:br>
            <a:endParaRPr lang="fr-FR" b="1" dirty="0">
              <a:solidFill>
                <a:srgbClr val="C00000"/>
              </a:solidFill>
            </a:endParaRPr>
          </a:p>
        </p:txBody>
      </p:sp>
      <p:sp>
        <p:nvSpPr>
          <p:cNvPr id="133" name="Oval 132"/>
          <p:cNvSpPr/>
          <p:nvPr/>
        </p:nvSpPr>
        <p:spPr>
          <a:xfrm>
            <a:off x="4438547" y="2577240"/>
            <a:ext cx="992504" cy="468663"/>
          </a:xfrm>
          <a:prstGeom prst="ellipse">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4" name="Oval 133"/>
          <p:cNvSpPr/>
          <p:nvPr/>
        </p:nvSpPr>
        <p:spPr>
          <a:xfrm>
            <a:off x="6390508" y="3737631"/>
            <a:ext cx="992504" cy="468663"/>
          </a:xfrm>
          <a:prstGeom prst="ellipse">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1" name="Oval 140"/>
          <p:cNvSpPr/>
          <p:nvPr/>
        </p:nvSpPr>
        <p:spPr>
          <a:xfrm>
            <a:off x="7632671" y="4853812"/>
            <a:ext cx="992504" cy="468663"/>
          </a:xfrm>
          <a:prstGeom prst="ellipse">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2" name="Oval 141"/>
          <p:cNvSpPr/>
          <p:nvPr/>
        </p:nvSpPr>
        <p:spPr>
          <a:xfrm>
            <a:off x="9456149" y="5073853"/>
            <a:ext cx="992504" cy="468663"/>
          </a:xfrm>
          <a:prstGeom prst="ellipse">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3" name="Oval 142"/>
          <p:cNvSpPr/>
          <p:nvPr/>
        </p:nvSpPr>
        <p:spPr>
          <a:xfrm>
            <a:off x="8584478" y="2665427"/>
            <a:ext cx="992504" cy="468663"/>
          </a:xfrm>
          <a:prstGeom prst="ellipse">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4" name="Oval 143"/>
          <p:cNvSpPr/>
          <p:nvPr/>
        </p:nvSpPr>
        <p:spPr>
          <a:xfrm>
            <a:off x="9461326" y="2624809"/>
            <a:ext cx="992504" cy="468663"/>
          </a:xfrm>
          <a:prstGeom prst="ellipse">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0" name="Oval 149"/>
          <p:cNvSpPr/>
          <p:nvPr/>
        </p:nvSpPr>
        <p:spPr>
          <a:xfrm>
            <a:off x="11015468" y="2611578"/>
            <a:ext cx="992504" cy="468663"/>
          </a:xfrm>
          <a:prstGeom prst="ellipse">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1" name="Oval 150"/>
          <p:cNvSpPr/>
          <p:nvPr/>
        </p:nvSpPr>
        <p:spPr>
          <a:xfrm>
            <a:off x="2703210" y="5672580"/>
            <a:ext cx="992504" cy="468663"/>
          </a:xfrm>
          <a:prstGeom prst="ellipse">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523349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1"/>
                                        </p:tgtEl>
                                        <p:attrNameLst>
                                          <p:attrName>style.visibility</p:attrName>
                                        </p:attrNameLst>
                                      </p:cBhvr>
                                      <p:to>
                                        <p:strVal val="visible"/>
                                      </p:to>
                                    </p:set>
                                    <p:animEffect transition="in" filter="fade">
                                      <p:cBhvr>
                                        <p:cTn id="7" dur="500"/>
                                        <p:tgtEl>
                                          <p:spTgt spid="15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3"/>
                                        </p:tgtEl>
                                        <p:attrNameLst>
                                          <p:attrName>style.visibility</p:attrName>
                                        </p:attrNameLst>
                                      </p:cBhvr>
                                      <p:to>
                                        <p:strVal val="visible"/>
                                      </p:to>
                                    </p:set>
                                    <p:animEffect transition="in" filter="fade">
                                      <p:cBhvr>
                                        <p:cTn id="10" dur="500"/>
                                        <p:tgtEl>
                                          <p:spTgt spid="13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4"/>
                                        </p:tgtEl>
                                        <p:attrNameLst>
                                          <p:attrName>style.visibility</p:attrName>
                                        </p:attrNameLst>
                                      </p:cBhvr>
                                      <p:to>
                                        <p:strVal val="visible"/>
                                      </p:to>
                                    </p:set>
                                    <p:animEffect transition="in" filter="fade">
                                      <p:cBhvr>
                                        <p:cTn id="13" dur="500"/>
                                        <p:tgtEl>
                                          <p:spTgt spid="13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1"/>
                                        </p:tgtEl>
                                        <p:attrNameLst>
                                          <p:attrName>style.visibility</p:attrName>
                                        </p:attrNameLst>
                                      </p:cBhvr>
                                      <p:to>
                                        <p:strVal val="visible"/>
                                      </p:to>
                                    </p:set>
                                    <p:animEffect transition="in" filter="fade">
                                      <p:cBhvr>
                                        <p:cTn id="16" dur="500"/>
                                        <p:tgtEl>
                                          <p:spTgt spid="14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2"/>
                                        </p:tgtEl>
                                        <p:attrNameLst>
                                          <p:attrName>style.visibility</p:attrName>
                                        </p:attrNameLst>
                                      </p:cBhvr>
                                      <p:to>
                                        <p:strVal val="visible"/>
                                      </p:to>
                                    </p:set>
                                    <p:animEffect transition="in" filter="fade">
                                      <p:cBhvr>
                                        <p:cTn id="19" dur="500"/>
                                        <p:tgtEl>
                                          <p:spTgt spid="14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3"/>
                                        </p:tgtEl>
                                        <p:attrNameLst>
                                          <p:attrName>style.visibility</p:attrName>
                                        </p:attrNameLst>
                                      </p:cBhvr>
                                      <p:to>
                                        <p:strVal val="visible"/>
                                      </p:to>
                                    </p:set>
                                    <p:animEffect transition="in" filter="fade">
                                      <p:cBhvr>
                                        <p:cTn id="22" dur="500"/>
                                        <p:tgtEl>
                                          <p:spTgt spid="14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4"/>
                                        </p:tgtEl>
                                        <p:attrNameLst>
                                          <p:attrName>style.visibility</p:attrName>
                                        </p:attrNameLst>
                                      </p:cBhvr>
                                      <p:to>
                                        <p:strVal val="visible"/>
                                      </p:to>
                                    </p:set>
                                    <p:animEffect transition="in" filter="fade">
                                      <p:cBhvr>
                                        <p:cTn id="25" dur="500"/>
                                        <p:tgtEl>
                                          <p:spTgt spid="14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50"/>
                                        </p:tgtEl>
                                        <p:attrNameLst>
                                          <p:attrName>style.visibility</p:attrName>
                                        </p:attrNameLst>
                                      </p:cBhvr>
                                      <p:to>
                                        <p:strVal val="visible"/>
                                      </p:to>
                                    </p:set>
                                    <p:animEffect transition="in" filter="fade">
                                      <p:cBhvr>
                                        <p:cTn id="28" dur="500"/>
                                        <p:tgtEl>
                                          <p:spTgt spid="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34" grpId="0" animBg="1"/>
      <p:bldP spid="141" grpId="0" animBg="1"/>
      <p:bldP spid="142" grpId="0" animBg="1"/>
      <p:bldP spid="143" grpId="0" animBg="1"/>
      <p:bldP spid="144" grpId="0" animBg="1"/>
      <p:bldP spid="150" grpId="0" animBg="1"/>
      <p:bldP spid="15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851263" y="1000973"/>
            <a:ext cx="10080000" cy="2033171"/>
          </a:xfrm>
          <a:prstGeom prst="rect">
            <a:avLst/>
          </a:prstGeom>
          <a:noFill/>
          <a:ln>
            <a:solidFill>
              <a:schemeClr val="bg1"/>
            </a:solidFill>
          </a:ln>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fr-FR" dirty="0" err="1">
                <a:solidFill>
                  <a:srgbClr val="00B050"/>
                </a:solidFill>
                <a:latin typeface="Consolas" panose="020B0609020204030204" pitchFamily="49" charset="0"/>
              </a:rPr>
              <a:t>sw</a:t>
            </a:r>
            <a:r>
              <a:rPr lang="fr-FR" dirty="0">
                <a:solidFill>
                  <a:srgbClr val="00B050"/>
                </a:solidFill>
              </a:rPr>
              <a:t> et </a:t>
            </a:r>
            <a:r>
              <a:rPr lang="fr-FR" dirty="0" err="1">
                <a:solidFill>
                  <a:srgbClr val="00B050"/>
                </a:solidFill>
                <a:latin typeface="Consolas" panose="020B0609020204030204" pitchFamily="49" charset="0"/>
              </a:rPr>
              <a:t>beq</a:t>
            </a:r>
            <a:r>
              <a:rPr lang="fr-FR" dirty="0">
                <a:solidFill>
                  <a:srgbClr val="00B050"/>
                </a:solidFill>
              </a:rPr>
              <a:t> sont les seules instructions dans notre exemple d’instructions qui ne modifient pas le contenu des registres.</a:t>
            </a:r>
          </a:p>
          <a:p>
            <a:pPr>
              <a:buFont typeface="Wingdings" panose="05000000000000000000" pitchFamily="2" charset="2"/>
              <a:buChar char="§"/>
            </a:pPr>
            <a:r>
              <a:rPr lang="fr-FR" dirty="0">
                <a:solidFill>
                  <a:schemeClr val="accent1">
                    <a:lumMod val="75000"/>
                  </a:schemeClr>
                </a:solidFill>
              </a:rPr>
              <a:t>Seules les instructions </a:t>
            </a:r>
            <a:r>
              <a:rPr lang="fr-FR" dirty="0" err="1">
                <a:solidFill>
                  <a:schemeClr val="accent1">
                    <a:lumMod val="75000"/>
                  </a:schemeClr>
                </a:solidFill>
                <a:latin typeface="Consolas" panose="020B0609020204030204" pitchFamily="49" charset="0"/>
              </a:rPr>
              <a:t>lw</a:t>
            </a:r>
            <a:r>
              <a:rPr lang="fr-FR" dirty="0">
                <a:solidFill>
                  <a:schemeClr val="accent1">
                    <a:lumMod val="75000"/>
                  </a:schemeClr>
                </a:solidFill>
              </a:rPr>
              <a:t>, </a:t>
            </a:r>
            <a:r>
              <a:rPr lang="fr-FR" dirty="0" err="1">
                <a:solidFill>
                  <a:schemeClr val="accent1">
                    <a:lumMod val="75000"/>
                  </a:schemeClr>
                </a:solidFill>
                <a:latin typeface="Consolas" panose="020B0609020204030204" pitchFamily="49" charset="0"/>
              </a:rPr>
              <a:t>sw</a:t>
            </a:r>
            <a:r>
              <a:rPr lang="fr-FR" dirty="0">
                <a:solidFill>
                  <a:schemeClr val="accent1">
                    <a:lumMod val="75000"/>
                  </a:schemeClr>
                </a:solidFill>
              </a:rPr>
              <a:t> et </a:t>
            </a:r>
            <a:r>
              <a:rPr lang="fr-FR" dirty="0" err="1">
                <a:solidFill>
                  <a:schemeClr val="accent1">
                    <a:lumMod val="75000"/>
                  </a:schemeClr>
                </a:solidFill>
                <a:latin typeface="Consolas" panose="020B0609020204030204" pitchFamily="49" charset="0"/>
              </a:rPr>
              <a:t>addi</a:t>
            </a:r>
            <a:r>
              <a:rPr lang="fr-FR" dirty="0">
                <a:solidFill>
                  <a:schemeClr val="accent1">
                    <a:lumMod val="75000"/>
                  </a:schemeClr>
                </a:solidFill>
              </a:rPr>
              <a:t> utilisent le champ « immédiat ».</a:t>
            </a:r>
          </a:p>
          <a:p>
            <a:pPr>
              <a:buFont typeface="Wingdings" panose="05000000000000000000" pitchFamily="2" charset="2"/>
              <a:buChar char="§"/>
            </a:pPr>
            <a:r>
              <a:rPr lang="fr-FR" dirty="0" err="1">
                <a:solidFill>
                  <a:srgbClr val="C00000"/>
                </a:solidFill>
              </a:rPr>
              <a:t>ALUOp</a:t>
            </a:r>
            <a:r>
              <a:rPr lang="fr-FR" dirty="0">
                <a:solidFill>
                  <a:srgbClr val="C00000"/>
                </a:solidFill>
              </a:rPr>
              <a:t> est fonction du champs « </a:t>
            </a:r>
            <a:r>
              <a:rPr lang="fr-FR" dirty="0" err="1">
                <a:solidFill>
                  <a:srgbClr val="C00000"/>
                </a:solidFill>
              </a:rPr>
              <a:t>func</a:t>
            </a:r>
            <a:r>
              <a:rPr lang="fr-FR" dirty="0">
                <a:solidFill>
                  <a:srgbClr val="C00000"/>
                </a:solidFill>
              </a:rPr>
              <a:t> » pour les instructions régulières (R-type).</a:t>
            </a:r>
          </a:p>
          <a:p>
            <a:pPr>
              <a:buFont typeface="Wingdings" panose="05000000000000000000" pitchFamily="2" charset="2"/>
              <a:buChar char="§"/>
            </a:pPr>
            <a:r>
              <a:rPr lang="fr-FR" dirty="0">
                <a:solidFill>
                  <a:schemeClr val="tx1"/>
                </a:solidFill>
              </a:rPr>
              <a:t>Le signal de contrôle </a:t>
            </a:r>
            <a:r>
              <a:rPr lang="fr-FR" dirty="0" err="1">
                <a:solidFill>
                  <a:schemeClr val="tx1"/>
                </a:solidFill>
              </a:rPr>
              <a:t>PCSrc</a:t>
            </a:r>
            <a:r>
              <a:rPr lang="fr-FR" dirty="0">
                <a:solidFill>
                  <a:schemeClr val="tx1"/>
                </a:solidFill>
              </a:rPr>
              <a:t> (non listé ici) est mis à « 1 » si l’instruction exécutée est </a:t>
            </a:r>
            <a:r>
              <a:rPr lang="fr-FR" dirty="0" err="1">
                <a:solidFill>
                  <a:schemeClr val="tx1"/>
                </a:solidFill>
                <a:latin typeface="Consolas" panose="020B0609020204030204" pitchFamily="49" charset="0"/>
              </a:rPr>
              <a:t>beq</a:t>
            </a:r>
            <a:r>
              <a:rPr lang="fr-FR" dirty="0">
                <a:solidFill>
                  <a:schemeClr val="tx1"/>
                </a:solidFill>
              </a:rPr>
              <a:t>  </a:t>
            </a:r>
            <a:r>
              <a:rPr lang="fr-FR" u="sng" dirty="0">
                <a:solidFill>
                  <a:schemeClr val="tx1"/>
                </a:solidFill>
              </a:rPr>
              <a:t>ET</a:t>
            </a:r>
            <a:r>
              <a:rPr lang="fr-FR" dirty="0">
                <a:solidFill>
                  <a:schemeClr val="tx1"/>
                </a:solidFill>
              </a:rPr>
              <a:t> si le flag « </a:t>
            </a:r>
            <a:r>
              <a:rPr lang="fr-FR" dirty="0" err="1">
                <a:solidFill>
                  <a:schemeClr val="tx1"/>
                </a:solidFill>
              </a:rPr>
              <a:t>zero</a:t>
            </a:r>
            <a:r>
              <a:rPr lang="fr-FR" dirty="0">
                <a:solidFill>
                  <a:schemeClr val="tx1"/>
                </a:solidFill>
              </a:rPr>
              <a:t> » de l’unité Arithmétique et Logique est « vrai ».</a:t>
            </a:r>
          </a:p>
        </p:txBody>
      </p:sp>
      <p:sp>
        <p:nvSpPr>
          <p:cNvPr id="7" name="Title 6"/>
          <p:cNvSpPr>
            <a:spLocks noGrp="1"/>
          </p:cNvSpPr>
          <p:nvPr>
            <p:ph type="title"/>
          </p:nvPr>
        </p:nvSpPr>
        <p:spPr/>
        <p:txBody>
          <a:bodyPr>
            <a:normAutofit fontScale="90000"/>
          </a:bodyPr>
          <a:lstStyle/>
          <a:p>
            <a:pPr algn="ctr"/>
            <a:r>
              <a:rPr lang="fr-FR" b="1" dirty="0">
                <a:solidFill>
                  <a:srgbClr val="C00000"/>
                </a:solidFill>
              </a:rPr>
              <a:t>Signaux de contrôle et de commande</a:t>
            </a:r>
            <a:br>
              <a:rPr lang="fr-FR" b="1" dirty="0">
                <a:solidFill>
                  <a:srgbClr val="C00000"/>
                </a:solidFill>
              </a:rPr>
            </a:br>
            <a:br>
              <a:rPr lang="fr-FR" b="1" dirty="0">
                <a:solidFill>
                  <a:srgbClr val="C00000"/>
                </a:solidFill>
              </a:rPr>
            </a:br>
            <a:endParaRPr lang="fr-FR" dirty="0"/>
          </a:p>
        </p:txBody>
      </p:sp>
      <p:graphicFrame>
        <p:nvGraphicFramePr>
          <p:cNvPr id="8" name="Content Placeholder 3"/>
          <p:cNvGraphicFramePr>
            <a:graphicFrameLocks/>
          </p:cNvGraphicFramePr>
          <p:nvPr>
            <p:extLst>
              <p:ext uri="{D42A27DB-BD31-4B8C-83A1-F6EECF244321}">
                <p14:modId xmlns:p14="http://schemas.microsoft.com/office/powerpoint/2010/main" val="1657462659"/>
              </p:ext>
            </p:extLst>
          </p:nvPr>
        </p:nvGraphicFramePr>
        <p:xfrm>
          <a:off x="851263" y="3034144"/>
          <a:ext cx="10080000" cy="3657600"/>
        </p:xfrm>
        <a:graphic>
          <a:graphicData uri="http://schemas.openxmlformats.org/drawingml/2006/table">
            <a:tbl>
              <a:tblPr firstRow="1" bandRow="1">
                <a:tableStyleId>{8EC20E35-A176-4012-BC5E-935CFFF8708E}</a:tableStyleId>
              </a:tblPr>
              <a:tblGrid>
                <a:gridCol w="1260000">
                  <a:extLst>
                    <a:ext uri="{9D8B030D-6E8A-4147-A177-3AD203B41FA5}">
                      <a16:colId xmlns:a16="http://schemas.microsoft.com/office/drawing/2014/main" val="20000"/>
                    </a:ext>
                  </a:extLst>
                </a:gridCol>
                <a:gridCol w="1260000">
                  <a:extLst>
                    <a:ext uri="{9D8B030D-6E8A-4147-A177-3AD203B41FA5}">
                      <a16:colId xmlns:a16="http://schemas.microsoft.com/office/drawing/2014/main" val="20001"/>
                    </a:ext>
                  </a:extLst>
                </a:gridCol>
                <a:gridCol w="1260000">
                  <a:extLst>
                    <a:ext uri="{9D8B030D-6E8A-4147-A177-3AD203B41FA5}">
                      <a16:colId xmlns:a16="http://schemas.microsoft.com/office/drawing/2014/main" val="20002"/>
                    </a:ext>
                  </a:extLst>
                </a:gridCol>
                <a:gridCol w="1260000">
                  <a:extLst>
                    <a:ext uri="{9D8B030D-6E8A-4147-A177-3AD203B41FA5}">
                      <a16:colId xmlns:a16="http://schemas.microsoft.com/office/drawing/2014/main" val="20003"/>
                    </a:ext>
                  </a:extLst>
                </a:gridCol>
                <a:gridCol w="1260000">
                  <a:extLst>
                    <a:ext uri="{9D8B030D-6E8A-4147-A177-3AD203B41FA5}">
                      <a16:colId xmlns:a16="http://schemas.microsoft.com/office/drawing/2014/main" val="20004"/>
                    </a:ext>
                  </a:extLst>
                </a:gridCol>
                <a:gridCol w="1260000">
                  <a:extLst>
                    <a:ext uri="{9D8B030D-6E8A-4147-A177-3AD203B41FA5}">
                      <a16:colId xmlns:a16="http://schemas.microsoft.com/office/drawing/2014/main" val="20005"/>
                    </a:ext>
                  </a:extLst>
                </a:gridCol>
                <a:gridCol w="1260000">
                  <a:extLst>
                    <a:ext uri="{9D8B030D-6E8A-4147-A177-3AD203B41FA5}">
                      <a16:colId xmlns:a16="http://schemas.microsoft.com/office/drawing/2014/main" val="20006"/>
                    </a:ext>
                  </a:extLst>
                </a:gridCol>
                <a:gridCol w="1260000">
                  <a:extLst>
                    <a:ext uri="{9D8B030D-6E8A-4147-A177-3AD203B41FA5}">
                      <a16:colId xmlns:a16="http://schemas.microsoft.com/office/drawing/2014/main" val="20007"/>
                    </a:ext>
                  </a:extLst>
                </a:gridCol>
              </a:tblGrid>
              <a:tr h="324000">
                <a:tc>
                  <a:txBody>
                    <a:bodyPr/>
                    <a:lstStyle/>
                    <a:p>
                      <a:pPr algn="ctr"/>
                      <a:r>
                        <a:rPr lang="fr-FR" sz="1800" b="0" dirty="0"/>
                        <a:t>Instruction</a:t>
                      </a:r>
                    </a:p>
                  </a:txBody>
                  <a:tcPr anchor="ctr"/>
                </a:tc>
                <a:tc>
                  <a:txBody>
                    <a:bodyPr/>
                    <a:lstStyle/>
                    <a:p>
                      <a:pPr algn="ctr"/>
                      <a:r>
                        <a:rPr lang="fr-FR" sz="1800" b="0" dirty="0" err="1"/>
                        <a:t>RegDst</a:t>
                      </a:r>
                      <a:endParaRPr lang="fr-FR" sz="1800" b="0" dirty="0"/>
                    </a:p>
                  </a:txBody>
                  <a:tcPr anchor="ctr"/>
                </a:tc>
                <a:tc>
                  <a:txBody>
                    <a:bodyPr/>
                    <a:lstStyle/>
                    <a:p>
                      <a:pPr algn="ctr"/>
                      <a:r>
                        <a:rPr lang="fr-FR" sz="1800" b="0" dirty="0" err="1"/>
                        <a:t>RegWrite</a:t>
                      </a:r>
                      <a:endParaRPr lang="fr-FR" sz="1800" b="0" dirty="0"/>
                    </a:p>
                  </a:txBody>
                  <a:tcPr anchor="ctr"/>
                </a:tc>
                <a:tc>
                  <a:txBody>
                    <a:bodyPr/>
                    <a:lstStyle/>
                    <a:p>
                      <a:pPr algn="ctr"/>
                      <a:r>
                        <a:rPr lang="fr-FR" sz="1800" b="0" dirty="0" err="1"/>
                        <a:t>ALUSrc</a:t>
                      </a:r>
                      <a:endParaRPr lang="fr-FR" sz="1800" b="0" dirty="0"/>
                    </a:p>
                  </a:txBody>
                  <a:tcPr anchor="ctr"/>
                </a:tc>
                <a:tc>
                  <a:txBody>
                    <a:bodyPr/>
                    <a:lstStyle/>
                    <a:p>
                      <a:pPr algn="ctr"/>
                      <a:r>
                        <a:rPr lang="fr-FR" sz="1800" b="0" dirty="0" err="1"/>
                        <a:t>ALUOp</a:t>
                      </a:r>
                      <a:endParaRPr lang="fr-FR" sz="1800" b="0" dirty="0"/>
                    </a:p>
                  </a:txBody>
                  <a:tcPr anchor="ctr"/>
                </a:tc>
                <a:tc>
                  <a:txBody>
                    <a:bodyPr/>
                    <a:lstStyle/>
                    <a:p>
                      <a:pPr algn="ctr"/>
                      <a:r>
                        <a:rPr lang="fr-FR" sz="1800" b="0" dirty="0" err="1"/>
                        <a:t>MemWrite</a:t>
                      </a:r>
                      <a:endParaRPr lang="fr-FR" sz="1800" b="0" dirty="0"/>
                    </a:p>
                  </a:txBody>
                  <a:tcPr anchor="ctr"/>
                </a:tc>
                <a:tc>
                  <a:txBody>
                    <a:bodyPr/>
                    <a:lstStyle/>
                    <a:p>
                      <a:pPr algn="ctr"/>
                      <a:r>
                        <a:rPr lang="fr-FR" sz="1800" b="0" dirty="0" err="1"/>
                        <a:t>MemRead</a:t>
                      </a:r>
                      <a:endParaRPr lang="fr-FR" sz="1800" b="0" dirty="0"/>
                    </a:p>
                  </a:txBody>
                  <a:tcPr anchor="ctr"/>
                </a:tc>
                <a:tc>
                  <a:txBody>
                    <a:bodyPr/>
                    <a:lstStyle/>
                    <a:p>
                      <a:pPr algn="ctr"/>
                      <a:r>
                        <a:rPr lang="fr-FR" sz="1800" b="0" dirty="0" err="1"/>
                        <a:t>MemToReg</a:t>
                      </a:r>
                      <a:endParaRPr lang="fr-FR" sz="1800" b="0" dirty="0"/>
                    </a:p>
                  </a:txBody>
                  <a:tcPr anchor="ctr"/>
                </a:tc>
                <a:extLst>
                  <a:ext uri="{0D108BD9-81ED-4DB2-BD59-A6C34878D82A}">
                    <a16:rowId xmlns:a16="http://schemas.microsoft.com/office/drawing/2014/main" val="10000"/>
                  </a:ext>
                </a:extLst>
              </a:tr>
              <a:tr h="324000">
                <a:tc>
                  <a:txBody>
                    <a:bodyPr/>
                    <a:lstStyle/>
                    <a:p>
                      <a:pPr algn="ctr"/>
                      <a:r>
                        <a:rPr lang="fr-FR" sz="1800" dirty="0" err="1">
                          <a:latin typeface="Consolas" panose="020B0609020204030204" pitchFamily="49" charset="0"/>
                        </a:rPr>
                        <a:t>add</a:t>
                      </a:r>
                      <a:endParaRPr lang="fr-FR" sz="1800" dirty="0">
                        <a:latin typeface="Consolas" panose="020B0609020204030204" pitchFamily="49" charset="0"/>
                      </a:endParaRPr>
                    </a:p>
                  </a:txBody>
                  <a:tcPr anchor="ctr"/>
                </a:tc>
                <a:tc>
                  <a:txBody>
                    <a:bodyPr/>
                    <a:lstStyle/>
                    <a:p>
                      <a:pPr algn="ctr"/>
                      <a:r>
                        <a:rPr lang="fr-FR" sz="1800" dirty="0"/>
                        <a:t>1</a:t>
                      </a:r>
                    </a:p>
                  </a:txBody>
                  <a:tcPr anchor="ctr"/>
                </a:tc>
                <a:tc>
                  <a:txBody>
                    <a:bodyPr/>
                    <a:lstStyle/>
                    <a:p>
                      <a:pPr algn="ctr"/>
                      <a:r>
                        <a:rPr lang="fr-FR" sz="1800" dirty="0"/>
                        <a:t>1</a:t>
                      </a:r>
                    </a:p>
                  </a:txBody>
                  <a:tcPr anchor="ctr"/>
                </a:tc>
                <a:tc>
                  <a:txBody>
                    <a:bodyPr/>
                    <a:lstStyle/>
                    <a:p>
                      <a:pPr algn="ctr"/>
                      <a:r>
                        <a:rPr lang="fr-FR" sz="1800" dirty="0"/>
                        <a:t>1</a:t>
                      </a:r>
                    </a:p>
                  </a:txBody>
                  <a:tcPr anchor="ctr"/>
                </a:tc>
                <a:tc>
                  <a:txBody>
                    <a:bodyPr/>
                    <a:lstStyle/>
                    <a:p>
                      <a:pPr algn="ctr"/>
                      <a:r>
                        <a:rPr lang="fr-FR" sz="1800" b="1" dirty="0">
                          <a:solidFill>
                            <a:srgbClr val="C00000"/>
                          </a:solidFill>
                        </a:rPr>
                        <a:t>010</a:t>
                      </a:r>
                    </a:p>
                  </a:txBody>
                  <a:tcPr anchor="ctr"/>
                </a:tc>
                <a:tc>
                  <a:txBody>
                    <a:bodyPr/>
                    <a:lstStyle/>
                    <a:p>
                      <a:pPr algn="ctr"/>
                      <a:r>
                        <a:rPr lang="fr-FR" sz="1800" dirty="0"/>
                        <a:t>0</a:t>
                      </a:r>
                    </a:p>
                  </a:txBody>
                  <a:tcPr anchor="ctr"/>
                </a:tc>
                <a:tc>
                  <a:txBody>
                    <a:bodyPr/>
                    <a:lstStyle/>
                    <a:p>
                      <a:pPr algn="ctr"/>
                      <a:r>
                        <a:rPr lang="fr-FR" sz="1800" dirty="0"/>
                        <a:t>0</a:t>
                      </a:r>
                    </a:p>
                  </a:txBody>
                  <a:tcPr anchor="ctr"/>
                </a:tc>
                <a:tc>
                  <a:txBody>
                    <a:bodyPr/>
                    <a:lstStyle/>
                    <a:p>
                      <a:pPr algn="ctr"/>
                      <a:r>
                        <a:rPr lang="fr-FR" sz="1800" dirty="0"/>
                        <a:t>0</a:t>
                      </a:r>
                    </a:p>
                  </a:txBody>
                  <a:tcPr anchor="ctr"/>
                </a:tc>
                <a:extLst>
                  <a:ext uri="{0D108BD9-81ED-4DB2-BD59-A6C34878D82A}">
                    <a16:rowId xmlns:a16="http://schemas.microsoft.com/office/drawing/2014/main" val="10001"/>
                  </a:ext>
                </a:extLst>
              </a:tr>
              <a:tr h="324000">
                <a:tc>
                  <a:txBody>
                    <a:bodyPr/>
                    <a:lstStyle/>
                    <a:p>
                      <a:pPr algn="ctr"/>
                      <a:r>
                        <a:rPr lang="fr-FR" sz="1800" dirty="0" err="1">
                          <a:latin typeface="Consolas" panose="020B0609020204030204" pitchFamily="49" charset="0"/>
                        </a:rPr>
                        <a:t>sub</a:t>
                      </a:r>
                      <a:endParaRPr lang="fr-FR" sz="1800" dirty="0">
                        <a:latin typeface="Consolas" panose="020B0609020204030204" pitchFamily="49" charset="0"/>
                      </a:endParaRPr>
                    </a:p>
                  </a:txBody>
                  <a:tcPr anchor="ctr"/>
                </a:tc>
                <a:tc>
                  <a:txBody>
                    <a:bodyPr/>
                    <a:lstStyle/>
                    <a:p>
                      <a:pPr algn="ctr"/>
                      <a:r>
                        <a:rPr lang="fr-FR" sz="1800" dirty="0"/>
                        <a:t>1</a:t>
                      </a:r>
                    </a:p>
                  </a:txBody>
                  <a:tcPr anchor="ctr"/>
                </a:tc>
                <a:tc>
                  <a:txBody>
                    <a:bodyPr/>
                    <a:lstStyle/>
                    <a:p>
                      <a:pPr algn="ctr"/>
                      <a:r>
                        <a:rPr lang="fr-FR" sz="1800" dirty="0"/>
                        <a:t>1</a:t>
                      </a:r>
                    </a:p>
                  </a:txBody>
                  <a:tcPr anchor="ctr"/>
                </a:tc>
                <a:tc>
                  <a:txBody>
                    <a:bodyPr/>
                    <a:lstStyle/>
                    <a:p>
                      <a:pPr algn="ctr"/>
                      <a:r>
                        <a:rPr lang="fr-FR" sz="1800" dirty="0"/>
                        <a:t>1</a:t>
                      </a:r>
                    </a:p>
                  </a:txBody>
                  <a:tcPr anchor="ctr"/>
                </a:tc>
                <a:tc>
                  <a:txBody>
                    <a:bodyPr/>
                    <a:lstStyle/>
                    <a:p>
                      <a:pPr algn="ctr"/>
                      <a:r>
                        <a:rPr lang="fr-FR" sz="1800" b="1" dirty="0">
                          <a:solidFill>
                            <a:srgbClr val="C00000"/>
                          </a:solidFill>
                        </a:rPr>
                        <a:t>110</a:t>
                      </a:r>
                    </a:p>
                  </a:txBody>
                  <a:tcPr anchor="ctr"/>
                </a:tc>
                <a:tc>
                  <a:txBody>
                    <a:bodyPr/>
                    <a:lstStyle/>
                    <a:p>
                      <a:pPr algn="ctr"/>
                      <a:r>
                        <a:rPr lang="fr-FR" sz="1800" dirty="0"/>
                        <a:t>0</a:t>
                      </a:r>
                    </a:p>
                  </a:txBody>
                  <a:tcPr anchor="ctr"/>
                </a:tc>
                <a:tc>
                  <a:txBody>
                    <a:bodyPr/>
                    <a:lstStyle/>
                    <a:p>
                      <a:pPr algn="ctr"/>
                      <a:r>
                        <a:rPr lang="fr-FR" sz="1800" dirty="0"/>
                        <a:t>0</a:t>
                      </a:r>
                    </a:p>
                  </a:txBody>
                  <a:tcPr anchor="ctr"/>
                </a:tc>
                <a:tc>
                  <a:txBody>
                    <a:bodyPr/>
                    <a:lstStyle/>
                    <a:p>
                      <a:pPr algn="ctr"/>
                      <a:r>
                        <a:rPr lang="fr-FR" sz="1800" dirty="0"/>
                        <a:t>0</a:t>
                      </a:r>
                    </a:p>
                  </a:txBody>
                  <a:tcPr anchor="ctr"/>
                </a:tc>
                <a:extLst>
                  <a:ext uri="{0D108BD9-81ED-4DB2-BD59-A6C34878D82A}">
                    <a16:rowId xmlns:a16="http://schemas.microsoft.com/office/drawing/2014/main" val="10002"/>
                  </a:ext>
                </a:extLst>
              </a:tr>
              <a:tr h="324000">
                <a:tc>
                  <a:txBody>
                    <a:bodyPr/>
                    <a:lstStyle/>
                    <a:p>
                      <a:pPr algn="ctr"/>
                      <a:r>
                        <a:rPr lang="fr-FR" sz="1800" dirty="0">
                          <a:latin typeface="Consolas" panose="020B0609020204030204" pitchFamily="49" charset="0"/>
                        </a:rPr>
                        <a:t>and</a:t>
                      </a:r>
                    </a:p>
                  </a:txBody>
                  <a:tcPr anchor="ctr"/>
                </a:tc>
                <a:tc>
                  <a:txBody>
                    <a:bodyPr/>
                    <a:lstStyle/>
                    <a:p>
                      <a:pPr algn="ctr"/>
                      <a:r>
                        <a:rPr lang="fr-FR" sz="1800" dirty="0"/>
                        <a:t>1</a:t>
                      </a:r>
                    </a:p>
                  </a:txBody>
                  <a:tcPr anchor="ctr"/>
                </a:tc>
                <a:tc>
                  <a:txBody>
                    <a:bodyPr/>
                    <a:lstStyle/>
                    <a:p>
                      <a:pPr algn="ctr"/>
                      <a:r>
                        <a:rPr lang="fr-FR" sz="1800" dirty="0"/>
                        <a:t>1</a:t>
                      </a:r>
                    </a:p>
                  </a:txBody>
                  <a:tcPr anchor="ctr"/>
                </a:tc>
                <a:tc>
                  <a:txBody>
                    <a:bodyPr/>
                    <a:lstStyle/>
                    <a:p>
                      <a:pPr algn="ctr"/>
                      <a:r>
                        <a:rPr lang="fr-FR" sz="1800" dirty="0"/>
                        <a:t>1</a:t>
                      </a:r>
                    </a:p>
                  </a:txBody>
                  <a:tcPr anchor="ctr"/>
                </a:tc>
                <a:tc>
                  <a:txBody>
                    <a:bodyPr/>
                    <a:lstStyle/>
                    <a:p>
                      <a:pPr algn="ctr"/>
                      <a:r>
                        <a:rPr lang="fr-FR" sz="1800" b="1" dirty="0">
                          <a:solidFill>
                            <a:srgbClr val="C00000"/>
                          </a:solidFill>
                        </a:rPr>
                        <a:t>000</a:t>
                      </a:r>
                    </a:p>
                  </a:txBody>
                  <a:tcPr anchor="ctr"/>
                </a:tc>
                <a:tc>
                  <a:txBody>
                    <a:bodyPr/>
                    <a:lstStyle/>
                    <a:p>
                      <a:pPr algn="ctr"/>
                      <a:r>
                        <a:rPr lang="fr-FR" sz="1800" dirty="0"/>
                        <a:t>0</a:t>
                      </a:r>
                    </a:p>
                  </a:txBody>
                  <a:tcPr anchor="ctr"/>
                </a:tc>
                <a:tc>
                  <a:txBody>
                    <a:bodyPr/>
                    <a:lstStyle/>
                    <a:p>
                      <a:pPr algn="ctr"/>
                      <a:r>
                        <a:rPr lang="fr-FR" sz="1800" dirty="0"/>
                        <a:t>0</a:t>
                      </a:r>
                    </a:p>
                  </a:txBody>
                  <a:tcPr anchor="ctr"/>
                </a:tc>
                <a:tc>
                  <a:txBody>
                    <a:bodyPr/>
                    <a:lstStyle/>
                    <a:p>
                      <a:pPr algn="ctr"/>
                      <a:r>
                        <a:rPr lang="fr-FR" sz="1800" dirty="0"/>
                        <a:t>0</a:t>
                      </a:r>
                    </a:p>
                  </a:txBody>
                  <a:tcPr anchor="ctr"/>
                </a:tc>
                <a:extLst>
                  <a:ext uri="{0D108BD9-81ED-4DB2-BD59-A6C34878D82A}">
                    <a16:rowId xmlns:a16="http://schemas.microsoft.com/office/drawing/2014/main" val="10003"/>
                  </a:ext>
                </a:extLst>
              </a:tr>
              <a:tr h="324000">
                <a:tc>
                  <a:txBody>
                    <a:bodyPr/>
                    <a:lstStyle/>
                    <a:p>
                      <a:pPr algn="ctr"/>
                      <a:r>
                        <a:rPr lang="fr-FR" sz="1800" dirty="0">
                          <a:latin typeface="Consolas" panose="020B0609020204030204" pitchFamily="49" charset="0"/>
                        </a:rPr>
                        <a:t>or</a:t>
                      </a:r>
                    </a:p>
                  </a:txBody>
                  <a:tcPr anchor="ctr"/>
                </a:tc>
                <a:tc>
                  <a:txBody>
                    <a:bodyPr/>
                    <a:lstStyle/>
                    <a:p>
                      <a:pPr algn="ctr"/>
                      <a:r>
                        <a:rPr lang="fr-FR" sz="1800" dirty="0"/>
                        <a:t>1</a:t>
                      </a:r>
                    </a:p>
                  </a:txBody>
                  <a:tcPr anchor="ctr"/>
                </a:tc>
                <a:tc>
                  <a:txBody>
                    <a:bodyPr/>
                    <a:lstStyle/>
                    <a:p>
                      <a:pPr algn="ctr"/>
                      <a:r>
                        <a:rPr lang="fr-FR" sz="1800" dirty="0"/>
                        <a:t>1</a:t>
                      </a:r>
                    </a:p>
                  </a:txBody>
                  <a:tcPr anchor="ctr"/>
                </a:tc>
                <a:tc>
                  <a:txBody>
                    <a:bodyPr/>
                    <a:lstStyle/>
                    <a:p>
                      <a:pPr algn="ctr"/>
                      <a:r>
                        <a:rPr lang="fr-FR" sz="1800" dirty="0"/>
                        <a:t>1</a:t>
                      </a:r>
                    </a:p>
                  </a:txBody>
                  <a:tcPr anchor="ctr"/>
                </a:tc>
                <a:tc>
                  <a:txBody>
                    <a:bodyPr/>
                    <a:lstStyle/>
                    <a:p>
                      <a:pPr algn="ctr"/>
                      <a:r>
                        <a:rPr lang="fr-FR" sz="1800" b="1" dirty="0">
                          <a:solidFill>
                            <a:srgbClr val="C00000"/>
                          </a:solidFill>
                        </a:rPr>
                        <a:t>001</a:t>
                      </a:r>
                    </a:p>
                  </a:txBody>
                  <a:tcPr anchor="ctr"/>
                </a:tc>
                <a:tc>
                  <a:txBody>
                    <a:bodyPr/>
                    <a:lstStyle/>
                    <a:p>
                      <a:pPr algn="ctr"/>
                      <a:r>
                        <a:rPr lang="fr-FR" sz="1800" dirty="0"/>
                        <a:t>0</a:t>
                      </a:r>
                    </a:p>
                  </a:txBody>
                  <a:tcPr anchor="ctr"/>
                </a:tc>
                <a:tc>
                  <a:txBody>
                    <a:bodyPr/>
                    <a:lstStyle/>
                    <a:p>
                      <a:pPr algn="ctr"/>
                      <a:r>
                        <a:rPr lang="fr-FR" sz="1800" dirty="0"/>
                        <a:t>0</a:t>
                      </a:r>
                    </a:p>
                  </a:txBody>
                  <a:tcPr anchor="ctr"/>
                </a:tc>
                <a:tc>
                  <a:txBody>
                    <a:bodyPr/>
                    <a:lstStyle/>
                    <a:p>
                      <a:pPr algn="ctr"/>
                      <a:r>
                        <a:rPr lang="fr-FR" sz="1800" dirty="0"/>
                        <a:t>0</a:t>
                      </a:r>
                    </a:p>
                  </a:txBody>
                  <a:tcPr anchor="ctr"/>
                </a:tc>
                <a:extLst>
                  <a:ext uri="{0D108BD9-81ED-4DB2-BD59-A6C34878D82A}">
                    <a16:rowId xmlns:a16="http://schemas.microsoft.com/office/drawing/2014/main" val="10004"/>
                  </a:ext>
                </a:extLst>
              </a:tr>
              <a:tr h="324000">
                <a:tc>
                  <a:txBody>
                    <a:bodyPr/>
                    <a:lstStyle/>
                    <a:p>
                      <a:pPr algn="ctr"/>
                      <a:r>
                        <a:rPr lang="fr-FR" sz="1800" dirty="0" err="1">
                          <a:latin typeface="Consolas" panose="020B0609020204030204" pitchFamily="49" charset="0"/>
                        </a:rPr>
                        <a:t>slt</a:t>
                      </a:r>
                      <a:endParaRPr lang="fr-FR" sz="1800" dirty="0">
                        <a:latin typeface="Consolas" panose="020B0609020204030204" pitchFamily="49" charset="0"/>
                      </a:endParaRPr>
                    </a:p>
                  </a:txBody>
                  <a:tcPr anchor="ctr"/>
                </a:tc>
                <a:tc>
                  <a:txBody>
                    <a:bodyPr/>
                    <a:lstStyle/>
                    <a:p>
                      <a:pPr algn="ctr"/>
                      <a:r>
                        <a:rPr lang="fr-FR" sz="1800" dirty="0"/>
                        <a:t>1</a:t>
                      </a:r>
                    </a:p>
                  </a:txBody>
                  <a:tcPr anchor="ctr"/>
                </a:tc>
                <a:tc>
                  <a:txBody>
                    <a:bodyPr/>
                    <a:lstStyle/>
                    <a:p>
                      <a:pPr algn="ctr"/>
                      <a:r>
                        <a:rPr lang="fr-FR" sz="1800" dirty="0"/>
                        <a:t>1</a:t>
                      </a:r>
                    </a:p>
                  </a:txBody>
                  <a:tcPr anchor="ctr"/>
                </a:tc>
                <a:tc>
                  <a:txBody>
                    <a:bodyPr/>
                    <a:lstStyle/>
                    <a:p>
                      <a:pPr algn="ctr"/>
                      <a:r>
                        <a:rPr lang="fr-FR" sz="1800" dirty="0"/>
                        <a:t>1</a:t>
                      </a:r>
                    </a:p>
                  </a:txBody>
                  <a:tcPr anchor="ctr"/>
                </a:tc>
                <a:tc>
                  <a:txBody>
                    <a:bodyPr/>
                    <a:lstStyle/>
                    <a:p>
                      <a:pPr algn="ctr"/>
                      <a:r>
                        <a:rPr lang="fr-FR" sz="1800" b="1" dirty="0">
                          <a:solidFill>
                            <a:srgbClr val="C00000"/>
                          </a:solidFill>
                        </a:rPr>
                        <a:t>111</a:t>
                      </a:r>
                    </a:p>
                  </a:txBody>
                  <a:tcPr anchor="ctr"/>
                </a:tc>
                <a:tc>
                  <a:txBody>
                    <a:bodyPr/>
                    <a:lstStyle/>
                    <a:p>
                      <a:pPr algn="ctr"/>
                      <a:r>
                        <a:rPr lang="fr-FR" sz="1800" dirty="0"/>
                        <a:t>0</a:t>
                      </a:r>
                    </a:p>
                  </a:txBody>
                  <a:tcPr anchor="ctr"/>
                </a:tc>
                <a:tc>
                  <a:txBody>
                    <a:bodyPr/>
                    <a:lstStyle/>
                    <a:p>
                      <a:pPr algn="ctr"/>
                      <a:r>
                        <a:rPr lang="fr-FR" sz="1800" dirty="0"/>
                        <a:t>0</a:t>
                      </a:r>
                    </a:p>
                  </a:txBody>
                  <a:tcPr anchor="ctr"/>
                </a:tc>
                <a:tc>
                  <a:txBody>
                    <a:bodyPr/>
                    <a:lstStyle/>
                    <a:p>
                      <a:pPr algn="ctr"/>
                      <a:r>
                        <a:rPr lang="fr-FR" sz="1800" dirty="0"/>
                        <a:t>0</a:t>
                      </a:r>
                    </a:p>
                  </a:txBody>
                  <a:tcPr anchor="ctr"/>
                </a:tc>
                <a:extLst>
                  <a:ext uri="{0D108BD9-81ED-4DB2-BD59-A6C34878D82A}">
                    <a16:rowId xmlns:a16="http://schemas.microsoft.com/office/drawing/2014/main" val="10005"/>
                  </a:ext>
                </a:extLst>
              </a:tr>
              <a:tr h="324000">
                <a:tc>
                  <a:txBody>
                    <a:bodyPr/>
                    <a:lstStyle/>
                    <a:p>
                      <a:pPr algn="ctr"/>
                      <a:r>
                        <a:rPr lang="fr-FR" sz="1800" dirty="0" err="1">
                          <a:latin typeface="Consolas" panose="020B0609020204030204" pitchFamily="49" charset="0"/>
                        </a:rPr>
                        <a:t>addi</a:t>
                      </a:r>
                      <a:endParaRPr lang="fr-FR" sz="1800" dirty="0">
                        <a:latin typeface="Consolas" panose="020B0609020204030204" pitchFamily="49" charset="0"/>
                      </a:endParaRPr>
                    </a:p>
                  </a:txBody>
                  <a:tcPr anchor="ctr"/>
                </a:tc>
                <a:tc>
                  <a:txBody>
                    <a:bodyPr/>
                    <a:lstStyle/>
                    <a:p>
                      <a:pPr algn="ctr"/>
                      <a:r>
                        <a:rPr lang="fr-FR" sz="1800" dirty="0"/>
                        <a:t>1</a:t>
                      </a:r>
                    </a:p>
                  </a:txBody>
                  <a:tcPr anchor="ctr"/>
                </a:tc>
                <a:tc>
                  <a:txBody>
                    <a:bodyPr/>
                    <a:lstStyle/>
                    <a:p>
                      <a:pPr algn="ctr"/>
                      <a:r>
                        <a:rPr lang="fr-FR" sz="1800" dirty="0"/>
                        <a:t>1</a:t>
                      </a:r>
                    </a:p>
                  </a:txBody>
                  <a:tcPr anchor="ctr"/>
                </a:tc>
                <a:tc>
                  <a:txBody>
                    <a:bodyPr/>
                    <a:lstStyle/>
                    <a:p>
                      <a:pPr algn="ctr"/>
                      <a:r>
                        <a:rPr lang="fr-FR" sz="1800" b="1" dirty="0">
                          <a:solidFill>
                            <a:srgbClr val="0070C0"/>
                          </a:solidFill>
                        </a:rPr>
                        <a:t>0</a:t>
                      </a:r>
                    </a:p>
                  </a:txBody>
                  <a:tcPr anchor="ctr"/>
                </a:tc>
                <a:tc>
                  <a:txBody>
                    <a:bodyPr/>
                    <a:lstStyle/>
                    <a:p>
                      <a:pPr algn="ctr"/>
                      <a:r>
                        <a:rPr lang="fr-FR" sz="1800" b="1" dirty="0">
                          <a:solidFill>
                            <a:srgbClr val="0070C0"/>
                          </a:solidFill>
                        </a:rPr>
                        <a:t>010</a:t>
                      </a:r>
                    </a:p>
                  </a:txBody>
                  <a:tcPr anchor="ctr"/>
                </a:tc>
                <a:tc>
                  <a:txBody>
                    <a:bodyPr/>
                    <a:lstStyle/>
                    <a:p>
                      <a:pPr algn="ctr"/>
                      <a:r>
                        <a:rPr lang="fr-FR" sz="1800" dirty="0"/>
                        <a:t>0</a:t>
                      </a:r>
                    </a:p>
                  </a:txBody>
                  <a:tcPr anchor="ctr"/>
                </a:tc>
                <a:tc>
                  <a:txBody>
                    <a:bodyPr/>
                    <a:lstStyle/>
                    <a:p>
                      <a:pPr algn="ctr"/>
                      <a:r>
                        <a:rPr lang="fr-FR" sz="1800" dirty="0"/>
                        <a:t>0</a:t>
                      </a:r>
                    </a:p>
                  </a:txBody>
                  <a:tcPr anchor="ctr"/>
                </a:tc>
                <a:tc>
                  <a:txBody>
                    <a:bodyPr/>
                    <a:lstStyle/>
                    <a:p>
                      <a:pPr algn="ctr"/>
                      <a:r>
                        <a:rPr lang="fr-FR" sz="1800" dirty="0"/>
                        <a:t>0</a:t>
                      </a:r>
                    </a:p>
                  </a:txBody>
                  <a:tcPr anchor="ctr"/>
                </a:tc>
                <a:extLst>
                  <a:ext uri="{0D108BD9-81ED-4DB2-BD59-A6C34878D82A}">
                    <a16:rowId xmlns:a16="http://schemas.microsoft.com/office/drawing/2014/main" val="10006"/>
                  </a:ext>
                </a:extLst>
              </a:tr>
              <a:tr h="324000">
                <a:tc>
                  <a:txBody>
                    <a:bodyPr/>
                    <a:lstStyle/>
                    <a:p>
                      <a:pPr algn="ctr"/>
                      <a:r>
                        <a:rPr lang="fr-FR" sz="1800" dirty="0" err="1">
                          <a:latin typeface="Consolas" panose="020B0609020204030204" pitchFamily="49" charset="0"/>
                        </a:rPr>
                        <a:t>lw</a:t>
                      </a:r>
                      <a:endParaRPr lang="fr-FR" sz="1800" dirty="0">
                        <a:latin typeface="Consolas" panose="020B0609020204030204" pitchFamily="49" charset="0"/>
                      </a:endParaRPr>
                    </a:p>
                  </a:txBody>
                  <a:tcPr anchor="ctr"/>
                </a:tc>
                <a:tc>
                  <a:txBody>
                    <a:bodyPr/>
                    <a:lstStyle/>
                    <a:p>
                      <a:pPr algn="ctr"/>
                      <a:r>
                        <a:rPr lang="fr-FR" sz="1800" dirty="0"/>
                        <a:t>0</a:t>
                      </a:r>
                    </a:p>
                  </a:txBody>
                  <a:tcPr anchor="ctr"/>
                </a:tc>
                <a:tc>
                  <a:txBody>
                    <a:bodyPr/>
                    <a:lstStyle/>
                    <a:p>
                      <a:pPr algn="ctr"/>
                      <a:r>
                        <a:rPr lang="fr-FR" sz="1800" dirty="0"/>
                        <a:t>1</a:t>
                      </a:r>
                    </a:p>
                  </a:txBody>
                  <a:tcPr anchor="ctr"/>
                </a:tc>
                <a:tc>
                  <a:txBody>
                    <a:bodyPr/>
                    <a:lstStyle/>
                    <a:p>
                      <a:pPr algn="ctr"/>
                      <a:r>
                        <a:rPr lang="fr-FR" sz="1800" b="1" dirty="0">
                          <a:solidFill>
                            <a:srgbClr val="0070C0"/>
                          </a:solidFill>
                        </a:rPr>
                        <a:t>0</a:t>
                      </a:r>
                    </a:p>
                  </a:txBody>
                  <a:tcPr anchor="ctr"/>
                </a:tc>
                <a:tc>
                  <a:txBody>
                    <a:bodyPr/>
                    <a:lstStyle/>
                    <a:p>
                      <a:pPr algn="ctr"/>
                      <a:r>
                        <a:rPr lang="fr-FR" sz="1800" b="1" dirty="0">
                          <a:solidFill>
                            <a:srgbClr val="0070C0"/>
                          </a:solidFill>
                        </a:rPr>
                        <a:t>010</a:t>
                      </a:r>
                    </a:p>
                  </a:txBody>
                  <a:tcPr anchor="ctr"/>
                </a:tc>
                <a:tc>
                  <a:txBody>
                    <a:bodyPr/>
                    <a:lstStyle/>
                    <a:p>
                      <a:pPr algn="ctr"/>
                      <a:r>
                        <a:rPr lang="fr-FR" sz="1800" dirty="0"/>
                        <a:t>0</a:t>
                      </a:r>
                    </a:p>
                  </a:txBody>
                  <a:tcPr anchor="ctr"/>
                </a:tc>
                <a:tc>
                  <a:txBody>
                    <a:bodyPr/>
                    <a:lstStyle/>
                    <a:p>
                      <a:pPr algn="ctr"/>
                      <a:r>
                        <a:rPr lang="fr-FR" sz="1800" dirty="0"/>
                        <a:t>1</a:t>
                      </a:r>
                    </a:p>
                  </a:txBody>
                  <a:tcPr anchor="ctr"/>
                </a:tc>
                <a:tc>
                  <a:txBody>
                    <a:bodyPr/>
                    <a:lstStyle/>
                    <a:p>
                      <a:pPr algn="ctr"/>
                      <a:r>
                        <a:rPr lang="fr-FR" sz="1800" dirty="0"/>
                        <a:t>1</a:t>
                      </a:r>
                    </a:p>
                  </a:txBody>
                  <a:tcPr anchor="ctr"/>
                </a:tc>
                <a:extLst>
                  <a:ext uri="{0D108BD9-81ED-4DB2-BD59-A6C34878D82A}">
                    <a16:rowId xmlns:a16="http://schemas.microsoft.com/office/drawing/2014/main" val="10007"/>
                  </a:ext>
                </a:extLst>
              </a:tr>
              <a:tr h="324000">
                <a:tc>
                  <a:txBody>
                    <a:bodyPr/>
                    <a:lstStyle/>
                    <a:p>
                      <a:pPr algn="ctr"/>
                      <a:r>
                        <a:rPr lang="fr-FR" sz="1800" dirty="0" err="1">
                          <a:latin typeface="Consolas" panose="020B0609020204030204" pitchFamily="49" charset="0"/>
                        </a:rPr>
                        <a:t>sw</a:t>
                      </a:r>
                      <a:endParaRPr lang="fr-FR" sz="1800" dirty="0">
                        <a:latin typeface="Consolas" panose="020B0609020204030204" pitchFamily="49" charset="0"/>
                      </a:endParaRPr>
                    </a:p>
                  </a:txBody>
                  <a:tcPr anchor="ctr"/>
                </a:tc>
                <a:tc>
                  <a:txBody>
                    <a:bodyPr/>
                    <a:lstStyle/>
                    <a:p>
                      <a:pPr algn="ctr"/>
                      <a:r>
                        <a:rPr lang="fr-FR" sz="1800" dirty="0">
                          <a:solidFill>
                            <a:srgbClr val="00B050"/>
                          </a:solidFill>
                        </a:rPr>
                        <a:t>X</a:t>
                      </a:r>
                      <a:endParaRPr lang="fr-FR" sz="1800" b="1" dirty="0">
                        <a:solidFill>
                          <a:srgbClr val="00B050"/>
                        </a:solidFill>
                      </a:endParaRPr>
                    </a:p>
                  </a:txBody>
                  <a:tcPr anchor="ctr"/>
                </a:tc>
                <a:tc>
                  <a:txBody>
                    <a:bodyPr/>
                    <a:lstStyle/>
                    <a:p>
                      <a:pPr algn="ctr"/>
                      <a:r>
                        <a:rPr lang="fr-FR" sz="1800" dirty="0">
                          <a:solidFill>
                            <a:srgbClr val="00B050"/>
                          </a:solidFill>
                        </a:rPr>
                        <a:t>0</a:t>
                      </a:r>
                      <a:endParaRPr lang="fr-FR" sz="1800" b="1" dirty="0">
                        <a:solidFill>
                          <a:srgbClr val="00B050"/>
                        </a:solidFill>
                      </a:endParaRPr>
                    </a:p>
                  </a:txBody>
                  <a:tcPr anchor="ctr"/>
                </a:tc>
                <a:tc>
                  <a:txBody>
                    <a:bodyPr/>
                    <a:lstStyle/>
                    <a:p>
                      <a:pPr algn="ctr"/>
                      <a:r>
                        <a:rPr lang="fr-FR" sz="1800" b="1" dirty="0">
                          <a:solidFill>
                            <a:srgbClr val="0070C0"/>
                          </a:solidFill>
                        </a:rPr>
                        <a:t>0</a:t>
                      </a:r>
                    </a:p>
                  </a:txBody>
                  <a:tcPr anchor="ctr"/>
                </a:tc>
                <a:tc>
                  <a:txBody>
                    <a:bodyPr/>
                    <a:lstStyle/>
                    <a:p>
                      <a:pPr algn="ctr"/>
                      <a:r>
                        <a:rPr lang="fr-FR" sz="1800" b="1" dirty="0">
                          <a:solidFill>
                            <a:srgbClr val="0070C0"/>
                          </a:solidFill>
                        </a:rPr>
                        <a:t>010</a:t>
                      </a:r>
                    </a:p>
                  </a:txBody>
                  <a:tcPr anchor="ctr"/>
                </a:tc>
                <a:tc>
                  <a:txBody>
                    <a:bodyPr/>
                    <a:lstStyle/>
                    <a:p>
                      <a:pPr algn="ctr"/>
                      <a:r>
                        <a:rPr lang="fr-FR" sz="1800" dirty="0"/>
                        <a:t>1</a:t>
                      </a:r>
                    </a:p>
                  </a:txBody>
                  <a:tcPr anchor="ctr"/>
                </a:tc>
                <a:tc>
                  <a:txBody>
                    <a:bodyPr/>
                    <a:lstStyle/>
                    <a:p>
                      <a:pPr algn="ctr"/>
                      <a:r>
                        <a:rPr lang="fr-FR" sz="1800" dirty="0"/>
                        <a:t>0</a:t>
                      </a:r>
                    </a:p>
                  </a:txBody>
                  <a:tcPr anchor="ctr"/>
                </a:tc>
                <a:tc>
                  <a:txBody>
                    <a:bodyPr/>
                    <a:lstStyle/>
                    <a:p>
                      <a:pPr algn="ctr"/>
                      <a:r>
                        <a:rPr lang="fr-FR" sz="1800" dirty="0"/>
                        <a:t>X</a:t>
                      </a:r>
                      <a:endParaRPr lang="fr-FR" sz="1800" b="1" dirty="0">
                        <a:solidFill>
                          <a:srgbClr val="79B172"/>
                        </a:solidFill>
                      </a:endParaRPr>
                    </a:p>
                  </a:txBody>
                  <a:tcPr anchor="ctr"/>
                </a:tc>
                <a:extLst>
                  <a:ext uri="{0D108BD9-81ED-4DB2-BD59-A6C34878D82A}">
                    <a16:rowId xmlns:a16="http://schemas.microsoft.com/office/drawing/2014/main" val="10008"/>
                  </a:ext>
                </a:extLst>
              </a:tr>
              <a:tr h="324000">
                <a:tc>
                  <a:txBody>
                    <a:bodyPr/>
                    <a:lstStyle/>
                    <a:p>
                      <a:pPr algn="ctr"/>
                      <a:r>
                        <a:rPr lang="fr-FR" sz="1800" dirty="0" err="1">
                          <a:latin typeface="Consolas" panose="020B0609020204030204" pitchFamily="49" charset="0"/>
                        </a:rPr>
                        <a:t>beq</a:t>
                      </a:r>
                      <a:endParaRPr lang="fr-FR" sz="1800" dirty="0">
                        <a:latin typeface="Consolas" panose="020B0609020204030204" pitchFamily="49" charset="0"/>
                      </a:endParaRPr>
                    </a:p>
                  </a:txBody>
                  <a:tcPr anchor="ctr"/>
                </a:tc>
                <a:tc>
                  <a:txBody>
                    <a:bodyPr/>
                    <a:lstStyle/>
                    <a:p>
                      <a:pPr algn="ctr"/>
                      <a:r>
                        <a:rPr lang="fr-FR" sz="1800" dirty="0">
                          <a:solidFill>
                            <a:srgbClr val="00B050"/>
                          </a:solidFill>
                        </a:rPr>
                        <a:t>X</a:t>
                      </a:r>
                      <a:endParaRPr lang="fr-FR" sz="1800" b="1" dirty="0">
                        <a:solidFill>
                          <a:srgbClr val="00B050"/>
                        </a:solidFill>
                      </a:endParaRPr>
                    </a:p>
                  </a:txBody>
                  <a:tcPr anchor="ctr"/>
                </a:tc>
                <a:tc>
                  <a:txBody>
                    <a:bodyPr/>
                    <a:lstStyle/>
                    <a:p>
                      <a:pPr algn="ctr"/>
                      <a:r>
                        <a:rPr lang="fr-FR" sz="1800" dirty="0">
                          <a:solidFill>
                            <a:srgbClr val="00B050"/>
                          </a:solidFill>
                        </a:rPr>
                        <a:t>0</a:t>
                      </a:r>
                      <a:endParaRPr lang="fr-FR" sz="1800" b="1" dirty="0">
                        <a:solidFill>
                          <a:srgbClr val="00B050"/>
                        </a:solidFill>
                      </a:endParaRPr>
                    </a:p>
                  </a:txBody>
                  <a:tcPr anchor="ctr"/>
                </a:tc>
                <a:tc>
                  <a:txBody>
                    <a:bodyPr/>
                    <a:lstStyle/>
                    <a:p>
                      <a:pPr algn="ctr"/>
                      <a:r>
                        <a:rPr lang="fr-FR" sz="1800" dirty="0"/>
                        <a:t>1</a:t>
                      </a:r>
                    </a:p>
                  </a:txBody>
                  <a:tcPr anchor="ctr"/>
                </a:tc>
                <a:tc>
                  <a:txBody>
                    <a:bodyPr/>
                    <a:lstStyle/>
                    <a:p>
                      <a:pPr algn="ctr"/>
                      <a:r>
                        <a:rPr lang="fr-FR" sz="1800" dirty="0"/>
                        <a:t>110</a:t>
                      </a:r>
                    </a:p>
                  </a:txBody>
                  <a:tcPr anchor="ctr"/>
                </a:tc>
                <a:tc>
                  <a:txBody>
                    <a:bodyPr/>
                    <a:lstStyle/>
                    <a:p>
                      <a:pPr algn="ctr"/>
                      <a:r>
                        <a:rPr lang="fr-FR" sz="1800" dirty="0"/>
                        <a:t>0</a:t>
                      </a:r>
                    </a:p>
                  </a:txBody>
                  <a:tcPr anchor="ctr"/>
                </a:tc>
                <a:tc>
                  <a:txBody>
                    <a:bodyPr/>
                    <a:lstStyle/>
                    <a:p>
                      <a:pPr algn="ctr"/>
                      <a:r>
                        <a:rPr lang="fr-FR" sz="1800" dirty="0"/>
                        <a:t>0</a:t>
                      </a:r>
                    </a:p>
                  </a:txBody>
                  <a:tcPr anchor="ctr"/>
                </a:tc>
                <a:tc>
                  <a:txBody>
                    <a:bodyPr/>
                    <a:lstStyle/>
                    <a:p>
                      <a:pPr algn="ctr"/>
                      <a:r>
                        <a:rPr lang="fr-FR" sz="1800" dirty="0"/>
                        <a:t>X</a:t>
                      </a:r>
                      <a:endParaRPr lang="fr-FR" sz="1800" b="1" dirty="0">
                        <a:solidFill>
                          <a:srgbClr val="79B172"/>
                        </a:solidFill>
                      </a:endParaRPr>
                    </a:p>
                  </a:txBody>
                  <a:tcPr anchor="ct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3528445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p:spPr>
        <p:txBody>
          <a:bodyPr>
            <a:normAutofit/>
          </a:bodyPr>
          <a:lstStyle/>
          <a:p>
            <a:pPr algn="ctr"/>
            <a:r>
              <a:rPr lang="fr-FR" b="1" dirty="0">
                <a:solidFill>
                  <a:srgbClr val="C00000"/>
                </a:solidFill>
              </a:rPr>
              <a:t>Génération des signaux de contrôle</a:t>
            </a:r>
          </a:p>
        </p:txBody>
      </p:sp>
      <p:grpSp>
        <p:nvGrpSpPr>
          <p:cNvPr id="80" name="Group 79"/>
          <p:cNvGrpSpPr/>
          <p:nvPr/>
        </p:nvGrpSpPr>
        <p:grpSpPr>
          <a:xfrm>
            <a:off x="1000939" y="1878525"/>
            <a:ext cx="10190122" cy="4423320"/>
            <a:chOff x="838200" y="1653936"/>
            <a:chExt cx="10190122" cy="4423320"/>
          </a:xfrm>
        </p:grpSpPr>
        <p:sp>
          <p:nvSpPr>
            <p:cNvPr id="67" name="Oval 66"/>
            <p:cNvSpPr/>
            <p:nvPr/>
          </p:nvSpPr>
          <p:spPr>
            <a:xfrm>
              <a:off x="3850890" y="3509556"/>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1" name="Oval 70"/>
            <p:cNvSpPr/>
            <p:nvPr/>
          </p:nvSpPr>
          <p:spPr>
            <a:xfrm>
              <a:off x="3942544" y="3003336"/>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3" name="Oval 72"/>
            <p:cNvSpPr/>
            <p:nvPr/>
          </p:nvSpPr>
          <p:spPr>
            <a:xfrm>
              <a:off x="2570446" y="3012583"/>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Oval 6"/>
            <p:cNvSpPr/>
            <p:nvPr/>
          </p:nvSpPr>
          <p:spPr>
            <a:xfrm>
              <a:off x="9362543" y="4624786"/>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16" name="Elbow Connector 115"/>
            <p:cNvCxnSpPr>
              <a:stCxn id="34" idx="3"/>
              <a:endCxn id="7" idx="4"/>
            </p:cNvCxnSpPr>
            <p:nvPr/>
          </p:nvCxnSpPr>
          <p:spPr>
            <a:xfrm flipV="1">
              <a:off x="6371020" y="4716226"/>
              <a:ext cx="3037243" cy="836433"/>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Oval 2"/>
            <p:cNvSpPr/>
            <p:nvPr/>
          </p:nvSpPr>
          <p:spPr>
            <a:xfrm>
              <a:off x="3844997" y="1653936"/>
              <a:ext cx="3201438" cy="4423320"/>
            </a:xfrm>
            <a:prstGeom prst="ellipse">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2" name="Elbow Connector 61"/>
            <p:cNvCxnSpPr>
              <a:stCxn id="48" idx="4"/>
              <a:endCxn id="67" idx="2"/>
            </p:cNvCxnSpPr>
            <p:nvPr/>
          </p:nvCxnSpPr>
          <p:spPr>
            <a:xfrm rot="16200000" flipH="1">
              <a:off x="3140675" y="2845060"/>
              <a:ext cx="430131" cy="990299"/>
            </a:xfrm>
            <a:prstGeom prst="bentConnector2">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157584" y="2988680"/>
              <a:ext cx="836896" cy="369332"/>
            </a:xfrm>
            <a:prstGeom prst="rect">
              <a:avLst/>
            </a:prstGeom>
            <a:noFill/>
            <a:ln>
              <a:noFill/>
            </a:ln>
          </p:spPr>
          <p:txBody>
            <a:bodyPr wrap="none" rtlCol="0">
              <a:spAutoFit/>
            </a:bodyPr>
            <a:lstStyle/>
            <a:p>
              <a:r>
                <a:rPr lang="fr-FR" dirty="0" err="1"/>
                <a:t>RegDst</a:t>
              </a:r>
              <a:endParaRPr lang="fr-FR" dirty="0"/>
            </a:p>
          </p:txBody>
        </p:sp>
        <p:sp>
          <p:nvSpPr>
            <p:cNvPr id="19" name="TextBox 18"/>
            <p:cNvSpPr txBox="1"/>
            <p:nvPr/>
          </p:nvSpPr>
          <p:spPr>
            <a:xfrm>
              <a:off x="5994993" y="3385232"/>
              <a:ext cx="1051442" cy="369332"/>
            </a:xfrm>
            <a:prstGeom prst="rect">
              <a:avLst/>
            </a:prstGeom>
            <a:noFill/>
            <a:ln>
              <a:noFill/>
            </a:ln>
          </p:spPr>
          <p:txBody>
            <a:bodyPr wrap="none" rtlCol="0">
              <a:spAutoFit/>
            </a:bodyPr>
            <a:lstStyle/>
            <a:p>
              <a:r>
                <a:rPr lang="fr-FR" dirty="0" err="1"/>
                <a:t>RegWrite</a:t>
              </a:r>
              <a:endParaRPr lang="fr-FR" dirty="0"/>
            </a:p>
          </p:txBody>
        </p:sp>
        <p:sp>
          <p:nvSpPr>
            <p:cNvPr id="22" name="TextBox 21"/>
            <p:cNvSpPr txBox="1"/>
            <p:nvPr/>
          </p:nvSpPr>
          <p:spPr>
            <a:xfrm>
              <a:off x="6208064" y="3781784"/>
              <a:ext cx="838371" cy="369332"/>
            </a:xfrm>
            <a:prstGeom prst="rect">
              <a:avLst/>
            </a:prstGeom>
            <a:noFill/>
            <a:ln>
              <a:noFill/>
            </a:ln>
          </p:spPr>
          <p:txBody>
            <a:bodyPr wrap="none" rtlCol="0">
              <a:spAutoFit/>
            </a:bodyPr>
            <a:lstStyle/>
            <a:p>
              <a:r>
                <a:rPr lang="fr-FR" dirty="0" err="1"/>
                <a:t>ALUSrc</a:t>
              </a:r>
              <a:endParaRPr lang="fr-FR" dirty="0"/>
            </a:p>
          </p:txBody>
        </p:sp>
        <p:sp>
          <p:nvSpPr>
            <p:cNvPr id="25" name="TextBox 24"/>
            <p:cNvSpPr txBox="1"/>
            <p:nvPr/>
          </p:nvSpPr>
          <p:spPr>
            <a:xfrm>
              <a:off x="5822695" y="4178336"/>
              <a:ext cx="1202958" cy="369332"/>
            </a:xfrm>
            <a:prstGeom prst="rect">
              <a:avLst/>
            </a:prstGeom>
            <a:noFill/>
            <a:ln>
              <a:noFill/>
            </a:ln>
          </p:spPr>
          <p:txBody>
            <a:bodyPr wrap="none" rtlCol="0">
              <a:spAutoFit/>
            </a:bodyPr>
            <a:lstStyle/>
            <a:p>
              <a:r>
                <a:rPr lang="fr-FR" dirty="0" err="1"/>
                <a:t>MemWrite</a:t>
              </a:r>
              <a:endParaRPr lang="fr-FR" dirty="0"/>
            </a:p>
          </p:txBody>
        </p:sp>
        <p:sp>
          <p:nvSpPr>
            <p:cNvPr id="28" name="TextBox 27"/>
            <p:cNvSpPr txBox="1"/>
            <p:nvPr/>
          </p:nvSpPr>
          <p:spPr>
            <a:xfrm>
              <a:off x="5771300" y="4574888"/>
              <a:ext cx="1150443" cy="369332"/>
            </a:xfrm>
            <a:prstGeom prst="rect">
              <a:avLst/>
            </a:prstGeom>
            <a:noFill/>
            <a:ln>
              <a:noFill/>
            </a:ln>
          </p:spPr>
          <p:txBody>
            <a:bodyPr wrap="none" rtlCol="0">
              <a:spAutoFit/>
            </a:bodyPr>
            <a:lstStyle/>
            <a:p>
              <a:r>
                <a:rPr lang="fr-FR" dirty="0" err="1"/>
                <a:t>MemRead</a:t>
              </a:r>
              <a:endParaRPr lang="fr-FR" dirty="0"/>
            </a:p>
          </p:txBody>
        </p:sp>
        <p:sp>
          <p:nvSpPr>
            <p:cNvPr id="31" name="TextBox 30"/>
            <p:cNvSpPr txBox="1"/>
            <p:nvPr/>
          </p:nvSpPr>
          <p:spPr>
            <a:xfrm>
              <a:off x="5473391" y="4971440"/>
              <a:ext cx="1240532" cy="369332"/>
            </a:xfrm>
            <a:prstGeom prst="rect">
              <a:avLst/>
            </a:prstGeom>
            <a:noFill/>
            <a:ln>
              <a:noFill/>
            </a:ln>
          </p:spPr>
          <p:txBody>
            <a:bodyPr wrap="none" rtlCol="0">
              <a:spAutoFit/>
            </a:bodyPr>
            <a:lstStyle/>
            <a:p>
              <a:r>
                <a:rPr lang="fr-FR" dirty="0" err="1"/>
                <a:t>MemToReg</a:t>
              </a:r>
              <a:endParaRPr lang="fr-FR" dirty="0"/>
            </a:p>
          </p:txBody>
        </p:sp>
        <p:sp>
          <p:nvSpPr>
            <p:cNvPr id="34" name="TextBox 33"/>
            <p:cNvSpPr txBox="1"/>
            <p:nvPr/>
          </p:nvSpPr>
          <p:spPr>
            <a:xfrm>
              <a:off x="5485970" y="5367993"/>
              <a:ext cx="885050" cy="369332"/>
            </a:xfrm>
            <a:prstGeom prst="rect">
              <a:avLst/>
            </a:prstGeom>
            <a:noFill/>
            <a:ln>
              <a:noFill/>
            </a:ln>
          </p:spPr>
          <p:txBody>
            <a:bodyPr wrap="none" rtlCol="0">
              <a:spAutoFit/>
            </a:bodyPr>
            <a:lstStyle/>
            <a:p>
              <a:r>
                <a:rPr lang="fr-FR" dirty="0"/>
                <a:t> </a:t>
              </a:r>
              <a:r>
                <a:rPr lang="fr-FR" dirty="0" err="1"/>
                <a:t>ALUOp</a:t>
              </a:r>
              <a:endParaRPr lang="fr-FR" dirty="0"/>
            </a:p>
          </p:txBody>
        </p:sp>
        <p:sp>
          <p:nvSpPr>
            <p:cNvPr id="37" name="TextBox 36"/>
            <p:cNvSpPr txBox="1"/>
            <p:nvPr/>
          </p:nvSpPr>
          <p:spPr>
            <a:xfrm>
              <a:off x="6100389" y="2592128"/>
              <a:ext cx="716478" cy="369332"/>
            </a:xfrm>
            <a:prstGeom prst="rect">
              <a:avLst/>
            </a:prstGeom>
            <a:noFill/>
            <a:ln>
              <a:noFill/>
            </a:ln>
          </p:spPr>
          <p:txBody>
            <a:bodyPr wrap="none" rtlCol="0">
              <a:spAutoFit/>
            </a:bodyPr>
            <a:lstStyle/>
            <a:p>
              <a:r>
                <a:rPr lang="fr-FR" dirty="0" err="1"/>
                <a:t>isBEQ</a:t>
              </a:r>
              <a:endParaRPr lang="fr-FR" dirty="0"/>
            </a:p>
          </p:txBody>
        </p:sp>
        <p:sp>
          <p:nvSpPr>
            <p:cNvPr id="40" name="TextBox 39"/>
            <p:cNvSpPr txBox="1"/>
            <p:nvPr/>
          </p:nvSpPr>
          <p:spPr>
            <a:xfrm>
              <a:off x="3999614" y="3949955"/>
              <a:ext cx="1492332" cy="646331"/>
            </a:xfrm>
            <a:prstGeom prst="rect">
              <a:avLst/>
            </a:prstGeom>
            <a:noFill/>
            <a:ln>
              <a:noFill/>
            </a:ln>
          </p:spPr>
          <p:txBody>
            <a:bodyPr wrap="none" rtlCol="0">
              <a:spAutoFit/>
            </a:bodyPr>
            <a:lstStyle/>
            <a:p>
              <a:pPr algn="ctr"/>
              <a:r>
                <a:rPr lang="fr-FR" b="1" dirty="0"/>
                <a:t>Décodeur </a:t>
              </a:r>
            </a:p>
            <a:p>
              <a:pPr algn="ctr"/>
              <a:r>
                <a:rPr lang="fr-FR" b="1" dirty="0"/>
                <a:t>d’instructions</a:t>
              </a:r>
            </a:p>
          </p:txBody>
        </p:sp>
        <p:cxnSp>
          <p:nvCxnSpPr>
            <p:cNvPr id="41" name="Straight Arrow Connector 40"/>
            <p:cNvCxnSpPr/>
            <p:nvPr/>
          </p:nvCxnSpPr>
          <p:spPr>
            <a:xfrm>
              <a:off x="1090994" y="2221199"/>
              <a:ext cx="0" cy="57066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838200" y="2822160"/>
              <a:ext cx="1826661" cy="1410799"/>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fr-FR" dirty="0"/>
            </a:p>
          </p:txBody>
        </p:sp>
        <p:sp>
          <p:nvSpPr>
            <p:cNvPr id="43" name="Read address"/>
            <p:cNvSpPr txBox="1"/>
            <p:nvPr/>
          </p:nvSpPr>
          <p:spPr>
            <a:xfrm>
              <a:off x="838200" y="2833166"/>
              <a:ext cx="907361" cy="523220"/>
            </a:xfrm>
            <a:prstGeom prst="rect">
              <a:avLst/>
            </a:prstGeom>
            <a:noFill/>
            <a:ln>
              <a:noFill/>
            </a:ln>
          </p:spPr>
          <p:txBody>
            <a:bodyPr wrap="square" rtlCol="0">
              <a:spAutoFit/>
            </a:bodyPr>
            <a:lstStyle/>
            <a:p>
              <a:r>
                <a:rPr lang="fr-FR" sz="1400" dirty="0"/>
                <a:t>Read </a:t>
              </a:r>
              <a:r>
                <a:rPr lang="fr-FR" sz="1400" dirty="0" err="1"/>
                <a:t>address</a:t>
              </a:r>
              <a:endParaRPr lang="fr-FR" sz="1400" dirty="0"/>
            </a:p>
          </p:txBody>
        </p:sp>
        <p:sp>
          <p:nvSpPr>
            <p:cNvPr id="44" name="Instruction"/>
            <p:cNvSpPr txBox="1"/>
            <p:nvPr/>
          </p:nvSpPr>
          <p:spPr>
            <a:xfrm>
              <a:off x="1530660" y="2833166"/>
              <a:ext cx="1134201" cy="523220"/>
            </a:xfrm>
            <a:prstGeom prst="rect">
              <a:avLst/>
            </a:prstGeom>
            <a:noFill/>
            <a:ln>
              <a:noFill/>
            </a:ln>
          </p:spPr>
          <p:txBody>
            <a:bodyPr wrap="square" rtlCol="0">
              <a:spAutoFit/>
            </a:bodyPr>
            <a:lstStyle/>
            <a:p>
              <a:pPr algn="r"/>
              <a:r>
                <a:rPr lang="fr-FR" sz="1400" dirty="0"/>
                <a:t>Instruction [31-0]</a:t>
              </a:r>
            </a:p>
          </p:txBody>
        </p:sp>
        <p:sp>
          <p:nvSpPr>
            <p:cNvPr id="45" name="TextBox 44"/>
            <p:cNvSpPr txBox="1"/>
            <p:nvPr/>
          </p:nvSpPr>
          <p:spPr>
            <a:xfrm>
              <a:off x="1186728" y="3557900"/>
              <a:ext cx="1149197" cy="505624"/>
            </a:xfrm>
            <a:prstGeom prst="rect">
              <a:avLst/>
            </a:prstGeom>
            <a:noFill/>
            <a:ln>
              <a:noFill/>
            </a:ln>
          </p:spPr>
          <p:txBody>
            <a:bodyPr wrap="none" rtlCol="0">
              <a:spAutoFit/>
            </a:bodyPr>
            <a:lstStyle/>
            <a:p>
              <a:r>
                <a:rPr lang="fr-FR" b="1" dirty="0"/>
                <a:t>Instruction</a:t>
              </a:r>
            </a:p>
            <a:p>
              <a:pPr algn="ctr"/>
              <a:r>
                <a:rPr lang="fr-FR" b="1" dirty="0"/>
                <a:t>memory</a:t>
              </a:r>
            </a:p>
          </p:txBody>
        </p:sp>
        <p:sp>
          <p:nvSpPr>
            <p:cNvPr id="48" name="Oval 47"/>
            <p:cNvSpPr/>
            <p:nvPr/>
          </p:nvSpPr>
          <p:spPr>
            <a:xfrm>
              <a:off x="2797591" y="2999145"/>
              <a:ext cx="126000" cy="12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I[25-21]"/>
            <p:cNvSpPr txBox="1"/>
            <p:nvPr/>
          </p:nvSpPr>
          <p:spPr>
            <a:xfrm>
              <a:off x="2857538" y="2777621"/>
              <a:ext cx="758541" cy="307777"/>
            </a:xfrm>
            <a:prstGeom prst="rect">
              <a:avLst/>
            </a:prstGeom>
            <a:noFill/>
            <a:ln>
              <a:noFill/>
            </a:ln>
          </p:spPr>
          <p:txBody>
            <a:bodyPr wrap="none" rtlCol="0">
              <a:spAutoFit/>
            </a:bodyPr>
            <a:lstStyle/>
            <a:p>
              <a:r>
                <a:rPr lang="fr-FR" sz="1400" dirty="0"/>
                <a:t>I[31-26]</a:t>
              </a:r>
            </a:p>
          </p:txBody>
        </p:sp>
        <p:sp>
          <p:nvSpPr>
            <p:cNvPr id="50" name="I[20-16]"/>
            <p:cNvSpPr txBox="1"/>
            <p:nvPr/>
          </p:nvSpPr>
          <p:spPr>
            <a:xfrm>
              <a:off x="2857538" y="3268854"/>
              <a:ext cx="575799" cy="307777"/>
            </a:xfrm>
            <a:prstGeom prst="rect">
              <a:avLst/>
            </a:prstGeom>
            <a:noFill/>
            <a:ln>
              <a:noFill/>
            </a:ln>
          </p:spPr>
          <p:txBody>
            <a:bodyPr wrap="none" rtlCol="0">
              <a:spAutoFit/>
            </a:bodyPr>
            <a:lstStyle/>
            <a:p>
              <a:r>
                <a:rPr lang="fr-FR" sz="1400" dirty="0"/>
                <a:t>I[5-0]</a:t>
              </a:r>
            </a:p>
          </p:txBody>
        </p:sp>
        <p:cxnSp>
          <p:nvCxnSpPr>
            <p:cNvPr id="79" name="Straight Arrow Connector 78"/>
            <p:cNvCxnSpPr>
              <a:stCxn id="73" idx="6"/>
              <a:endCxn id="71" idx="2"/>
            </p:cNvCxnSpPr>
            <p:nvPr/>
          </p:nvCxnSpPr>
          <p:spPr>
            <a:xfrm flipV="1">
              <a:off x="2661886" y="3049056"/>
              <a:ext cx="1280658" cy="924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3836509" y="3368736"/>
              <a:ext cx="631904" cy="369332"/>
            </a:xfrm>
            <a:prstGeom prst="rect">
              <a:avLst/>
            </a:prstGeom>
            <a:noFill/>
            <a:ln>
              <a:noFill/>
            </a:ln>
          </p:spPr>
          <p:txBody>
            <a:bodyPr wrap="none" rtlCol="0">
              <a:spAutoFit/>
            </a:bodyPr>
            <a:lstStyle/>
            <a:p>
              <a:r>
                <a:rPr lang="fr-FR" dirty="0" err="1"/>
                <a:t>Func</a:t>
              </a:r>
              <a:endParaRPr lang="fr-FR" dirty="0"/>
            </a:p>
          </p:txBody>
        </p:sp>
        <p:sp>
          <p:nvSpPr>
            <p:cNvPr id="100" name="TextBox 99"/>
            <p:cNvSpPr txBox="1"/>
            <p:nvPr/>
          </p:nvSpPr>
          <p:spPr>
            <a:xfrm>
              <a:off x="3992374" y="2859603"/>
              <a:ext cx="913712" cy="369332"/>
            </a:xfrm>
            <a:prstGeom prst="rect">
              <a:avLst/>
            </a:prstGeom>
            <a:noFill/>
            <a:ln>
              <a:noFill/>
            </a:ln>
          </p:spPr>
          <p:txBody>
            <a:bodyPr wrap="none" rtlCol="0">
              <a:spAutoFit/>
            </a:bodyPr>
            <a:lstStyle/>
            <a:p>
              <a:r>
                <a:rPr lang="fr-FR" dirty="0" err="1"/>
                <a:t>Opcode</a:t>
              </a:r>
              <a:endParaRPr lang="fr-FR" dirty="0"/>
            </a:p>
          </p:txBody>
        </p:sp>
        <p:cxnSp>
          <p:nvCxnSpPr>
            <p:cNvPr id="46" name="Straight Connector 45"/>
            <p:cNvCxnSpPr/>
            <p:nvPr/>
          </p:nvCxnSpPr>
          <p:spPr>
            <a:xfrm flipH="1">
              <a:off x="8198239" y="5408587"/>
              <a:ext cx="300251" cy="3002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8200558" y="5146534"/>
              <a:ext cx="301686" cy="369332"/>
            </a:xfrm>
            <a:prstGeom prst="rect">
              <a:avLst/>
            </a:prstGeom>
            <a:noFill/>
            <a:ln>
              <a:noFill/>
            </a:ln>
          </p:spPr>
          <p:txBody>
            <a:bodyPr wrap="none" rtlCol="0">
              <a:spAutoFit/>
            </a:bodyPr>
            <a:lstStyle/>
            <a:p>
              <a:r>
                <a:rPr lang="fr-FR" dirty="0"/>
                <a:t>3</a:t>
              </a:r>
            </a:p>
          </p:txBody>
        </p:sp>
        <p:cxnSp>
          <p:nvCxnSpPr>
            <p:cNvPr id="101" name="Straight Arrow Connector 100"/>
            <p:cNvCxnSpPr/>
            <p:nvPr/>
          </p:nvCxnSpPr>
          <p:spPr>
            <a:xfrm>
              <a:off x="8476845" y="3660106"/>
              <a:ext cx="37711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a:off x="8476845" y="4691010"/>
              <a:ext cx="37711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a:off x="9944153" y="4129929"/>
              <a:ext cx="37711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Freeform 62"/>
            <p:cNvSpPr/>
            <p:nvPr/>
          </p:nvSpPr>
          <p:spPr>
            <a:xfrm>
              <a:off x="8853842" y="3398433"/>
              <a:ext cx="1082431" cy="1469292"/>
            </a:xfrm>
            <a:custGeom>
              <a:avLst/>
              <a:gdLst>
                <a:gd name="connsiteX0" fmla="*/ 0 w 1082431"/>
                <a:gd name="connsiteY0" fmla="*/ 0 h 1469292"/>
                <a:gd name="connsiteX1" fmla="*/ 1082431 w 1082431"/>
                <a:gd name="connsiteY1" fmla="*/ 296984 h 1469292"/>
                <a:gd name="connsiteX2" fmla="*/ 1082431 w 1082431"/>
                <a:gd name="connsiteY2" fmla="*/ 1172307 h 1469292"/>
                <a:gd name="connsiteX3" fmla="*/ 3908 w 1082431"/>
                <a:gd name="connsiteY3" fmla="*/ 1469292 h 1469292"/>
                <a:gd name="connsiteX4" fmla="*/ 0 w 1082431"/>
                <a:gd name="connsiteY4" fmla="*/ 918307 h 1469292"/>
                <a:gd name="connsiteX5" fmla="*/ 566616 w 1082431"/>
                <a:gd name="connsiteY5" fmla="*/ 746369 h 1469292"/>
                <a:gd name="connsiteX6" fmla="*/ 3908 w 1082431"/>
                <a:gd name="connsiteY6" fmla="*/ 578338 h 1469292"/>
                <a:gd name="connsiteX7" fmla="*/ 0 w 1082431"/>
                <a:gd name="connsiteY7" fmla="*/ 0 h 1469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2431" h="1469292">
                  <a:moveTo>
                    <a:pt x="0" y="0"/>
                  </a:moveTo>
                  <a:lnTo>
                    <a:pt x="1082431" y="296984"/>
                  </a:lnTo>
                  <a:lnTo>
                    <a:pt x="1082431" y="1172307"/>
                  </a:lnTo>
                  <a:lnTo>
                    <a:pt x="3908" y="1469292"/>
                  </a:lnTo>
                  <a:cubicBezTo>
                    <a:pt x="2605" y="1285630"/>
                    <a:pt x="1303" y="1101969"/>
                    <a:pt x="0" y="918307"/>
                  </a:cubicBezTo>
                  <a:lnTo>
                    <a:pt x="566616" y="746369"/>
                  </a:lnTo>
                  <a:lnTo>
                    <a:pt x="3908" y="578338"/>
                  </a:lnTo>
                  <a:cubicBezTo>
                    <a:pt x="2605" y="385559"/>
                    <a:pt x="1303" y="192779"/>
                    <a:pt x="0" y="0"/>
                  </a:cubicBezTo>
                  <a:close/>
                </a:path>
              </a:pathLst>
            </a:custGeom>
            <a:solidFill>
              <a:srgbClr val="F2F2F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4" name="ALU_label"/>
            <p:cNvSpPr txBox="1"/>
            <p:nvPr/>
          </p:nvSpPr>
          <p:spPr>
            <a:xfrm>
              <a:off x="9299678" y="3618678"/>
              <a:ext cx="589520" cy="369332"/>
            </a:xfrm>
            <a:prstGeom prst="rect">
              <a:avLst/>
            </a:prstGeom>
            <a:noFill/>
          </p:spPr>
          <p:txBody>
            <a:bodyPr wrap="none" rtlCol="0">
              <a:spAutoFit/>
            </a:bodyPr>
            <a:lstStyle/>
            <a:p>
              <a:r>
                <a:rPr lang="fr-FR" dirty="0" err="1">
                  <a:solidFill>
                    <a:srgbClr val="C00000"/>
                  </a:solidFill>
                </a:rPr>
                <a:t>zero</a:t>
              </a:r>
              <a:endParaRPr lang="fr-FR" dirty="0">
                <a:solidFill>
                  <a:srgbClr val="C00000"/>
                </a:solidFill>
              </a:endParaRPr>
            </a:p>
          </p:txBody>
        </p:sp>
        <p:sp>
          <p:nvSpPr>
            <p:cNvPr id="65" name="ALU_label"/>
            <p:cNvSpPr txBox="1"/>
            <p:nvPr/>
          </p:nvSpPr>
          <p:spPr>
            <a:xfrm>
              <a:off x="9355434" y="4195396"/>
              <a:ext cx="566374" cy="369332"/>
            </a:xfrm>
            <a:prstGeom prst="rect">
              <a:avLst/>
            </a:prstGeom>
            <a:noFill/>
            <a:ln>
              <a:noFill/>
            </a:ln>
          </p:spPr>
          <p:txBody>
            <a:bodyPr wrap="none" rtlCol="0">
              <a:spAutoFit/>
            </a:bodyPr>
            <a:lstStyle/>
            <a:p>
              <a:r>
                <a:rPr lang="fr-FR" b="1" dirty="0"/>
                <a:t>UAL</a:t>
              </a:r>
            </a:p>
          </p:txBody>
        </p:sp>
        <p:cxnSp>
          <p:nvCxnSpPr>
            <p:cNvPr id="14" name="Straight Arrow Connector 13"/>
            <p:cNvCxnSpPr/>
            <p:nvPr/>
          </p:nvCxnSpPr>
          <p:spPr>
            <a:xfrm flipV="1">
              <a:off x="6994480" y="3182049"/>
              <a:ext cx="866316" cy="186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7046435" y="3578601"/>
              <a:ext cx="814361" cy="186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7046435" y="3964584"/>
              <a:ext cx="81436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7025653" y="4361136"/>
              <a:ext cx="83514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6921743" y="4768257"/>
              <a:ext cx="939053" cy="186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6713923" y="5154240"/>
              <a:ext cx="114687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endCxn id="82" idx="2"/>
            </p:cNvCxnSpPr>
            <p:nvPr/>
          </p:nvCxnSpPr>
          <p:spPr>
            <a:xfrm flipV="1">
              <a:off x="6816867" y="2770702"/>
              <a:ext cx="3127286" cy="729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10321269" y="2506533"/>
              <a:ext cx="707053" cy="369332"/>
            </a:xfrm>
            <a:prstGeom prst="rect">
              <a:avLst/>
            </a:prstGeom>
            <a:noFill/>
            <a:ln>
              <a:noFill/>
            </a:ln>
          </p:spPr>
          <p:txBody>
            <a:bodyPr wrap="none" rtlCol="0">
              <a:spAutoFit/>
            </a:bodyPr>
            <a:lstStyle/>
            <a:p>
              <a:r>
                <a:rPr lang="fr-FR" dirty="0" err="1"/>
                <a:t>PCSrc</a:t>
              </a:r>
              <a:endParaRPr lang="fr-FR" dirty="0"/>
            </a:p>
          </p:txBody>
        </p:sp>
        <p:cxnSp>
          <p:nvCxnSpPr>
            <p:cNvPr id="26" name="Elbow Connector 25"/>
            <p:cNvCxnSpPr>
              <a:stCxn id="64" idx="0"/>
              <a:endCxn id="81" idx="2"/>
            </p:cNvCxnSpPr>
            <p:nvPr/>
          </p:nvCxnSpPr>
          <p:spPr>
            <a:xfrm rot="5400000" flipH="1" flipV="1">
              <a:off x="9452655" y="3125891"/>
              <a:ext cx="634570" cy="351005"/>
            </a:xfrm>
            <a:prstGeom prst="bentConnector2">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9945443" y="2938388"/>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2" name="Oval 81"/>
            <p:cNvSpPr/>
            <p:nvPr/>
          </p:nvSpPr>
          <p:spPr>
            <a:xfrm>
              <a:off x="9944153" y="2724982"/>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5" name="Straight Arrow Connector 84"/>
            <p:cNvCxnSpPr/>
            <p:nvPr/>
          </p:nvCxnSpPr>
          <p:spPr>
            <a:xfrm>
              <a:off x="10363363" y="2859603"/>
              <a:ext cx="66495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Flowchart: Delay 31"/>
            <p:cNvSpPr/>
            <p:nvPr/>
          </p:nvSpPr>
          <p:spPr>
            <a:xfrm>
              <a:off x="9944153" y="2649998"/>
              <a:ext cx="419210" cy="419210"/>
            </a:xfrm>
            <a:prstGeom prst="flowChartDelay">
              <a:avLst/>
            </a:prstGeom>
            <a:solidFill>
              <a:srgbClr val="F2F2F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16055666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Oval 129"/>
          <p:cNvSpPr/>
          <p:nvPr/>
        </p:nvSpPr>
        <p:spPr>
          <a:xfrm>
            <a:off x="9164655" y="4500908"/>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0" name="Oval 119"/>
          <p:cNvSpPr/>
          <p:nvPr/>
        </p:nvSpPr>
        <p:spPr>
          <a:xfrm>
            <a:off x="7535618" y="4551045"/>
            <a:ext cx="76537" cy="765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7" name="Freeform 166"/>
          <p:cNvSpPr/>
          <p:nvPr/>
        </p:nvSpPr>
        <p:spPr>
          <a:xfrm>
            <a:off x="7541846" y="3305908"/>
            <a:ext cx="1082431" cy="1469292"/>
          </a:xfrm>
          <a:custGeom>
            <a:avLst/>
            <a:gdLst>
              <a:gd name="connsiteX0" fmla="*/ 0 w 1082431"/>
              <a:gd name="connsiteY0" fmla="*/ 0 h 1469292"/>
              <a:gd name="connsiteX1" fmla="*/ 1082431 w 1082431"/>
              <a:gd name="connsiteY1" fmla="*/ 296984 h 1469292"/>
              <a:gd name="connsiteX2" fmla="*/ 1082431 w 1082431"/>
              <a:gd name="connsiteY2" fmla="*/ 1172307 h 1469292"/>
              <a:gd name="connsiteX3" fmla="*/ 3908 w 1082431"/>
              <a:gd name="connsiteY3" fmla="*/ 1469292 h 1469292"/>
              <a:gd name="connsiteX4" fmla="*/ 0 w 1082431"/>
              <a:gd name="connsiteY4" fmla="*/ 918307 h 1469292"/>
              <a:gd name="connsiteX5" fmla="*/ 566616 w 1082431"/>
              <a:gd name="connsiteY5" fmla="*/ 746369 h 1469292"/>
              <a:gd name="connsiteX6" fmla="*/ 3908 w 1082431"/>
              <a:gd name="connsiteY6" fmla="*/ 578338 h 1469292"/>
              <a:gd name="connsiteX7" fmla="*/ 0 w 1082431"/>
              <a:gd name="connsiteY7" fmla="*/ 0 h 1469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2431" h="1469292">
                <a:moveTo>
                  <a:pt x="0" y="0"/>
                </a:moveTo>
                <a:lnTo>
                  <a:pt x="1082431" y="296984"/>
                </a:lnTo>
                <a:lnTo>
                  <a:pt x="1082431" y="1172307"/>
                </a:lnTo>
                <a:lnTo>
                  <a:pt x="3908" y="1469292"/>
                </a:lnTo>
                <a:cubicBezTo>
                  <a:pt x="2605" y="1285630"/>
                  <a:pt x="1303" y="1101969"/>
                  <a:pt x="0" y="918307"/>
                </a:cubicBezTo>
                <a:lnTo>
                  <a:pt x="566616" y="746369"/>
                </a:lnTo>
                <a:lnTo>
                  <a:pt x="3908" y="578338"/>
                </a:lnTo>
                <a:cubicBezTo>
                  <a:pt x="2605" y="385559"/>
                  <a:pt x="1303" y="192779"/>
                  <a:pt x="0" y="0"/>
                </a:cubicBezTo>
                <a:close/>
              </a:path>
            </a:pathLst>
          </a:custGeom>
          <a:solidFill>
            <a:srgbClr val="F2F2F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69" name="Straight Arrow Connector 168"/>
          <p:cNvCxnSpPr/>
          <p:nvPr/>
        </p:nvCxnSpPr>
        <p:spPr>
          <a:xfrm>
            <a:off x="5974442" y="3589763"/>
            <a:ext cx="154837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I[25-21] BUS"/>
          <p:cNvCxnSpPr/>
          <p:nvPr/>
        </p:nvCxnSpPr>
        <p:spPr>
          <a:xfrm>
            <a:off x="2047073" y="3589764"/>
            <a:ext cx="1859638"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I[20-16] BUS"/>
          <p:cNvCxnSpPr/>
          <p:nvPr/>
        </p:nvCxnSpPr>
        <p:spPr>
          <a:xfrm>
            <a:off x="2301087" y="4103031"/>
            <a:ext cx="1605624"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2" name="Rectangle 181"/>
          <p:cNvSpPr/>
          <p:nvPr/>
        </p:nvSpPr>
        <p:spPr>
          <a:xfrm>
            <a:off x="3910535" y="3331448"/>
            <a:ext cx="2063907" cy="2059597"/>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fr-FR" dirty="0">
              <a:solidFill>
                <a:schemeClr val="tx1"/>
              </a:solidFill>
            </a:endParaRPr>
          </a:p>
        </p:txBody>
      </p:sp>
      <p:sp>
        <p:nvSpPr>
          <p:cNvPr id="183" name="Read register 1"/>
          <p:cNvSpPr txBox="1"/>
          <p:nvPr/>
        </p:nvSpPr>
        <p:spPr>
          <a:xfrm>
            <a:off x="3910535" y="3342455"/>
            <a:ext cx="1050460" cy="523220"/>
          </a:xfrm>
          <a:prstGeom prst="rect">
            <a:avLst/>
          </a:prstGeom>
          <a:noFill/>
          <a:ln>
            <a:noFill/>
          </a:ln>
        </p:spPr>
        <p:txBody>
          <a:bodyPr wrap="square" rtlCol="0">
            <a:spAutoFit/>
          </a:bodyPr>
          <a:lstStyle/>
          <a:p>
            <a:r>
              <a:rPr lang="fr-FR" sz="1400" dirty="0"/>
              <a:t>Read</a:t>
            </a:r>
          </a:p>
          <a:p>
            <a:r>
              <a:rPr lang="fr-FR" sz="1400" dirty="0" err="1"/>
              <a:t>register</a:t>
            </a:r>
            <a:r>
              <a:rPr lang="fr-FR" sz="1400" dirty="0"/>
              <a:t> 1</a:t>
            </a:r>
          </a:p>
        </p:txBody>
      </p:sp>
      <p:sp>
        <p:nvSpPr>
          <p:cNvPr id="184" name="Read data 1"/>
          <p:cNvSpPr txBox="1"/>
          <p:nvPr/>
        </p:nvSpPr>
        <p:spPr>
          <a:xfrm>
            <a:off x="5179920" y="3342455"/>
            <a:ext cx="739709" cy="523220"/>
          </a:xfrm>
          <a:prstGeom prst="rect">
            <a:avLst/>
          </a:prstGeom>
          <a:noFill/>
          <a:ln>
            <a:noFill/>
          </a:ln>
        </p:spPr>
        <p:txBody>
          <a:bodyPr wrap="square" rtlCol="0">
            <a:spAutoFit/>
          </a:bodyPr>
          <a:lstStyle/>
          <a:p>
            <a:pPr algn="r"/>
            <a:r>
              <a:rPr lang="fr-FR" sz="1400" dirty="0"/>
              <a:t>Read data 1</a:t>
            </a:r>
          </a:p>
        </p:txBody>
      </p:sp>
      <p:sp>
        <p:nvSpPr>
          <p:cNvPr id="185" name="Registers_label"/>
          <p:cNvSpPr txBox="1"/>
          <p:nvPr/>
        </p:nvSpPr>
        <p:spPr>
          <a:xfrm>
            <a:off x="4789313" y="4945960"/>
            <a:ext cx="1043491" cy="369332"/>
          </a:xfrm>
          <a:prstGeom prst="rect">
            <a:avLst/>
          </a:prstGeom>
          <a:noFill/>
          <a:ln>
            <a:noFill/>
          </a:ln>
        </p:spPr>
        <p:txBody>
          <a:bodyPr wrap="none" rtlCol="0">
            <a:spAutoFit/>
          </a:bodyPr>
          <a:lstStyle/>
          <a:p>
            <a:pPr algn="ctr"/>
            <a:r>
              <a:rPr lang="fr-FR" b="1" dirty="0"/>
              <a:t>Registers</a:t>
            </a:r>
          </a:p>
        </p:txBody>
      </p:sp>
      <p:sp>
        <p:nvSpPr>
          <p:cNvPr id="186" name="Read register 2"/>
          <p:cNvSpPr txBox="1"/>
          <p:nvPr/>
        </p:nvSpPr>
        <p:spPr>
          <a:xfrm>
            <a:off x="3910536" y="3858013"/>
            <a:ext cx="1050459" cy="523220"/>
          </a:xfrm>
          <a:prstGeom prst="rect">
            <a:avLst/>
          </a:prstGeom>
          <a:noFill/>
          <a:ln>
            <a:noFill/>
          </a:ln>
        </p:spPr>
        <p:txBody>
          <a:bodyPr wrap="square" rtlCol="0">
            <a:spAutoFit/>
          </a:bodyPr>
          <a:lstStyle/>
          <a:p>
            <a:r>
              <a:rPr lang="fr-FR" sz="1400" dirty="0"/>
              <a:t>Read</a:t>
            </a:r>
          </a:p>
          <a:p>
            <a:r>
              <a:rPr lang="fr-FR" sz="1400" dirty="0" err="1"/>
              <a:t>register</a:t>
            </a:r>
            <a:r>
              <a:rPr lang="fr-FR" sz="1400" dirty="0"/>
              <a:t> 2</a:t>
            </a:r>
          </a:p>
        </p:txBody>
      </p:sp>
      <p:sp>
        <p:nvSpPr>
          <p:cNvPr id="187" name="Write register"/>
          <p:cNvSpPr txBox="1"/>
          <p:nvPr/>
        </p:nvSpPr>
        <p:spPr>
          <a:xfrm>
            <a:off x="3910536" y="4373574"/>
            <a:ext cx="907361" cy="523220"/>
          </a:xfrm>
          <a:prstGeom prst="rect">
            <a:avLst/>
          </a:prstGeom>
          <a:noFill/>
          <a:ln>
            <a:noFill/>
          </a:ln>
        </p:spPr>
        <p:txBody>
          <a:bodyPr wrap="square" rtlCol="0">
            <a:spAutoFit/>
          </a:bodyPr>
          <a:lstStyle/>
          <a:p>
            <a:r>
              <a:rPr lang="fr-FR" sz="1400" dirty="0"/>
              <a:t>Write</a:t>
            </a:r>
          </a:p>
          <a:p>
            <a:r>
              <a:rPr lang="fr-FR" sz="1400" dirty="0" err="1"/>
              <a:t>register</a:t>
            </a:r>
            <a:endParaRPr lang="fr-FR" sz="1400" dirty="0"/>
          </a:p>
        </p:txBody>
      </p:sp>
      <p:sp>
        <p:nvSpPr>
          <p:cNvPr id="188" name="RegWrite"/>
          <p:cNvSpPr txBox="1"/>
          <p:nvPr/>
        </p:nvSpPr>
        <p:spPr>
          <a:xfrm>
            <a:off x="4499829" y="2659744"/>
            <a:ext cx="862031" cy="307777"/>
          </a:xfrm>
          <a:prstGeom prst="rect">
            <a:avLst/>
          </a:prstGeom>
          <a:noFill/>
          <a:ln>
            <a:noFill/>
          </a:ln>
        </p:spPr>
        <p:txBody>
          <a:bodyPr wrap="none" rtlCol="0">
            <a:spAutoFit/>
          </a:bodyPr>
          <a:lstStyle/>
          <a:p>
            <a:r>
              <a:rPr lang="fr-FR" sz="1400" dirty="0" err="1">
                <a:solidFill>
                  <a:srgbClr val="C00000"/>
                </a:solidFill>
              </a:rPr>
              <a:t>RegWrite</a:t>
            </a:r>
            <a:endParaRPr lang="fr-FR" sz="1400" dirty="0">
              <a:solidFill>
                <a:srgbClr val="C00000"/>
              </a:solidFill>
            </a:endParaRPr>
          </a:p>
        </p:txBody>
      </p:sp>
      <p:sp>
        <p:nvSpPr>
          <p:cNvPr id="189" name="Write data"/>
          <p:cNvSpPr txBox="1"/>
          <p:nvPr/>
        </p:nvSpPr>
        <p:spPr>
          <a:xfrm>
            <a:off x="3906711" y="4876379"/>
            <a:ext cx="907361" cy="523220"/>
          </a:xfrm>
          <a:prstGeom prst="rect">
            <a:avLst/>
          </a:prstGeom>
          <a:noFill/>
          <a:ln>
            <a:noFill/>
          </a:ln>
        </p:spPr>
        <p:txBody>
          <a:bodyPr wrap="square" rtlCol="0">
            <a:spAutoFit/>
          </a:bodyPr>
          <a:lstStyle/>
          <a:p>
            <a:r>
              <a:rPr lang="fr-FR" sz="1400" dirty="0"/>
              <a:t>Write</a:t>
            </a:r>
          </a:p>
          <a:p>
            <a:r>
              <a:rPr lang="fr-FR" sz="1400" dirty="0"/>
              <a:t>data</a:t>
            </a:r>
          </a:p>
        </p:txBody>
      </p:sp>
      <p:cxnSp>
        <p:nvCxnSpPr>
          <p:cNvPr id="190" name="RegWriteConnector"/>
          <p:cNvCxnSpPr>
            <a:stCxn id="182" idx="0"/>
          </p:cNvCxnSpPr>
          <p:nvPr/>
        </p:nvCxnSpPr>
        <p:spPr>
          <a:xfrm flipH="1" flipV="1">
            <a:off x="4942488" y="2988801"/>
            <a:ext cx="1" cy="34264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91" name="Read data 2"/>
          <p:cNvSpPr txBox="1"/>
          <p:nvPr/>
        </p:nvSpPr>
        <p:spPr>
          <a:xfrm>
            <a:off x="5195580" y="4353663"/>
            <a:ext cx="724049" cy="523220"/>
          </a:xfrm>
          <a:prstGeom prst="rect">
            <a:avLst/>
          </a:prstGeom>
          <a:noFill/>
          <a:ln>
            <a:noFill/>
          </a:ln>
        </p:spPr>
        <p:txBody>
          <a:bodyPr wrap="square" rtlCol="0">
            <a:spAutoFit/>
          </a:bodyPr>
          <a:lstStyle/>
          <a:p>
            <a:pPr algn="r"/>
            <a:r>
              <a:rPr lang="fr-FR" sz="1400" dirty="0"/>
              <a:t>Read data 2</a:t>
            </a:r>
          </a:p>
        </p:txBody>
      </p:sp>
      <p:cxnSp>
        <p:nvCxnSpPr>
          <p:cNvPr id="192" name="ALUOpConnector"/>
          <p:cNvCxnSpPr/>
          <p:nvPr/>
        </p:nvCxnSpPr>
        <p:spPr>
          <a:xfrm flipH="1" flipV="1">
            <a:off x="8131025" y="4607196"/>
            <a:ext cx="1" cy="337817"/>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93" name="ALU_label"/>
          <p:cNvSpPr txBox="1"/>
          <p:nvPr/>
        </p:nvSpPr>
        <p:spPr>
          <a:xfrm>
            <a:off x="7989742" y="4087680"/>
            <a:ext cx="566374" cy="369332"/>
          </a:xfrm>
          <a:prstGeom prst="rect">
            <a:avLst/>
          </a:prstGeom>
          <a:noFill/>
          <a:ln>
            <a:noFill/>
          </a:ln>
        </p:spPr>
        <p:txBody>
          <a:bodyPr wrap="none" rtlCol="0">
            <a:spAutoFit/>
          </a:bodyPr>
          <a:lstStyle/>
          <a:p>
            <a:r>
              <a:rPr lang="fr-FR" b="1" dirty="0"/>
              <a:t>UAL</a:t>
            </a:r>
          </a:p>
        </p:txBody>
      </p:sp>
      <p:sp>
        <p:nvSpPr>
          <p:cNvPr id="194" name="ALUOp"/>
          <p:cNvSpPr txBox="1"/>
          <p:nvPr/>
        </p:nvSpPr>
        <p:spPr>
          <a:xfrm>
            <a:off x="7794967" y="4959598"/>
            <a:ext cx="688971" cy="307777"/>
          </a:xfrm>
          <a:prstGeom prst="rect">
            <a:avLst/>
          </a:prstGeom>
          <a:noFill/>
          <a:ln>
            <a:noFill/>
          </a:ln>
        </p:spPr>
        <p:txBody>
          <a:bodyPr wrap="none" rtlCol="0">
            <a:spAutoFit/>
          </a:bodyPr>
          <a:lstStyle/>
          <a:p>
            <a:r>
              <a:rPr lang="fr-FR" sz="1400" dirty="0" err="1">
                <a:solidFill>
                  <a:srgbClr val="C00000"/>
                </a:solidFill>
              </a:rPr>
              <a:t>ALUOp</a:t>
            </a:r>
            <a:endParaRPr lang="fr-FR" sz="1400" dirty="0">
              <a:solidFill>
                <a:srgbClr val="C00000"/>
              </a:solidFill>
            </a:endParaRPr>
          </a:p>
        </p:txBody>
      </p:sp>
      <p:sp>
        <p:nvSpPr>
          <p:cNvPr id="197" name="I[15-11]"/>
          <p:cNvSpPr txBox="1"/>
          <p:nvPr/>
        </p:nvSpPr>
        <p:spPr>
          <a:xfrm>
            <a:off x="2249784" y="4946191"/>
            <a:ext cx="758541" cy="307777"/>
          </a:xfrm>
          <a:prstGeom prst="rect">
            <a:avLst/>
          </a:prstGeom>
          <a:noFill/>
          <a:ln>
            <a:noFill/>
          </a:ln>
        </p:spPr>
        <p:txBody>
          <a:bodyPr wrap="none" rtlCol="0">
            <a:spAutoFit/>
          </a:bodyPr>
          <a:lstStyle/>
          <a:p>
            <a:r>
              <a:rPr lang="fr-FR" sz="1400" dirty="0">
                <a:solidFill>
                  <a:srgbClr val="002060"/>
                </a:solidFill>
              </a:rPr>
              <a:t>I[15-11]</a:t>
            </a:r>
          </a:p>
        </p:txBody>
      </p:sp>
      <p:cxnSp>
        <p:nvCxnSpPr>
          <p:cNvPr id="198" name="Straight Arrow Connector 197"/>
          <p:cNvCxnSpPr/>
          <p:nvPr/>
        </p:nvCxnSpPr>
        <p:spPr>
          <a:xfrm>
            <a:off x="3397740" y="4649915"/>
            <a:ext cx="508971"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9" name="Oval 198"/>
          <p:cNvSpPr/>
          <p:nvPr/>
        </p:nvSpPr>
        <p:spPr>
          <a:xfrm>
            <a:off x="2180434" y="4042563"/>
            <a:ext cx="126000" cy="12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00" name="Oval 199"/>
          <p:cNvSpPr/>
          <p:nvPr/>
        </p:nvSpPr>
        <p:spPr>
          <a:xfrm>
            <a:off x="2178349" y="5183879"/>
            <a:ext cx="126000" cy="12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01" name="Oval 200"/>
          <p:cNvSpPr/>
          <p:nvPr/>
        </p:nvSpPr>
        <p:spPr>
          <a:xfrm>
            <a:off x="2179803" y="3522359"/>
            <a:ext cx="126000" cy="12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02" name="I[25-21]"/>
          <p:cNvSpPr txBox="1"/>
          <p:nvPr/>
        </p:nvSpPr>
        <p:spPr>
          <a:xfrm>
            <a:off x="2239750" y="3300835"/>
            <a:ext cx="758541" cy="307777"/>
          </a:xfrm>
          <a:prstGeom prst="rect">
            <a:avLst/>
          </a:prstGeom>
          <a:noFill/>
          <a:ln>
            <a:noFill/>
          </a:ln>
        </p:spPr>
        <p:txBody>
          <a:bodyPr wrap="none" rtlCol="0">
            <a:spAutoFit/>
          </a:bodyPr>
          <a:lstStyle/>
          <a:p>
            <a:r>
              <a:rPr lang="fr-FR" sz="1400" dirty="0">
                <a:solidFill>
                  <a:srgbClr val="002060"/>
                </a:solidFill>
              </a:rPr>
              <a:t>I[25-21]</a:t>
            </a:r>
          </a:p>
        </p:txBody>
      </p:sp>
      <p:sp>
        <p:nvSpPr>
          <p:cNvPr id="203" name="I[20-16]"/>
          <p:cNvSpPr txBox="1"/>
          <p:nvPr/>
        </p:nvSpPr>
        <p:spPr>
          <a:xfrm>
            <a:off x="2239750" y="3792068"/>
            <a:ext cx="758541" cy="307777"/>
          </a:xfrm>
          <a:prstGeom prst="rect">
            <a:avLst/>
          </a:prstGeom>
          <a:noFill/>
          <a:ln>
            <a:noFill/>
          </a:ln>
        </p:spPr>
        <p:txBody>
          <a:bodyPr wrap="none" rtlCol="0">
            <a:spAutoFit/>
          </a:bodyPr>
          <a:lstStyle/>
          <a:p>
            <a:r>
              <a:rPr lang="fr-FR" sz="1400" dirty="0">
                <a:solidFill>
                  <a:srgbClr val="002060"/>
                </a:solidFill>
              </a:rPr>
              <a:t>I[20-16]</a:t>
            </a:r>
          </a:p>
        </p:txBody>
      </p:sp>
      <p:sp>
        <p:nvSpPr>
          <p:cNvPr id="208" name="Oval 207"/>
          <p:cNvSpPr/>
          <p:nvPr/>
        </p:nvSpPr>
        <p:spPr>
          <a:xfrm>
            <a:off x="2076749" y="1102694"/>
            <a:ext cx="101600" cy="1016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09" name="Group 208"/>
          <p:cNvGrpSpPr/>
          <p:nvPr/>
        </p:nvGrpSpPr>
        <p:grpSpPr>
          <a:xfrm>
            <a:off x="115644" y="3210726"/>
            <a:ext cx="1961105" cy="1803400"/>
            <a:chOff x="9576574" y="850900"/>
            <a:chExt cx="1961105" cy="1803400"/>
          </a:xfrm>
        </p:grpSpPr>
        <p:sp>
          <p:nvSpPr>
            <p:cNvPr id="210" name="Rectangle 209"/>
            <p:cNvSpPr/>
            <p:nvPr/>
          </p:nvSpPr>
          <p:spPr>
            <a:xfrm>
              <a:off x="9576574" y="850900"/>
              <a:ext cx="1943100" cy="1803400"/>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fr-FR" dirty="0"/>
            </a:p>
          </p:txBody>
        </p:sp>
        <p:sp>
          <p:nvSpPr>
            <p:cNvPr id="211" name="Read address"/>
            <p:cNvSpPr txBox="1"/>
            <p:nvPr/>
          </p:nvSpPr>
          <p:spPr>
            <a:xfrm>
              <a:off x="9594579" y="864969"/>
              <a:ext cx="965200" cy="646331"/>
            </a:xfrm>
            <a:prstGeom prst="rect">
              <a:avLst/>
            </a:prstGeom>
            <a:noFill/>
            <a:ln>
              <a:noFill/>
            </a:ln>
          </p:spPr>
          <p:txBody>
            <a:bodyPr wrap="square" rtlCol="0">
              <a:spAutoFit/>
            </a:bodyPr>
            <a:lstStyle/>
            <a:p>
              <a:r>
                <a:rPr lang="fr-FR" dirty="0"/>
                <a:t>Read </a:t>
              </a:r>
              <a:r>
                <a:rPr lang="fr-FR" dirty="0" err="1"/>
                <a:t>address</a:t>
              </a:r>
              <a:endParaRPr lang="fr-FR" dirty="0"/>
            </a:p>
          </p:txBody>
        </p:sp>
        <p:sp>
          <p:nvSpPr>
            <p:cNvPr id="212" name="Instruction"/>
            <p:cNvSpPr txBox="1"/>
            <p:nvPr/>
          </p:nvSpPr>
          <p:spPr>
            <a:xfrm>
              <a:off x="10331179" y="864969"/>
              <a:ext cx="1206500" cy="646331"/>
            </a:xfrm>
            <a:prstGeom prst="rect">
              <a:avLst/>
            </a:prstGeom>
            <a:noFill/>
            <a:ln>
              <a:noFill/>
            </a:ln>
          </p:spPr>
          <p:txBody>
            <a:bodyPr wrap="square" rtlCol="0">
              <a:spAutoFit/>
            </a:bodyPr>
            <a:lstStyle/>
            <a:p>
              <a:pPr algn="r"/>
              <a:r>
                <a:rPr lang="fr-FR" dirty="0"/>
                <a:t>Instruction [31-0]</a:t>
              </a:r>
            </a:p>
          </p:txBody>
        </p:sp>
        <p:sp>
          <p:nvSpPr>
            <p:cNvPr id="213" name="TextBox 212"/>
            <p:cNvSpPr txBox="1"/>
            <p:nvPr/>
          </p:nvSpPr>
          <p:spPr>
            <a:xfrm>
              <a:off x="9936898" y="1791384"/>
              <a:ext cx="1222451" cy="646331"/>
            </a:xfrm>
            <a:prstGeom prst="rect">
              <a:avLst/>
            </a:prstGeom>
            <a:noFill/>
            <a:ln>
              <a:noFill/>
            </a:ln>
          </p:spPr>
          <p:txBody>
            <a:bodyPr wrap="none" rtlCol="0">
              <a:spAutoFit/>
            </a:bodyPr>
            <a:lstStyle/>
            <a:p>
              <a:r>
                <a:rPr lang="fr-FR" b="1" dirty="0"/>
                <a:t>Instruction</a:t>
              </a:r>
            </a:p>
            <a:p>
              <a:pPr algn="ctr"/>
              <a:r>
                <a:rPr lang="fr-FR" b="1" dirty="0"/>
                <a:t>memory</a:t>
              </a:r>
            </a:p>
          </p:txBody>
        </p:sp>
      </p:grpSp>
      <p:cxnSp>
        <p:nvCxnSpPr>
          <p:cNvPr id="218" name="Straight Arrow Connector 217"/>
          <p:cNvCxnSpPr/>
          <p:nvPr/>
        </p:nvCxnSpPr>
        <p:spPr>
          <a:xfrm>
            <a:off x="475968" y="2640058"/>
            <a:ext cx="0" cy="57066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3013575" y="4165424"/>
            <a:ext cx="378320" cy="1315810"/>
          </a:xfrm>
          <a:prstGeom prst="roundRect">
            <a:avLst>
              <a:gd name="adj" fmla="val 50000"/>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nchorCtr="1"/>
          <a:lstStyle/>
          <a:p>
            <a:pPr algn="ctr"/>
            <a:r>
              <a:rPr lang="fr-FR" sz="1200" b="1" dirty="0">
                <a:solidFill>
                  <a:schemeClr val="tx1"/>
                </a:solidFill>
              </a:rPr>
              <a:t>0mux1</a:t>
            </a:r>
          </a:p>
        </p:txBody>
      </p:sp>
      <p:cxnSp>
        <p:nvCxnSpPr>
          <p:cNvPr id="196" name="I[15-11] BUS"/>
          <p:cNvCxnSpPr/>
          <p:nvPr/>
        </p:nvCxnSpPr>
        <p:spPr>
          <a:xfrm>
            <a:off x="2249784" y="5257155"/>
            <a:ext cx="758541"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2546406" y="4128621"/>
            <a:ext cx="0" cy="26161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2541446" y="4390231"/>
            <a:ext cx="441145"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Oval 71"/>
          <p:cNvSpPr/>
          <p:nvPr/>
        </p:nvSpPr>
        <p:spPr>
          <a:xfrm>
            <a:off x="2480839" y="4050293"/>
            <a:ext cx="126000" cy="12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cxnSp>
        <p:nvCxnSpPr>
          <p:cNvPr id="73" name="Straight Connector 72"/>
          <p:cNvCxnSpPr/>
          <p:nvPr/>
        </p:nvCxnSpPr>
        <p:spPr>
          <a:xfrm flipV="1">
            <a:off x="3202734" y="5481234"/>
            <a:ext cx="1" cy="36052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2855683" y="5798613"/>
            <a:ext cx="694101" cy="307777"/>
          </a:xfrm>
          <a:prstGeom prst="rect">
            <a:avLst/>
          </a:prstGeom>
          <a:noFill/>
        </p:spPr>
        <p:txBody>
          <a:bodyPr wrap="none" rtlCol="0">
            <a:spAutoFit/>
          </a:bodyPr>
          <a:lstStyle/>
          <a:p>
            <a:r>
              <a:rPr lang="fr-FR" sz="1400" dirty="0" err="1">
                <a:solidFill>
                  <a:srgbClr val="C00000"/>
                </a:solidFill>
              </a:rPr>
              <a:t>RegDst</a:t>
            </a:r>
            <a:endParaRPr lang="fr-FR" sz="1400" dirty="0">
              <a:solidFill>
                <a:srgbClr val="C00000"/>
              </a:solidFill>
            </a:endParaRPr>
          </a:p>
        </p:txBody>
      </p:sp>
      <p:grpSp>
        <p:nvGrpSpPr>
          <p:cNvPr id="79" name="Group 78"/>
          <p:cNvGrpSpPr/>
          <p:nvPr/>
        </p:nvGrpSpPr>
        <p:grpSpPr>
          <a:xfrm>
            <a:off x="5390604" y="5793121"/>
            <a:ext cx="624403" cy="784114"/>
            <a:chOff x="5147576" y="5528551"/>
            <a:chExt cx="713404" cy="895880"/>
          </a:xfrm>
        </p:grpSpPr>
        <p:sp>
          <p:nvSpPr>
            <p:cNvPr id="80" name="Oval 79"/>
            <p:cNvSpPr/>
            <p:nvPr/>
          </p:nvSpPr>
          <p:spPr>
            <a:xfrm>
              <a:off x="5181954" y="5528551"/>
              <a:ext cx="627851" cy="895880"/>
            </a:xfrm>
            <a:prstGeom prst="ellipse">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81" name="TextBox 80"/>
            <p:cNvSpPr txBox="1"/>
            <p:nvPr/>
          </p:nvSpPr>
          <p:spPr>
            <a:xfrm>
              <a:off x="5147576" y="5666854"/>
              <a:ext cx="713404" cy="527470"/>
            </a:xfrm>
            <a:prstGeom prst="rect">
              <a:avLst/>
            </a:prstGeom>
            <a:noFill/>
            <a:ln>
              <a:noFill/>
            </a:ln>
          </p:spPr>
          <p:txBody>
            <a:bodyPr wrap="none" rtlCol="0">
              <a:spAutoFit/>
            </a:bodyPr>
            <a:lstStyle/>
            <a:p>
              <a:pPr algn="ctr"/>
              <a:r>
                <a:rPr lang="fr-FR" sz="1200" dirty="0" err="1"/>
                <a:t>sign</a:t>
              </a:r>
              <a:endParaRPr lang="fr-FR" sz="1200" dirty="0"/>
            </a:p>
            <a:p>
              <a:pPr algn="ctr"/>
              <a:r>
                <a:rPr lang="fr-FR" sz="1200" dirty="0" err="1"/>
                <a:t>extend</a:t>
              </a:r>
              <a:endParaRPr lang="fr-FR" sz="1200" dirty="0"/>
            </a:p>
          </p:txBody>
        </p:sp>
      </p:grpSp>
      <p:cxnSp>
        <p:nvCxnSpPr>
          <p:cNvPr id="100" name="Elbow Connector 99"/>
          <p:cNvCxnSpPr/>
          <p:nvPr/>
        </p:nvCxnSpPr>
        <p:spPr>
          <a:xfrm rot="16200000" flipH="1">
            <a:off x="9811848" y="3025729"/>
            <a:ext cx="504179" cy="2425254"/>
          </a:xfrm>
          <a:prstGeom prst="bentConnector4">
            <a:avLst>
              <a:gd name="adj1" fmla="val 397329"/>
              <a:gd name="adj2" fmla="val 86287"/>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Elbow Connector 100"/>
          <p:cNvCxnSpPr>
            <a:stCxn id="114" idx="0"/>
            <a:endCxn id="103" idx="1"/>
          </p:cNvCxnSpPr>
          <p:nvPr/>
        </p:nvCxnSpPr>
        <p:spPr>
          <a:xfrm rot="5400000" flipH="1" flipV="1">
            <a:off x="8784062" y="3583894"/>
            <a:ext cx="447320" cy="312823"/>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Rectangle 101"/>
          <p:cNvSpPr/>
          <p:nvPr/>
        </p:nvSpPr>
        <p:spPr>
          <a:xfrm>
            <a:off x="9164134" y="3239746"/>
            <a:ext cx="1595454" cy="1655773"/>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fr-FR" dirty="0"/>
          </a:p>
        </p:txBody>
      </p:sp>
      <p:sp>
        <p:nvSpPr>
          <p:cNvPr id="103" name="Read address"/>
          <p:cNvSpPr txBox="1"/>
          <p:nvPr/>
        </p:nvSpPr>
        <p:spPr>
          <a:xfrm>
            <a:off x="9164134" y="3251298"/>
            <a:ext cx="792513" cy="530694"/>
          </a:xfrm>
          <a:prstGeom prst="rect">
            <a:avLst/>
          </a:prstGeom>
          <a:noFill/>
        </p:spPr>
        <p:txBody>
          <a:bodyPr wrap="square" rtlCol="0">
            <a:spAutoFit/>
          </a:bodyPr>
          <a:lstStyle/>
          <a:p>
            <a:r>
              <a:rPr lang="fr-FR" sz="1400" dirty="0"/>
              <a:t>Read </a:t>
            </a:r>
            <a:r>
              <a:rPr lang="fr-FR" sz="1400" dirty="0" err="1"/>
              <a:t>address</a:t>
            </a:r>
            <a:endParaRPr lang="fr-FR" sz="1400" dirty="0"/>
          </a:p>
        </p:txBody>
      </p:sp>
      <p:sp>
        <p:nvSpPr>
          <p:cNvPr id="104" name="Instruction"/>
          <p:cNvSpPr txBox="1"/>
          <p:nvPr/>
        </p:nvSpPr>
        <p:spPr>
          <a:xfrm>
            <a:off x="9854323" y="3251298"/>
            <a:ext cx="905264" cy="530694"/>
          </a:xfrm>
          <a:prstGeom prst="rect">
            <a:avLst/>
          </a:prstGeom>
          <a:noFill/>
        </p:spPr>
        <p:txBody>
          <a:bodyPr wrap="square" rtlCol="0">
            <a:spAutoFit/>
          </a:bodyPr>
          <a:lstStyle/>
          <a:p>
            <a:pPr algn="r"/>
            <a:r>
              <a:rPr lang="fr-FR" sz="1400" dirty="0"/>
              <a:t>Read data</a:t>
            </a:r>
          </a:p>
        </p:txBody>
      </p:sp>
      <p:sp>
        <p:nvSpPr>
          <p:cNvPr id="105" name="TextBox 104"/>
          <p:cNvSpPr txBox="1"/>
          <p:nvPr/>
        </p:nvSpPr>
        <p:spPr>
          <a:xfrm>
            <a:off x="9854325" y="4267446"/>
            <a:ext cx="813204" cy="530694"/>
          </a:xfrm>
          <a:prstGeom prst="rect">
            <a:avLst/>
          </a:prstGeom>
          <a:noFill/>
        </p:spPr>
        <p:txBody>
          <a:bodyPr wrap="none" rtlCol="0">
            <a:spAutoFit/>
          </a:bodyPr>
          <a:lstStyle/>
          <a:p>
            <a:pPr algn="ctr"/>
            <a:r>
              <a:rPr lang="fr-FR" b="1" dirty="0"/>
              <a:t>Data </a:t>
            </a:r>
          </a:p>
          <a:p>
            <a:pPr algn="ctr"/>
            <a:r>
              <a:rPr lang="fr-FR" b="1" dirty="0"/>
              <a:t>memory</a:t>
            </a:r>
          </a:p>
        </p:txBody>
      </p:sp>
      <p:cxnSp>
        <p:nvCxnSpPr>
          <p:cNvPr id="106" name="Straight Arrow Connector 105"/>
          <p:cNvCxnSpPr/>
          <p:nvPr/>
        </p:nvCxnSpPr>
        <p:spPr>
          <a:xfrm>
            <a:off x="10759587" y="3604874"/>
            <a:ext cx="51697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Read address"/>
          <p:cNvSpPr txBox="1"/>
          <p:nvPr/>
        </p:nvSpPr>
        <p:spPr>
          <a:xfrm>
            <a:off x="9164134" y="3792420"/>
            <a:ext cx="792513" cy="530694"/>
          </a:xfrm>
          <a:prstGeom prst="rect">
            <a:avLst/>
          </a:prstGeom>
          <a:noFill/>
        </p:spPr>
        <p:txBody>
          <a:bodyPr wrap="square" rtlCol="0">
            <a:spAutoFit/>
          </a:bodyPr>
          <a:lstStyle/>
          <a:p>
            <a:r>
              <a:rPr lang="fr-FR" sz="1400" dirty="0"/>
              <a:t>Write </a:t>
            </a:r>
            <a:r>
              <a:rPr lang="fr-FR" sz="1400" dirty="0" err="1"/>
              <a:t>address</a:t>
            </a:r>
            <a:endParaRPr lang="fr-FR" sz="1400" dirty="0"/>
          </a:p>
        </p:txBody>
      </p:sp>
      <p:sp>
        <p:nvSpPr>
          <p:cNvPr id="108" name="Read address"/>
          <p:cNvSpPr txBox="1"/>
          <p:nvPr/>
        </p:nvSpPr>
        <p:spPr>
          <a:xfrm>
            <a:off x="9164134" y="4333541"/>
            <a:ext cx="792513" cy="530694"/>
          </a:xfrm>
          <a:prstGeom prst="rect">
            <a:avLst/>
          </a:prstGeom>
          <a:noFill/>
        </p:spPr>
        <p:txBody>
          <a:bodyPr wrap="square" rtlCol="0">
            <a:spAutoFit/>
          </a:bodyPr>
          <a:lstStyle/>
          <a:p>
            <a:r>
              <a:rPr lang="fr-FR" sz="1400" dirty="0"/>
              <a:t>Write data</a:t>
            </a:r>
          </a:p>
        </p:txBody>
      </p:sp>
      <p:cxnSp>
        <p:nvCxnSpPr>
          <p:cNvPr id="109" name="Straight Arrow Connector 108"/>
          <p:cNvCxnSpPr/>
          <p:nvPr/>
        </p:nvCxnSpPr>
        <p:spPr>
          <a:xfrm>
            <a:off x="8624278" y="4034657"/>
            <a:ext cx="536515" cy="80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102" idx="0"/>
          </p:cNvCxnSpPr>
          <p:nvPr/>
        </p:nvCxnSpPr>
        <p:spPr>
          <a:xfrm flipV="1">
            <a:off x="9961861" y="2988839"/>
            <a:ext cx="0" cy="250907"/>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V="1">
            <a:off x="9967176" y="4895520"/>
            <a:ext cx="0" cy="27336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9468783" y="2718245"/>
            <a:ext cx="978986" cy="307777"/>
          </a:xfrm>
          <a:prstGeom prst="rect">
            <a:avLst/>
          </a:prstGeom>
          <a:noFill/>
        </p:spPr>
        <p:txBody>
          <a:bodyPr wrap="none" rtlCol="0">
            <a:spAutoFit/>
          </a:bodyPr>
          <a:lstStyle/>
          <a:p>
            <a:r>
              <a:rPr lang="fr-FR" sz="1400" dirty="0" err="1">
                <a:solidFill>
                  <a:srgbClr val="C00000"/>
                </a:solidFill>
              </a:rPr>
              <a:t>MemWrite</a:t>
            </a:r>
            <a:endParaRPr lang="fr-FR" sz="1400" dirty="0">
              <a:solidFill>
                <a:srgbClr val="C00000"/>
              </a:solidFill>
            </a:endParaRPr>
          </a:p>
        </p:txBody>
      </p:sp>
      <p:sp>
        <p:nvSpPr>
          <p:cNvPr id="113" name="TextBox 112"/>
          <p:cNvSpPr txBox="1"/>
          <p:nvPr/>
        </p:nvSpPr>
        <p:spPr>
          <a:xfrm>
            <a:off x="9501057" y="5121540"/>
            <a:ext cx="936538" cy="307777"/>
          </a:xfrm>
          <a:prstGeom prst="rect">
            <a:avLst/>
          </a:prstGeom>
          <a:noFill/>
        </p:spPr>
        <p:txBody>
          <a:bodyPr wrap="none" rtlCol="0">
            <a:spAutoFit/>
          </a:bodyPr>
          <a:lstStyle/>
          <a:p>
            <a:r>
              <a:rPr lang="fr-FR" sz="1400" dirty="0" err="1">
                <a:solidFill>
                  <a:srgbClr val="C00000"/>
                </a:solidFill>
              </a:rPr>
              <a:t>MemRead</a:t>
            </a:r>
            <a:endParaRPr lang="fr-FR" sz="1400" dirty="0">
              <a:solidFill>
                <a:srgbClr val="C00000"/>
              </a:solidFill>
            </a:endParaRPr>
          </a:p>
        </p:txBody>
      </p:sp>
      <p:sp>
        <p:nvSpPr>
          <p:cNvPr id="114" name="Oval 113"/>
          <p:cNvSpPr/>
          <p:nvPr/>
        </p:nvSpPr>
        <p:spPr>
          <a:xfrm>
            <a:off x="8779311" y="3963965"/>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15" name="Straight Connector 114"/>
          <p:cNvCxnSpPr/>
          <p:nvPr/>
        </p:nvCxnSpPr>
        <p:spPr>
          <a:xfrm flipV="1">
            <a:off x="11496009" y="2993097"/>
            <a:ext cx="1" cy="36052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11029321" y="2697136"/>
            <a:ext cx="1007135" cy="307777"/>
          </a:xfrm>
          <a:prstGeom prst="rect">
            <a:avLst/>
          </a:prstGeom>
          <a:noFill/>
        </p:spPr>
        <p:txBody>
          <a:bodyPr wrap="none" rtlCol="0">
            <a:spAutoFit/>
          </a:bodyPr>
          <a:lstStyle/>
          <a:p>
            <a:r>
              <a:rPr lang="fr-FR" sz="1400" dirty="0" err="1">
                <a:solidFill>
                  <a:srgbClr val="C00000"/>
                </a:solidFill>
              </a:rPr>
              <a:t>MemToReg</a:t>
            </a:r>
            <a:endParaRPr lang="fr-FR" sz="1400" dirty="0">
              <a:solidFill>
                <a:srgbClr val="C00000"/>
              </a:solidFill>
            </a:endParaRPr>
          </a:p>
        </p:txBody>
      </p:sp>
      <p:sp>
        <p:nvSpPr>
          <p:cNvPr id="119" name="Rounded Rectangle 118"/>
          <p:cNvSpPr/>
          <p:nvPr/>
        </p:nvSpPr>
        <p:spPr>
          <a:xfrm>
            <a:off x="11307443" y="3368043"/>
            <a:ext cx="378320" cy="1315810"/>
          </a:xfrm>
          <a:prstGeom prst="roundRect">
            <a:avLst>
              <a:gd name="adj" fmla="val 50000"/>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nchorCtr="1"/>
          <a:lstStyle/>
          <a:p>
            <a:pPr algn="ctr"/>
            <a:r>
              <a:rPr lang="fr-FR" sz="1200" b="1" dirty="0">
                <a:solidFill>
                  <a:schemeClr val="tx1"/>
                </a:solidFill>
              </a:rPr>
              <a:t>1mux0</a:t>
            </a:r>
          </a:p>
        </p:txBody>
      </p:sp>
      <p:cxnSp>
        <p:nvCxnSpPr>
          <p:cNvPr id="4" name="Elbow Connector 3"/>
          <p:cNvCxnSpPr>
            <a:stCxn id="119" idx="3"/>
            <a:endCxn id="189" idx="1"/>
          </p:cNvCxnSpPr>
          <p:nvPr/>
        </p:nvCxnSpPr>
        <p:spPr>
          <a:xfrm flipH="1">
            <a:off x="3906711" y="4025948"/>
            <a:ext cx="7779052" cy="1112041"/>
          </a:xfrm>
          <a:prstGeom prst="bentConnector5">
            <a:avLst>
              <a:gd name="adj1" fmla="val -2939"/>
              <a:gd name="adj2" fmla="val 244365"/>
              <a:gd name="adj3" fmla="val 10458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1" name="Oval 120"/>
          <p:cNvSpPr/>
          <p:nvPr/>
        </p:nvSpPr>
        <p:spPr>
          <a:xfrm>
            <a:off x="6713083" y="5431496"/>
            <a:ext cx="71091" cy="71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22" name="Straight Arrow Connector 121"/>
          <p:cNvCxnSpPr/>
          <p:nvPr/>
        </p:nvCxnSpPr>
        <p:spPr>
          <a:xfrm>
            <a:off x="5974442" y="4579118"/>
            <a:ext cx="73864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3" name="Rounded Rectangle 122"/>
          <p:cNvSpPr/>
          <p:nvPr/>
        </p:nvSpPr>
        <p:spPr>
          <a:xfrm>
            <a:off x="6721513" y="4347285"/>
            <a:ext cx="378320" cy="1315810"/>
          </a:xfrm>
          <a:prstGeom prst="roundRect">
            <a:avLst>
              <a:gd name="adj" fmla="val 50000"/>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nchorCtr="1"/>
          <a:lstStyle/>
          <a:p>
            <a:pPr algn="ctr"/>
            <a:r>
              <a:rPr lang="fr-FR" sz="1200" b="1" dirty="0">
                <a:solidFill>
                  <a:schemeClr val="tx1"/>
                </a:solidFill>
              </a:rPr>
              <a:t>1mux0</a:t>
            </a:r>
          </a:p>
        </p:txBody>
      </p:sp>
      <p:cxnSp>
        <p:nvCxnSpPr>
          <p:cNvPr id="124" name="Straight Connector 123"/>
          <p:cNvCxnSpPr>
            <a:stCxn id="123" idx="0"/>
          </p:cNvCxnSpPr>
          <p:nvPr/>
        </p:nvCxnSpPr>
        <p:spPr>
          <a:xfrm flipV="1">
            <a:off x="6910673" y="4084453"/>
            <a:ext cx="0" cy="262832"/>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6563621" y="3823669"/>
            <a:ext cx="694101" cy="307777"/>
          </a:xfrm>
          <a:prstGeom prst="rect">
            <a:avLst/>
          </a:prstGeom>
          <a:noFill/>
        </p:spPr>
        <p:txBody>
          <a:bodyPr wrap="none" rtlCol="0">
            <a:spAutoFit/>
          </a:bodyPr>
          <a:lstStyle/>
          <a:p>
            <a:r>
              <a:rPr lang="fr-FR" sz="1400" dirty="0" err="1">
                <a:solidFill>
                  <a:srgbClr val="C00000"/>
                </a:solidFill>
              </a:rPr>
              <a:t>ALUSrc</a:t>
            </a:r>
            <a:endParaRPr lang="fr-FR" sz="1400" dirty="0">
              <a:solidFill>
                <a:srgbClr val="C00000"/>
              </a:solidFill>
            </a:endParaRPr>
          </a:p>
        </p:txBody>
      </p:sp>
      <p:cxnSp>
        <p:nvCxnSpPr>
          <p:cNvPr id="126" name="Elbow Connector 125"/>
          <p:cNvCxnSpPr>
            <a:endCxn id="121" idx="2"/>
          </p:cNvCxnSpPr>
          <p:nvPr/>
        </p:nvCxnSpPr>
        <p:spPr>
          <a:xfrm flipV="1">
            <a:off x="5970216" y="5467042"/>
            <a:ext cx="742867" cy="718136"/>
          </a:xfrm>
          <a:prstGeom prst="bent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Elbow Connector 126"/>
          <p:cNvCxnSpPr>
            <a:stCxn id="123" idx="3"/>
            <a:endCxn id="120" idx="2"/>
          </p:cNvCxnSpPr>
          <p:nvPr/>
        </p:nvCxnSpPr>
        <p:spPr>
          <a:xfrm flipV="1">
            <a:off x="7099833" y="4589314"/>
            <a:ext cx="435785" cy="415876"/>
          </a:xfrm>
          <a:prstGeom prst="bentConnector3">
            <a:avLst>
              <a:gd name="adj1" fmla="val 3272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Elbow Connector 127"/>
          <p:cNvCxnSpPr>
            <a:stCxn id="129" idx="4"/>
            <a:endCxn id="130" idx="2"/>
          </p:cNvCxnSpPr>
          <p:nvPr/>
        </p:nvCxnSpPr>
        <p:spPr>
          <a:xfrm rot="5400000" flipH="1" flipV="1">
            <a:off x="7623434" y="3103687"/>
            <a:ext cx="72000" cy="3010441"/>
          </a:xfrm>
          <a:prstGeom prst="bentConnector4">
            <a:avLst>
              <a:gd name="adj1" fmla="val -1870810"/>
              <a:gd name="adj2" fmla="val 81804"/>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9" name="Oval 128"/>
          <p:cNvSpPr/>
          <p:nvPr/>
        </p:nvSpPr>
        <p:spPr>
          <a:xfrm>
            <a:off x="6082214" y="4500908"/>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6" name="Straight Connector 85"/>
          <p:cNvCxnSpPr/>
          <p:nvPr/>
        </p:nvCxnSpPr>
        <p:spPr>
          <a:xfrm>
            <a:off x="2242851" y="3589763"/>
            <a:ext cx="0" cy="260569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I[15-11] BUS"/>
          <p:cNvCxnSpPr/>
          <p:nvPr/>
        </p:nvCxnSpPr>
        <p:spPr>
          <a:xfrm>
            <a:off x="2249784" y="6195454"/>
            <a:ext cx="3140820"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9" name="TextBox 148"/>
          <p:cNvSpPr txBox="1"/>
          <p:nvPr/>
        </p:nvSpPr>
        <p:spPr>
          <a:xfrm>
            <a:off x="2240404" y="6154830"/>
            <a:ext cx="667170" cy="307777"/>
          </a:xfrm>
          <a:prstGeom prst="rect">
            <a:avLst/>
          </a:prstGeom>
          <a:noFill/>
        </p:spPr>
        <p:txBody>
          <a:bodyPr wrap="none" rtlCol="0">
            <a:spAutoFit/>
          </a:bodyPr>
          <a:lstStyle/>
          <a:p>
            <a:r>
              <a:rPr lang="fr-FR" sz="1400" dirty="0">
                <a:solidFill>
                  <a:schemeClr val="accent5">
                    <a:lumMod val="50000"/>
                  </a:schemeClr>
                </a:solidFill>
              </a:rPr>
              <a:t>I[15-0]</a:t>
            </a:r>
          </a:p>
        </p:txBody>
      </p:sp>
      <p:sp>
        <p:nvSpPr>
          <p:cNvPr id="132" name="Title 1"/>
          <p:cNvSpPr>
            <a:spLocks noGrp="1"/>
          </p:cNvSpPr>
          <p:nvPr>
            <p:ph type="title"/>
          </p:nvPr>
        </p:nvSpPr>
        <p:spPr>
          <a:xfrm>
            <a:off x="838200" y="365125"/>
            <a:ext cx="10515600" cy="1325563"/>
          </a:xfrm>
        </p:spPr>
        <p:txBody>
          <a:bodyPr>
            <a:normAutofit/>
          </a:bodyPr>
          <a:lstStyle/>
          <a:p>
            <a:pPr algn="ctr"/>
            <a:r>
              <a:rPr lang="fr-FR" b="1" dirty="0">
                <a:solidFill>
                  <a:srgbClr val="C00000"/>
                </a:solidFill>
              </a:rPr>
              <a:t>Etapes d’exécution d’une instruction MIPS</a:t>
            </a:r>
          </a:p>
        </p:txBody>
      </p:sp>
      <p:sp>
        <p:nvSpPr>
          <p:cNvPr id="152" name="TextBox 151"/>
          <p:cNvSpPr txBox="1"/>
          <p:nvPr/>
        </p:nvSpPr>
        <p:spPr>
          <a:xfrm>
            <a:off x="1507957" y="1691894"/>
            <a:ext cx="9251629" cy="707886"/>
          </a:xfrm>
          <a:prstGeom prst="rect">
            <a:avLst/>
          </a:prstGeom>
          <a:solidFill>
            <a:srgbClr val="F2F2F2"/>
          </a:solidFill>
          <a:ln>
            <a:solidFill>
              <a:srgbClr val="C00000"/>
            </a:solidFill>
          </a:ln>
        </p:spPr>
        <p:txBody>
          <a:bodyPr wrap="square" rtlCol="0">
            <a:spAutoFit/>
          </a:bodyPr>
          <a:lstStyle/>
          <a:p>
            <a:pPr>
              <a:buClr>
                <a:srgbClr val="C00000"/>
              </a:buClr>
            </a:pPr>
            <a:r>
              <a:rPr lang="fr-FR" sz="2000" dirty="0">
                <a:solidFill>
                  <a:schemeClr val="accent1">
                    <a:lumMod val="75000"/>
                  </a:schemeClr>
                </a:solidFill>
              </a:rPr>
              <a:t>Exemple pour l’instruction « </a:t>
            </a:r>
            <a:r>
              <a:rPr lang="fr-FR" sz="2000" dirty="0" err="1">
                <a:solidFill>
                  <a:schemeClr val="accent1">
                    <a:lumMod val="75000"/>
                  </a:schemeClr>
                </a:solidFill>
                <a:latin typeface="Consolas" panose="020B0609020204030204" pitchFamily="49" charset="0"/>
              </a:rPr>
              <a:t>lw</a:t>
            </a:r>
            <a:r>
              <a:rPr lang="fr-FR" sz="2000" dirty="0">
                <a:solidFill>
                  <a:schemeClr val="accent1">
                    <a:lumMod val="75000"/>
                  </a:schemeClr>
                </a:solidFill>
              </a:rPr>
              <a:t> »  ( par soucis de clarté, on va ignorer dans cet exemple le bloc de circuit lié à l’incrémentation du registre « PC » ).</a:t>
            </a:r>
          </a:p>
        </p:txBody>
      </p:sp>
    </p:spTree>
    <p:extLst>
      <p:ext uri="{BB962C8B-B14F-4D97-AF65-F5344CB8AC3E}">
        <p14:creationId xmlns:p14="http://schemas.microsoft.com/office/powerpoint/2010/main" val="1542049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Oval 129"/>
          <p:cNvSpPr/>
          <p:nvPr/>
        </p:nvSpPr>
        <p:spPr>
          <a:xfrm>
            <a:off x="9164655" y="4500908"/>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0" name="Oval 119"/>
          <p:cNvSpPr/>
          <p:nvPr/>
        </p:nvSpPr>
        <p:spPr>
          <a:xfrm>
            <a:off x="7535618" y="4551045"/>
            <a:ext cx="76537" cy="765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7" name="Freeform 166"/>
          <p:cNvSpPr/>
          <p:nvPr/>
        </p:nvSpPr>
        <p:spPr>
          <a:xfrm>
            <a:off x="7541846" y="3305908"/>
            <a:ext cx="1082431" cy="1469292"/>
          </a:xfrm>
          <a:custGeom>
            <a:avLst/>
            <a:gdLst>
              <a:gd name="connsiteX0" fmla="*/ 0 w 1082431"/>
              <a:gd name="connsiteY0" fmla="*/ 0 h 1469292"/>
              <a:gd name="connsiteX1" fmla="*/ 1082431 w 1082431"/>
              <a:gd name="connsiteY1" fmla="*/ 296984 h 1469292"/>
              <a:gd name="connsiteX2" fmla="*/ 1082431 w 1082431"/>
              <a:gd name="connsiteY2" fmla="*/ 1172307 h 1469292"/>
              <a:gd name="connsiteX3" fmla="*/ 3908 w 1082431"/>
              <a:gd name="connsiteY3" fmla="*/ 1469292 h 1469292"/>
              <a:gd name="connsiteX4" fmla="*/ 0 w 1082431"/>
              <a:gd name="connsiteY4" fmla="*/ 918307 h 1469292"/>
              <a:gd name="connsiteX5" fmla="*/ 566616 w 1082431"/>
              <a:gd name="connsiteY5" fmla="*/ 746369 h 1469292"/>
              <a:gd name="connsiteX6" fmla="*/ 3908 w 1082431"/>
              <a:gd name="connsiteY6" fmla="*/ 578338 h 1469292"/>
              <a:gd name="connsiteX7" fmla="*/ 0 w 1082431"/>
              <a:gd name="connsiteY7" fmla="*/ 0 h 1469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2431" h="1469292">
                <a:moveTo>
                  <a:pt x="0" y="0"/>
                </a:moveTo>
                <a:lnTo>
                  <a:pt x="1082431" y="296984"/>
                </a:lnTo>
                <a:lnTo>
                  <a:pt x="1082431" y="1172307"/>
                </a:lnTo>
                <a:lnTo>
                  <a:pt x="3908" y="1469292"/>
                </a:lnTo>
                <a:cubicBezTo>
                  <a:pt x="2605" y="1285630"/>
                  <a:pt x="1303" y="1101969"/>
                  <a:pt x="0" y="918307"/>
                </a:cubicBezTo>
                <a:lnTo>
                  <a:pt x="566616" y="746369"/>
                </a:lnTo>
                <a:lnTo>
                  <a:pt x="3908" y="578338"/>
                </a:lnTo>
                <a:cubicBezTo>
                  <a:pt x="2605" y="385559"/>
                  <a:pt x="1303" y="192779"/>
                  <a:pt x="0" y="0"/>
                </a:cubicBezTo>
                <a:close/>
              </a:path>
            </a:pathLst>
          </a:custGeom>
          <a:solidFill>
            <a:srgbClr val="F2F2F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69" name="Straight Arrow Connector 168"/>
          <p:cNvCxnSpPr/>
          <p:nvPr/>
        </p:nvCxnSpPr>
        <p:spPr>
          <a:xfrm>
            <a:off x="5974442" y="3589763"/>
            <a:ext cx="154837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I[25-21] BUS"/>
          <p:cNvCxnSpPr/>
          <p:nvPr/>
        </p:nvCxnSpPr>
        <p:spPr>
          <a:xfrm>
            <a:off x="2047073" y="3589764"/>
            <a:ext cx="1859638"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I[20-16] BUS"/>
          <p:cNvCxnSpPr/>
          <p:nvPr/>
        </p:nvCxnSpPr>
        <p:spPr>
          <a:xfrm>
            <a:off x="2301087" y="4103031"/>
            <a:ext cx="1605624"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2" name="Rectangle 181"/>
          <p:cNvSpPr/>
          <p:nvPr/>
        </p:nvSpPr>
        <p:spPr>
          <a:xfrm>
            <a:off x="3910535" y="3331448"/>
            <a:ext cx="2063907" cy="2059597"/>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fr-FR" dirty="0">
              <a:solidFill>
                <a:schemeClr val="tx1"/>
              </a:solidFill>
            </a:endParaRPr>
          </a:p>
        </p:txBody>
      </p:sp>
      <p:sp>
        <p:nvSpPr>
          <p:cNvPr id="183" name="Read register 1"/>
          <p:cNvSpPr txBox="1"/>
          <p:nvPr/>
        </p:nvSpPr>
        <p:spPr>
          <a:xfrm>
            <a:off x="3910535" y="3342455"/>
            <a:ext cx="1050460" cy="523220"/>
          </a:xfrm>
          <a:prstGeom prst="rect">
            <a:avLst/>
          </a:prstGeom>
          <a:noFill/>
          <a:ln>
            <a:noFill/>
          </a:ln>
        </p:spPr>
        <p:txBody>
          <a:bodyPr wrap="square" rtlCol="0">
            <a:spAutoFit/>
          </a:bodyPr>
          <a:lstStyle/>
          <a:p>
            <a:r>
              <a:rPr lang="fr-FR" sz="1400" dirty="0"/>
              <a:t>Read</a:t>
            </a:r>
          </a:p>
          <a:p>
            <a:r>
              <a:rPr lang="fr-FR" sz="1400" dirty="0" err="1"/>
              <a:t>register</a:t>
            </a:r>
            <a:r>
              <a:rPr lang="fr-FR" sz="1400" dirty="0"/>
              <a:t> 1</a:t>
            </a:r>
          </a:p>
        </p:txBody>
      </p:sp>
      <p:sp>
        <p:nvSpPr>
          <p:cNvPr id="184" name="Read data 1"/>
          <p:cNvSpPr txBox="1"/>
          <p:nvPr/>
        </p:nvSpPr>
        <p:spPr>
          <a:xfrm>
            <a:off x="5179920" y="3342455"/>
            <a:ext cx="739709" cy="523220"/>
          </a:xfrm>
          <a:prstGeom prst="rect">
            <a:avLst/>
          </a:prstGeom>
          <a:noFill/>
          <a:ln>
            <a:noFill/>
          </a:ln>
        </p:spPr>
        <p:txBody>
          <a:bodyPr wrap="square" rtlCol="0">
            <a:spAutoFit/>
          </a:bodyPr>
          <a:lstStyle/>
          <a:p>
            <a:pPr algn="r"/>
            <a:r>
              <a:rPr lang="fr-FR" sz="1400" dirty="0"/>
              <a:t>Read data 1</a:t>
            </a:r>
          </a:p>
        </p:txBody>
      </p:sp>
      <p:sp>
        <p:nvSpPr>
          <p:cNvPr id="185" name="Registers_label"/>
          <p:cNvSpPr txBox="1"/>
          <p:nvPr/>
        </p:nvSpPr>
        <p:spPr>
          <a:xfrm>
            <a:off x="4789313" y="4945960"/>
            <a:ext cx="1043491" cy="369332"/>
          </a:xfrm>
          <a:prstGeom prst="rect">
            <a:avLst/>
          </a:prstGeom>
          <a:noFill/>
          <a:ln>
            <a:noFill/>
          </a:ln>
        </p:spPr>
        <p:txBody>
          <a:bodyPr wrap="none" rtlCol="0">
            <a:spAutoFit/>
          </a:bodyPr>
          <a:lstStyle/>
          <a:p>
            <a:pPr algn="ctr"/>
            <a:r>
              <a:rPr lang="fr-FR" b="1" dirty="0"/>
              <a:t>Registers</a:t>
            </a:r>
          </a:p>
        </p:txBody>
      </p:sp>
      <p:sp>
        <p:nvSpPr>
          <p:cNvPr id="186" name="Read register 2"/>
          <p:cNvSpPr txBox="1"/>
          <p:nvPr/>
        </p:nvSpPr>
        <p:spPr>
          <a:xfrm>
            <a:off x="3910536" y="3858013"/>
            <a:ext cx="1050459" cy="523220"/>
          </a:xfrm>
          <a:prstGeom prst="rect">
            <a:avLst/>
          </a:prstGeom>
          <a:noFill/>
          <a:ln>
            <a:noFill/>
          </a:ln>
        </p:spPr>
        <p:txBody>
          <a:bodyPr wrap="square" rtlCol="0">
            <a:spAutoFit/>
          </a:bodyPr>
          <a:lstStyle/>
          <a:p>
            <a:r>
              <a:rPr lang="fr-FR" sz="1400" dirty="0"/>
              <a:t>Read</a:t>
            </a:r>
          </a:p>
          <a:p>
            <a:r>
              <a:rPr lang="fr-FR" sz="1400" dirty="0" err="1"/>
              <a:t>register</a:t>
            </a:r>
            <a:r>
              <a:rPr lang="fr-FR" sz="1400" dirty="0"/>
              <a:t> 2</a:t>
            </a:r>
          </a:p>
        </p:txBody>
      </p:sp>
      <p:sp>
        <p:nvSpPr>
          <p:cNvPr id="187" name="Write register"/>
          <p:cNvSpPr txBox="1"/>
          <p:nvPr/>
        </p:nvSpPr>
        <p:spPr>
          <a:xfrm>
            <a:off x="3910536" y="4373574"/>
            <a:ext cx="907361" cy="523220"/>
          </a:xfrm>
          <a:prstGeom prst="rect">
            <a:avLst/>
          </a:prstGeom>
          <a:noFill/>
          <a:ln>
            <a:noFill/>
          </a:ln>
        </p:spPr>
        <p:txBody>
          <a:bodyPr wrap="square" rtlCol="0">
            <a:spAutoFit/>
          </a:bodyPr>
          <a:lstStyle/>
          <a:p>
            <a:r>
              <a:rPr lang="fr-FR" sz="1400" dirty="0"/>
              <a:t>Write</a:t>
            </a:r>
          </a:p>
          <a:p>
            <a:r>
              <a:rPr lang="fr-FR" sz="1400" dirty="0" err="1"/>
              <a:t>register</a:t>
            </a:r>
            <a:endParaRPr lang="fr-FR" sz="1400" dirty="0"/>
          </a:p>
        </p:txBody>
      </p:sp>
      <p:sp>
        <p:nvSpPr>
          <p:cNvPr id="188" name="RegWrite"/>
          <p:cNvSpPr txBox="1"/>
          <p:nvPr/>
        </p:nvSpPr>
        <p:spPr>
          <a:xfrm>
            <a:off x="4499829" y="2659744"/>
            <a:ext cx="862031" cy="307777"/>
          </a:xfrm>
          <a:prstGeom prst="rect">
            <a:avLst/>
          </a:prstGeom>
          <a:noFill/>
          <a:ln>
            <a:noFill/>
          </a:ln>
        </p:spPr>
        <p:txBody>
          <a:bodyPr wrap="none" rtlCol="0">
            <a:spAutoFit/>
          </a:bodyPr>
          <a:lstStyle/>
          <a:p>
            <a:r>
              <a:rPr lang="fr-FR" sz="1400" dirty="0" err="1">
                <a:solidFill>
                  <a:srgbClr val="C00000"/>
                </a:solidFill>
              </a:rPr>
              <a:t>RegWrite</a:t>
            </a:r>
            <a:endParaRPr lang="fr-FR" sz="1400" dirty="0">
              <a:solidFill>
                <a:srgbClr val="C00000"/>
              </a:solidFill>
            </a:endParaRPr>
          </a:p>
        </p:txBody>
      </p:sp>
      <p:sp>
        <p:nvSpPr>
          <p:cNvPr id="189" name="Write data"/>
          <p:cNvSpPr txBox="1"/>
          <p:nvPr/>
        </p:nvSpPr>
        <p:spPr>
          <a:xfrm>
            <a:off x="3906711" y="4876379"/>
            <a:ext cx="907361" cy="523220"/>
          </a:xfrm>
          <a:prstGeom prst="rect">
            <a:avLst/>
          </a:prstGeom>
          <a:noFill/>
          <a:ln>
            <a:noFill/>
          </a:ln>
        </p:spPr>
        <p:txBody>
          <a:bodyPr wrap="square" rtlCol="0">
            <a:spAutoFit/>
          </a:bodyPr>
          <a:lstStyle/>
          <a:p>
            <a:r>
              <a:rPr lang="fr-FR" sz="1400" dirty="0"/>
              <a:t>Write</a:t>
            </a:r>
          </a:p>
          <a:p>
            <a:r>
              <a:rPr lang="fr-FR" sz="1400" dirty="0"/>
              <a:t>data</a:t>
            </a:r>
          </a:p>
        </p:txBody>
      </p:sp>
      <p:cxnSp>
        <p:nvCxnSpPr>
          <p:cNvPr id="190" name="RegWriteConnector"/>
          <p:cNvCxnSpPr>
            <a:stCxn id="182" idx="0"/>
          </p:cNvCxnSpPr>
          <p:nvPr/>
        </p:nvCxnSpPr>
        <p:spPr>
          <a:xfrm flipH="1" flipV="1">
            <a:off x="4942488" y="2988801"/>
            <a:ext cx="1" cy="34264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91" name="Read data 2"/>
          <p:cNvSpPr txBox="1"/>
          <p:nvPr/>
        </p:nvSpPr>
        <p:spPr>
          <a:xfrm>
            <a:off x="5195580" y="4353663"/>
            <a:ext cx="724049" cy="523220"/>
          </a:xfrm>
          <a:prstGeom prst="rect">
            <a:avLst/>
          </a:prstGeom>
          <a:noFill/>
          <a:ln>
            <a:noFill/>
          </a:ln>
        </p:spPr>
        <p:txBody>
          <a:bodyPr wrap="square" rtlCol="0">
            <a:spAutoFit/>
          </a:bodyPr>
          <a:lstStyle/>
          <a:p>
            <a:pPr algn="r"/>
            <a:r>
              <a:rPr lang="fr-FR" sz="1400" dirty="0"/>
              <a:t>Read data 2</a:t>
            </a:r>
          </a:p>
        </p:txBody>
      </p:sp>
      <p:cxnSp>
        <p:nvCxnSpPr>
          <p:cNvPr id="192" name="ALUOpConnector"/>
          <p:cNvCxnSpPr/>
          <p:nvPr/>
        </p:nvCxnSpPr>
        <p:spPr>
          <a:xfrm flipH="1" flipV="1">
            <a:off x="8131025" y="4607196"/>
            <a:ext cx="1" cy="337817"/>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93" name="ALU_label"/>
          <p:cNvSpPr txBox="1"/>
          <p:nvPr/>
        </p:nvSpPr>
        <p:spPr>
          <a:xfrm>
            <a:off x="7989742" y="4087680"/>
            <a:ext cx="566374" cy="369332"/>
          </a:xfrm>
          <a:prstGeom prst="rect">
            <a:avLst/>
          </a:prstGeom>
          <a:noFill/>
          <a:ln>
            <a:noFill/>
          </a:ln>
        </p:spPr>
        <p:txBody>
          <a:bodyPr wrap="none" rtlCol="0">
            <a:spAutoFit/>
          </a:bodyPr>
          <a:lstStyle/>
          <a:p>
            <a:r>
              <a:rPr lang="fr-FR" b="1" dirty="0"/>
              <a:t>UAL</a:t>
            </a:r>
          </a:p>
        </p:txBody>
      </p:sp>
      <p:sp>
        <p:nvSpPr>
          <p:cNvPr id="194" name="ALUOp"/>
          <p:cNvSpPr txBox="1"/>
          <p:nvPr/>
        </p:nvSpPr>
        <p:spPr>
          <a:xfrm>
            <a:off x="7794967" y="4959598"/>
            <a:ext cx="688971" cy="307777"/>
          </a:xfrm>
          <a:prstGeom prst="rect">
            <a:avLst/>
          </a:prstGeom>
          <a:noFill/>
          <a:ln>
            <a:noFill/>
          </a:ln>
        </p:spPr>
        <p:txBody>
          <a:bodyPr wrap="none" rtlCol="0">
            <a:spAutoFit/>
          </a:bodyPr>
          <a:lstStyle/>
          <a:p>
            <a:r>
              <a:rPr lang="fr-FR" sz="1400" dirty="0" err="1">
                <a:solidFill>
                  <a:srgbClr val="C00000"/>
                </a:solidFill>
              </a:rPr>
              <a:t>ALUOp</a:t>
            </a:r>
            <a:endParaRPr lang="fr-FR" sz="1400" dirty="0">
              <a:solidFill>
                <a:srgbClr val="C00000"/>
              </a:solidFill>
            </a:endParaRPr>
          </a:p>
        </p:txBody>
      </p:sp>
      <p:sp>
        <p:nvSpPr>
          <p:cNvPr id="197" name="I[15-11]"/>
          <p:cNvSpPr txBox="1"/>
          <p:nvPr/>
        </p:nvSpPr>
        <p:spPr>
          <a:xfrm>
            <a:off x="2249784" y="4946191"/>
            <a:ext cx="758541" cy="307777"/>
          </a:xfrm>
          <a:prstGeom prst="rect">
            <a:avLst/>
          </a:prstGeom>
          <a:noFill/>
          <a:ln>
            <a:noFill/>
          </a:ln>
        </p:spPr>
        <p:txBody>
          <a:bodyPr wrap="none" rtlCol="0">
            <a:spAutoFit/>
          </a:bodyPr>
          <a:lstStyle/>
          <a:p>
            <a:r>
              <a:rPr lang="fr-FR" sz="1400" dirty="0">
                <a:solidFill>
                  <a:srgbClr val="002060"/>
                </a:solidFill>
              </a:rPr>
              <a:t>I[15-11]</a:t>
            </a:r>
          </a:p>
        </p:txBody>
      </p:sp>
      <p:cxnSp>
        <p:nvCxnSpPr>
          <p:cNvPr id="198" name="Straight Arrow Connector 197"/>
          <p:cNvCxnSpPr/>
          <p:nvPr/>
        </p:nvCxnSpPr>
        <p:spPr>
          <a:xfrm>
            <a:off x="3397740" y="4649915"/>
            <a:ext cx="508971"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9" name="Oval 198"/>
          <p:cNvSpPr/>
          <p:nvPr/>
        </p:nvSpPr>
        <p:spPr>
          <a:xfrm>
            <a:off x="2180434" y="4042563"/>
            <a:ext cx="126000" cy="12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00" name="Oval 199"/>
          <p:cNvSpPr/>
          <p:nvPr/>
        </p:nvSpPr>
        <p:spPr>
          <a:xfrm>
            <a:off x="2178349" y="5183879"/>
            <a:ext cx="126000" cy="12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01" name="Oval 200"/>
          <p:cNvSpPr/>
          <p:nvPr/>
        </p:nvSpPr>
        <p:spPr>
          <a:xfrm>
            <a:off x="2179803" y="3522359"/>
            <a:ext cx="126000" cy="12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02" name="I[25-21]"/>
          <p:cNvSpPr txBox="1"/>
          <p:nvPr/>
        </p:nvSpPr>
        <p:spPr>
          <a:xfrm>
            <a:off x="2239750" y="3300835"/>
            <a:ext cx="758541" cy="307777"/>
          </a:xfrm>
          <a:prstGeom prst="rect">
            <a:avLst/>
          </a:prstGeom>
          <a:noFill/>
          <a:ln>
            <a:noFill/>
          </a:ln>
        </p:spPr>
        <p:txBody>
          <a:bodyPr wrap="none" rtlCol="0">
            <a:spAutoFit/>
          </a:bodyPr>
          <a:lstStyle/>
          <a:p>
            <a:r>
              <a:rPr lang="fr-FR" sz="1400" dirty="0">
                <a:solidFill>
                  <a:srgbClr val="002060"/>
                </a:solidFill>
              </a:rPr>
              <a:t>I[25-21]</a:t>
            </a:r>
          </a:p>
        </p:txBody>
      </p:sp>
      <p:sp>
        <p:nvSpPr>
          <p:cNvPr id="203" name="I[20-16]"/>
          <p:cNvSpPr txBox="1"/>
          <p:nvPr/>
        </p:nvSpPr>
        <p:spPr>
          <a:xfrm>
            <a:off x="2239750" y="3792068"/>
            <a:ext cx="758541" cy="307777"/>
          </a:xfrm>
          <a:prstGeom prst="rect">
            <a:avLst/>
          </a:prstGeom>
          <a:noFill/>
          <a:ln>
            <a:noFill/>
          </a:ln>
        </p:spPr>
        <p:txBody>
          <a:bodyPr wrap="none" rtlCol="0">
            <a:spAutoFit/>
          </a:bodyPr>
          <a:lstStyle/>
          <a:p>
            <a:r>
              <a:rPr lang="fr-FR" sz="1400" dirty="0">
                <a:solidFill>
                  <a:srgbClr val="002060"/>
                </a:solidFill>
              </a:rPr>
              <a:t>I[20-16]</a:t>
            </a:r>
          </a:p>
        </p:txBody>
      </p:sp>
      <p:sp>
        <p:nvSpPr>
          <p:cNvPr id="208" name="Oval 207"/>
          <p:cNvSpPr/>
          <p:nvPr/>
        </p:nvSpPr>
        <p:spPr>
          <a:xfrm>
            <a:off x="2076749" y="1102694"/>
            <a:ext cx="101600" cy="1016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09" name="Group 208"/>
          <p:cNvGrpSpPr/>
          <p:nvPr/>
        </p:nvGrpSpPr>
        <p:grpSpPr>
          <a:xfrm>
            <a:off x="115644" y="3210726"/>
            <a:ext cx="1961105" cy="1803400"/>
            <a:chOff x="9576574" y="850900"/>
            <a:chExt cx="1961105" cy="1803400"/>
          </a:xfrm>
        </p:grpSpPr>
        <p:sp>
          <p:nvSpPr>
            <p:cNvPr id="210" name="Rectangle 209"/>
            <p:cNvSpPr/>
            <p:nvPr/>
          </p:nvSpPr>
          <p:spPr>
            <a:xfrm>
              <a:off x="9576574" y="850900"/>
              <a:ext cx="1943100" cy="1803400"/>
            </a:xfrm>
            <a:prstGeom prst="rect">
              <a:avLst/>
            </a:prstGeom>
            <a:solidFill>
              <a:schemeClr val="bg1">
                <a:lumMod val="95000"/>
              </a:schemeClr>
            </a:solidFill>
            <a:ln w="28575">
              <a:solidFill>
                <a:schemeClr val="accent1">
                  <a:lumMod val="75000"/>
                </a:schemeClr>
              </a:solidFill>
            </a:ln>
            <a:effectLst>
              <a:glow rad="127000">
                <a:schemeClr val="accent1">
                  <a:lumMod val="7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fr-FR" dirty="0"/>
            </a:p>
          </p:txBody>
        </p:sp>
        <p:sp>
          <p:nvSpPr>
            <p:cNvPr id="211" name="Read address"/>
            <p:cNvSpPr txBox="1"/>
            <p:nvPr/>
          </p:nvSpPr>
          <p:spPr>
            <a:xfrm>
              <a:off x="9594579" y="864969"/>
              <a:ext cx="965200" cy="646331"/>
            </a:xfrm>
            <a:prstGeom prst="rect">
              <a:avLst/>
            </a:prstGeom>
            <a:noFill/>
            <a:ln>
              <a:noFill/>
            </a:ln>
          </p:spPr>
          <p:txBody>
            <a:bodyPr wrap="square" rtlCol="0">
              <a:spAutoFit/>
            </a:bodyPr>
            <a:lstStyle/>
            <a:p>
              <a:r>
                <a:rPr lang="fr-FR" dirty="0">
                  <a:solidFill>
                    <a:schemeClr val="accent1">
                      <a:lumMod val="75000"/>
                    </a:schemeClr>
                  </a:solidFill>
                </a:rPr>
                <a:t>Read </a:t>
              </a:r>
              <a:r>
                <a:rPr lang="fr-FR" dirty="0" err="1">
                  <a:solidFill>
                    <a:schemeClr val="accent1">
                      <a:lumMod val="75000"/>
                    </a:schemeClr>
                  </a:solidFill>
                </a:rPr>
                <a:t>address</a:t>
              </a:r>
              <a:endParaRPr lang="fr-FR" dirty="0">
                <a:solidFill>
                  <a:schemeClr val="accent1">
                    <a:lumMod val="75000"/>
                  </a:schemeClr>
                </a:solidFill>
              </a:endParaRPr>
            </a:p>
          </p:txBody>
        </p:sp>
        <p:sp>
          <p:nvSpPr>
            <p:cNvPr id="212" name="Instruction"/>
            <p:cNvSpPr txBox="1"/>
            <p:nvPr/>
          </p:nvSpPr>
          <p:spPr>
            <a:xfrm>
              <a:off x="10331179" y="864969"/>
              <a:ext cx="1206500" cy="646331"/>
            </a:xfrm>
            <a:prstGeom prst="rect">
              <a:avLst/>
            </a:prstGeom>
            <a:noFill/>
            <a:ln>
              <a:noFill/>
            </a:ln>
          </p:spPr>
          <p:txBody>
            <a:bodyPr wrap="square" rtlCol="0">
              <a:spAutoFit/>
            </a:bodyPr>
            <a:lstStyle/>
            <a:p>
              <a:pPr algn="r"/>
              <a:r>
                <a:rPr lang="fr-FR" dirty="0">
                  <a:solidFill>
                    <a:schemeClr val="accent1">
                      <a:lumMod val="75000"/>
                    </a:schemeClr>
                  </a:solidFill>
                </a:rPr>
                <a:t>Instruction [31-0]</a:t>
              </a:r>
            </a:p>
          </p:txBody>
        </p:sp>
        <p:sp>
          <p:nvSpPr>
            <p:cNvPr id="213" name="TextBox 212"/>
            <p:cNvSpPr txBox="1"/>
            <p:nvPr/>
          </p:nvSpPr>
          <p:spPr>
            <a:xfrm>
              <a:off x="9936898" y="1791384"/>
              <a:ext cx="1222451" cy="646331"/>
            </a:xfrm>
            <a:prstGeom prst="rect">
              <a:avLst/>
            </a:prstGeom>
            <a:noFill/>
            <a:ln>
              <a:noFill/>
            </a:ln>
          </p:spPr>
          <p:txBody>
            <a:bodyPr wrap="none" rtlCol="0">
              <a:spAutoFit/>
            </a:bodyPr>
            <a:lstStyle/>
            <a:p>
              <a:r>
                <a:rPr lang="fr-FR" b="1" dirty="0"/>
                <a:t>Instruction</a:t>
              </a:r>
            </a:p>
            <a:p>
              <a:pPr algn="ctr"/>
              <a:r>
                <a:rPr lang="fr-FR" b="1" dirty="0"/>
                <a:t>memory</a:t>
              </a:r>
            </a:p>
          </p:txBody>
        </p:sp>
      </p:grpSp>
      <p:cxnSp>
        <p:nvCxnSpPr>
          <p:cNvPr id="218" name="Straight Arrow Connector 217"/>
          <p:cNvCxnSpPr/>
          <p:nvPr/>
        </p:nvCxnSpPr>
        <p:spPr>
          <a:xfrm>
            <a:off x="475968" y="2640058"/>
            <a:ext cx="0" cy="570668"/>
          </a:xfrm>
          <a:prstGeom prst="straightConnector1">
            <a:avLst/>
          </a:prstGeom>
          <a:ln w="57150">
            <a:solidFill>
              <a:schemeClr val="accent1">
                <a:lumMod val="75000"/>
              </a:schemeClr>
            </a:solidFill>
            <a:tailEnd type="triangle"/>
          </a:ln>
          <a:effectLst>
            <a:glow rad="127000">
              <a:schemeClr val="accent1">
                <a:lumMod val="75000"/>
                <a:alpha val="35000"/>
              </a:schemeClr>
            </a:glow>
          </a:effectLst>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3013575" y="4165424"/>
            <a:ext cx="378320" cy="1315810"/>
          </a:xfrm>
          <a:prstGeom prst="roundRect">
            <a:avLst>
              <a:gd name="adj" fmla="val 50000"/>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nchorCtr="1"/>
          <a:lstStyle/>
          <a:p>
            <a:pPr algn="ctr"/>
            <a:r>
              <a:rPr lang="fr-FR" sz="1200" b="1" dirty="0">
                <a:solidFill>
                  <a:schemeClr val="tx1"/>
                </a:solidFill>
              </a:rPr>
              <a:t>0mux1</a:t>
            </a:r>
          </a:p>
        </p:txBody>
      </p:sp>
      <p:cxnSp>
        <p:nvCxnSpPr>
          <p:cNvPr id="196" name="I[15-11] BUS"/>
          <p:cNvCxnSpPr/>
          <p:nvPr/>
        </p:nvCxnSpPr>
        <p:spPr>
          <a:xfrm>
            <a:off x="2249784" y="5257155"/>
            <a:ext cx="758541"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2546406" y="4128621"/>
            <a:ext cx="0" cy="26161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2541446" y="4390231"/>
            <a:ext cx="441145"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Oval 71"/>
          <p:cNvSpPr/>
          <p:nvPr/>
        </p:nvSpPr>
        <p:spPr>
          <a:xfrm>
            <a:off x="2480839" y="4050293"/>
            <a:ext cx="126000" cy="12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cxnSp>
        <p:nvCxnSpPr>
          <p:cNvPr id="73" name="Straight Connector 72"/>
          <p:cNvCxnSpPr/>
          <p:nvPr/>
        </p:nvCxnSpPr>
        <p:spPr>
          <a:xfrm flipV="1">
            <a:off x="3202734" y="5481234"/>
            <a:ext cx="1" cy="36052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2855683" y="5798613"/>
            <a:ext cx="694101" cy="307777"/>
          </a:xfrm>
          <a:prstGeom prst="rect">
            <a:avLst/>
          </a:prstGeom>
          <a:noFill/>
        </p:spPr>
        <p:txBody>
          <a:bodyPr wrap="none" rtlCol="0">
            <a:spAutoFit/>
          </a:bodyPr>
          <a:lstStyle/>
          <a:p>
            <a:r>
              <a:rPr lang="fr-FR" sz="1400" dirty="0" err="1">
                <a:solidFill>
                  <a:srgbClr val="C00000"/>
                </a:solidFill>
              </a:rPr>
              <a:t>RegDst</a:t>
            </a:r>
            <a:endParaRPr lang="fr-FR" sz="1400" dirty="0">
              <a:solidFill>
                <a:srgbClr val="C00000"/>
              </a:solidFill>
            </a:endParaRPr>
          </a:p>
        </p:txBody>
      </p:sp>
      <p:grpSp>
        <p:nvGrpSpPr>
          <p:cNvPr id="79" name="Group 78"/>
          <p:cNvGrpSpPr/>
          <p:nvPr/>
        </p:nvGrpSpPr>
        <p:grpSpPr>
          <a:xfrm>
            <a:off x="5390604" y="5793121"/>
            <a:ext cx="624403" cy="784114"/>
            <a:chOff x="5147576" y="5528551"/>
            <a:chExt cx="713404" cy="895880"/>
          </a:xfrm>
        </p:grpSpPr>
        <p:sp>
          <p:nvSpPr>
            <p:cNvPr id="80" name="Oval 79"/>
            <p:cNvSpPr/>
            <p:nvPr/>
          </p:nvSpPr>
          <p:spPr>
            <a:xfrm>
              <a:off x="5181954" y="5528551"/>
              <a:ext cx="627851" cy="895880"/>
            </a:xfrm>
            <a:prstGeom prst="ellipse">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81" name="TextBox 80"/>
            <p:cNvSpPr txBox="1"/>
            <p:nvPr/>
          </p:nvSpPr>
          <p:spPr>
            <a:xfrm>
              <a:off x="5147576" y="5666854"/>
              <a:ext cx="713404" cy="527470"/>
            </a:xfrm>
            <a:prstGeom prst="rect">
              <a:avLst/>
            </a:prstGeom>
            <a:noFill/>
            <a:ln>
              <a:noFill/>
            </a:ln>
          </p:spPr>
          <p:txBody>
            <a:bodyPr wrap="none" rtlCol="0">
              <a:spAutoFit/>
            </a:bodyPr>
            <a:lstStyle/>
            <a:p>
              <a:pPr algn="ctr"/>
              <a:r>
                <a:rPr lang="fr-FR" sz="1200" dirty="0" err="1"/>
                <a:t>sign</a:t>
              </a:r>
              <a:endParaRPr lang="fr-FR" sz="1200" dirty="0"/>
            </a:p>
            <a:p>
              <a:pPr algn="ctr"/>
              <a:r>
                <a:rPr lang="fr-FR" sz="1200" dirty="0" err="1"/>
                <a:t>extend</a:t>
              </a:r>
              <a:endParaRPr lang="fr-FR" sz="1200" dirty="0"/>
            </a:p>
          </p:txBody>
        </p:sp>
      </p:grpSp>
      <p:cxnSp>
        <p:nvCxnSpPr>
          <p:cNvPr id="100" name="Elbow Connector 99"/>
          <p:cNvCxnSpPr/>
          <p:nvPr/>
        </p:nvCxnSpPr>
        <p:spPr>
          <a:xfrm rot="16200000" flipH="1">
            <a:off x="9811848" y="3025729"/>
            <a:ext cx="504179" cy="2425254"/>
          </a:xfrm>
          <a:prstGeom prst="bentConnector4">
            <a:avLst>
              <a:gd name="adj1" fmla="val 397329"/>
              <a:gd name="adj2" fmla="val 86287"/>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Elbow Connector 100"/>
          <p:cNvCxnSpPr>
            <a:stCxn id="114" idx="0"/>
            <a:endCxn id="103" idx="1"/>
          </p:cNvCxnSpPr>
          <p:nvPr/>
        </p:nvCxnSpPr>
        <p:spPr>
          <a:xfrm rot="5400000" flipH="1" flipV="1">
            <a:off x="8784062" y="3583894"/>
            <a:ext cx="447320" cy="312823"/>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Rectangle 101"/>
          <p:cNvSpPr/>
          <p:nvPr/>
        </p:nvSpPr>
        <p:spPr>
          <a:xfrm>
            <a:off x="9164134" y="3239746"/>
            <a:ext cx="1595454" cy="1655773"/>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fr-FR" dirty="0"/>
          </a:p>
        </p:txBody>
      </p:sp>
      <p:sp>
        <p:nvSpPr>
          <p:cNvPr id="103" name="Read address"/>
          <p:cNvSpPr txBox="1"/>
          <p:nvPr/>
        </p:nvSpPr>
        <p:spPr>
          <a:xfrm>
            <a:off x="9164134" y="3251298"/>
            <a:ext cx="792513" cy="530694"/>
          </a:xfrm>
          <a:prstGeom prst="rect">
            <a:avLst/>
          </a:prstGeom>
          <a:noFill/>
        </p:spPr>
        <p:txBody>
          <a:bodyPr wrap="square" rtlCol="0">
            <a:spAutoFit/>
          </a:bodyPr>
          <a:lstStyle/>
          <a:p>
            <a:r>
              <a:rPr lang="fr-FR" sz="1400" dirty="0"/>
              <a:t>Read </a:t>
            </a:r>
            <a:r>
              <a:rPr lang="fr-FR" sz="1400" dirty="0" err="1"/>
              <a:t>address</a:t>
            </a:r>
            <a:endParaRPr lang="fr-FR" sz="1400" dirty="0"/>
          </a:p>
        </p:txBody>
      </p:sp>
      <p:sp>
        <p:nvSpPr>
          <p:cNvPr id="104" name="Instruction"/>
          <p:cNvSpPr txBox="1"/>
          <p:nvPr/>
        </p:nvSpPr>
        <p:spPr>
          <a:xfrm>
            <a:off x="9854323" y="3251298"/>
            <a:ext cx="905264" cy="530694"/>
          </a:xfrm>
          <a:prstGeom prst="rect">
            <a:avLst/>
          </a:prstGeom>
          <a:noFill/>
        </p:spPr>
        <p:txBody>
          <a:bodyPr wrap="square" rtlCol="0">
            <a:spAutoFit/>
          </a:bodyPr>
          <a:lstStyle/>
          <a:p>
            <a:pPr algn="r"/>
            <a:r>
              <a:rPr lang="fr-FR" sz="1400" dirty="0"/>
              <a:t>Read data</a:t>
            </a:r>
          </a:p>
        </p:txBody>
      </p:sp>
      <p:sp>
        <p:nvSpPr>
          <p:cNvPr id="105" name="TextBox 104"/>
          <p:cNvSpPr txBox="1"/>
          <p:nvPr/>
        </p:nvSpPr>
        <p:spPr>
          <a:xfrm>
            <a:off x="9854325" y="4267446"/>
            <a:ext cx="813204" cy="530694"/>
          </a:xfrm>
          <a:prstGeom prst="rect">
            <a:avLst/>
          </a:prstGeom>
          <a:noFill/>
        </p:spPr>
        <p:txBody>
          <a:bodyPr wrap="none" rtlCol="0">
            <a:spAutoFit/>
          </a:bodyPr>
          <a:lstStyle/>
          <a:p>
            <a:pPr algn="ctr"/>
            <a:r>
              <a:rPr lang="fr-FR" b="1" dirty="0"/>
              <a:t>Data </a:t>
            </a:r>
          </a:p>
          <a:p>
            <a:pPr algn="ctr"/>
            <a:r>
              <a:rPr lang="fr-FR" b="1" dirty="0"/>
              <a:t>memory</a:t>
            </a:r>
          </a:p>
        </p:txBody>
      </p:sp>
      <p:cxnSp>
        <p:nvCxnSpPr>
          <p:cNvPr id="106" name="Straight Arrow Connector 105"/>
          <p:cNvCxnSpPr/>
          <p:nvPr/>
        </p:nvCxnSpPr>
        <p:spPr>
          <a:xfrm>
            <a:off x="10759587" y="3604874"/>
            <a:ext cx="51697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Read address"/>
          <p:cNvSpPr txBox="1"/>
          <p:nvPr/>
        </p:nvSpPr>
        <p:spPr>
          <a:xfrm>
            <a:off x="9164134" y="3792420"/>
            <a:ext cx="792513" cy="530694"/>
          </a:xfrm>
          <a:prstGeom prst="rect">
            <a:avLst/>
          </a:prstGeom>
          <a:noFill/>
        </p:spPr>
        <p:txBody>
          <a:bodyPr wrap="square" rtlCol="0">
            <a:spAutoFit/>
          </a:bodyPr>
          <a:lstStyle/>
          <a:p>
            <a:r>
              <a:rPr lang="fr-FR" sz="1400" dirty="0"/>
              <a:t>Write </a:t>
            </a:r>
            <a:r>
              <a:rPr lang="fr-FR" sz="1400" dirty="0" err="1"/>
              <a:t>address</a:t>
            </a:r>
            <a:endParaRPr lang="fr-FR" sz="1400" dirty="0"/>
          </a:p>
        </p:txBody>
      </p:sp>
      <p:sp>
        <p:nvSpPr>
          <p:cNvPr id="108" name="Read address"/>
          <p:cNvSpPr txBox="1"/>
          <p:nvPr/>
        </p:nvSpPr>
        <p:spPr>
          <a:xfrm>
            <a:off x="9164134" y="4333541"/>
            <a:ext cx="792513" cy="530694"/>
          </a:xfrm>
          <a:prstGeom prst="rect">
            <a:avLst/>
          </a:prstGeom>
          <a:noFill/>
        </p:spPr>
        <p:txBody>
          <a:bodyPr wrap="square" rtlCol="0">
            <a:spAutoFit/>
          </a:bodyPr>
          <a:lstStyle/>
          <a:p>
            <a:r>
              <a:rPr lang="fr-FR" sz="1400" dirty="0"/>
              <a:t>Write data</a:t>
            </a:r>
          </a:p>
        </p:txBody>
      </p:sp>
      <p:cxnSp>
        <p:nvCxnSpPr>
          <p:cNvPr id="109" name="Straight Arrow Connector 108"/>
          <p:cNvCxnSpPr/>
          <p:nvPr/>
        </p:nvCxnSpPr>
        <p:spPr>
          <a:xfrm>
            <a:off x="8624278" y="4034657"/>
            <a:ext cx="536515" cy="80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102" idx="0"/>
          </p:cNvCxnSpPr>
          <p:nvPr/>
        </p:nvCxnSpPr>
        <p:spPr>
          <a:xfrm flipV="1">
            <a:off x="9961861" y="2988839"/>
            <a:ext cx="0" cy="250907"/>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V="1">
            <a:off x="9967176" y="4895520"/>
            <a:ext cx="0" cy="27336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9468783" y="2718245"/>
            <a:ext cx="978986" cy="307777"/>
          </a:xfrm>
          <a:prstGeom prst="rect">
            <a:avLst/>
          </a:prstGeom>
          <a:noFill/>
        </p:spPr>
        <p:txBody>
          <a:bodyPr wrap="none" rtlCol="0">
            <a:spAutoFit/>
          </a:bodyPr>
          <a:lstStyle/>
          <a:p>
            <a:r>
              <a:rPr lang="fr-FR" sz="1400" dirty="0" err="1">
                <a:solidFill>
                  <a:srgbClr val="C00000"/>
                </a:solidFill>
              </a:rPr>
              <a:t>MemWrite</a:t>
            </a:r>
            <a:endParaRPr lang="fr-FR" sz="1400" dirty="0">
              <a:solidFill>
                <a:srgbClr val="C00000"/>
              </a:solidFill>
            </a:endParaRPr>
          </a:p>
        </p:txBody>
      </p:sp>
      <p:sp>
        <p:nvSpPr>
          <p:cNvPr id="113" name="TextBox 112"/>
          <p:cNvSpPr txBox="1"/>
          <p:nvPr/>
        </p:nvSpPr>
        <p:spPr>
          <a:xfrm>
            <a:off x="9501057" y="5121540"/>
            <a:ext cx="936538" cy="307777"/>
          </a:xfrm>
          <a:prstGeom prst="rect">
            <a:avLst/>
          </a:prstGeom>
          <a:noFill/>
        </p:spPr>
        <p:txBody>
          <a:bodyPr wrap="none" rtlCol="0">
            <a:spAutoFit/>
          </a:bodyPr>
          <a:lstStyle/>
          <a:p>
            <a:r>
              <a:rPr lang="fr-FR" sz="1400" dirty="0" err="1">
                <a:solidFill>
                  <a:srgbClr val="C00000"/>
                </a:solidFill>
              </a:rPr>
              <a:t>MemRead</a:t>
            </a:r>
            <a:endParaRPr lang="fr-FR" sz="1400" dirty="0">
              <a:solidFill>
                <a:srgbClr val="C00000"/>
              </a:solidFill>
            </a:endParaRPr>
          </a:p>
        </p:txBody>
      </p:sp>
      <p:sp>
        <p:nvSpPr>
          <p:cNvPr id="114" name="Oval 113"/>
          <p:cNvSpPr/>
          <p:nvPr/>
        </p:nvSpPr>
        <p:spPr>
          <a:xfrm>
            <a:off x="8779311" y="3963965"/>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15" name="Straight Connector 114"/>
          <p:cNvCxnSpPr/>
          <p:nvPr/>
        </p:nvCxnSpPr>
        <p:spPr>
          <a:xfrm flipV="1">
            <a:off x="11496009" y="2993097"/>
            <a:ext cx="1" cy="36052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11029321" y="2697136"/>
            <a:ext cx="1007135" cy="307777"/>
          </a:xfrm>
          <a:prstGeom prst="rect">
            <a:avLst/>
          </a:prstGeom>
          <a:noFill/>
        </p:spPr>
        <p:txBody>
          <a:bodyPr wrap="none" rtlCol="0">
            <a:spAutoFit/>
          </a:bodyPr>
          <a:lstStyle/>
          <a:p>
            <a:r>
              <a:rPr lang="fr-FR" sz="1400" dirty="0" err="1">
                <a:solidFill>
                  <a:srgbClr val="C00000"/>
                </a:solidFill>
              </a:rPr>
              <a:t>MemToReg</a:t>
            </a:r>
            <a:endParaRPr lang="fr-FR" sz="1400" dirty="0">
              <a:solidFill>
                <a:srgbClr val="C00000"/>
              </a:solidFill>
            </a:endParaRPr>
          </a:p>
        </p:txBody>
      </p:sp>
      <p:sp>
        <p:nvSpPr>
          <p:cNvPr id="119" name="Rounded Rectangle 118"/>
          <p:cNvSpPr/>
          <p:nvPr/>
        </p:nvSpPr>
        <p:spPr>
          <a:xfrm>
            <a:off x="11307443" y="3368043"/>
            <a:ext cx="378320" cy="1315810"/>
          </a:xfrm>
          <a:prstGeom prst="roundRect">
            <a:avLst>
              <a:gd name="adj" fmla="val 50000"/>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nchorCtr="1"/>
          <a:lstStyle/>
          <a:p>
            <a:pPr algn="ctr"/>
            <a:r>
              <a:rPr lang="fr-FR" sz="1200" b="1" dirty="0">
                <a:solidFill>
                  <a:schemeClr val="tx1"/>
                </a:solidFill>
              </a:rPr>
              <a:t>1mux0</a:t>
            </a:r>
          </a:p>
        </p:txBody>
      </p:sp>
      <p:cxnSp>
        <p:nvCxnSpPr>
          <p:cNvPr id="4" name="Elbow Connector 3"/>
          <p:cNvCxnSpPr>
            <a:stCxn id="119" idx="3"/>
            <a:endCxn id="189" idx="1"/>
          </p:cNvCxnSpPr>
          <p:nvPr/>
        </p:nvCxnSpPr>
        <p:spPr>
          <a:xfrm flipH="1">
            <a:off x="3906711" y="4025948"/>
            <a:ext cx="7779052" cy="1112041"/>
          </a:xfrm>
          <a:prstGeom prst="bentConnector5">
            <a:avLst>
              <a:gd name="adj1" fmla="val -2939"/>
              <a:gd name="adj2" fmla="val 244365"/>
              <a:gd name="adj3" fmla="val 10458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1" name="Oval 120"/>
          <p:cNvSpPr/>
          <p:nvPr/>
        </p:nvSpPr>
        <p:spPr>
          <a:xfrm>
            <a:off x="6713083" y="5431496"/>
            <a:ext cx="71091" cy="71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22" name="Straight Arrow Connector 121"/>
          <p:cNvCxnSpPr/>
          <p:nvPr/>
        </p:nvCxnSpPr>
        <p:spPr>
          <a:xfrm>
            <a:off x="5974442" y="4579118"/>
            <a:ext cx="73864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3" name="Rounded Rectangle 122"/>
          <p:cNvSpPr/>
          <p:nvPr/>
        </p:nvSpPr>
        <p:spPr>
          <a:xfrm>
            <a:off x="6721513" y="4347285"/>
            <a:ext cx="378320" cy="1315810"/>
          </a:xfrm>
          <a:prstGeom prst="roundRect">
            <a:avLst>
              <a:gd name="adj" fmla="val 50000"/>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nchorCtr="1"/>
          <a:lstStyle/>
          <a:p>
            <a:pPr algn="ctr"/>
            <a:r>
              <a:rPr lang="fr-FR" sz="1200" b="1" dirty="0">
                <a:solidFill>
                  <a:schemeClr val="tx1"/>
                </a:solidFill>
              </a:rPr>
              <a:t>1mux0</a:t>
            </a:r>
          </a:p>
        </p:txBody>
      </p:sp>
      <p:cxnSp>
        <p:nvCxnSpPr>
          <p:cNvPr id="124" name="Straight Connector 123"/>
          <p:cNvCxnSpPr>
            <a:stCxn id="123" idx="0"/>
          </p:cNvCxnSpPr>
          <p:nvPr/>
        </p:nvCxnSpPr>
        <p:spPr>
          <a:xfrm flipV="1">
            <a:off x="6910673" y="4084453"/>
            <a:ext cx="0" cy="262832"/>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6563621" y="3823669"/>
            <a:ext cx="694101" cy="307777"/>
          </a:xfrm>
          <a:prstGeom prst="rect">
            <a:avLst/>
          </a:prstGeom>
          <a:noFill/>
        </p:spPr>
        <p:txBody>
          <a:bodyPr wrap="none" rtlCol="0">
            <a:spAutoFit/>
          </a:bodyPr>
          <a:lstStyle/>
          <a:p>
            <a:r>
              <a:rPr lang="fr-FR" sz="1400" dirty="0" err="1">
                <a:solidFill>
                  <a:srgbClr val="C00000"/>
                </a:solidFill>
              </a:rPr>
              <a:t>ALUSrc</a:t>
            </a:r>
            <a:endParaRPr lang="fr-FR" sz="1400" dirty="0">
              <a:solidFill>
                <a:srgbClr val="C00000"/>
              </a:solidFill>
            </a:endParaRPr>
          </a:p>
        </p:txBody>
      </p:sp>
      <p:cxnSp>
        <p:nvCxnSpPr>
          <p:cNvPr id="126" name="Elbow Connector 125"/>
          <p:cNvCxnSpPr>
            <a:endCxn id="121" idx="2"/>
          </p:cNvCxnSpPr>
          <p:nvPr/>
        </p:nvCxnSpPr>
        <p:spPr>
          <a:xfrm flipV="1">
            <a:off x="5970216" y="5467042"/>
            <a:ext cx="742867" cy="718136"/>
          </a:xfrm>
          <a:prstGeom prst="bent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Elbow Connector 126"/>
          <p:cNvCxnSpPr>
            <a:stCxn id="123" idx="3"/>
            <a:endCxn id="120" idx="2"/>
          </p:cNvCxnSpPr>
          <p:nvPr/>
        </p:nvCxnSpPr>
        <p:spPr>
          <a:xfrm flipV="1">
            <a:off x="7099833" y="4589314"/>
            <a:ext cx="435785" cy="415876"/>
          </a:xfrm>
          <a:prstGeom prst="bentConnector3">
            <a:avLst>
              <a:gd name="adj1" fmla="val 3272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Elbow Connector 127"/>
          <p:cNvCxnSpPr>
            <a:stCxn id="129" idx="4"/>
            <a:endCxn id="130" idx="2"/>
          </p:cNvCxnSpPr>
          <p:nvPr/>
        </p:nvCxnSpPr>
        <p:spPr>
          <a:xfrm rot="5400000" flipH="1" flipV="1">
            <a:off x="7623434" y="3103687"/>
            <a:ext cx="72000" cy="3010441"/>
          </a:xfrm>
          <a:prstGeom prst="bentConnector4">
            <a:avLst>
              <a:gd name="adj1" fmla="val -1870810"/>
              <a:gd name="adj2" fmla="val 81804"/>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9" name="Oval 128"/>
          <p:cNvSpPr/>
          <p:nvPr/>
        </p:nvSpPr>
        <p:spPr>
          <a:xfrm>
            <a:off x="6082214" y="4500908"/>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6" name="Straight Connector 85"/>
          <p:cNvCxnSpPr/>
          <p:nvPr/>
        </p:nvCxnSpPr>
        <p:spPr>
          <a:xfrm>
            <a:off x="2242851" y="3589763"/>
            <a:ext cx="0" cy="260569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I[15-11] BUS"/>
          <p:cNvCxnSpPr/>
          <p:nvPr/>
        </p:nvCxnSpPr>
        <p:spPr>
          <a:xfrm>
            <a:off x="2249784" y="6195454"/>
            <a:ext cx="3140820"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9" name="TextBox 148"/>
          <p:cNvSpPr txBox="1"/>
          <p:nvPr/>
        </p:nvSpPr>
        <p:spPr>
          <a:xfrm>
            <a:off x="2240404" y="6154830"/>
            <a:ext cx="667170" cy="307777"/>
          </a:xfrm>
          <a:prstGeom prst="rect">
            <a:avLst/>
          </a:prstGeom>
          <a:noFill/>
        </p:spPr>
        <p:txBody>
          <a:bodyPr wrap="none" rtlCol="0">
            <a:spAutoFit/>
          </a:bodyPr>
          <a:lstStyle/>
          <a:p>
            <a:r>
              <a:rPr lang="fr-FR" sz="1400" dirty="0">
                <a:solidFill>
                  <a:schemeClr val="accent5">
                    <a:lumMod val="50000"/>
                  </a:schemeClr>
                </a:solidFill>
              </a:rPr>
              <a:t>I[15-0]</a:t>
            </a:r>
          </a:p>
        </p:txBody>
      </p:sp>
      <p:sp>
        <p:nvSpPr>
          <p:cNvPr id="132" name="Title 1"/>
          <p:cNvSpPr>
            <a:spLocks noGrp="1"/>
          </p:cNvSpPr>
          <p:nvPr>
            <p:ph type="title"/>
          </p:nvPr>
        </p:nvSpPr>
        <p:spPr>
          <a:xfrm>
            <a:off x="838200" y="365125"/>
            <a:ext cx="10515600" cy="1325563"/>
          </a:xfrm>
        </p:spPr>
        <p:txBody>
          <a:bodyPr>
            <a:normAutofit/>
          </a:bodyPr>
          <a:lstStyle/>
          <a:p>
            <a:pPr algn="ctr"/>
            <a:r>
              <a:rPr lang="fr-FR" b="1" dirty="0">
                <a:solidFill>
                  <a:srgbClr val="C00000"/>
                </a:solidFill>
              </a:rPr>
              <a:t>Etapes d’exécution d’une instruction MIPS</a:t>
            </a:r>
          </a:p>
        </p:txBody>
      </p:sp>
      <p:sp>
        <p:nvSpPr>
          <p:cNvPr id="152" name="TextBox 151"/>
          <p:cNvSpPr txBox="1"/>
          <p:nvPr/>
        </p:nvSpPr>
        <p:spPr>
          <a:xfrm>
            <a:off x="1507957" y="1691894"/>
            <a:ext cx="9251629" cy="400110"/>
          </a:xfrm>
          <a:prstGeom prst="rect">
            <a:avLst/>
          </a:prstGeom>
          <a:solidFill>
            <a:srgbClr val="F2F2F2"/>
          </a:solidFill>
          <a:ln>
            <a:solidFill>
              <a:srgbClr val="C00000"/>
            </a:solidFill>
          </a:ln>
        </p:spPr>
        <p:txBody>
          <a:bodyPr wrap="square" rtlCol="0">
            <a:spAutoFit/>
          </a:bodyPr>
          <a:lstStyle/>
          <a:p>
            <a:pPr algn="ctr">
              <a:buClr>
                <a:srgbClr val="C00000"/>
              </a:buClr>
            </a:pPr>
            <a:r>
              <a:rPr lang="fr-FR" sz="2000" b="1" dirty="0">
                <a:solidFill>
                  <a:schemeClr val="accent1">
                    <a:lumMod val="75000"/>
                  </a:schemeClr>
                </a:solidFill>
              </a:rPr>
              <a:t>Recherche de l’instruction ( Instruction </a:t>
            </a:r>
            <a:r>
              <a:rPr lang="fr-FR" sz="2000" b="1" dirty="0" err="1">
                <a:solidFill>
                  <a:schemeClr val="accent1">
                    <a:lumMod val="75000"/>
                  </a:schemeClr>
                </a:solidFill>
              </a:rPr>
              <a:t>Fetch</a:t>
            </a:r>
            <a:r>
              <a:rPr lang="fr-FR" sz="2000" b="1" dirty="0">
                <a:solidFill>
                  <a:schemeClr val="accent1">
                    <a:lumMod val="75000"/>
                  </a:schemeClr>
                </a:solidFill>
              </a:rPr>
              <a:t> – IF )</a:t>
            </a:r>
          </a:p>
        </p:txBody>
      </p:sp>
    </p:spTree>
    <p:extLst>
      <p:ext uri="{BB962C8B-B14F-4D97-AF65-F5344CB8AC3E}">
        <p14:creationId xmlns:p14="http://schemas.microsoft.com/office/powerpoint/2010/main" val="2770596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Oval 129"/>
          <p:cNvSpPr/>
          <p:nvPr/>
        </p:nvSpPr>
        <p:spPr>
          <a:xfrm>
            <a:off x="9164655" y="4500908"/>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0" name="Oval 119"/>
          <p:cNvSpPr/>
          <p:nvPr/>
        </p:nvSpPr>
        <p:spPr>
          <a:xfrm>
            <a:off x="7535618" y="4551045"/>
            <a:ext cx="76537" cy="765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7" name="Freeform 166"/>
          <p:cNvSpPr/>
          <p:nvPr/>
        </p:nvSpPr>
        <p:spPr>
          <a:xfrm>
            <a:off x="7541846" y="3305908"/>
            <a:ext cx="1082431" cy="1469292"/>
          </a:xfrm>
          <a:custGeom>
            <a:avLst/>
            <a:gdLst>
              <a:gd name="connsiteX0" fmla="*/ 0 w 1082431"/>
              <a:gd name="connsiteY0" fmla="*/ 0 h 1469292"/>
              <a:gd name="connsiteX1" fmla="*/ 1082431 w 1082431"/>
              <a:gd name="connsiteY1" fmla="*/ 296984 h 1469292"/>
              <a:gd name="connsiteX2" fmla="*/ 1082431 w 1082431"/>
              <a:gd name="connsiteY2" fmla="*/ 1172307 h 1469292"/>
              <a:gd name="connsiteX3" fmla="*/ 3908 w 1082431"/>
              <a:gd name="connsiteY3" fmla="*/ 1469292 h 1469292"/>
              <a:gd name="connsiteX4" fmla="*/ 0 w 1082431"/>
              <a:gd name="connsiteY4" fmla="*/ 918307 h 1469292"/>
              <a:gd name="connsiteX5" fmla="*/ 566616 w 1082431"/>
              <a:gd name="connsiteY5" fmla="*/ 746369 h 1469292"/>
              <a:gd name="connsiteX6" fmla="*/ 3908 w 1082431"/>
              <a:gd name="connsiteY6" fmla="*/ 578338 h 1469292"/>
              <a:gd name="connsiteX7" fmla="*/ 0 w 1082431"/>
              <a:gd name="connsiteY7" fmla="*/ 0 h 1469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2431" h="1469292">
                <a:moveTo>
                  <a:pt x="0" y="0"/>
                </a:moveTo>
                <a:lnTo>
                  <a:pt x="1082431" y="296984"/>
                </a:lnTo>
                <a:lnTo>
                  <a:pt x="1082431" y="1172307"/>
                </a:lnTo>
                <a:lnTo>
                  <a:pt x="3908" y="1469292"/>
                </a:lnTo>
                <a:cubicBezTo>
                  <a:pt x="2605" y="1285630"/>
                  <a:pt x="1303" y="1101969"/>
                  <a:pt x="0" y="918307"/>
                </a:cubicBezTo>
                <a:lnTo>
                  <a:pt x="566616" y="746369"/>
                </a:lnTo>
                <a:lnTo>
                  <a:pt x="3908" y="578338"/>
                </a:lnTo>
                <a:cubicBezTo>
                  <a:pt x="2605" y="385559"/>
                  <a:pt x="1303" y="192779"/>
                  <a:pt x="0" y="0"/>
                </a:cubicBezTo>
                <a:close/>
              </a:path>
            </a:pathLst>
          </a:custGeom>
          <a:solidFill>
            <a:srgbClr val="F2F2F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69" name="Straight Arrow Connector 168"/>
          <p:cNvCxnSpPr/>
          <p:nvPr/>
        </p:nvCxnSpPr>
        <p:spPr>
          <a:xfrm>
            <a:off x="5974442" y="3589763"/>
            <a:ext cx="154837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I[25-21] BUS"/>
          <p:cNvCxnSpPr/>
          <p:nvPr/>
        </p:nvCxnSpPr>
        <p:spPr>
          <a:xfrm>
            <a:off x="2047073" y="3589764"/>
            <a:ext cx="1859638" cy="0"/>
          </a:xfrm>
          <a:prstGeom prst="straightConnector1">
            <a:avLst/>
          </a:prstGeom>
          <a:ln w="31750">
            <a:solidFill>
              <a:schemeClr val="accent1">
                <a:lumMod val="75000"/>
              </a:schemeClr>
            </a:solidFill>
            <a:tailEnd type="triangle"/>
          </a:ln>
          <a:effectLst>
            <a:glow rad="127000">
              <a:schemeClr val="accent1">
                <a:lumMod val="75000"/>
                <a:alpha val="35000"/>
              </a:schemeClr>
            </a:glow>
          </a:effectLst>
        </p:spPr>
        <p:style>
          <a:lnRef idx="1">
            <a:schemeClr val="accent1"/>
          </a:lnRef>
          <a:fillRef idx="0">
            <a:schemeClr val="accent1"/>
          </a:fillRef>
          <a:effectRef idx="0">
            <a:schemeClr val="accent1"/>
          </a:effectRef>
          <a:fontRef idx="minor">
            <a:schemeClr val="tx1"/>
          </a:fontRef>
        </p:style>
      </p:cxnSp>
      <p:cxnSp>
        <p:nvCxnSpPr>
          <p:cNvPr id="181" name="I[20-16] BUS"/>
          <p:cNvCxnSpPr/>
          <p:nvPr/>
        </p:nvCxnSpPr>
        <p:spPr>
          <a:xfrm>
            <a:off x="2301087" y="4103031"/>
            <a:ext cx="1605624"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2" name="Rectangle 181"/>
          <p:cNvSpPr/>
          <p:nvPr/>
        </p:nvSpPr>
        <p:spPr>
          <a:xfrm>
            <a:off x="3910535" y="3331448"/>
            <a:ext cx="2063907" cy="2059597"/>
          </a:xfrm>
          <a:prstGeom prst="rect">
            <a:avLst/>
          </a:prstGeom>
          <a:solidFill>
            <a:schemeClr val="bg1">
              <a:lumMod val="95000"/>
            </a:schemeClr>
          </a:solidFill>
          <a:ln w="28575">
            <a:solidFill>
              <a:schemeClr val="accent1">
                <a:lumMod val="75000"/>
              </a:schemeClr>
            </a:solidFill>
          </a:ln>
          <a:effectLst>
            <a:glow rad="127000">
              <a:schemeClr val="accent1">
                <a:lumMod val="7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fr-FR" dirty="0">
              <a:solidFill>
                <a:schemeClr val="tx1"/>
              </a:solidFill>
            </a:endParaRPr>
          </a:p>
        </p:txBody>
      </p:sp>
      <p:sp>
        <p:nvSpPr>
          <p:cNvPr id="183" name="Read register 1"/>
          <p:cNvSpPr txBox="1"/>
          <p:nvPr/>
        </p:nvSpPr>
        <p:spPr>
          <a:xfrm>
            <a:off x="3910535" y="3342455"/>
            <a:ext cx="1050460" cy="523220"/>
          </a:xfrm>
          <a:prstGeom prst="rect">
            <a:avLst/>
          </a:prstGeom>
          <a:noFill/>
          <a:ln>
            <a:noFill/>
          </a:ln>
        </p:spPr>
        <p:txBody>
          <a:bodyPr wrap="square" rtlCol="0">
            <a:spAutoFit/>
          </a:bodyPr>
          <a:lstStyle/>
          <a:p>
            <a:r>
              <a:rPr lang="fr-FR" sz="1400" dirty="0">
                <a:solidFill>
                  <a:schemeClr val="accent1">
                    <a:lumMod val="75000"/>
                  </a:schemeClr>
                </a:solidFill>
              </a:rPr>
              <a:t>Read</a:t>
            </a:r>
          </a:p>
          <a:p>
            <a:r>
              <a:rPr lang="fr-FR" sz="1400" dirty="0" err="1">
                <a:solidFill>
                  <a:schemeClr val="accent1">
                    <a:lumMod val="75000"/>
                  </a:schemeClr>
                </a:solidFill>
              </a:rPr>
              <a:t>register</a:t>
            </a:r>
            <a:r>
              <a:rPr lang="fr-FR" sz="1400" dirty="0">
                <a:solidFill>
                  <a:schemeClr val="accent1">
                    <a:lumMod val="75000"/>
                  </a:schemeClr>
                </a:solidFill>
              </a:rPr>
              <a:t> 1</a:t>
            </a:r>
          </a:p>
        </p:txBody>
      </p:sp>
      <p:sp>
        <p:nvSpPr>
          <p:cNvPr id="184" name="Read data 1"/>
          <p:cNvSpPr txBox="1"/>
          <p:nvPr/>
        </p:nvSpPr>
        <p:spPr>
          <a:xfrm>
            <a:off x="5179920" y="3342455"/>
            <a:ext cx="739709" cy="523220"/>
          </a:xfrm>
          <a:prstGeom prst="rect">
            <a:avLst/>
          </a:prstGeom>
          <a:noFill/>
          <a:ln>
            <a:noFill/>
          </a:ln>
        </p:spPr>
        <p:txBody>
          <a:bodyPr wrap="square" rtlCol="0">
            <a:spAutoFit/>
          </a:bodyPr>
          <a:lstStyle/>
          <a:p>
            <a:pPr algn="r"/>
            <a:r>
              <a:rPr lang="fr-FR" sz="1400" dirty="0">
                <a:solidFill>
                  <a:schemeClr val="accent1">
                    <a:lumMod val="75000"/>
                  </a:schemeClr>
                </a:solidFill>
              </a:rPr>
              <a:t>Read data 1</a:t>
            </a:r>
          </a:p>
        </p:txBody>
      </p:sp>
      <p:sp>
        <p:nvSpPr>
          <p:cNvPr id="185" name="Registers_label"/>
          <p:cNvSpPr txBox="1"/>
          <p:nvPr/>
        </p:nvSpPr>
        <p:spPr>
          <a:xfrm>
            <a:off x="4789313" y="4945960"/>
            <a:ext cx="1043491" cy="369332"/>
          </a:xfrm>
          <a:prstGeom prst="rect">
            <a:avLst/>
          </a:prstGeom>
          <a:noFill/>
          <a:ln>
            <a:noFill/>
          </a:ln>
        </p:spPr>
        <p:txBody>
          <a:bodyPr wrap="none" rtlCol="0">
            <a:spAutoFit/>
          </a:bodyPr>
          <a:lstStyle/>
          <a:p>
            <a:pPr algn="ctr"/>
            <a:r>
              <a:rPr lang="fr-FR" b="1" dirty="0"/>
              <a:t>Registers</a:t>
            </a:r>
          </a:p>
        </p:txBody>
      </p:sp>
      <p:sp>
        <p:nvSpPr>
          <p:cNvPr id="186" name="Read register 2"/>
          <p:cNvSpPr txBox="1"/>
          <p:nvPr/>
        </p:nvSpPr>
        <p:spPr>
          <a:xfrm>
            <a:off x="3910536" y="3858013"/>
            <a:ext cx="1050459" cy="523220"/>
          </a:xfrm>
          <a:prstGeom prst="rect">
            <a:avLst/>
          </a:prstGeom>
          <a:noFill/>
          <a:ln>
            <a:noFill/>
          </a:ln>
        </p:spPr>
        <p:txBody>
          <a:bodyPr wrap="square" rtlCol="0">
            <a:spAutoFit/>
          </a:bodyPr>
          <a:lstStyle/>
          <a:p>
            <a:r>
              <a:rPr lang="fr-FR" sz="1400" dirty="0"/>
              <a:t>Read</a:t>
            </a:r>
          </a:p>
          <a:p>
            <a:r>
              <a:rPr lang="fr-FR" sz="1400" dirty="0" err="1"/>
              <a:t>register</a:t>
            </a:r>
            <a:r>
              <a:rPr lang="fr-FR" sz="1400" dirty="0"/>
              <a:t> 2</a:t>
            </a:r>
          </a:p>
        </p:txBody>
      </p:sp>
      <p:sp>
        <p:nvSpPr>
          <p:cNvPr id="187" name="Write register"/>
          <p:cNvSpPr txBox="1"/>
          <p:nvPr/>
        </p:nvSpPr>
        <p:spPr>
          <a:xfrm>
            <a:off x="3910536" y="4373574"/>
            <a:ext cx="907361" cy="523220"/>
          </a:xfrm>
          <a:prstGeom prst="rect">
            <a:avLst/>
          </a:prstGeom>
          <a:noFill/>
          <a:ln>
            <a:noFill/>
          </a:ln>
        </p:spPr>
        <p:txBody>
          <a:bodyPr wrap="square" rtlCol="0">
            <a:spAutoFit/>
          </a:bodyPr>
          <a:lstStyle/>
          <a:p>
            <a:r>
              <a:rPr lang="fr-FR" sz="1400" dirty="0"/>
              <a:t>Write</a:t>
            </a:r>
          </a:p>
          <a:p>
            <a:r>
              <a:rPr lang="fr-FR" sz="1400" dirty="0" err="1"/>
              <a:t>register</a:t>
            </a:r>
            <a:endParaRPr lang="fr-FR" sz="1400" dirty="0"/>
          </a:p>
        </p:txBody>
      </p:sp>
      <p:sp>
        <p:nvSpPr>
          <p:cNvPr id="188" name="RegWrite"/>
          <p:cNvSpPr txBox="1"/>
          <p:nvPr/>
        </p:nvSpPr>
        <p:spPr>
          <a:xfrm>
            <a:off x="4499829" y="2659744"/>
            <a:ext cx="862031" cy="307777"/>
          </a:xfrm>
          <a:prstGeom prst="rect">
            <a:avLst/>
          </a:prstGeom>
          <a:noFill/>
          <a:ln>
            <a:noFill/>
          </a:ln>
        </p:spPr>
        <p:txBody>
          <a:bodyPr wrap="none" rtlCol="0">
            <a:spAutoFit/>
          </a:bodyPr>
          <a:lstStyle/>
          <a:p>
            <a:r>
              <a:rPr lang="fr-FR" sz="1400" dirty="0" err="1">
                <a:solidFill>
                  <a:srgbClr val="C00000"/>
                </a:solidFill>
              </a:rPr>
              <a:t>RegWrite</a:t>
            </a:r>
            <a:endParaRPr lang="fr-FR" sz="1400" dirty="0">
              <a:solidFill>
                <a:srgbClr val="C00000"/>
              </a:solidFill>
            </a:endParaRPr>
          </a:p>
        </p:txBody>
      </p:sp>
      <p:sp>
        <p:nvSpPr>
          <p:cNvPr id="189" name="Write data"/>
          <p:cNvSpPr txBox="1"/>
          <p:nvPr/>
        </p:nvSpPr>
        <p:spPr>
          <a:xfrm>
            <a:off x="3906711" y="4876379"/>
            <a:ext cx="907361" cy="523220"/>
          </a:xfrm>
          <a:prstGeom prst="rect">
            <a:avLst/>
          </a:prstGeom>
          <a:noFill/>
          <a:ln>
            <a:noFill/>
          </a:ln>
        </p:spPr>
        <p:txBody>
          <a:bodyPr wrap="square" rtlCol="0">
            <a:spAutoFit/>
          </a:bodyPr>
          <a:lstStyle/>
          <a:p>
            <a:r>
              <a:rPr lang="fr-FR" sz="1400" dirty="0"/>
              <a:t>Write</a:t>
            </a:r>
          </a:p>
          <a:p>
            <a:r>
              <a:rPr lang="fr-FR" sz="1400" dirty="0"/>
              <a:t>data</a:t>
            </a:r>
          </a:p>
        </p:txBody>
      </p:sp>
      <p:cxnSp>
        <p:nvCxnSpPr>
          <p:cNvPr id="190" name="RegWriteConnector"/>
          <p:cNvCxnSpPr>
            <a:stCxn id="182" idx="0"/>
          </p:cNvCxnSpPr>
          <p:nvPr/>
        </p:nvCxnSpPr>
        <p:spPr>
          <a:xfrm flipH="1" flipV="1">
            <a:off x="4942488" y="2988801"/>
            <a:ext cx="1" cy="34264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91" name="Read data 2"/>
          <p:cNvSpPr txBox="1"/>
          <p:nvPr/>
        </p:nvSpPr>
        <p:spPr>
          <a:xfrm>
            <a:off x="5195580" y="4353663"/>
            <a:ext cx="724049" cy="523220"/>
          </a:xfrm>
          <a:prstGeom prst="rect">
            <a:avLst/>
          </a:prstGeom>
          <a:noFill/>
          <a:ln>
            <a:noFill/>
          </a:ln>
        </p:spPr>
        <p:txBody>
          <a:bodyPr wrap="square" rtlCol="0">
            <a:spAutoFit/>
          </a:bodyPr>
          <a:lstStyle/>
          <a:p>
            <a:pPr algn="r"/>
            <a:r>
              <a:rPr lang="fr-FR" sz="1400" dirty="0"/>
              <a:t>Read data 2</a:t>
            </a:r>
          </a:p>
        </p:txBody>
      </p:sp>
      <p:cxnSp>
        <p:nvCxnSpPr>
          <p:cNvPr id="192" name="ALUOpConnector"/>
          <p:cNvCxnSpPr/>
          <p:nvPr/>
        </p:nvCxnSpPr>
        <p:spPr>
          <a:xfrm flipH="1" flipV="1">
            <a:off x="8131025" y="4607196"/>
            <a:ext cx="1" cy="337817"/>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93" name="ALU_label"/>
          <p:cNvSpPr txBox="1"/>
          <p:nvPr/>
        </p:nvSpPr>
        <p:spPr>
          <a:xfrm>
            <a:off x="7989742" y="4087680"/>
            <a:ext cx="566374" cy="369332"/>
          </a:xfrm>
          <a:prstGeom prst="rect">
            <a:avLst/>
          </a:prstGeom>
          <a:noFill/>
          <a:ln>
            <a:noFill/>
          </a:ln>
        </p:spPr>
        <p:txBody>
          <a:bodyPr wrap="none" rtlCol="0">
            <a:spAutoFit/>
          </a:bodyPr>
          <a:lstStyle/>
          <a:p>
            <a:r>
              <a:rPr lang="fr-FR" b="1" dirty="0"/>
              <a:t>UAL</a:t>
            </a:r>
          </a:p>
        </p:txBody>
      </p:sp>
      <p:sp>
        <p:nvSpPr>
          <p:cNvPr id="194" name="ALUOp"/>
          <p:cNvSpPr txBox="1"/>
          <p:nvPr/>
        </p:nvSpPr>
        <p:spPr>
          <a:xfrm>
            <a:off x="7794967" y="4959598"/>
            <a:ext cx="688971" cy="307777"/>
          </a:xfrm>
          <a:prstGeom prst="rect">
            <a:avLst/>
          </a:prstGeom>
          <a:noFill/>
          <a:ln>
            <a:noFill/>
          </a:ln>
        </p:spPr>
        <p:txBody>
          <a:bodyPr wrap="none" rtlCol="0">
            <a:spAutoFit/>
          </a:bodyPr>
          <a:lstStyle/>
          <a:p>
            <a:r>
              <a:rPr lang="fr-FR" sz="1400" dirty="0" err="1">
                <a:solidFill>
                  <a:srgbClr val="C00000"/>
                </a:solidFill>
              </a:rPr>
              <a:t>ALUOp</a:t>
            </a:r>
            <a:endParaRPr lang="fr-FR" sz="1400" dirty="0">
              <a:solidFill>
                <a:srgbClr val="C00000"/>
              </a:solidFill>
            </a:endParaRPr>
          </a:p>
        </p:txBody>
      </p:sp>
      <p:sp>
        <p:nvSpPr>
          <p:cNvPr id="197" name="I[15-11]"/>
          <p:cNvSpPr txBox="1"/>
          <p:nvPr/>
        </p:nvSpPr>
        <p:spPr>
          <a:xfrm>
            <a:off x="2249784" y="4946191"/>
            <a:ext cx="758541" cy="307777"/>
          </a:xfrm>
          <a:prstGeom prst="rect">
            <a:avLst/>
          </a:prstGeom>
          <a:noFill/>
          <a:ln>
            <a:noFill/>
          </a:ln>
        </p:spPr>
        <p:txBody>
          <a:bodyPr wrap="none" rtlCol="0">
            <a:spAutoFit/>
          </a:bodyPr>
          <a:lstStyle/>
          <a:p>
            <a:r>
              <a:rPr lang="fr-FR" sz="1400" dirty="0">
                <a:solidFill>
                  <a:srgbClr val="002060"/>
                </a:solidFill>
              </a:rPr>
              <a:t>I[15-11]</a:t>
            </a:r>
          </a:p>
        </p:txBody>
      </p:sp>
      <p:cxnSp>
        <p:nvCxnSpPr>
          <p:cNvPr id="198" name="Straight Arrow Connector 197"/>
          <p:cNvCxnSpPr/>
          <p:nvPr/>
        </p:nvCxnSpPr>
        <p:spPr>
          <a:xfrm>
            <a:off x="3397740" y="4649915"/>
            <a:ext cx="508971"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9" name="Oval 198"/>
          <p:cNvSpPr/>
          <p:nvPr/>
        </p:nvSpPr>
        <p:spPr>
          <a:xfrm>
            <a:off x="2180434" y="4042563"/>
            <a:ext cx="126000" cy="12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00" name="Oval 199"/>
          <p:cNvSpPr/>
          <p:nvPr/>
        </p:nvSpPr>
        <p:spPr>
          <a:xfrm>
            <a:off x="2178349" y="5183879"/>
            <a:ext cx="126000" cy="12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01" name="Oval 200"/>
          <p:cNvSpPr/>
          <p:nvPr/>
        </p:nvSpPr>
        <p:spPr>
          <a:xfrm>
            <a:off x="2179803" y="3522359"/>
            <a:ext cx="126000" cy="126000"/>
          </a:xfrm>
          <a:prstGeom prst="ellipse">
            <a:avLst/>
          </a:prstGeom>
          <a:solidFill>
            <a:schemeClr val="accent1">
              <a:lumMod val="75000"/>
            </a:schemeClr>
          </a:solidFill>
          <a:ln>
            <a:solidFill>
              <a:schemeClr val="accent1">
                <a:lumMod val="75000"/>
              </a:schemeClr>
            </a:solidFill>
          </a:ln>
          <a:effectLst>
            <a:glow rad="127000">
              <a:schemeClr val="accent1">
                <a:lumMod val="75000"/>
                <a:alpha val="3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02" name="I[25-21]"/>
          <p:cNvSpPr txBox="1"/>
          <p:nvPr/>
        </p:nvSpPr>
        <p:spPr>
          <a:xfrm>
            <a:off x="2239750" y="3300835"/>
            <a:ext cx="768159" cy="307777"/>
          </a:xfrm>
          <a:prstGeom prst="rect">
            <a:avLst/>
          </a:prstGeom>
          <a:noFill/>
          <a:ln>
            <a:noFill/>
          </a:ln>
        </p:spPr>
        <p:txBody>
          <a:bodyPr wrap="none" rtlCol="0">
            <a:spAutoFit/>
          </a:bodyPr>
          <a:lstStyle/>
          <a:p>
            <a:r>
              <a:rPr lang="fr-FR" sz="1400" b="1" dirty="0">
                <a:solidFill>
                  <a:srgbClr val="00B050"/>
                </a:solidFill>
              </a:rPr>
              <a:t>I[25-21]</a:t>
            </a:r>
          </a:p>
        </p:txBody>
      </p:sp>
      <p:sp>
        <p:nvSpPr>
          <p:cNvPr id="203" name="I[20-16]"/>
          <p:cNvSpPr txBox="1"/>
          <p:nvPr/>
        </p:nvSpPr>
        <p:spPr>
          <a:xfrm>
            <a:off x="2239750" y="3792068"/>
            <a:ext cx="758541" cy="307777"/>
          </a:xfrm>
          <a:prstGeom prst="rect">
            <a:avLst/>
          </a:prstGeom>
          <a:noFill/>
          <a:ln>
            <a:noFill/>
          </a:ln>
        </p:spPr>
        <p:txBody>
          <a:bodyPr wrap="none" rtlCol="0">
            <a:spAutoFit/>
          </a:bodyPr>
          <a:lstStyle/>
          <a:p>
            <a:r>
              <a:rPr lang="fr-FR" sz="1400" dirty="0">
                <a:solidFill>
                  <a:srgbClr val="002060"/>
                </a:solidFill>
              </a:rPr>
              <a:t>I[20-16]</a:t>
            </a:r>
          </a:p>
        </p:txBody>
      </p:sp>
      <p:sp>
        <p:nvSpPr>
          <p:cNvPr id="208" name="Oval 207"/>
          <p:cNvSpPr/>
          <p:nvPr/>
        </p:nvSpPr>
        <p:spPr>
          <a:xfrm>
            <a:off x="2076749" y="1102694"/>
            <a:ext cx="101600" cy="1016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09" name="Group 208"/>
          <p:cNvGrpSpPr/>
          <p:nvPr/>
        </p:nvGrpSpPr>
        <p:grpSpPr>
          <a:xfrm>
            <a:off x="115644" y="3210726"/>
            <a:ext cx="1961105" cy="1803400"/>
            <a:chOff x="9576574" y="850900"/>
            <a:chExt cx="1961105" cy="1803400"/>
          </a:xfrm>
        </p:grpSpPr>
        <p:sp>
          <p:nvSpPr>
            <p:cNvPr id="210" name="Rectangle 209"/>
            <p:cNvSpPr/>
            <p:nvPr/>
          </p:nvSpPr>
          <p:spPr>
            <a:xfrm>
              <a:off x="9576574" y="850900"/>
              <a:ext cx="1943100" cy="1803400"/>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fr-FR" dirty="0"/>
            </a:p>
          </p:txBody>
        </p:sp>
        <p:sp>
          <p:nvSpPr>
            <p:cNvPr id="211" name="Read address"/>
            <p:cNvSpPr txBox="1"/>
            <p:nvPr/>
          </p:nvSpPr>
          <p:spPr>
            <a:xfrm>
              <a:off x="9594579" y="864969"/>
              <a:ext cx="965200" cy="646331"/>
            </a:xfrm>
            <a:prstGeom prst="rect">
              <a:avLst/>
            </a:prstGeom>
            <a:noFill/>
            <a:ln>
              <a:noFill/>
            </a:ln>
          </p:spPr>
          <p:txBody>
            <a:bodyPr wrap="square" rtlCol="0">
              <a:spAutoFit/>
            </a:bodyPr>
            <a:lstStyle/>
            <a:p>
              <a:r>
                <a:rPr lang="fr-FR" dirty="0"/>
                <a:t>Read </a:t>
              </a:r>
              <a:r>
                <a:rPr lang="fr-FR" dirty="0" err="1"/>
                <a:t>address</a:t>
              </a:r>
              <a:endParaRPr lang="fr-FR" dirty="0"/>
            </a:p>
          </p:txBody>
        </p:sp>
        <p:sp>
          <p:nvSpPr>
            <p:cNvPr id="212" name="Instruction"/>
            <p:cNvSpPr txBox="1"/>
            <p:nvPr/>
          </p:nvSpPr>
          <p:spPr>
            <a:xfrm>
              <a:off x="10331179" y="864969"/>
              <a:ext cx="1206500" cy="646331"/>
            </a:xfrm>
            <a:prstGeom prst="rect">
              <a:avLst/>
            </a:prstGeom>
            <a:noFill/>
            <a:ln>
              <a:noFill/>
            </a:ln>
          </p:spPr>
          <p:txBody>
            <a:bodyPr wrap="square" rtlCol="0">
              <a:spAutoFit/>
            </a:bodyPr>
            <a:lstStyle/>
            <a:p>
              <a:pPr algn="r"/>
              <a:r>
                <a:rPr lang="fr-FR" dirty="0"/>
                <a:t>Instruction [31-0]</a:t>
              </a:r>
            </a:p>
          </p:txBody>
        </p:sp>
        <p:sp>
          <p:nvSpPr>
            <p:cNvPr id="213" name="TextBox 212"/>
            <p:cNvSpPr txBox="1"/>
            <p:nvPr/>
          </p:nvSpPr>
          <p:spPr>
            <a:xfrm>
              <a:off x="9936898" y="1791384"/>
              <a:ext cx="1222451" cy="646331"/>
            </a:xfrm>
            <a:prstGeom prst="rect">
              <a:avLst/>
            </a:prstGeom>
            <a:noFill/>
            <a:ln>
              <a:noFill/>
            </a:ln>
          </p:spPr>
          <p:txBody>
            <a:bodyPr wrap="none" rtlCol="0">
              <a:spAutoFit/>
            </a:bodyPr>
            <a:lstStyle/>
            <a:p>
              <a:r>
                <a:rPr lang="fr-FR" b="1" dirty="0"/>
                <a:t>Instruction</a:t>
              </a:r>
            </a:p>
            <a:p>
              <a:pPr algn="ctr"/>
              <a:r>
                <a:rPr lang="fr-FR" b="1" dirty="0"/>
                <a:t>memory</a:t>
              </a:r>
            </a:p>
          </p:txBody>
        </p:sp>
      </p:grpSp>
      <p:cxnSp>
        <p:nvCxnSpPr>
          <p:cNvPr id="218" name="Straight Arrow Connector 217"/>
          <p:cNvCxnSpPr/>
          <p:nvPr/>
        </p:nvCxnSpPr>
        <p:spPr>
          <a:xfrm>
            <a:off x="475968" y="2640058"/>
            <a:ext cx="0" cy="57066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3013575" y="4165424"/>
            <a:ext cx="378320" cy="1315810"/>
          </a:xfrm>
          <a:prstGeom prst="roundRect">
            <a:avLst>
              <a:gd name="adj" fmla="val 50000"/>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nchorCtr="1"/>
          <a:lstStyle/>
          <a:p>
            <a:pPr algn="ctr"/>
            <a:r>
              <a:rPr lang="fr-FR" sz="1200" b="1" dirty="0">
                <a:solidFill>
                  <a:schemeClr val="tx1"/>
                </a:solidFill>
              </a:rPr>
              <a:t>0mux1</a:t>
            </a:r>
          </a:p>
        </p:txBody>
      </p:sp>
      <p:cxnSp>
        <p:nvCxnSpPr>
          <p:cNvPr id="196" name="I[15-11] BUS"/>
          <p:cNvCxnSpPr/>
          <p:nvPr/>
        </p:nvCxnSpPr>
        <p:spPr>
          <a:xfrm>
            <a:off x="2249784" y="5257155"/>
            <a:ext cx="758541"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2546406" y="4128621"/>
            <a:ext cx="0" cy="26161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2541446" y="4390231"/>
            <a:ext cx="441145"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Oval 71"/>
          <p:cNvSpPr/>
          <p:nvPr/>
        </p:nvSpPr>
        <p:spPr>
          <a:xfrm>
            <a:off x="2480839" y="4050293"/>
            <a:ext cx="126000" cy="12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cxnSp>
        <p:nvCxnSpPr>
          <p:cNvPr id="73" name="Straight Connector 72"/>
          <p:cNvCxnSpPr/>
          <p:nvPr/>
        </p:nvCxnSpPr>
        <p:spPr>
          <a:xfrm flipV="1">
            <a:off x="3202734" y="5481234"/>
            <a:ext cx="1" cy="36052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2855683" y="5798613"/>
            <a:ext cx="694101" cy="307777"/>
          </a:xfrm>
          <a:prstGeom prst="rect">
            <a:avLst/>
          </a:prstGeom>
          <a:noFill/>
        </p:spPr>
        <p:txBody>
          <a:bodyPr wrap="none" rtlCol="0">
            <a:spAutoFit/>
          </a:bodyPr>
          <a:lstStyle/>
          <a:p>
            <a:r>
              <a:rPr lang="fr-FR" sz="1400" dirty="0" err="1">
                <a:solidFill>
                  <a:srgbClr val="C00000"/>
                </a:solidFill>
              </a:rPr>
              <a:t>RegDst</a:t>
            </a:r>
            <a:endParaRPr lang="fr-FR" sz="1400" dirty="0">
              <a:solidFill>
                <a:srgbClr val="C00000"/>
              </a:solidFill>
            </a:endParaRPr>
          </a:p>
        </p:txBody>
      </p:sp>
      <p:grpSp>
        <p:nvGrpSpPr>
          <p:cNvPr id="79" name="Group 78"/>
          <p:cNvGrpSpPr/>
          <p:nvPr/>
        </p:nvGrpSpPr>
        <p:grpSpPr>
          <a:xfrm>
            <a:off x="5390604" y="5793121"/>
            <a:ext cx="624403" cy="784114"/>
            <a:chOff x="5147576" y="5528551"/>
            <a:chExt cx="713404" cy="895880"/>
          </a:xfrm>
        </p:grpSpPr>
        <p:sp>
          <p:nvSpPr>
            <p:cNvPr id="80" name="Oval 79"/>
            <p:cNvSpPr/>
            <p:nvPr/>
          </p:nvSpPr>
          <p:spPr>
            <a:xfrm>
              <a:off x="5181954" y="5528551"/>
              <a:ext cx="627851" cy="895880"/>
            </a:xfrm>
            <a:prstGeom prst="ellipse">
              <a:avLst/>
            </a:prstGeom>
            <a:solidFill>
              <a:schemeClr val="bg1">
                <a:lumMod val="95000"/>
              </a:schemeClr>
            </a:solidFill>
            <a:ln w="38100">
              <a:solidFill>
                <a:schemeClr val="accent1">
                  <a:lumMod val="75000"/>
                </a:schemeClr>
              </a:solidFill>
            </a:ln>
            <a:effectLst>
              <a:glow rad="127000">
                <a:schemeClr val="accent1">
                  <a:lumMod val="7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81" name="TextBox 80"/>
            <p:cNvSpPr txBox="1"/>
            <p:nvPr/>
          </p:nvSpPr>
          <p:spPr>
            <a:xfrm>
              <a:off x="5147576" y="5666854"/>
              <a:ext cx="713404" cy="527470"/>
            </a:xfrm>
            <a:prstGeom prst="rect">
              <a:avLst/>
            </a:prstGeom>
            <a:noFill/>
            <a:ln>
              <a:noFill/>
            </a:ln>
          </p:spPr>
          <p:txBody>
            <a:bodyPr wrap="none" rtlCol="0">
              <a:spAutoFit/>
            </a:bodyPr>
            <a:lstStyle/>
            <a:p>
              <a:pPr algn="ctr"/>
              <a:r>
                <a:rPr lang="fr-FR" sz="1200" dirty="0" err="1">
                  <a:solidFill>
                    <a:schemeClr val="accent1">
                      <a:lumMod val="75000"/>
                    </a:schemeClr>
                  </a:solidFill>
                </a:rPr>
                <a:t>sign</a:t>
              </a:r>
              <a:endParaRPr lang="fr-FR" sz="1200" dirty="0">
                <a:solidFill>
                  <a:schemeClr val="accent1">
                    <a:lumMod val="75000"/>
                  </a:schemeClr>
                </a:solidFill>
              </a:endParaRPr>
            </a:p>
            <a:p>
              <a:pPr algn="ctr"/>
              <a:r>
                <a:rPr lang="fr-FR" sz="1200" dirty="0" err="1">
                  <a:solidFill>
                    <a:schemeClr val="accent1">
                      <a:lumMod val="75000"/>
                    </a:schemeClr>
                  </a:solidFill>
                </a:rPr>
                <a:t>extend</a:t>
              </a:r>
              <a:endParaRPr lang="fr-FR" sz="1200" dirty="0">
                <a:solidFill>
                  <a:schemeClr val="accent1">
                    <a:lumMod val="75000"/>
                  </a:schemeClr>
                </a:solidFill>
              </a:endParaRPr>
            </a:p>
          </p:txBody>
        </p:sp>
      </p:grpSp>
      <p:cxnSp>
        <p:nvCxnSpPr>
          <p:cNvPr id="100" name="Elbow Connector 99"/>
          <p:cNvCxnSpPr/>
          <p:nvPr/>
        </p:nvCxnSpPr>
        <p:spPr>
          <a:xfrm rot="16200000" flipH="1">
            <a:off x="9811848" y="3025729"/>
            <a:ext cx="504179" cy="2425254"/>
          </a:xfrm>
          <a:prstGeom prst="bentConnector4">
            <a:avLst>
              <a:gd name="adj1" fmla="val 397329"/>
              <a:gd name="adj2" fmla="val 86287"/>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Elbow Connector 100"/>
          <p:cNvCxnSpPr>
            <a:stCxn id="114" idx="0"/>
            <a:endCxn id="103" idx="1"/>
          </p:cNvCxnSpPr>
          <p:nvPr/>
        </p:nvCxnSpPr>
        <p:spPr>
          <a:xfrm rot="5400000" flipH="1" flipV="1">
            <a:off x="8784062" y="3583894"/>
            <a:ext cx="447320" cy="312823"/>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Rectangle 101"/>
          <p:cNvSpPr/>
          <p:nvPr/>
        </p:nvSpPr>
        <p:spPr>
          <a:xfrm>
            <a:off x="9164134" y="3239746"/>
            <a:ext cx="1595454" cy="1655773"/>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fr-FR" dirty="0"/>
          </a:p>
        </p:txBody>
      </p:sp>
      <p:sp>
        <p:nvSpPr>
          <p:cNvPr id="103" name="Read address"/>
          <p:cNvSpPr txBox="1"/>
          <p:nvPr/>
        </p:nvSpPr>
        <p:spPr>
          <a:xfrm>
            <a:off x="9164134" y="3251298"/>
            <a:ext cx="792513" cy="530694"/>
          </a:xfrm>
          <a:prstGeom prst="rect">
            <a:avLst/>
          </a:prstGeom>
          <a:noFill/>
        </p:spPr>
        <p:txBody>
          <a:bodyPr wrap="square" rtlCol="0">
            <a:spAutoFit/>
          </a:bodyPr>
          <a:lstStyle/>
          <a:p>
            <a:r>
              <a:rPr lang="fr-FR" sz="1400" dirty="0"/>
              <a:t>Read </a:t>
            </a:r>
            <a:r>
              <a:rPr lang="fr-FR" sz="1400" dirty="0" err="1"/>
              <a:t>address</a:t>
            </a:r>
            <a:endParaRPr lang="fr-FR" sz="1400" dirty="0"/>
          </a:p>
        </p:txBody>
      </p:sp>
      <p:sp>
        <p:nvSpPr>
          <p:cNvPr id="104" name="Instruction"/>
          <p:cNvSpPr txBox="1"/>
          <p:nvPr/>
        </p:nvSpPr>
        <p:spPr>
          <a:xfrm>
            <a:off x="9854323" y="3251298"/>
            <a:ext cx="905264" cy="530694"/>
          </a:xfrm>
          <a:prstGeom prst="rect">
            <a:avLst/>
          </a:prstGeom>
          <a:noFill/>
        </p:spPr>
        <p:txBody>
          <a:bodyPr wrap="square" rtlCol="0">
            <a:spAutoFit/>
          </a:bodyPr>
          <a:lstStyle/>
          <a:p>
            <a:pPr algn="r"/>
            <a:r>
              <a:rPr lang="fr-FR" sz="1400" dirty="0"/>
              <a:t>Read data</a:t>
            </a:r>
          </a:p>
        </p:txBody>
      </p:sp>
      <p:sp>
        <p:nvSpPr>
          <p:cNvPr id="105" name="TextBox 104"/>
          <p:cNvSpPr txBox="1"/>
          <p:nvPr/>
        </p:nvSpPr>
        <p:spPr>
          <a:xfrm>
            <a:off x="9854325" y="4267446"/>
            <a:ext cx="813204" cy="530694"/>
          </a:xfrm>
          <a:prstGeom prst="rect">
            <a:avLst/>
          </a:prstGeom>
          <a:noFill/>
        </p:spPr>
        <p:txBody>
          <a:bodyPr wrap="none" rtlCol="0">
            <a:spAutoFit/>
          </a:bodyPr>
          <a:lstStyle/>
          <a:p>
            <a:pPr algn="ctr"/>
            <a:r>
              <a:rPr lang="fr-FR" b="1" dirty="0"/>
              <a:t>Data </a:t>
            </a:r>
          </a:p>
          <a:p>
            <a:pPr algn="ctr"/>
            <a:r>
              <a:rPr lang="fr-FR" b="1" dirty="0"/>
              <a:t>memory</a:t>
            </a:r>
          </a:p>
        </p:txBody>
      </p:sp>
      <p:cxnSp>
        <p:nvCxnSpPr>
          <p:cNvPr id="106" name="Straight Arrow Connector 105"/>
          <p:cNvCxnSpPr/>
          <p:nvPr/>
        </p:nvCxnSpPr>
        <p:spPr>
          <a:xfrm>
            <a:off x="10759587" y="3604874"/>
            <a:ext cx="51697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Read address"/>
          <p:cNvSpPr txBox="1"/>
          <p:nvPr/>
        </p:nvSpPr>
        <p:spPr>
          <a:xfrm>
            <a:off x="9164134" y="3792420"/>
            <a:ext cx="792513" cy="530694"/>
          </a:xfrm>
          <a:prstGeom prst="rect">
            <a:avLst/>
          </a:prstGeom>
          <a:noFill/>
        </p:spPr>
        <p:txBody>
          <a:bodyPr wrap="square" rtlCol="0">
            <a:spAutoFit/>
          </a:bodyPr>
          <a:lstStyle/>
          <a:p>
            <a:r>
              <a:rPr lang="fr-FR" sz="1400" dirty="0"/>
              <a:t>Write </a:t>
            </a:r>
            <a:r>
              <a:rPr lang="fr-FR" sz="1400" dirty="0" err="1"/>
              <a:t>address</a:t>
            </a:r>
            <a:endParaRPr lang="fr-FR" sz="1400" dirty="0"/>
          </a:p>
        </p:txBody>
      </p:sp>
      <p:sp>
        <p:nvSpPr>
          <p:cNvPr id="108" name="Read address"/>
          <p:cNvSpPr txBox="1"/>
          <p:nvPr/>
        </p:nvSpPr>
        <p:spPr>
          <a:xfrm>
            <a:off x="9164134" y="4333541"/>
            <a:ext cx="792513" cy="530694"/>
          </a:xfrm>
          <a:prstGeom prst="rect">
            <a:avLst/>
          </a:prstGeom>
          <a:noFill/>
        </p:spPr>
        <p:txBody>
          <a:bodyPr wrap="square" rtlCol="0">
            <a:spAutoFit/>
          </a:bodyPr>
          <a:lstStyle/>
          <a:p>
            <a:r>
              <a:rPr lang="fr-FR" sz="1400" dirty="0"/>
              <a:t>Write data</a:t>
            </a:r>
          </a:p>
        </p:txBody>
      </p:sp>
      <p:cxnSp>
        <p:nvCxnSpPr>
          <p:cNvPr id="109" name="Straight Arrow Connector 108"/>
          <p:cNvCxnSpPr/>
          <p:nvPr/>
        </p:nvCxnSpPr>
        <p:spPr>
          <a:xfrm>
            <a:off x="8624278" y="4034657"/>
            <a:ext cx="536515" cy="80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102" idx="0"/>
          </p:cNvCxnSpPr>
          <p:nvPr/>
        </p:nvCxnSpPr>
        <p:spPr>
          <a:xfrm flipV="1">
            <a:off x="9961861" y="2988839"/>
            <a:ext cx="0" cy="250907"/>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V="1">
            <a:off x="9967176" y="4895520"/>
            <a:ext cx="0" cy="27336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9468783" y="2718245"/>
            <a:ext cx="978986" cy="307777"/>
          </a:xfrm>
          <a:prstGeom prst="rect">
            <a:avLst/>
          </a:prstGeom>
          <a:noFill/>
        </p:spPr>
        <p:txBody>
          <a:bodyPr wrap="none" rtlCol="0">
            <a:spAutoFit/>
          </a:bodyPr>
          <a:lstStyle/>
          <a:p>
            <a:r>
              <a:rPr lang="fr-FR" sz="1400" dirty="0" err="1">
                <a:solidFill>
                  <a:srgbClr val="C00000"/>
                </a:solidFill>
              </a:rPr>
              <a:t>MemWrite</a:t>
            </a:r>
            <a:endParaRPr lang="fr-FR" sz="1400" dirty="0">
              <a:solidFill>
                <a:srgbClr val="C00000"/>
              </a:solidFill>
            </a:endParaRPr>
          </a:p>
        </p:txBody>
      </p:sp>
      <p:sp>
        <p:nvSpPr>
          <p:cNvPr id="113" name="TextBox 112"/>
          <p:cNvSpPr txBox="1"/>
          <p:nvPr/>
        </p:nvSpPr>
        <p:spPr>
          <a:xfrm>
            <a:off x="9501057" y="5121540"/>
            <a:ext cx="936538" cy="307777"/>
          </a:xfrm>
          <a:prstGeom prst="rect">
            <a:avLst/>
          </a:prstGeom>
          <a:noFill/>
        </p:spPr>
        <p:txBody>
          <a:bodyPr wrap="none" rtlCol="0">
            <a:spAutoFit/>
          </a:bodyPr>
          <a:lstStyle/>
          <a:p>
            <a:r>
              <a:rPr lang="fr-FR" sz="1400" dirty="0" err="1">
                <a:solidFill>
                  <a:srgbClr val="C00000"/>
                </a:solidFill>
              </a:rPr>
              <a:t>MemRead</a:t>
            </a:r>
            <a:endParaRPr lang="fr-FR" sz="1400" dirty="0">
              <a:solidFill>
                <a:srgbClr val="C00000"/>
              </a:solidFill>
            </a:endParaRPr>
          </a:p>
        </p:txBody>
      </p:sp>
      <p:sp>
        <p:nvSpPr>
          <p:cNvPr id="114" name="Oval 113"/>
          <p:cNvSpPr/>
          <p:nvPr/>
        </p:nvSpPr>
        <p:spPr>
          <a:xfrm>
            <a:off x="8779311" y="3963965"/>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15" name="Straight Connector 114"/>
          <p:cNvCxnSpPr/>
          <p:nvPr/>
        </p:nvCxnSpPr>
        <p:spPr>
          <a:xfrm flipV="1">
            <a:off x="11496009" y="2993097"/>
            <a:ext cx="1" cy="36052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11029321" y="2697136"/>
            <a:ext cx="1007135" cy="307777"/>
          </a:xfrm>
          <a:prstGeom prst="rect">
            <a:avLst/>
          </a:prstGeom>
          <a:noFill/>
        </p:spPr>
        <p:txBody>
          <a:bodyPr wrap="none" rtlCol="0">
            <a:spAutoFit/>
          </a:bodyPr>
          <a:lstStyle/>
          <a:p>
            <a:r>
              <a:rPr lang="fr-FR" sz="1400" dirty="0" err="1">
                <a:solidFill>
                  <a:srgbClr val="C00000"/>
                </a:solidFill>
              </a:rPr>
              <a:t>MemToReg</a:t>
            </a:r>
            <a:endParaRPr lang="fr-FR" sz="1400" dirty="0">
              <a:solidFill>
                <a:srgbClr val="C00000"/>
              </a:solidFill>
            </a:endParaRPr>
          </a:p>
        </p:txBody>
      </p:sp>
      <p:sp>
        <p:nvSpPr>
          <p:cNvPr id="119" name="Rounded Rectangle 118"/>
          <p:cNvSpPr/>
          <p:nvPr/>
        </p:nvSpPr>
        <p:spPr>
          <a:xfrm>
            <a:off x="11307443" y="3368043"/>
            <a:ext cx="378320" cy="1315810"/>
          </a:xfrm>
          <a:prstGeom prst="roundRect">
            <a:avLst>
              <a:gd name="adj" fmla="val 50000"/>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nchorCtr="1"/>
          <a:lstStyle/>
          <a:p>
            <a:pPr algn="ctr"/>
            <a:r>
              <a:rPr lang="fr-FR" sz="1200" b="1" dirty="0">
                <a:solidFill>
                  <a:schemeClr val="tx1"/>
                </a:solidFill>
              </a:rPr>
              <a:t>1mux0</a:t>
            </a:r>
          </a:p>
        </p:txBody>
      </p:sp>
      <p:cxnSp>
        <p:nvCxnSpPr>
          <p:cNvPr id="4" name="Elbow Connector 3"/>
          <p:cNvCxnSpPr>
            <a:stCxn id="119" idx="3"/>
            <a:endCxn id="189" idx="1"/>
          </p:cNvCxnSpPr>
          <p:nvPr/>
        </p:nvCxnSpPr>
        <p:spPr>
          <a:xfrm flipH="1">
            <a:off x="3906711" y="4025948"/>
            <a:ext cx="7779052" cy="1112041"/>
          </a:xfrm>
          <a:prstGeom prst="bentConnector5">
            <a:avLst>
              <a:gd name="adj1" fmla="val -2939"/>
              <a:gd name="adj2" fmla="val 244365"/>
              <a:gd name="adj3" fmla="val 10458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1" name="Oval 120"/>
          <p:cNvSpPr/>
          <p:nvPr/>
        </p:nvSpPr>
        <p:spPr>
          <a:xfrm>
            <a:off x="6713083" y="5431496"/>
            <a:ext cx="71091" cy="71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22" name="Straight Arrow Connector 121"/>
          <p:cNvCxnSpPr/>
          <p:nvPr/>
        </p:nvCxnSpPr>
        <p:spPr>
          <a:xfrm>
            <a:off x="5974442" y="4579118"/>
            <a:ext cx="73864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3" name="Rounded Rectangle 122"/>
          <p:cNvSpPr/>
          <p:nvPr/>
        </p:nvSpPr>
        <p:spPr>
          <a:xfrm>
            <a:off x="6721513" y="4347285"/>
            <a:ext cx="378320" cy="1315810"/>
          </a:xfrm>
          <a:prstGeom prst="roundRect">
            <a:avLst>
              <a:gd name="adj" fmla="val 50000"/>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nchorCtr="1"/>
          <a:lstStyle/>
          <a:p>
            <a:pPr algn="ctr"/>
            <a:r>
              <a:rPr lang="fr-FR" sz="1200" b="1" dirty="0">
                <a:solidFill>
                  <a:schemeClr val="tx1"/>
                </a:solidFill>
              </a:rPr>
              <a:t>1mux0</a:t>
            </a:r>
          </a:p>
        </p:txBody>
      </p:sp>
      <p:cxnSp>
        <p:nvCxnSpPr>
          <p:cNvPr id="124" name="Straight Connector 123"/>
          <p:cNvCxnSpPr>
            <a:stCxn id="123" idx="0"/>
          </p:cNvCxnSpPr>
          <p:nvPr/>
        </p:nvCxnSpPr>
        <p:spPr>
          <a:xfrm flipV="1">
            <a:off x="6910673" y="4084453"/>
            <a:ext cx="0" cy="262832"/>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6563621" y="3823669"/>
            <a:ext cx="694101" cy="307777"/>
          </a:xfrm>
          <a:prstGeom prst="rect">
            <a:avLst/>
          </a:prstGeom>
          <a:noFill/>
        </p:spPr>
        <p:txBody>
          <a:bodyPr wrap="none" rtlCol="0">
            <a:spAutoFit/>
          </a:bodyPr>
          <a:lstStyle/>
          <a:p>
            <a:r>
              <a:rPr lang="fr-FR" sz="1400" dirty="0" err="1">
                <a:solidFill>
                  <a:srgbClr val="C00000"/>
                </a:solidFill>
              </a:rPr>
              <a:t>ALUSrc</a:t>
            </a:r>
            <a:endParaRPr lang="fr-FR" sz="1400" dirty="0">
              <a:solidFill>
                <a:srgbClr val="C00000"/>
              </a:solidFill>
            </a:endParaRPr>
          </a:p>
        </p:txBody>
      </p:sp>
      <p:cxnSp>
        <p:nvCxnSpPr>
          <p:cNvPr id="126" name="Elbow Connector 125"/>
          <p:cNvCxnSpPr>
            <a:endCxn id="121" idx="2"/>
          </p:cNvCxnSpPr>
          <p:nvPr/>
        </p:nvCxnSpPr>
        <p:spPr>
          <a:xfrm flipV="1">
            <a:off x="5970216" y="5467042"/>
            <a:ext cx="742867" cy="718136"/>
          </a:xfrm>
          <a:prstGeom prst="bent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Elbow Connector 126"/>
          <p:cNvCxnSpPr>
            <a:stCxn id="123" idx="3"/>
            <a:endCxn id="120" idx="2"/>
          </p:cNvCxnSpPr>
          <p:nvPr/>
        </p:nvCxnSpPr>
        <p:spPr>
          <a:xfrm flipV="1">
            <a:off x="7099833" y="4589314"/>
            <a:ext cx="435785" cy="415876"/>
          </a:xfrm>
          <a:prstGeom prst="bentConnector3">
            <a:avLst>
              <a:gd name="adj1" fmla="val 3272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Elbow Connector 127"/>
          <p:cNvCxnSpPr>
            <a:stCxn id="129" idx="4"/>
            <a:endCxn id="130" idx="2"/>
          </p:cNvCxnSpPr>
          <p:nvPr/>
        </p:nvCxnSpPr>
        <p:spPr>
          <a:xfrm rot="5400000" flipH="1" flipV="1">
            <a:off x="7623434" y="3103687"/>
            <a:ext cx="72000" cy="3010441"/>
          </a:xfrm>
          <a:prstGeom prst="bentConnector4">
            <a:avLst>
              <a:gd name="adj1" fmla="val -1870810"/>
              <a:gd name="adj2" fmla="val 81804"/>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9" name="Oval 128"/>
          <p:cNvSpPr/>
          <p:nvPr/>
        </p:nvSpPr>
        <p:spPr>
          <a:xfrm>
            <a:off x="6082214" y="4500908"/>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6" name="Straight Connector 85"/>
          <p:cNvCxnSpPr/>
          <p:nvPr/>
        </p:nvCxnSpPr>
        <p:spPr>
          <a:xfrm>
            <a:off x="2242851" y="3589763"/>
            <a:ext cx="0" cy="2605691"/>
          </a:xfrm>
          <a:prstGeom prst="line">
            <a:avLst/>
          </a:prstGeom>
          <a:ln w="31750">
            <a:solidFill>
              <a:schemeClr val="accent1">
                <a:lumMod val="75000"/>
              </a:schemeClr>
            </a:solidFill>
          </a:ln>
          <a:effectLst>
            <a:glow rad="127000">
              <a:schemeClr val="accent1">
                <a:lumMod val="75000"/>
                <a:alpha val="35000"/>
              </a:schemeClr>
            </a:glow>
          </a:effectLst>
        </p:spPr>
        <p:style>
          <a:lnRef idx="1">
            <a:schemeClr val="accent1"/>
          </a:lnRef>
          <a:fillRef idx="0">
            <a:schemeClr val="accent1"/>
          </a:fillRef>
          <a:effectRef idx="0">
            <a:schemeClr val="accent1"/>
          </a:effectRef>
          <a:fontRef idx="minor">
            <a:schemeClr val="tx1"/>
          </a:fontRef>
        </p:style>
      </p:cxnSp>
      <p:cxnSp>
        <p:nvCxnSpPr>
          <p:cNvPr id="87" name="I[15-11] BUS"/>
          <p:cNvCxnSpPr/>
          <p:nvPr/>
        </p:nvCxnSpPr>
        <p:spPr>
          <a:xfrm>
            <a:off x="2249784" y="6195454"/>
            <a:ext cx="3140820" cy="0"/>
          </a:xfrm>
          <a:prstGeom prst="straightConnector1">
            <a:avLst/>
          </a:prstGeom>
          <a:ln w="31750">
            <a:solidFill>
              <a:schemeClr val="accent1">
                <a:lumMod val="75000"/>
              </a:schemeClr>
            </a:solidFill>
            <a:tailEnd type="triangle"/>
          </a:ln>
          <a:effectLst>
            <a:glow rad="127000">
              <a:schemeClr val="accent1">
                <a:lumMod val="75000"/>
                <a:alpha val="35000"/>
              </a:schemeClr>
            </a:glow>
          </a:effectLst>
        </p:spPr>
        <p:style>
          <a:lnRef idx="1">
            <a:schemeClr val="accent1"/>
          </a:lnRef>
          <a:fillRef idx="0">
            <a:schemeClr val="accent1"/>
          </a:fillRef>
          <a:effectRef idx="0">
            <a:schemeClr val="accent1"/>
          </a:effectRef>
          <a:fontRef idx="minor">
            <a:schemeClr val="tx1"/>
          </a:fontRef>
        </p:style>
      </p:cxnSp>
      <p:sp>
        <p:nvSpPr>
          <p:cNvPr id="149" name="TextBox 148"/>
          <p:cNvSpPr txBox="1"/>
          <p:nvPr/>
        </p:nvSpPr>
        <p:spPr>
          <a:xfrm>
            <a:off x="2240404" y="6154830"/>
            <a:ext cx="676788" cy="307777"/>
          </a:xfrm>
          <a:prstGeom prst="rect">
            <a:avLst/>
          </a:prstGeom>
          <a:noFill/>
        </p:spPr>
        <p:txBody>
          <a:bodyPr wrap="none" rtlCol="0">
            <a:spAutoFit/>
          </a:bodyPr>
          <a:lstStyle/>
          <a:p>
            <a:r>
              <a:rPr lang="fr-FR" sz="1400" b="1" dirty="0">
                <a:solidFill>
                  <a:srgbClr val="00B050"/>
                </a:solidFill>
              </a:rPr>
              <a:t>I[15-0]</a:t>
            </a:r>
          </a:p>
        </p:txBody>
      </p:sp>
      <p:sp>
        <p:nvSpPr>
          <p:cNvPr id="132" name="Title 1"/>
          <p:cNvSpPr>
            <a:spLocks noGrp="1"/>
          </p:cNvSpPr>
          <p:nvPr>
            <p:ph type="title"/>
          </p:nvPr>
        </p:nvSpPr>
        <p:spPr>
          <a:xfrm>
            <a:off x="838200" y="365125"/>
            <a:ext cx="10515600" cy="1325563"/>
          </a:xfrm>
        </p:spPr>
        <p:txBody>
          <a:bodyPr>
            <a:normAutofit/>
          </a:bodyPr>
          <a:lstStyle/>
          <a:p>
            <a:pPr algn="ctr"/>
            <a:r>
              <a:rPr lang="fr-FR" b="1" dirty="0">
                <a:solidFill>
                  <a:srgbClr val="C00000"/>
                </a:solidFill>
              </a:rPr>
              <a:t>Etapes d’exécution d’une instruction MIPS</a:t>
            </a:r>
          </a:p>
        </p:txBody>
      </p:sp>
      <p:sp>
        <p:nvSpPr>
          <p:cNvPr id="152" name="TextBox 151"/>
          <p:cNvSpPr txBox="1"/>
          <p:nvPr/>
        </p:nvSpPr>
        <p:spPr>
          <a:xfrm>
            <a:off x="1507957" y="1691894"/>
            <a:ext cx="9251629" cy="400110"/>
          </a:xfrm>
          <a:prstGeom prst="rect">
            <a:avLst/>
          </a:prstGeom>
          <a:solidFill>
            <a:srgbClr val="F2F2F2"/>
          </a:solidFill>
          <a:ln>
            <a:solidFill>
              <a:srgbClr val="C00000"/>
            </a:solidFill>
          </a:ln>
        </p:spPr>
        <p:txBody>
          <a:bodyPr wrap="square" rtlCol="0">
            <a:spAutoFit/>
          </a:bodyPr>
          <a:lstStyle/>
          <a:p>
            <a:pPr algn="ctr">
              <a:buClr>
                <a:srgbClr val="C00000"/>
              </a:buClr>
            </a:pPr>
            <a:r>
              <a:rPr lang="fr-FR" sz="2000" b="1" dirty="0">
                <a:solidFill>
                  <a:schemeClr val="accent1">
                    <a:lumMod val="75000"/>
                  </a:schemeClr>
                </a:solidFill>
              </a:rPr>
              <a:t>Décodage de l’instruction ( Instruction </a:t>
            </a:r>
            <a:r>
              <a:rPr lang="fr-FR" sz="2000" b="1" dirty="0" err="1">
                <a:solidFill>
                  <a:schemeClr val="accent1">
                    <a:lumMod val="75000"/>
                  </a:schemeClr>
                </a:solidFill>
              </a:rPr>
              <a:t>Decode</a:t>
            </a:r>
            <a:r>
              <a:rPr lang="fr-FR" sz="2000" b="1" dirty="0">
                <a:solidFill>
                  <a:schemeClr val="accent1">
                    <a:lumMod val="75000"/>
                  </a:schemeClr>
                </a:solidFill>
              </a:rPr>
              <a:t> – ID )</a:t>
            </a:r>
          </a:p>
        </p:txBody>
      </p:sp>
    </p:spTree>
    <p:extLst>
      <p:ext uri="{BB962C8B-B14F-4D97-AF65-F5344CB8AC3E}">
        <p14:creationId xmlns:p14="http://schemas.microsoft.com/office/powerpoint/2010/main" val="1070436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Oval 129"/>
          <p:cNvSpPr/>
          <p:nvPr/>
        </p:nvSpPr>
        <p:spPr>
          <a:xfrm>
            <a:off x="9164655" y="4500908"/>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0" name="Oval 119"/>
          <p:cNvSpPr/>
          <p:nvPr/>
        </p:nvSpPr>
        <p:spPr>
          <a:xfrm>
            <a:off x="7535618" y="4551045"/>
            <a:ext cx="76537" cy="765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69" name="Straight Arrow Connector 168"/>
          <p:cNvCxnSpPr/>
          <p:nvPr/>
        </p:nvCxnSpPr>
        <p:spPr>
          <a:xfrm>
            <a:off x="5974442" y="3589763"/>
            <a:ext cx="1548374" cy="0"/>
          </a:xfrm>
          <a:prstGeom prst="straightConnector1">
            <a:avLst/>
          </a:prstGeom>
          <a:ln w="57150">
            <a:solidFill>
              <a:schemeClr val="accent1">
                <a:lumMod val="75000"/>
              </a:schemeClr>
            </a:solidFill>
            <a:tailEnd type="triangle"/>
          </a:ln>
          <a:effectLst>
            <a:glow rad="127000">
              <a:schemeClr val="accent1">
                <a:lumMod val="75000"/>
                <a:alpha val="35000"/>
              </a:schemeClr>
            </a:glow>
          </a:effectLst>
        </p:spPr>
        <p:style>
          <a:lnRef idx="1">
            <a:schemeClr val="accent1"/>
          </a:lnRef>
          <a:fillRef idx="0">
            <a:schemeClr val="accent1"/>
          </a:fillRef>
          <a:effectRef idx="0">
            <a:schemeClr val="accent1"/>
          </a:effectRef>
          <a:fontRef idx="minor">
            <a:schemeClr val="tx1"/>
          </a:fontRef>
        </p:style>
      </p:cxnSp>
      <p:cxnSp>
        <p:nvCxnSpPr>
          <p:cNvPr id="180" name="I[25-21] BUS"/>
          <p:cNvCxnSpPr/>
          <p:nvPr/>
        </p:nvCxnSpPr>
        <p:spPr>
          <a:xfrm>
            <a:off x="2047073" y="3589764"/>
            <a:ext cx="1859638"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I[20-16] BUS"/>
          <p:cNvCxnSpPr/>
          <p:nvPr/>
        </p:nvCxnSpPr>
        <p:spPr>
          <a:xfrm>
            <a:off x="2301087" y="4103031"/>
            <a:ext cx="1605624"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2" name="Rectangle 181"/>
          <p:cNvSpPr/>
          <p:nvPr/>
        </p:nvSpPr>
        <p:spPr>
          <a:xfrm>
            <a:off x="3910535" y="3331448"/>
            <a:ext cx="2063907" cy="2059597"/>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fr-FR" dirty="0">
              <a:solidFill>
                <a:schemeClr val="tx1"/>
              </a:solidFill>
            </a:endParaRPr>
          </a:p>
        </p:txBody>
      </p:sp>
      <p:sp>
        <p:nvSpPr>
          <p:cNvPr id="183" name="Read register 1"/>
          <p:cNvSpPr txBox="1"/>
          <p:nvPr/>
        </p:nvSpPr>
        <p:spPr>
          <a:xfrm>
            <a:off x="3910535" y="3342455"/>
            <a:ext cx="1050460" cy="523220"/>
          </a:xfrm>
          <a:prstGeom prst="rect">
            <a:avLst/>
          </a:prstGeom>
          <a:noFill/>
          <a:ln>
            <a:noFill/>
          </a:ln>
        </p:spPr>
        <p:txBody>
          <a:bodyPr wrap="square" rtlCol="0">
            <a:spAutoFit/>
          </a:bodyPr>
          <a:lstStyle/>
          <a:p>
            <a:r>
              <a:rPr lang="fr-FR" sz="1400" dirty="0"/>
              <a:t>Read</a:t>
            </a:r>
          </a:p>
          <a:p>
            <a:r>
              <a:rPr lang="fr-FR" sz="1400" dirty="0" err="1"/>
              <a:t>register</a:t>
            </a:r>
            <a:r>
              <a:rPr lang="fr-FR" sz="1400" dirty="0"/>
              <a:t> 1</a:t>
            </a:r>
          </a:p>
        </p:txBody>
      </p:sp>
      <p:sp>
        <p:nvSpPr>
          <p:cNvPr id="184" name="Read data 1"/>
          <p:cNvSpPr txBox="1"/>
          <p:nvPr/>
        </p:nvSpPr>
        <p:spPr>
          <a:xfrm>
            <a:off x="5179920" y="3342455"/>
            <a:ext cx="739709" cy="523220"/>
          </a:xfrm>
          <a:prstGeom prst="rect">
            <a:avLst/>
          </a:prstGeom>
          <a:noFill/>
          <a:ln>
            <a:noFill/>
          </a:ln>
        </p:spPr>
        <p:txBody>
          <a:bodyPr wrap="square" rtlCol="0">
            <a:spAutoFit/>
          </a:bodyPr>
          <a:lstStyle/>
          <a:p>
            <a:pPr algn="r"/>
            <a:r>
              <a:rPr lang="fr-FR" sz="1400" dirty="0"/>
              <a:t>Read data 1</a:t>
            </a:r>
          </a:p>
        </p:txBody>
      </p:sp>
      <p:sp>
        <p:nvSpPr>
          <p:cNvPr id="185" name="Registers_label"/>
          <p:cNvSpPr txBox="1"/>
          <p:nvPr/>
        </p:nvSpPr>
        <p:spPr>
          <a:xfrm>
            <a:off x="4789313" y="4945960"/>
            <a:ext cx="1043491" cy="369332"/>
          </a:xfrm>
          <a:prstGeom prst="rect">
            <a:avLst/>
          </a:prstGeom>
          <a:noFill/>
          <a:ln>
            <a:noFill/>
          </a:ln>
        </p:spPr>
        <p:txBody>
          <a:bodyPr wrap="none" rtlCol="0">
            <a:spAutoFit/>
          </a:bodyPr>
          <a:lstStyle/>
          <a:p>
            <a:pPr algn="ctr"/>
            <a:r>
              <a:rPr lang="fr-FR" b="1" dirty="0"/>
              <a:t>Registers</a:t>
            </a:r>
          </a:p>
        </p:txBody>
      </p:sp>
      <p:sp>
        <p:nvSpPr>
          <p:cNvPr id="186" name="Read register 2"/>
          <p:cNvSpPr txBox="1"/>
          <p:nvPr/>
        </p:nvSpPr>
        <p:spPr>
          <a:xfrm>
            <a:off x="3910536" y="3858013"/>
            <a:ext cx="1050459" cy="523220"/>
          </a:xfrm>
          <a:prstGeom prst="rect">
            <a:avLst/>
          </a:prstGeom>
          <a:noFill/>
          <a:ln>
            <a:noFill/>
          </a:ln>
        </p:spPr>
        <p:txBody>
          <a:bodyPr wrap="square" rtlCol="0">
            <a:spAutoFit/>
          </a:bodyPr>
          <a:lstStyle/>
          <a:p>
            <a:r>
              <a:rPr lang="fr-FR" sz="1400" dirty="0"/>
              <a:t>Read</a:t>
            </a:r>
          </a:p>
          <a:p>
            <a:r>
              <a:rPr lang="fr-FR" sz="1400" dirty="0" err="1"/>
              <a:t>register</a:t>
            </a:r>
            <a:r>
              <a:rPr lang="fr-FR" sz="1400" dirty="0"/>
              <a:t> 2</a:t>
            </a:r>
          </a:p>
        </p:txBody>
      </p:sp>
      <p:sp>
        <p:nvSpPr>
          <p:cNvPr id="187" name="Write register"/>
          <p:cNvSpPr txBox="1"/>
          <p:nvPr/>
        </p:nvSpPr>
        <p:spPr>
          <a:xfrm>
            <a:off x="3910536" y="4373574"/>
            <a:ext cx="907361" cy="523220"/>
          </a:xfrm>
          <a:prstGeom prst="rect">
            <a:avLst/>
          </a:prstGeom>
          <a:noFill/>
          <a:ln>
            <a:noFill/>
          </a:ln>
        </p:spPr>
        <p:txBody>
          <a:bodyPr wrap="square" rtlCol="0">
            <a:spAutoFit/>
          </a:bodyPr>
          <a:lstStyle/>
          <a:p>
            <a:r>
              <a:rPr lang="fr-FR" sz="1400" dirty="0"/>
              <a:t>Write</a:t>
            </a:r>
          </a:p>
          <a:p>
            <a:r>
              <a:rPr lang="fr-FR" sz="1400" dirty="0" err="1"/>
              <a:t>register</a:t>
            </a:r>
            <a:endParaRPr lang="fr-FR" sz="1400" dirty="0"/>
          </a:p>
        </p:txBody>
      </p:sp>
      <p:sp>
        <p:nvSpPr>
          <p:cNvPr id="188" name="RegWrite"/>
          <p:cNvSpPr txBox="1"/>
          <p:nvPr/>
        </p:nvSpPr>
        <p:spPr>
          <a:xfrm>
            <a:off x="4499829" y="2659744"/>
            <a:ext cx="862031" cy="307777"/>
          </a:xfrm>
          <a:prstGeom prst="rect">
            <a:avLst/>
          </a:prstGeom>
          <a:noFill/>
          <a:ln>
            <a:noFill/>
          </a:ln>
        </p:spPr>
        <p:txBody>
          <a:bodyPr wrap="none" rtlCol="0">
            <a:spAutoFit/>
          </a:bodyPr>
          <a:lstStyle/>
          <a:p>
            <a:r>
              <a:rPr lang="fr-FR" sz="1400" dirty="0" err="1">
                <a:solidFill>
                  <a:srgbClr val="C00000"/>
                </a:solidFill>
              </a:rPr>
              <a:t>RegWrite</a:t>
            </a:r>
            <a:endParaRPr lang="fr-FR" sz="1400" dirty="0">
              <a:solidFill>
                <a:srgbClr val="C00000"/>
              </a:solidFill>
            </a:endParaRPr>
          </a:p>
        </p:txBody>
      </p:sp>
      <p:sp>
        <p:nvSpPr>
          <p:cNvPr id="189" name="Write data"/>
          <p:cNvSpPr txBox="1"/>
          <p:nvPr/>
        </p:nvSpPr>
        <p:spPr>
          <a:xfrm>
            <a:off x="3906711" y="4876379"/>
            <a:ext cx="907361" cy="523220"/>
          </a:xfrm>
          <a:prstGeom prst="rect">
            <a:avLst/>
          </a:prstGeom>
          <a:noFill/>
          <a:ln>
            <a:noFill/>
          </a:ln>
        </p:spPr>
        <p:txBody>
          <a:bodyPr wrap="square" rtlCol="0">
            <a:spAutoFit/>
          </a:bodyPr>
          <a:lstStyle/>
          <a:p>
            <a:r>
              <a:rPr lang="fr-FR" sz="1400" dirty="0"/>
              <a:t>Write</a:t>
            </a:r>
          </a:p>
          <a:p>
            <a:r>
              <a:rPr lang="fr-FR" sz="1400" dirty="0"/>
              <a:t>data</a:t>
            </a:r>
          </a:p>
        </p:txBody>
      </p:sp>
      <p:cxnSp>
        <p:nvCxnSpPr>
          <p:cNvPr id="190" name="RegWriteConnector"/>
          <p:cNvCxnSpPr>
            <a:stCxn id="182" idx="0"/>
          </p:cNvCxnSpPr>
          <p:nvPr/>
        </p:nvCxnSpPr>
        <p:spPr>
          <a:xfrm flipH="1" flipV="1">
            <a:off x="4942488" y="2988801"/>
            <a:ext cx="1" cy="34264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91" name="Read data 2"/>
          <p:cNvSpPr txBox="1"/>
          <p:nvPr/>
        </p:nvSpPr>
        <p:spPr>
          <a:xfrm>
            <a:off x="5195580" y="4353663"/>
            <a:ext cx="724049" cy="523220"/>
          </a:xfrm>
          <a:prstGeom prst="rect">
            <a:avLst/>
          </a:prstGeom>
          <a:noFill/>
          <a:ln>
            <a:noFill/>
          </a:ln>
        </p:spPr>
        <p:txBody>
          <a:bodyPr wrap="square" rtlCol="0">
            <a:spAutoFit/>
          </a:bodyPr>
          <a:lstStyle/>
          <a:p>
            <a:pPr algn="r"/>
            <a:r>
              <a:rPr lang="fr-FR" sz="1400" dirty="0"/>
              <a:t>Read data 2</a:t>
            </a:r>
          </a:p>
        </p:txBody>
      </p:sp>
      <p:cxnSp>
        <p:nvCxnSpPr>
          <p:cNvPr id="192" name="ALUOpConnector"/>
          <p:cNvCxnSpPr/>
          <p:nvPr/>
        </p:nvCxnSpPr>
        <p:spPr>
          <a:xfrm flipH="1" flipV="1">
            <a:off x="8131025" y="4607196"/>
            <a:ext cx="1" cy="337817"/>
          </a:xfrm>
          <a:prstGeom prst="line">
            <a:avLst/>
          </a:prstGeom>
          <a:ln w="28575">
            <a:solidFill>
              <a:srgbClr val="00B050"/>
            </a:solidFill>
          </a:ln>
          <a:effectLst>
            <a:glow rad="127000">
              <a:srgbClr val="00B050">
                <a:alpha val="35000"/>
              </a:srgbClr>
            </a:glow>
          </a:effectLst>
        </p:spPr>
        <p:style>
          <a:lnRef idx="1">
            <a:schemeClr val="accent1"/>
          </a:lnRef>
          <a:fillRef idx="0">
            <a:schemeClr val="accent1"/>
          </a:fillRef>
          <a:effectRef idx="0">
            <a:schemeClr val="accent1"/>
          </a:effectRef>
          <a:fontRef idx="minor">
            <a:schemeClr val="tx1"/>
          </a:fontRef>
        </p:style>
      </p:cxnSp>
      <p:sp>
        <p:nvSpPr>
          <p:cNvPr id="194" name="ALUOp"/>
          <p:cNvSpPr txBox="1"/>
          <p:nvPr/>
        </p:nvSpPr>
        <p:spPr>
          <a:xfrm>
            <a:off x="7794967" y="4959598"/>
            <a:ext cx="688971" cy="307777"/>
          </a:xfrm>
          <a:prstGeom prst="rect">
            <a:avLst/>
          </a:prstGeom>
          <a:noFill/>
          <a:ln>
            <a:noFill/>
          </a:ln>
        </p:spPr>
        <p:txBody>
          <a:bodyPr wrap="none" rtlCol="0">
            <a:spAutoFit/>
          </a:bodyPr>
          <a:lstStyle/>
          <a:p>
            <a:r>
              <a:rPr lang="fr-FR" sz="1400" dirty="0" err="1">
                <a:solidFill>
                  <a:srgbClr val="00B050"/>
                </a:solidFill>
              </a:rPr>
              <a:t>ALUOp</a:t>
            </a:r>
            <a:endParaRPr lang="fr-FR" sz="1400" dirty="0">
              <a:solidFill>
                <a:srgbClr val="00B050"/>
              </a:solidFill>
            </a:endParaRPr>
          </a:p>
        </p:txBody>
      </p:sp>
      <p:sp>
        <p:nvSpPr>
          <p:cNvPr id="197" name="I[15-11]"/>
          <p:cNvSpPr txBox="1"/>
          <p:nvPr/>
        </p:nvSpPr>
        <p:spPr>
          <a:xfrm>
            <a:off x="2249784" y="4946191"/>
            <a:ext cx="758541" cy="307777"/>
          </a:xfrm>
          <a:prstGeom prst="rect">
            <a:avLst/>
          </a:prstGeom>
          <a:noFill/>
          <a:ln>
            <a:noFill/>
          </a:ln>
        </p:spPr>
        <p:txBody>
          <a:bodyPr wrap="none" rtlCol="0">
            <a:spAutoFit/>
          </a:bodyPr>
          <a:lstStyle/>
          <a:p>
            <a:r>
              <a:rPr lang="fr-FR" sz="1400" dirty="0">
                <a:solidFill>
                  <a:srgbClr val="002060"/>
                </a:solidFill>
              </a:rPr>
              <a:t>I[15-11]</a:t>
            </a:r>
          </a:p>
        </p:txBody>
      </p:sp>
      <p:cxnSp>
        <p:nvCxnSpPr>
          <p:cNvPr id="198" name="Straight Arrow Connector 197"/>
          <p:cNvCxnSpPr/>
          <p:nvPr/>
        </p:nvCxnSpPr>
        <p:spPr>
          <a:xfrm>
            <a:off x="3397740" y="4649915"/>
            <a:ext cx="508971"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9" name="Oval 198"/>
          <p:cNvSpPr/>
          <p:nvPr/>
        </p:nvSpPr>
        <p:spPr>
          <a:xfrm>
            <a:off x="2180434" y="4042563"/>
            <a:ext cx="126000" cy="12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00" name="Oval 199"/>
          <p:cNvSpPr/>
          <p:nvPr/>
        </p:nvSpPr>
        <p:spPr>
          <a:xfrm>
            <a:off x="2178349" y="5183879"/>
            <a:ext cx="126000" cy="12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01" name="Oval 200"/>
          <p:cNvSpPr/>
          <p:nvPr/>
        </p:nvSpPr>
        <p:spPr>
          <a:xfrm>
            <a:off x="2179803" y="3522359"/>
            <a:ext cx="126000" cy="12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02" name="I[25-21]"/>
          <p:cNvSpPr txBox="1"/>
          <p:nvPr/>
        </p:nvSpPr>
        <p:spPr>
          <a:xfrm>
            <a:off x="2239750" y="3300835"/>
            <a:ext cx="758541" cy="307777"/>
          </a:xfrm>
          <a:prstGeom prst="rect">
            <a:avLst/>
          </a:prstGeom>
          <a:noFill/>
          <a:ln>
            <a:noFill/>
          </a:ln>
        </p:spPr>
        <p:txBody>
          <a:bodyPr wrap="none" rtlCol="0">
            <a:spAutoFit/>
          </a:bodyPr>
          <a:lstStyle/>
          <a:p>
            <a:r>
              <a:rPr lang="fr-FR" sz="1400" dirty="0">
                <a:solidFill>
                  <a:srgbClr val="002060"/>
                </a:solidFill>
              </a:rPr>
              <a:t>I[25-21]</a:t>
            </a:r>
          </a:p>
        </p:txBody>
      </p:sp>
      <p:sp>
        <p:nvSpPr>
          <p:cNvPr id="203" name="I[20-16]"/>
          <p:cNvSpPr txBox="1"/>
          <p:nvPr/>
        </p:nvSpPr>
        <p:spPr>
          <a:xfrm>
            <a:off x="2239750" y="3792068"/>
            <a:ext cx="758541" cy="307777"/>
          </a:xfrm>
          <a:prstGeom prst="rect">
            <a:avLst/>
          </a:prstGeom>
          <a:noFill/>
          <a:ln>
            <a:noFill/>
          </a:ln>
        </p:spPr>
        <p:txBody>
          <a:bodyPr wrap="none" rtlCol="0">
            <a:spAutoFit/>
          </a:bodyPr>
          <a:lstStyle/>
          <a:p>
            <a:r>
              <a:rPr lang="fr-FR" sz="1400" dirty="0">
                <a:solidFill>
                  <a:srgbClr val="002060"/>
                </a:solidFill>
              </a:rPr>
              <a:t>I[20-16]</a:t>
            </a:r>
          </a:p>
        </p:txBody>
      </p:sp>
      <p:sp>
        <p:nvSpPr>
          <p:cNvPr id="208" name="Oval 207"/>
          <p:cNvSpPr/>
          <p:nvPr/>
        </p:nvSpPr>
        <p:spPr>
          <a:xfrm>
            <a:off x="2076749" y="1102694"/>
            <a:ext cx="101600" cy="1016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09" name="Group 208"/>
          <p:cNvGrpSpPr/>
          <p:nvPr/>
        </p:nvGrpSpPr>
        <p:grpSpPr>
          <a:xfrm>
            <a:off x="115644" y="3210726"/>
            <a:ext cx="1961105" cy="1803400"/>
            <a:chOff x="9576574" y="850900"/>
            <a:chExt cx="1961105" cy="1803400"/>
          </a:xfrm>
        </p:grpSpPr>
        <p:sp>
          <p:nvSpPr>
            <p:cNvPr id="210" name="Rectangle 209"/>
            <p:cNvSpPr/>
            <p:nvPr/>
          </p:nvSpPr>
          <p:spPr>
            <a:xfrm>
              <a:off x="9576574" y="850900"/>
              <a:ext cx="1943100" cy="1803400"/>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fr-FR" dirty="0"/>
            </a:p>
          </p:txBody>
        </p:sp>
        <p:sp>
          <p:nvSpPr>
            <p:cNvPr id="211" name="Read address"/>
            <p:cNvSpPr txBox="1"/>
            <p:nvPr/>
          </p:nvSpPr>
          <p:spPr>
            <a:xfrm>
              <a:off x="9594579" y="864969"/>
              <a:ext cx="965200" cy="646331"/>
            </a:xfrm>
            <a:prstGeom prst="rect">
              <a:avLst/>
            </a:prstGeom>
            <a:noFill/>
            <a:ln>
              <a:noFill/>
            </a:ln>
          </p:spPr>
          <p:txBody>
            <a:bodyPr wrap="square" rtlCol="0">
              <a:spAutoFit/>
            </a:bodyPr>
            <a:lstStyle/>
            <a:p>
              <a:r>
                <a:rPr lang="fr-FR" dirty="0"/>
                <a:t>Read </a:t>
              </a:r>
              <a:r>
                <a:rPr lang="fr-FR" dirty="0" err="1"/>
                <a:t>address</a:t>
              </a:r>
              <a:endParaRPr lang="fr-FR" dirty="0"/>
            </a:p>
          </p:txBody>
        </p:sp>
        <p:sp>
          <p:nvSpPr>
            <p:cNvPr id="212" name="Instruction"/>
            <p:cNvSpPr txBox="1"/>
            <p:nvPr/>
          </p:nvSpPr>
          <p:spPr>
            <a:xfrm>
              <a:off x="10331179" y="864969"/>
              <a:ext cx="1206500" cy="646331"/>
            </a:xfrm>
            <a:prstGeom prst="rect">
              <a:avLst/>
            </a:prstGeom>
            <a:noFill/>
            <a:ln>
              <a:noFill/>
            </a:ln>
          </p:spPr>
          <p:txBody>
            <a:bodyPr wrap="square" rtlCol="0">
              <a:spAutoFit/>
            </a:bodyPr>
            <a:lstStyle/>
            <a:p>
              <a:pPr algn="r"/>
              <a:r>
                <a:rPr lang="fr-FR" dirty="0"/>
                <a:t>Instruction [31-0]</a:t>
              </a:r>
            </a:p>
          </p:txBody>
        </p:sp>
        <p:sp>
          <p:nvSpPr>
            <p:cNvPr id="213" name="TextBox 212"/>
            <p:cNvSpPr txBox="1"/>
            <p:nvPr/>
          </p:nvSpPr>
          <p:spPr>
            <a:xfrm>
              <a:off x="9936898" y="1791384"/>
              <a:ext cx="1222451" cy="646331"/>
            </a:xfrm>
            <a:prstGeom prst="rect">
              <a:avLst/>
            </a:prstGeom>
            <a:noFill/>
            <a:ln>
              <a:noFill/>
            </a:ln>
          </p:spPr>
          <p:txBody>
            <a:bodyPr wrap="none" rtlCol="0">
              <a:spAutoFit/>
            </a:bodyPr>
            <a:lstStyle/>
            <a:p>
              <a:r>
                <a:rPr lang="fr-FR" b="1" dirty="0"/>
                <a:t>Instruction</a:t>
              </a:r>
            </a:p>
            <a:p>
              <a:pPr algn="ctr"/>
              <a:r>
                <a:rPr lang="fr-FR" b="1" dirty="0"/>
                <a:t>memory</a:t>
              </a:r>
            </a:p>
          </p:txBody>
        </p:sp>
      </p:grpSp>
      <p:cxnSp>
        <p:nvCxnSpPr>
          <p:cNvPr id="218" name="Straight Arrow Connector 217"/>
          <p:cNvCxnSpPr/>
          <p:nvPr/>
        </p:nvCxnSpPr>
        <p:spPr>
          <a:xfrm>
            <a:off x="475968" y="2640058"/>
            <a:ext cx="0" cy="57066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3013575" y="4165424"/>
            <a:ext cx="378320" cy="1315810"/>
          </a:xfrm>
          <a:prstGeom prst="roundRect">
            <a:avLst>
              <a:gd name="adj" fmla="val 50000"/>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nchorCtr="1"/>
          <a:lstStyle/>
          <a:p>
            <a:pPr algn="ctr"/>
            <a:r>
              <a:rPr lang="fr-FR" sz="1200" b="1" dirty="0">
                <a:solidFill>
                  <a:schemeClr val="tx1"/>
                </a:solidFill>
              </a:rPr>
              <a:t>0mux1</a:t>
            </a:r>
          </a:p>
        </p:txBody>
      </p:sp>
      <p:cxnSp>
        <p:nvCxnSpPr>
          <p:cNvPr id="196" name="I[15-11] BUS"/>
          <p:cNvCxnSpPr/>
          <p:nvPr/>
        </p:nvCxnSpPr>
        <p:spPr>
          <a:xfrm>
            <a:off x="2249784" y="5257155"/>
            <a:ext cx="758541"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2546406" y="4128621"/>
            <a:ext cx="0" cy="26161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2541446" y="4390231"/>
            <a:ext cx="441145"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Oval 71"/>
          <p:cNvSpPr/>
          <p:nvPr/>
        </p:nvSpPr>
        <p:spPr>
          <a:xfrm>
            <a:off x="2480839" y="4050293"/>
            <a:ext cx="126000" cy="12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cxnSp>
        <p:nvCxnSpPr>
          <p:cNvPr id="73" name="Straight Connector 72"/>
          <p:cNvCxnSpPr/>
          <p:nvPr/>
        </p:nvCxnSpPr>
        <p:spPr>
          <a:xfrm flipV="1">
            <a:off x="3202734" y="5481234"/>
            <a:ext cx="1" cy="36052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2855683" y="5798613"/>
            <a:ext cx="694101" cy="307777"/>
          </a:xfrm>
          <a:prstGeom prst="rect">
            <a:avLst/>
          </a:prstGeom>
          <a:noFill/>
        </p:spPr>
        <p:txBody>
          <a:bodyPr wrap="none" rtlCol="0">
            <a:spAutoFit/>
          </a:bodyPr>
          <a:lstStyle/>
          <a:p>
            <a:r>
              <a:rPr lang="fr-FR" sz="1400" dirty="0" err="1">
                <a:solidFill>
                  <a:srgbClr val="C00000"/>
                </a:solidFill>
              </a:rPr>
              <a:t>RegDst</a:t>
            </a:r>
            <a:endParaRPr lang="fr-FR" sz="1400" dirty="0">
              <a:solidFill>
                <a:srgbClr val="C00000"/>
              </a:solidFill>
            </a:endParaRPr>
          </a:p>
        </p:txBody>
      </p:sp>
      <p:grpSp>
        <p:nvGrpSpPr>
          <p:cNvPr id="79" name="Group 78"/>
          <p:cNvGrpSpPr/>
          <p:nvPr/>
        </p:nvGrpSpPr>
        <p:grpSpPr>
          <a:xfrm>
            <a:off x="5390604" y="5793121"/>
            <a:ext cx="624403" cy="784114"/>
            <a:chOff x="5147576" y="5528551"/>
            <a:chExt cx="713404" cy="895880"/>
          </a:xfrm>
        </p:grpSpPr>
        <p:sp>
          <p:nvSpPr>
            <p:cNvPr id="80" name="Oval 79"/>
            <p:cNvSpPr/>
            <p:nvPr/>
          </p:nvSpPr>
          <p:spPr>
            <a:xfrm>
              <a:off x="5181954" y="5528551"/>
              <a:ext cx="627851" cy="895880"/>
            </a:xfrm>
            <a:prstGeom prst="ellipse">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81" name="TextBox 80"/>
            <p:cNvSpPr txBox="1"/>
            <p:nvPr/>
          </p:nvSpPr>
          <p:spPr>
            <a:xfrm>
              <a:off x="5147576" y="5666854"/>
              <a:ext cx="713404" cy="527470"/>
            </a:xfrm>
            <a:prstGeom prst="rect">
              <a:avLst/>
            </a:prstGeom>
            <a:noFill/>
            <a:ln>
              <a:noFill/>
            </a:ln>
          </p:spPr>
          <p:txBody>
            <a:bodyPr wrap="none" rtlCol="0">
              <a:spAutoFit/>
            </a:bodyPr>
            <a:lstStyle/>
            <a:p>
              <a:pPr algn="ctr"/>
              <a:r>
                <a:rPr lang="fr-FR" sz="1200" dirty="0" err="1"/>
                <a:t>sign</a:t>
              </a:r>
              <a:endParaRPr lang="fr-FR" sz="1200" dirty="0"/>
            </a:p>
            <a:p>
              <a:pPr algn="ctr"/>
              <a:r>
                <a:rPr lang="fr-FR" sz="1200" dirty="0" err="1"/>
                <a:t>extend</a:t>
              </a:r>
              <a:endParaRPr lang="fr-FR" sz="1200" dirty="0"/>
            </a:p>
          </p:txBody>
        </p:sp>
      </p:grpSp>
      <p:cxnSp>
        <p:nvCxnSpPr>
          <p:cNvPr id="100" name="Elbow Connector 99"/>
          <p:cNvCxnSpPr/>
          <p:nvPr/>
        </p:nvCxnSpPr>
        <p:spPr>
          <a:xfrm rot="16200000" flipH="1">
            <a:off x="9811848" y="3025729"/>
            <a:ext cx="504179" cy="2425254"/>
          </a:xfrm>
          <a:prstGeom prst="bentConnector4">
            <a:avLst>
              <a:gd name="adj1" fmla="val 397329"/>
              <a:gd name="adj2" fmla="val 86287"/>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Elbow Connector 100"/>
          <p:cNvCxnSpPr>
            <a:stCxn id="114" idx="0"/>
            <a:endCxn id="103" idx="1"/>
          </p:cNvCxnSpPr>
          <p:nvPr/>
        </p:nvCxnSpPr>
        <p:spPr>
          <a:xfrm rot="5400000" flipH="1" flipV="1">
            <a:off x="8784062" y="3583894"/>
            <a:ext cx="447320" cy="312823"/>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Rectangle 101"/>
          <p:cNvSpPr/>
          <p:nvPr/>
        </p:nvSpPr>
        <p:spPr>
          <a:xfrm>
            <a:off x="9164134" y="3239746"/>
            <a:ext cx="1595454" cy="1655773"/>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fr-FR" dirty="0"/>
          </a:p>
        </p:txBody>
      </p:sp>
      <p:sp>
        <p:nvSpPr>
          <p:cNvPr id="103" name="Read address"/>
          <p:cNvSpPr txBox="1"/>
          <p:nvPr/>
        </p:nvSpPr>
        <p:spPr>
          <a:xfrm>
            <a:off x="9164134" y="3251298"/>
            <a:ext cx="792513" cy="530694"/>
          </a:xfrm>
          <a:prstGeom prst="rect">
            <a:avLst/>
          </a:prstGeom>
          <a:noFill/>
        </p:spPr>
        <p:txBody>
          <a:bodyPr wrap="square" rtlCol="0">
            <a:spAutoFit/>
          </a:bodyPr>
          <a:lstStyle/>
          <a:p>
            <a:r>
              <a:rPr lang="fr-FR" sz="1400" dirty="0"/>
              <a:t>Read </a:t>
            </a:r>
            <a:r>
              <a:rPr lang="fr-FR" sz="1400" dirty="0" err="1"/>
              <a:t>address</a:t>
            </a:r>
            <a:endParaRPr lang="fr-FR" sz="1400" dirty="0"/>
          </a:p>
        </p:txBody>
      </p:sp>
      <p:sp>
        <p:nvSpPr>
          <p:cNvPr id="104" name="Instruction"/>
          <p:cNvSpPr txBox="1"/>
          <p:nvPr/>
        </p:nvSpPr>
        <p:spPr>
          <a:xfrm>
            <a:off x="9854323" y="3251298"/>
            <a:ext cx="905264" cy="530694"/>
          </a:xfrm>
          <a:prstGeom prst="rect">
            <a:avLst/>
          </a:prstGeom>
          <a:noFill/>
        </p:spPr>
        <p:txBody>
          <a:bodyPr wrap="square" rtlCol="0">
            <a:spAutoFit/>
          </a:bodyPr>
          <a:lstStyle/>
          <a:p>
            <a:pPr algn="r"/>
            <a:r>
              <a:rPr lang="fr-FR" sz="1400" dirty="0"/>
              <a:t>Read data</a:t>
            </a:r>
          </a:p>
        </p:txBody>
      </p:sp>
      <p:sp>
        <p:nvSpPr>
          <p:cNvPr id="105" name="TextBox 104"/>
          <p:cNvSpPr txBox="1"/>
          <p:nvPr/>
        </p:nvSpPr>
        <p:spPr>
          <a:xfrm>
            <a:off x="9854325" y="4267446"/>
            <a:ext cx="813204" cy="530694"/>
          </a:xfrm>
          <a:prstGeom prst="rect">
            <a:avLst/>
          </a:prstGeom>
          <a:noFill/>
        </p:spPr>
        <p:txBody>
          <a:bodyPr wrap="none" rtlCol="0">
            <a:spAutoFit/>
          </a:bodyPr>
          <a:lstStyle/>
          <a:p>
            <a:pPr algn="ctr"/>
            <a:r>
              <a:rPr lang="fr-FR" b="1" dirty="0"/>
              <a:t>Data </a:t>
            </a:r>
          </a:p>
          <a:p>
            <a:pPr algn="ctr"/>
            <a:r>
              <a:rPr lang="fr-FR" b="1" dirty="0"/>
              <a:t>memory</a:t>
            </a:r>
          </a:p>
        </p:txBody>
      </p:sp>
      <p:cxnSp>
        <p:nvCxnSpPr>
          <p:cNvPr id="106" name="Straight Arrow Connector 105"/>
          <p:cNvCxnSpPr/>
          <p:nvPr/>
        </p:nvCxnSpPr>
        <p:spPr>
          <a:xfrm>
            <a:off x="10759587" y="3604874"/>
            <a:ext cx="51697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Read address"/>
          <p:cNvSpPr txBox="1"/>
          <p:nvPr/>
        </p:nvSpPr>
        <p:spPr>
          <a:xfrm>
            <a:off x="9164134" y="3792420"/>
            <a:ext cx="792513" cy="530694"/>
          </a:xfrm>
          <a:prstGeom prst="rect">
            <a:avLst/>
          </a:prstGeom>
          <a:noFill/>
        </p:spPr>
        <p:txBody>
          <a:bodyPr wrap="square" rtlCol="0">
            <a:spAutoFit/>
          </a:bodyPr>
          <a:lstStyle/>
          <a:p>
            <a:r>
              <a:rPr lang="fr-FR" sz="1400" dirty="0"/>
              <a:t>Write </a:t>
            </a:r>
            <a:r>
              <a:rPr lang="fr-FR" sz="1400" dirty="0" err="1"/>
              <a:t>address</a:t>
            </a:r>
            <a:endParaRPr lang="fr-FR" sz="1400" dirty="0"/>
          </a:p>
        </p:txBody>
      </p:sp>
      <p:sp>
        <p:nvSpPr>
          <p:cNvPr id="108" name="Read address"/>
          <p:cNvSpPr txBox="1"/>
          <p:nvPr/>
        </p:nvSpPr>
        <p:spPr>
          <a:xfrm>
            <a:off x="9164134" y="4333541"/>
            <a:ext cx="792513" cy="530694"/>
          </a:xfrm>
          <a:prstGeom prst="rect">
            <a:avLst/>
          </a:prstGeom>
          <a:noFill/>
        </p:spPr>
        <p:txBody>
          <a:bodyPr wrap="square" rtlCol="0">
            <a:spAutoFit/>
          </a:bodyPr>
          <a:lstStyle/>
          <a:p>
            <a:r>
              <a:rPr lang="fr-FR" sz="1400" dirty="0"/>
              <a:t>Write data</a:t>
            </a:r>
          </a:p>
        </p:txBody>
      </p:sp>
      <p:cxnSp>
        <p:nvCxnSpPr>
          <p:cNvPr id="109" name="Straight Arrow Connector 108"/>
          <p:cNvCxnSpPr/>
          <p:nvPr/>
        </p:nvCxnSpPr>
        <p:spPr>
          <a:xfrm>
            <a:off x="8624278" y="4034657"/>
            <a:ext cx="536515" cy="80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102" idx="0"/>
          </p:cNvCxnSpPr>
          <p:nvPr/>
        </p:nvCxnSpPr>
        <p:spPr>
          <a:xfrm flipV="1">
            <a:off x="9961861" y="2988839"/>
            <a:ext cx="0" cy="250907"/>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V="1">
            <a:off x="9967176" y="4895520"/>
            <a:ext cx="0" cy="27336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9468783" y="2718245"/>
            <a:ext cx="978986" cy="307777"/>
          </a:xfrm>
          <a:prstGeom prst="rect">
            <a:avLst/>
          </a:prstGeom>
          <a:noFill/>
        </p:spPr>
        <p:txBody>
          <a:bodyPr wrap="none" rtlCol="0">
            <a:spAutoFit/>
          </a:bodyPr>
          <a:lstStyle/>
          <a:p>
            <a:r>
              <a:rPr lang="fr-FR" sz="1400" dirty="0" err="1">
                <a:solidFill>
                  <a:srgbClr val="C00000"/>
                </a:solidFill>
              </a:rPr>
              <a:t>MemWrite</a:t>
            </a:r>
            <a:endParaRPr lang="fr-FR" sz="1400" dirty="0">
              <a:solidFill>
                <a:srgbClr val="C00000"/>
              </a:solidFill>
            </a:endParaRPr>
          </a:p>
        </p:txBody>
      </p:sp>
      <p:sp>
        <p:nvSpPr>
          <p:cNvPr id="113" name="TextBox 112"/>
          <p:cNvSpPr txBox="1"/>
          <p:nvPr/>
        </p:nvSpPr>
        <p:spPr>
          <a:xfrm>
            <a:off x="9501057" y="5121540"/>
            <a:ext cx="936538" cy="307777"/>
          </a:xfrm>
          <a:prstGeom prst="rect">
            <a:avLst/>
          </a:prstGeom>
          <a:noFill/>
        </p:spPr>
        <p:txBody>
          <a:bodyPr wrap="none" rtlCol="0">
            <a:spAutoFit/>
          </a:bodyPr>
          <a:lstStyle/>
          <a:p>
            <a:r>
              <a:rPr lang="fr-FR" sz="1400" dirty="0" err="1">
                <a:solidFill>
                  <a:srgbClr val="C00000"/>
                </a:solidFill>
              </a:rPr>
              <a:t>MemRead</a:t>
            </a:r>
            <a:endParaRPr lang="fr-FR" sz="1400" dirty="0">
              <a:solidFill>
                <a:srgbClr val="C00000"/>
              </a:solidFill>
            </a:endParaRPr>
          </a:p>
        </p:txBody>
      </p:sp>
      <p:sp>
        <p:nvSpPr>
          <p:cNvPr id="114" name="Oval 113"/>
          <p:cNvSpPr/>
          <p:nvPr/>
        </p:nvSpPr>
        <p:spPr>
          <a:xfrm>
            <a:off x="8779311" y="3963965"/>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15" name="Straight Connector 114"/>
          <p:cNvCxnSpPr/>
          <p:nvPr/>
        </p:nvCxnSpPr>
        <p:spPr>
          <a:xfrm flipV="1">
            <a:off x="11496009" y="2993097"/>
            <a:ext cx="1" cy="36052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11029321" y="2697136"/>
            <a:ext cx="1007135" cy="307777"/>
          </a:xfrm>
          <a:prstGeom prst="rect">
            <a:avLst/>
          </a:prstGeom>
          <a:noFill/>
        </p:spPr>
        <p:txBody>
          <a:bodyPr wrap="none" rtlCol="0">
            <a:spAutoFit/>
          </a:bodyPr>
          <a:lstStyle/>
          <a:p>
            <a:r>
              <a:rPr lang="fr-FR" sz="1400" dirty="0" err="1">
                <a:solidFill>
                  <a:srgbClr val="C00000"/>
                </a:solidFill>
              </a:rPr>
              <a:t>MemToReg</a:t>
            </a:r>
            <a:endParaRPr lang="fr-FR" sz="1400" dirty="0">
              <a:solidFill>
                <a:srgbClr val="C00000"/>
              </a:solidFill>
            </a:endParaRPr>
          </a:p>
        </p:txBody>
      </p:sp>
      <p:sp>
        <p:nvSpPr>
          <p:cNvPr id="119" name="Rounded Rectangle 118"/>
          <p:cNvSpPr/>
          <p:nvPr/>
        </p:nvSpPr>
        <p:spPr>
          <a:xfrm>
            <a:off x="11307443" y="3368043"/>
            <a:ext cx="378320" cy="1315810"/>
          </a:xfrm>
          <a:prstGeom prst="roundRect">
            <a:avLst>
              <a:gd name="adj" fmla="val 50000"/>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nchorCtr="1"/>
          <a:lstStyle/>
          <a:p>
            <a:pPr algn="ctr"/>
            <a:r>
              <a:rPr lang="fr-FR" sz="1200" b="1" dirty="0">
                <a:solidFill>
                  <a:schemeClr val="tx1"/>
                </a:solidFill>
              </a:rPr>
              <a:t>1mux0</a:t>
            </a:r>
          </a:p>
        </p:txBody>
      </p:sp>
      <p:cxnSp>
        <p:nvCxnSpPr>
          <p:cNvPr id="4" name="Elbow Connector 3"/>
          <p:cNvCxnSpPr>
            <a:stCxn id="119" idx="3"/>
            <a:endCxn id="189" idx="1"/>
          </p:cNvCxnSpPr>
          <p:nvPr/>
        </p:nvCxnSpPr>
        <p:spPr>
          <a:xfrm flipH="1">
            <a:off x="3906711" y="4025948"/>
            <a:ext cx="7779052" cy="1112041"/>
          </a:xfrm>
          <a:prstGeom prst="bentConnector5">
            <a:avLst>
              <a:gd name="adj1" fmla="val -2939"/>
              <a:gd name="adj2" fmla="val 244365"/>
              <a:gd name="adj3" fmla="val 10458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1" name="Oval 120"/>
          <p:cNvSpPr/>
          <p:nvPr/>
        </p:nvSpPr>
        <p:spPr>
          <a:xfrm>
            <a:off x="6713083" y="5431496"/>
            <a:ext cx="71091" cy="71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22" name="Straight Arrow Connector 121"/>
          <p:cNvCxnSpPr/>
          <p:nvPr/>
        </p:nvCxnSpPr>
        <p:spPr>
          <a:xfrm>
            <a:off x="5974442" y="4579118"/>
            <a:ext cx="73864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23" idx="0"/>
          </p:cNvCxnSpPr>
          <p:nvPr/>
        </p:nvCxnSpPr>
        <p:spPr>
          <a:xfrm flipV="1">
            <a:off x="6910673" y="4084453"/>
            <a:ext cx="0" cy="262832"/>
          </a:xfrm>
          <a:prstGeom prst="line">
            <a:avLst/>
          </a:prstGeom>
          <a:ln w="28575">
            <a:solidFill>
              <a:srgbClr val="00B050"/>
            </a:solidFill>
          </a:ln>
          <a:effectLst>
            <a:glow rad="127000">
              <a:srgbClr val="00B050">
                <a:alpha val="35000"/>
              </a:srgbClr>
            </a:glow>
          </a:effectLst>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6563621" y="3823669"/>
            <a:ext cx="694101" cy="307777"/>
          </a:xfrm>
          <a:prstGeom prst="rect">
            <a:avLst/>
          </a:prstGeom>
          <a:noFill/>
        </p:spPr>
        <p:txBody>
          <a:bodyPr wrap="none" rtlCol="0">
            <a:spAutoFit/>
          </a:bodyPr>
          <a:lstStyle/>
          <a:p>
            <a:r>
              <a:rPr lang="fr-FR" sz="1400" dirty="0" err="1">
                <a:solidFill>
                  <a:srgbClr val="00B050"/>
                </a:solidFill>
              </a:rPr>
              <a:t>ALUSrc</a:t>
            </a:r>
            <a:endParaRPr lang="fr-FR" sz="1400" dirty="0">
              <a:solidFill>
                <a:srgbClr val="00B050"/>
              </a:solidFill>
            </a:endParaRPr>
          </a:p>
        </p:txBody>
      </p:sp>
      <p:cxnSp>
        <p:nvCxnSpPr>
          <p:cNvPr id="126" name="Elbow Connector 125"/>
          <p:cNvCxnSpPr>
            <a:endCxn id="121" idx="2"/>
          </p:cNvCxnSpPr>
          <p:nvPr/>
        </p:nvCxnSpPr>
        <p:spPr>
          <a:xfrm flipV="1">
            <a:off x="5970216" y="5467042"/>
            <a:ext cx="742867" cy="718136"/>
          </a:xfrm>
          <a:prstGeom prst="bentConnector3">
            <a:avLst>
              <a:gd name="adj1" fmla="val 50000"/>
            </a:avLst>
          </a:prstGeom>
          <a:ln w="57150">
            <a:solidFill>
              <a:schemeClr val="accent1">
                <a:lumMod val="75000"/>
              </a:schemeClr>
            </a:solidFill>
            <a:tailEnd type="triangle"/>
          </a:ln>
          <a:effectLst>
            <a:glow rad="127000">
              <a:schemeClr val="accent1">
                <a:lumMod val="75000"/>
                <a:alpha val="35000"/>
              </a:schemeClr>
            </a:glow>
          </a:effectLst>
        </p:spPr>
        <p:style>
          <a:lnRef idx="1">
            <a:schemeClr val="accent1"/>
          </a:lnRef>
          <a:fillRef idx="0">
            <a:schemeClr val="accent1"/>
          </a:fillRef>
          <a:effectRef idx="0">
            <a:schemeClr val="accent1"/>
          </a:effectRef>
          <a:fontRef idx="minor">
            <a:schemeClr val="tx1"/>
          </a:fontRef>
        </p:style>
      </p:cxnSp>
      <p:cxnSp>
        <p:nvCxnSpPr>
          <p:cNvPr id="127" name="Elbow Connector 126"/>
          <p:cNvCxnSpPr>
            <a:stCxn id="123" idx="3"/>
            <a:endCxn id="120" idx="2"/>
          </p:cNvCxnSpPr>
          <p:nvPr/>
        </p:nvCxnSpPr>
        <p:spPr>
          <a:xfrm flipV="1">
            <a:off x="7099833" y="4589314"/>
            <a:ext cx="435785" cy="415876"/>
          </a:xfrm>
          <a:prstGeom prst="bentConnector3">
            <a:avLst>
              <a:gd name="adj1" fmla="val 32720"/>
            </a:avLst>
          </a:prstGeom>
          <a:ln w="57150">
            <a:solidFill>
              <a:schemeClr val="accent1">
                <a:lumMod val="75000"/>
              </a:schemeClr>
            </a:solidFill>
            <a:tailEnd type="triangle"/>
          </a:ln>
          <a:effectLst>
            <a:glow rad="127000">
              <a:schemeClr val="accent1">
                <a:lumMod val="75000"/>
                <a:alpha val="35000"/>
              </a:schemeClr>
            </a:glow>
          </a:effectLst>
        </p:spPr>
        <p:style>
          <a:lnRef idx="1">
            <a:schemeClr val="accent1"/>
          </a:lnRef>
          <a:fillRef idx="0">
            <a:schemeClr val="accent1"/>
          </a:fillRef>
          <a:effectRef idx="0">
            <a:schemeClr val="accent1"/>
          </a:effectRef>
          <a:fontRef idx="minor">
            <a:schemeClr val="tx1"/>
          </a:fontRef>
        </p:style>
      </p:cxnSp>
      <p:cxnSp>
        <p:nvCxnSpPr>
          <p:cNvPr id="128" name="Elbow Connector 127"/>
          <p:cNvCxnSpPr>
            <a:stCxn id="129" idx="4"/>
            <a:endCxn id="130" idx="2"/>
          </p:cNvCxnSpPr>
          <p:nvPr/>
        </p:nvCxnSpPr>
        <p:spPr>
          <a:xfrm rot="5400000" flipH="1" flipV="1">
            <a:off x="7623434" y="3103687"/>
            <a:ext cx="72000" cy="3010441"/>
          </a:xfrm>
          <a:prstGeom prst="bentConnector4">
            <a:avLst>
              <a:gd name="adj1" fmla="val -1870810"/>
              <a:gd name="adj2" fmla="val 81804"/>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9" name="Oval 128"/>
          <p:cNvSpPr/>
          <p:nvPr/>
        </p:nvSpPr>
        <p:spPr>
          <a:xfrm>
            <a:off x="6082214" y="4500908"/>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6" name="Straight Connector 85"/>
          <p:cNvCxnSpPr/>
          <p:nvPr/>
        </p:nvCxnSpPr>
        <p:spPr>
          <a:xfrm>
            <a:off x="2242851" y="3589763"/>
            <a:ext cx="0" cy="260569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I[15-11] BUS"/>
          <p:cNvCxnSpPr/>
          <p:nvPr/>
        </p:nvCxnSpPr>
        <p:spPr>
          <a:xfrm>
            <a:off x="2249784" y="6195454"/>
            <a:ext cx="3140820"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9" name="TextBox 148"/>
          <p:cNvSpPr txBox="1"/>
          <p:nvPr/>
        </p:nvSpPr>
        <p:spPr>
          <a:xfrm>
            <a:off x="2240404" y="6154830"/>
            <a:ext cx="667170" cy="307777"/>
          </a:xfrm>
          <a:prstGeom prst="rect">
            <a:avLst/>
          </a:prstGeom>
          <a:noFill/>
        </p:spPr>
        <p:txBody>
          <a:bodyPr wrap="none" rtlCol="0">
            <a:spAutoFit/>
          </a:bodyPr>
          <a:lstStyle/>
          <a:p>
            <a:r>
              <a:rPr lang="fr-FR" sz="1400" dirty="0">
                <a:solidFill>
                  <a:schemeClr val="accent5">
                    <a:lumMod val="50000"/>
                  </a:schemeClr>
                </a:solidFill>
              </a:rPr>
              <a:t>I[15-0]</a:t>
            </a:r>
          </a:p>
        </p:txBody>
      </p:sp>
      <p:sp>
        <p:nvSpPr>
          <p:cNvPr id="132" name="Title 1"/>
          <p:cNvSpPr>
            <a:spLocks noGrp="1"/>
          </p:cNvSpPr>
          <p:nvPr>
            <p:ph type="title"/>
          </p:nvPr>
        </p:nvSpPr>
        <p:spPr>
          <a:xfrm>
            <a:off x="838200" y="365125"/>
            <a:ext cx="10515600" cy="1325563"/>
          </a:xfrm>
        </p:spPr>
        <p:txBody>
          <a:bodyPr>
            <a:normAutofit/>
          </a:bodyPr>
          <a:lstStyle/>
          <a:p>
            <a:pPr algn="ctr"/>
            <a:r>
              <a:rPr lang="fr-FR" b="1" dirty="0">
                <a:solidFill>
                  <a:srgbClr val="C00000"/>
                </a:solidFill>
              </a:rPr>
              <a:t>Etapes d’exécution d’une instruction MIPS</a:t>
            </a:r>
          </a:p>
        </p:txBody>
      </p:sp>
      <p:sp>
        <p:nvSpPr>
          <p:cNvPr id="152" name="TextBox 151"/>
          <p:cNvSpPr txBox="1"/>
          <p:nvPr/>
        </p:nvSpPr>
        <p:spPr>
          <a:xfrm>
            <a:off x="1507957" y="1691894"/>
            <a:ext cx="9251629" cy="400110"/>
          </a:xfrm>
          <a:prstGeom prst="rect">
            <a:avLst/>
          </a:prstGeom>
          <a:solidFill>
            <a:srgbClr val="F2F2F2"/>
          </a:solidFill>
          <a:ln>
            <a:solidFill>
              <a:srgbClr val="C00000"/>
            </a:solidFill>
          </a:ln>
        </p:spPr>
        <p:txBody>
          <a:bodyPr wrap="square" rtlCol="0">
            <a:spAutoFit/>
          </a:bodyPr>
          <a:lstStyle/>
          <a:p>
            <a:pPr algn="ctr">
              <a:buClr>
                <a:srgbClr val="C00000"/>
              </a:buClr>
            </a:pPr>
            <a:r>
              <a:rPr lang="fr-FR" sz="2000" b="1" dirty="0">
                <a:solidFill>
                  <a:schemeClr val="accent1">
                    <a:lumMod val="75000"/>
                  </a:schemeClr>
                </a:solidFill>
              </a:rPr>
              <a:t>Exécution de l’instruction ( </a:t>
            </a:r>
            <a:r>
              <a:rPr lang="fr-FR" sz="2000" b="1" dirty="0" err="1">
                <a:solidFill>
                  <a:schemeClr val="accent1">
                    <a:lumMod val="75000"/>
                  </a:schemeClr>
                </a:solidFill>
              </a:rPr>
              <a:t>EXecute</a:t>
            </a:r>
            <a:r>
              <a:rPr lang="fr-FR" sz="2000" b="1" dirty="0">
                <a:solidFill>
                  <a:schemeClr val="accent1">
                    <a:lumMod val="75000"/>
                  </a:schemeClr>
                </a:solidFill>
              </a:rPr>
              <a:t> – EX )</a:t>
            </a:r>
          </a:p>
        </p:txBody>
      </p:sp>
      <p:sp>
        <p:nvSpPr>
          <p:cNvPr id="123" name="Rounded Rectangle 122"/>
          <p:cNvSpPr/>
          <p:nvPr/>
        </p:nvSpPr>
        <p:spPr>
          <a:xfrm>
            <a:off x="6721513" y="4347285"/>
            <a:ext cx="378320" cy="1315810"/>
          </a:xfrm>
          <a:prstGeom prst="roundRect">
            <a:avLst>
              <a:gd name="adj" fmla="val 50000"/>
            </a:avLst>
          </a:prstGeom>
          <a:solidFill>
            <a:schemeClr val="bg1">
              <a:lumMod val="95000"/>
            </a:schemeClr>
          </a:solidFill>
          <a:ln w="38100">
            <a:solidFill>
              <a:schemeClr val="accent1">
                <a:lumMod val="75000"/>
              </a:schemeClr>
            </a:solidFill>
          </a:ln>
          <a:effectLst>
            <a:glow rad="127000">
              <a:schemeClr val="accent1">
                <a:lumMod val="75000"/>
              </a:schemeClr>
            </a:glow>
          </a:effectLst>
        </p:spPr>
        <p:style>
          <a:lnRef idx="2">
            <a:schemeClr val="accent1">
              <a:shade val="50000"/>
            </a:schemeClr>
          </a:lnRef>
          <a:fillRef idx="1">
            <a:schemeClr val="accent1"/>
          </a:fillRef>
          <a:effectRef idx="0">
            <a:schemeClr val="accent1"/>
          </a:effectRef>
          <a:fontRef idx="minor">
            <a:schemeClr val="lt1"/>
          </a:fontRef>
        </p:style>
        <p:txBody>
          <a:bodyPr vert="wordArtVert" rtlCol="0" anchor="ctr" anchorCtr="1"/>
          <a:lstStyle/>
          <a:p>
            <a:pPr algn="ctr"/>
            <a:r>
              <a:rPr lang="fr-FR" sz="1200" b="1" dirty="0">
                <a:solidFill>
                  <a:schemeClr val="tx1"/>
                </a:solidFill>
              </a:rPr>
              <a:t>1mux0</a:t>
            </a:r>
          </a:p>
        </p:txBody>
      </p:sp>
      <p:sp>
        <p:nvSpPr>
          <p:cNvPr id="167" name="Freeform 166"/>
          <p:cNvSpPr/>
          <p:nvPr/>
        </p:nvSpPr>
        <p:spPr>
          <a:xfrm>
            <a:off x="7541846" y="3305908"/>
            <a:ext cx="1082431" cy="1469292"/>
          </a:xfrm>
          <a:custGeom>
            <a:avLst/>
            <a:gdLst>
              <a:gd name="connsiteX0" fmla="*/ 0 w 1082431"/>
              <a:gd name="connsiteY0" fmla="*/ 0 h 1469292"/>
              <a:gd name="connsiteX1" fmla="*/ 1082431 w 1082431"/>
              <a:gd name="connsiteY1" fmla="*/ 296984 h 1469292"/>
              <a:gd name="connsiteX2" fmla="*/ 1082431 w 1082431"/>
              <a:gd name="connsiteY2" fmla="*/ 1172307 h 1469292"/>
              <a:gd name="connsiteX3" fmla="*/ 3908 w 1082431"/>
              <a:gd name="connsiteY3" fmla="*/ 1469292 h 1469292"/>
              <a:gd name="connsiteX4" fmla="*/ 0 w 1082431"/>
              <a:gd name="connsiteY4" fmla="*/ 918307 h 1469292"/>
              <a:gd name="connsiteX5" fmla="*/ 566616 w 1082431"/>
              <a:gd name="connsiteY5" fmla="*/ 746369 h 1469292"/>
              <a:gd name="connsiteX6" fmla="*/ 3908 w 1082431"/>
              <a:gd name="connsiteY6" fmla="*/ 578338 h 1469292"/>
              <a:gd name="connsiteX7" fmla="*/ 0 w 1082431"/>
              <a:gd name="connsiteY7" fmla="*/ 0 h 1469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2431" h="1469292">
                <a:moveTo>
                  <a:pt x="0" y="0"/>
                </a:moveTo>
                <a:lnTo>
                  <a:pt x="1082431" y="296984"/>
                </a:lnTo>
                <a:lnTo>
                  <a:pt x="1082431" y="1172307"/>
                </a:lnTo>
                <a:lnTo>
                  <a:pt x="3908" y="1469292"/>
                </a:lnTo>
                <a:cubicBezTo>
                  <a:pt x="2605" y="1285630"/>
                  <a:pt x="1303" y="1101969"/>
                  <a:pt x="0" y="918307"/>
                </a:cubicBezTo>
                <a:lnTo>
                  <a:pt x="566616" y="746369"/>
                </a:lnTo>
                <a:lnTo>
                  <a:pt x="3908" y="578338"/>
                </a:lnTo>
                <a:cubicBezTo>
                  <a:pt x="2605" y="385559"/>
                  <a:pt x="1303" y="192779"/>
                  <a:pt x="0" y="0"/>
                </a:cubicBezTo>
                <a:close/>
              </a:path>
            </a:pathLst>
          </a:custGeom>
          <a:solidFill>
            <a:srgbClr val="F2F2F2"/>
          </a:solidFill>
          <a:ln w="28575">
            <a:solidFill>
              <a:schemeClr val="accent1">
                <a:lumMod val="75000"/>
              </a:schemeClr>
            </a:solidFill>
          </a:ln>
          <a:effectLst>
            <a:glow rad="127000">
              <a:schemeClr val="accent1">
                <a:lumMod val="7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3" name="ALU_label"/>
          <p:cNvSpPr txBox="1"/>
          <p:nvPr/>
        </p:nvSpPr>
        <p:spPr>
          <a:xfrm>
            <a:off x="7989742" y="4087680"/>
            <a:ext cx="566374" cy="369332"/>
          </a:xfrm>
          <a:prstGeom prst="rect">
            <a:avLst/>
          </a:prstGeom>
          <a:noFill/>
          <a:ln>
            <a:noFill/>
          </a:ln>
        </p:spPr>
        <p:txBody>
          <a:bodyPr wrap="none" rtlCol="0">
            <a:spAutoFit/>
          </a:bodyPr>
          <a:lstStyle/>
          <a:p>
            <a:r>
              <a:rPr lang="fr-FR" b="1" dirty="0"/>
              <a:t>UAL</a:t>
            </a:r>
          </a:p>
        </p:txBody>
      </p:sp>
    </p:spTree>
    <p:extLst>
      <p:ext uri="{BB962C8B-B14F-4D97-AF65-F5344CB8AC3E}">
        <p14:creationId xmlns:p14="http://schemas.microsoft.com/office/powerpoint/2010/main" val="3919179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1" name="Straight Connector 110"/>
          <p:cNvCxnSpPr/>
          <p:nvPr/>
        </p:nvCxnSpPr>
        <p:spPr>
          <a:xfrm flipV="1">
            <a:off x="9967176" y="4895520"/>
            <a:ext cx="0" cy="273369"/>
          </a:xfrm>
          <a:prstGeom prst="line">
            <a:avLst/>
          </a:prstGeom>
          <a:ln w="28575">
            <a:solidFill>
              <a:srgbClr val="00B050"/>
            </a:solidFill>
          </a:ln>
          <a:effectLst>
            <a:glow rad="127000">
              <a:srgbClr val="00B050">
                <a:alpha val="35000"/>
              </a:srgbClr>
            </a:glow>
          </a:effectLst>
        </p:spPr>
        <p:style>
          <a:lnRef idx="1">
            <a:schemeClr val="accent1"/>
          </a:lnRef>
          <a:fillRef idx="0">
            <a:schemeClr val="accent1"/>
          </a:fillRef>
          <a:effectRef idx="0">
            <a:schemeClr val="accent1"/>
          </a:effectRef>
          <a:fontRef idx="minor">
            <a:schemeClr val="tx1"/>
          </a:fontRef>
        </p:style>
      </p:cxnSp>
      <p:sp>
        <p:nvSpPr>
          <p:cNvPr id="130" name="Oval 129"/>
          <p:cNvSpPr/>
          <p:nvPr/>
        </p:nvSpPr>
        <p:spPr>
          <a:xfrm>
            <a:off x="9164655" y="4500908"/>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0" name="Oval 119"/>
          <p:cNvSpPr/>
          <p:nvPr/>
        </p:nvSpPr>
        <p:spPr>
          <a:xfrm>
            <a:off x="7535618" y="4551045"/>
            <a:ext cx="76537" cy="765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7" name="Freeform 166"/>
          <p:cNvSpPr/>
          <p:nvPr/>
        </p:nvSpPr>
        <p:spPr>
          <a:xfrm>
            <a:off x="7541846" y="3305908"/>
            <a:ext cx="1082431" cy="1469292"/>
          </a:xfrm>
          <a:custGeom>
            <a:avLst/>
            <a:gdLst>
              <a:gd name="connsiteX0" fmla="*/ 0 w 1082431"/>
              <a:gd name="connsiteY0" fmla="*/ 0 h 1469292"/>
              <a:gd name="connsiteX1" fmla="*/ 1082431 w 1082431"/>
              <a:gd name="connsiteY1" fmla="*/ 296984 h 1469292"/>
              <a:gd name="connsiteX2" fmla="*/ 1082431 w 1082431"/>
              <a:gd name="connsiteY2" fmla="*/ 1172307 h 1469292"/>
              <a:gd name="connsiteX3" fmla="*/ 3908 w 1082431"/>
              <a:gd name="connsiteY3" fmla="*/ 1469292 h 1469292"/>
              <a:gd name="connsiteX4" fmla="*/ 0 w 1082431"/>
              <a:gd name="connsiteY4" fmla="*/ 918307 h 1469292"/>
              <a:gd name="connsiteX5" fmla="*/ 566616 w 1082431"/>
              <a:gd name="connsiteY5" fmla="*/ 746369 h 1469292"/>
              <a:gd name="connsiteX6" fmla="*/ 3908 w 1082431"/>
              <a:gd name="connsiteY6" fmla="*/ 578338 h 1469292"/>
              <a:gd name="connsiteX7" fmla="*/ 0 w 1082431"/>
              <a:gd name="connsiteY7" fmla="*/ 0 h 1469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2431" h="1469292">
                <a:moveTo>
                  <a:pt x="0" y="0"/>
                </a:moveTo>
                <a:lnTo>
                  <a:pt x="1082431" y="296984"/>
                </a:lnTo>
                <a:lnTo>
                  <a:pt x="1082431" y="1172307"/>
                </a:lnTo>
                <a:lnTo>
                  <a:pt x="3908" y="1469292"/>
                </a:lnTo>
                <a:cubicBezTo>
                  <a:pt x="2605" y="1285630"/>
                  <a:pt x="1303" y="1101969"/>
                  <a:pt x="0" y="918307"/>
                </a:cubicBezTo>
                <a:lnTo>
                  <a:pt x="566616" y="746369"/>
                </a:lnTo>
                <a:lnTo>
                  <a:pt x="3908" y="578338"/>
                </a:lnTo>
                <a:cubicBezTo>
                  <a:pt x="2605" y="385559"/>
                  <a:pt x="1303" y="192779"/>
                  <a:pt x="0" y="0"/>
                </a:cubicBezTo>
                <a:close/>
              </a:path>
            </a:pathLst>
          </a:custGeom>
          <a:solidFill>
            <a:srgbClr val="F2F2F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69" name="Straight Arrow Connector 168"/>
          <p:cNvCxnSpPr/>
          <p:nvPr/>
        </p:nvCxnSpPr>
        <p:spPr>
          <a:xfrm>
            <a:off x="5974442" y="3589763"/>
            <a:ext cx="154837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I[25-21] BUS"/>
          <p:cNvCxnSpPr/>
          <p:nvPr/>
        </p:nvCxnSpPr>
        <p:spPr>
          <a:xfrm>
            <a:off x="2047073" y="3589764"/>
            <a:ext cx="1859638"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I[20-16] BUS"/>
          <p:cNvCxnSpPr/>
          <p:nvPr/>
        </p:nvCxnSpPr>
        <p:spPr>
          <a:xfrm>
            <a:off x="2301087" y="4103031"/>
            <a:ext cx="1605624"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2" name="Rectangle 181"/>
          <p:cNvSpPr/>
          <p:nvPr/>
        </p:nvSpPr>
        <p:spPr>
          <a:xfrm>
            <a:off x="3910535" y="3331448"/>
            <a:ext cx="2063907" cy="2059597"/>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fr-FR" dirty="0">
              <a:solidFill>
                <a:schemeClr val="tx1"/>
              </a:solidFill>
            </a:endParaRPr>
          </a:p>
        </p:txBody>
      </p:sp>
      <p:sp>
        <p:nvSpPr>
          <p:cNvPr id="183" name="Read register 1"/>
          <p:cNvSpPr txBox="1"/>
          <p:nvPr/>
        </p:nvSpPr>
        <p:spPr>
          <a:xfrm>
            <a:off x="3910535" y="3342455"/>
            <a:ext cx="1050460" cy="523220"/>
          </a:xfrm>
          <a:prstGeom prst="rect">
            <a:avLst/>
          </a:prstGeom>
          <a:noFill/>
          <a:ln>
            <a:noFill/>
          </a:ln>
        </p:spPr>
        <p:txBody>
          <a:bodyPr wrap="square" rtlCol="0">
            <a:spAutoFit/>
          </a:bodyPr>
          <a:lstStyle/>
          <a:p>
            <a:r>
              <a:rPr lang="fr-FR" sz="1400" dirty="0"/>
              <a:t>Read</a:t>
            </a:r>
          </a:p>
          <a:p>
            <a:r>
              <a:rPr lang="fr-FR" sz="1400" dirty="0" err="1"/>
              <a:t>register</a:t>
            </a:r>
            <a:r>
              <a:rPr lang="fr-FR" sz="1400" dirty="0"/>
              <a:t> 1</a:t>
            </a:r>
          </a:p>
        </p:txBody>
      </p:sp>
      <p:sp>
        <p:nvSpPr>
          <p:cNvPr id="184" name="Read data 1"/>
          <p:cNvSpPr txBox="1"/>
          <p:nvPr/>
        </p:nvSpPr>
        <p:spPr>
          <a:xfrm>
            <a:off x="5179920" y="3342455"/>
            <a:ext cx="739709" cy="523220"/>
          </a:xfrm>
          <a:prstGeom prst="rect">
            <a:avLst/>
          </a:prstGeom>
          <a:noFill/>
          <a:ln>
            <a:noFill/>
          </a:ln>
        </p:spPr>
        <p:txBody>
          <a:bodyPr wrap="square" rtlCol="0">
            <a:spAutoFit/>
          </a:bodyPr>
          <a:lstStyle/>
          <a:p>
            <a:pPr algn="r"/>
            <a:r>
              <a:rPr lang="fr-FR" sz="1400" dirty="0"/>
              <a:t>Read data 1</a:t>
            </a:r>
          </a:p>
        </p:txBody>
      </p:sp>
      <p:sp>
        <p:nvSpPr>
          <p:cNvPr id="185" name="Registers_label"/>
          <p:cNvSpPr txBox="1"/>
          <p:nvPr/>
        </p:nvSpPr>
        <p:spPr>
          <a:xfrm>
            <a:off x="4789313" y="4945960"/>
            <a:ext cx="1043491" cy="369332"/>
          </a:xfrm>
          <a:prstGeom prst="rect">
            <a:avLst/>
          </a:prstGeom>
          <a:noFill/>
          <a:ln>
            <a:noFill/>
          </a:ln>
        </p:spPr>
        <p:txBody>
          <a:bodyPr wrap="none" rtlCol="0">
            <a:spAutoFit/>
          </a:bodyPr>
          <a:lstStyle/>
          <a:p>
            <a:pPr algn="ctr"/>
            <a:r>
              <a:rPr lang="fr-FR" b="1" dirty="0"/>
              <a:t>Registers</a:t>
            </a:r>
          </a:p>
        </p:txBody>
      </p:sp>
      <p:sp>
        <p:nvSpPr>
          <p:cNvPr id="186" name="Read register 2"/>
          <p:cNvSpPr txBox="1"/>
          <p:nvPr/>
        </p:nvSpPr>
        <p:spPr>
          <a:xfrm>
            <a:off x="3910536" y="3858013"/>
            <a:ext cx="1050459" cy="523220"/>
          </a:xfrm>
          <a:prstGeom prst="rect">
            <a:avLst/>
          </a:prstGeom>
          <a:noFill/>
          <a:ln>
            <a:noFill/>
          </a:ln>
        </p:spPr>
        <p:txBody>
          <a:bodyPr wrap="square" rtlCol="0">
            <a:spAutoFit/>
          </a:bodyPr>
          <a:lstStyle/>
          <a:p>
            <a:r>
              <a:rPr lang="fr-FR" sz="1400" dirty="0"/>
              <a:t>Read</a:t>
            </a:r>
          </a:p>
          <a:p>
            <a:r>
              <a:rPr lang="fr-FR" sz="1400" dirty="0" err="1"/>
              <a:t>register</a:t>
            </a:r>
            <a:r>
              <a:rPr lang="fr-FR" sz="1400" dirty="0"/>
              <a:t> 2</a:t>
            </a:r>
          </a:p>
        </p:txBody>
      </p:sp>
      <p:sp>
        <p:nvSpPr>
          <p:cNvPr id="187" name="Write register"/>
          <p:cNvSpPr txBox="1"/>
          <p:nvPr/>
        </p:nvSpPr>
        <p:spPr>
          <a:xfrm>
            <a:off x="3910536" y="4373574"/>
            <a:ext cx="907361" cy="523220"/>
          </a:xfrm>
          <a:prstGeom prst="rect">
            <a:avLst/>
          </a:prstGeom>
          <a:noFill/>
          <a:ln>
            <a:noFill/>
          </a:ln>
        </p:spPr>
        <p:txBody>
          <a:bodyPr wrap="square" rtlCol="0">
            <a:spAutoFit/>
          </a:bodyPr>
          <a:lstStyle/>
          <a:p>
            <a:r>
              <a:rPr lang="fr-FR" sz="1400" dirty="0"/>
              <a:t>Write</a:t>
            </a:r>
          </a:p>
          <a:p>
            <a:r>
              <a:rPr lang="fr-FR" sz="1400" dirty="0" err="1"/>
              <a:t>register</a:t>
            </a:r>
            <a:endParaRPr lang="fr-FR" sz="1400" dirty="0"/>
          </a:p>
        </p:txBody>
      </p:sp>
      <p:sp>
        <p:nvSpPr>
          <p:cNvPr id="188" name="RegWrite"/>
          <p:cNvSpPr txBox="1"/>
          <p:nvPr/>
        </p:nvSpPr>
        <p:spPr>
          <a:xfrm>
            <a:off x="4499829" y="2659744"/>
            <a:ext cx="862031" cy="307777"/>
          </a:xfrm>
          <a:prstGeom prst="rect">
            <a:avLst/>
          </a:prstGeom>
          <a:noFill/>
          <a:ln>
            <a:noFill/>
          </a:ln>
        </p:spPr>
        <p:txBody>
          <a:bodyPr wrap="none" rtlCol="0">
            <a:spAutoFit/>
          </a:bodyPr>
          <a:lstStyle/>
          <a:p>
            <a:r>
              <a:rPr lang="fr-FR" sz="1400" dirty="0" err="1">
                <a:solidFill>
                  <a:srgbClr val="C00000"/>
                </a:solidFill>
              </a:rPr>
              <a:t>RegWrite</a:t>
            </a:r>
            <a:endParaRPr lang="fr-FR" sz="1400" dirty="0">
              <a:solidFill>
                <a:srgbClr val="C00000"/>
              </a:solidFill>
            </a:endParaRPr>
          </a:p>
        </p:txBody>
      </p:sp>
      <p:sp>
        <p:nvSpPr>
          <p:cNvPr id="189" name="Write data"/>
          <p:cNvSpPr txBox="1"/>
          <p:nvPr/>
        </p:nvSpPr>
        <p:spPr>
          <a:xfrm>
            <a:off x="3906711" y="4876379"/>
            <a:ext cx="907361" cy="523220"/>
          </a:xfrm>
          <a:prstGeom prst="rect">
            <a:avLst/>
          </a:prstGeom>
          <a:noFill/>
          <a:ln>
            <a:noFill/>
          </a:ln>
        </p:spPr>
        <p:txBody>
          <a:bodyPr wrap="square" rtlCol="0">
            <a:spAutoFit/>
          </a:bodyPr>
          <a:lstStyle/>
          <a:p>
            <a:r>
              <a:rPr lang="fr-FR" sz="1400" dirty="0"/>
              <a:t>Write</a:t>
            </a:r>
          </a:p>
          <a:p>
            <a:r>
              <a:rPr lang="fr-FR" sz="1400" dirty="0"/>
              <a:t>data</a:t>
            </a:r>
          </a:p>
        </p:txBody>
      </p:sp>
      <p:cxnSp>
        <p:nvCxnSpPr>
          <p:cNvPr id="190" name="RegWriteConnector"/>
          <p:cNvCxnSpPr>
            <a:stCxn id="182" idx="0"/>
          </p:cNvCxnSpPr>
          <p:nvPr/>
        </p:nvCxnSpPr>
        <p:spPr>
          <a:xfrm flipH="1" flipV="1">
            <a:off x="4942488" y="2988801"/>
            <a:ext cx="1" cy="34264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91" name="Read data 2"/>
          <p:cNvSpPr txBox="1"/>
          <p:nvPr/>
        </p:nvSpPr>
        <p:spPr>
          <a:xfrm>
            <a:off x="5195580" y="4353663"/>
            <a:ext cx="724049" cy="523220"/>
          </a:xfrm>
          <a:prstGeom prst="rect">
            <a:avLst/>
          </a:prstGeom>
          <a:noFill/>
          <a:ln>
            <a:noFill/>
          </a:ln>
        </p:spPr>
        <p:txBody>
          <a:bodyPr wrap="square" rtlCol="0">
            <a:spAutoFit/>
          </a:bodyPr>
          <a:lstStyle/>
          <a:p>
            <a:pPr algn="r"/>
            <a:r>
              <a:rPr lang="fr-FR" sz="1400" dirty="0"/>
              <a:t>Read data 2</a:t>
            </a:r>
          </a:p>
        </p:txBody>
      </p:sp>
      <p:cxnSp>
        <p:nvCxnSpPr>
          <p:cNvPr id="192" name="ALUOpConnector"/>
          <p:cNvCxnSpPr/>
          <p:nvPr/>
        </p:nvCxnSpPr>
        <p:spPr>
          <a:xfrm flipH="1" flipV="1">
            <a:off x="8131025" y="4607196"/>
            <a:ext cx="1" cy="337817"/>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93" name="ALU_label"/>
          <p:cNvSpPr txBox="1"/>
          <p:nvPr/>
        </p:nvSpPr>
        <p:spPr>
          <a:xfrm>
            <a:off x="7989742" y="4087680"/>
            <a:ext cx="566374" cy="369332"/>
          </a:xfrm>
          <a:prstGeom prst="rect">
            <a:avLst/>
          </a:prstGeom>
          <a:noFill/>
          <a:ln>
            <a:noFill/>
          </a:ln>
        </p:spPr>
        <p:txBody>
          <a:bodyPr wrap="none" rtlCol="0">
            <a:spAutoFit/>
          </a:bodyPr>
          <a:lstStyle/>
          <a:p>
            <a:r>
              <a:rPr lang="fr-FR" b="1" dirty="0"/>
              <a:t>UAL</a:t>
            </a:r>
          </a:p>
        </p:txBody>
      </p:sp>
      <p:sp>
        <p:nvSpPr>
          <p:cNvPr id="194" name="ALUOp"/>
          <p:cNvSpPr txBox="1"/>
          <p:nvPr/>
        </p:nvSpPr>
        <p:spPr>
          <a:xfrm>
            <a:off x="7794967" y="4959598"/>
            <a:ext cx="688971" cy="307777"/>
          </a:xfrm>
          <a:prstGeom prst="rect">
            <a:avLst/>
          </a:prstGeom>
          <a:noFill/>
          <a:ln>
            <a:noFill/>
          </a:ln>
        </p:spPr>
        <p:txBody>
          <a:bodyPr wrap="none" rtlCol="0">
            <a:spAutoFit/>
          </a:bodyPr>
          <a:lstStyle/>
          <a:p>
            <a:r>
              <a:rPr lang="fr-FR" sz="1400" dirty="0" err="1">
                <a:solidFill>
                  <a:srgbClr val="C00000"/>
                </a:solidFill>
              </a:rPr>
              <a:t>ALUOp</a:t>
            </a:r>
            <a:endParaRPr lang="fr-FR" sz="1400" dirty="0">
              <a:solidFill>
                <a:srgbClr val="C00000"/>
              </a:solidFill>
            </a:endParaRPr>
          </a:p>
        </p:txBody>
      </p:sp>
      <p:sp>
        <p:nvSpPr>
          <p:cNvPr id="197" name="I[15-11]"/>
          <p:cNvSpPr txBox="1"/>
          <p:nvPr/>
        </p:nvSpPr>
        <p:spPr>
          <a:xfrm>
            <a:off x="2249784" y="4946191"/>
            <a:ext cx="758541" cy="307777"/>
          </a:xfrm>
          <a:prstGeom prst="rect">
            <a:avLst/>
          </a:prstGeom>
          <a:noFill/>
          <a:ln>
            <a:noFill/>
          </a:ln>
        </p:spPr>
        <p:txBody>
          <a:bodyPr wrap="none" rtlCol="0">
            <a:spAutoFit/>
          </a:bodyPr>
          <a:lstStyle/>
          <a:p>
            <a:r>
              <a:rPr lang="fr-FR" sz="1400" dirty="0">
                <a:solidFill>
                  <a:srgbClr val="002060"/>
                </a:solidFill>
              </a:rPr>
              <a:t>I[15-11]</a:t>
            </a:r>
          </a:p>
        </p:txBody>
      </p:sp>
      <p:cxnSp>
        <p:nvCxnSpPr>
          <p:cNvPr id="198" name="Straight Arrow Connector 197"/>
          <p:cNvCxnSpPr/>
          <p:nvPr/>
        </p:nvCxnSpPr>
        <p:spPr>
          <a:xfrm>
            <a:off x="3397740" y="4649915"/>
            <a:ext cx="508971"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9" name="Oval 198"/>
          <p:cNvSpPr/>
          <p:nvPr/>
        </p:nvSpPr>
        <p:spPr>
          <a:xfrm>
            <a:off x="2180434" y="4042563"/>
            <a:ext cx="126000" cy="12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00" name="Oval 199"/>
          <p:cNvSpPr/>
          <p:nvPr/>
        </p:nvSpPr>
        <p:spPr>
          <a:xfrm>
            <a:off x="2178349" y="5183879"/>
            <a:ext cx="126000" cy="12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01" name="Oval 200"/>
          <p:cNvSpPr/>
          <p:nvPr/>
        </p:nvSpPr>
        <p:spPr>
          <a:xfrm>
            <a:off x="2179803" y="3522359"/>
            <a:ext cx="126000" cy="12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02" name="I[25-21]"/>
          <p:cNvSpPr txBox="1"/>
          <p:nvPr/>
        </p:nvSpPr>
        <p:spPr>
          <a:xfrm>
            <a:off x="2239750" y="3300835"/>
            <a:ext cx="758541" cy="307777"/>
          </a:xfrm>
          <a:prstGeom prst="rect">
            <a:avLst/>
          </a:prstGeom>
          <a:noFill/>
          <a:ln>
            <a:noFill/>
          </a:ln>
        </p:spPr>
        <p:txBody>
          <a:bodyPr wrap="none" rtlCol="0">
            <a:spAutoFit/>
          </a:bodyPr>
          <a:lstStyle/>
          <a:p>
            <a:r>
              <a:rPr lang="fr-FR" sz="1400" dirty="0">
                <a:solidFill>
                  <a:srgbClr val="002060"/>
                </a:solidFill>
              </a:rPr>
              <a:t>I[25-21]</a:t>
            </a:r>
          </a:p>
        </p:txBody>
      </p:sp>
      <p:sp>
        <p:nvSpPr>
          <p:cNvPr id="203" name="I[20-16]"/>
          <p:cNvSpPr txBox="1"/>
          <p:nvPr/>
        </p:nvSpPr>
        <p:spPr>
          <a:xfrm>
            <a:off x="2239750" y="3792068"/>
            <a:ext cx="758541" cy="307777"/>
          </a:xfrm>
          <a:prstGeom prst="rect">
            <a:avLst/>
          </a:prstGeom>
          <a:noFill/>
          <a:ln>
            <a:noFill/>
          </a:ln>
        </p:spPr>
        <p:txBody>
          <a:bodyPr wrap="none" rtlCol="0">
            <a:spAutoFit/>
          </a:bodyPr>
          <a:lstStyle/>
          <a:p>
            <a:r>
              <a:rPr lang="fr-FR" sz="1400" dirty="0">
                <a:solidFill>
                  <a:srgbClr val="002060"/>
                </a:solidFill>
              </a:rPr>
              <a:t>I[20-16]</a:t>
            </a:r>
          </a:p>
        </p:txBody>
      </p:sp>
      <p:sp>
        <p:nvSpPr>
          <p:cNvPr id="208" name="Oval 207"/>
          <p:cNvSpPr/>
          <p:nvPr/>
        </p:nvSpPr>
        <p:spPr>
          <a:xfrm>
            <a:off x="2076749" y="1102694"/>
            <a:ext cx="101600" cy="1016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09" name="Group 208"/>
          <p:cNvGrpSpPr/>
          <p:nvPr/>
        </p:nvGrpSpPr>
        <p:grpSpPr>
          <a:xfrm>
            <a:off x="115644" y="3210726"/>
            <a:ext cx="1961105" cy="1803400"/>
            <a:chOff x="9576574" y="850900"/>
            <a:chExt cx="1961105" cy="1803400"/>
          </a:xfrm>
        </p:grpSpPr>
        <p:sp>
          <p:nvSpPr>
            <p:cNvPr id="210" name="Rectangle 209"/>
            <p:cNvSpPr/>
            <p:nvPr/>
          </p:nvSpPr>
          <p:spPr>
            <a:xfrm>
              <a:off x="9576574" y="850900"/>
              <a:ext cx="1943100" cy="1803400"/>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fr-FR" dirty="0"/>
            </a:p>
          </p:txBody>
        </p:sp>
        <p:sp>
          <p:nvSpPr>
            <p:cNvPr id="211" name="Read address"/>
            <p:cNvSpPr txBox="1"/>
            <p:nvPr/>
          </p:nvSpPr>
          <p:spPr>
            <a:xfrm>
              <a:off x="9594579" y="864969"/>
              <a:ext cx="965200" cy="646331"/>
            </a:xfrm>
            <a:prstGeom prst="rect">
              <a:avLst/>
            </a:prstGeom>
            <a:noFill/>
            <a:ln>
              <a:noFill/>
            </a:ln>
          </p:spPr>
          <p:txBody>
            <a:bodyPr wrap="square" rtlCol="0">
              <a:spAutoFit/>
            </a:bodyPr>
            <a:lstStyle/>
            <a:p>
              <a:r>
                <a:rPr lang="fr-FR" dirty="0"/>
                <a:t>Read </a:t>
              </a:r>
              <a:r>
                <a:rPr lang="fr-FR" dirty="0" err="1"/>
                <a:t>address</a:t>
              </a:r>
              <a:endParaRPr lang="fr-FR" dirty="0"/>
            </a:p>
          </p:txBody>
        </p:sp>
        <p:sp>
          <p:nvSpPr>
            <p:cNvPr id="212" name="Instruction"/>
            <p:cNvSpPr txBox="1"/>
            <p:nvPr/>
          </p:nvSpPr>
          <p:spPr>
            <a:xfrm>
              <a:off x="10331179" y="864969"/>
              <a:ext cx="1206500" cy="646331"/>
            </a:xfrm>
            <a:prstGeom prst="rect">
              <a:avLst/>
            </a:prstGeom>
            <a:noFill/>
            <a:ln>
              <a:noFill/>
            </a:ln>
          </p:spPr>
          <p:txBody>
            <a:bodyPr wrap="square" rtlCol="0">
              <a:spAutoFit/>
            </a:bodyPr>
            <a:lstStyle/>
            <a:p>
              <a:pPr algn="r"/>
              <a:r>
                <a:rPr lang="fr-FR" dirty="0"/>
                <a:t>Instruction [31-0]</a:t>
              </a:r>
            </a:p>
          </p:txBody>
        </p:sp>
        <p:sp>
          <p:nvSpPr>
            <p:cNvPr id="213" name="TextBox 212"/>
            <p:cNvSpPr txBox="1"/>
            <p:nvPr/>
          </p:nvSpPr>
          <p:spPr>
            <a:xfrm>
              <a:off x="9936898" y="1791384"/>
              <a:ext cx="1222451" cy="646331"/>
            </a:xfrm>
            <a:prstGeom prst="rect">
              <a:avLst/>
            </a:prstGeom>
            <a:noFill/>
            <a:ln>
              <a:noFill/>
            </a:ln>
          </p:spPr>
          <p:txBody>
            <a:bodyPr wrap="none" rtlCol="0">
              <a:spAutoFit/>
            </a:bodyPr>
            <a:lstStyle/>
            <a:p>
              <a:r>
                <a:rPr lang="fr-FR" b="1" dirty="0"/>
                <a:t>Instruction</a:t>
              </a:r>
            </a:p>
            <a:p>
              <a:pPr algn="ctr"/>
              <a:r>
                <a:rPr lang="fr-FR" b="1" dirty="0"/>
                <a:t>memory</a:t>
              </a:r>
            </a:p>
          </p:txBody>
        </p:sp>
      </p:grpSp>
      <p:cxnSp>
        <p:nvCxnSpPr>
          <p:cNvPr id="218" name="Straight Arrow Connector 217"/>
          <p:cNvCxnSpPr/>
          <p:nvPr/>
        </p:nvCxnSpPr>
        <p:spPr>
          <a:xfrm>
            <a:off x="475968" y="2640058"/>
            <a:ext cx="0" cy="57066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3013575" y="4165424"/>
            <a:ext cx="378320" cy="1315810"/>
          </a:xfrm>
          <a:prstGeom prst="roundRect">
            <a:avLst>
              <a:gd name="adj" fmla="val 50000"/>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nchorCtr="1"/>
          <a:lstStyle/>
          <a:p>
            <a:pPr algn="ctr"/>
            <a:r>
              <a:rPr lang="fr-FR" sz="1200" b="1" dirty="0">
                <a:solidFill>
                  <a:schemeClr val="tx1"/>
                </a:solidFill>
              </a:rPr>
              <a:t>0mux1</a:t>
            </a:r>
          </a:p>
        </p:txBody>
      </p:sp>
      <p:cxnSp>
        <p:nvCxnSpPr>
          <p:cNvPr id="196" name="I[15-11] BUS"/>
          <p:cNvCxnSpPr/>
          <p:nvPr/>
        </p:nvCxnSpPr>
        <p:spPr>
          <a:xfrm>
            <a:off x="2249784" y="5257155"/>
            <a:ext cx="758541"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2546406" y="4128621"/>
            <a:ext cx="0" cy="26161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2541446" y="4390231"/>
            <a:ext cx="441145"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Oval 71"/>
          <p:cNvSpPr/>
          <p:nvPr/>
        </p:nvSpPr>
        <p:spPr>
          <a:xfrm>
            <a:off x="2480839" y="4050293"/>
            <a:ext cx="126000" cy="12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cxnSp>
        <p:nvCxnSpPr>
          <p:cNvPr id="73" name="Straight Connector 72"/>
          <p:cNvCxnSpPr/>
          <p:nvPr/>
        </p:nvCxnSpPr>
        <p:spPr>
          <a:xfrm flipV="1">
            <a:off x="3202734" y="5481234"/>
            <a:ext cx="1" cy="36052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2855683" y="5798613"/>
            <a:ext cx="694101" cy="307777"/>
          </a:xfrm>
          <a:prstGeom prst="rect">
            <a:avLst/>
          </a:prstGeom>
          <a:noFill/>
        </p:spPr>
        <p:txBody>
          <a:bodyPr wrap="none" rtlCol="0">
            <a:spAutoFit/>
          </a:bodyPr>
          <a:lstStyle/>
          <a:p>
            <a:r>
              <a:rPr lang="fr-FR" sz="1400" dirty="0" err="1">
                <a:solidFill>
                  <a:srgbClr val="C00000"/>
                </a:solidFill>
              </a:rPr>
              <a:t>RegDst</a:t>
            </a:r>
            <a:endParaRPr lang="fr-FR" sz="1400" dirty="0">
              <a:solidFill>
                <a:srgbClr val="C00000"/>
              </a:solidFill>
            </a:endParaRPr>
          </a:p>
        </p:txBody>
      </p:sp>
      <p:grpSp>
        <p:nvGrpSpPr>
          <p:cNvPr id="79" name="Group 78"/>
          <p:cNvGrpSpPr/>
          <p:nvPr/>
        </p:nvGrpSpPr>
        <p:grpSpPr>
          <a:xfrm>
            <a:off x="5390604" y="5793121"/>
            <a:ext cx="624403" cy="784114"/>
            <a:chOff x="5147576" y="5528551"/>
            <a:chExt cx="713404" cy="895880"/>
          </a:xfrm>
        </p:grpSpPr>
        <p:sp>
          <p:nvSpPr>
            <p:cNvPr id="80" name="Oval 79"/>
            <p:cNvSpPr/>
            <p:nvPr/>
          </p:nvSpPr>
          <p:spPr>
            <a:xfrm>
              <a:off x="5181954" y="5528551"/>
              <a:ext cx="627851" cy="895880"/>
            </a:xfrm>
            <a:prstGeom prst="ellipse">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81" name="TextBox 80"/>
            <p:cNvSpPr txBox="1"/>
            <p:nvPr/>
          </p:nvSpPr>
          <p:spPr>
            <a:xfrm>
              <a:off x="5147576" y="5666854"/>
              <a:ext cx="713404" cy="527470"/>
            </a:xfrm>
            <a:prstGeom prst="rect">
              <a:avLst/>
            </a:prstGeom>
            <a:noFill/>
            <a:ln>
              <a:noFill/>
            </a:ln>
          </p:spPr>
          <p:txBody>
            <a:bodyPr wrap="none" rtlCol="0">
              <a:spAutoFit/>
            </a:bodyPr>
            <a:lstStyle/>
            <a:p>
              <a:pPr algn="ctr"/>
              <a:r>
                <a:rPr lang="fr-FR" sz="1200" dirty="0" err="1"/>
                <a:t>sign</a:t>
              </a:r>
              <a:endParaRPr lang="fr-FR" sz="1200" dirty="0"/>
            </a:p>
            <a:p>
              <a:pPr algn="ctr"/>
              <a:r>
                <a:rPr lang="fr-FR" sz="1200" dirty="0" err="1"/>
                <a:t>extend</a:t>
              </a:r>
              <a:endParaRPr lang="fr-FR" sz="1200" dirty="0"/>
            </a:p>
          </p:txBody>
        </p:sp>
      </p:grpSp>
      <p:cxnSp>
        <p:nvCxnSpPr>
          <p:cNvPr id="100" name="Elbow Connector 99"/>
          <p:cNvCxnSpPr/>
          <p:nvPr/>
        </p:nvCxnSpPr>
        <p:spPr>
          <a:xfrm rot="16200000" flipH="1">
            <a:off x="9811848" y="3025729"/>
            <a:ext cx="504179" cy="2425254"/>
          </a:xfrm>
          <a:prstGeom prst="bentConnector4">
            <a:avLst>
              <a:gd name="adj1" fmla="val 397329"/>
              <a:gd name="adj2" fmla="val 86287"/>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Rectangle 101"/>
          <p:cNvSpPr/>
          <p:nvPr/>
        </p:nvSpPr>
        <p:spPr>
          <a:xfrm>
            <a:off x="9164134" y="3239746"/>
            <a:ext cx="1595454" cy="1655773"/>
          </a:xfrm>
          <a:prstGeom prst="rect">
            <a:avLst/>
          </a:prstGeom>
          <a:solidFill>
            <a:schemeClr val="bg1">
              <a:lumMod val="95000"/>
            </a:schemeClr>
          </a:solidFill>
          <a:ln w="28575">
            <a:solidFill>
              <a:schemeClr val="accent1">
                <a:lumMod val="75000"/>
              </a:schemeClr>
            </a:solidFill>
          </a:ln>
          <a:effectLst>
            <a:glow rad="127000">
              <a:schemeClr val="accent1">
                <a:lumMod val="7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fr-FR" dirty="0"/>
          </a:p>
        </p:txBody>
      </p:sp>
      <p:sp>
        <p:nvSpPr>
          <p:cNvPr id="103" name="Read address"/>
          <p:cNvSpPr txBox="1"/>
          <p:nvPr/>
        </p:nvSpPr>
        <p:spPr>
          <a:xfrm>
            <a:off x="9164134" y="3251298"/>
            <a:ext cx="792513" cy="530694"/>
          </a:xfrm>
          <a:prstGeom prst="rect">
            <a:avLst/>
          </a:prstGeom>
          <a:noFill/>
        </p:spPr>
        <p:txBody>
          <a:bodyPr wrap="square" rtlCol="0">
            <a:spAutoFit/>
          </a:bodyPr>
          <a:lstStyle/>
          <a:p>
            <a:r>
              <a:rPr lang="fr-FR" sz="1400" dirty="0">
                <a:solidFill>
                  <a:schemeClr val="accent1">
                    <a:lumMod val="75000"/>
                  </a:schemeClr>
                </a:solidFill>
              </a:rPr>
              <a:t>Read </a:t>
            </a:r>
            <a:r>
              <a:rPr lang="fr-FR" sz="1400" dirty="0" err="1">
                <a:solidFill>
                  <a:schemeClr val="accent1">
                    <a:lumMod val="75000"/>
                  </a:schemeClr>
                </a:solidFill>
              </a:rPr>
              <a:t>address</a:t>
            </a:r>
            <a:endParaRPr lang="fr-FR" sz="1400" dirty="0">
              <a:solidFill>
                <a:schemeClr val="accent1">
                  <a:lumMod val="75000"/>
                </a:schemeClr>
              </a:solidFill>
            </a:endParaRPr>
          </a:p>
        </p:txBody>
      </p:sp>
      <p:sp>
        <p:nvSpPr>
          <p:cNvPr id="104" name="Instruction"/>
          <p:cNvSpPr txBox="1"/>
          <p:nvPr/>
        </p:nvSpPr>
        <p:spPr>
          <a:xfrm>
            <a:off x="9854323" y="3251298"/>
            <a:ext cx="905264" cy="530694"/>
          </a:xfrm>
          <a:prstGeom prst="rect">
            <a:avLst/>
          </a:prstGeom>
          <a:noFill/>
        </p:spPr>
        <p:txBody>
          <a:bodyPr wrap="square" rtlCol="0">
            <a:spAutoFit/>
          </a:bodyPr>
          <a:lstStyle/>
          <a:p>
            <a:pPr algn="r"/>
            <a:r>
              <a:rPr lang="fr-FR" sz="1400" dirty="0">
                <a:solidFill>
                  <a:schemeClr val="accent1">
                    <a:lumMod val="75000"/>
                  </a:schemeClr>
                </a:solidFill>
              </a:rPr>
              <a:t>Read data</a:t>
            </a:r>
          </a:p>
        </p:txBody>
      </p:sp>
      <p:sp>
        <p:nvSpPr>
          <p:cNvPr id="105" name="TextBox 104"/>
          <p:cNvSpPr txBox="1"/>
          <p:nvPr/>
        </p:nvSpPr>
        <p:spPr>
          <a:xfrm>
            <a:off x="9854325" y="4267446"/>
            <a:ext cx="813204" cy="530694"/>
          </a:xfrm>
          <a:prstGeom prst="rect">
            <a:avLst/>
          </a:prstGeom>
          <a:noFill/>
        </p:spPr>
        <p:txBody>
          <a:bodyPr wrap="none" rtlCol="0">
            <a:spAutoFit/>
          </a:bodyPr>
          <a:lstStyle/>
          <a:p>
            <a:pPr algn="ctr"/>
            <a:r>
              <a:rPr lang="fr-FR" b="1" dirty="0"/>
              <a:t>Data </a:t>
            </a:r>
          </a:p>
          <a:p>
            <a:pPr algn="ctr"/>
            <a:r>
              <a:rPr lang="fr-FR" b="1" dirty="0"/>
              <a:t>memory</a:t>
            </a:r>
          </a:p>
        </p:txBody>
      </p:sp>
      <p:cxnSp>
        <p:nvCxnSpPr>
          <p:cNvPr id="106" name="Straight Arrow Connector 105"/>
          <p:cNvCxnSpPr/>
          <p:nvPr/>
        </p:nvCxnSpPr>
        <p:spPr>
          <a:xfrm>
            <a:off x="10759587" y="3604874"/>
            <a:ext cx="51697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Read address"/>
          <p:cNvSpPr txBox="1"/>
          <p:nvPr/>
        </p:nvSpPr>
        <p:spPr>
          <a:xfrm>
            <a:off x="9164134" y="3792420"/>
            <a:ext cx="792513" cy="530694"/>
          </a:xfrm>
          <a:prstGeom prst="rect">
            <a:avLst/>
          </a:prstGeom>
          <a:noFill/>
        </p:spPr>
        <p:txBody>
          <a:bodyPr wrap="square" rtlCol="0">
            <a:spAutoFit/>
          </a:bodyPr>
          <a:lstStyle/>
          <a:p>
            <a:r>
              <a:rPr lang="fr-FR" sz="1400" dirty="0"/>
              <a:t>Write </a:t>
            </a:r>
            <a:r>
              <a:rPr lang="fr-FR" sz="1400" dirty="0" err="1"/>
              <a:t>address</a:t>
            </a:r>
            <a:endParaRPr lang="fr-FR" sz="1400" dirty="0"/>
          </a:p>
        </p:txBody>
      </p:sp>
      <p:sp>
        <p:nvSpPr>
          <p:cNvPr id="108" name="Read address"/>
          <p:cNvSpPr txBox="1"/>
          <p:nvPr/>
        </p:nvSpPr>
        <p:spPr>
          <a:xfrm>
            <a:off x="9164134" y="4333541"/>
            <a:ext cx="792513" cy="530694"/>
          </a:xfrm>
          <a:prstGeom prst="rect">
            <a:avLst/>
          </a:prstGeom>
          <a:noFill/>
        </p:spPr>
        <p:txBody>
          <a:bodyPr wrap="square" rtlCol="0">
            <a:spAutoFit/>
          </a:bodyPr>
          <a:lstStyle/>
          <a:p>
            <a:r>
              <a:rPr lang="fr-FR" sz="1400" dirty="0"/>
              <a:t>Write data</a:t>
            </a:r>
          </a:p>
        </p:txBody>
      </p:sp>
      <p:cxnSp>
        <p:nvCxnSpPr>
          <p:cNvPr id="110" name="Straight Connector 109"/>
          <p:cNvCxnSpPr>
            <a:stCxn id="102" idx="0"/>
          </p:cNvCxnSpPr>
          <p:nvPr/>
        </p:nvCxnSpPr>
        <p:spPr>
          <a:xfrm flipV="1">
            <a:off x="9961861" y="2988839"/>
            <a:ext cx="0" cy="250907"/>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9468783" y="2718245"/>
            <a:ext cx="978986" cy="307777"/>
          </a:xfrm>
          <a:prstGeom prst="rect">
            <a:avLst/>
          </a:prstGeom>
          <a:noFill/>
        </p:spPr>
        <p:txBody>
          <a:bodyPr wrap="none" rtlCol="0">
            <a:spAutoFit/>
          </a:bodyPr>
          <a:lstStyle/>
          <a:p>
            <a:r>
              <a:rPr lang="fr-FR" sz="1400" dirty="0" err="1">
                <a:solidFill>
                  <a:srgbClr val="C00000"/>
                </a:solidFill>
              </a:rPr>
              <a:t>MemWrite</a:t>
            </a:r>
            <a:endParaRPr lang="fr-FR" sz="1400" dirty="0">
              <a:solidFill>
                <a:srgbClr val="C00000"/>
              </a:solidFill>
            </a:endParaRPr>
          </a:p>
        </p:txBody>
      </p:sp>
      <p:sp>
        <p:nvSpPr>
          <p:cNvPr id="113" name="TextBox 112"/>
          <p:cNvSpPr txBox="1"/>
          <p:nvPr/>
        </p:nvSpPr>
        <p:spPr>
          <a:xfrm>
            <a:off x="9501057" y="5121540"/>
            <a:ext cx="936538" cy="307777"/>
          </a:xfrm>
          <a:prstGeom prst="rect">
            <a:avLst/>
          </a:prstGeom>
          <a:noFill/>
        </p:spPr>
        <p:txBody>
          <a:bodyPr wrap="none" rtlCol="0">
            <a:spAutoFit/>
          </a:bodyPr>
          <a:lstStyle/>
          <a:p>
            <a:r>
              <a:rPr lang="fr-FR" sz="1400" dirty="0" err="1">
                <a:solidFill>
                  <a:srgbClr val="00B050"/>
                </a:solidFill>
              </a:rPr>
              <a:t>MemRead</a:t>
            </a:r>
            <a:endParaRPr lang="fr-FR" sz="1400" dirty="0">
              <a:solidFill>
                <a:srgbClr val="00B050"/>
              </a:solidFill>
            </a:endParaRPr>
          </a:p>
        </p:txBody>
      </p:sp>
      <p:cxnSp>
        <p:nvCxnSpPr>
          <p:cNvPr id="115" name="Straight Connector 114"/>
          <p:cNvCxnSpPr/>
          <p:nvPr/>
        </p:nvCxnSpPr>
        <p:spPr>
          <a:xfrm flipV="1">
            <a:off x="11496009" y="2993097"/>
            <a:ext cx="1" cy="36052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11029321" y="2697136"/>
            <a:ext cx="1007135" cy="307777"/>
          </a:xfrm>
          <a:prstGeom prst="rect">
            <a:avLst/>
          </a:prstGeom>
          <a:noFill/>
        </p:spPr>
        <p:txBody>
          <a:bodyPr wrap="none" rtlCol="0">
            <a:spAutoFit/>
          </a:bodyPr>
          <a:lstStyle/>
          <a:p>
            <a:r>
              <a:rPr lang="fr-FR" sz="1400" dirty="0" err="1">
                <a:solidFill>
                  <a:srgbClr val="C00000"/>
                </a:solidFill>
              </a:rPr>
              <a:t>MemToReg</a:t>
            </a:r>
            <a:endParaRPr lang="fr-FR" sz="1400" dirty="0">
              <a:solidFill>
                <a:srgbClr val="C00000"/>
              </a:solidFill>
            </a:endParaRPr>
          </a:p>
        </p:txBody>
      </p:sp>
      <p:sp>
        <p:nvSpPr>
          <p:cNvPr id="119" name="Rounded Rectangle 118"/>
          <p:cNvSpPr/>
          <p:nvPr/>
        </p:nvSpPr>
        <p:spPr>
          <a:xfrm>
            <a:off x="11307443" y="3368043"/>
            <a:ext cx="378320" cy="1315810"/>
          </a:xfrm>
          <a:prstGeom prst="roundRect">
            <a:avLst>
              <a:gd name="adj" fmla="val 50000"/>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nchorCtr="1"/>
          <a:lstStyle/>
          <a:p>
            <a:pPr algn="ctr"/>
            <a:r>
              <a:rPr lang="fr-FR" sz="1200" b="1" dirty="0">
                <a:solidFill>
                  <a:schemeClr val="tx1"/>
                </a:solidFill>
              </a:rPr>
              <a:t>1mux0</a:t>
            </a:r>
          </a:p>
        </p:txBody>
      </p:sp>
      <p:cxnSp>
        <p:nvCxnSpPr>
          <p:cNvPr id="4" name="Elbow Connector 3"/>
          <p:cNvCxnSpPr>
            <a:stCxn id="119" idx="3"/>
            <a:endCxn id="189" idx="1"/>
          </p:cNvCxnSpPr>
          <p:nvPr/>
        </p:nvCxnSpPr>
        <p:spPr>
          <a:xfrm flipH="1">
            <a:off x="3906711" y="4025948"/>
            <a:ext cx="7779052" cy="1112041"/>
          </a:xfrm>
          <a:prstGeom prst="bentConnector5">
            <a:avLst>
              <a:gd name="adj1" fmla="val -2939"/>
              <a:gd name="adj2" fmla="val 244365"/>
              <a:gd name="adj3" fmla="val 10458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1" name="Oval 120"/>
          <p:cNvSpPr/>
          <p:nvPr/>
        </p:nvSpPr>
        <p:spPr>
          <a:xfrm>
            <a:off x="6713083" y="5431496"/>
            <a:ext cx="71091" cy="71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22" name="Straight Arrow Connector 121"/>
          <p:cNvCxnSpPr/>
          <p:nvPr/>
        </p:nvCxnSpPr>
        <p:spPr>
          <a:xfrm>
            <a:off x="5974442" y="4579118"/>
            <a:ext cx="73864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3" name="Rounded Rectangle 122"/>
          <p:cNvSpPr/>
          <p:nvPr/>
        </p:nvSpPr>
        <p:spPr>
          <a:xfrm>
            <a:off x="6721513" y="4347285"/>
            <a:ext cx="378320" cy="1315810"/>
          </a:xfrm>
          <a:prstGeom prst="roundRect">
            <a:avLst>
              <a:gd name="adj" fmla="val 50000"/>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nchorCtr="1"/>
          <a:lstStyle/>
          <a:p>
            <a:pPr algn="ctr"/>
            <a:r>
              <a:rPr lang="fr-FR" sz="1200" b="1" dirty="0">
                <a:solidFill>
                  <a:schemeClr val="tx1"/>
                </a:solidFill>
              </a:rPr>
              <a:t>1mux0</a:t>
            </a:r>
          </a:p>
        </p:txBody>
      </p:sp>
      <p:cxnSp>
        <p:nvCxnSpPr>
          <p:cNvPr id="124" name="Straight Connector 123"/>
          <p:cNvCxnSpPr>
            <a:stCxn id="123" idx="0"/>
          </p:cNvCxnSpPr>
          <p:nvPr/>
        </p:nvCxnSpPr>
        <p:spPr>
          <a:xfrm flipV="1">
            <a:off x="6910673" y="4084453"/>
            <a:ext cx="0" cy="262832"/>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6563621" y="3823669"/>
            <a:ext cx="694101" cy="307777"/>
          </a:xfrm>
          <a:prstGeom prst="rect">
            <a:avLst/>
          </a:prstGeom>
          <a:noFill/>
        </p:spPr>
        <p:txBody>
          <a:bodyPr wrap="none" rtlCol="0">
            <a:spAutoFit/>
          </a:bodyPr>
          <a:lstStyle/>
          <a:p>
            <a:r>
              <a:rPr lang="fr-FR" sz="1400" dirty="0" err="1">
                <a:solidFill>
                  <a:srgbClr val="C00000"/>
                </a:solidFill>
              </a:rPr>
              <a:t>ALUSrc</a:t>
            </a:r>
            <a:endParaRPr lang="fr-FR" sz="1400" dirty="0">
              <a:solidFill>
                <a:srgbClr val="C00000"/>
              </a:solidFill>
            </a:endParaRPr>
          </a:p>
        </p:txBody>
      </p:sp>
      <p:cxnSp>
        <p:nvCxnSpPr>
          <p:cNvPr id="126" name="Elbow Connector 125"/>
          <p:cNvCxnSpPr>
            <a:endCxn id="121" idx="2"/>
          </p:cNvCxnSpPr>
          <p:nvPr/>
        </p:nvCxnSpPr>
        <p:spPr>
          <a:xfrm flipV="1">
            <a:off x="5970216" y="5467042"/>
            <a:ext cx="742867" cy="718136"/>
          </a:xfrm>
          <a:prstGeom prst="bent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Elbow Connector 126"/>
          <p:cNvCxnSpPr>
            <a:stCxn id="123" idx="3"/>
            <a:endCxn id="120" idx="2"/>
          </p:cNvCxnSpPr>
          <p:nvPr/>
        </p:nvCxnSpPr>
        <p:spPr>
          <a:xfrm flipV="1">
            <a:off x="7099833" y="4589314"/>
            <a:ext cx="435785" cy="415876"/>
          </a:xfrm>
          <a:prstGeom prst="bentConnector3">
            <a:avLst>
              <a:gd name="adj1" fmla="val 3272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Elbow Connector 127"/>
          <p:cNvCxnSpPr>
            <a:stCxn id="129" idx="4"/>
            <a:endCxn id="130" idx="2"/>
          </p:cNvCxnSpPr>
          <p:nvPr/>
        </p:nvCxnSpPr>
        <p:spPr>
          <a:xfrm rot="5400000" flipH="1" flipV="1">
            <a:off x="7623434" y="3103687"/>
            <a:ext cx="72000" cy="3010441"/>
          </a:xfrm>
          <a:prstGeom prst="bentConnector4">
            <a:avLst>
              <a:gd name="adj1" fmla="val -1870810"/>
              <a:gd name="adj2" fmla="val 81804"/>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9" name="Oval 128"/>
          <p:cNvSpPr/>
          <p:nvPr/>
        </p:nvSpPr>
        <p:spPr>
          <a:xfrm>
            <a:off x="6082214" y="4500908"/>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6" name="Straight Connector 85"/>
          <p:cNvCxnSpPr/>
          <p:nvPr/>
        </p:nvCxnSpPr>
        <p:spPr>
          <a:xfrm>
            <a:off x="2242851" y="3589763"/>
            <a:ext cx="0" cy="260569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I[15-11] BUS"/>
          <p:cNvCxnSpPr/>
          <p:nvPr/>
        </p:nvCxnSpPr>
        <p:spPr>
          <a:xfrm>
            <a:off x="2249784" y="6195454"/>
            <a:ext cx="3140820"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9" name="TextBox 148"/>
          <p:cNvSpPr txBox="1"/>
          <p:nvPr/>
        </p:nvSpPr>
        <p:spPr>
          <a:xfrm>
            <a:off x="2240404" y="6154830"/>
            <a:ext cx="667170" cy="307777"/>
          </a:xfrm>
          <a:prstGeom prst="rect">
            <a:avLst/>
          </a:prstGeom>
          <a:noFill/>
        </p:spPr>
        <p:txBody>
          <a:bodyPr wrap="none" rtlCol="0">
            <a:spAutoFit/>
          </a:bodyPr>
          <a:lstStyle/>
          <a:p>
            <a:r>
              <a:rPr lang="fr-FR" sz="1400" dirty="0">
                <a:solidFill>
                  <a:schemeClr val="accent5">
                    <a:lumMod val="50000"/>
                  </a:schemeClr>
                </a:solidFill>
              </a:rPr>
              <a:t>I[15-0]</a:t>
            </a:r>
          </a:p>
        </p:txBody>
      </p:sp>
      <p:sp>
        <p:nvSpPr>
          <p:cNvPr id="132" name="Title 1"/>
          <p:cNvSpPr>
            <a:spLocks noGrp="1"/>
          </p:cNvSpPr>
          <p:nvPr>
            <p:ph type="title"/>
          </p:nvPr>
        </p:nvSpPr>
        <p:spPr>
          <a:xfrm>
            <a:off x="838200" y="365125"/>
            <a:ext cx="10515600" cy="1325563"/>
          </a:xfrm>
        </p:spPr>
        <p:txBody>
          <a:bodyPr>
            <a:normAutofit/>
          </a:bodyPr>
          <a:lstStyle/>
          <a:p>
            <a:pPr algn="ctr"/>
            <a:r>
              <a:rPr lang="fr-FR" b="1" dirty="0">
                <a:solidFill>
                  <a:srgbClr val="C00000"/>
                </a:solidFill>
              </a:rPr>
              <a:t>Etapes d’exécution d’une instruction MIPS</a:t>
            </a:r>
          </a:p>
        </p:txBody>
      </p:sp>
      <p:sp>
        <p:nvSpPr>
          <p:cNvPr id="152" name="TextBox 151"/>
          <p:cNvSpPr txBox="1"/>
          <p:nvPr/>
        </p:nvSpPr>
        <p:spPr>
          <a:xfrm>
            <a:off x="1507957" y="1691894"/>
            <a:ext cx="9251629" cy="400110"/>
          </a:xfrm>
          <a:prstGeom prst="rect">
            <a:avLst/>
          </a:prstGeom>
          <a:solidFill>
            <a:srgbClr val="F2F2F2"/>
          </a:solidFill>
          <a:ln>
            <a:solidFill>
              <a:srgbClr val="C00000"/>
            </a:solidFill>
          </a:ln>
        </p:spPr>
        <p:txBody>
          <a:bodyPr wrap="square" rtlCol="0">
            <a:spAutoFit/>
          </a:bodyPr>
          <a:lstStyle/>
          <a:p>
            <a:pPr algn="ctr">
              <a:buClr>
                <a:srgbClr val="C00000"/>
              </a:buClr>
            </a:pPr>
            <a:r>
              <a:rPr lang="fr-FR" sz="2000" b="1" dirty="0">
                <a:solidFill>
                  <a:schemeClr val="accent1">
                    <a:lumMod val="75000"/>
                  </a:schemeClr>
                </a:solidFill>
              </a:rPr>
              <a:t>Accès à la mémoire des données ( Data Memory Access – MEM )</a:t>
            </a:r>
          </a:p>
        </p:txBody>
      </p:sp>
      <p:cxnSp>
        <p:nvCxnSpPr>
          <p:cNvPr id="88" name="Elbow Connector 87"/>
          <p:cNvCxnSpPr>
            <a:stCxn id="90" idx="0"/>
          </p:cNvCxnSpPr>
          <p:nvPr/>
        </p:nvCxnSpPr>
        <p:spPr>
          <a:xfrm rot="5400000" flipH="1" flipV="1">
            <a:off x="8784062" y="3583894"/>
            <a:ext cx="447320" cy="312823"/>
          </a:xfrm>
          <a:prstGeom prst="bentConnector2">
            <a:avLst/>
          </a:prstGeom>
          <a:ln w="57150">
            <a:solidFill>
              <a:schemeClr val="accent1">
                <a:lumMod val="75000"/>
              </a:schemeClr>
            </a:solidFill>
            <a:tailEnd type="triangle"/>
          </a:ln>
          <a:effectLst>
            <a:glow rad="127000">
              <a:schemeClr val="accent1">
                <a:lumMod val="75000"/>
                <a:alpha val="35000"/>
              </a:schemeClr>
            </a:glow>
          </a:effectLst>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a:off x="8624278" y="4034657"/>
            <a:ext cx="536515" cy="80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Oval 89"/>
          <p:cNvSpPr/>
          <p:nvPr/>
        </p:nvSpPr>
        <p:spPr>
          <a:xfrm>
            <a:off x="8779311" y="3963965"/>
            <a:ext cx="144000" cy="144000"/>
          </a:xfrm>
          <a:prstGeom prst="ellipse">
            <a:avLst/>
          </a:prstGeom>
          <a:solidFill>
            <a:schemeClr val="accent1">
              <a:lumMod val="75000"/>
            </a:schemeClr>
          </a:solidFill>
          <a:ln>
            <a:solidFill>
              <a:schemeClr val="accent1">
                <a:lumMod val="75000"/>
              </a:schemeClr>
            </a:solidFill>
          </a:ln>
          <a:effectLst>
            <a:glow rad="127000">
              <a:schemeClr val="accent1">
                <a:lumMod val="75000"/>
                <a:alpha val="3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91" name="Straight Arrow Connector 90"/>
          <p:cNvCxnSpPr>
            <a:endCxn id="90" idx="2"/>
          </p:cNvCxnSpPr>
          <p:nvPr/>
        </p:nvCxnSpPr>
        <p:spPr>
          <a:xfrm>
            <a:off x="8627618" y="4034692"/>
            <a:ext cx="151693" cy="1273"/>
          </a:xfrm>
          <a:prstGeom prst="straightConnector1">
            <a:avLst/>
          </a:prstGeom>
          <a:ln w="57150">
            <a:solidFill>
              <a:schemeClr val="accent1">
                <a:lumMod val="75000"/>
              </a:schemeClr>
            </a:solidFill>
            <a:tailEnd type="none"/>
          </a:ln>
          <a:effectLst>
            <a:glow rad="127000">
              <a:schemeClr val="accent1">
                <a:lumMod val="75000"/>
                <a:alpha val="35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4054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Implémentation d’instructions MIPS</a:t>
            </a:r>
          </a:p>
        </p:txBody>
      </p:sp>
      <p:sp>
        <p:nvSpPr>
          <p:cNvPr id="3" name="Content Placeholder 2"/>
          <p:cNvSpPr>
            <a:spLocks noGrp="1"/>
          </p:cNvSpPr>
          <p:nvPr>
            <p:ph idx="1"/>
          </p:nvPr>
        </p:nvSpPr>
        <p:spPr/>
        <p:txBody>
          <a:bodyPr>
            <a:normAutofit/>
          </a:bodyPr>
          <a:lstStyle/>
          <a:p>
            <a:pPr marL="0" indent="0">
              <a:buNone/>
            </a:pPr>
            <a:r>
              <a:rPr lang="fr-FR" dirty="0"/>
              <a:t>Exemple d’implémentation des instructions MIPS suivantes :</a:t>
            </a:r>
          </a:p>
          <a:p>
            <a:pPr lvl="1">
              <a:spcBef>
                <a:spcPts val="1000"/>
              </a:spcBef>
              <a:buClr>
                <a:srgbClr val="C00000"/>
              </a:buClr>
              <a:buFont typeface="Wingdings" panose="05000000000000000000" pitchFamily="2" charset="2"/>
              <a:buChar char="§"/>
            </a:pPr>
            <a:r>
              <a:rPr lang="fr-FR" sz="2800" dirty="0"/>
              <a:t>Arithmétique : </a:t>
            </a:r>
            <a:r>
              <a:rPr lang="fr-FR" sz="2800" b="1" dirty="0">
                <a:solidFill>
                  <a:schemeClr val="accent5">
                    <a:lumMod val="50000"/>
                  </a:schemeClr>
                </a:solidFill>
                <a:latin typeface="Consolas" panose="020B0609020204030204" pitchFamily="49" charset="0"/>
              </a:rPr>
              <a:t>add </a:t>
            </a:r>
            <a:r>
              <a:rPr lang="fr-FR" sz="2800" b="1" dirty="0" err="1">
                <a:solidFill>
                  <a:schemeClr val="accent5">
                    <a:lumMod val="50000"/>
                  </a:schemeClr>
                </a:solidFill>
                <a:latin typeface="Consolas" panose="020B0609020204030204" pitchFamily="49" charset="0"/>
              </a:rPr>
              <a:t>addi</a:t>
            </a:r>
            <a:r>
              <a:rPr lang="fr-FR" sz="2800" b="1" dirty="0">
                <a:solidFill>
                  <a:schemeClr val="accent5">
                    <a:lumMod val="50000"/>
                  </a:schemeClr>
                </a:solidFill>
                <a:latin typeface="Consolas" panose="020B0609020204030204" pitchFamily="49" charset="0"/>
              </a:rPr>
              <a:t> </a:t>
            </a:r>
            <a:r>
              <a:rPr lang="fr-FR" sz="2800" b="1" dirty="0" err="1">
                <a:solidFill>
                  <a:schemeClr val="accent5">
                    <a:lumMod val="50000"/>
                  </a:schemeClr>
                </a:solidFill>
                <a:latin typeface="Consolas" panose="020B0609020204030204" pitchFamily="49" charset="0"/>
              </a:rPr>
              <a:t>sub</a:t>
            </a:r>
            <a:r>
              <a:rPr lang="fr-FR" sz="2800" b="1" dirty="0">
                <a:solidFill>
                  <a:schemeClr val="accent5">
                    <a:lumMod val="50000"/>
                  </a:schemeClr>
                </a:solidFill>
                <a:latin typeface="Consolas" panose="020B0609020204030204" pitchFamily="49" charset="0"/>
              </a:rPr>
              <a:t> and or </a:t>
            </a:r>
            <a:r>
              <a:rPr lang="fr-FR" sz="2800" b="1" dirty="0" err="1">
                <a:solidFill>
                  <a:schemeClr val="accent5">
                    <a:lumMod val="50000"/>
                  </a:schemeClr>
                </a:solidFill>
                <a:latin typeface="Consolas" panose="020B0609020204030204" pitchFamily="49" charset="0"/>
              </a:rPr>
              <a:t>slt</a:t>
            </a:r>
            <a:r>
              <a:rPr lang="fr-FR" sz="2800" dirty="0"/>
              <a:t> </a:t>
            </a:r>
          </a:p>
          <a:p>
            <a:pPr lvl="1">
              <a:buClr>
                <a:srgbClr val="C00000"/>
              </a:buClr>
              <a:buFont typeface="Wingdings" panose="05000000000000000000" pitchFamily="2" charset="2"/>
              <a:buChar char="§"/>
            </a:pPr>
            <a:r>
              <a:rPr lang="fr-FR" sz="2800" dirty="0"/>
              <a:t>Transfert de données : </a:t>
            </a:r>
            <a:r>
              <a:rPr lang="fr-FR" sz="2800" b="1" dirty="0" err="1">
                <a:solidFill>
                  <a:schemeClr val="accent5">
                    <a:lumMod val="50000"/>
                  </a:schemeClr>
                </a:solidFill>
                <a:latin typeface="Consolas" panose="020B0609020204030204" pitchFamily="49" charset="0"/>
              </a:rPr>
              <a:t>lw</a:t>
            </a:r>
            <a:r>
              <a:rPr lang="fr-FR" sz="2800" b="1" dirty="0">
                <a:solidFill>
                  <a:schemeClr val="accent5">
                    <a:lumMod val="50000"/>
                  </a:schemeClr>
                </a:solidFill>
                <a:latin typeface="Consolas" panose="020B0609020204030204" pitchFamily="49" charset="0"/>
              </a:rPr>
              <a:t> </a:t>
            </a:r>
            <a:r>
              <a:rPr lang="fr-FR" sz="2800" b="1" dirty="0" err="1">
                <a:solidFill>
                  <a:schemeClr val="accent5">
                    <a:lumMod val="50000"/>
                  </a:schemeClr>
                </a:solidFill>
                <a:latin typeface="Consolas" panose="020B0609020204030204" pitchFamily="49" charset="0"/>
              </a:rPr>
              <a:t>sw</a:t>
            </a:r>
            <a:r>
              <a:rPr lang="fr-FR" sz="2800" dirty="0"/>
              <a:t> </a:t>
            </a:r>
          </a:p>
          <a:p>
            <a:pPr lvl="1">
              <a:buClr>
                <a:srgbClr val="C00000"/>
              </a:buClr>
              <a:buFont typeface="Wingdings" panose="05000000000000000000" pitchFamily="2" charset="2"/>
              <a:buChar char="§"/>
            </a:pPr>
            <a:r>
              <a:rPr lang="fr-FR" sz="2800" dirty="0"/>
              <a:t>Branchement : </a:t>
            </a:r>
            <a:r>
              <a:rPr lang="fr-FR" sz="2800" b="1" dirty="0" err="1">
                <a:solidFill>
                  <a:schemeClr val="accent5">
                    <a:lumMod val="50000"/>
                  </a:schemeClr>
                </a:solidFill>
                <a:latin typeface="Consolas" panose="020B0609020204030204" pitchFamily="49" charset="0"/>
              </a:rPr>
              <a:t>beq</a:t>
            </a:r>
            <a:endParaRPr lang="fr-FR" sz="2800" b="1" dirty="0">
              <a:solidFill>
                <a:schemeClr val="accent5">
                  <a:lumMod val="50000"/>
                </a:schemeClr>
              </a:solidFill>
              <a:latin typeface="Consolas" panose="020B0609020204030204" pitchFamily="49" charset="0"/>
            </a:endParaRPr>
          </a:p>
          <a:p>
            <a:pPr marL="0" indent="0">
              <a:buNone/>
            </a:pPr>
            <a:r>
              <a:rPr lang="fr-FR" dirty="0"/>
              <a:t>Nous allons concevoir une implémentation en cycle unique. C.-à-d. Le temps d’exécution de chacune de nos instructions est </a:t>
            </a:r>
            <a:r>
              <a:rPr lang="fr-FR" b="1" dirty="0">
                <a:solidFill>
                  <a:srgbClr val="C00000"/>
                </a:solidFill>
              </a:rPr>
              <a:t>FIXE</a:t>
            </a:r>
            <a:r>
              <a:rPr lang="fr-FR" dirty="0"/>
              <a:t> et le même pour tous. </a:t>
            </a:r>
          </a:p>
          <a:p>
            <a:pPr marL="0" indent="0">
              <a:buNone/>
            </a:pPr>
            <a:r>
              <a:rPr lang="fr-FR" dirty="0"/>
              <a:t>Ex : si l’instruction </a:t>
            </a:r>
            <a:r>
              <a:rPr lang="fr-FR" b="1" dirty="0">
                <a:solidFill>
                  <a:schemeClr val="tx2"/>
                </a:solidFill>
                <a:latin typeface="Consolas" panose="020B0609020204030204" pitchFamily="49" charset="0"/>
              </a:rPr>
              <a:t>add</a:t>
            </a:r>
            <a:r>
              <a:rPr lang="fr-FR" dirty="0"/>
              <a:t> mets 8 nanosecondes (ns) pour s’exécuter (notre cycle) alors cela va de soit avec “</a:t>
            </a:r>
            <a:r>
              <a:rPr lang="fr-FR" b="1" dirty="0" err="1">
                <a:solidFill>
                  <a:schemeClr val="tx2"/>
                </a:solidFill>
                <a:latin typeface="Consolas" panose="020B0609020204030204" pitchFamily="49" charset="0"/>
              </a:rPr>
              <a:t>addi</a:t>
            </a:r>
            <a:r>
              <a:rPr lang="fr-FR" dirty="0"/>
              <a:t>”, “</a:t>
            </a:r>
            <a:r>
              <a:rPr lang="fr-FR" b="1" dirty="0" err="1">
                <a:solidFill>
                  <a:schemeClr val="tx2"/>
                </a:solidFill>
                <a:latin typeface="Consolas" panose="020B0609020204030204" pitchFamily="49" charset="0"/>
              </a:rPr>
              <a:t>sub</a:t>
            </a:r>
            <a:r>
              <a:rPr lang="fr-FR" dirty="0"/>
              <a:t>”, …</a:t>
            </a:r>
          </a:p>
          <a:p>
            <a:endParaRPr lang="fr-FR" dirty="0"/>
          </a:p>
        </p:txBody>
      </p:sp>
    </p:spTree>
    <p:extLst>
      <p:ext uri="{BB962C8B-B14F-4D97-AF65-F5344CB8AC3E}">
        <p14:creationId xmlns:p14="http://schemas.microsoft.com/office/powerpoint/2010/main" val="15812761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0" name="RegWriteConnector"/>
          <p:cNvCxnSpPr>
            <a:stCxn id="182" idx="0"/>
          </p:cNvCxnSpPr>
          <p:nvPr/>
        </p:nvCxnSpPr>
        <p:spPr>
          <a:xfrm flipH="1" flipV="1">
            <a:off x="4942488" y="2988801"/>
            <a:ext cx="1" cy="342646"/>
          </a:xfrm>
          <a:prstGeom prst="line">
            <a:avLst/>
          </a:prstGeom>
          <a:ln w="28575">
            <a:solidFill>
              <a:srgbClr val="00B050"/>
            </a:solidFill>
          </a:ln>
          <a:effectLst>
            <a:glow rad="127000">
              <a:srgbClr val="00B050">
                <a:alpha val="35000"/>
              </a:srgbClr>
            </a:glow>
          </a:effectLst>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2242851" y="3589763"/>
            <a:ext cx="0" cy="260569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0" name="Oval 129"/>
          <p:cNvSpPr/>
          <p:nvPr/>
        </p:nvSpPr>
        <p:spPr>
          <a:xfrm>
            <a:off x="9164655" y="4500908"/>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0" name="Oval 119"/>
          <p:cNvSpPr/>
          <p:nvPr/>
        </p:nvSpPr>
        <p:spPr>
          <a:xfrm>
            <a:off x="7535618" y="4551045"/>
            <a:ext cx="76537" cy="765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7" name="Freeform 166"/>
          <p:cNvSpPr/>
          <p:nvPr/>
        </p:nvSpPr>
        <p:spPr>
          <a:xfrm>
            <a:off x="7541846" y="3305908"/>
            <a:ext cx="1082431" cy="1469292"/>
          </a:xfrm>
          <a:custGeom>
            <a:avLst/>
            <a:gdLst>
              <a:gd name="connsiteX0" fmla="*/ 0 w 1082431"/>
              <a:gd name="connsiteY0" fmla="*/ 0 h 1469292"/>
              <a:gd name="connsiteX1" fmla="*/ 1082431 w 1082431"/>
              <a:gd name="connsiteY1" fmla="*/ 296984 h 1469292"/>
              <a:gd name="connsiteX2" fmla="*/ 1082431 w 1082431"/>
              <a:gd name="connsiteY2" fmla="*/ 1172307 h 1469292"/>
              <a:gd name="connsiteX3" fmla="*/ 3908 w 1082431"/>
              <a:gd name="connsiteY3" fmla="*/ 1469292 h 1469292"/>
              <a:gd name="connsiteX4" fmla="*/ 0 w 1082431"/>
              <a:gd name="connsiteY4" fmla="*/ 918307 h 1469292"/>
              <a:gd name="connsiteX5" fmla="*/ 566616 w 1082431"/>
              <a:gd name="connsiteY5" fmla="*/ 746369 h 1469292"/>
              <a:gd name="connsiteX6" fmla="*/ 3908 w 1082431"/>
              <a:gd name="connsiteY6" fmla="*/ 578338 h 1469292"/>
              <a:gd name="connsiteX7" fmla="*/ 0 w 1082431"/>
              <a:gd name="connsiteY7" fmla="*/ 0 h 1469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2431" h="1469292">
                <a:moveTo>
                  <a:pt x="0" y="0"/>
                </a:moveTo>
                <a:lnTo>
                  <a:pt x="1082431" y="296984"/>
                </a:lnTo>
                <a:lnTo>
                  <a:pt x="1082431" y="1172307"/>
                </a:lnTo>
                <a:lnTo>
                  <a:pt x="3908" y="1469292"/>
                </a:lnTo>
                <a:cubicBezTo>
                  <a:pt x="2605" y="1285630"/>
                  <a:pt x="1303" y="1101969"/>
                  <a:pt x="0" y="918307"/>
                </a:cubicBezTo>
                <a:lnTo>
                  <a:pt x="566616" y="746369"/>
                </a:lnTo>
                <a:lnTo>
                  <a:pt x="3908" y="578338"/>
                </a:lnTo>
                <a:cubicBezTo>
                  <a:pt x="2605" y="385559"/>
                  <a:pt x="1303" y="192779"/>
                  <a:pt x="0" y="0"/>
                </a:cubicBezTo>
                <a:close/>
              </a:path>
            </a:pathLst>
          </a:custGeom>
          <a:solidFill>
            <a:srgbClr val="F2F2F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69" name="Straight Arrow Connector 168"/>
          <p:cNvCxnSpPr/>
          <p:nvPr/>
        </p:nvCxnSpPr>
        <p:spPr>
          <a:xfrm>
            <a:off x="5974442" y="3589763"/>
            <a:ext cx="154837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I[25-21] BUS"/>
          <p:cNvCxnSpPr/>
          <p:nvPr/>
        </p:nvCxnSpPr>
        <p:spPr>
          <a:xfrm>
            <a:off x="2047073" y="3589764"/>
            <a:ext cx="1859638"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I[20-16] BUS"/>
          <p:cNvCxnSpPr/>
          <p:nvPr/>
        </p:nvCxnSpPr>
        <p:spPr>
          <a:xfrm>
            <a:off x="2301087" y="4103031"/>
            <a:ext cx="1605624"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2" name="Rectangle 181"/>
          <p:cNvSpPr/>
          <p:nvPr/>
        </p:nvSpPr>
        <p:spPr>
          <a:xfrm>
            <a:off x="3910535" y="3331448"/>
            <a:ext cx="2063907" cy="2059597"/>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fr-FR" dirty="0">
              <a:solidFill>
                <a:schemeClr val="tx1"/>
              </a:solidFill>
            </a:endParaRPr>
          </a:p>
        </p:txBody>
      </p:sp>
      <p:sp>
        <p:nvSpPr>
          <p:cNvPr id="183" name="Read register 1"/>
          <p:cNvSpPr txBox="1"/>
          <p:nvPr/>
        </p:nvSpPr>
        <p:spPr>
          <a:xfrm>
            <a:off x="3910535" y="3342455"/>
            <a:ext cx="1050460" cy="523220"/>
          </a:xfrm>
          <a:prstGeom prst="rect">
            <a:avLst/>
          </a:prstGeom>
          <a:noFill/>
          <a:ln>
            <a:noFill/>
          </a:ln>
        </p:spPr>
        <p:txBody>
          <a:bodyPr wrap="square" rtlCol="0">
            <a:spAutoFit/>
          </a:bodyPr>
          <a:lstStyle/>
          <a:p>
            <a:r>
              <a:rPr lang="fr-FR" sz="1400" dirty="0"/>
              <a:t>Read</a:t>
            </a:r>
          </a:p>
          <a:p>
            <a:r>
              <a:rPr lang="fr-FR" sz="1400" dirty="0" err="1"/>
              <a:t>register</a:t>
            </a:r>
            <a:r>
              <a:rPr lang="fr-FR" sz="1400" dirty="0"/>
              <a:t> 1</a:t>
            </a:r>
          </a:p>
        </p:txBody>
      </p:sp>
      <p:sp>
        <p:nvSpPr>
          <p:cNvPr id="184" name="Read data 1"/>
          <p:cNvSpPr txBox="1"/>
          <p:nvPr/>
        </p:nvSpPr>
        <p:spPr>
          <a:xfrm>
            <a:off x="5179920" y="3342455"/>
            <a:ext cx="739709" cy="523220"/>
          </a:xfrm>
          <a:prstGeom prst="rect">
            <a:avLst/>
          </a:prstGeom>
          <a:noFill/>
          <a:ln>
            <a:noFill/>
          </a:ln>
        </p:spPr>
        <p:txBody>
          <a:bodyPr wrap="square" rtlCol="0">
            <a:spAutoFit/>
          </a:bodyPr>
          <a:lstStyle/>
          <a:p>
            <a:pPr algn="r"/>
            <a:r>
              <a:rPr lang="fr-FR" sz="1400" dirty="0"/>
              <a:t>Read data 1</a:t>
            </a:r>
          </a:p>
        </p:txBody>
      </p:sp>
      <p:sp>
        <p:nvSpPr>
          <p:cNvPr id="185" name="Registers_label"/>
          <p:cNvSpPr txBox="1"/>
          <p:nvPr/>
        </p:nvSpPr>
        <p:spPr>
          <a:xfrm>
            <a:off x="4789313" y="4945960"/>
            <a:ext cx="1043491" cy="369332"/>
          </a:xfrm>
          <a:prstGeom prst="rect">
            <a:avLst/>
          </a:prstGeom>
          <a:noFill/>
          <a:ln>
            <a:noFill/>
          </a:ln>
        </p:spPr>
        <p:txBody>
          <a:bodyPr wrap="none" rtlCol="0">
            <a:spAutoFit/>
          </a:bodyPr>
          <a:lstStyle/>
          <a:p>
            <a:pPr algn="ctr"/>
            <a:r>
              <a:rPr lang="fr-FR" b="1" dirty="0"/>
              <a:t>Registers</a:t>
            </a:r>
          </a:p>
        </p:txBody>
      </p:sp>
      <p:sp>
        <p:nvSpPr>
          <p:cNvPr id="186" name="Read register 2"/>
          <p:cNvSpPr txBox="1"/>
          <p:nvPr/>
        </p:nvSpPr>
        <p:spPr>
          <a:xfrm>
            <a:off x="3910536" y="3858013"/>
            <a:ext cx="1050459" cy="523220"/>
          </a:xfrm>
          <a:prstGeom prst="rect">
            <a:avLst/>
          </a:prstGeom>
          <a:noFill/>
          <a:ln>
            <a:noFill/>
          </a:ln>
        </p:spPr>
        <p:txBody>
          <a:bodyPr wrap="square" rtlCol="0">
            <a:spAutoFit/>
          </a:bodyPr>
          <a:lstStyle/>
          <a:p>
            <a:r>
              <a:rPr lang="fr-FR" sz="1400" dirty="0"/>
              <a:t>Read</a:t>
            </a:r>
          </a:p>
          <a:p>
            <a:r>
              <a:rPr lang="fr-FR" sz="1400" dirty="0" err="1"/>
              <a:t>register</a:t>
            </a:r>
            <a:r>
              <a:rPr lang="fr-FR" sz="1400" dirty="0"/>
              <a:t> 2</a:t>
            </a:r>
          </a:p>
        </p:txBody>
      </p:sp>
      <p:sp>
        <p:nvSpPr>
          <p:cNvPr id="187" name="Write register"/>
          <p:cNvSpPr txBox="1"/>
          <p:nvPr/>
        </p:nvSpPr>
        <p:spPr>
          <a:xfrm>
            <a:off x="3910536" y="4373574"/>
            <a:ext cx="907361" cy="523220"/>
          </a:xfrm>
          <a:prstGeom prst="rect">
            <a:avLst/>
          </a:prstGeom>
          <a:noFill/>
          <a:ln>
            <a:noFill/>
          </a:ln>
        </p:spPr>
        <p:txBody>
          <a:bodyPr wrap="square" rtlCol="0">
            <a:spAutoFit/>
          </a:bodyPr>
          <a:lstStyle/>
          <a:p>
            <a:r>
              <a:rPr lang="fr-FR" sz="1400" dirty="0">
                <a:solidFill>
                  <a:schemeClr val="accent1">
                    <a:lumMod val="75000"/>
                  </a:schemeClr>
                </a:solidFill>
              </a:rPr>
              <a:t>Write</a:t>
            </a:r>
          </a:p>
          <a:p>
            <a:r>
              <a:rPr lang="fr-FR" sz="1400" dirty="0" err="1">
                <a:solidFill>
                  <a:schemeClr val="accent1">
                    <a:lumMod val="75000"/>
                  </a:schemeClr>
                </a:solidFill>
              </a:rPr>
              <a:t>register</a:t>
            </a:r>
            <a:endParaRPr lang="fr-FR" sz="1400" dirty="0">
              <a:solidFill>
                <a:schemeClr val="accent1">
                  <a:lumMod val="75000"/>
                </a:schemeClr>
              </a:solidFill>
            </a:endParaRPr>
          </a:p>
        </p:txBody>
      </p:sp>
      <p:sp>
        <p:nvSpPr>
          <p:cNvPr id="188" name="RegWrite"/>
          <p:cNvSpPr txBox="1"/>
          <p:nvPr/>
        </p:nvSpPr>
        <p:spPr>
          <a:xfrm>
            <a:off x="4499829" y="2659744"/>
            <a:ext cx="862031" cy="307777"/>
          </a:xfrm>
          <a:prstGeom prst="rect">
            <a:avLst/>
          </a:prstGeom>
          <a:noFill/>
          <a:ln>
            <a:noFill/>
          </a:ln>
        </p:spPr>
        <p:txBody>
          <a:bodyPr wrap="none" rtlCol="0">
            <a:spAutoFit/>
          </a:bodyPr>
          <a:lstStyle/>
          <a:p>
            <a:r>
              <a:rPr lang="fr-FR" sz="1400" dirty="0" err="1">
                <a:solidFill>
                  <a:srgbClr val="00B050"/>
                </a:solidFill>
              </a:rPr>
              <a:t>RegWrite</a:t>
            </a:r>
            <a:endParaRPr lang="fr-FR" sz="1400" dirty="0">
              <a:solidFill>
                <a:srgbClr val="00B050"/>
              </a:solidFill>
            </a:endParaRPr>
          </a:p>
        </p:txBody>
      </p:sp>
      <p:sp>
        <p:nvSpPr>
          <p:cNvPr id="189" name="Write data"/>
          <p:cNvSpPr txBox="1"/>
          <p:nvPr/>
        </p:nvSpPr>
        <p:spPr>
          <a:xfrm>
            <a:off x="3906711" y="4876379"/>
            <a:ext cx="907361" cy="523220"/>
          </a:xfrm>
          <a:prstGeom prst="rect">
            <a:avLst/>
          </a:prstGeom>
          <a:noFill/>
          <a:ln>
            <a:noFill/>
          </a:ln>
        </p:spPr>
        <p:txBody>
          <a:bodyPr wrap="square" rtlCol="0">
            <a:spAutoFit/>
          </a:bodyPr>
          <a:lstStyle/>
          <a:p>
            <a:r>
              <a:rPr lang="fr-FR" sz="1400" dirty="0">
                <a:solidFill>
                  <a:schemeClr val="accent1">
                    <a:lumMod val="75000"/>
                  </a:schemeClr>
                </a:solidFill>
              </a:rPr>
              <a:t>Write</a:t>
            </a:r>
          </a:p>
          <a:p>
            <a:r>
              <a:rPr lang="fr-FR" sz="1400" dirty="0">
                <a:solidFill>
                  <a:schemeClr val="accent1">
                    <a:lumMod val="75000"/>
                  </a:schemeClr>
                </a:solidFill>
              </a:rPr>
              <a:t>data</a:t>
            </a:r>
          </a:p>
        </p:txBody>
      </p:sp>
      <p:sp>
        <p:nvSpPr>
          <p:cNvPr id="191" name="Read data 2"/>
          <p:cNvSpPr txBox="1"/>
          <p:nvPr/>
        </p:nvSpPr>
        <p:spPr>
          <a:xfrm>
            <a:off x="5195580" y="4353663"/>
            <a:ext cx="724049" cy="523220"/>
          </a:xfrm>
          <a:prstGeom prst="rect">
            <a:avLst/>
          </a:prstGeom>
          <a:noFill/>
          <a:ln>
            <a:noFill/>
          </a:ln>
        </p:spPr>
        <p:txBody>
          <a:bodyPr wrap="square" rtlCol="0">
            <a:spAutoFit/>
          </a:bodyPr>
          <a:lstStyle/>
          <a:p>
            <a:pPr algn="r"/>
            <a:r>
              <a:rPr lang="fr-FR" sz="1400" dirty="0"/>
              <a:t>Read data 2</a:t>
            </a:r>
          </a:p>
        </p:txBody>
      </p:sp>
      <p:cxnSp>
        <p:nvCxnSpPr>
          <p:cNvPr id="192" name="ALUOpConnector"/>
          <p:cNvCxnSpPr/>
          <p:nvPr/>
        </p:nvCxnSpPr>
        <p:spPr>
          <a:xfrm flipH="1" flipV="1">
            <a:off x="8131025" y="4607196"/>
            <a:ext cx="1" cy="337817"/>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93" name="ALU_label"/>
          <p:cNvSpPr txBox="1"/>
          <p:nvPr/>
        </p:nvSpPr>
        <p:spPr>
          <a:xfrm>
            <a:off x="7989742" y="4087680"/>
            <a:ext cx="566374" cy="369332"/>
          </a:xfrm>
          <a:prstGeom prst="rect">
            <a:avLst/>
          </a:prstGeom>
          <a:noFill/>
          <a:ln>
            <a:noFill/>
          </a:ln>
        </p:spPr>
        <p:txBody>
          <a:bodyPr wrap="none" rtlCol="0">
            <a:spAutoFit/>
          </a:bodyPr>
          <a:lstStyle/>
          <a:p>
            <a:r>
              <a:rPr lang="fr-FR" b="1" dirty="0"/>
              <a:t>UAL</a:t>
            </a:r>
          </a:p>
        </p:txBody>
      </p:sp>
      <p:sp>
        <p:nvSpPr>
          <p:cNvPr id="194" name="ALUOp"/>
          <p:cNvSpPr txBox="1"/>
          <p:nvPr/>
        </p:nvSpPr>
        <p:spPr>
          <a:xfrm>
            <a:off x="7794967" y="4959598"/>
            <a:ext cx="688971" cy="307777"/>
          </a:xfrm>
          <a:prstGeom prst="rect">
            <a:avLst/>
          </a:prstGeom>
          <a:noFill/>
          <a:ln>
            <a:noFill/>
          </a:ln>
        </p:spPr>
        <p:txBody>
          <a:bodyPr wrap="none" rtlCol="0">
            <a:spAutoFit/>
          </a:bodyPr>
          <a:lstStyle/>
          <a:p>
            <a:r>
              <a:rPr lang="fr-FR" sz="1400" dirty="0" err="1">
                <a:solidFill>
                  <a:srgbClr val="C00000"/>
                </a:solidFill>
              </a:rPr>
              <a:t>ALUOp</a:t>
            </a:r>
            <a:endParaRPr lang="fr-FR" sz="1400" dirty="0">
              <a:solidFill>
                <a:srgbClr val="C00000"/>
              </a:solidFill>
            </a:endParaRPr>
          </a:p>
        </p:txBody>
      </p:sp>
      <p:sp>
        <p:nvSpPr>
          <p:cNvPr id="197" name="I[15-11]"/>
          <p:cNvSpPr txBox="1"/>
          <p:nvPr/>
        </p:nvSpPr>
        <p:spPr>
          <a:xfrm>
            <a:off x="2249784" y="4946191"/>
            <a:ext cx="758541" cy="307777"/>
          </a:xfrm>
          <a:prstGeom prst="rect">
            <a:avLst/>
          </a:prstGeom>
          <a:noFill/>
          <a:ln>
            <a:noFill/>
          </a:ln>
        </p:spPr>
        <p:txBody>
          <a:bodyPr wrap="none" rtlCol="0">
            <a:spAutoFit/>
          </a:bodyPr>
          <a:lstStyle/>
          <a:p>
            <a:r>
              <a:rPr lang="fr-FR" sz="1400" dirty="0">
                <a:solidFill>
                  <a:srgbClr val="002060"/>
                </a:solidFill>
              </a:rPr>
              <a:t>I[15-11]</a:t>
            </a:r>
          </a:p>
        </p:txBody>
      </p:sp>
      <p:cxnSp>
        <p:nvCxnSpPr>
          <p:cNvPr id="198" name="Straight Arrow Connector 197"/>
          <p:cNvCxnSpPr/>
          <p:nvPr/>
        </p:nvCxnSpPr>
        <p:spPr>
          <a:xfrm>
            <a:off x="3397740" y="4649915"/>
            <a:ext cx="508971" cy="0"/>
          </a:xfrm>
          <a:prstGeom prst="straightConnector1">
            <a:avLst/>
          </a:prstGeom>
          <a:ln w="31750">
            <a:solidFill>
              <a:schemeClr val="accent1">
                <a:lumMod val="75000"/>
              </a:schemeClr>
            </a:solidFill>
            <a:tailEnd type="triangle"/>
          </a:ln>
          <a:effectLst>
            <a:glow rad="127000">
              <a:schemeClr val="accent1">
                <a:lumMod val="75000"/>
                <a:alpha val="35000"/>
              </a:schemeClr>
            </a:glow>
          </a:effectLst>
        </p:spPr>
        <p:style>
          <a:lnRef idx="1">
            <a:schemeClr val="accent1"/>
          </a:lnRef>
          <a:fillRef idx="0">
            <a:schemeClr val="accent1"/>
          </a:fillRef>
          <a:effectRef idx="0">
            <a:schemeClr val="accent1"/>
          </a:effectRef>
          <a:fontRef idx="minor">
            <a:schemeClr val="tx1"/>
          </a:fontRef>
        </p:style>
      </p:cxnSp>
      <p:sp>
        <p:nvSpPr>
          <p:cNvPr id="199" name="Oval 198"/>
          <p:cNvSpPr/>
          <p:nvPr/>
        </p:nvSpPr>
        <p:spPr>
          <a:xfrm>
            <a:off x="2180434" y="4042563"/>
            <a:ext cx="126000" cy="126000"/>
          </a:xfrm>
          <a:prstGeom prst="ellipse">
            <a:avLst/>
          </a:prstGeom>
          <a:solidFill>
            <a:schemeClr val="accent1">
              <a:lumMod val="75000"/>
            </a:schemeClr>
          </a:solidFill>
          <a:ln>
            <a:solidFill>
              <a:schemeClr val="accent1">
                <a:lumMod val="75000"/>
              </a:schemeClr>
            </a:solidFill>
          </a:ln>
          <a:effectLst>
            <a:glow rad="127000">
              <a:schemeClr val="accent1">
                <a:lumMod val="75000"/>
                <a:alpha val="3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00" name="Oval 199"/>
          <p:cNvSpPr/>
          <p:nvPr/>
        </p:nvSpPr>
        <p:spPr>
          <a:xfrm>
            <a:off x="2178349" y="5183879"/>
            <a:ext cx="126000" cy="12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01" name="Oval 200"/>
          <p:cNvSpPr/>
          <p:nvPr/>
        </p:nvSpPr>
        <p:spPr>
          <a:xfrm>
            <a:off x="2179803" y="3522359"/>
            <a:ext cx="126000" cy="126000"/>
          </a:xfrm>
          <a:prstGeom prst="ellipse">
            <a:avLst/>
          </a:prstGeom>
          <a:solidFill>
            <a:schemeClr val="accent1">
              <a:lumMod val="75000"/>
            </a:schemeClr>
          </a:solidFill>
          <a:ln>
            <a:solidFill>
              <a:schemeClr val="accent1">
                <a:lumMod val="75000"/>
              </a:schemeClr>
            </a:solidFill>
          </a:ln>
          <a:effectLst>
            <a:glow rad="127000">
              <a:schemeClr val="accent1">
                <a:lumMod val="75000"/>
                <a:alpha val="3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02" name="I[25-21]"/>
          <p:cNvSpPr txBox="1"/>
          <p:nvPr/>
        </p:nvSpPr>
        <p:spPr>
          <a:xfrm>
            <a:off x="2239750" y="3300835"/>
            <a:ext cx="758541" cy="307777"/>
          </a:xfrm>
          <a:prstGeom prst="rect">
            <a:avLst/>
          </a:prstGeom>
          <a:noFill/>
          <a:ln>
            <a:noFill/>
          </a:ln>
        </p:spPr>
        <p:txBody>
          <a:bodyPr wrap="none" rtlCol="0">
            <a:spAutoFit/>
          </a:bodyPr>
          <a:lstStyle/>
          <a:p>
            <a:r>
              <a:rPr lang="fr-FR" sz="1400" dirty="0">
                <a:solidFill>
                  <a:srgbClr val="002060"/>
                </a:solidFill>
              </a:rPr>
              <a:t>I[25-21]</a:t>
            </a:r>
          </a:p>
        </p:txBody>
      </p:sp>
      <p:sp>
        <p:nvSpPr>
          <p:cNvPr id="203" name="I[20-16]"/>
          <p:cNvSpPr txBox="1"/>
          <p:nvPr/>
        </p:nvSpPr>
        <p:spPr>
          <a:xfrm>
            <a:off x="2239750" y="3792068"/>
            <a:ext cx="768159" cy="307777"/>
          </a:xfrm>
          <a:prstGeom prst="rect">
            <a:avLst/>
          </a:prstGeom>
          <a:noFill/>
          <a:ln>
            <a:noFill/>
          </a:ln>
        </p:spPr>
        <p:txBody>
          <a:bodyPr wrap="none" rtlCol="0">
            <a:spAutoFit/>
          </a:bodyPr>
          <a:lstStyle/>
          <a:p>
            <a:r>
              <a:rPr lang="fr-FR" sz="1400" b="1" dirty="0">
                <a:solidFill>
                  <a:srgbClr val="00B050"/>
                </a:solidFill>
              </a:rPr>
              <a:t>I[20-16]</a:t>
            </a:r>
          </a:p>
        </p:txBody>
      </p:sp>
      <p:sp>
        <p:nvSpPr>
          <p:cNvPr id="208" name="Oval 207"/>
          <p:cNvSpPr/>
          <p:nvPr/>
        </p:nvSpPr>
        <p:spPr>
          <a:xfrm>
            <a:off x="2076749" y="1102694"/>
            <a:ext cx="101600" cy="1016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09" name="Group 208"/>
          <p:cNvGrpSpPr/>
          <p:nvPr/>
        </p:nvGrpSpPr>
        <p:grpSpPr>
          <a:xfrm>
            <a:off x="115644" y="3210726"/>
            <a:ext cx="1961105" cy="1803400"/>
            <a:chOff x="9576574" y="850900"/>
            <a:chExt cx="1961105" cy="1803400"/>
          </a:xfrm>
        </p:grpSpPr>
        <p:sp>
          <p:nvSpPr>
            <p:cNvPr id="210" name="Rectangle 209"/>
            <p:cNvSpPr/>
            <p:nvPr/>
          </p:nvSpPr>
          <p:spPr>
            <a:xfrm>
              <a:off x="9576574" y="850900"/>
              <a:ext cx="1943100" cy="1803400"/>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fr-FR" dirty="0"/>
            </a:p>
          </p:txBody>
        </p:sp>
        <p:sp>
          <p:nvSpPr>
            <p:cNvPr id="211" name="Read address"/>
            <p:cNvSpPr txBox="1"/>
            <p:nvPr/>
          </p:nvSpPr>
          <p:spPr>
            <a:xfrm>
              <a:off x="9594579" y="864969"/>
              <a:ext cx="965200" cy="646331"/>
            </a:xfrm>
            <a:prstGeom prst="rect">
              <a:avLst/>
            </a:prstGeom>
            <a:noFill/>
            <a:ln>
              <a:noFill/>
            </a:ln>
          </p:spPr>
          <p:txBody>
            <a:bodyPr wrap="square" rtlCol="0">
              <a:spAutoFit/>
            </a:bodyPr>
            <a:lstStyle/>
            <a:p>
              <a:r>
                <a:rPr lang="fr-FR" dirty="0"/>
                <a:t>Read </a:t>
              </a:r>
              <a:r>
                <a:rPr lang="fr-FR" dirty="0" err="1"/>
                <a:t>address</a:t>
              </a:r>
              <a:endParaRPr lang="fr-FR" dirty="0"/>
            </a:p>
          </p:txBody>
        </p:sp>
        <p:sp>
          <p:nvSpPr>
            <p:cNvPr id="212" name="Instruction"/>
            <p:cNvSpPr txBox="1"/>
            <p:nvPr/>
          </p:nvSpPr>
          <p:spPr>
            <a:xfrm>
              <a:off x="10331179" y="864969"/>
              <a:ext cx="1206500" cy="646331"/>
            </a:xfrm>
            <a:prstGeom prst="rect">
              <a:avLst/>
            </a:prstGeom>
            <a:noFill/>
            <a:ln>
              <a:noFill/>
            </a:ln>
          </p:spPr>
          <p:txBody>
            <a:bodyPr wrap="square" rtlCol="0">
              <a:spAutoFit/>
            </a:bodyPr>
            <a:lstStyle/>
            <a:p>
              <a:pPr algn="r"/>
              <a:r>
                <a:rPr lang="fr-FR" dirty="0"/>
                <a:t>Instruction [31-0]</a:t>
              </a:r>
            </a:p>
          </p:txBody>
        </p:sp>
        <p:sp>
          <p:nvSpPr>
            <p:cNvPr id="213" name="TextBox 212"/>
            <p:cNvSpPr txBox="1"/>
            <p:nvPr/>
          </p:nvSpPr>
          <p:spPr>
            <a:xfrm>
              <a:off x="9936898" y="1791384"/>
              <a:ext cx="1222451" cy="646331"/>
            </a:xfrm>
            <a:prstGeom prst="rect">
              <a:avLst/>
            </a:prstGeom>
            <a:noFill/>
            <a:ln>
              <a:noFill/>
            </a:ln>
          </p:spPr>
          <p:txBody>
            <a:bodyPr wrap="none" rtlCol="0">
              <a:spAutoFit/>
            </a:bodyPr>
            <a:lstStyle/>
            <a:p>
              <a:r>
                <a:rPr lang="fr-FR" b="1" dirty="0"/>
                <a:t>Instruction</a:t>
              </a:r>
            </a:p>
            <a:p>
              <a:pPr algn="ctr"/>
              <a:r>
                <a:rPr lang="fr-FR" b="1" dirty="0"/>
                <a:t>memory</a:t>
              </a:r>
            </a:p>
          </p:txBody>
        </p:sp>
      </p:grpSp>
      <p:cxnSp>
        <p:nvCxnSpPr>
          <p:cNvPr id="218" name="Straight Arrow Connector 217"/>
          <p:cNvCxnSpPr/>
          <p:nvPr/>
        </p:nvCxnSpPr>
        <p:spPr>
          <a:xfrm>
            <a:off x="475968" y="2640058"/>
            <a:ext cx="0" cy="57066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3013575" y="4165424"/>
            <a:ext cx="378320" cy="1315810"/>
          </a:xfrm>
          <a:prstGeom prst="roundRect">
            <a:avLst>
              <a:gd name="adj" fmla="val 50000"/>
            </a:avLst>
          </a:prstGeom>
          <a:solidFill>
            <a:schemeClr val="bg1">
              <a:lumMod val="95000"/>
            </a:schemeClr>
          </a:solidFill>
          <a:ln w="38100">
            <a:solidFill>
              <a:schemeClr val="accent1">
                <a:lumMod val="75000"/>
              </a:schemeClr>
            </a:solidFill>
          </a:ln>
          <a:effectLst>
            <a:glow rad="127000">
              <a:schemeClr val="accent1">
                <a:lumMod val="75000"/>
                <a:alpha val="35000"/>
              </a:schemeClr>
            </a:glow>
          </a:effectLst>
        </p:spPr>
        <p:style>
          <a:lnRef idx="2">
            <a:schemeClr val="accent1">
              <a:shade val="50000"/>
            </a:schemeClr>
          </a:lnRef>
          <a:fillRef idx="1">
            <a:schemeClr val="accent1"/>
          </a:fillRef>
          <a:effectRef idx="0">
            <a:schemeClr val="accent1"/>
          </a:effectRef>
          <a:fontRef idx="minor">
            <a:schemeClr val="lt1"/>
          </a:fontRef>
        </p:style>
        <p:txBody>
          <a:bodyPr vert="wordArtVert" rtlCol="0" anchor="ctr" anchorCtr="1"/>
          <a:lstStyle/>
          <a:p>
            <a:pPr algn="ctr"/>
            <a:r>
              <a:rPr lang="fr-FR" sz="1200" b="1" dirty="0">
                <a:solidFill>
                  <a:schemeClr val="tx1"/>
                </a:solidFill>
              </a:rPr>
              <a:t>0mux1</a:t>
            </a:r>
          </a:p>
        </p:txBody>
      </p:sp>
      <p:cxnSp>
        <p:nvCxnSpPr>
          <p:cNvPr id="196" name="I[15-11] BUS"/>
          <p:cNvCxnSpPr/>
          <p:nvPr/>
        </p:nvCxnSpPr>
        <p:spPr>
          <a:xfrm>
            <a:off x="2249784" y="5257155"/>
            <a:ext cx="758541"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2546406" y="4128621"/>
            <a:ext cx="0" cy="261610"/>
          </a:xfrm>
          <a:prstGeom prst="line">
            <a:avLst/>
          </a:prstGeom>
          <a:ln w="31750">
            <a:solidFill>
              <a:schemeClr val="accent1">
                <a:lumMod val="75000"/>
              </a:schemeClr>
            </a:solidFill>
          </a:ln>
          <a:effectLst>
            <a:glow rad="127000">
              <a:schemeClr val="accent1">
                <a:lumMod val="75000"/>
                <a:alpha val="35000"/>
              </a:schemeClr>
            </a:glow>
          </a:effectLst>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2541446" y="4390231"/>
            <a:ext cx="441145" cy="0"/>
          </a:xfrm>
          <a:prstGeom prst="straightConnector1">
            <a:avLst/>
          </a:prstGeom>
          <a:ln w="31750">
            <a:solidFill>
              <a:schemeClr val="accent1">
                <a:lumMod val="75000"/>
              </a:schemeClr>
            </a:solidFill>
            <a:tailEnd type="triangle"/>
          </a:ln>
          <a:effectLst>
            <a:glow rad="127000">
              <a:schemeClr val="accent1">
                <a:lumMod val="75000"/>
                <a:alpha val="35000"/>
              </a:schemeClr>
            </a:glow>
          </a:effectLst>
        </p:spPr>
        <p:style>
          <a:lnRef idx="1">
            <a:schemeClr val="accent1"/>
          </a:lnRef>
          <a:fillRef idx="0">
            <a:schemeClr val="accent1"/>
          </a:fillRef>
          <a:effectRef idx="0">
            <a:schemeClr val="accent1"/>
          </a:effectRef>
          <a:fontRef idx="minor">
            <a:schemeClr val="tx1"/>
          </a:fontRef>
        </p:style>
      </p:cxnSp>
      <p:sp>
        <p:nvSpPr>
          <p:cNvPr id="72" name="Oval 71"/>
          <p:cNvSpPr/>
          <p:nvPr/>
        </p:nvSpPr>
        <p:spPr>
          <a:xfrm>
            <a:off x="2480839" y="4050293"/>
            <a:ext cx="126000" cy="126000"/>
          </a:xfrm>
          <a:prstGeom prst="ellipse">
            <a:avLst/>
          </a:prstGeom>
          <a:solidFill>
            <a:schemeClr val="accent1">
              <a:lumMod val="75000"/>
            </a:schemeClr>
          </a:solidFill>
          <a:ln>
            <a:solidFill>
              <a:schemeClr val="accent1">
                <a:lumMod val="75000"/>
              </a:schemeClr>
            </a:solidFill>
          </a:ln>
          <a:effectLst>
            <a:glow rad="127000">
              <a:schemeClr val="accent1">
                <a:lumMod val="75000"/>
                <a:alpha val="3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cxnSp>
        <p:nvCxnSpPr>
          <p:cNvPr id="73" name="Straight Connector 72"/>
          <p:cNvCxnSpPr/>
          <p:nvPr/>
        </p:nvCxnSpPr>
        <p:spPr>
          <a:xfrm flipV="1">
            <a:off x="3202734" y="5481234"/>
            <a:ext cx="1" cy="360520"/>
          </a:xfrm>
          <a:prstGeom prst="line">
            <a:avLst/>
          </a:prstGeom>
          <a:ln w="28575">
            <a:solidFill>
              <a:srgbClr val="00B050"/>
            </a:solidFill>
          </a:ln>
          <a:effectLst>
            <a:glow rad="127000">
              <a:srgbClr val="00B050">
                <a:alpha val="35000"/>
              </a:srgbClr>
            </a:glow>
          </a:effectLst>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2855683" y="5798613"/>
            <a:ext cx="694101" cy="307777"/>
          </a:xfrm>
          <a:prstGeom prst="rect">
            <a:avLst/>
          </a:prstGeom>
          <a:noFill/>
        </p:spPr>
        <p:txBody>
          <a:bodyPr wrap="none" rtlCol="0">
            <a:spAutoFit/>
          </a:bodyPr>
          <a:lstStyle/>
          <a:p>
            <a:r>
              <a:rPr lang="fr-FR" sz="1400" dirty="0" err="1">
                <a:solidFill>
                  <a:srgbClr val="00B050"/>
                </a:solidFill>
              </a:rPr>
              <a:t>RegDst</a:t>
            </a:r>
            <a:endParaRPr lang="fr-FR" sz="1400" dirty="0">
              <a:solidFill>
                <a:srgbClr val="00B050"/>
              </a:solidFill>
            </a:endParaRPr>
          </a:p>
        </p:txBody>
      </p:sp>
      <p:grpSp>
        <p:nvGrpSpPr>
          <p:cNvPr id="79" name="Group 78"/>
          <p:cNvGrpSpPr/>
          <p:nvPr/>
        </p:nvGrpSpPr>
        <p:grpSpPr>
          <a:xfrm>
            <a:off x="5390604" y="5793121"/>
            <a:ext cx="624403" cy="784114"/>
            <a:chOff x="5147576" y="5528551"/>
            <a:chExt cx="713404" cy="895880"/>
          </a:xfrm>
        </p:grpSpPr>
        <p:sp>
          <p:nvSpPr>
            <p:cNvPr id="80" name="Oval 79"/>
            <p:cNvSpPr/>
            <p:nvPr/>
          </p:nvSpPr>
          <p:spPr>
            <a:xfrm>
              <a:off x="5181954" y="5528551"/>
              <a:ext cx="627851" cy="895880"/>
            </a:xfrm>
            <a:prstGeom prst="ellipse">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81" name="TextBox 80"/>
            <p:cNvSpPr txBox="1"/>
            <p:nvPr/>
          </p:nvSpPr>
          <p:spPr>
            <a:xfrm>
              <a:off x="5147576" y="5666854"/>
              <a:ext cx="713404" cy="527470"/>
            </a:xfrm>
            <a:prstGeom prst="rect">
              <a:avLst/>
            </a:prstGeom>
            <a:noFill/>
            <a:ln>
              <a:noFill/>
            </a:ln>
          </p:spPr>
          <p:txBody>
            <a:bodyPr wrap="none" rtlCol="0">
              <a:spAutoFit/>
            </a:bodyPr>
            <a:lstStyle/>
            <a:p>
              <a:pPr algn="ctr"/>
              <a:r>
                <a:rPr lang="fr-FR" sz="1200" dirty="0" err="1"/>
                <a:t>sign</a:t>
              </a:r>
              <a:endParaRPr lang="fr-FR" sz="1200" dirty="0"/>
            </a:p>
            <a:p>
              <a:pPr algn="ctr"/>
              <a:r>
                <a:rPr lang="fr-FR" sz="1200" dirty="0" err="1"/>
                <a:t>extend</a:t>
              </a:r>
              <a:endParaRPr lang="fr-FR" sz="1200" dirty="0"/>
            </a:p>
          </p:txBody>
        </p:sp>
      </p:grpSp>
      <p:cxnSp>
        <p:nvCxnSpPr>
          <p:cNvPr id="100" name="Elbow Connector 99"/>
          <p:cNvCxnSpPr/>
          <p:nvPr/>
        </p:nvCxnSpPr>
        <p:spPr>
          <a:xfrm rot="16200000" flipH="1">
            <a:off x="9811848" y="3025729"/>
            <a:ext cx="504179" cy="2425254"/>
          </a:xfrm>
          <a:prstGeom prst="bentConnector4">
            <a:avLst>
              <a:gd name="adj1" fmla="val 397329"/>
              <a:gd name="adj2" fmla="val 86287"/>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Elbow Connector 100"/>
          <p:cNvCxnSpPr>
            <a:stCxn id="114" idx="0"/>
            <a:endCxn id="103" idx="1"/>
          </p:cNvCxnSpPr>
          <p:nvPr/>
        </p:nvCxnSpPr>
        <p:spPr>
          <a:xfrm rot="5400000" flipH="1" flipV="1">
            <a:off x="8784062" y="3583894"/>
            <a:ext cx="447320" cy="312823"/>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Rectangle 101"/>
          <p:cNvSpPr/>
          <p:nvPr/>
        </p:nvSpPr>
        <p:spPr>
          <a:xfrm>
            <a:off x="9164134" y="3239746"/>
            <a:ext cx="1595454" cy="1655773"/>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fr-FR" dirty="0"/>
          </a:p>
        </p:txBody>
      </p:sp>
      <p:sp>
        <p:nvSpPr>
          <p:cNvPr id="103" name="Read address"/>
          <p:cNvSpPr txBox="1"/>
          <p:nvPr/>
        </p:nvSpPr>
        <p:spPr>
          <a:xfrm>
            <a:off x="9164134" y="3251298"/>
            <a:ext cx="792513" cy="530694"/>
          </a:xfrm>
          <a:prstGeom prst="rect">
            <a:avLst/>
          </a:prstGeom>
          <a:noFill/>
        </p:spPr>
        <p:txBody>
          <a:bodyPr wrap="square" rtlCol="0">
            <a:spAutoFit/>
          </a:bodyPr>
          <a:lstStyle/>
          <a:p>
            <a:r>
              <a:rPr lang="fr-FR" sz="1400" dirty="0"/>
              <a:t>Read </a:t>
            </a:r>
            <a:r>
              <a:rPr lang="fr-FR" sz="1400" dirty="0" err="1"/>
              <a:t>address</a:t>
            </a:r>
            <a:endParaRPr lang="fr-FR" sz="1400" dirty="0"/>
          </a:p>
        </p:txBody>
      </p:sp>
      <p:sp>
        <p:nvSpPr>
          <p:cNvPr id="104" name="Instruction"/>
          <p:cNvSpPr txBox="1"/>
          <p:nvPr/>
        </p:nvSpPr>
        <p:spPr>
          <a:xfrm>
            <a:off x="9854323" y="3251298"/>
            <a:ext cx="905264" cy="530694"/>
          </a:xfrm>
          <a:prstGeom prst="rect">
            <a:avLst/>
          </a:prstGeom>
          <a:noFill/>
        </p:spPr>
        <p:txBody>
          <a:bodyPr wrap="square" rtlCol="0">
            <a:spAutoFit/>
          </a:bodyPr>
          <a:lstStyle/>
          <a:p>
            <a:pPr algn="r"/>
            <a:r>
              <a:rPr lang="fr-FR" sz="1400" dirty="0"/>
              <a:t>Read data</a:t>
            </a:r>
          </a:p>
        </p:txBody>
      </p:sp>
      <p:sp>
        <p:nvSpPr>
          <p:cNvPr id="105" name="TextBox 104"/>
          <p:cNvSpPr txBox="1"/>
          <p:nvPr/>
        </p:nvSpPr>
        <p:spPr>
          <a:xfrm>
            <a:off x="9854325" y="4267446"/>
            <a:ext cx="813204" cy="530694"/>
          </a:xfrm>
          <a:prstGeom prst="rect">
            <a:avLst/>
          </a:prstGeom>
          <a:noFill/>
        </p:spPr>
        <p:txBody>
          <a:bodyPr wrap="none" rtlCol="0">
            <a:spAutoFit/>
          </a:bodyPr>
          <a:lstStyle/>
          <a:p>
            <a:pPr algn="ctr"/>
            <a:r>
              <a:rPr lang="fr-FR" b="1" dirty="0"/>
              <a:t>Data </a:t>
            </a:r>
          </a:p>
          <a:p>
            <a:pPr algn="ctr"/>
            <a:r>
              <a:rPr lang="fr-FR" b="1" dirty="0"/>
              <a:t>memory</a:t>
            </a:r>
          </a:p>
        </p:txBody>
      </p:sp>
      <p:cxnSp>
        <p:nvCxnSpPr>
          <p:cNvPr id="106" name="Straight Arrow Connector 105"/>
          <p:cNvCxnSpPr/>
          <p:nvPr/>
        </p:nvCxnSpPr>
        <p:spPr>
          <a:xfrm>
            <a:off x="10759587" y="3604874"/>
            <a:ext cx="516978" cy="0"/>
          </a:xfrm>
          <a:prstGeom prst="straightConnector1">
            <a:avLst/>
          </a:prstGeom>
          <a:ln w="57150">
            <a:solidFill>
              <a:schemeClr val="accent1">
                <a:lumMod val="75000"/>
              </a:schemeClr>
            </a:solidFill>
            <a:tailEnd type="triangle"/>
          </a:ln>
          <a:effectLst>
            <a:glow rad="127000">
              <a:schemeClr val="accent1">
                <a:lumMod val="75000"/>
                <a:alpha val="35000"/>
              </a:schemeClr>
            </a:glow>
          </a:effectLst>
        </p:spPr>
        <p:style>
          <a:lnRef idx="1">
            <a:schemeClr val="accent1"/>
          </a:lnRef>
          <a:fillRef idx="0">
            <a:schemeClr val="accent1"/>
          </a:fillRef>
          <a:effectRef idx="0">
            <a:schemeClr val="accent1"/>
          </a:effectRef>
          <a:fontRef idx="minor">
            <a:schemeClr val="tx1"/>
          </a:fontRef>
        </p:style>
      </p:cxnSp>
      <p:sp>
        <p:nvSpPr>
          <p:cNvPr id="107" name="Read address"/>
          <p:cNvSpPr txBox="1"/>
          <p:nvPr/>
        </p:nvSpPr>
        <p:spPr>
          <a:xfrm>
            <a:off x="9164134" y="3792420"/>
            <a:ext cx="792513" cy="530694"/>
          </a:xfrm>
          <a:prstGeom prst="rect">
            <a:avLst/>
          </a:prstGeom>
          <a:noFill/>
        </p:spPr>
        <p:txBody>
          <a:bodyPr wrap="square" rtlCol="0">
            <a:spAutoFit/>
          </a:bodyPr>
          <a:lstStyle/>
          <a:p>
            <a:r>
              <a:rPr lang="fr-FR" sz="1400" dirty="0"/>
              <a:t>Write </a:t>
            </a:r>
            <a:r>
              <a:rPr lang="fr-FR" sz="1400" dirty="0" err="1"/>
              <a:t>address</a:t>
            </a:r>
            <a:endParaRPr lang="fr-FR" sz="1400" dirty="0"/>
          </a:p>
        </p:txBody>
      </p:sp>
      <p:sp>
        <p:nvSpPr>
          <p:cNvPr id="108" name="Read address"/>
          <p:cNvSpPr txBox="1"/>
          <p:nvPr/>
        </p:nvSpPr>
        <p:spPr>
          <a:xfrm>
            <a:off x="9164134" y="4333541"/>
            <a:ext cx="792513" cy="530694"/>
          </a:xfrm>
          <a:prstGeom prst="rect">
            <a:avLst/>
          </a:prstGeom>
          <a:noFill/>
        </p:spPr>
        <p:txBody>
          <a:bodyPr wrap="square" rtlCol="0">
            <a:spAutoFit/>
          </a:bodyPr>
          <a:lstStyle/>
          <a:p>
            <a:r>
              <a:rPr lang="fr-FR" sz="1400" dirty="0"/>
              <a:t>Write data</a:t>
            </a:r>
          </a:p>
        </p:txBody>
      </p:sp>
      <p:cxnSp>
        <p:nvCxnSpPr>
          <p:cNvPr id="109" name="Straight Arrow Connector 108"/>
          <p:cNvCxnSpPr/>
          <p:nvPr/>
        </p:nvCxnSpPr>
        <p:spPr>
          <a:xfrm>
            <a:off x="8624278" y="4034657"/>
            <a:ext cx="536515" cy="80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102" idx="0"/>
          </p:cNvCxnSpPr>
          <p:nvPr/>
        </p:nvCxnSpPr>
        <p:spPr>
          <a:xfrm flipV="1">
            <a:off x="9961861" y="2988839"/>
            <a:ext cx="0" cy="250907"/>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V="1">
            <a:off x="9967176" y="4895520"/>
            <a:ext cx="0" cy="27336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9468783" y="2718245"/>
            <a:ext cx="978986" cy="307777"/>
          </a:xfrm>
          <a:prstGeom prst="rect">
            <a:avLst/>
          </a:prstGeom>
          <a:noFill/>
        </p:spPr>
        <p:txBody>
          <a:bodyPr wrap="none" rtlCol="0">
            <a:spAutoFit/>
          </a:bodyPr>
          <a:lstStyle/>
          <a:p>
            <a:r>
              <a:rPr lang="fr-FR" sz="1400" dirty="0" err="1">
                <a:solidFill>
                  <a:srgbClr val="C00000"/>
                </a:solidFill>
              </a:rPr>
              <a:t>MemWrite</a:t>
            </a:r>
            <a:endParaRPr lang="fr-FR" sz="1400" dirty="0">
              <a:solidFill>
                <a:srgbClr val="C00000"/>
              </a:solidFill>
            </a:endParaRPr>
          </a:p>
        </p:txBody>
      </p:sp>
      <p:sp>
        <p:nvSpPr>
          <p:cNvPr id="113" name="TextBox 112"/>
          <p:cNvSpPr txBox="1"/>
          <p:nvPr/>
        </p:nvSpPr>
        <p:spPr>
          <a:xfrm>
            <a:off x="9501057" y="5121540"/>
            <a:ext cx="936538" cy="307777"/>
          </a:xfrm>
          <a:prstGeom prst="rect">
            <a:avLst/>
          </a:prstGeom>
          <a:noFill/>
        </p:spPr>
        <p:txBody>
          <a:bodyPr wrap="none" rtlCol="0">
            <a:spAutoFit/>
          </a:bodyPr>
          <a:lstStyle/>
          <a:p>
            <a:r>
              <a:rPr lang="fr-FR" sz="1400" dirty="0" err="1">
                <a:solidFill>
                  <a:srgbClr val="C00000"/>
                </a:solidFill>
              </a:rPr>
              <a:t>MemRead</a:t>
            </a:r>
            <a:endParaRPr lang="fr-FR" sz="1400" dirty="0">
              <a:solidFill>
                <a:srgbClr val="C00000"/>
              </a:solidFill>
            </a:endParaRPr>
          </a:p>
        </p:txBody>
      </p:sp>
      <p:sp>
        <p:nvSpPr>
          <p:cNvPr id="114" name="Oval 113"/>
          <p:cNvSpPr/>
          <p:nvPr/>
        </p:nvSpPr>
        <p:spPr>
          <a:xfrm>
            <a:off x="8779311" y="3963965"/>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15" name="Straight Connector 114"/>
          <p:cNvCxnSpPr/>
          <p:nvPr/>
        </p:nvCxnSpPr>
        <p:spPr>
          <a:xfrm flipV="1">
            <a:off x="11496009" y="2993097"/>
            <a:ext cx="1" cy="360520"/>
          </a:xfrm>
          <a:prstGeom prst="line">
            <a:avLst/>
          </a:prstGeom>
          <a:ln w="28575">
            <a:solidFill>
              <a:srgbClr val="00B050"/>
            </a:solidFill>
          </a:ln>
          <a:effectLst>
            <a:glow rad="127000">
              <a:srgbClr val="00B050">
                <a:alpha val="35000"/>
              </a:srgbClr>
            </a:glow>
          </a:effectLst>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11029321" y="2697136"/>
            <a:ext cx="1007135" cy="307777"/>
          </a:xfrm>
          <a:prstGeom prst="rect">
            <a:avLst/>
          </a:prstGeom>
          <a:noFill/>
        </p:spPr>
        <p:txBody>
          <a:bodyPr wrap="none" rtlCol="0">
            <a:spAutoFit/>
          </a:bodyPr>
          <a:lstStyle/>
          <a:p>
            <a:r>
              <a:rPr lang="fr-FR" sz="1400" dirty="0" err="1">
                <a:solidFill>
                  <a:srgbClr val="00B050"/>
                </a:solidFill>
              </a:rPr>
              <a:t>MemToReg</a:t>
            </a:r>
            <a:endParaRPr lang="fr-FR" sz="1400" dirty="0">
              <a:solidFill>
                <a:srgbClr val="00B050"/>
              </a:solidFill>
            </a:endParaRPr>
          </a:p>
        </p:txBody>
      </p:sp>
      <p:sp>
        <p:nvSpPr>
          <p:cNvPr id="119" name="Rounded Rectangle 118"/>
          <p:cNvSpPr/>
          <p:nvPr/>
        </p:nvSpPr>
        <p:spPr>
          <a:xfrm>
            <a:off x="11307443" y="3368043"/>
            <a:ext cx="378320" cy="1315810"/>
          </a:xfrm>
          <a:prstGeom prst="roundRect">
            <a:avLst>
              <a:gd name="adj" fmla="val 50000"/>
            </a:avLst>
          </a:prstGeom>
          <a:solidFill>
            <a:schemeClr val="bg1">
              <a:lumMod val="95000"/>
            </a:schemeClr>
          </a:solidFill>
          <a:ln w="38100">
            <a:solidFill>
              <a:schemeClr val="accent1">
                <a:lumMod val="75000"/>
              </a:schemeClr>
            </a:solidFill>
          </a:ln>
          <a:effectLst>
            <a:glow rad="127000">
              <a:schemeClr val="accent1">
                <a:lumMod val="75000"/>
                <a:alpha val="35000"/>
              </a:schemeClr>
            </a:glow>
          </a:effectLst>
        </p:spPr>
        <p:style>
          <a:lnRef idx="2">
            <a:schemeClr val="accent1">
              <a:shade val="50000"/>
            </a:schemeClr>
          </a:lnRef>
          <a:fillRef idx="1">
            <a:schemeClr val="accent1"/>
          </a:fillRef>
          <a:effectRef idx="0">
            <a:schemeClr val="accent1"/>
          </a:effectRef>
          <a:fontRef idx="minor">
            <a:schemeClr val="lt1"/>
          </a:fontRef>
        </p:style>
        <p:txBody>
          <a:bodyPr vert="wordArtVert" rtlCol="0" anchor="ctr" anchorCtr="1"/>
          <a:lstStyle/>
          <a:p>
            <a:pPr algn="ctr"/>
            <a:r>
              <a:rPr lang="fr-FR" sz="1200" b="1" dirty="0">
                <a:solidFill>
                  <a:schemeClr val="tx1"/>
                </a:solidFill>
              </a:rPr>
              <a:t>1mux0</a:t>
            </a:r>
          </a:p>
        </p:txBody>
      </p:sp>
      <p:cxnSp>
        <p:nvCxnSpPr>
          <p:cNvPr id="4" name="Elbow Connector 3"/>
          <p:cNvCxnSpPr>
            <a:stCxn id="119" idx="3"/>
            <a:endCxn id="189" idx="1"/>
          </p:cNvCxnSpPr>
          <p:nvPr/>
        </p:nvCxnSpPr>
        <p:spPr>
          <a:xfrm flipH="1">
            <a:off x="3906711" y="4025948"/>
            <a:ext cx="7779052" cy="1112041"/>
          </a:xfrm>
          <a:prstGeom prst="bentConnector5">
            <a:avLst>
              <a:gd name="adj1" fmla="val -2939"/>
              <a:gd name="adj2" fmla="val 244365"/>
              <a:gd name="adj3" fmla="val 104581"/>
            </a:avLst>
          </a:prstGeom>
          <a:ln w="57150">
            <a:solidFill>
              <a:schemeClr val="accent1">
                <a:lumMod val="75000"/>
              </a:schemeClr>
            </a:solidFill>
            <a:tailEnd type="triangle"/>
          </a:ln>
          <a:effectLst>
            <a:glow rad="127000">
              <a:schemeClr val="accent1">
                <a:lumMod val="75000"/>
                <a:alpha val="35000"/>
              </a:schemeClr>
            </a:glow>
          </a:effectLst>
        </p:spPr>
        <p:style>
          <a:lnRef idx="1">
            <a:schemeClr val="accent1"/>
          </a:lnRef>
          <a:fillRef idx="0">
            <a:schemeClr val="accent1"/>
          </a:fillRef>
          <a:effectRef idx="0">
            <a:schemeClr val="accent1"/>
          </a:effectRef>
          <a:fontRef idx="minor">
            <a:schemeClr val="tx1"/>
          </a:fontRef>
        </p:style>
      </p:cxnSp>
      <p:sp>
        <p:nvSpPr>
          <p:cNvPr id="121" name="Oval 120"/>
          <p:cNvSpPr/>
          <p:nvPr/>
        </p:nvSpPr>
        <p:spPr>
          <a:xfrm>
            <a:off x="6713083" y="5431496"/>
            <a:ext cx="71091" cy="71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22" name="Straight Arrow Connector 121"/>
          <p:cNvCxnSpPr/>
          <p:nvPr/>
        </p:nvCxnSpPr>
        <p:spPr>
          <a:xfrm>
            <a:off x="5974442" y="4579118"/>
            <a:ext cx="73864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3" name="Rounded Rectangle 122"/>
          <p:cNvSpPr/>
          <p:nvPr/>
        </p:nvSpPr>
        <p:spPr>
          <a:xfrm>
            <a:off x="6721513" y="4347285"/>
            <a:ext cx="378320" cy="1315810"/>
          </a:xfrm>
          <a:prstGeom prst="roundRect">
            <a:avLst>
              <a:gd name="adj" fmla="val 50000"/>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nchorCtr="1"/>
          <a:lstStyle/>
          <a:p>
            <a:pPr algn="ctr"/>
            <a:r>
              <a:rPr lang="fr-FR" sz="1200" b="1" dirty="0">
                <a:solidFill>
                  <a:schemeClr val="tx1"/>
                </a:solidFill>
              </a:rPr>
              <a:t>1mux0</a:t>
            </a:r>
          </a:p>
        </p:txBody>
      </p:sp>
      <p:cxnSp>
        <p:nvCxnSpPr>
          <p:cNvPr id="124" name="Straight Connector 123"/>
          <p:cNvCxnSpPr>
            <a:stCxn id="123" idx="0"/>
          </p:cNvCxnSpPr>
          <p:nvPr/>
        </p:nvCxnSpPr>
        <p:spPr>
          <a:xfrm flipV="1">
            <a:off x="6910673" y="4084453"/>
            <a:ext cx="0" cy="262832"/>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6563621" y="3823669"/>
            <a:ext cx="694101" cy="307777"/>
          </a:xfrm>
          <a:prstGeom prst="rect">
            <a:avLst/>
          </a:prstGeom>
          <a:noFill/>
        </p:spPr>
        <p:txBody>
          <a:bodyPr wrap="none" rtlCol="0">
            <a:spAutoFit/>
          </a:bodyPr>
          <a:lstStyle/>
          <a:p>
            <a:r>
              <a:rPr lang="fr-FR" sz="1400" dirty="0" err="1">
                <a:solidFill>
                  <a:srgbClr val="C00000"/>
                </a:solidFill>
              </a:rPr>
              <a:t>ALUSrc</a:t>
            </a:r>
            <a:endParaRPr lang="fr-FR" sz="1400" dirty="0">
              <a:solidFill>
                <a:srgbClr val="C00000"/>
              </a:solidFill>
            </a:endParaRPr>
          </a:p>
        </p:txBody>
      </p:sp>
      <p:cxnSp>
        <p:nvCxnSpPr>
          <p:cNvPr id="126" name="Elbow Connector 125"/>
          <p:cNvCxnSpPr>
            <a:endCxn id="121" idx="2"/>
          </p:cNvCxnSpPr>
          <p:nvPr/>
        </p:nvCxnSpPr>
        <p:spPr>
          <a:xfrm flipV="1">
            <a:off x="5970216" y="5467042"/>
            <a:ext cx="742867" cy="718136"/>
          </a:xfrm>
          <a:prstGeom prst="bent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Elbow Connector 126"/>
          <p:cNvCxnSpPr>
            <a:stCxn id="123" idx="3"/>
            <a:endCxn id="120" idx="2"/>
          </p:cNvCxnSpPr>
          <p:nvPr/>
        </p:nvCxnSpPr>
        <p:spPr>
          <a:xfrm flipV="1">
            <a:off x="7099833" y="4589314"/>
            <a:ext cx="435785" cy="415876"/>
          </a:xfrm>
          <a:prstGeom prst="bentConnector3">
            <a:avLst>
              <a:gd name="adj1" fmla="val 3272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Elbow Connector 127"/>
          <p:cNvCxnSpPr>
            <a:stCxn id="129" idx="4"/>
            <a:endCxn id="130" idx="2"/>
          </p:cNvCxnSpPr>
          <p:nvPr/>
        </p:nvCxnSpPr>
        <p:spPr>
          <a:xfrm rot="5400000" flipH="1" flipV="1">
            <a:off x="7623434" y="3103687"/>
            <a:ext cx="72000" cy="3010441"/>
          </a:xfrm>
          <a:prstGeom prst="bentConnector4">
            <a:avLst>
              <a:gd name="adj1" fmla="val -1870810"/>
              <a:gd name="adj2" fmla="val 81804"/>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9" name="Oval 128"/>
          <p:cNvSpPr/>
          <p:nvPr/>
        </p:nvSpPr>
        <p:spPr>
          <a:xfrm>
            <a:off x="6082214" y="4500908"/>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7" name="I[15-11] BUS"/>
          <p:cNvCxnSpPr/>
          <p:nvPr/>
        </p:nvCxnSpPr>
        <p:spPr>
          <a:xfrm>
            <a:off x="2249784" y="6195454"/>
            <a:ext cx="3140820"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9" name="TextBox 148"/>
          <p:cNvSpPr txBox="1"/>
          <p:nvPr/>
        </p:nvSpPr>
        <p:spPr>
          <a:xfrm>
            <a:off x="2240404" y="6154830"/>
            <a:ext cx="667170" cy="307777"/>
          </a:xfrm>
          <a:prstGeom prst="rect">
            <a:avLst/>
          </a:prstGeom>
          <a:noFill/>
        </p:spPr>
        <p:txBody>
          <a:bodyPr wrap="none" rtlCol="0">
            <a:spAutoFit/>
          </a:bodyPr>
          <a:lstStyle/>
          <a:p>
            <a:r>
              <a:rPr lang="fr-FR" sz="1400" dirty="0">
                <a:solidFill>
                  <a:schemeClr val="accent5">
                    <a:lumMod val="50000"/>
                  </a:schemeClr>
                </a:solidFill>
              </a:rPr>
              <a:t>I[15-0]</a:t>
            </a:r>
          </a:p>
        </p:txBody>
      </p:sp>
      <p:sp>
        <p:nvSpPr>
          <p:cNvPr id="132" name="Title 1"/>
          <p:cNvSpPr>
            <a:spLocks noGrp="1"/>
          </p:cNvSpPr>
          <p:nvPr>
            <p:ph type="title"/>
          </p:nvPr>
        </p:nvSpPr>
        <p:spPr>
          <a:xfrm>
            <a:off x="838200" y="365125"/>
            <a:ext cx="10515600" cy="1325563"/>
          </a:xfrm>
        </p:spPr>
        <p:txBody>
          <a:bodyPr>
            <a:normAutofit/>
          </a:bodyPr>
          <a:lstStyle/>
          <a:p>
            <a:pPr algn="ctr"/>
            <a:r>
              <a:rPr lang="fr-FR" b="1" dirty="0">
                <a:solidFill>
                  <a:srgbClr val="C00000"/>
                </a:solidFill>
              </a:rPr>
              <a:t>Etapes d’exécution d’une instruction MIPS</a:t>
            </a:r>
          </a:p>
        </p:txBody>
      </p:sp>
      <p:sp>
        <p:nvSpPr>
          <p:cNvPr id="152" name="TextBox 151"/>
          <p:cNvSpPr txBox="1"/>
          <p:nvPr/>
        </p:nvSpPr>
        <p:spPr>
          <a:xfrm>
            <a:off x="1507957" y="1691894"/>
            <a:ext cx="9251629" cy="400110"/>
          </a:xfrm>
          <a:prstGeom prst="rect">
            <a:avLst/>
          </a:prstGeom>
          <a:solidFill>
            <a:srgbClr val="F2F2F2"/>
          </a:solidFill>
          <a:ln>
            <a:solidFill>
              <a:srgbClr val="C00000"/>
            </a:solidFill>
          </a:ln>
        </p:spPr>
        <p:txBody>
          <a:bodyPr wrap="square" rtlCol="0">
            <a:spAutoFit/>
          </a:bodyPr>
          <a:lstStyle/>
          <a:p>
            <a:pPr algn="ctr">
              <a:buClr>
                <a:srgbClr val="C00000"/>
              </a:buClr>
            </a:pPr>
            <a:r>
              <a:rPr lang="fr-FR" sz="2000" b="1" dirty="0">
                <a:solidFill>
                  <a:schemeClr val="accent1">
                    <a:lumMod val="75000"/>
                  </a:schemeClr>
                </a:solidFill>
              </a:rPr>
              <a:t>Sauvegarde dans un registre ( Write back data – WB )</a:t>
            </a:r>
          </a:p>
        </p:txBody>
      </p:sp>
      <p:cxnSp>
        <p:nvCxnSpPr>
          <p:cNvPr id="82" name="Straight Arrow Connector 81"/>
          <p:cNvCxnSpPr/>
          <p:nvPr/>
        </p:nvCxnSpPr>
        <p:spPr>
          <a:xfrm>
            <a:off x="2237874" y="4100501"/>
            <a:ext cx="242965" cy="0"/>
          </a:xfrm>
          <a:prstGeom prst="straightConnector1">
            <a:avLst/>
          </a:prstGeom>
          <a:ln w="31750">
            <a:solidFill>
              <a:schemeClr val="accent1">
                <a:lumMod val="75000"/>
              </a:schemeClr>
            </a:solidFill>
            <a:tailEnd type="none"/>
          </a:ln>
          <a:effectLst>
            <a:glow rad="127000">
              <a:schemeClr val="accent1">
                <a:lumMod val="75000"/>
                <a:alpha val="35000"/>
              </a:schemeClr>
            </a:glow>
          </a:effectLst>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2244415" y="3589763"/>
            <a:ext cx="0" cy="494690"/>
          </a:xfrm>
          <a:prstGeom prst="line">
            <a:avLst/>
          </a:prstGeom>
          <a:ln w="31750">
            <a:solidFill>
              <a:schemeClr val="accent1">
                <a:lumMod val="75000"/>
              </a:schemeClr>
            </a:solidFill>
          </a:ln>
          <a:effectLst>
            <a:glow rad="127000">
              <a:schemeClr val="accent1">
                <a:lumMod val="75000"/>
                <a:alpha val="35000"/>
              </a:schemeClr>
            </a:glow>
          </a:effectLst>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2073578" y="3589763"/>
            <a:ext cx="170837" cy="0"/>
          </a:xfrm>
          <a:prstGeom prst="straightConnector1">
            <a:avLst/>
          </a:prstGeom>
          <a:ln w="31750">
            <a:solidFill>
              <a:schemeClr val="accent1">
                <a:lumMod val="75000"/>
              </a:schemeClr>
            </a:solidFill>
            <a:tailEnd type="none"/>
          </a:ln>
          <a:effectLst>
            <a:glow rad="127000">
              <a:schemeClr val="accent1">
                <a:lumMod val="75000"/>
                <a:alpha val="35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652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1" name="Straight Arrow Connector 90"/>
          <p:cNvCxnSpPr/>
          <p:nvPr/>
        </p:nvCxnSpPr>
        <p:spPr>
          <a:xfrm>
            <a:off x="8624278" y="4034657"/>
            <a:ext cx="536515" cy="80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endCxn id="92" idx="2"/>
          </p:cNvCxnSpPr>
          <p:nvPr/>
        </p:nvCxnSpPr>
        <p:spPr>
          <a:xfrm>
            <a:off x="8627618" y="4034692"/>
            <a:ext cx="151693" cy="1273"/>
          </a:xfrm>
          <a:prstGeom prst="straightConnector1">
            <a:avLst/>
          </a:prstGeom>
          <a:ln w="57150">
            <a:solidFill>
              <a:srgbClr val="00B050"/>
            </a:solidFill>
            <a:tailEnd type="none"/>
          </a:ln>
          <a:effectLst>
            <a:glow rad="127000">
              <a:srgbClr val="00B050">
                <a:alpha val="35000"/>
              </a:srgbClr>
            </a:glow>
          </a:effectLst>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V="1">
            <a:off x="9967176" y="4895520"/>
            <a:ext cx="0" cy="273369"/>
          </a:xfrm>
          <a:prstGeom prst="line">
            <a:avLst/>
          </a:prstGeom>
          <a:ln w="28575">
            <a:solidFill>
              <a:srgbClr val="00B050"/>
            </a:solidFill>
          </a:ln>
          <a:effectLst>
            <a:glow rad="127000">
              <a:srgbClr val="00B050">
                <a:alpha val="35000"/>
              </a:srgbClr>
            </a:glow>
          </a:effectLst>
        </p:spPr>
        <p:style>
          <a:lnRef idx="1">
            <a:schemeClr val="accent1"/>
          </a:lnRef>
          <a:fillRef idx="0">
            <a:schemeClr val="accent1"/>
          </a:fillRef>
          <a:effectRef idx="0">
            <a:schemeClr val="accent1"/>
          </a:effectRef>
          <a:fontRef idx="minor">
            <a:schemeClr val="tx1"/>
          </a:fontRef>
        </p:style>
      </p:cxnSp>
      <p:cxnSp>
        <p:nvCxnSpPr>
          <p:cNvPr id="192" name="ALUOpConnector"/>
          <p:cNvCxnSpPr/>
          <p:nvPr/>
        </p:nvCxnSpPr>
        <p:spPr>
          <a:xfrm flipH="1" flipV="1">
            <a:off x="8131025" y="4607196"/>
            <a:ext cx="1" cy="337817"/>
          </a:xfrm>
          <a:prstGeom prst="line">
            <a:avLst/>
          </a:prstGeom>
          <a:ln w="28575">
            <a:solidFill>
              <a:srgbClr val="C00000"/>
            </a:solidFill>
          </a:ln>
          <a:effectLst>
            <a:glow rad="127000">
              <a:srgbClr val="C00000">
                <a:alpha val="35000"/>
              </a:srgbClr>
            </a:glow>
          </a:effectLst>
        </p:spPr>
        <p:style>
          <a:lnRef idx="1">
            <a:schemeClr val="accent1"/>
          </a:lnRef>
          <a:fillRef idx="0">
            <a:schemeClr val="accent1"/>
          </a:fillRef>
          <a:effectRef idx="0">
            <a:schemeClr val="accent1"/>
          </a:effectRef>
          <a:fontRef idx="minor">
            <a:schemeClr val="tx1"/>
          </a:fontRef>
        </p:style>
      </p:cxnSp>
      <p:cxnSp>
        <p:nvCxnSpPr>
          <p:cNvPr id="190" name="RegWriteConnector"/>
          <p:cNvCxnSpPr>
            <a:stCxn id="182" idx="0"/>
          </p:cNvCxnSpPr>
          <p:nvPr/>
        </p:nvCxnSpPr>
        <p:spPr>
          <a:xfrm flipH="1" flipV="1">
            <a:off x="4942488" y="2988801"/>
            <a:ext cx="1" cy="342646"/>
          </a:xfrm>
          <a:prstGeom prst="line">
            <a:avLst/>
          </a:prstGeom>
          <a:ln w="28575">
            <a:solidFill>
              <a:schemeClr val="accent1">
                <a:lumMod val="75000"/>
              </a:schemeClr>
            </a:solidFill>
          </a:ln>
          <a:effectLst>
            <a:glow rad="127000">
              <a:schemeClr val="accent1">
                <a:lumMod val="75000"/>
                <a:alpha val="35000"/>
              </a:schemeClr>
            </a:glow>
          </a:effectLst>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2242851" y="3589763"/>
            <a:ext cx="0" cy="2605691"/>
          </a:xfrm>
          <a:prstGeom prst="line">
            <a:avLst/>
          </a:prstGeom>
          <a:ln w="31750">
            <a:solidFill>
              <a:srgbClr val="E203E7"/>
            </a:solidFill>
          </a:ln>
          <a:effectLst>
            <a:glow rad="127000">
              <a:srgbClr val="E203E7">
                <a:alpha val="35000"/>
              </a:srgbClr>
            </a:glow>
          </a:effectLst>
        </p:spPr>
        <p:style>
          <a:lnRef idx="1">
            <a:schemeClr val="accent1"/>
          </a:lnRef>
          <a:fillRef idx="0">
            <a:schemeClr val="accent1"/>
          </a:fillRef>
          <a:effectRef idx="0">
            <a:schemeClr val="accent1"/>
          </a:effectRef>
          <a:fontRef idx="minor">
            <a:schemeClr val="tx1"/>
          </a:fontRef>
        </p:style>
      </p:cxnSp>
      <p:sp>
        <p:nvSpPr>
          <p:cNvPr id="130" name="Oval 129"/>
          <p:cNvSpPr/>
          <p:nvPr/>
        </p:nvSpPr>
        <p:spPr>
          <a:xfrm>
            <a:off x="9164655" y="4500908"/>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0" name="Oval 119"/>
          <p:cNvSpPr/>
          <p:nvPr/>
        </p:nvSpPr>
        <p:spPr>
          <a:xfrm>
            <a:off x="7535618" y="4551045"/>
            <a:ext cx="76537" cy="765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7" name="Freeform 166"/>
          <p:cNvSpPr/>
          <p:nvPr/>
        </p:nvSpPr>
        <p:spPr>
          <a:xfrm>
            <a:off x="7541846" y="3305908"/>
            <a:ext cx="1082431" cy="1469292"/>
          </a:xfrm>
          <a:custGeom>
            <a:avLst/>
            <a:gdLst>
              <a:gd name="connsiteX0" fmla="*/ 0 w 1082431"/>
              <a:gd name="connsiteY0" fmla="*/ 0 h 1469292"/>
              <a:gd name="connsiteX1" fmla="*/ 1082431 w 1082431"/>
              <a:gd name="connsiteY1" fmla="*/ 296984 h 1469292"/>
              <a:gd name="connsiteX2" fmla="*/ 1082431 w 1082431"/>
              <a:gd name="connsiteY2" fmla="*/ 1172307 h 1469292"/>
              <a:gd name="connsiteX3" fmla="*/ 3908 w 1082431"/>
              <a:gd name="connsiteY3" fmla="*/ 1469292 h 1469292"/>
              <a:gd name="connsiteX4" fmla="*/ 0 w 1082431"/>
              <a:gd name="connsiteY4" fmla="*/ 918307 h 1469292"/>
              <a:gd name="connsiteX5" fmla="*/ 566616 w 1082431"/>
              <a:gd name="connsiteY5" fmla="*/ 746369 h 1469292"/>
              <a:gd name="connsiteX6" fmla="*/ 3908 w 1082431"/>
              <a:gd name="connsiteY6" fmla="*/ 578338 h 1469292"/>
              <a:gd name="connsiteX7" fmla="*/ 0 w 1082431"/>
              <a:gd name="connsiteY7" fmla="*/ 0 h 1469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2431" h="1469292">
                <a:moveTo>
                  <a:pt x="0" y="0"/>
                </a:moveTo>
                <a:lnTo>
                  <a:pt x="1082431" y="296984"/>
                </a:lnTo>
                <a:lnTo>
                  <a:pt x="1082431" y="1172307"/>
                </a:lnTo>
                <a:lnTo>
                  <a:pt x="3908" y="1469292"/>
                </a:lnTo>
                <a:cubicBezTo>
                  <a:pt x="2605" y="1285630"/>
                  <a:pt x="1303" y="1101969"/>
                  <a:pt x="0" y="918307"/>
                </a:cubicBezTo>
                <a:lnTo>
                  <a:pt x="566616" y="746369"/>
                </a:lnTo>
                <a:lnTo>
                  <a:pt x="3908" y="578338"/>
                </a:lnTo>
                <a:cubicBezTo>
                  <a:pt x="2605" y="385559"/>
                  <a:pt x="1303" y="192779"/>
                  <a:pt x="0" y="0"/>
                </a:cubicBezTo>
                <a:close/>
              </a:path>
            </a:pathLst>
          </a:custGeom>
          <a:solidFill>
            <a:srgbClr val="F2F2F2"/>
          </a:solidFill>
          <a:ln w="28575">
            <a:solidFill>
              <a:srgbClr val="C00000"/>
            </a:solidFill>
          </a:ln>
          <a:effectLst>
            <a:glow rad="127000">
              <a:srgbClr val="C00000">
                <a:alpha val="94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69" name="Straight Arrow Connector 168"/>
          <p:cNvCxnSpPr/>
          <p:nvPr/>
        </p:nvCxnSpPr>
        <p:spPr>
          <a:xfrm>
            <a:off x="5974442" y="3589763"/>
            <a:ext cx="1548374" cy="0"/>
          </a:xfrm>
          <a:prstGeom prst="straightConnector1">
            <a:avLst/>
          </a:prstGeom>
          <a:ln w="57150">
            <a:solidFill>
              <a:srgbClr val="C00000"/>
            </a:solidFill>
            <a:tailEnd type="triangle"/>
          </a:ln>
          <a:effectLst>
            <a:glow rad="127000">
              <a:srgbClr val="C00000">
                <a:alpha val="35000"/>
              </a:srgbClr>
            </a:glow>
          </a:effectLst>
        </p:spPr>
        <p:style>
          <a:lnRef idx="1">
            <a:schemeClr val="accent1"/>
          </a:lnRef>
          <a:fillRef idx="0">
            <a:schemeClr val="accent1"/>
          </a:fillRef>
          <a:effectRef idx="0">
            <a:schemeClr val="accent1"/>
          </a:effectRef>
          <a:fontRef idx="minor">
            <a:schemeClr val="tx1"/>
          </a:fontRef>
        </p:style>
      </p:cxnSp>
      <p:cxnSp>
        <p:nvCxnSpPr>
          <p:cNvPr id="180" name="I[25-21] BUS"/>
          <p:cNvCxnSpPr/>
          <p:nvPr/>
        </p:nvCxnSpPr>
        <p:spPr>
          <a:xfrm>
            <a:off x="2047073" y="3589764"/>
            <a:ext cx="1859638" cy="0"/>
          </a:xfrm>
          <a:prstGeom prst="straightConnector1">
            <a:avLst/>
          </a:prstGeom>
          <a:ln w="31750">
            <a:solidFill>
              <a:srgbClr val="E203E7"/>
            </a:solidFill>
            <a:tailEnd type="triangle"/>
          </a:ln>
          <a:effectLst>
            <a:glow rad="127000">
              <a:srgbClr val="E203E7">
                <a:alpha val="35000"/>
              </a:srgbClr>
            </a:glow>
          </a:effectLst>
        </p:spPr>
        <p:style>
          <a:lnRef idx="1">
            <a:schemeClr val="accent1"/>
          </a:lnRef>
          <a:fillRef idx="0">
            <a:schemeClr val="accent1"/>
          </a:fillRef>
          <a:effectRef idx="0">
            <a:schemeClr val="accent1"/>
          </a:effectRef>
          <a:fontRef idx="minor">
            <a:schemeClr val="tx1"/>
          </a:fontRef>
        </p:style>
      </p:cxnSp>
      <p:cxnSp>
        <p:nvCxnSpPr>
          <p:cNvPr id="181" name="I[20-16] BUS"/>
          <p:cNvCxnSpPr/>
          <p:nvPr/>
        </p:nvCxnSpPr>
        <p:spPr>
          <a:xfrm>
            <a:off x="2301087" y="4103031"/>
            <a:ext cx="1605624"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2" name="Rectangle 181"/>
          <p:cNvSpPr/>
          <p:nvPr/>
        </p:nvSpPr>
        <p:spPr>
          <a:xfrm>
            <a:off x="3910535" y="3331448"/>
            <a:ext cx="2063907" cy="2059597"/>
          </a:xfrm>
          <a:prstGeom prst="rect">
            <a:avLst/>
          </a:prstGeom>
          <a:solidFill>
            <a:schemeClr val="bg1">
              <a:lumMod val="95000"/>
            </a:schemeClr>
          </a:solidFill>
          <a:ln w="28575">
            <a:solidFill>
              <a:srgbClr val="E203E7"/>
            </a:solidFill>
          </a:ln>
          <a:effectLst>
            <a:glow rad="127000">
              <a:srgbClr val="E203E7"/>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fr-FR" dirty="0">
              <a:solidFill>
                <a:schemeClr val="tx1"/>
              </a:solidFill>
            </a:endParaRPr>
          </a:p>
        </p:txBody>
      </p:sp>
      <p:sp>
        <p:nvSpPr>
          <p:cNvPr id="183" name="Read register 1"/>
          <p:cNvSpPr txBox="1"/>
          <p:nvPr/>
        </p:nvSpPr>
        <p:spPr>
          <a:xfrm>
            <a:off x="3910535" y="3342455"/>
            <a:ext cx="1050460" cy="523220"/>
          </a:xfrm>
          <a:prstGeom prst="rect">
            <a:avLst/>
          </a:prstGeom>
          <a:noFill/>
          <a:ln>
            <a:noFill/>
          </a:ln>
        </p:spPr>
        <p:txBody>
          <a:bodyPr wrap="square" rtlCol="0">
            <a:spAutoFit/>
          </a:bodyPr>
          <a:lstStyle/>
          <a:p>
            <a:r>
              <a:rPr lang="fr-FR" sz="1400" dirty="0">
                <a:solidFill>
                  <a:srgbClr val="E203E7"/>
                </a:solidFill>
              </a:rPr>
              <a:t>Read</a:t>
            </a:r>
          </a:p>
          <a:p>
            <a:r>
              <a:rPr lang="fr-FR" sz="1400" dirty="0" err="1">
                <a:solidFill>
                  <a:srgbClr val="E203E7"/>
                </a:solidFill>
              </a:rPr>
              <a:t>register</a:t>
            </a:r>
            <a:r>
              <a:rPr lang="fr-FR" sz="1400" dirty="0">
                <a:solidFill>
                  <a:srgbClr val="E203E7"/>
                </a:solidFill>
              </a:rPr>
              <a:t> 1</a:t>
            </a:r>
          </a:p>
        </p:txBody>
      </p:sp>
      <p:sp>
        <p:nvSpPr>
          <p:cNvPr id="184" name="Read data 1"/>
          <p:cNvSpPr txBox="1"/>
          <p:nvPr/>
        </p:nvSpPr>
        <p:spPr>
          <a:xfrm>
            <a:off x="5179920" y="3342455"/>
            <a:ext cx="739709" cy="523220"/>
          </a:xfrm>
          <a:prstGeom prst="rect">
            <a:avLst/>
          </a:prstGeom>
          <a:noFill/>
          <a:ln>
            <a:noFill/>
          </a:ln>
        </p:spPr>
        <p:txBody>
          <a:bodyPr wrap="square" rtlCol="0">
            <a:spAutoFit/>
          </a:bodyPr>
          <a:lstStyle/>
          <a:p>
            <a:pPr algn="r"/>
            <a:r>
              <a:rPr lang="fr-FR" sz="1400" dirty="0">
                <a:solidFill>
                  <a:srgbClr val="E203E7"/>
                </a:solidFill>
              </a:rPr>
              <a:t>Read data 1</a:t>
            </a:r>
          </a:p>
        </p:txBody>
      </p:sp>
      <p:sp>
        <p:nvSpPr>
          <p:cNvPr id="185" name="Registers_label"/>
          <p:cNvSpPr txBox="1"/>
          <p:nvPr/>
        </p:nvSpPr>
        <p:spPr>
          <a:xfrm>
            <a:off x="4789313" y="4945960"/>
            <a:ext cx="1043491" cy="369332"/>
          </a:xfrm>
          <a:prstGeom prst="rect">
            <a:avLst/>
          </a:prstGeom>
          <a:noFill/>
          <a:ln>
            <a:noFill/>
          </a:ln>
        </p:spPr>
        <p:txBody>
          <a:bodyPr wrap="none" rtlCol="0">
            <a:spAutoFit/>
          </a:bodyPr>
          <a:lstStyle/>
          <a:p>
            <a:pPr algn="ctr"/>
            <a:r>
              <a:rPr lang="fr-FR" b="1" dirty="0"/>
              <a:t>Registers</a:t>
            </a:r>
          </a:p>
        </p:txBody>
      </p:sp>
      <p:sp>
        <p:nvSpPr>
          <p:cNvPr id="186" name="Read register 2"/>
          <p:cNvSpPr txBox="1"/>
          <p:nvPr/>
        </p:nvSpPr>
        <p:spPr>
          <a:xfrm>
            <a:off x="3910536" y="3858013"/>
            <a:ext cx="1050459" cy="523220"/>
          </a:xfrm>
          <a:prstGeom prst="rect">
            <a:avLst/>
          </a:prstGeom>
          <a:noFill/>
          <a:ln>
            <a:noFill/>
          </a:ln>
        </p:spPr>
        <p:txBody>
          <a:bodyPr wrap="square" rtlCol="0">
            <a:spAutoFit/>
          </a:bodyPr>
          <a:lstStyle/>
          <a:p>
            <a:r>
              <a:rPr lang="fr-FR" sz="1400" dirty="0"/>
              <a:t>Read</a:t>
            </a:r>
          </a:p>
          <a:p>
            <a:r>
              <a:rPr lang="fr-FR" sz="1400" dirty="0" err="1"/>
              <a:t>register</a:t>
            </a:r>
            <a:r>
              <a:rPr lang="fr-FR" sz="1400" dirty="0"/>
              <a:t> 2</a:t>
            </a:r>
          </a:p>
        </p:txBody>
      </p:sp>
      <p:sp>
        <p:nvSpPr>
          <p:cNvPr id="187" name="Write register"/>
          <p:cNvSpPr txBox="1"/>
          <p:nvPr/>
        </p:nvSpPr>
        <p:spPr>
          <a:xfrm>
            <a:off x="3910536" y="4373574"/>
            <a:ext cx="907361" cy="523220"/>
          </a:xfrm>
          <a:prstGeom prst="rect">
            <a:avLst/>
          </a:prstGeom>
          <a:noFill/>
          <a:ln>
            <a:noFill/>
          </a:ln>
        </p:spPr>
        <p:txBody>
          <a:bodyPr wrap="square" rtlCol="0">
            <a:spAutoFit/>
          </a:bodyPr>
          <a:lstStyle/>
          <a:p>
            <a:r>
              <a:rPr lang="fr-FR" sz="1400" dirty="0">
                <a:solidFill>
                  <a:schemeClr val="accent1">
                    <a:lumMod val="75000"/>
                  </a:schemeClr>
                </a:solidFill>
              </a:rPr>
              <a:t>Write</a:t>
            </a:r>
          </a:p>
          <a:p>
            <a:r>
              <a:rPr lang="fr-FR" sz="1400" dirty="0" err="1">
                <a:solidFill>
                  <a:schemeClr val="accent1">
                    <a:lumMod val="75000"/>
                  </a:schemeClr>
                </a:solidFill>
              </a:rPr>
              <a:t>register</a:t>
            </a:r>
            <a:endParaRPr lang="fr-FR" sz="1400" dirty="0">
              <a:solidFill>
                <a:schemeClr val="accent1">
                  <a:lumMod val="75000"/>
                </a:schemeClr>
              </a:solidFill>
            </a:endParaRPr>
          </a:p>
        </p:txBody>
      </p:sp>
      <p:sp>
        <p:nvSpPr>
          <p:cNvPr id="188" name="RegWrite"/>
          <p:cNvSpPr txBox="1"/>
          <p:nvPr/>
        </p:nvSpPr>
        <p:spPr>
          <a:xfrm>
            <a:off x="4499829" y="2659744"/>
            <a:ext cx="862031" cy="307777"/>
          </a:xfrm>
          <a:prstGeom prst="rect">
            <a:avLst/>
          </a:prstGeom>
          <a:noFill/>
          <a:ln>
            <a:noFill/>
          </a:ln>
        </p:spPr>
        <p:txBody>
          <a:bodyPr wrap="none" rtlCol="0">
            <a:spAutoFit/>
          </a:bodyPr>
          <a:lstStyle/>
          <a:p>
            <a:r>
              <a:rPr lang="fr-FR" sz="1400" dirty="0" err="1">
                <a:solidFill>
                  <a:schemeClr val="accent1">
                    <a:lumMod val="75000"/>
                  </a:schemeClr>
                </a:solidFill>
              </a:rPr>
              <a:t>RegWrite</a:t>
            </a:r>
            <a:endParaRPr lang="fr-FR" sz="1400" dirty="0">
              <a:solidFill>
                <a:schemeClr val="accent1">
                  <a:lumMod val="75000"/>
                </a:schemeClr>
              </a:solidFill>
            </a:endParaRPr>
          </a:p>
        </p:txBody>
      </p:sp>
      <p:sp>
        <p:nvSpPr>
          <p:cNvPr id="189" name="Write data"/>
          <p:cNvSpPr txBox="1"/>
          <p:nvPr/>
        </p:nvSpPr>
        <p:spPr>
          <a:xfrm>
            <a:off x="3906711" y="4876379"/>
            <a:ext cx="907361" cy="523220"/>
          </a:xfrm>
          <a:prstGeom prst="rect">
            <a:avLst/>
          </a:prstGeom>
          <a:noFill/>
          <a:ln>
            <a:noFill/>
          </a:ln>
        </p:spPr>
        <p:txBody>
          <a:bodyPr wrap="square" rtlCol="0">
            <a:spAutoFit/>
          </a:bodyPr>
          <a:lstStyle/>
          <a:p>
            <a:r>
              <a:rPr lang="fr-FR" sz="1400" dirty="0">
                <a:solidFill>
                  <a:schemeClr val="accent1">
                    <a:lumMod val="75000"/>
                  </a:schemeClr>
                </a:solidFill>
              </a:rPr>
              <a:t>Write</a:t>
            </a:r>
          </a:p>
          <a:p>
            <a:r>
              <a:rPr lang="fr-FR" sz="1400" dirty="0">
                <a:solidFill>
                  <a:schemeClr val="accent1">
                    <a:lumMod val="75000"/>
                  </a:schemeClr>
                </a:solidFill>
              </a:rPr>
              <a:t>data</a:t>
            </a:r>
          </a:p>
        </p:txBody>
      </p:sp>
      <p:sp>
        <p:nvSpPr>
          <p:cNvPr id="191" name="Read data 2"/>
          <p:cNvSpPr txBox="1"/>
          <p:nvPr/>
        </p:nvSpPr>
        <p:spPr>
          <a:xfrm>
            <a:off x="5195580" y="4353663"/>
            <a:ext cx="724049" cy="523220"/>
          </a:xfrm>
          <a:prstGeom prst="rect">
            <a:avLst/>
          </a:prstGeom>
          <a:noFill/>
          <a:ln>
            <a:noFill/>
          </a:ln>
        </p:spPr>
        <p:txBody>
          <a:bodyPr wrap="square" rtlCol="0">
            <a:spAutoFit/>
          </a:bodyPr>
          <a:lstStyle/>
          <a:p>
            <a:pPr algn="r"/>
            <a:r>
              <a:rPr lang="fr-FR" sz="1400" dirty="0"/>
              <a:t>Read data 2</a:t>
            </a:r>
          </a:p>
        </p:txBody>
      </p:sp>
      <p:sp>
        <p:nvSpPr>
          <p:cNvPr id="193" name="ALU_label"/>
          <p:cNvSpPr txBox="1"/>
          <p:nvPr/>
        </p:nvSpPr>
        <p:spPr>
          <a:xfrm>
            <a:off x="7989742" y="4087680"/>
            <a:ext cx="566374" cy="369332"/>
          </a:xfrm>
          <a:prstGeom prst="rect">
            <a:avLst/>
          </a:prstGeom>
          <a:noFill/>
          <a:ln>
            <a:noFill/>
          </a:ln>
        </p:spPr>
        <p:txBody>
          <a:bodyPr wrap="none" rtlCol="0">
            <a:spAutoFit/>
          </a:bodyPr>
          <a:lstStyle/>
          <a:p>
            <a:r>
              <a:rPr lang="fr-FR" b="1" dirty="0"/>
              <a:t>UAL</a:t>
            </a:r>
          </a:p>
        </p:txBody>
      </p:sp>
      <p:sp>
        <p:nvSpPr>
          <p:cNvPr id="194" name="ALUOp"/>
          <p:cNvSpPr txBox="1"/>
          <p:nvPr/>
        </p:nvSpPr>
        <p:spPr>
          <a:xfrm>
            <a:off x="7794967" y="4959598"/>
            <a:ext cx="688971" cy="307777"/>
          </a:xfrm>
          <a:prstGeom prst="rect">
            <a:avLst/>
          </a:prstGeom>
          <a:noFill/>
          <a:ln>
            <a:noFill/>
          </a:ln>
        </p:spPr>
        <p:txBody>
          <a:bodyPr wrap="none" rtlCol="0">
            <a:spAutoFit/>
          </a:bodyPr>
          <a:lstStyle/>
          <a:p>
            <a:r>
              <a:rPr lang="fr-FR" sz="1400" dirty="0" err="1">
                <a:solidFill>
                  <a:srgbClr val="C00000"/>
                </a:solidFill>
              </a:rPr>
              <a:t>ALUOp</a:t>
            </a:r>
            <a:endParaRPr lang="fr-FR" sz="1400" dirty="0">
              <a:solidFill>
                <a:srgbClr val="C00000"/>
              </a:solidFill>
            </a:endParaRPr>
          </a:p>
        </p:txBody>
      </p:sp>
      <p:sp>
        <p:nvSpPr>
          <p:cNvPr id="197" name="I[15-11]"/>
          <p:cNvSpPr txBox="1"/>
          <p:nvPr/>
        </p:nvSpPr>
        <p:spPr>
          <a:xfrm>
            <a:off x="2249784" y="4946191"/>
            <a:ext cx="758541" cy="307777"/>
          </a:xfrm>
          <a:prstGeom prst="rect">
            <a:avLst/>
          </a:prstGeom>
          <a:noFill/>
          <a:ln>
            <a:noFill/>
          </a:ln>
        </p:spPr>
        <p:txBody>
          <a:bodyPr wrap="none" rtlCol="0">
            <a:spAutoFit/>
          </a:bodyPr>
          <a:lstStyle/>
          <a:p>
            <a:r>
              <a:rPr lang="fr-FR" sz="1400" dirty="0">
                <a:solidFill>
                  <a:srgbClr val="002060"/>
                </a:solidFill>
              </a:rPr>
              <a:t>I[15-11]</a:t>
            </a:r>
          </a:p>
        </p:txBody>
      </p:sp>
      <p:cxnSp>
        <p:nvCxnSpPr>
          <p:cNvPr id="198" name="Straight Arrow Connector 197"/>
          <p:cNvCxnSpPr/>
          <p:nvPr/>
        </p:nvCxnSpPr>
        <p:spPr>
          <a:xfrm>
            <a:off x="3397740" y="4649915"/>
            <a:ext cx="508971" cy="0"/>
          </a:xfrm>
          <a:prstGeom prst="straightConnector1">
            <a:avLst/>
          </a:prstGeom>
          <a:ln w="31750">
            <a:solidFill>
              <a:schemeClr val="accent1">
                <a:lumMod val="75000"/>
              </a:schemeClr>
            </a:solidFill>
            <a:tailEnd type="triangle"/>
          </a:ln>
          <a:effectLst>
            <a:glow rad="127000">
              <a:schemeClr val="accent1">
                <a:lumMod val="75000"/>
                <a:alpha val="35000"/>
              </a:schemeClr>
            </a:glow>
          </a:effectLst>
        </p:spPr>
        <p:style>
          <a:lnRef idx="1">
            <a:schemeClr val="accent1"/>
          </a:lnRef>
          <a:fillRef idx="0">
            <a:schemeClr val="accent1"/>
          </a:fillRef>
          <a:effectRef idx="0">
            <a:schemeClr val="accent1"/>
          </a:effectRef>
          <a:fontRef idx="minor">
            <a:schemeClr val="tx1"/>
          </a:fontRef>
        </p:style>
      </p:cxnSp>
      <p:sp>
        <p:nvSpPr>
          <p:cNvPr id="199" name="Oval 198"/>
          <p:cNvSpPr/>
          <p:nvPr/>
        </p:nvSpPr>
        <p:spPr>
          <a:xfrm>
            <a:off x="2180434" y="4042563"/>
            <a:ext cx="126000" cy="126000"/>
          </a:xfrm>
          <a:prstGeom prst="ellipse">
            <a:avLst/>
          </a:prstGeom>
          <a:solidFill>
            <a:schemeClr val="accent1">
              <a:lumMod val="75000"/>
            </a:schemeClr>
          </a:solidFill>
          <a:ln>
            <a:solidFill>
              <a:schemeClr val="accent1">
                <a:lumMod val="75000"/>
              </a:schemeClr>
            </a:solidFill>
          </a:ln>
          <a:effectLst>
            <a:glow rad="127000">
              <a:schemeClr val="accent1">
                <a:lumMod val="75000"/>
                <a:alpha val="3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00" name="Oval 199"/>
          <p:cNvSpPr/>
          <p:nvPr/>
        </p:nvSpPr>
        <p:spPr>
          <a:xfrm>
            <a:off x="2178349" y="5183879"/>
            <a:ext cx="126000" cy="12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01" name="Oval 200"/>
          <p:cNvSpPr/>
          <p:nvPr/>
        </p:nvSpPr>
        <p:spPr>
          <a:xfrm>
            <a:off x="2179803" y="3522359"/>
            <a:ext cx="126000" cy="126000"/>
          </a:xfrm>
          <a:prstGeom prst="ellipse">
            <a:avLst/>
          </a:prstGeom>
          <a:solidFill>
            <a:schemeClr val="accent1">
              <a:lumMod val="75000"/>
            </a:schemeClr>
          </a:solidFill>
          <a:ln>
            <a:solidFill>
              <a:schemeClr val="accent1">
                <a:lumMod val="75000"/>
              </a:schemeClr>
            </a:solidFill>
          </a:ln>
          <a:effectLst>
            <a:glow rad="127000">
              <a:schemeClr val="accent1">
                <a:lumMod val="75000"/>
                <a:alpha val="3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02" name="I[25-21]"/>
          <p:cNvSpPr txBox="1"/>
          <p:nvPr/>
        </p:nvSpPr>
        <p:spPr>
          <a:xfrm>
            <a:off x="2239750" y="3300835"/>
            <a:ext cx="758541" cy="307777"/>
          </a:xfrm>
          <a:prstGeom prst="rect">
            <a:avLst/>
          </a:prstGeom>
          <a:noFill/>
          <a:ln>
            <a:noFill/>
          </a:ln>
        </p:spPr>
        <p:txBody>
          <a:bodyPr wrap="none" rtlCol="0">
            <a:spAutoFit/>
          </a:bodyPr>
          <a:lstStyle/>
          <a:p>
            <a:r>
              <a:rPr lang="fr-FR" sz="1400" dirty="0">
                <a:solidFill>
                  <a:srgbClr val="E203E7"/>
                </a:solidFill>
              </a:rPr>
              <a:t>I[25-21]</a:t>
            </a:r>
          </a:p>
        </p:txBody>
      </p:sp>
      <p:sp>
        <p:nvSpPr>
          <p:cNvPr id="203" name="I[20-16]"/>
          <p:cNvSpPr txBox="1"/>
          <p:nvPr/>
        </p:nvSpPr>
        <p:spPr>
          <a:xfrm>
            <a:off x="2239750" y="3792068"/>
            <a:ext cx="768159" cy="307777"/>
          </a:xfrm>
          <a:prstGeom prst="rect">
            <a:avLst/>
          </a:prstGeom>
          <a:noFill/>
          <a:ln>
            <a:noFill/>
          </a:ln>
        </p:spPr>
        <p:txBody>
          <a:bodyPr wrap="none" rtlCol="0">
            <a:spAutoFit/>
          </a:bodyPr>
          <a:lstStyle/>
          <a:p>
            <a:r>
              <a:rPr lang="fr-FR" sz="1400" b="1" dirty="0">
                <a:solidFill>
                  <a:schemeClr val="accent1">
                    <a:lumMod val="75000"/>
                  </a:schemeClr>
                </a:solidFill>
              </a:rPr>
              <a:t>I[20-16]</a:t>
            </a:r>
          </a:p>
        </p:txBody>
      </p:sp>
      <p:sp>
        <p:nvSpPr>
          <p:cNvPr id="208" name="Oval 207"/>
          <p:cNvSpPr/>
          <p:nvPr/>
        </p:nvSpPr>
        <p:spPr>
          <a:xfrm>
            <a:off x="2076749" y="1102694"/>
            <a:ext cx="101600" cy="1016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09" name="Group 208"/>
          <p:cNvGrpSpPr/>
          <p:nvPr/>
        </p:nvGrpSpPr>
        <p:grpSpPr>
          <a:xfrm>
            <a:off x="115644" y="3210726"/>
            <a:ext cx="1961105" cy="1803400"/>
            <a:chOff x="9576574" y="850900"/>
            <a:chExt cx="1961105" cy="1803400"/>
          </a:xfrm>
          <a:effectLst>
            <a:glow rad="127000">
              <a:srgbClr val="FF5C00">
                <a:alpha val="35000"/>
              </a:srgbClr>
            </a:glow>
          </a:effectLst>
        </p:grpSpPr>
        <p:sp>
          <p:nvSpPr>
            <p:cNvPr id="210" name="Rectangle 209"/>
            <p:cNvSpPr/>
            <p:nvPr/>
          </p:nvSpPr>
          <p:spPr>
            <a:xfrm>
              <a:off x="9576574" y="850900"/>
              <a:ext cx="1943100" cy="1803400"/>
            </a:xfrm>
            <a:prstGeom prst="rect">
              <a:avLst/>
            </a:prstGeom>
            <a:solidFill>
              <a:schemeClr val="bg1">
                <a:lumMod val="95000"/>
              </a:schemeClr>
            </a:solidFill>
            <a:ln w="28575">
              <a:solidFill>
                <a:srgbClr val="FF5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fr-FR" dirty="0"/>
            </a:p>
          </p:txBody>
        </p:sp>
        <p:sp>
          <p:nvSpPr>
            <p:cNvPr id="211" name="Read address"/>
            <p:cNvSpPr txBox="1"/>
            <p:nvPr/>
          </p:nvSpPr>
          <p:spPr>
            <a:xfrm>
              <a:off x="9594579" y="864969"/>
              <a:ext cx="965200" cy="646331"/>
            </a:xfrm>
            <a:prstGeom prst="rect">
              <a:avLst/>
            </a:prstGeom>
            <a:noFill/>
            <a:ln>
              <a:noFill/>
            </a:ln>
          </p:spPr>
          <p:txBody>
            <a:bodyPr wrap="square" rtlCol="0">
              <a:spAutoFit/>
            </a:bodyPr>
            <a:lstStyle/>
            <a:p>
              <a:r>
                <a:rPr lang="fr-FR" dirty="0">
                  <a:solidFill>
                    <a:srgbClr val="FF5C00"/>
                  </a:solidFill>
                </a:rPr>
                <a:t>Read </a:t>
              </a:r>
              <a:r>
                <a:rPr lang="fr-FR" dirty="0" err="1">
                  <a:solidFill>
                    <a:srgbClr val="FF5C00"/>
                  </a:solidFill>
                </a:rPr>
                <a:t>address</a:t>
              </a:r>
              <a:endParaRPr lang="fr-FR" dirty="0">
                <a:solidFill>
                  <a:srgbClr val="FF5C00"/>
                </a:solidFill>
              </a:endParaRPr>
            </a:p>
          </p:txBody>
        </p:sp>
        <p:sp>
          <p:nvSpPr>
            <p:cNvPr id="212" name="Instruction"/>
            <p:cNvSpPr txBox="1"/>
            <p:nvPr/>
          </p:nvSpPr>
          <p:spPr>
            <a:xfrm>
              <a:off x="10331179" y="864969"/>
              <a:ext cx="1206500" cy="646331"/>
            </a:xfrm>
            <a:prstGeom prst="rect">
              <a:avLst/>
            </a:prstGeom>
            <a:noFill/>
            <a:ln>
              <a:noFill/>
            </a:ln>
          </p:spPr>
          <p:txBody>
            <a:bodyPr wrap="square" rtlCol="0">
              <a:spAutoFit/>
            </a:bodyPr>
            <a:lstStyle/>
            <a:p>
              <a:pPr algn="r"/>
              <a:r>
                <a:rPr lang="fr-FR" dirty="0">
                  <a:solidFill>
                    <a:srgbClr val="FF5C00"/>
                  </a:solidFill>
                </a:rPr>
                <a:t>Instruction [31-0]</a:t>
              </a:r>
            </a:p>
          </p:txBody>
        </p:sp>
        <p:sp>
          <p:nvSpPr>
            <p:cNvPr id="213" name="TextBox 212"/>
            <p:cNvSpPr txBox="1"/>
            <p:nvPr/>
          </p:nvSpPr>
          <p:spPr>
            <a:xfrm>
              <a:off x="9936898" y="1791384"/>
              <a:ext cx="1222451" cy="646331"/>
            </a:xfrm>
            <a:prstGeom prst="rect">
              <a:avLst/>
            </a:prstGeom>
            <a:noFill/>
            <a:ln>
              <a:noFill/>
            </a:ln>
          </p:spPr>
          <p:txBody>
            <a:bodyPr wrap="none" rtlCol="0">
              <a:spAutoFit/>
            </a:bodyPr>
            <a:lstStyle/>
            <a:p>
              <a:r>
                <a:rPr lang="fr-FR" b="1" dirty="0"/>
                <a:t>Instruction</a:t>
              </a:r>
            </a:p>
            <a:p>
              <a:pPr algn="ctr"/>
              <a:r>
                <a:rPr lang="fr-FR" b="1" dirty="0"/>
                <a:t>memory</a:t>
              </a:r>
            </a:p>
          </p:txBody>
        </p:sp>
      </p:grpSp>
      <p:cxnSp>
        <p:nvCxnSpPr>
          <p:cNvPr id="218" name="Straight Arrow Connector 217"/>
          <p:cNvCxnSpPr/>
          <p:nvPr/>
        </p:nvCxnSpPr>
        <p:spPr>
          <a:xfrm>
            <a:off x="475968" y="2640058"/>
            <a:ext cx="0" cy="570668"/>
          </a:xfrm>
          <a:prstGeom prst="straightConnector1">
            <a:avLst/>
          </a:prstGeom>
          <a:ln w="57150">
            <a:solidFill>
              <a:srgbClr val="FF5C00"/>
            </a:solidFill>
            <a:tailEnd type="triangle"/>
          </a:ln>
          <a:effectLst>
            <a:glow rad="127000">
              <a:srgbClr val="FF5C00">
                <a:alpha val="35000"/>
              </a:srgbClr>
            </a:glow>
          </a:effectLst>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3013575" y="4165424"/>
            <a:ext cx="378320" cy="1315810"/>
          </a:xfrm>
          <a:prstGeom prst="roundRect">
            <a:avLst>
              <a:gd name="adj" fmla="val 50000"/>
            </a:avLst>
          </a:prstGeom>
          <a:solidFill>
            <a:schemeClr val="bg1">
              <a:lumMod val="95000"/>
            </a:schemeClr>
          </a:solidFill>
          <a:ln w="38100">
            <a:solidFill>
              <a:schemeClr val="accent1">
                <a:lumMod val="75000"/>
              </a:schemeClr>
            </a:solidFill>
          </a:ln>
          <a:effectLst>
            <a:glow rad="127000">
              <a:schemeClr val="accent1">
                <a:lumMod val="75000"/>
                <a:alpha val="35000"/>
              </a:schemeClr>
            </a:glow>
          </a:effectLst>
        </p:spPr>
        <p:style>
          <a:lnRef idx="2">
            <a:schemeClr val="accent1">
              <a:shade val="50000"/>
            </a:schemeClr>
          </a:lnRef>
          <a:fillRef idx="1">
            <a:schemeClr val="accent1"/>
          </a:fillRef>
          <a:effectRef idx="0">
            <a:schemeClr val="accent1"/>
          </a:effectRef>
          <a:fontRef idx="minor">
            <a:schemeClr val="lt1"/>
          </a:fontRef>
        </p:style>
        <p:txBody>
          <a:bodyPr vert="wordArtVert" rtlCol="0" anchor="ctr" anchorCtr="1"/>
          <a:lstStyle/>
          <a:p>
            <a:pPr algn="ctr"/>
            <a:r>
              <a:rPr lang="fr-FR" sz="1200" b="1" dirty="0">
                <a:solidFill>
                  <a:schemeClr val="tx1"/>
                </a:solidFill>
              </a:rPr>
              <a:t>0mux1</a:t>
            </a:r>
          </a:p>
        </p:txBody>
      </p:sp>
      <p:cxnSp>
        <p:nvCxnSpPr>
          <p:cNvPr id="196" name="I[15-11] BUS"/>
          <p:cNvCxnSpPr/>
          <p:nvPr/>
        </p:nvCxnSpPr>
        <p:spPr>
          <a:xfrm>
            <a:off x="2249784" y="5257155"/>
            <a:ext cx="758541"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2546406" y="4128621"/>
            <a:ext cx="0" cy="261610"/>
          </a:xfrm>
          <a:prstGeom prst="line">
            <a:avLst/>
          </a:prstGeom>
          <a:ln w="31750">
            <a:solidFill>
              <a:schemeClr val="accent1">
                <a:lumMod val="75000"/>
              </a:schemeClr>
            </a:solidFill>
          </a:ln>
          <a:effectLst>
            <a:glow rad="127000">
              <a:schemeClr val="accent1">
                <a:lumMod val="75000"/>
                <a:alpha val="35000"/>
              </a:schemeClr>
            </a:glow>
          </a:effectLst>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2541446" y="4390231"/>
            <a:ext cx="441145" cy="0"/>
          </a:xfrm>
          <a:prstGeom prst="straightConnector1">
            <a:avLst/>
          </a:prstGeom>
          <a:ln w="31750">
            <a:solidFill>
              <a:schemeClr val="accent1">
                <a:lumMod val="75000"/>
              </a:schemeClr>
            </a:solidFill>
            <a:tailEnd type="triangle"/>
          </a:ln>
          <a:effectLst>
            <a:glow rad="127000">
              <a:schemeClr val="accent1">
                <a:lumMod val="75000"/>
                <a:alpha val="35000"/>
              </a:schemeClr>
            </a:glow>
          </a:effectLst>
        </p:spPr>
        <p:style>
          <a:lnRef idx="1">
            <a:schemeClr val="accent1"/>
          </a:lnRef>
          <a:fillRef idx="0">
            <a:schemeClr val="accent1"/>
          </a:fillRef>
          <a:effectRef idx="0">
            <a:schemeClr val="accent1"/>
          </a:effectRef>
          <a:fontRef idx="minor">
            <a:schemeClr val="tx1"/>
          </a:fontRef>
        </p:style>
      </p:cxnSp>
      <p:sp>
        <p:nvSpPr>
          <p:cNvPr id="72" name="Oval 71"/>
          <p:cNvSpPr/>
          <p:nvPr/>
        </p:nvSpPr>
        <p:spPr>
          <a:xfrm>
            <a:off x="2480839" y="4050293"/>
            <a:ext cx="126000" cy="126000"/>
          </a:xfrm>
          <a:prstGeom prst="ellipse">
            <a:avLst/>
          </a:prstGeom>
          <a:solidFill>
            <a:schemeClr val="accent1">
              <a:lumMod val="75000"/>
            </a:schemeClr>
          </a:solidFill>
          <a:ln>
            <a:solidFill>
              <a:schemeClr val="accent1">
                <a:lumMod val="75000"/>
              </a:schemeClr>
            </a:solidFill>
          </a:ln>
          <a:effectLst>
            <a:glow rad="127000">
              <a:schemeClr val="accent1">
                <a:lumMod val="75000"/>
                <a:alpha val="3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cxnSp>
        <p:nvCxnSpPr>
          <p:cNvPr id="73" name="Straight Connector 72"/>
          <p:cNvCxnSpPr/>
          <p:nvPr/>
        </p:nvCxnSpPr>
        <p:spPr>
          <a:xfrm flipV="1">
            <a:off x="3202734" y="5481234"/>
            <a:ext cx="1" cy="360520"/>
          </a:xfrm>
          <a:prstGeom prst="line">
            <a:avLst/>
          </a:prstGeom>
          <a:ln w="28575">
            <a:solidFill>
              <a:schemeClr val="accent1">
                <a:lumMod val="75000"/>
              </a:schemeClr>
            </a:solidFill>
          </a:ln>
          <a:effectLst>
            <a:glow rad="127000">
              <a:schemeClr val="accent1">
                <a:lumMod val="75000"/>
                <a:alpha val="35000"/>
              </a:schemeClr>
            </a:glow>
          </a:effectLst>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2855683" y="5798613"/>
            <a:ext cx="694101" cy="307777"/>
          </a:xfrm>
          <a:prstGeom prst="rect">
            <a:avLst/>
          </a:prstGeom>
          <a:noFill/>
        </p:spPr>
        <p:txBody>
          <a:bodyPr wrap="none" rtlCol="0">
            <a:spAutoFit/>
          </a:bodyPr>
          <a:lstStyle/>
          <a:p>
            <a:r>
              <a:rPr lang="fr-FR" sz="1400" dirty="0" err="1">
                <a:solidFill>
                  <a:schemeClr val="accent1">
                    <a:lumMod val="75000"/>
                  </a:schemeClr>
                </a:solidFill>
              </a:rPr>
              <a:t>RegDst</a:t>
            </a:r>
            <a:endParaRPr lang="fr-FR" sz="1400" dirty="0">
              <a:solidFill>
                <a:schemeClr val="accent1">
                  <a:lumMod val="75000"/>
                </a:schemeClr>
              </a:solidFill>
            </a:endParaRPr>
          </a:p>
        </p:txBody>
      </p:sp>
      <p:grpSp>
        <p:nvGrpSpPr>
          <p:cNvPr id="79" name="Group 78"/>
          <p:cNvGrpSpPr/>
          <p:nvPr/>
        </p:nvGrpSpPr>
        <p:grpSpPr>
          <a:xfrm>
            <a:off x="5390604" y="5793121"/>
            <a:ext cx="624403" cy="784114"/>
            <a:chOff x="5147576" y="5528551"/>
            <a:chExt cx="713404" cy="895880"/>
          </a:xfrm>
          <a:effectLst>
            <a:glow rad="127000">
              <a:srgbClr val="E203E7">
                <a:alpha val="35000"/>
              </a:srgbClr>
            </a:glow>
          </a:effectLst>
        </p:grpSpPr>
        <p:sp>
          <p:nvSpPr>
            <p:cNvPr id="80" name="Oval 79"/>
            <p:cNvSpPr/>
            <p:nvPr/>
          </p:nvSpPr>
          <p:spPr>
            <a:xfrm>
              <a:off x="5181954" y="5528551"/>
              <a:ext cx="627851" cy="895880"/>
            </a:xfrm>
            <a:prstGeom prst="ellipse">
              <a:avLst/>
            </a:prstGeom>
            <a:solidFill>
              <a:schemeClr val="bg1">
                <a:lumMod val="95000"/>
              </a:schemeClr>
            </a:solidFill>
            <a:ln w="38100">
              <a:solidFill>
                <a:srgbClr val="E203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81" name="TextBox 80"/>
            <p:cNvSpPr txBox="1"/>
            <p:nvPr/>
          </p:nvSpPr>
          <p:spPr>
            <a:xfrm>
              <a:off x="5147576" y="5666854"/>
              <a:ext cx="713404" cy="527470"/>
            </a:xfrm>
            <a:prstGeom prst="rect">
              <a:avLst/>
            </a:prstGeom>
            <a:noFill/>
            <a:ln>
              <a:noFill/>
            </a:ln>
          </p:spPr>
          <p:txBody>
            <a:bodyPr wrap="none" rtlCol="0">
              <a:spAutoFit/>
            </a:bodyPr>
            <a:lstStyle/>
            <a:p>
              <a:pPr algn="ctr"/>
              <a:r>
                <a:rPr lang="fr-FR" sz="1200" dirty="0" err="1"/>
                <a:t>sign</a:t>
              </a:r>
              <a:endParaRPr lang="fr-FR" sz="1200" dirty="0"/>
            </a:p>
            <a:p>
              <a:pPr algn="ctr"/>
              <a:r>
                <a:rPr lang="fr-FR" sz="1200" dirty="0" err="1"/>
                <a:t>extend</a:t>
              </a:r>
              <a:endParaRPr lang="fr-FR" sz="1200" dirty="0"/>
            </a:p>
          </p:txBody>
        </p:sp>
      </p:grpSp>
      <p:cxnSp>
        <p:nvCxnSpPr>
          <p:cNvPr id="100" name="Elbow Connector 99"/>
          <p:cNvCxnSpPr/>
          <p:nvPr/>
        </p:nvCxnSpPr>
        <p:spPr>
          <a:xfrm rot="16200000" flipH="1">
            <a:off x="9811848" y="3025729"/>
            <a:ext cx="504179" cy="2425254"/>
          </a:xfrm>
          <a:prstGeom prst="bentConnector4">
            <a:avLst>
              <a:gd name="adj1" fmla="val 397329"/>
              <a:gd name="adj2" fmla="val 86287"/>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Rectangle 101"/>
          <p:cNvSpPr/>
          <p:nvPr/>
        </p:nvSpPr>
        <p:spPr>
          <a:xfrm>
            <a:off x="9164134" y="3239746"/>
            <a:ext cx="1595454" cy="1655773"/>
          </a:xfrm>
          <a:prstGeom prst="rect">
            <a:avLst/>
          </a:prstGeom>
          <a:solidFill>
            <a:schemeClr val="bg1">
              <a:lumMod val="95000"/>
            </a:schemeClr>
          </a:solidFill>
          <a:ln w="28575">
            <a:solidFill>
              <a:srgbClr val="00B050"/>
            </a:solidFill>
          </a:ln>
          <a:effectLst>
            <a:glow rad="127000">
              <a:srgbClr val="00B05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fr-FR" dirty="0"/>
          </a:p>
        </p:txBody>
      </p:sp>
      <p:sp>
        <p:nvSpPr>
          <p:cNvPr id="103" name="Read address"/>
          <p:cNvSpPr txBox="1"/>
          <p:nvPr/>
        </p:nvSpPr>
        <p:spPr>
          <a:xfrm>
            <a:off x="9164134" y="3251298"/>
            <a:ext cx="792513" cy="530694"/>
          </a:xfrm>
          <a:prstGeom prst="rect">
            <a:avLst/>
          </a:prstGeom>
          <a:noFill/>
        </p:spPr>
        <p:txBody>
          <a:bodyPr wrap="square" rtlCol="0">
            <a:spAutoFit/>
          </a:bodyPr>
          <a:lstStyle/>
          <a:p>
            <a:r>
              <a:rPr lang="fr-FR" sz="1400" dirty="0"/>
              <a:t>Read </a:t>
            </a:r>
            <a:r>
              <a:rPr lang="fr-FR" sz="1400" dirty="0" err="1"/>
              <a:t>address</a:t>
            </a:r>
            <a:endParaRPr lang="fr-FR" sz="1400" dirty="0"/>
          </a:p>
        </p:txBody>
      </p:sp>
      <p:sp>
        <p:nvSpPr>
          <p:cNvPr id="104" name="Instruction"/>
          <p:cNvSpPr txBox="1"/>
          <p:nvPr/>
        </p:nvSpPr>
        <p:spPr>
          <a:xfrm>
            <a:off x="9854323" y="3251298"/>
            <a:ext cx="905264" cy="530694"/>
          </a:xfrm>
          <a:prstGeom prst="rect">
            <a:avLst/>
          </a:prstGeom>
          <a:noFill/>
        </p:spPr>
        <p:txBody>
          <a:bodyPr wrap="square" rtlCol="0">
            <a:spAutoFit/>
          </a:bodyPr>
          <a:lstStyle/>
          <a:p>
            <a:pPr algn="r"/>
            <a:r>
              <a:rPr lang="fr-FR" sz="1400" dirty="0"/>
              <a:t>Read data</a:t>
            </a:r>
          </a:p>
        </p:txBody>
      </p:sp>
      <p:sp>
        <p:nvSpPr>
          <p:cNvPr id="105" name="TextBox 104"/>
          <p:cNvSpPr txBox="1"/>
          <p:nvPr/>
        </p:nvSpPr>
        <p:spPr>
          <a:xfrm>
            <a:off x="9854325" y="4267446"/>
            <a:ext cx="813204" cy="530694"/>
          </a:xfrm>
          <a:prstGeom prst="rect">
            <a:avLst/>
          </a:prstGeom>
          <a:noFill/>
        </p:spPr>
        <p:txBody>
          <a:bodyPr wrap="none" rtlCol="0">
            <a:spAutoFit/>
          </a:bodyPr>
          <a:lstStyle/>
          <a:p>
            <a:pPr algn="ctr"/>
            <a:r>
              <a:rPr lang="fr-FR" b="1" dirty="0"/>
              <a:t>Data </a:t>
            </a:r>
          </a:p>
          <a:p>
            <a:pPr algn="ctr"/>
            <a:r>
              <a:rPr lang="fr-FR" b="1" dirty="0"/>
              <a:t>memory</a:t>
            </a:r>
          </a:p>
        </p:txBody>
      </p:sp>
      <p:cxnSp>
        <p:nvCxnSpPr>
          <p:cNvPr id="106" name="Straight Arrow Connector 105"/>
          <p:cNvCxnSpPr/>
          <p:nvPr/>
        </p:nvCxnSpPr>
        <p:spPr>
          <a:xfrm>
            <a:off x="10759587" y="3604874"/>
            <a:ext cx="516978" cy="0"/>
          </a:xfrm>
          <a:prstGeom prst="straightConnector1">
            <a:avLst/>
          </a:prstGeom>
          <a:ln w="57150">
            <a:solidFill>
              <a:schemeClr val="accent1">
                <a:lumMod val="75000"/>
              </a:schemeClr>
            </a:solidFill>
            <a:tailEnd type="triangle"/>
          </a:ln>
          <a:effectLst>
            <a:glow rad="127000">
              <a:schemeClr val="accent1">
                <a:lumMod val="75000"/>
                <a:alpha val="35000"/>
              </a:schemeClr>
            </a:glow>
          </a:effectLst>
        </p:spPr>
        <p:style>
          <a:lnRef idx="1">
            <a:schemeClr val="accent1"/>
          </a:lnRef>
          <a:fillRef idx="0">
            <a:schemeClr val="accent1"/>
          </a:fillRef>
          <a:effectRef idx="0">
            <a:schemeClr val="accent1"/>
          </a:effectRef>
          <a:fontRef idx="minor">
            <a:schemeClr val="tx1"/>
          </a:fontRef>
        </p:style>
      </p:cxnSp>
      <p:sp>
        <p:nvSpPr>
          <p:cNvPr id="107" name="Read address"/>
          <p:cNvSpPr txBox="1"/>
          <p:nvPr/>
        </p:nvSpPr>
        <p:spPr>
          <a:xfrm>
            <a:off x="9164134" y="3792420"/>
            <a:ext cx="792513" cy="530694"/>
          </a:xfrm>
          <a:prstGeom prst="rect">
            <a:avLst/>
          </a:prstGeom>
          <a:noFill/>
        </p:spPr>
        <p:txBody>
          <a:bodyPr wrap="square" rtlCol="0">
            <a:spAutoFit/>
          </a:bodyPr>
          <a:lstStyle/>
          <a:p>
            <a:r>
              <a:rPr lang="fr-FR" sz="1400" dirty="0"/>
              <a:t>Write </a:t>
            </a:r>
            <a:r>
              <a:rPr lang="fr-FR" sz="1400" dirty="0" err="1"/>
              <a:t>address</a:t>
            </a:r>
            <a:endParaRPr lang="fr-FR" sz="1400" dirty="0"/>
          </a:p>
        </p:txBody>
      </p:sp>
      <p:sp>
        <p:nvSpPr>
          <p:cNvPr id="108" name="Read address"/>
          <p:cNvSpPr txBox="1"/>
          <p:nvPr/>
        </p:nvSpPr>
        <p:spPr>
          <a:xfrm>
            <a:off x="9164134" y="4333541"/>
            <a:ext cx="792513" cy="530694"/>
          </a:xfrm>
          <a:prstGeom prst="rect">
            <a:avLst/>
          </a:prstGeom>
          <a:noFill/>
        </p:spPr>
        <p:txBody>
          <a:bodyPr wrap="square" rtlCol="0">
            <a:spAutoFit/>
          </a:bodyPr>
          <a:lstStyle/>
          <a:p>
            <a:r>
              <a:rPr lang="fr-FR" sz="1400" dirty="0"/>
              <a:t>Write data</a:t>
            </a:r>
          </a:p>
        </p:txBody>
      </p:sp>
      <p:cxnSp>
        <p:nvCxnSpPr>
          <p:cNvPr id="110" name="Straight Connector 109"/>
          <p:cNvCxnSpPr>
            <a:stCxn id="102" idx="0"/>
          </p:cNvCxnSpPr>
          <p:nvPr/>
        </p:nvCxnSpPr>
        <p:spPr>
          <a:xfrm flipV="1">
            <a:off x="9961861" y="2988839"/>
            <a:ext cx="0" cy="250907"/>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9468783" y="2718245"/>
            <a:ext cx="978986" cy="307777"/>
          </a:xfrm>
          <a:prstGeom prst="rect">
            <a:avLst/>
          </a:prstGeom>
          <a:noFill/>
        </p:spPr>
        <p:txBody>
          <a:bodyPr wrap="none" rtlCol="0">
            <a:spAutoFit/>
          </a:bodyPr>
          <a:lstStyle/>
          <a:p>
            <a:r>
              <a:rPr lang="fr-FR" sz="1400" dirty="0" err="1">
                <a:solidFill>
                  <a:srgbClr val="C00000"/>
                </a:solidFill>
              </a:rPr>
              <a:t>MemWrite</a:t>
            </a:r>
            <a:endParaRPr lang="fr-FR" sz="1400" dirty="0">
              <a:solidFill>
                <a:srgbClr val="C00000"/>
              </a:solidFill>
            </a:endParaRPr>
          </a:p>
        </p:txBody>
      </p:sp>
      <p:sp>
        <p:nvSpPr>
          <p:cNvPr id="113" name="TextBox 112"/>
          <p:cNvSpPr txBox="1"/>
          <p:nvPr/>
        </p:nvSpPr>
        <p:spPr>
          <a:xfrm>
            <a:off x="9501057" y="5121540"/>
            <a:ext cx="936538" cy="307777"/>
          </a:xfrm>
          <a:prstGeom prst="rect">
            <a:avLst/>
          </a:prstGeom>
          <a:noFill/>
        </p:spPr>
        <p:txBody>
          <a:bodyPr wrap="none" rtlCol="0">
            <a:spAutoFit/>
          </a:bodyPr>
          <a:lstStyle/>
          <a:p>
            <a:r>
              <a:rPr lang="fr-FR" sz="1400" dirty="0" err="1">
                <a:solidFill>
                  <a:srgbClr val="00B050"/>
                </a:solidFill>
              </a:rPr>
              <a:t>MemRead</a:t>
            </a:r>
            <a:endParaRPr lang="fr-FR" sz="1400" dirty="0">
              <a:solidFill>
                <a:srgbClr val="00B050"/>
              </a:solidFill>
            </a:endParaRPr>
          </a:p>
        </p:txBody>
      </p:sp>
      <p:cxnSp>
        <p:nvCxnSpPr>
          <p:cNvPr id="115" name="Straight Connector 114"/>
          <p:cNvCxnSpPr/>
          <p:nvPr/>
        </p:nvCxnSpPr>
        <p:spPr>
          <a:xfrm flipV="1">
            <a:off x="11496009" y="2993097"/>
            <a:ext cx="1" cy="360520"/>
          </a:xfrm>
          <a:prstGeom prst="line">
            <a:avLst/>
          </a:prstGeom>
          <a:ln w="28575">
            <a:solidFill>
              <a:schemeClr val="accent1">
                <a:lumMod val="75000"/>
              </a:schemeClr>
            </a:solidFill>
          </a:ln>
          <a:effectLst>
            <a:glow rad="127000">
              <a:schemeClr val="accent1">
                <a:lumMod val="75000"/>
                <a:alpha val="35000"/>
              </a:schemeClr>
            </a:glow>
          </a:effectLst>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11029321" y="2697136"/>
            <a:ext cx="1007135" cy="307777"/>
          </a:xfrm>
          <a:prstGeom prst="rect">
            <a:avLst/>
          </a:prstGeom>
          <a:noFill/>
        </p:spPr>
        <p:txBody>
          <a:bodyPr wrap="none" rtlCol="0">
            <a:spAutoFit/>
          </a:bodyPr>
          <a:lstStyle/>
          <a:p>
            <a:r>
              <a:rPr lang="fr-FR" sz="1400" dirty="0" err="1">
                <a:solidFill>
                  <a:schemeClr val="accent1">
                    <a:lumMod val="75000"/>
                  </a:schemeClr>
                </a:solidFill>
              </a:rPr>
              <a:t>MemToReg</a:t>
            </a:r>
            <a:endParaRPr lang="fr-FR" sz="1400" dirty="0">
              <a:solidFill>
                <a:schemeClr val="accent1">
                  <a:lumMod val="75000"/>
                </a:schemeClr>
              </a:solidFill>
            </a:endParaRPr>
          </a:p>
        </p:txBody>
      </p:sp>
      <p:sp>
        <p:nvSpPr>
          <p:cNvPr id="119" name="Rounded Rectangle 118"/>
          <p:cNvSpPr/>
          <p:nvPr/>
        </p:nvSpPr>
        <p:spPr>
          <a:xfrm>
            <a:off x="11307443" y="3368043"/>
            <a:ext cx="378320" cy="1315810"/>
          </a:xfrm>
          <a:prstGeom prst="roundRect">
            <a:avLst>
              <a:gd name="adj" fmla="val 50000"/>
            </a:avLst>
          </a:prstGeom>
          <a:solidFill>
            <a:schemeClr val="bg1">
              <a:lumMod val="95000"/>
            </a:schemeClr>
          </a:solidFill>
          <a:ln w="38100">
            <a:solidFill>
              <a:schemeClr val="accent1">
                <a:lumMod val="75000"/>
              </a:schemeClr>
            </a:solidFill>
          </a:ln>
          <a:effectLst>
            <a:glow rad="127000">
              <a:schemeClr val="accent1">
                <a:lumMod val="75000"/>
                <a:alpha val="35000"/>
              </a:schemeClr>
            </a:glow>
          </a:effectLst>
        </p:spPr>
        <p:style>
          <a:lnRef idx="2">
            <a:schemeClr val="accent1">
              <a:shade val="50000"/>
            </a:schemeClr>
          </a:lnRef>
          <a:fillRef idx="1">
            <a:schemeClr val="accent1"/>
          </a:fillRef>
          <a:effectRef idx="0">
            <a:schemeClr val="accent1"/>
          </a:effectRef>
          <a:fontRef idx="minor">
            <a:schemeClr val="lt1"/>
          </a:fontRef>
        </p:style>
        <p:txBody>
          <a:bodyPr vert="wordArtVert" rtlCol="0" anchor="ctr" anchorCtr="1"/>
          <a:lstStyle/>
          <a:p>
            <a:pPr algn="ctr"/>
            <a:r>
              <a:rPr lang="fr-FR" sz="1200" b="1" dirty="0">
                <a:solidFill>
                  <a:schemeClr val="tx1"/>
                </a:solidFill>
              </a:rPr>
              <a:t>1mux0</a:t>
            </a:r>
          </a:p>
        </p:txBody>
      </p:sp>
      <p:cxnSp>
        <p:nvCxnSpPr>
          <p:cNvPr id="4" name="Elbow Connector 3"/>
          <p:cNvCxnSpPr>
            <a:stCxn id="119" idx="3"/>
            <a:endCxn id="189" idx="1"/>
          </p:cNvCxnSpPr>
          <p:nvPr/>
        </p:nvCxnSpPr>
        <p:spPr>
          <a:xfrm flipH="1">
            <a:off x="3906711" y="4025948"/>
            <a:ext cx="7779052" cy="1112041"/>
          </a:xfrm>
          <a:prstGeom prst="bentConnector5">
            <a:avLst>
              <a:gd name="adj1" fmla="val -2939"/>
              <a:gd name="adj2" fmla="val 244365"/>
              <a:gd name="adj3" fmla="val 104581"/>
            </a:avLst>
          </a:prstGeom>
          <a:ln w="57150">
            <a:solidFill>
              <a:schemeClr val="accent1">
                <a:lumMod val="75000"/>
              </a:schemeClr>
            </a:solidFill>
            <a:tailEnd type="triangle"/>
          </a:ln>
          <a:effectLst>
            <a:glow rad="127000">
              <a:schemeClr val="accent1">
                <a:lumMod val="75000"/>
                <a:alpha val="35000"/>
              </a:schemeClr>
            </a:glow>
          </a:effectLst>
        </p:spPr>
        <p:style>
          <a:lnRef idx="1">
            <a:schemeClr val="accent1"/>
          </a:lnRef>
          <a:fillRef idx="0">
            <a:schemeClr val="accent1"/>
          </a:fillRef>
          <a:effectRef idx="0">
            <a:schemeClr val="accent1"/>
          </a:effectRef>
          <a:fontRef idx="minor">
            <a:schemeClr val="tx1"/>
          </a:fontRef>
        </p:style>
      </p:cxnSp>
      <p:sp>
        <p:nvSpPr>
          <p:cNvPr id="121" name="Oval 120"/>
          <p:cNvSpPr/>
          <p:nvPr/>
        </p:nvSpPr>
        <p:spPr>
          <a:xfrm>
            <a:off x="6713083" y="5431496"/>
            <a:ext cx="71091" cy="71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22" name="Straight Arrow Connector 121"/>
          <p:cNvCxnSpPr/>
          <p:nvPr/>
        </p:nvCxnSpPr>
        <p:spPr>
          <a:xfrm>
            <a:off x="5974442" y="4579118"/>
            <a:ext cx="73864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3" name="Rounded Rectangle 122"/>
          <p:cNvSpPr/>
          <p:nvPr/>
        </p:nvSpPr>
        <p:spPr>
          <a:xfrm>
            <a:off x="6721513" y="4347285"/>
            <a:ext cx="378320" cy="1315810"/>
          </a:xfrm>
          <a:prstGeom prst="roundRect">
            <a:avLst>
              <a:gd name="adj" fmla="val 50000"/>
            </a:avLst>
          </a:prstGeom>
          <a:solidFill>
            <a:schemeClr val="bg1">
              <a:lumMod val="95000"/>
            </a:schemeClr>
          </a:solidFill>
          <a:ln w="38100">
            <a:solidFill>
              <a:srgbClr val="C00000"/>
            </a:solidFill>
          </a:ln>
          <a:effectLst>
            <a:glow rad="127000">
              <a:srgbClr val="C00000">
                <a:alpha val="35000"/>
              </a:srgbClr>
            </a:glow>
          </a:effectLst>
        </p:spPr>
        <p:style>
          <a:lnRef idx="2">
            <a:schemeClr val="accent1">
              <a:shade val="50000"/>
            </a:schemeClr>
          </a:lnRef>
          <a:fillRef idx="1">
            <a:schemeClr val="accent1"/>
          </a:fillRef>
          <a:effectRef idx="0">
            <a:schemeClr val="accent1"/>
          </a:effectRef>
          <a:fontRef idx="minor">
            <a:schemeClr val="lt1"/>
          </a:fontRef>
        </p:style>
        <p:txBody>
          <a:bodyPr vert="wordArtVert" rtlCol="0" anchor="ctr" anchorCtr="1"/>
          <a:lstStyle/>
          <a:p>
            <a:pPr algn="ctr"/>
            <a:r>
              <a:rPr lang="fr-FR" sz="1200" b="1" dirty="0">
                <a:solidFill>
                  <a:schemeClr val="tx1"/>
                </a:solidFill>
              </a:rPr>
              <a:t>1mux0</a:t>
            </a:r>
          </a:p>
        </p:txBody>
      </p:sp>
      <p:cxnSp>
        <p:nvCxnSpPr>
          <p:cNvPr id="124" name="Straight Connector 123"/>
          <p:cNvCxnSpPr>
            <a:stCxn id="123" idx="0"/>
          </p:cNvCxnSpPr>
          <p:nvPr/>
        </p:nvCxnSpPr>
        <p:spPr>
          <a:xfrm flipV="1">
            <a:off x="6910673" y="4084453"/>
            <a:ext cx="0" cy="262832"/>
          </a:xfrm>
          <a:prstGeom prst="line">
            <a:avLst/>
          </a:prstGeom>
          <a:ln w="28575">
            <a:solidFill>
              <a:srgbClr val="C00000"/>
            </a:solidFill>
          </a:ln>
          <a:effectLst>
            <a:glow rad="127000">
              <a:srgbClr val="C00000">
                <a:alpha val="35000"/>
              </a:srgbClr>
            </a:glow>
          </a:effectLst>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6563621" y="3823669"/>
            <a:ext cx="694101" cy="307777"/>
          </a:xfrm>
          <a:prstGeom prst="rect">
            <a:avLst/>
          </a:prstGeom>
          <a:noFill/>
        </p:spPr>
        <p:txBody>
          <a:bodyPr wrap="none" rtlCol="0">
            <a:spAutoFit/>
          </a:bodyPr>
          <a:lstStyle/>
          <a:p>
            <a:r>
              <a:rPr lang="fr-FR" sz="1400" dirty="0" err="1">
                <a:solidFill>
                  <a:srgbClr val="C00000"/>
                </a:solidFill>
              </a:rPr>
              <a:t>ALUSrc</a:t>
            </a:r>
            <a:endParaRPr lang="fr-FR" sz="1400" dirty="0">
              <a:solidFill>
                <a:srgbClr val="C00000"/>
              </a:solidFill>
            </a:endParaRPr>
          </a:p>
        </p:txBody>
      </p:sp>
      <p:cxnSp>
        <p:nvCxnSpPr>
          <p:cNvPr id="126" name="Elbow Connector 125"/>
          <p:cNvCxnSpPr>
            <a:endCxn id="121" idx="2"/>
          </p:cNvCxnSpPr>
          <p:nvPr/>
        </p:nvCxnSpPr>
        <p:spPr>
          <a:xfrm flipV="1">
            <a:off x="5970216" y="5467042"/>
            <a:ext cx="742867" cy="718136"/>
          </a:xfrm>
          <a:prstGeom prst="bentConnector3">
            <a:avLst>
              <a:gd name="adj1" fmla="val 50000"/>
            </a:avLst>
          </a:prstGeom>
          <a:ln w="57150">
            <a:solidFill>
              <a:srgbClr val="C00000"/>
            </a:solidFill>
            <a:tailEnd type="triangle"/>
          </a:ln>
          <a:effectLst>
            <a:glow rad="127000">
              <a:srgbClr val="C00000">
                <a:alpha val="35000"/>
              </a:srgbClr>
            </a:glow>
          </a:effectLst>
        </p:spPr>
        <p:style>
          <a:lnRef idx="1">
            <a:schemeClr val="accent1"/>
          </a:lnRef>
          <a:fillRef idx="0">
            <a:schemeClr val="accent1"/>
          </a:fillRef>
          <a:effectRef idx="0">
            <a:schemeClr val="accent1"/>
          </a:effectRef>
          <a:fontRef idx="minor">
            <a:schemeClr val="tx1"/>
          </a:fontRef>
        </p:style>
      </p:cxnSp>
      <p:cxnSp>
        <p:nvCxnSpPr>
          <p:cNvPr id="127" name="Elbow Connector 126"/>
          <p:cNvCxnSpPr>
            <a:stCxn id="123" idx="3"/>
            <a:endCxn id="120" idx="2"/>
          </p:cNvCxnSpPr>
          <p:nvPr/>
        </p:nvCxnSpPr>
        <p:spPr>
          <a:xfrm flipV="1">
            <a:off x="7099833" y="4589314"/>
            <a:ext cx="435785" cy="415876"/>
          </a:xfrm>
          <a:prstGeom prst="bentConnector3">
            <a:avLst>
              <a:gd name="adj1" fmla="val 32720"/>
            </a:avLst>
          </a:prstGeom>
          <a:ln w="57150">
            <a:solidFill>
              <a:srgbClr val="C00000"/>
            </a:solidFill>
            <a:tailEnd type="triangle"/>
          </a:ln>
          <a:effectLst>
            <a:glow rad="127000">
              <a:srgbClr val="C00000">
                <a:alpha val="35000"/>
              </a:srgbClr>
            </a:glow>
          </a:effectLst>
        </p:spPr>
        <p:style>
          <a:lnRef idx="1">
            <a:schemeClr val="accent1"/>
          </a:lnRef>
          <a:fillRef idx="0">
            <a:schemeClr val="accent1"/>
          </a:fillRef>
          <a:effectRef idx="0">
            <a:schemeClr val="accent1"/>
          </a:effectRef>
          <a:fontRef idx="minor">
            <a:schemeClr val="tx1"/>
          </a:fontRef>
        </p:style>
      </p:cxnSp>
      <p:cxnSp>
        <p:nvCxnSpPr>
          <p:cNvPr id="128" name="Elbow Connector 127"/>
          <p:cNvCxnSpPr>
            <a:stCxn id="129" idx="4"/>
            <a:endCxn id="130" idx="2"/>
          </p:cNvCxnSpPr>
          <p:nvPr/>
        </p:nvCxnSpPr>
        <p:spPr>
          <a:xfrm rot="5400000" flipH="1" flipV="1">
            <a:off x="7623434" y="3103687"/>
            <a:ext cx="72000" cy="3010441"/>
          </a:xfrm>
          <a:prstGeom prst="bentConnector4">
            <a:avLst>
              <a:gd name="adj1" fmla="val -1870810"/>
              <a:gd name="adj2" fmla="val 81804"/>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9" name="Oval 128"/>
          <p:cNvSpPr/>
          <p:nvPr/>
        </p:nvSpPr>
        <p:spPr>
          <a:xfrm>
            <a:off x="6082214" y="4500908"/>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7" name="I[15-11] BUS"/>
          <p:cNvCxnSpPr/>
          <p:nvPr/>
        </p:nvCxnSpPr>
        <p:spPr>
          <a:xfrm>
            <a:off x="2249784" y="6195454"/>
            <a:ext cx="3140820" cy="0"/>
          </a:xfrm>
          <a:prstGeom prst="straightConnector1">
            <a:avLst/>
          </a:prstGeom>
          <a:ln w="31750">
            <a:solidFill>
              <a:srgbClr val="E203E7"/>
            </a:solidFill>
            <a:tailEnd type="triangle"/>
          </a:ln>
          <a:effectLst>
            <a:glow rad="127000">
              <a:srgbClr val="E203E7">
                <a:alpha val="35000"/>
              </a:srgbClr>
            </a:glow>
          </a:effectLst>
        </p:spPr>
        <p:style>
          <a:lnRef idx="1">
            <a:schemeClr val="accent1"/>
          </a:lnRef>
          <a:fillRef idx="0">
            <a:schemeClr val="accent1"/>
          </a:fillRef>
          <a:effectRef idx="0">
            <a:schemeClr val="accent1"/>
          </a:effectRef>
          <a:fontRef idx="minor">
            <a:schemeClr val="tx1"/>
          </a:fontRef>
        </p:style>
      </p:cxnSp>
      <p:sp>
        <p:nvSpPr>
          <p:cNvPr id="149" name="TextBox 148"/>
          <p:cNvSpPr txBox="1"/>
          <p:nvPr/>
        </p:nvSpPr>
        <p:spPr>
          <a:xfrm>
            <a:off x="2240404" y="6154830"/>
            <a:ext cx="667170" cy="307777"/>
          </a:xfrm>
          <a:prstGeom prst="rect">
            <a:avLst/>
          </a:prstGeom>
          <a:noFill/>
        </p:spPr>
        <p:txBody>
          <a:bodyPr wrap="none" rtlCol="0">
            <a:spAutoFit/>
          </a:bodyPr>
          <a:lstStyle/>
          <a:p>
            <a:r>
              <a:rPr lang="fr-FR" sz="1400" dirty="0">
                <a:solidFill>
                  <a:srgbClr val="E203E7"/>
                </a:solidFill>
              </a:rPr>
              <a:t>I[15-0]</a:t>
            </a:r>
          </a:p>
        </p:txBody>
      </p:sp>
      <p:sp>
        <p:nvSpPr>
          <p:cNvPr id="132" name="Title 1"/>
          <p:cNvSpPr>
            <a:spLocks noGrp="1"/>
          </p:cNvSpPr>
          <p:nvPr>
            <p:ph type="title"/>
          </p:nvPr>
        </p:nvSpPr>
        <p:spPr>
          <a:xfrm>
            <a:off x="838200" y="365125"/>
            <a:ext cx="10515600" cy="1325563"/>
          </a:xfrm>
        </p:spPr>
        <p:txBody>
          <a:bodyPr>
            <a:normAutofit/>
          </a:bodyPr>
          <a:lstStyle/>
          <a:p>
            <a:pPr algn="ctr"/>
            <a:r>
              <a:rPr lang="fr-FR" b="1" dirty="0">
                <a:solidFill>
                  <a:srgbClr val="C00000"/>
                </a:solidFill>
              </a:rPr>
              <a:t>Etapes d’exécution d’une instruction MIPS</a:t>
            </a:r>
          </a:p>
        </p:txBody>
      </p:sp>
      <p:cxnSp>
        <p:nvCxnSpPr>
          <p:cNvPr id="82" name="Straight Arrow Connector 81"/>
          <p:cNvCxnSpPr/>
          <p:nvPr/>
        </p:nvCxnSpPr>
        <p:spPr>
          <a:xfrm>
            <a:off x="2237874" y="4100501"/>
            <a:ext cx="242965" cy="0"/>
          </a:xfrm>
          <a:prstGeom prst="straightConnector1">
            <a:avLst/>
          </a:prstGeom>
          <a:ln w="31750">
            <a:solidFill>
              <a:schemeClr val="accent1">
                <a:lumMod val="75000"/>
              </a:schemeClr>
            </a:solidFill>
            <a:tailEnd type="none"/>
          </a:ln>
          <a:effectLst>
            <a:glow rad="127000">
              <a:schemeClr val="accent1">
                <a:lumMod val="75000"/>
                <a:alpha val="35000"/>
              </a:schemeClr>
            </a:glow>
          </a:effectLst>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2244415" y="3589763"/>
            <a:ext cx="0" cy="494690"/>
          </a:xfrm>
          <a:prstGeom prst="line">
            <a:avLst/>
          </a:prstGeom>
          <a:ln w="31750">
            <a:solidFill>
              <a:schemeClr val="accent1">
                <a:lumMod val="75000"/>
              </a:schemeClr>
            </a:solidFill>
          </a:ln>
          <a:effectLst>
            <a:glow rad="127000">
              <a:schemeClr val="accent1">
                <a:lumMod val="75000"/>
                <a:alpha val="35000"/>
              </a:schemeClr>
            </a:glow>
          </a:effectLst>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2073578" y="3589763"/>
            <a:ext cx="170837" cy="0"/>
          </a:xfrm>
          <a:prstGeom prst="straightConnector1">
            <a:avLst/>
          </a:prstGeom>
          <a:ln w="31750">
            <a:solidFill>
              <a:schemeClr val="accent1">
                <a:lumMod val="75000"/>
              </a:schemeClr>
            </a:solidFill>
            <a:tailEnd type="none"/>
          </a:ln>
          <a:effectLst>
            <a:glow rad="127000">
              <a:schemeClr val="accent1">
                <a:lumMod val="75000"/>
                <a:alpha val="35000"/>
              </a:schemeClr>
            </a:glow>
          </a:effectLst>
        </p:spPr>
        <p:style>
          <a:lnRef idx="1">
            <a:schemeClr val="accent1"/>
          </a:lnRef>
          <a:fillRef idx="0">
            <a:schemeClr val="accent1"/>
          </a:fillRef>
          <a:effectRef idx="0">
            <a:schemeClr val="accent1"/>
          </a:effectRef>
          <a:fontRef idx="minor">
            <a:schemeClr val="tx1"/>
          </a:fontRef>
        </p:style>
      </p:cxnSp>
      <p:cxnSp>
        <p:nvCxnSpPr>
          <p:cNvPr id="90" name="Elbow Connector 89"/>
          <p:cNvCxnSpPr>
            <a:stCxn id="92" idx="0"/>
          </p:cNvCxnSpPr>
          <p:nvPr/>
        </p:nvCxnSpPr>
        <p:spPr>
          <a:xfrm rot="5400000" flipH="1" flipV="1">
            <a:off x="8784062" y="3583894"/>
            <a:ext cx="447320" cy="312823"/>
          </a:xfrm>
          <a:prstGeom prst="bentConnector2">
            <a:avLst/>
          </a:prstGeom>
          <a:ln w="57150">
            <a:solidFill>
              <a:srgbClr val="00B050"/>
            </a:solidFill>
            <a:tailEnd type="triangle"/>
          </a:ln>
          <a:effectLst>
            <a:glow rad="127000">
              <a:srgbClr val="00B050">
                <a:alpha val="35000"/>
              </a:srgbClr>
            </a:glow>
          </a:effectLst>
        </p:spPr>
        <p:style>
          <a:lnRef idx="1">
            <a:schemeClr val="accent1"/>
          </a:lnRef>
          <a:fillRef idx="0">
            <a:schemeClr val="accent1"/>
          </a:fillRef>
          <a:effectRef idx="0">
            <a:schemeClr val="accent1"/>
          </a:effectRef>
          <a:fontRef idx="minor">
            <a:schemeClr val="tx1"/>
          </a:fontRef>
        </p:style>
      </p:cxnSp>
      <p:sp>
        <p:nvSpPr>
          <p:cNvPr id="92" name="Oval 91"/>
          <p:cNvSpPr/>
          <p:nvPr/>
        </p:nvSpPr>
        <p:spPr>
          <a:xfrm>
            <a:off x="8779311" y="3963965"/>
            <a:ext cx="144000" cy="144000"/>
          </a:xfrm>
          <a:prstGeom prst="ellipse">
            <a:avLst/>
          </a:prstGeom>
          <a:solidFill>
            <a:srgbClr val="00B050"/>
          </a:solidFill>
          <a:ln>
            <a:solidFill>
              <a:srgbClr val="00B050"/>
            </a:solidFill>
          </a:ln>
          <a:effectLst>
            <a:glow rad="127000">
              <a:srgbClr val="00B050">
                <a:alpha val="35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4" name="Left Brace 93"/>
          <p:cNvSpPr/>
          <p:nvPr/>
        </p:nvSpPr>
        <p:spPr>
          <a:xfrm rot="5400000">
            <a:off x="1007661" y="1478733"/>
            <a:ext cx="236387" cy="1984413"/>
          </a:xfrm>
          <a:prstGeom prst="leftBrace">
            <a:avLst>
              <a:gd name="adj1" fmla="val 99230"/>
              <a:gd name="adj2" fmla="val 50000"/>
            </a:avLst>
          </a:prstGeom>
          <a:ln w="38100">
            <a:solidFill>
              <a:srgbClr val="FF5C00"/>
            </a:solidFill>
          </a:ln>
          <a:effectLst/>
        </p:spPr>
        <p:style>
          <a:lnRef idx="1">
            <a:schemeClr val="accent1"/>
          </a:lnRef>
          <a:fillRef idx="0">
            <a:schemeClr val="accent1"/>
          </a:fillRef>
          <a:effectRef idx="0">
            <a:schemeClr val="accent1"/>
          </a:effectRef>
          <a:fontRef idx="minor">
            <a:schemeClr val="tx1"/>
          </a:fontRef>
        </p:style>
        <p:txBody>
          <a:bodyPr vert="vert270" rtlCol="0" anchor="b" anchorCtr="0"/>
          <a:lstStyle/>
          <a:p>
            <a:pPr algn="ctr"/>
            <a:endParaRPr lang="fr-FR" dirty="0">
              <a:solidFill>
                <a:srgbClr val="FF5C00"/>
              </a:solidFill>
            </a:endParaRPr>
          </a:p>
        </p:txBody>
      </p:sp>
      <p:sp>
        <p:nvSpPr>
          <p:cNvPr id="95" name="TextBox 94"/>
          <p:cNvSpPr txBox="1"/>
          <p:nvPr/>
        </p:nvSpPr>
        <p:spPr>
          <a:xfrm>
            <a:off x="445836" y="1724331"/>
            <a:ext cx="1538947" cy="369332"/>
          </a:xfrm>
          <a:prstGeom prst="rect">
            <a:avLst/>
          </a:prstGeom>
          <a:noFill/>
          <a:ln>
            <a:noFill/>
          </a:ln>
        </p:spPr>
        <p:txBody>
          <a:bodyPr wrap="none" rtlCol="0">
            <a:spAutoFit/>
          </a:bodyPr>
          <a:lstStyle/>
          <a:p>
            <a:r>
              <a:rPr lang="fr-FR" b="1" dirty="0">
                <a:solidFill>
                  <a:srgbClr val="FF5C00"/>
                </a:solidFill>
              </a:rPr>
              <a:t>Recherche (IF)</a:t>
            </a:r>
          </a:p>
        </p:txBody>
      </p:sp>
      <p:sp>
        <p:nvSpPr>
          <p:cNvPr id="96" name="Left Brace 95"/>
          <p:cNvSpPr/>
          <p:nvPr/>
        </p:nvSpPr>
        <p:spPr>
          <a:xfrm rot="5400000">
            <a:off x="3980040" y="523835"/>
            <a:ext cx="236387" cy="3894394"/>
          </a:xfrm>
          <a:prstGeom prst="leftBrace">
            <a:avLst>
              <a:gd name="adj1" fmla="val 99230"/>
              <a:gd name="adj2" fmla="val 50000"/>
            </a:avLst>
          </a:prstGeom>
          <a:ln w="38100">
            <a:solidFill>
              <a:srgbClr val="E203E7"/>
            </a:solidFill>
          </a:ln>
          <a:effectLst/>
        </p:spPr>
        <p:style>
          <a:lnRef idx="1">
            <a:schemeClr val="accent1"/>
          </a:lnRef>
          <a:fillRef idx="0">
            <a:schemeClr val="accent1"/>
          </a:fillRef>
          <a:effectRef idx="0">
            <a:schemeClr val="accent1"/>
          </a:effectRef>
          <a:fontRef idx="minor">
            <a:schemeClr val="tx1"/>
          </a:fontRef>
        </p:style>
        <p:txBody>
          <a:bodyPr vert="vert270" rtlCol="0" anchor="b" anchorCtr="0"/>
          <a:lstStyle/>
          <a:p>
            <a:pPr algn="ctr"/>
            <a:endParaRPr lang="fr-FR" dirty="0">
              <a:solidFill>
                <a:srgbClr val="66FF33"/>
              </a:solidFill>
            </a:endParaRPr>
          </a:p>
        </p:txBody>
      </p:sp>
      <p:sp>
        <p:nvSpPr>
          <p:cNvPr id="97" name="TextBox 96"/>
          <p:cNvSpPr txBox="1"/>
          <p:nvPr/>
        </p:nvSpPr>
        <p:spPr>
          <a:xfrm>
            <a:off x="2835128" y="1738331"/>
            <a:ext cx="2597722" cy="369332"/>
          </a:xfrm>
          <a:prstGeom prst="rect">
            <a:avLst/>
          </a:prstGeom>
          <a:noFill/>
          <a:ln>
            <a:noFill/>
          </a:ln>
        </p:spPr>
        <p:txBody>
          <a:bodyPr wrap="square" rtlCol="0">
            <a:spAutoFit/>
          </a:bodyPr>
          <a:lstStyle/>
          <a:p>
            <a:pPr algn="ctr"/>
            <a:r>
              <a:rPr lang="fr-FR" b="1" dirty="0">
                <a:solidFill>
                  <a:srgbClr val="E203E7"/>
                </a:solidFill>
              </a:rPr>
              <a:t>Décodage (ID)</a:t>
            </a:r>
          </a:p>
        </p:txBody>
      </p:sp>
      <p:sp>
        <p:nvSpPr>
          <p:cNvPr id="98" name="Left Brace 97"/>
          <p:cNvSpPr/>
          <p:nvPr/>
        </p:nvSpPr>
        <p:spPr>
          <a:xfrm rot="5400000">
            <a:off x="7287439" y="1159293"/>
            <a:ext cx="236387" cy="2623293"/>
          </a:xfrm>
          <a:prstGeom prst="leftBrace">
            <a:avLst>
              <a:gd name="adj1" fmla="val 99230"/>
              <a:gd name="adj2" fmla="val 50000"/>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vert="vert270" rtlCol="0" anchor="b" anchorCtr="0"/>
          <a:lstStyle/>
          <a:p>
            <a:pPr algn="ctr"/>
            <a:endParaRPr lang="fr-FR" dirty="0"/>
          </a:p>
        </p:txBody>
      </p:sp>
      <p:sp>
        <p:nvSpPr>
          <p:cNvPr id="99" name="TextBox 98"/>
          <p:cNvSpPr txBox="1"/>
          <p:nvPr/>
        </p:nvSpPr>
        <p:spPr>
          <a:xfrm>
            <a:off x="6133374" y="1724331"/>
            <a:ext cx="2506955" cy="369332"/>
          </a:xfrm>
          <a:prstGeom prst="rect">
            <a:avLst/>
          </a:prstGeom>
          <a:noFill/>
          <a:ln>
            <a:noFill/>
          </a:ln>
        </p:spPr>
        <p:txBody>
          <a:bodyPr wrap="square" rtlCol="0">
            <a:spAutoFit/>
          </a:bodyPr>
          <a:lstStyle/>
          <a:p>
            <a:pPr algn="ctr"/>
            <a:r>
              <a:rPr lang="fr-FR" b="1" dirty="0">
                <a:solidFill>
                  <a:srgbClr val="C00000"/>
                </a:solidFill>
              </a:rPr>
              <a:t>Exécution (EX)</a:t>
            </a:r>
          </a:p>
        </p:txBody>
      </p:sp>
      <p:sp>
        <p:nvSpPr>
          <p:cNvPr id="116" name="Left Brace 115"/>
          <p:cNvSpPr/>
          <p:nvPr/>
        </p:nvSpPr>
        <p:spPr>
          <a:xfrm rot="5400000">
            <a:off x="9685830" y="1456566"/>
            <a:ext cx="236387" cy="2055037"/>
          </a:xfrm>
          <a:prstGeom prst="leftBrace">
            <a:avLst>
              <a:gd name="adj1" fmla="val 99230"/>
              <a:gd name="adj2" fmla="val 50000"/>
            </a:avLst>
          </a:prstGeom>
          <a:ln w="38100">
            <a:solidFill>
              <a:srgbClr val="00B050"/>
            </a:solidFill>
          </a:ln>
        </p:spPr>
        <p:style>
          <a:lnRef idx="1">
            <a:schemeClr val="accent1"/>
          </a:lnRef>
          <a:fillRef idx="0">
            <a:schemeClr val="accent1"/>
          </a:fillRef>
          <a:effectRef idx="0">
            <a:schemeClr val="accent1"/>
          </a:effectRef>
          <a:fontRef idx="minor">
            <a:schemeClr val="tx1"/>
          </a:fontRef>
        </p:style>
        <p:txBody>
          <a:bodyPr vert="vert270" rtlCol="0" anchor="b" anchorCtr="0"/>
          <a:lstStyle/>
          <a:p>
            <a:pPr algn="ctr"/>
            <a:endParaRPr lang="fr-FR" dirty="0"/>
          </a:p>
        </p:txBody>
      </p:sp>
      <p:sp>
        <p:nvSpPr>
          <p:cNvPr id="117" name="TextBox 116"/>
          <p:cNvSpPr txBox="1"/>
          <p:nvPr/>
        </p:nvSpPr>
        <p:spPr>
          <a:xfrm>
            <a:off x="8815894" y="1737476"/>
            <a:ext cx="2100075" cy="369332"/>
          </a:xfrm>
          <a:prstGeom prst="rect">
            <a:avLst/>
          </a:prstGeom>
          <a:noFill/>
          <a:ln>
            <a:noFill/>
          </a:ln>
        </p:spPr>
        <p:txBody>
          <a:bodyPr wrap="square" rtlCol="0">
            <a:spAutoFit/>
          </a:bodyPr>
          <a:lstStyle/>
          <a:p>
            <a:pPr algn="ctr"/>
            <a:r>
              <a:rPr lang="fr-FR" b="1" dirty="0">
                <a:solidFill>
                  <a:srgbClr val="00B050"/>
                </a:solidFill>
              </a:rPr>
              <a:t>Accès </a:t>
            </a:r>
            <a:r>
              <a:rPr lang="fr-FR" b="1" dirty="0" err="1">
                <a:solidFill>
                  <a:srgbClr val="00B050"/>
                </a:solidFill>
              </a:rPr>
              <a:t>Mem</a:t>
            </a:r>
            <a:r>
              <a:rPr lang="fr-FR" b="1" dirty="0">
                <a:solidFill>
                  <a:srgbClr val="00B050"/>
                </a:solidFill>
              </a:rPr>
              <a:t>. (MEM)</a:t>
            </a:r>
          </a:p>
        </p:txBody>
      </p:sp>
      <p:sp>
        <p:nvSpPr>
          <p:cNvPr id="131" name="Left Brace 130"/>
          <p:cNvSpPr/>
          <p:nvPr/>
        </p:nvSpPr>
        <p:spPr>
          <a:xfrm rot="5400000">
            <a:off x="11391341" y="1884461"/>
            <a:ext cx="236387" cy="1187129"/>
          </a:xfrm>
          <a:prstGeom prst="leftBrace">
            <a:avLst>
              <a:gd name="adj1" fmla="val 99230"/>
              <a:gd name="adj2" fmla="val 50000"/>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vert="vert270" rtlCol="0" anchor="b" anchorCtr="0"/>
          <a:lstStyle/>
          <a:p>
            <a:pPr algn="ctr"/>
            <a:endParaRPr lang="fr-FR" dirty="0"/>
          </a:p>
        </p:txBody>
      </p:sp>
      <p:sp>
        <p:nvSpPr>
          <p:cNvPr id="133" name="TextBox 132"/>
          <p:cNvSpPr txBox="1"/>
          <p:nvPr/>
        </p:nvSpPr>
        <p:spPr>
          <a:xfrm>
            <a:off x="10955361" y="1731417"/>
            <a:ext cx="1147738" cy="369332"/>
          </a:xfrm>
          <a:prstGeom prst="rect">
            <a:avLst/>
          </a:prstGeom>
          <a:noFill/>
          <a:ln>
            <a:noFill/>
          </a:ln>
        </p:spPr>
        <p:txBody>
          <a:bodyPr wrap="square" rtlCol="0">
            <a:spAutoFit/>
          </a:bodyPr>
          <a:lstStyle/>
          <a:p>
            <a:pPr algn="ctr"/>
            <a:r>
              <a:rPr lang="fr-FR" b="1" dirty="0">
                <a:solidFill>
                  <a:schemeClr val="accent1">
                    <a:lumMod val="75000"/>
                  </a:schemeClr>
                </a:solidFill>
              </a:rPr>
              <a:t>(WB)</a:t>
            </a:r>
          </a:p>
        </p:txBody>
      </p:sp>
    </p:spTree>
    <p:extLst>
      <p:ext uri="{BB962C8B-B14F-4D97-AF65-F5344CB8AC3E}">
        <p14:creationId xmlns:p14="http://schemas.microsoft.com/office/powerpoint/2010/main" val="2798969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normAutofit/>
          </a:bodyPr>
          <a:lstStyle/>
          <a:p>
            <a:pPr algn="ctr"/>
            <a:r>
              <a:rPr lang="fr-FR" b="1" dirty="0">
                <a:solidFill>
                  <a:srgbClr val="C00000"/>
                </a:solidFill>
              </a:rPr>
              <a:t>Etapes d’exécution d’une instruction MIPS</a:t>
            </a:r>
          </a:p>
        </p:txBody>
      </p:sp>
      <p:sp>
        <p:nvSpPr>
          <p:cNvPr id="4" name="Content Placeholder 3"/>
          <p:cNvSpPr>
            <a:spLocks noGrp="1"/>
          </p:cNvSpPr>
          <p:nvPr>
            <p:ph sz="half" idx="1"/>
          </p:nvPr>
        </p:nvSpPr>
        <p:spPr/>
        <p:txBody>
          <a:bodyPr/>
          <a:lstStyle/>
          <a:p>
            <a:pPr marL="457200" indent="-457200">
              <a:buClr>
                <a:srgbClr val="C00000"/>
              </a:buClr>
              <a:buFont typeface="Wingdings" panose="05000000000000000000" pitchFamily="2" charset="2"/>
              <a:buChar char="§"/>
            </a:pPr>
            <a:r>
              <a:rPr lang="fr-FR" dirty="0"/>
              <a:t>Pas toutes les étapes sont nécessaires/obligatoires pour exécuter chaque instruction MIPS</a:t>
            </a:r>
          </a:p>
          <a:p>
            <a:pPr marL="457200" indent="-457200">
              <a:buClr>
                <a:srgbClr val="C00000"/>
              </a:buClr>
              <a:buFont typeface="Wingdings" panose="05000000000000000000" pitchFamily="2" charset="2"/>
              <a:buChar char="§"/>
            </a:pPr>
            <a:endParaRPr lang="fr-FR" dirty="0"/>
          </a:p>
          <a:p>
            <a:pPr marL="457200" indent="-457200">
              <a:buClr>
                <a:srgbClr val="C00000"/>
              </a:buClr>
              <a:buFont typeface="Wingdings" panose="05000000000000000000" pitchFamily="2" charset="2"/>
              <a:buChar char="§"/>
            </a:pPr>
            <a:r>
              <a:rPr lang="fr-FR" dirty="0"/>
              <a:t>A droite, un tableau illustrant les étapes requises pour notre exemple d’instructions</a:t>
            </a:r>
          </a:p>
          <a:p>
            <a:endParaRPr lang="fr-FR" dirty="0"/>
          </a:p>
        </p:txBody>
      </p:sp>
      <p:graphicFrame>
        <p:nvGraphicFramePr>
          <p:cNvPr id="11" name="Content Placeholder 12"/>
          <p:cNvGraphicFramePr>
            <a:graphicFrameLocks noGrp="1"/>
          </p:cNvGraphicFramePr>
          <p:nvPr>
            <p:ph sz="half" idx="2"/>
            <p:extLst>
              <p:ext uri="{D42A27DB-BD31-4B8C-83A1-F6EECF244321}">
                <p14:modId xmlns:p14="http://schemas.microsoft.com/office/powerpoint/2010/main" val="3726581421"/>
              </p:ext>
            </p:extLst>
          </p:nvPr>
        </p:nvGraphicFramePr>
        <p:xfrm>
          <a:off x="6172200" y="1825625"/>
          <a:ext cx="4824000" cy="3672000"/>
        </p:xfrm>
        <a:graphic>
          <a:graphicData uri="http://schemas.openxmlformats.org/drawingml/2006/table">
            <a:tbl>
              <a:tblPr firstRow="1" bandRow="1">
                <a:effectLst>
                  <a:outerShdw blurRad="50800" dist="190500" dir="2700000" algn="tl" rotWithShape="0">
                    <a:prstClr val="black">
                      <a:alpha val="40000"/>
                    </a:prstClr>
                  </a:outerShdw>
                </a:effectLst>
                <a:tableStyleId>{21E4AEA4-8DFA-4A89-87EB-49C32662AFE0}</a:tableStyleId>
              </a:tblPr>
              <a:tblGrid>
                <a:gridCol w="1224000">
                  <a:extLst>
                    <a:ext uri="{9D8B030D-6E8A-4147-A177-3AD203B41FA5}">
                      <a16:colId xmlns:a16="http://schemas.microsoft.com/office/drawing/2014/main" val="20000"/>
                    </a:ext>
                  </a:extLst>
                </a:gridCol>
                <a:gridCol w="720000">
                  <a:extLst>
                    <a:ext uri="{9D8B030D-6E8A-4147-A177-3AD203B41FA5}">
                      <a16:colId xmlns:a16="http://schemas.microsoft.com/office/drawing/2014/main" val="20001"/>
                    </a:ext>
                  </a:extLst>
                </a:gridCol>
                <a:gridCol w="720000">
                  <a:extLst>
                    <a:ext uri="{9D8B030D-6E8A-4147-A177-3AD203B41FA5}">
                      <a16:colId xmlns:a16="http://schemas.microsoft.com/office/drawing/2014/main" val="20002"/>
                    </a:ext>
                  </a:extLst>
                </a:gridCol>
                <a:gridCol w="720000">
                  <a:extLst>
                    <a:ext uri="{9D8B030D-6E8A-4147-A177-3AD203B41FA5}">
                      <a16:colId xmlns:a16="http://schemas.microsoft.com/office/drawing/2014/main" val="20003"/>
                    </a:ext>
                  </a:extLst>
                </a:gridCol>
                <a:gridCol w="720000">
                  <a:extLst>
                    <a:ext uri="{9D8B030D-6E8A-4147-A177-3AD203B41FA5}">
                      <a16:colId xmlns:a16="http://schemas.microsoft.com/office/drawing/2014/main" val="20004"/>
                    </a:ext>
                  </a:extLst>
                </a:gridCol>
                <a:gridCol w="720000">
                  <a:extLst>
                    <a:ext uri="{9D8B030D-6E8A-4147-A177-3AD203B41FA5}">
                      <a16:colId xmlns:a16="http://schemas.microsoft.com/office/drawing/2014/main" val="20005"/>
                    </a:ext>
                  </a:extLst>
                </a:gridCol>
              </a:tblGrid>
              <a:tr h="612000">
                <a:tc>
                  <a:txBody>
                    <a:bodyPr/>
                    <a:lstStyle/>
                    <a:p>
                      <a:pPr algn="l"/>
                      <a:r>
                        <a:rPr lang="fr-FR" dirty="0"/>
                        <a:t>Instruction</a:t>
                      </a:r>
                    </a:p>
                  </a:txBody>
                  <a:tcPr anchor="ctr"/>
                </a:tc>
                <a:tc gridSpan="5">
                  <a:txBody>
                    <a:bodyPr/>
                    <a:lstStyle/>
                    <a:p>
                      <a:pPr algn="ctr"/>
                      <a:r>
                        <a:rPr lang="fr-FR" dirty="0"/>
                        <a:t>Étapes requises</a:t>
                      </a:r>
                    </a:p>
                  </a:txBody>
                  <a:tcPr anchor="ctr"/>
                </a:tc>
                <a:tc hMerge="1">
                  <a:txBody>
                    <a:bodyPr/>
                    <a:lstStyle/>
                    <a:p>
                      <a:endParaRPr lang="fr-FR" dirty="0"/>
                    </a:p>
                  </a:txBody>
                  <a:tcPr/>
                </a:tc>
                <a:tc hMerge="1">
                  <a:txBody>
                    <a:bodyPr/>
                    <a:lstStyle/>
                    <a:p>
                      <a:endParaRPr lang="fr-FR" dirty="0"/>
                    </a:p>
                  </a:txBody>
                  <a:tcPr/>
                </a:tc>
                <a:tc hMerge="1">
                  <a:txBody>
                    <a:bodyPr/>
                    <a:lstStyle/>
                    <a:p>
                      <a:endParaRPr lang="fr-FR" dirty="0"/>
                    </a:p>
                  </a:txBody>
                  <a:tcPr/>
                </a:tc>
                <a:tc hMerge="1">
                  <a:txBody>
                    <a:bodyPr/>
                    <a:lstStyle/>
                    <a:p>
                      <a:endParaRPr lang="fr-FR" dirty="0"/>
                    </a:p>
                  </a:txBody>
                  <a:tcPr/>
                </a:tc>
                <a:extLst>
                  <a:ext uri="{0D108BD9-81ED-4DB2-BD59-A6C34878D82A}">
                    <a16:rowId xmlns:a16="http://schemas.microsoft.com/office/drawing/2014/main" val="10000"/>
                  </a:ext>
                </a:extLst>
              </a:tr>
              <a:tr h="612000">
                <a:tc>
                  <a:txBody>
                    <a:bodyPr/>
                    <a:lstStyle/>
                    <a:p>
                      <a:pPr algn="ctr"/>
                      <a:r>
                        <a:rPr lang="fr-FR" b="1" dirty="0" err="1">
                          <a:latin typeface="Consolas" panose="020B0609020204030204" pitchFamily="49" charset="0"/>
                        </a:rPr>
                        <a:t>beq</a:t>
                      </a:r>
                      <a:endParaRPr lang="fr-FR" b="1" dirty="0">
                        <a:latin typeface="Consolas" panose="020B0609020204030204" pitchFamily="49" charset="0"/>
                      </a:endParaRPr>
                    </a:p>
                  </a:txBody>
                  <a:tcPr anchor="ctr"/>
                </a:tc>
                <a:tc>
                  <a:txBody>
                    <a:bodyPr/>
                    <a:lstStyle/>
                    <a:p>
                      <a:pPr algn="ctr"/>
                      <a:r>
                        <a:rPr lang="fr-FR" dirty="0"/>
                        <a:t>IF</a:t>
                      </a:r>
                    </a:p>
                  </a:txBody>
                  <a:tcPr anchor="ctr"/>
                </a:tc>
                <a:tc>
                  <a:txBody>
                    <a:bodyPr/>
                    <a:lstStyle/>
                    <a:p>
                      <a:pPr algn="ctr"/>
                      <a:r>
                        <a:rPr lang="fr-FR" dirty="0"/>
                        <a:t>ID</a:t>
                      </a:r>
                    </a:p>
                  </a:txBody>
                  <a:tcPr anchor="ctr"/>
                </a:tc>
                <a:tc>
                  <a:txBody>
                    <a:bodyPr/>
                    <a:lstStyle/>
                    <a:p>
                      <a:pPr algn="ctr"/>
                      <a:r>
                        <a:rPr lang="fr-FR" dirty="0"/>
                        <a:t>EX</a:t>
                      </a:r>
                    </a:p>
                  </a:txBody>
                  <a:tcPr anchor="ctr"/>
                </a:tc>
                <a:tc>
                  <a:txBody>
                    <a:bodyPr/>
                    <a:lstStyle/>
                    <a:p>
                      <a:pPr algn="ctr"/>
                      <a:endParaRPr lang="fr-FR"/>
                    </a:p>
                  </a:txBody>
                  <a:tcPr anchor="ctr"/>
                </a:tc>
                <a:tc>
                  <a:txBody>
                    <a:bodyPr/>
                    <a:lstStyle/>
                    <a:p>
                      <a:pPr algn="ctr"/>
                      <a:endParaRPr lang="fr-FR" dirty="0"/>
                    </a:p>
                  </a:txBody>
                  <a:tcPr anchor="ctr"/>
                </a:tc>
                <a:extLst>
                  <a:ext uri="{0D108BD9-81ED-4DB2-BD59-A6C34878D82A}">
                    <a16:rowId xmlns:a16="http://schemas.microsoft.com/office/drawing/2014/main" val="10001"/>
                  </a:ext>
                </a:extLst>
              </a:tr>
              <a:tr h="612000">
                <a:tc>
                  <a:txBody>
                    <a:bodyPr/>
                    <a:lstStyle/>
                    <a:p>
                      <a:pPr algn="ctr"/>
                      <a:r>
                        <a:rPr lang="fr-FR" b="1" dirty="0">
                          <a:latin typeface="Consolas" panose="020B0609020204030204" pitchFamily="49" charset="0"/>
                        </a:rPr>
                        <a:t>R-type</a:t>
                      </a:r>
                    </a:p>
                  </a:txBody>
                  <a:tcPr anchor="ctr"/>
                </a:tc>
                <a:tc>
                  <a:txBody>
                    <a:bodyPr/>
                    <a:lstStyle/>
                    <a:p>
                      <a:pPr algn="ctr"/>
                      <a:r>
                        <a:rPr lang="fr-FR" dirty="0"/>
                        <a:t>IF</a:t>
                      </a:r>
                    </a:p>
                  </a:txBody>
                  <a:tcPr anchor="ctr"/>
                </a:tc>
                <a:tc>
                  <a:txBody>
                    <a:bodyPr/>
                    <a:lstStyle/>
                    <a:p>
                      <a:pPr algn="ctr"/>
                      <a:r>
                        <a:rPr lang="fr-FR" dirty="0"/>
                        <a:t>ID</a:t>
                      </a:r>
                    </a:p>
                  </a:txBody>
                  <a:tcPr anchor="ctr"/>
                </a:tc>
                <a:tc>
                  <a:txBody>
                    <a:bodyPr/>
                    <a:lstStyle/>
                    <a:p>
                      <a:pPr algn="ctr"/>
                      <a:r>
                        <a:rPr lang="fr-FR" dirty="0"/>
                        <a:t>EX</a:t>
                      </a:r>
                    </a:p>
                  </a:txBody>
                  <a:tcPr anchor="ctr"/>
                </a:tc>
                <a:tc>
                  <a:txBody>
                    <a:bodyPr/>
                    <a:lstStyle/>
                    <a:p>
                      <a:pPr algn="ctr"/>
                      <a:endParaRPr lang="fr-FR" dirty="0"/>
                    </a:p>
                  </a:txBody>
                  <a:tcPr anchor="ctr"/>
                </a:tc>
                <a:tc>
                  <a:txBody>
                    <a:bodyPr/>
                    <a:lstStyle/>
                    <a:p>
                      <a:pPr algn="ctr"/>
                      <a:r>
                        <a:rPr lang="fr-FR" dirty="0"/>
                        <a:t>WB</a:t>
                      </a:r>
                    </a:p>
                  </a:txBody>
                  <a:tcPr anchor="ctr"/>
                </a:tc>
                <a:extLst>
                  <a:ext uri="{0D108BD9-81ED-4DB2-BD59-A6C34878D82A}">
                    <a16:rowId xmlns:a16="http://schemas.microsoft.com/office/drawing/2014/main" val="10002"/>
                  </a:ext>
                </a:extLst>
              </a:tr>
              <a:tr h="612000">
                <a:tc>
                  <a:txBody>
                    <a:bodyPr/>
                    <a:lstStyle/>
                    <a:p>
                      <a:pPr algn="ctr"/>
                      <a:r>
                        <a:rPr lang="fr-FR" b="1" dirty="0" err="1">
                          <a:latin typeface="Consolas" panose="020B0609020204030204" pitchFamily="49" charset="0"/>
                        </a:rPr>
                        <a:t>addi</a:t>
                      </a:r>
                      <a:endParaRPr lang="fr-FR" b="1" dirty="0">
                        <a:latin typeface="Consolas" panose="020B0609020204030204" pitchFamily="49" charset="0"/>
                      </a:endParaRPr>
                    </a:p>
                  </a:txBody>
                  <a:tcPr anchor="ctr"/>
                </a:tc>
                <a:tc>
                  <a:txBody>
                    <a:bodyPr/>
                    <a:lstStyle/>
                    <a:p>
                      <a:pPr algn="ctr"/>
                      <a:r>
                        <a:rPr lang="fr-FR" dirty="0"/>
                        <a:t>IF</a:t>
                      </a:r>
                    </a:p>
                  </a:txBody>
                  <a:tcPr anchor="ctr"/>
                </a:tc>
                <a:tc>
                  <a:txBody>
                    <a:bodyPr/>
                    <a:lstStyle/>
                    <a:p>
                      <a:pPr algn="ctr"/>
                      <a:r>
                        <a:rPr lang="fr-FR" dirty="0"/>
                        <a:t>ID</a:t>
                      </a:r>
                    </a:p>
                  </a:txBody>
                  <a:tcPr anchor="ctr"/>
                </a:tc>
                <a:tc>
                  <a:txBody>
                    <a:bodyPr/>
                    <a:lstStyle/>
                    <a:p>
                      <a:pPr algn="ctr"/>
                      <a:r>
                        <a:rPr lang="fr-FR" dirty="0"/>
                        <a:t>EX</a:t>
                      </a:r>
                    </a:p>
                  </a:txBody>
                  <a:tcPr anchor="ctr"/>
                </a:tc>
                <a:tc>
                  <a:txBody>
                    <a:bodyPr/>
                    <a:lstStyle/>
                    <a:p>
                      <a:pPr algn="ctr"/>
                      <a:endParaRPr lang="fr-FR" dirty="0"/>
                    </a:p>
                  </a:txBody>
                  <a:tcPr anchor="ctr"/>
                </a:tc>
                <a:tc>
                  <a:txBody>
                    <a:bodyPr/>
                    <a:lstStyle/>
                    <a:p>
                      <a:pPr algn="ctr"/>
                      <a:r>
                        <a:rPr lang="fr-FR" dirty="0"/>
                        <a:t>WB</a:t>
                      </a:r>
                    </a:p>
                  </a:txBody>
                  <a:tcPr anchor="ctr"/>
                </a:tc>
                <a:extLst>
                  <a:ext uri="{0D108BD9-81ED-4DB2-BD59-A6C34878D82A}">
                    <a16:rowId xmlns:a16="http://schemas.microsoft.com/office/drawing/2014/main" val="10003"/>
                  </a:ext>
                </a:extLst>
              </a:tr>
              <a:tr h="612000">
                <a:tc>
                  <a:txBody>
                    <a:bodyPr/>
                    <a:lstStyle/>
                    <a:p>
                      <a:pPr algn="ctr"/>
                      <a:r>
                        <a:rPr lang="fr-FR" b="1" dirty="0" err="1">
                          <a:latin typeface="Consolas" panose="020B0609020204030204" pitchFamily="49" charset="0"/>
                        </a:rPr>
                        <a:t>sw</a:t>
                      </a:r>
                      <a:endParaRPr lang="fr-FR" b="1" dirty="0">
                        <a:latin typeface="Consolas" panose="020B0609020204030204" pitchFamily="49" charset="0"/>
                      </a:endParaRPr>
                    </a:p>
                  </a:txBody>
                  <a:tcPr anchor="ctr"/>
                </a:tc>
                <a:tc>
                  <a:txBody>
                    <a:bodyPr/>
                    <a:lstStyle/>
                    <a:p>
                      <a:pPr algn="ctr"/>
                      <a:r>
                        <a:rPr lang="fr-FR" dirty="0"/>
                        <a:t>IF</a:t>
                      </a:r>
                    </a:p>
                  </a:txBody>
                  <a:tcPr anchor="ctr"/>
                </a:tc>
                <a:tc>
                  <a:txBody>
                    <a:bodyPr/>
                    <a:lstStyle/>
                    <a:p>
                      <a:pPr algn="ctr"/>
                      <a:r>
                        <a:rPr lang="fr-FR" dirty="0"/>
                        <a:t>ID</a:t>
                      </a:r>
                    </a:p>
                  </a:txBody>
                  <a:tcPr anchor="ctr"/>
                </a:tc>
                <a:tc>
                  <a:txBody>
                    <a:bodyPr/>
                    <a:lstStyle/>
                    <a:p>
                      <a:pPr algn="ctr"/>
                      <a:r>
                        <a:rPr lang="fr-FR" dirty="0"/>
                        <a:t>EX</a:t>
                      </a:r>
                    </a:p>
                  </a:txBody>
                  <a:tcPr anchor="ctr"/>
                </a:tc>
                <a:tc>
                  <a:txBody>
                    <a:bodyPr/>
                    <a:lstStyle/>
                    <a:p>
                      <a:pPr algn="ctr"/>
                      <a:r>
                        <a:rPr lang="fr-FR" dirty="0"/>
                        <a:t>MEM</a:t>
                      </a:r>
                    </a:p>
                  </a:txBody>
                  <a:tcPr anchor="ctr"/>
                </a:tc>
                <a:tc>
                  <a:txBody>
                    <a:bodyPr/>
                    <a:lstStyle/>
                    <a:p>
                      <a:pPr algn="ctr"/>
                      <a:endParaRPr lang="fr-FR" dirty="0"/>
                    </a:p>
                  </a:txBody>
                  <a:tcPr anchor="ctr"/>
                </a:tc>
                <a:extLst>
                  <a:ext uri="{0D108BD9-81ED-4DB2-BD59-A6C34878D82A}">
                    <a16:rowId xmlns:a16="http://schemas.microsoft.com/office/drawing/2014/main" val="10004"/>
                  </a:ext>
                </a:extLst>
              </a:tr>
              <a:tr h="612000">
                <a:tc>
                  <a:txBody>
                    <a:bodyPr/>
                    <a:lstStyle/>
                    <a:p>
                      <a:pPr algn="ctr"/>
                      <a:r>
                        <a:rPr lang="fr-FR" b="1" dirty="0" err="1">
                          <a:latin typeface="Consolas" panose="020B0609020204030204" pitchFamily="49" charset="0"/>
                        </a:rPr>
                        <a:t>lw</a:t>
                      </a:r>
                      <a:endParaRPr lang="fr-FR" b="1" dirty="0">
                        <a:latin typeface="Consolas" panose="020B0609020204030204" pitchFamily="49" charset="0"/>
                      </a:endParaRPr>
                    </a:p>
                  </a:txBody>
                  <a:tcPr anchor="ctr"/>
                </a:tc>
                <a:tc>
                  <a:txBody>
                    <a:bodyPr/>
                    <a:lstStyle/>
                    <a:p>
                      <a:pPr algn="ctr"/>
                      <a:r>
                        <a:rPr lang="fr-FR" dirty="0"/>
                        <a:t>IF</a:t>
                      </a:r>
                    </a:p>
                  </a:txBody>
                  <a:tcPr anchor="ctr"/>
                </a:tc>
                <a:tc>
                  <a:txBody>
                    <a:bodyPr/>
                    <a:lstStyle/>
                    <a:p>
                      <a:pPr algn="ctr"/>
                      <a:r>
                        <a:rPr lang="fr-FR" dirty="0"/>
                        <a:t>ID</a:t>
                      </a:r>
                    </a:p>
                  </a:txBody>
                  <a:tcPr anchor="ctr"/>
                </a:tc>
                <a:tc>
                  <a:txBody>
                    <a:bodyPr/>
                    <a:lstStyle/>
                    <a:p>
                      <a:pPr algn="ctr"/>
                      <a:r>
                        <a:rPr lang="fr-FR" dirty="0"/>
                        <a:t>EX</a:t>
                      </a:r>
                    </a:p>
                  </a:txBody>
                  <a:tcPr anchor="ctr"/>
                </a:tc>
                <a:tc>
                  <a:txBody>
                    <a:bodyPr/>
                    <a:lstStyle/>
                    <a:p>
                      <a:pPr algn="ctr"/>
                      <a:r>
                        <a:rPr lang="fr-FR" dirty="0"/>
                        <a:t>MEM</a:t>
                      </a:r>
                    </a:p>
                  </a:txBody>
                  <a:tcPr anchor="ctr"/>
                </a:tc>
                <a:tc>
                  <a:txBody>
                    <a:bodyPr/>
                    <a:lstStyle/>
                    <a:p>
                      <a:pPr algn="ctr"/>
                      <a:r>
                        <a:rPr lang="fr-FR" dirty="0"/>
                        <a:t>WB</a:t>
                      </a:r>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085102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8318500" y="1041266"/>
            <a:ext cx="3022600" cy="1803400"/>
            <a:chOff x="8318500" y="850900"/>
            <a:chExt cx="3022600" cy="1803400"/>
          </a:xfrm>
        </p:grpSpPr>
        <p:sp>
          <p:nvSpPr>
            <p:cNvPr id="6" name="Rectangle 5"/>
            <p:cNvSpPr/>
            <p:nvPr/>
          </p:nvSpPr>
          <p:spPr>
            <a:xfrm>
              <a:off x="8851900" y="850900"/>
              <a:ext cx="1943100" cy="1803400"/>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fr-FR" dirty="0">
                <a:solidFill>
                  <a:schemeClr val="tx1"/>
                </a:solidFill>
              </a:endParaRPr>
            </a:p>
          </p:txBody>
        </p:sp>
        <p:sp>
          <p:nvSpPr>
            <p:cNvPr id="7" name="Read address"/>
            <p:cNvSpPr txBox="1"/>
            <p:nvPr/>
          </p:nvSpPr>
          <p:spPr>
            <a:xfrm>
              <a:off x="8851900" y="864969"/>
              <a:ext cx="965200" cy="646331"/>
            </a:xfrm>
            <a:prstGeom prst="rect">
              <a:avLst/>
            </a:prstGeom>
            <a:noFill/>
            <a:ln>
              <a:noFill/>
            </a:ln>
          </p:spPr>
          <p:txBody>
            <a:bodyPr wrap="square" rtlCol="0">
              <a:spAutoFit/>
            </a:bodyPr>
            <a:lstStyle/>
            <a:p>
              <a:r>
                <a:rPr lang="fr-FR" dirty="0"/>
                <a:t>Read </a:t>
              </a:r>
              <a:r>
                <a:rPr lang="fr-FR" dirty="0" err="1"/>
                <a:t>address</a:t>
              </a:r>
              <a:endParaRPr lang="fr-FR" dirty="0"/>
            </a:p>
          </p:txBody>
        </p:sp>
        <p:sp>
          <p:nvSpPr>
            <p:cNvPr id="8" name="Instruction"/>
            <p:cNvSpPr txBox="1"/>
            <p:nvPr/>
          </p:nvSpPr>
          <p:spPr>
            <a:xfrm>
              <a:off x="9588500" y="864969"/>
              <a:ext cx="1206500" cy="646331"/>
            </a:xfrm>
            <a:prstGeom prst="rect">
              <a:avLst/>
            </a:prstGeom>
            <a:noFill/>
            <a:ln>
              <a:noFill/>
            </a:ln>
          </p:spPr>
          <p:txBody>
            <a:bodyPr wrap="square" rtlCol="0">
              <a:spAutoFit/>
            </a:bodyPr>
            <a:lstStyle/>
            <a:p>
              <a:pPr algn="r"/>
              <a:r>
                <a:rPr lang="fr-FR" dirty="0"/>
                <a:t>Instruction [31-0]</a:t>
              </a:r>
            </a:p>
          </p:txBody>
        </p:sp>
        <p:sp>
          <p:nvSpPr>
            <p:cNvPr id="10" name="TextBox 9"/>
            <p:cNvSpPr txBox="1"/>
            <p:nvPr/>
          </p:nvSpPr>
          <p:spPr>
            <a:xfrm>
              <a:off x="9222644" y="1791384"/>
              <a:ext cx="1222451" cy="646331"/>
            </a:xfrm>
            <a:prstGeom prst="rect">
              <a:avLst/>
            </a:prstGeom>
            <a:noFill/>
            <a:ln>
              <a:noFill/>
            </a:ln>
          </p:spPr>
          <p:txBody>
            <a:bodyPr wrap="none" rtlCol="0">
              <a:spAutoFit/>
            </a:bodyPr>
            <a:lstStyle/>
            <a:p>
              <a:r>
                <a:rPr lang="fr-FR" b="1" dirty="0"/>
                <a:t>Instruction</a:t>
              </a:r>
            </a:p>
            <a:p>
              <a:pPr algn="ctr"/>
              <a:r>
                <a:rPr lang="fr-FR" b="1" dirty="0"/>
                <a:t>memory</a:t>
              </a:r>
            </a:p>
          </p:txBody>
        </p:sp>
        <p:cxnSp>
          <p:nvCxnSpPr>
            <p:cNvPr id="13" name="Straight Arrow Connector 12"/>
            <p:cNvCxnSpPr/>
            <p:nvPr/>
          </p:nvCxnSpPr>
          <p:spPr>
            <a:xfrm>
              <a:off x="8318500" y="1181100"/>
              <a:ext cx="5334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10795000" y="1181099"/>
              <a:ext cx="5461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8320534" y="3403332"/>
            <a:ext cx="3026669" cy="3296300"/>
            <a:chOff x="8320534" y="3187565"/>
            <a:chExt cx="3026669" cy="3296300"/>
          </a:xfrm>
        </p:grpSpPr>
        <p:sp>
          <p:nvSpPr>
            <p:cNvPr id="20" name="Rectangle 19"/>
            <p:cNvSpPr/>
            <p:nvPr/>
          </p:nvSpPr>
          <p:spPr>
            <a:xfrm>
              <a:off x="8858003" y="3822700"/>
              <a:ext cx="1943100" cy="2016562"/>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fr-FR" dirty="0">
                <a:solidFill>
                  <a:schemeClr val="tx1"/>
                </a:solidFill>
              </a:endParaRPr>
            </a:p>
          </p:txBody>
        </p:sp>
        <p:sp>
          <p:nvSpPr>
            <p:cNvPr id="21" name="Read address"/>
            <p:cNvSpPr txBox="1"/>
            <p:nvPr/>
          </p:nvSpPr>
          <p:spPr>
            <a:xfrm>
              <a:off x="8858003" y="3836769"/>
              <a:ext cx="965200" cy="646331"/>
            </a:xfrm>
            <a:prstGeom prst="rect">
              <a:avLst/>
            </a:prstGeom>
            <a:noFill/>
            <a:ln>
              <a:noFill/>
            </a:ln>
          </p:spPr>
          <p:txBody>
            <a:bodyPr wrap="square" rtlCol="0">
              <a:spAutoFit/>
            </a:bodyPr>
            <a:lstStyle/>
            <a:p>
              <a:r>
                <a:rPr lang="fr-FR" dirty="0"/>
                <a:t>Read </a:t>
              </a:r>
              <a:r>
                <a:rPr lang="fr-FR" dirty="0" err="1"/>
                <a:t>address</a:t>
              </a:r>
              <a:endParaRPr lang="fr-FR" dirty="0"/>
            </a:p>
          </p:txBody>
        </p:sp>
        <p:sp>
          <p:nvSpPr>
            <p:cNvPr id="22" name="Instruction"/>
            <p:cNvSpPr txBox="1"/>
            <p:nvPr/>
          </p:nvSpPr>
          <p:spPr>
            <a:xfrm>
              <a:off x="9698583" y="3836769"/>
              <a:ext cx="1102519" cy="646331"/>
            </a:xfrm>
            <a:prstGeom prst="rect">
              <a:avLst/>
            </a:prstGeom>
            <a:noFill/>
            <a:ln>
              <a:noFill/>
            </a:ln>
          </p:spPr>
          <p:txBody>
            <a:bodyPr wrap="square" rtlCol="0">
              <a:spAutoFit/>
            </a:bodyPr>
            <a:lstStyle/>
            <a:p>
              <a:pPr algn="r"/>
              <a:r>
                <a:rPr lang="fr-FR" dirty="0"/>
                <a:t>Read data</a:t>
              </a:r>
            </a:p>
          </p:txBody>
        </p:sp>
        <p:sp>
          <p:nvSpPr>
            <p:cNvPr id="23" name="TextBox 22"/>
            <p:cNvSpPr txBox="1"/>
            <p:nvPr/>
          </p:nvSpPr>
          <p:spPr>
            <a:xfrm>
              <a:off x="9698585" y="5074334"/>
              <a:ext cx="990399" cy="646331"/>
            </a:xfrm>
            <a:prstGeom prst="rect">
              <a:avLst/>
            </a:prstGeom>
            <a:noFill/>
            <a:ln>
              <a:noFill/>
            </a:ln>
          </p:spPr>
          <p:txBody>
            <a:bodyPr wrap="none" rtlCol="0">
              <a:spAutoFit/>
            </a:bodyPr>
            <a:lstStyle/>
            <a:p>
              <a:pPr algn="ctr"/>
              <a:r>
                <a:rPr lang="fr-FR" b="1" dirty="0"/>
                <a:t>Data </a:t>
              </a:r>
            </a:p>
            <a:p>
              <a:pPr algn="ctr"/>
              <a:r>
                <a:rPr lang="fr-FR" b="1" dirty="0"/>
                <a:t>memory</a:t>
              </a:r>
            </a:p>
          </p:txBody>
        </p:sp>
        <p:cxnSp>
          <p:nvCxnSpPr>
            <p:cNvPr id="24" name="Straight Arrow Connector 23"/>
            <p:cNvCxnSpPr/>
            <p:nvPr/>
          </p:nvCxnSpPr>
          <p:spPr>
            <a:xfrm>
              <a:off x="8324603" y="4152900"/>
              <a:ext cx="5334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0801103" y="4152899"/>
              <a:ext cx="5461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ad address"/>
            <p:cNvSpPr txBox="1"/>
            <p:nvPr/>
          </p:nvSpPr>
          <p:spPr>
            <a:xfrm>
              <a:off x="8858003" y="4495800"/>
              <a:ext cx="965200" cy="646331"/>
            </a:xfrm>
            <a:prstGeom prst="rect">
              <a:avLst/>
            </a:prstGeom>
            <a:noFill/>
            <a:ln>
              <a:noFill/>
            </a:ln>
          </p:spPr>
          <p:txBody>
            <a:bodyPr wrap="square" rtlCol="0">
              <a:spAutoFit/>
            </a:bodyPr>
            <a:lstStyle/>
            <a:p>
              <a:r>
                <a:rPr lang="fr-FR" dirty="0"/>
                <a:t>Write </a:t>
              </a:r>
              <a:r>
                <a:rPr lang="fr-FR" dirty="0" err="1"/>
                <a:t>address</a:t>
              </a:r>
              <a:endParaRPr lang="fr-FR" dirty="0"/>
            </a:p>
          </p:txBody>
        </p:sp>
        <p:sp>
          <p:nvSpPr>
            <p:cNvPr id="27" name="Read address"/>
            <p:cNvSpPr txBox="1"/>
            <p:nvPr/>
          </p:nvSpPr>
          <p:spPr>
            <a:xfrm>
              <a:off x="8858003" y="5154831"/>
              <a:ext cx="965200" cy="646331"/>
            </a:xfrm>
            <a:prstGeom prst="rect">
              <a:avLst/>
            </a:prstGeom>
            <a:noFill/>
            <a:ln>
              <a:noFill/>
            </a:ln>
          </p:spPr>
          <p:txBody>
            <a:bodyPr wrap="square" rtlCol="0">
              <a:spAutoFit/>
            </a:bodyPr>
            <a:lstStyle/>
            <a:p>
              <a:r>
                <a:rPr lang="fr-FR" dirty="0"/>
                <a:t>Write data</a:t>
              </a:r>
            </a:p>
          </p:txBody>
        </p:sp>
        <p:cxnSp>
          <p:nvCxnSpPr>
            <p:cNvPr id="28" name="Straight Arrow Connector 27"/>
            <p:cNvCxnSpPr/>
            <p:nvPr/>
          </p:nvCxnSpPr>
          <p:spPr>
            <a:xfrm>
              <a:off x="8320534" y="4818965"/>
              <a:ext cx="5334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8320534" y="5477996"/>
              <a:ext cx="5334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0" idx="0"/>
            </p:cNvCxnSpPr>
            <p:nvPr/>
          </p:nvCxnSpPr>
          <p:spPr>
            <a:xfrm flipV="1">
              <a:off x="9829553" y="3517121"/>
              <a:ext cx="0" cy="30557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9836027" y="5839264"/>
              <a:ext cx="0" cy="33293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242137" y="3187565"/>
              <a:ext cx="1202958" cy="369332"/>
            </a:xfrm>
            <a:prstGeom prst="rect">
              <a:avLst/>
            </a:prstGeom>
            <a:noFill/>
            <a:ln>
              <a:noFill/>
            </a:ln>
          </p:spPr>
          <p:txBody>
            <a:bodyPr wrap="none" rtlCol="0">
              <a:spAutoFit/>
            </a:bodyPr>
            <a:lstStyle/>
            <a:p>
              <a:r>
                <a:rPr lang="fr-FR" dirty="0" err="1">
                  <a:solidFill>
                    <a:srgbClr val="C00000"/>
                  </a:solidFill>
                </a:rPr>
                <a:t>MemWrite</a:t>
              </a:r>
              <a:endParaRPr lang="fr-FR" dirty="0">
                <a:solidFill>
                  <a:srgbClr val="C00000"/>
                </a:solidFill>
              </a:endParaRPr>
            </a:p>
          </p:txBody>
        </p:sp>
        <p:sp>
          <p:nvSpPr>
            <p:cNvPr id="37" name="TextBox 36"/>
            <p:cNvSpPr txBox="1"/>
            <p:nvPr/>
          </p:nvSpPr>
          <p:spPr>
            <a:xfrm>
              <a:off x="9242137" y="6114533"/>
              <a:ext cx="1150443" cy="369332"/>
            </a:xfrm>
            <a:prstGeom prst="rect">
              <a:avLst/>
            </a:prstGeom>
            <a:noFill/>
            <a:ln>
              <a:noFill/>
            </a:ln>
          </p:spPr>
          <p:txBody>
            <a:bodyPr wrap="none" rtlCol="0">
              <a:spAutoFit/>
            </a:bodyPr>
            <a:lstStyle/>
            <a:p>
              <a:r>
                <a:rPr lang="fr-FR" dirty="0" err="1">
                  <a:solidFill>
                    <a:srgbClr val="C00000"/>
                  </a:solidFill>
                </a:rPr>
                <a:t>MemRead</a:t>
              </a:r>
              <a:endParaRPr lang="fr-FR" dirty="0">
                <a:solidFill>
                  <a:srgbClr val="C00000"/>
                </a:solidFill>
              </a:endParaRPr>
            </a:p>
          </p:txBody>
        </p:sp>
      </p:grpSp>
      <p:sp>
        <p:nvSpPr>
          <p:cNvPr id="44" name="Title 1"/>
          <p:cNvSpPr>
            <a:spLocks noGrp="1"/>
          </p:cNvSpPr>
          <p:nvPr>
            <p:ph type="title"/>
          </p:nvPr>
        </p:nvSpPr>
        <p:spPr>
          <a:xfrm>
            <a:off x="838200" y="22222"/>
            <a:ext cx="10515600" cy="1325563"/>
          </a:xfrm>
        </p:spPr>
        <p:txBody>
          <a:bodyPr>
            <a:normAutofit/>
          </a:bodyPr>
          <a:lstStyle/>
          <a:p>
            <a:pPr algn="ctr"/>
            <a:r>
              <a:rPr lang="fr-FR" dirty="0"/>
              <a:t>Unités de « Mémoire »</a:t>
            </a:r>
          </a:p>
        </p:txBody>
      </p:sp>
      <p:sp>
        <p:nvSpPr>
          <p:cNvPr id="4" name="Content Placeholder 3"/>
          <p:cNvSpPr>
            <a:spLocks noGrp="1"/>
          </p:cNvSpPr>
          <p:nvPr>
            <p:ph idx="1"/>
          </p:nvPr>
        </p:nvSpPr>
        <p:spPr>
          <a:xfrm>
            <a:off x="391887" y="1371465"/>
            <a:ext cx="7829592" cy="4805498"/>
          </a:xfrm>
        </p:spPr>
        <p:txBody>
          <a:bodyPr>
            <a:normAutofit fontScale="92500" lnSpcReduction="10000"/>
          </a:bodyPr>
          <a:lstStyle/>
          <a:p>
            <a:pPr>
              <a:buClr>
                <a:srgbClr val="C00000"/>
              </a:buClr>
              <a:buFont typeface="Wingdings" panose="05000000000000000000" pitchFamily="2" charset="2"/>
              <a:buChar char="§"/>
            </a:pPr>
            <a:r>
              <a:rPr lang="fr-FR" dirty="0"/>
              <a:t>Architecture Harvard (mémoire distinctes pour les instructions et les données)</a:t>
            </a:r>
          </a:p>
          <a:p>
            <a:pPr>
              <a:buClr>
                <a:srgbClr val="C00000"/>
              </a:buClr>
              <a:buFont typeface="Wingdings" panose="05000000000000000000" pitchFamily="2" charset="2"/>
              <a:buChar char="§"/>
            </a:pPr>
            <a:r>
              <a:rPr lang="fr-FR" dirty="0"/>
              <a:t>Ces mémoires sont 32-bits de large (bus de donnée de 32 bits) afin qu’on puisse lire les instructions et/ou les mots de donnée en une seule opération.</a:t>
            </a:r>
          </a:p>
          <a:p>
            <a:pPr>
              <a:buClr>
                <a:srgbClr val="C00000"/>
              </a:buClr>
              <a:buFont typeface="Wingdings" panose="05000000000000000000" pitchFamily="2" charset="2"/>
              <a:buChar char="§"/>
            </a:pPr>
            <a:r>
              <a:rPr lang="fr-FR" dirty="0"/>
              <a:t>Les lignes </a:t>
            </a:r>
            <a:r>
              <a:rPr lang="fr-FR" b="1" dirty="0">
                <a:solidFill>
                  <a:srgbClr val="C00000"/>
                </a:solidFill>
              </a:rPr>
              <a:t>bordeaux</a:t>
            </a:r>
            <a:r>
              <a:rPr lang="fr-FR" dirty="0"/>
              <a:t> représentent les signaux de contrôle. </a:t>
            </a:r>
            <a:r>
              <a:rPr lang="fr-FR" dirty="0" err="1">
                <a:solidFill>
                  <a:srgbClr val="C00000"/>
                </a:solidFill>
                <a:latin typeface="Consolas" panose="020B0609020204030204" pitchFamily="49" charset="0"/>
              </a:rPr>
              <a:t>MemRead</a:t>
            </a:r>
            <a:r>
              <a:rPr lang="fr-FR" dirty="0">
                <a:solidFill>
                  <a:srgbClr val="C00000"/>
                </a:solidFill>
              </a:rPr>
              <a:t> </a:t>
            </a:r>
            <a:r>
              <a:rPr lang="fr-FR" dirty="0"/>
              <a:t>et </a:t>
            </a:r>
            <a:r>
              <a:rPr lang="fr-FR" dirty="0" err="1">
                <a:solidFill>
                  <a:srgbClr val="C00000"/>
                </a:solidFill>
                <a:latin typeface="Consolas" panose="020B0609020204030204" pitchFamily="49" charset="0"/>
              </a:rPr>
              <a:t>MemWrite</a:t>
            </a:r>
            <a:r>
              <a:rPr lang="fr-FR" dirty="0">
                <a:solidFill>
                  <a:srgbClr val="C00000"/>
                </a:solidFill>
              </a:rPr>
              <a:t> </a:t>
            </a:r>
            <a:r>
              <a:rPr lang="fr-FR" dirty="0"/>
              <a:t>sont mis à « 1 » si l’unité « Data memory » doit être lue ou écrite respectivement, ils sont toujours à « 0 » autrement.</a:t>
            </a:r>
          </a:p>
          <a:p>
            <a:pPr>
              <a:buClr>
                <a:srgbClr val="C00000"/>
              </a:buClr>
              <a:buFont typeface="Wingdings" panose="05000000000000000000" pitchFamily="2" charset="2"/>
              <a:buChar char="§"/>
            </a:pPr>
            <a:r>
              <a:rPr lang="fr-FR" dirty="0"/>
              <a:t>Pour maintenant, on suppose qu’on ne peut pas écrire dans l’unité « Instruction memory ». On va prétendre que le programme est déjà présent et ne change pas au cours de son exécution.</a:t>
            </a:r>
          </a:p>
        </p:txBody>
      </p:sp>
    </p:spTree>
    <p:extLst>
      <p:ext uri="{BB962C8B-B14F-4D97-AF65-F5344CB8AC3E}">
        <p14:creationId xmlns:p14="http://schemas.microsoft.com/office/powerpoint/2010/main" val="553042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Freeform 56"/>
          <p:cNvSpPr/>
          <p:nvPr/>
        </p:nvSpPr>
        <p:spPr>
          <a:xfrm>
            <a:off x="10632935" y="1699327"/>
            <a:ext cx="849663" cy="1399923"/>
          </a:xfrm>
          <a:custGeom>
            <a:avLst/>
            <a:gdLst>
              <a:gd name="connsiteX0" fmla="*/ 0 w 849663"/>
              <a:gd name="connsiteY0" fmla="*/ 857756 h 1399923"/>
              <a:gd name="connsiteX1" fmla="*/ 8092 w 849663"/>
              <a:gd name="connsiteY1" fmla="*/ 1399923 h 1399923"/>
              <a:gd name="connsiteX2" fmla="*/ 849663 w 849663"/>
              <a:gd name="connsiteY2" fmla="*/ 1116701 h 1399923"/>
              <a:gd name="connsiteX3" fmla="*/ 849663 w 849663"/>
              <a:gd name="connsiteY3" fmla="*/ 275130 h 1399923"/>
              <a:gd name="connsiteX4" fmla="*/ 8092 w 849663"/>
              <a:gd name="connsiteY4" fmla="*/ 0 h 1399923"/>
              <a:gd name="connsiteX5" fmla="*/ 0 w 849663"/>
              <a:gd name="connsiteY5" fmla="*/ 606903 h 1399923"/>
              <a:gd name="connsiteX6" fmla="*/ 356049 w 849663"/>
              <a:gd name="connsiteY6" fmla="*/ 695915 h 1399923"/>
              <a:gd name="connsiteX7" fmla="*/ 0 w 849663"/>
              <a:gd name="connsiteY7" fmla="*/ 857756 h 1399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9663" h="1399923">
                <a:moveTo>
                  <a:pt x="0" y="857756"/>
                </a:moveTo>
                <a:lnTo>
                  <a:pt x="8092" y="1399923"/>
                </a:lnTo>
                <a:lnTo>
                  <a:pt x="849663" y="1116701"/>
                </a:lnTo>
                <a:lnTo>
                  <a:pt x="849663" y="275130"/>
                </a:lnTo>
                <a:lnTo>
                  <a:pt x="8092" y="0"/>
                </a:lnTo>
                <a:lnTo>
                  <a:pt x="0" y="606903"/>
                </a:lnTo>
                <a:lnTo>
                  <a:pt x="356049" y="695915"/>
                </a:lnTo>
                <a:lnTo>
                  <a:pt x="0" y="857756"/>
                </a:lnTo>
                <a:close/>
              </a:path>
            </a:pathLst>
          </a:custGeom>
          <a:solidFill>
            <a:srgbClr val="F2F2F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 name="Oval 53"/>
          <p:cNvSpPr/>
          <p:nvPr/>
        </p:nvSpPr>
        <p:spPr>
          <a:xfrm>
            <a:off x="10639543" y="1963143"/>
            <a:ext cx="101600" cy="1016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Title 1"/>
          <p:cNvSpPr>
            <a:spLocks noGrp="1"/>
          </p:cNvSpPr>
          <p:nvPr>
            <p:ph type="title"/>
          </p:nvPr>
        </p:nvSpPr>
        <p:spPr>
          <a:xfrm>
            <a:off x="838200" y="22222"/>
            <a:ext cx="10515600" cy="1325563"/>
          </a:xfrm>
        </p:spPr>
        <p:txBody>
          <a:bodyPr>
            <a:normAutofit/>
          </a:bodyPr>
          <a:lstStyle/>
          <a:p>
            <a:pPr algn="ctr"/>
            <a:r>
              <a:rPr lang="fr-FR" dirty="0"/>
              <a:t>Récupération d’instructions « </a:t>
            </a:r>
            <a:r>
              <a:rPr lang="fr-FR" dirty="0" err="1"/>
              <a:t>fetching</a:t>
            </a:r>
            <a:r>
              <a:rPr lang="fr-FR" dirty="0"/>
              <a:t> »</a:t>
            </a:r>
          </a:p>
        </p:txBody>
      </p:sp>
      <p:sp>
        <p:nvSpPr>
          <p:cNvPr id="4" name="Content Placeholder 3"/>
          <p:cNvSpPr>
            <a:spLocks noGrp="1"/>
          </p:cNvSpPr>
          <p:nvPr>
            <p:ph idx="1"/>
          </p:nvPr>
        </p:nvSpPr>
        <p:spPr>
          <a:xfrm>
            <a:off x="391887" y="1371465"/>
            <a:ext cx="7829592" cy="4805498"/>
          </a:xfrm>
        </p:spPr>
        <p:txBody>
          <a:bodyPr>
            <a:normAutofit fontScale="92500" lnSpcReduction="10000"/>
          </a:bodyPr>
          <a:lstStyle/>
          <a:p>
            <a:pPr>
              <a:buFont typeface="Wingdings" panose="05000000000000000000" pitchFamily="2" charset="2"/>
              <a:buChar char="§"/>
            </a:pPr>
            <a:endParaRPr lang="fr-FR" dirty="0"/>
          </a:p>
          <a:p>
            <a:pPr>
              <a:buClr>
                <a:srgbClr val="C00000"/>
              </a:buClr>
              <a:buFont typeface="Wingdings" panose="05000000000000000000" pitchFamily="2" charset="2"/>
              <a:buChar char="§"/>
            </a:pPr>
            <a:r>
              <a:rPr lang="fr-FR" dirty="0"/>
              <a:t>Le processeur est dans une boucle infinie. Il récupère des instructions de la mémoire et les exécute.</a:t>
            </a:r>
          </a:p>
          <a:p>
            <a:pPr>
              <a:buClr>
                <a:srgbClr val="C00000"/>
              </a:buClr>
              <a:buFont typeface="Wingdings" panose="05000000000000000000" pitchFamily="2" charset="2"/>
              <a:buChar char="§"/>
            </a:pPr>
            <a:endParaRPr lang="fr-FR" altLang="fr-FR" dirty="0">
              <a:cs typeface="Arial" panose="020B0604020202020204" pitchFamily="34" charset="0"/>
            </a:endParaRPr>
          </a:p>
          <a:p>
            <a:pPr>
              <a:buClr>
                <a:srgbClr val="C00000"/>
              </a:buClr>
              <a:buFont typeface="Wingdings" panose="05000000000000000000" pitchFamily="2" charset="2"/>
              <a:buChar char="§"/>
            </a:pPr>
            <a:r>
              <a:rPr lang="fr-FR" altLang="fr-FR" dirty="0">
                <a:cs typeface="Arial" panose="020B0604020202020204" pitchFamily="34" charset="0"/>
              </a:rPr>
              <a:t>Le registre « Program </a:t>
            </a:r>
            <a:r>
              <a:rPr lang="fr-FR" altLang="fr-FR" dirty="0" err="1">
                <a:cs typeface="Arial" panose="020B0604020202020204" pitchFamily="34" charset="0"/>
              </a:rPr>
              <a:t>Counter</a:t>
            </a:r>
            <a:r>
              <a:rPr lang="fr-FR" altLang="fr-FR" dirty="0">
                <a:cs typeface="Arial" panose="020B0604020202020204" pitchFamily="34" charset="0"/>
              </a:rPr>
              <a:t> (PC) » ou « Compteur Ordinal »  en français contient l'adresse de  l'instruction en cours.</a:t>
            </a:r>
            <a:endParaRPr lang="fr-FR" altLang="fr-FR" sz="4000" dirty="0">
              <a:cs typeface="Arial" panose="020B0604020202020204" pitchFamily="34" charset="0"/>
            </a:endParaRPr>
          </a:p>
          <a:p>
            <a:pPr>
              <a:buClr>
                <a:srgbClr val="C00000"/>
              </a:buClr>
              <a:buFont typeface="Wingdings" panose="05000000000000000000" pitchFamily="2" charset="2"/>
              <a:buChar char="§"/>
            </a:pPr>
            <a:endParaRPr lang="fr-FR" dirty="0"/>
          </a:p>
          <a:p>
            <a:pPr>
              <a:buClr>
                <a:srgbClr val="C00000"/>
              </a:buClr>
              <a:buFont typeface="Wingdings" panose="05000000000000000000" pitchFamily="2" charset="2"/>
              <a:buChar char="§"/>
            </a:pPr>
            <a:r>
              <a:rPr lang="fr-FR" altLang="fr-FR" dirty="0">
                <a:cs typeface="Arial" panose="020B0604020202020204" pitchFamily="34" charset="0"/>
              </a:rPr>
              <a:t>Les instructions du MIPS R3000 ont toutes une taille de 32 bits (C.-à-d. quatre octets). Le registre PC doit donc être incrémenter de « 4 » pour lire la prochaine instruction dans l’ordre. </a:t>
            </a:r>
            <a:endParaRPr lang="fr-FR" altLang="fr-FR" dirty="0"/>
          </a:p>
          <a:p>
            <a:pPr marL="0" indent="0">
              <a:buClr>
                <a:srgbClr val="C00000"/>
              </a:buClr>
              <a:buNone/>
            </a:pPr>
            <a:endParaRPr lang="fr-FR" dirty="0"/>
          </a:p>
        </p:txBody>
      </p:sp>
      <p:grpSp>
        <p:nvGrpSpPr>
          <p:cNvPr id="31" name="Group 30"/>
          <p:cNvGrpSpPr/>
          <p:nvPr/>
        </p:nvGrpSpPr>
        <p:grpSpPr>
          <a:xfrm>
            <a:off x="8678438" y="4071175"/>
            <a:ext cx="2478477" cy="1803400"/>
            <a:chOff x="9576574" y="850900"/>
            <a:chExt cx="2478477" cy="1803400"/>
          </a:xfrm>
        </p:grpSpPr>
        <p:sp>
          <p:nvSpPr>
            <p:cNvPr id="49" name="Rectangle 48"/>
            <p:cNvSpPr/>
            <p:nvPr/>
          </p:nvSpPr>
          <p:spPr>
            <a:xfrm>
              <a:off x="9576574" y="850900"/>
              <a:ext cx="1943100" cy="1803400"/>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fr-FR" dirty="0"/>
            </a:p>
          </p:txBody>
        </p:sp>
        <p:sp>
          <p:nvSpPr>
            <p:cNvPr id="50" name="Read address"/>
            <p:cNvSpPr txBox="1"/>
            <p:nvPr/>
          </p:nvSpPr>
          <p:spPr>
            <a:xfrm>
              <a:off x="9594579" y="864969"/>
              <a:ext cx="965200" cy="646331"/>
            </a:xfrm>
            <a:prstGeom prst="rect">
              <a:avLst/>
            </a:prstGeom>
            <a:noFill/>
            <a:ln>
              <a:noFill/>
            </a:ln>
          </p:spPr>
          <p:txBody>
            <a:bodyPr wrap="square" rtlCol="0">
              <a:spAutoFit/>
            </a:bodyPr>
            <a:lstStyle/>
            <a:p>
              <a:r>
                <a:rPr lang="fr-FR" dirty="0"/>
                <a:t>Read </a:t>
              </a:r>
              <a:r>
                <a:rPr lang="fr-FR" dirty="0" err="1"/>
                <a:t>address</a:t>
              </a:r>
              <a:endParaRPr lang="fr-FR" dirty="0"/>
            </a:p>
          </p:txBody>
        </p:sp>
        <p:sp>
          <p:nvSpPr>
            <p:cNvPr id="51" name="Instruction"/>
            <p:cNvSpPr txBox="1"/>
            <p:nvPr/>
          </p:nvSpPr>
          <p:spPr>
            <a:xfrm>
              <a:off x="10331179" y="864969"/>
              <a:ext cx="1206500" cy="646331"/>
            </a:xfrm>
            <a:prstGeom prst="rect">
              <a:avLst/>
            </a:prstGeom>
            <a:noFill/>
            <a:ln>
              <a:noFill/>
            </a:ln>
          </p:spPr>
          <p:txBody>
            <a:bodyPr wrap="square" rtlCol="0">
              <a:spAutoFit/>
            </a:bodyPr>
            <a:lstStyle/>
            <a:p>
              <a:pPr algn="r"/>
              <a:r>
                <a:rPr lang="fr-FR" dirty="0"/>
                <a:t>Instruction [31-0]</a:t>
              </a:r>
            </a:p>
          </p:txBody>
        </p:sp>
        <p:sp>
          <p:nvSpPr>
            <p:cNvPr id="52" name="TextBox 51"/>
            <p:cNvSpPr txBox="1"/>
            <p:nvPr/>
          </p:nvSpPr>
          <p:spPr>
            <a:xfrm>
              <a:off x="9936898" y="1791384"/>
              <a:ext cx="1222451" cy="646331"/>
            </a:xfrm>
            <a:prstGeom prst="rect">
              <a:avLst/>
            </a:prstGeom>
            <a:noFill/>
            <a:ln>
              <a:noFill/>
            </a:ln>
          </p:spPr>
          <p:txBody>
            <a:bodyPr wrap="none" rtlCol="0">
              <a:spAutoFit/>
            </a:bodyPr>
            <a:lstStyle/>
            <a:p>
              <a:r>
                <a:rPr lang="fr-FR" b="1" dirty="0"/>
                <a:t>Instruction</a:t>
              </a:r>
            </a:p>
            <a:p>
              <a:pPr algn="ctr"/>
              <a:r>
                <a:rPr lang="fr-FR" b="1" dirty="0"/>
                <a:t>memory</a:t>
              </a:r>
            </a:p>
          </p:txBody>
        </p:sp>
        <p:cxnSp>
          <p:nvCxnSpPr>
            <p:cNvPr id="53" name="Straight Arrow Connector 52"/>
            <p:cNvCxnSpPr/>
            <p:nvPr/>
          </p:nvCxnSpPr>
          <p:spPr>
            <a:xfrm>
              <a:off x="11508951" y="1181099"/>
              <a:ext cx="5461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5" name="TextBox 34"/>
          <p:cNvSpPr txBox="1"/>
          <p:nvPr/>
        </p:nvSpPr>
        <p:spPr>
          <a:xfrm>
            <a:off x="10964192" y="2209551"/>
            <a:ext cx="530915" cy="338554"/>
          </a:xfrm>
          <a:prstGeom prst="rect">
            <a:avLst/>
          </a:prstGeom>
          <a:noFill/>
          <a:ln>
            <a:noFill/>
          </a:ln>
        </p:spPr>
        <p:txBody>
          <a:bodyPr wrap="none" rtlCol="0">
            <a:spAutoFit/>
          </a:bodyPr>
          <a:lstStyle/>
          <a:p>
            <a:r>
              <a:rPr lang="fr-FR" sz="1600" b="1" dirty="0" err="1"/>
              <a:t>Add</a:t>
            </a:r>
            <a:endParaRPr lang="fr-FR" sz="1600" b="1" dirty="0"/>
          </a:p>
        </p:txBody>
      </p:sp>
      <p:cxnSp>
        <p:nvCxnSpPr>
          <p:cNvPr id="38" name="Straight Arrow Connector 37"/>
          <p:cNvCxnSpPr/>
          <p:nvPr/>
        </p:nvCxnSpPr>
        <p:spPr>
          <a:xfrm>
            <a:off x="10262427" y="2854176"/>
            <a:ext cx="37711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8884713" y="2854176"/>
            <a:ext cx="308098" cy="646331"/>
          </a:xfrm>
          <a:prstGeom prst="rect">
            <a:avLst/>
          </a:prstGeom>
          <a:solidFill>
            <a:schemeClr val="bg1">
              <a:lumMod val="95000"/>
            </a:schemeClr>
          </a:solidFill>
          <a:ln w="28575">
            <a:solidFill>
              <a:schemeClr val="tx1"/>
            </a:solidFill>
          </a:ln>
        </p:spPr>
        <p:txBody>
          <a:bodyPr wrap="none" rtlCol="0">
            <a:spAutoFit/>
          </a:bodyPr>
          <a:lstStyle/>
          <a:p>
            <a:r>
              <a:rPr lang="fr-FR" b="1" dirty="0"/>
              <a:t>P</a:t>
            </a:r>
          </a:p>
          <a:p>
            <a:r>
              <a:rPr lang="fr-FR" b="1" dirty="0"/>
              <a:t>C</a:t>
            </a:r>
          </a:p>
        </p:txBody>
      </p:sp>
      <p:sp>
        <p:nvSpPr>
          <p:cNvPr id="40" name="TextBox 39"/>
          <p:cNvSpPr txBox="1"/>
          <p:nvPr/>
        </p:nvSpPr>
        <p:spPr>
          <a:xfrm>
            <a:off x="9984492" y="2674826"/>
            <a:ext cx="301686" cy="369332"/>
          </a:xfrm>
          <a:prstGeom prst="rect">
            <a:avLst/>
          </a:prstGeom>
          <a:noFill/>
          <a:ln>
            <a:noFill/>
          </a:ln>
        </p:spPr>
        <p:txBody>
          <a:bodyPr wrap="none" rtlCol="0">
            <a:spAutoFit/>
          </a:bodyPr>
          <a:lstStyle/>
          <a:p>
            <a:r>
              <a:rPr lang="fr-FR" b="1" dirty="0"/>
              <a:t>4</a:t>
            </a:r>
          </a:p>
        </p:txBody>
      </p:sp>
      <p:cxnSp>
        <p:nvCxnSpPr>
          <p:cNvPr id="41" name="Straight Arrow Connector 40"/>
          <p:cNvCxnSpPr/>
          <p:nvPr/>
        </p:nvCxnSpPr>
        <p:spPr>
          <a:xfrm>
            <a:off x="9038762" y="3500507"/>
            <a:ext cx="0" cy="57066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47" idx="2"/>
            <a:endCxn id="39" idx="0"/>
          </p:cNvCxnSpPr>
          <p:nvPr/>
        </p:nvCxnSpPr>
        <p:spPr>
          <a:xfrm flipH="1">
            <a:off x="9038762" y="2400497"/>
            <a:ext cx="2445621" cy="453679"/>
          </a:xfrm>
          <a:prstGeom prst="bentConnector4">
            <a:avLst>
              <a:gd name="adj1" fmla="val -9347"/>
              <a:gd name="adj2" fmla="val -198021"/>
            </a:avLst>
          </a:prstGeom>
          <a:ln w="57150" cmpd="dbl">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46" idx="6"/>
            <a:endCxn id="54" idx="2"/>
          </p:cNvCxnSpPr>
          <p:nvPr/>
        </p:nvCxnSpPr>
        <p:spPr>
          <a:xfrm flipV="1">
            <a:off x="9089562" y="2013943"/>
            <a:ext cx="1549981" cy="1719043"/>
          </a:xfrm>
          <a:prstGeom prst="bent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8987962" y="3682186"/>
            <a:ext cx="101600" cy="1016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771363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a:spLocks noGrp="1"/>
          </p:cNvSpPr>
          <p:nvPr>
            <p:ph type="title"/>
          </p:nvPr>
        </p:nvSpPr>
        <p:spPr>
          <a:xfrm>
            <a:off x="838200" y="22222"/>
            <a:ext cx="10515600" cy="1325563"/>
          </a:xfrm>
        </p:spPr>
        <p:txBody>
          <a:bodyPr>
            <a:normAutofit/>
          </a:bodyPr>
          <a:lstStyle/>
          <a:p>
            <a:pPr algn="ctr"/>
            <a:r>
              <a:rPr lang="fr-FR" dirty="0"/>
              <a:t>Unités « UAL » et « Banc de registres »</a:t>
            </a:r>
          </a:p>
        </p:txBody>
      </p:sp>
      <p:sp>
        <p:nvSpPr>
          <p:cNvPr id="4" name="Content Placeholder 3"/>
          <p:cNvSpPr>
            <a:spLocks noGrp="1"/>
          </p:cNvSpPr>
          <p:nvPr>
            <p:ph idx="1"/>
          </p:nvPr>
        </p:nvSpPr>
        <p:spPr>
          <a:xfrm>
            <a:off x="391887" y="1371465"/>
            <a:ext cx="7829592" cy="4805498"/>
          </a:xfrm>
        </p:spPr>
        <p:txBody>
          <a:bodyPr>
            <a:normAutofit fontScale="92500" lnSpcReduction="10000"/>
          </a:bodyPr>
          <a:lstStyle/>
          <a:p>
            <a:pPr>
              <a:spcBef>
                <a:spcPts val="1800"/>
              </a:spcBef>
              <a:buClr>
                <a:srgbClr val="C00000"/>
              </a:buClr>
              <a:buFont typeface="Wingdings" panose="05000000000000000000" pitchFamily="2" charset="2"/>
              <a:buChar char="§"/>
            </a:pPr>
            <a:r>
              <a:rPr lang="fr-FR" dirty="0"/>
              <a:t>Toute instruction régulière (R-type) </a:t>
            </a:r>
            <a:r>
              <a:rPr lang="fr-FR" b="1" dirty="0"/>
              <a:t>DOIT</a:t>
            </a:r>
            <a:r>
              <a:rPr lang="fr-FR" dirty="0"/>
              <a:t> accéder aux Registres et à l’Unité Arithmétique et Logique (UAL).</a:t>
            </a:r>
          </a:p>
          <a:p>
            <a:pPr>
              <a:spcBef>
                <a:spcPts val="1800"/>
              </a:spcBef>
              <a:buClr>
                <a:srgbClr val="C00000"/>
              </a:buClr>
              <a:buFont typeface="Wingdings" panose="05000000000000000000" pitchFamily="2" charset="2"/>
              <a:buChar char="§"/>
            </a:pPr>
            <a:r>
              <a:rPr lang="fr-FR" altLang="fr-FR" dirty="0">
                <a:cs typeface="Arial" panose="020B0604020202020204" pitchFamily="34" charset="0"/>
              </a:rPr>
              <a:t>Le « Banc de Registres » du MIPS R3000 contient 32 registres, donc cinq bits suffisent pour spécifier un registre donné.</a:t>
            </a:r>
          </a:p>
          <a:p>
            <a:pPr>
              <a:spcBef>
                <a:spcPts val="1800"/>
              </a:spcBef>
              <a:buClr>
                <a:srgbClr val="C00000"/>
              </a:buClr>
              <a:buFont typeface="Wingdings" panose="05000000000000000000" pitchFamily="2" charset="2"/>
              <a:buChar char="§"/>
            </a:pPr>
            <a:r>
              <a:rPr lang="fr-FR" altLang="fr-FR" dirty="0">
                <a:cs typeface="Arial" panose="020B0604020202020204" pitchFamily="34" charset="0"/>
              </a:rPr>
              <a:t>On peut </a:t>
            </a:r>
            <a:r>
              <a:rPr lang="fr-FR" altLang="fr-FR" b="1" dirty="0">
                <a:cs typeface="Arial" panose="020B0604020202020204" pitchFamily="34" charset="0"/>
              </a:rPr>
              <a:t>LIRE</a:t>
            </a:r>
            <a:r>
              <a:rPr lang="fr-FR" altLang="fr-FR" dirty="0">
                <a:cs typeface="Arial" panose="020B0604020202020204" pitchFamily="34" charset="0"/>
              </a:rPr>
              <a:t> deux registres en </a:t>
            </a:r>
            <a:r>
              <a:rPr lang="fr-FR" altLang="fr-FR" b="1" dirty="0">
                <a:cs typeface="Arial" panose="020B0604020202020204" pitchFamily="34" charset="0"/>
              </a:rPr>
              <a:t>MÊME</a:t>
            </a:r>
            <a:r>
              <a:rPr lang="fr-FR" altLang="fr-FR" dirty="0">
                <a:cs typeface="Arial" panose="020B0604020202020204" pitchFamily="34" charset="0"/>
              </a:rPr>
              <a:t> temps. </a:t>
            </a:r>
          </a:p>
          <a:p>
            <a:pPr>
              <a:spcBef>
                <a:spcPts val="1800"/>
              </a:spcBef>
              <a:buClr>
                <a:srgbClr val="C00000"/>
              </a:buClr>
              <a:buFont typeface="Wingdings" panose="05000000000000000000" pitchFamily="2" charset="2"/>
              <a:buChar char="§"/>
            </a:pPr>
            <a:r>
              <a:rPr lang="fr-FR" altLang="fr-FR" dirty="0" err="1">
                <a:solidFill>
                  <a:srgbClr val="C00000"/>
                </a:solidFill>
                <a:latin typeface="Consolas" panose="020B0609020204030204" pitchFamily="49" charset="0"/>
                <a:cs typeface="Arial" panose="020B0604020202020204" pitchFamily="34" charset="0"/>
              </a:rPr>
              <a:t>RegWrite</a:t>
            </a:r>
            <a:r>
              <a:rPr lang="fr-FR" altLang="fr-FR" dirty="0">
                <a:solidFill>
                  <a:srgbClr val="C00000"/>
                </a:solidFill>
                <a:cs typeface="Arial" panose="020B0604020202020204" pitchFamily="34" charset="0"/>
              </a:rPr>
              <a:t> </a:t>
            </a:r>
            <a:r>
              <a:rPr lang="fr-FR" altLang="fr-FR" dirty="0">
                <a:cs typeface="Arial" panose="020B0604020202020204" pitchFamily="34" charset="0"/>
              </a:rPr>
              <a:t>est mis à « 1 » si un registre doit être modifié.</a:t>
            </a:r>
          </a:p>
          <a:p>
            <a:pPr>
              <a:spcBef>
                <a:spcPts val="1800"/>
              </a:spcBef>
              <a:buClr>
                <a:srgbClr val="C00000"/>
              </a:buClr>
              <a:buFont typeface="Wingdings" panose="05000000000000000000" pitchFamily="2" charset="2"/>
              <a:buChar char="§"/>
            </a:pPr>
            <a:r>
              <a:rPr lang="fr-FR" altLang="fr-FR" dirty="0">
                <a:cs typeface="Arial" panose="020B0604020202020204" pitchFamily="34" charset="0"/>
              </a:rPr>
              <a:t>Voici une simple UAL avec cinq opérations, sélectionnées par un signal de contrôle sur                   trois bits (</a:t>
            </a:r>
            <a:r>
              <a:rPr lang="fr-FR" altLang="fr-FR" dirty="0" err="1">
                <a:solidFill>
                  <a:srgbClr val="C00000"/>
                </a:solidFill>
                <a:latin typeface="Consolas" panose="020B0609020204030204" pitchFamily="49" charset="0"/>
                <a:cs typeface="Arial" panose="020B0604020202020204" pitchFamily="34" charset="0"/>
              </a:rPr>
              <a:t>ALUOp</a:t>
            </a:r>
            <a:r>
              <a:rPr lang="fr-FR" altLang="fr-FR" dirty="0">
                <a:cs typeface="Arial" panose="020B0604020202020204" pitchFamily="34" charset="0"/>
              </a:rPr>
              <a:t>).</a:t>
            </a:r>
          </a:p>
        </p:txBody>
      </p:sp>
      <p:grpSp>
        <p:nvGrpSpPr>
          <p:cNvPr id="6" name="Group 5"/>
          <p:cNvGrpSpPr/>
          <p:nvPr/>
        </p:nvGrpSpPr>
        <p:grpSpPr>
          <a:xfrm>
            <a:off x="9780299" y="4843438"/>
            <a:ext cx="1918592" cy="1854378"/>
            <a:chOff x="9780299" y="4843438"/>
            <a:chExt cx="1918592" cy="1854378"/>
          </a:xfrm>
        </p:grpSpPr>
        <p:sp>
          <p:nvSpPr>
            <p:cNvPr id="70" name="Freeform 69"/>
            <p:cNvSpPr/>
            <p:nvPr/>
          </p:nvSpPr>
          <p:spPr>
            <a:xfrm>
              <a:off x="10329917" y="4843438"/>
              <a:ext cx="849663" cy="1399923"/>
            </a:xfrm>
            <a:custGeom>
              <a:avLst/>
              <a:gdLst>
                <a:gd name="connsiteX0" fmla="*/ 0 w 849663"/>
                <a:gd name="connsiteY0" fmla="*/ 857756 h 1399923"/>
                <a:gd name="connsiteX1" fmla="*/ 8092 w 849663"/>
                <a:gd name="connsiteY1" fmla="*/ 1399923 h 1399923"/>
                <a:gd name="connsiteX2" fmla="*/ 849663 w 849663"/>
                <a:gd name="connsiteY2" fmla="*/ 1116701 h 1399923"/>
                <a:gd name="connsiteX3" fmla="*/ 849663 w 849663"/>
                <a:gd name="connsiteY3" fmla="*/ 275130 h 1399923"/>
                <a:gd name="connsiteX4" fmla="*/ 8092 w 849663"/>
                <a:gd name="connsiteY4" fmla="*/ 0 h 1399923"/>
                <a:gd name="connsiteX5" fmla="*/ 0 w 849663"/>
                <a:gd name="connsiteY5" fmla="*/ 606903 h 1399923"/>
                <a:gd name="connsiteX6" fmla="*/ 356049 w 849663"/>
                <a:gd name="connsiteY6" fmla="*/ 695915 h 1399923"/>
                <a:gd name="connsiteX7" fmla="*/ 0 w 849663"/>
                <a:gd name="connsiteY7" fmla="*/ 857756 h 1399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9663" h="1399923">
                  <a:moveTo>
                    <a:pt x="0" y="857756"/>
                  </a:moveTo>
                  <a:lnTo>
                    <a:pt x="8092" y="1399923"/>
                  </a:lnTo>
                  <a:lnTo>
                    <a:pt x="849663" y="1116701"/>
                  </a:lnTo>
                  <a:lnTo>
                    <a:pt x="849663" y="275130"/>
                  </a:lnTo>
                  <a:lnTo>
                    <a:pt x="8092" y="0"/>
                  </a:lnTo>
                  <a:lnTo>
                    <a:pt x="0" y="606903"/>
                  </a:lnTo>
                  <a:lnTo>
                    <a:pt x="356049" y="695915"/>
                  </a:lnTo>
                  <a:lnTo>
                    <a:pt x="0" y="857756"/>
                  </a:lnTo>
                  <a:close/>
                </a:path>
              </a:pathLst>
            </a:custGeom>
            <a:solidFill>
              <a:srgbClr val="F2F2F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TextBox 22"/>
            <p:cNvSpPr txBox="1"/>
            <p:nvPr/>
          </p:nvSpPr>
          <p:spPr>
            <a:xfrm>
              <a:off x="10613206" y="5542845"/>
              <a:ext cx="566374" cy="369332"/>
            </a:xfrm>
            <a:prstGeom prst="rect">
              <a:avLst/>
            </a:prstGeom>
            <a:noFill/>
            <a:ln>
              <a:noFill/>
            </a:ln>
          </p:spPr>
          <p:txBody>
            <a:bodyPr wrap="none" rtlCol="0">
              <a:spAutoFit/>
            </a:bodyPr>
            <a:lstStyle/>
            <a:p>
              <a:r>
                <a:rPr lang="fr-FR" b="1" dirty="0"/>
                <a:t>UAL</a:t>
              </a:r>
            </a:p>
          </p:txBody>
        </p:sp>
        <p:cxnSp>
          <p:nvCxnSpPr>
            <p:cNvPr id="24" name="Straight Arrow Connector 23"/>
            <p:cNvCxnSpPr/>
            <p:nvPr/>
          </p:nvCxnSpPr>
          <p:spPr>
            <a:xfrm>
              <a:off x="9813035" y="5955293"/>
              <a:ext cx="5123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9780299" y="5201928"/>
              <a:ext cx="5123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11186547" y="5543399"/>
              <a:ext cx="5123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10753309" y="6107438"/>
              <a:ext cx="1" cy="21900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337233" y="6328484"/>
              <a:ext cx="832151" cy="369332"/>
            </a:xfrm>
            <a:prstGeom prst="rect">
              <a:avLst/>
            </a:prstGeom>
            <a:noFill/>
            <a:ln>
              <a:noFill/>
            </a:ln>
          </p:spPr>
          <p:txBody>
            <a:bodyPr wrap="none" rtlCol="0">
              <a:spAutoFit/>
            </a:bodyPr>
            <a:lstStyle/>
            <a:p>
              <a:r>
                <a:rPr lang="fr-FR" dirty="0" err="1">
                  <a:solidFill>
                    <a:srgbClr val="C00000"/>
                  </a:solidFill>
                </a:rPr>
                <a:t>ALUOp</a:t>
              </a:r>
              <a:endParaRPr lang="fr-FR" dirty="0">
                <a:solidFill>
                  <a:srgbClr val="C00000"/>
                </a:solidFill>
              </a:endParaRPr>
            </a:p>
          </p:txBody>
        </p:sp>
      </p:grpSp>
      <p:graphicFrame>
        <p:nvGraphicFramePr>
          <p:cNvPr id="29" name="Table 28"/>
          <p:cNvGraphicFramePr>
            <a:graphicFrameLocks noGrp="1"/>
          </p:cNvGraphicFramePr>
          <p:nvPr>
            <p:extLst>
              <p:ext uri="{D42A27DB-BD31-4B8C-83A1-F6EECF244321}">
                <p14:modId xmlns:p14="http://schemas.microsoft.com/office/powerpoint/2010/main" val="4125106904"/>
              </p:ext>
            </p:extLst>
          </p:nvPr>
        </p:nvGraphicFramePr>
        <p:xfrm>
          <a:off x="7239414" y="4549705"/>
          <a:ext cx="2196611" cy="1986280"/>
        </p:xfrm>
        <a:graphic>
          <a:graphicData uri="http://schemas.openxmlformats.org/drawingml/2006/table">
            <a:tbl>
              <a:tblPr firstRow="1" bandRow="1">
                <a:effectLst>
                  <a:outerShdw blurRad="50800" dist="190500" dir="2700000" algn="tl" rotWithShape="0">
                    <a:prstClr val="black">
                      <a:alpha val="40000"/>
                    </a:prstClr>
                  </a:outerShdw>
                </a:effectLst>
                <a:tableStyleId>{793D81CF-94F2-401A-BA57-92F5A7B2D0C5}</a:tableStyleId>
              </a:tblPr>
              <a:tblGrid>
                <a:gridCol w="954724">
                  <a:extLst>
                    <a:ext uri="{9D8B030D-6E8A-4147-A177-3AD203B41FA5}">
                      <a16:colId xmlns:a16="http://schemas.microsoft.com/office/drawing/2014/main" val="20000"/>
                    </a:ext>
                  </a:extLst>
                </a:gridCol>
                <a:gridCol w="1241887">
                  <a:extLst>
                    <a:ext uri="{9D8B030D-6E8A-4147-A177-3AD203B41FA5}">
                      <a16:colId xmlns:a16="http://schemas.microsoft.com/office/drawing/2014/main" val="20001"/>
                    </a:ext>
                  </a:extLst>
                </a:gridCol>
              </a:tblGrid>
              <a:tr h="370840">
                <a:tc>
                  <a:txBody>
                    <a:bodyPr/>
                    <a:lstStyle/>
                    <a:p>
                      <a:pPr algn="ctr"/>
                      <a:r>
                        <a:rPr lang="fr-FR" dirty="0" err="1"/>
                        <a:t>ALUOp</a:t>
                      </a:r>
                      <a:endParaRPr lang="fr-FR" dirty="0"/>
                    </a:p>
                  </a:txBody>
                  <a:tcPr>
                    <a:lnR w="12700" cap="flat" cmpd="sng" algn="ctr">
                      <a:solidFill>
                        <a:schemeClr val="bg1"/>
                      </a:solidFill>
                      <a:prstDash val="solid"/>
                      <a:round/>
                      <a:headEnd type="none" w="med" len="med"/>
                      <a:tailEnd type="none" w="med" len="med"/>
                    </a:lnR>
                  </a:tcPr>
                </a:tc>
                <a:tc>
                  <a:txBody>
                    <a:bodyPr/>
                    <a:lstStyle/>
                    <a:p>
                      <a:pPr algn="ctr"/>
                      <a:r>
                        <a:rPr lang="fr-FR" dirty="0"/>
                        <a:t>Fonction</a:t>
                      </a:r>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0"/>
                  </a:ext>
                </a:extLst>
              </a:tr>
              <a:tr h="370840">
                <a:tc>
                  <a:txBody>
                    <a:bodyPr/>
                    <a:lstStyle/>
                    <a:p>
                      <a:pPr algn="ctr"/>
                      <a:r>
                        <a:rPr lang="fr-FR" sz="2000" dirty="0"/>
                        <a:t>000</a:t>
                      </a:r>
                    </a:p>
                    <a:p>
                      <a:pPr algn="ctr" rtl="0"/>
                      <a:r>
                        <a:rPr lang="fr-FR" sz="2000" dirty="0"/>
                        <a:t>001</a:t>
                      </a:r>
                    </a:p>
                    <a:p>
                      <a:pPr algn="ctr"/>
                      <a:r>
                        <a:rPr lang="fr-FR" sz="2000" dirty="0"/>
                        <a:t>010</a:t>
                      </a:r>
                    </a:p>
                    <a:p>
                      <a:pPr algn="ctr"/>
                      <a:r>
                        <a:rPr lang="fr-FR" sz="2000" dirty="0"/>
                        <a:t>110</a:t>
                      </a:r>
                    </a:p>
                    <a:p>
                      <a:pPr algn="ctr"/>
                      <a:r>
                        <a:rPr lang="fr-FR" sz="2000" dirty="0"/>
                        <a:t>111</a:t>
                      </a:r>
                      <a:endParaRPr lang="fr-FR" sz="2000" b="1" dirty="0">
                        <a:latin typeface="Consolas" panose="020B0609020204030204" pitchFamily="49" charset="0"/>
                      </a:endParaRPr>
                    </a:p>
                  </a:txBody>
                  <a:tcPr>
                    <a:lnR w="12700" cap="flat" cmpd="sng" algn="ctr">
                      <a:solidFill>
                        <a:schemeClr val="bg1"/>
                      </a:solidFill>
                      <a:prstDash val="solid"/>
                      <a:round/>
                      <a:headEnd type="none" w="med" len="med"/>
                      <a:tailEnd type="none" w="med" len="med"/>
                    </a:lnR>
                  </a:tcPr>
                </a:tc>
                <a:tc>
                  <a:txBody>
                    <a:bodyPr/>
                    <a:lstStyle/>
                    <a:p>
                      <a:pPr algn="ctr"/>
                      <a:r>
                        <a:rPr lang="fr-FR" sz="2000" dirty="0"/>
                        <a:t>and</a:t>
                      </a:r>
                    </a:p>
                    <a:p>
                      <a:pPr algn="ctr"/>
                      <a:r>
                        <a:rPr lang="fr-FR" sz="2000" dirty="0"/>
                        <a:t>or</a:t>
                      </a:r>
                    </a:p>
                    <a:p>
                      <a:pPr algn="ctr"/>
                      <a:r>
                        <a:rPr lang="fr-FR" sz="2000" dirty="0" err="1"/>
                        <a:t>add</a:t>
                      </a:r>
                      <a:endParaRPr lang="fr-FR" sz="2000" dirty="0"/>
                    </a:p>
                    <a:p>
                      <a:pPr algn="ctr"/>
                      <a:r>
                        <a:rPr lang="fr-FR" sz="2000" dirty="0" err="1"/>
                        <a:t>sub</a:t>
                      </a:r>
                      <a:endParaRPr lang="fr-FR" sz="2000" dirty="0"/>
                    </a:p>
                    <a:p>
                      <a:pPr algn="ctr"/>
                      <a:r>
                        <a:rPr lang="fr-FR" sz="2000" dirty="0" err="1"/>
                        <a:t>slt</a:t>
                      </a:r>
                      <a:endParaRPr lang="fr-FR" sz="2000" b="1" dirty="0">
                        <a:latin typeface="Consolas" panose="020B0609020204030204" pitchFamily="49" charset="0"/>
                      </a:endParaRPr>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bl>
          </a:graphicData>
        </a:graphic>
      </p:graphicFrame>
      <p:grpSp>
        <p:nvGrpSpPr>
          <p:cNvPr id="30" name="Group 29"/>
          <p:cNvGrpSpPr/>
          <p:nvPr/>
        </p:nvGrpSpPr>
        <p:grpSpPr>
          <a:xfrm>
            <a:off x="8504950" y="1024899"/>
            <a:ext cx="3349964" cy="3279274"/>
            <a:chOff x="8788394" y="555663"/>
            <a:chExt cx="3349964" cy="3279274"/>
          </a:xfrm>
        </p:grpSpPr>
        <p:sp>
          <p:nvSpPr>
            <p:cNvPr id="32" name="Rectangle 31"/>
            <p:cNvSpPr/>
            <p:nvPr/>
          </p:nvSpPr>
          <p:spPr>
            <a:xfrm>
              <a:off x="9325862" y="1202190"/>
              <a:ext cx="2195469" cy="2632747"/>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fr-FR" dirty="0">
                <a:solidFill>
                  <a:schemeClr val="tx1"/>
                </a:solidFill>
              </a:endParaRPr>
            </a:p>
          </p:txBody>
        </p:sp>
        <p:sp>
          <p:nvSpPr>
            <p:cNvPr id="33" name="Read address"/>
            <p:cNvSpPr txBox="1"/>
            <p:nvPr/>
          </p:nvSpPr>
          <p:spPr>
            <a:xfrm>
              <a:off x="9325862" y="1216260"/>
              <a:ext cx="1117421" cy="646331"/>
            </a:xfrm>
            <a:prstGeom prst="rect">
              <a:avLst/>
            </a:prstGeom>
            <a:noFill/>
          </p:spPr>
          <p:txBody>
            <a:bodyPr wrap="square" rtlCol="0">
              <a:spAutoFit/>
            </a:bodyPr>
            <a:lstStyle/>
            <a:p>
              <a:r>
                <a:rPr lang="fr-FR" dirty="0"/>
                <a:t>Read</a:t>
              </a:r>
            </a:p>
            <a:p>
              <a:r>
                <a:rPr lang="fr-FR" dirty="0" err="1"/>
                <a:t>register</a:t>
              </a:r>
              <a:r>
                <a:rPr lang="fr-FR" dirty="0"/>
                <a:t> 1</a:t>
              </a:r>
            </a:p>
          </p:txBody>
        </p:sp>
        <p:sp>
          <p:nvSpPr>
            <p:cNvPr id="34" name="Instruction"/>
            <p:cNvSpPr txBox="1"/>
            <p:nvPr/>
          </p:nvSpPr>
          <p:spPr>
            <a:xfrm>
              <a:off x="10360505" y="1216260"/>
              <a:ext cx="1102519" cy="646331"/>
            </a:xfrm>
            <a:prstGeom prst="rect">
              <a:avLst/>
            </a:prstGeom>
            <a:noFill/>
          </p:spPr>
          <p:txBody>
            <a:bodyPr wrap="square" rtlCol="0">
              <a:spAutoFit/>
            </a:bodyPr>
            <a:lstStyle/>
            <a:p>
              <a:pPr algn="r"/>
              <a:r>
                <a:rPr lang="fr-FR" dirty="0"/>
                <a:t>Read data 1</a:t>
              </a:r>
            </a:p>
          </p:txBody>
        </p:sp>
        <p:sp>
          <p:nvSpPr>
            <p:cNvPr id="36" name="TextBox 35"/>
            <p:cNvSpPr txBox="1"/>
            <p:nvPr/>
          </p:nvSpPr>
          <p:spPr>
            <a:xfrm>
              <a:off x="10341134" y="3060887"/>
              <a:ext cx="1043491" cy="369332"/>
            </a:xfrm>
            <a:prstGeom prst="rect">
              <a:avLst/>
            </a:prstGeom>
            <a:noFill/>
          </p:spPr>
          <p:txBody>
            <a:bodyPr wrap="none" rtlCol="0">
              <a:spAutoFit/>
            </a:bodyPr>
            <a:lstStyle/>
            <a:p>
              <a:pPr algn="ctr"/>
              <a:r>
                <a:rPr lang="fr-FR" b="1" dirty="0"/>
                <a:t>Registers</a:t>
              </a:r>
            </a:p>
          </p:txBody>
        </p:sp>
        <p:cxnSp>
          <p:nvCxnSpPr>
            <p:cNvPr id="37" name="Straight Arrow Connector 36"/>
            <p:cNvCxnSpPr/>
            <p:nvPr/>
          </p:nvCxnSpPr>
          <p:spPr>
            <a:xfrm>
              <a:off x="11521331" y="1532390"/>
              <a:ext cx="617027"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Read address"/>
            <p:cNvSpPr txBox="1"/>
            <p:nvPr/>
          </p:nvSpPr>
          <p:spPr>
            <a:xfrm>
              <a:off x="9325863" y="1875291"/>
              <a:ext cx="1117420" cy="646331"/>
            </a:xfrm>
            <a:prstGeom prst="rect">
              <a:avLst/>
            </a:prstGeom>
            <a:noFill/>
          </p:spPr>
          <p:txBody>
            <a:bodyPr wrap="square" rtlCol="0">
              <a:spAutoFit/>
            </a:bodyPr>
            <a:lstStyle/>
            <a:p>
              <a:r>
                <a:rPr lang="fr-FR" dirty="0"/>
                <a:t>Read</a:t>
              </a:r>
            </a:p>
            <a:p>
              <a:r>
                <a:rPr lang="fr-FR" dirty="0" err="1"/>
                <a:t>register</a:t>
              </a:r>
              <a:r>
                <a:rPr lang="fr-FR" dirty="0"/>
                <a:t> 2</a:t>
              </a:r>
            </a:p>
          </p:txBody>
        </p:sp>
        <p:sp>
          <p:nvSpPr>
            <p:cNvPr id="47" name="Read address"/>
            <p:cNvSpPr txBox="1"/>
            <p:nvPr/>
          </p:nvSpPr>
          <p:spPr>
            <a:xfrm>
              <a:off x="9325863" y="2534322"/>
              <a:ext cx="965200" cy="646331"/>
            </a:xfrm>
            <a:prstGeom prst="rect">
              <a:avLst/>
            </a:prstGeom>
            <a:noFill/>
          </p:spPr>
          <p:txBody>
            <a:bodyPr wrap="square" rtlCol="0">
              <a:spAutoFit/>
            </a:bodyPr>
            <a:lstStyle/>
            <a:p>
              <a:r>
                <a:rPr lang="fr-FR" dirty="0"/>
                <a:t>Write</a:t>
              </a:r>
            </a:p>
            <a:p>
              <a:r>
                <a:rPr lang="fr-FR" dirty="0" err="1"/>
                <a:t>register</a:t>
              </a:r>
              <a:endParaRPr lang="fr-FR" dirty="0"/>
            </a:p>
          </p:txBody>
        </p:sp>
        <p:sp>
          <p:nvSpPr>
            <p:cNvPr id="48" name="TextBox 47"/>
            <p:cNvSpPr txBox="1"/>
            <p:nvPr/>
          </p:nvSpPr>
          <p:spPr>
            <a:xfrm>
              <a:off x="9917562" y="555663"/>
              <a:ext cx="1051442" cy="369332"/>
            </a:xfrm>
            <a:prstGeom prst="rect">
              <a:avLst/>
            </a:prstGeom>
            <a:noFill/>
          </p:spPr>
          <p:txBody>
            <a:bodyPr wrap="none" rtlCol="0">
              <a:spAutoFit/>
            </a:bodyPr>
            <a:lstStyle/>
            <a:p>
              <a:r>
                <a:rPr lang="fr-FR" dirty="0" err="1">
                  <a:solidFill>
                    <a:srgbClr val="C00000"/>
                  </a:solidFill>
                </a:rPr>
                <a:t>RegWrite</a:t>
              </a:r>
              <a:endParaRPr lang="fr-FR" dirty="0">
                <a:solidFill>
                  <a:srgbClr val="C00000"/>
                </a:solidFill>
              </a:endParaRPr>
            </a:p>
          </p:txBody>
        </p:sp>
        <p:sp>
          <p:nvSpPr>
            <p:cNvPr id="55" name="Read address"/>
            <p:cNvSpPr txBox="1"/>
            <p:nvPr/>
          </p:nvSpPr>
          <p:spPr>
            <a:xfrm>
              <a:off x="9321794" y="3177048"/>
              <a:ext cx="965200" cy="646331"/>
            </a:xfrm>
            <a:prstGeom prst="rect">
              <a:avLst/>
            </a:prstGeom>
            <a:noFill/>
          </p:spPr>
          <p:txBody>
            <a:bodyPr wrap="square" rtlCol="0">
              <a:spAutoFit/>
            </a:bodyPr>
            <a:lstStyle/>
            <a:p>
              <a:r>
                <a:rPr lang="fr-FR" dirty="0"/>
                <a:t>Write</a:t>
              </a:r>
            </a:p>
            <a:p>
              <a:r>
                <a:rPr lang="fr-FR" dirty="0"/>
                <a:t>data</a:t>
              </a:r>
            </a:p>
          </p:txBody>
        </p:sp>
        <p:cxnSp>
          <p:nvCxnSpPr>
            <p:cNvPr id="56" name="Straight Connector 55"/>
            <p:cNvCxnSpPr>
              <a:stCxn id="32" idx="0"/>
            </p:cNvCxnSpPr>
            <p:nvPr/>
          </p:nvCxnSpPr>
          <p:spPr>
            <a:xfrm flipV="1">
              <a:off x="10423597" y="902229"/>
              <a:ext cx="0" cy="29996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8788394" y="3501206"/>
              <a:ext cx="5334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8792463" y="1532391"/>
              <a:ext cx="533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826866" y="1389299"/>
              <a:ext cx="300251" cy="3002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8854585" y="1127246"/>
              <a:ext cx="301686" cy="369332"/>
            </a:xfrm>
            <a:prstGeom prst="rect">
              <a:avLst/>
            </a:prstGeom>
            <a:noFill/>
          </p:spPr>
          <p:txBody>
            <a:bodyPr wrap="none" rtlCol="0">
              <a:spAutoFit/>
            </a:bodyPr>
            <a:lstStyle/>
            <a:p>
              <a:r>
                <a:rPr lang="fr-FR" dirty="0"/>
                <a:t>5</a:t>
              </a:r>
            </a:p>
          </p:txBody>
        </p:sp>
        <p:cxnSp>
          <p:nvCxnSpPr>
            <p:cNvPr id="62" name="Straight Arrow Connector 61"/>
            <p:cNvCxnSpPr/>
            <p:nvPr/>
          </p:nvCxnSpPr>
          <p:spPr>
            <a:xfrm>
              <a:off x="8792463" y="2188662"/>
              <a:ext cx="533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a:off x="8826866" y="2045570"/>
              <a:ext cx="300251" cy="3002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8854585" y="1783517"/>
              <a:ext cx="301686" cy="369332"/>
            </a:xfrm>
            <a:prstGeom prst="rect">
              <a:avLst/>
            </a:prstGeom>
            <a:noFill/>
          </p:spPr>
          <p:txBody>
            <a:bodyPr wrap="none" rtlCol="0">
              <a:spAutoFit/>
            </a:bodyPr>
            <a:lstStyle/>
            <a:p>
              <a:r>
                <a:rPr lang="fr-FR" dirty="0"/>
                <a:t>5</a:t>
              </a:r>
            </a:p>
          </p:txBody>
        </p:sp>
        <p:cxnSp>
          <p:nvCxnSpPr>
            <p:cNvPr id="65" name="Straight Arrow Connector 64"/>
            <p:cNvCxnSpPr/>
            <p:nvPr/>
          </p:nvCxnSpPr>
          <p:spPr>
            <a:xfrm>
              <a:off x="8792463" y="2844848"/>
              <a:ext cx="533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8826866" y="2701756"/>
              <a:ext cx="300251" cy="3002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8854585" y="2439703"/>
              <a:ext cx="301686" cy="369332"/>
            </a:xfrm>
            <a:prstGeom prst="rect">
              <a:avLst/>
            </a:prstGeom>
            <a:noFill/>
          </p:spPr>
          <p:txBody>
            <a:bodyPr wrap="none" rtlCol="0">
              <a:spAutoFit/>
            </a:bodyPr>
            <a:lstStyle/>
            <a:p>
              <a:r>
                <a:rPr lang="fr-FR" dirty="0"/>
                <a:t>5</a:t>
              </a:r>
            </a:p>
          </p:txBody>
        </p:sp>
        <p:sp>
          <p:nvSpPr>
            <p:cNvPr id="68" name="Instruction"/>
            <p:cNvSpPr txBox="1"/>
            <p:nvPr/>
          </p:nvSpPr>
          <p:spPr>
            <a:xfrm>
              <a:off x="10343847" y="1968183"/>
              <a:ext cx="1102519" cy="646331"/>
            </a:xfrm>
            <a:prstGeom prst="rect">
              <a:avLst/>
            </a:prstGeom>
            <a:noFill/>
          </p:spPr>
          <p:txBody>
            <a:bodyPr wrap="square" rtlCol="0">
              <a:spAutoFit/>
            </a:bodyPr>
            <a:lstStyle/>
            <a:p>
              <a:pPr algn="r"/>
              <a:r>
                <a:rPr lang="fr-FR" dirty="0"/>
                <a:t>Read data 2</a:t>
              </a:r>
            </a:p>
          </p:txBody>
        </p:sp>
        <p:cxnSp>
          <p:nvCxnSpPr>
            <p:cNvPr id="69" name="Straight Arrow Connector 68"/>
            <p:cNvCxnSpPr/>
            <p:nvPr/>
          </p:nvCxnSpPr>
          <p:spPr>
            <a:xfrm>
              <a:off x="11521331" y="2351936"/>
              <a:ext cx="617027"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99555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a:t>Format d’instructions « R – type »</a:t>
            </a:r>
          </a:p>
        </p:txBody>
      </p:sp>
      <p:sp>
        <p:nvSpPr>
          <p:cNvPr id="3" name="Content Placeholder 2"/>
          <p:cNvSpPr>
            <a:spLocks noGrp="1"/>
          </p:cNvSpPr>
          <p:nvPr>
            <p:ph idx="1"/>
          </p:nvPr>
        </p:nvSpPr>
        <p:spPr>
          <a:xfrm>
            <a:off x="838200" y="2798153"/>
            <a:ext cx="10515600" cy="3600000"/>
          </a:xfrm>
          <a:solidFill>
            <a:schemeClr val="tx1">
              <a:lumMod val="75000"/>
              <a:lumOff val="25000"/>
            </a:schemeClr>
          </a:solidFill>
          <a:ln w="38100">
            <a:solidFill>
              <a:srgbClr val="C00000"/>
            </a:solidFill>
          </a:ln>
          <a:effectLst>
            <a:outerShdw blurRad="50800" dist="177800" dir="2700000" algn="tl" rotWithShape="0">
              <a:prstClr val="black">
                <a:alpha val="40000"/>
              </a:prstClr>
            </a:outerShdw>
          </a:effectLst>
        </p:spPr>
        <p:txBody>
          <a:bodyPr>
            <a:normAutofit/>
          </a:bodyPr>
          <a:lstStyle/>
          <a:p>
            <a:pPr marL="0" indent="0">
              <a:buNone/>
            </a:pPr>
            <a:endParaRPr lang="fr-FR" dirty="0"/>
          </a:p>
          <a:p>
            <a:pPr marL="0" indent="0">
              <a:buNone/>
            </a:pPr>
            <a:endParaRPr lang="fr-FR" dirty="0"/>
          </a:p>
          <a:p>
            <a:pPr marL="0" indent="0">
              <a:buNone/>
            </a:pPr>
            <a:r>
              <a:rPr lang="fr-FR" dirty="0">
                <a:solidFill>
                  <a:schemeClr val="bg1"/>
                </a:solidFill>
              </a:rPr>
              <a:t>  Exemples : </a:t>
            </a:r>
          </a:p>
          <a:p>
            <a:pPr marL="0" indent="0">
              <a:buNone/>
            </a:pPr>
            <a:r>
              <a:rPr lang="fr-FR" dirty="0">
                <a:solidFill>
                  <a:schemeClr val="accent6">
                    <a:lumMod val="60000"/>
                    <a:lumOff val="40000"/>
                  </a:schemeClr>
                </a:solidFill>
              </a:rPr>
              <a:t>	</a:t>
            </a:r>
            <a:r>
              <a:rPr lang="fr-FR" dirty="0" err="1">
                <a:solidFill>
                  <a:schemeClr val="accent6">
                    <a:lumMod val="60000"/>
                    <a:lumOff val="40000"/>
                  </a:schemeClr>
                </a:solidFill>
              </a:rPr>
              <a:t>add</a:t>
            </a:r>
            <a:r>
              <a:rPr lang="fr-FR" dirty="0"/>
              <a:t> </a:t>
            </a:r>
            <a:r>
              <a:rPr lang="fr-FR" dirty="0">
                <a:solidFill>
                  <a:schemeClr val="bg1"/>
                </a:solidFill>
              </a:rPr>
              <a:t>$18,</a:t>
            </a:r>
            <a:r>
              <a:rPr lang="fr-FR" dirty="0">
                <a:solidFill>
                  <a:schemeClr val="accent1">
                    <a:lumMod val="60000"/>
                    <a:lumOff val="40000"/>
                  </a:schemeClr>
                </a:solidFill>
              </a:rPr>
              <a:t> $8</a:t>
            </a:r>
            <a:r>
              <a:rPr lang="fr-FR" dirty="0">
                <a:solidFill>
                  <a:schemeClr val="bg1"/>
                </a:solidFill>
              </a:rPr>
              <a:t>,</a:t>
            </a:r>
            <a:r>
              <a:rPr lang="fr-FR" dirty="0"/>
              <a:t> </a:t>
            </a:r>
            <a:r>
              <a:rPr lang="fr-FR" dirty="0">
                <a:solidFill>
                  <a:srgbClr val="FF6D6D"/>
                </a:solidFill>
              </a:rPr>
              <a:t>$17</a:t>
            </a:r>
            <a:r>
              <a:rPr lang="fr-FR" dirty="0"/>
              <a:t> 		</a:t>
            </a:r>
            <a:r>
              <a:rPr lang="fr-FR" dirty="0">
                <a:solidFill>
                  <a:schemeClr val="bg1">
                    <a:lumMod val="85000"/>
                  </a:schemeClr>
                </a:solidFill>
              </a:rPr>
              <a:t># $18 := $8 + $17</a:t>
            </a:r>
          </a:p>
          <a:p>
            <a:pPr marL="0" indent="0">
              <a:buNone/>
            </a:pPr>
            <a:endParaRPr lang="fr-FR" dirty="0">
              <a:solidFill>
                <a:schemeClr val="accent6">
                  <a:lumMod val="60000"/>
                  <a:lumOff val="40000"/>
                </a:schemeClr>
              </a:solidFill>
            </a:endParaRPr>
          </a:p>
          <a:p>
            <a:pPr marL="0" indent="0">
              <a:buNone/>
            </a:pPr>
            <a:r>
              <a:rPr lang="fr-FR" dirty="0">
                <a:solidFill>
                  <a:schemeClr val="accent6">
                    <a:lumMod val="60000"/>
                    <a:lumOff val="40000"/>
                  </a:schemeClr>
                </a:solidFill>
              </a:rPr>
              <a:t>	and</a:t>
            </a:r>
            <a:r>
              <a:rPr lang="fr-FR" dirty="0"/>
              <a:t> </a:t>
            </a:r>
            <a:r>
              <a:rPr lang="fr-FR" dirty="0">
                <a:solidFill>
                  <a:schemeClr val="bg1"/>
                </a:solidFill>
              </a:rPr>
              <a:t>$12,</a:t>
            </a:r>
            <a:r>
              <a:rPr lang="fr-FR" dirty="0"/>
              <a:t> </a:t>
            </a:r>
            <a:r>
              <a:rPr lang="fr-FR" dirty="0">
                <a:solidFill>
                  <a:schemeClr val="accent1">
                    <a:lumMod val="60000"/>
                    <a:lumOff val="40000"/>
                  </a:schemeClr>
                </a:solidFill>
              </a:rPr>
              <a:t>$10</a:t>
            </a:r>
            <a:r>
              <a:rPr lang="fr-FR" dirty="0">
                <a:solidFill>
                  <a:schemeClr val="bg1"/>
                </a:solidFill>
              </a:rPr>
              <a:t>,</a:t>
            </a:r>
            <a:r>
              <a:rPr lang="fr-FR" dirty="0"/>
              <a:t> </a:t>
            </a:r>
            <a:r>
              <a:rPr lang="fr-FR" dirty="0">
                <a:solidFill>
                  <a:srgbClr val="FF6D6D"/>
                </a:solidFill>
              </a:rPr>
              <a:t>$11</a:t>
            </a:r>
            <a:r>
              <a:rPr lang="fr-FR" dirty="0"/>
              <a:t>		</a:t>
            </a:r>
            <a:r>
              <a:rPr lang="fr-FR" dirty="0">
                <a:solidFill>
                  <a:schemeClr val="bg1">
                    <a:lumMod val="85000"/>
                  </a:schemeClr>
                </a:solidFill>
              </a:rPr>
              <a:t># $12 := $10 and $11</a:t>
            </a:r>
          </a:p>
          <a:p>
            <a:pPr marL="0" indent="0">
              <a:buNone/>
            </a:pPr>
            <a:endParaRPr lang="fr-FR" dirty="0"/>
          </a:p>
          <a:p>
            <a:pPr marL="0" indent="0">
              <a:buNone/>
            </a:pPr>
            <a:endParaRPr lang="fr-FR" dirty="0"/>
          </a:p>
        </p:txBody>
      </p:sp>
      <p:graphicFrame>
        <p:nvGraphicFramePr>
          <p:cNvPr id="5" name="Table 4"/>
          <p:cNvGraphicFramePr>
            <a:graphicFrameLocks noGrp="1"/>
          </p:cNvGraphicFramePr>
          <p:nvPr/>
        </p:nvGraphicFramePr>
        <p:xfrm>
          <a:off x="1066800" y="4771571"/>
          <a:ext cx="9627606" cy="370840"/>
        </p:xfrm>
        <a:graphic>
          <a:graphicData uri="http://schemas.openxmlformats.org/drawingml/2006/table">
            <a:tbl>
              <a:tblPr firstRow="1" bandRow="1">
                <a:tableStyleId>{2D5ABB26-0587-4C30-8999-92F81FD0307C}</a:tableStyleId>
              </a:tblPr>
              <a:tblGrid>
                <a:gridCol w="2160000">
                  <a:extLst>
                    <a:ext uri="{9D8B030D-6E8A-4147-A177-3AD203B41FA5}">
                      <a16:colId xmlns:a16="http://schemas.microsoft.com/office/drawing/2014/main" val="20000"/>
                    </a:ext>
                  </a:extLst>
                </a:gridCol>
                <a:gridCol w="1244601">
                  <a:extLst>
                    <a:ext uri="{9D8B030D-6E8A-4147-A177-3AD203B41FA5}">
                      <a16:colId xmlns:a16="http://schemas.microsoft.com/office/drawing/2014/main" val="20001"/>
                    </a:ext>
                  </a:extLst>
                </a:gridCol>
                <a:gridCol w="1244601">
                  <a:extLst>
                    <a:ext uri="{9D8B030D-6E8A-4147-A177-3AD203B41FA5}">
                      <a16:colId xmlns:a16="http://schemas.microsoft.com/office/drawing/2014/main" val="20002"/>
                    </a:ext>
                  </a:extLst>
                </a:gridCol>
                <a:gridCol w="1244601">
                  <a:extLst>
                    <a:ext uri="{9D8B030D-6E8A-4147-A177-3AD203B41FA5}">
                      <a16:colId xmlns:a16="http://schemas.microsoft.com/office/drawing/2014/main" val="20003"/>
                    </a:ext>
                  </a:extLst>
                </a:gridCol>
                <a:gridCol w="1244601">
                  <a:extLst>
                    <a:ext uri="{9D8B030D-6E8A-4147-A177-3AD203B41FA5}">
                      <a16:colId xmlns:a16="http://schemas.microsoft.com/office/drawing/2014/main" val="20004"/>
                    </a:ext>
                  </a:extLst>
                </a:gridCol>
                <a:gridCol w="1244601">
                  <a:extLst>
                    <a:ext uri="{9D8B030D-6E8A-4147-A177-3AD203B41FA5}">
                      <a16:colId xmlns:a16="http://schemas.microsoft.com/office/drawing/2014/main" val="20005"/>
                    </a:ext>
                  </a:extLst>
                </a:gridCol>
                <a:gridCol w="1244601">
                  <a:extLst>
                    <a:ext uri="{9D8B030D-6E8A-4147-A177-3AD203B41FA5}">
                      <a16:colId xmlns:a16="http://schemas.microsoft.com/office/drawing/2014/main" val="20006"/>
                    </a:ext>
                  </a:extLst>
                </a:gridCol>
              </a:tblGrid>
              <a:tr h="370840">
                <a:tc>
                  <a:txBody>
                    <a:bodyPr/>
                    <a:lstStyle/>
                    <a:p>
                      <a:pPr algn="l" rtl="0"/>
                      <a:endParaRPr lang="fr-FR" sz="1800" b="1" dirty="0">
                        <a:solidFill>
                          <a:schemeClr val="accent2"/>
                        </a:solidFill>
                      </a:endParaRPr>
                    </a:p>
                  </a:txBody>
                  <a:tcPr marL="45720" marR="4572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800" b="1" dirty="0">
                          <a:solidFill>
                            <a:schemeClr val="accent6">
                              <a:lumMod val="60000"/>
                              <a:lumOff val="40000"/>
                            </a:schemeClr>
                          </a:solidFill>
                        </a:rPr>
                        <a:t>000000</a:t>
                      </a:r>
                    </a:p>
                  </a:txBody>
                  <a:tcPr marL="45720" marR="45720" anchor="ctr" anchorCtr="1">
                    <a:lnL w="12700" cap="flat" cmpd="sng" algn="ctr">
                      <a:solidFill>
                        <a:schemeClr val="bg1"/>
                      </a:solidFill>
                      <a:prstDash val="solid"/>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fr-FR" sz="1800" b="1" dirty="0">
                          <a:solidFill>
                            <a:schemeClr val="accent1">
                              <a:lumMod val="60000"/>
                              <a:lumOff val="40000"/>
                            </a:schemeClr>
                          </a:solidFill>
                        </a:rPr>
                        <a:t>01000</a:t>
                      </a:r>
                    </a:p>
                  </a:txBody>
                  <a:tcPr marL="45720" marR="45720" anchor="ctr" anchorCtr="1">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fr-FR" sz="1800" b="1" dirty="0">
                          <a:solidFill>
                            <a:srgbClr val="FF6D6D"/>
                          </a:solidFill>
                        </a:rPr>
                        <a:t>10001</a:t>
                      </a:r>
                    </a:p>
                  </a:txBody>
                  <a:tcPr anchor="ctr" anchorCtr="1">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fr-FR" sz="1800" b="1" dirty="0">
                          <a:solidFill>
                            <a:schemeClr val="bg1"/>
                          </a:solidFill>
                        </a:rPr>
                        <a:t>10010</a:t>
                      </a:r>
                    </a:p>
                  </a:txBody>
                  <a:tcPr anchor="ctr" anchorCtr="1">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fr-FR" sz="1800" b="1" dirty="0">
                          <a:solidFill>
                            <a:srgbClr val="53FFEB"/>
                          </a:solidFill>
                        </a:rPr>
                        <a:t>00000</a:t>
                      </a:r>
                    </a:p>
                  </a:txBody>
                  <a:tcPr anchor="ctr" anchorCtr="1">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fr-FR" sz="1800" b="1" dirty="0">
                          <a:solidFill>
                            <a:schemeClr val="accent4">
                              <a:lumMod val="40000"/>
                              <a:lumOff val="60000"/>
                            </a:schemeClr>
                          </a:solidFill>
                        </a:rPr>
                        <a:t>100000</a:t>
                      </a:r>
                    </a:p>
                  </a:txBody>
                  <a:tcPr anchor="ctr" anchorCtr="1">
                    <a:lnL w="12700" cap="flat" cmpd="sng" algn="ctr">
                      <a:solidFill>
                        <a:schemeClr val="bg1"/>
                      </a:solidFill>
                      <a:prstDash val="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1066800" y="5796144"/>
          <a:ext cx="9627606" cy="370840"/>
        </p:xfrm>
        <a:graphic>
          <a:graphicData uri="http://schemas.openxmlformats.org/drawingml/2006/table">
            <a:tbl>
              <a:tblPr firstRow="1" bandRow="1">
                <a:tableStyleId>{2D5ABB26-0587-4C30-8999-92F81FD0307C}</a:tableStyleId>
              </a:tblPr>
              <a:tblGrid>
                <a:gridCol w="2160000">
                  <a:extLst>
                    <a:ext uri="{9D8B030D-6E8A-4147-A177-3AD203B41FA5}">
                      <a16:colId xmlns:a16="http://schemas.microsoft.com/office/drawing/2014/main" val="20000"/>
                    </a:ext>
                  </a:extLst>
                </a:gridCol>
                <a:gridCol w="1244601">
                  <a:extLst>
                    <a:ext uri="{9D8B030D-6E8A-4147-A177-3AD203B41FA5}">
                      <a16:colId xmlns:a16="http://schemas.microsoft.com/office/drawing/2014/main" val="20001"/>
                    </a:ext>
                  </a:extLst>
                </a:gridCol>
                <a:gridCol w="1244601">
                  <a:extLst>
                    <a:ext uri="{9D8B030D-6E8A-4147-A177-3AD203B41FA5}">
                      <a16:colId xmlns:a16="http://schemas.microsoft.com/office/drawing/2014/main" val="20002"/>
                    </a:ext>
                  </a:extLst>
                </a:gridCol>
                <a:gridCol w="1244601">
                  <a:extLst>
                    <a:ext uri="{9D8B030D-6E8A-4147-A177-3AD203B41FA5}">
                      <a16:colId xmlns:a16="http://schemas.microsoft.com/office/drawing/2014/main" val="20003"/>
                    </a:ext>
                  </a:extLst>
                </a:gridCol>
                <a:gridCol w="1244601">
                  <a:extLst>
                    <a:ext uri="{9D8B030D-6E8A-4147-A177-3AD203B41FA5}">
                      <a16:colId xmlns:a16="http://schemas.microsoft.com/office/drawing/2014/main" val="20004"/>
                    </a:ext>
                  </a:extLst>
                </a:gridCol>
                <a:gridCol w="1244601">
                  <a:extLst>
                    <a:ext uri="{9D8B030D-6E8A-4147-A177-3AD203B41FA5}">
                      <a16:colId xmlns:a16="http://schemas.microsoft.com/office/drawing/2014/main" val="20005"/>
                    </a:ext>
                  </a:extLst>
                </a:gridCol>
                <a:gridCol w="1244601">
                  <a:extLst>
                    <a:ext uri="{9D8B030D-6E8A-4147-A177-3AD203B41FA5}">
                      <a16:colId xmlns:a16="http://schemas.microsoft.com/office/drawing/2014/main" val="20006"/>
                    </a:ext>
                  </a:extLst>
                </a:gridCol>
              </a:tblGrid>
              <a:tr h="370840">
                <a:tc>
                  <a:txBody>
                    <a:bodyPr/>
                    <a:lstStyle/>
                    <a:p>
                      <a:pPr algn="l" rtl="0"/>
                      <a:endParaRPr lang="fr-FR" sz="1800" b="1" dirty="0">
                        <a:solidFill>
                          <a:schemeClr val="accent2"/>
                        </a:solidFill>
                      </a:endParaRPr>
                    </a:p>
                  </a:txBody>
                  <a:tcPr marL="45720" marR="4572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800" b="1" dirty="0">
                          <a:solidFill>
                            <a:schemeClr val="accent6">
                              <a:lumMod val="60000"/>
                              <a:lumOff val="40000"/>
                            </a:schemeClr>
                          </a:solidFill>
                        </a:rPr>
                        <a:t>000000</a:t>
                      </a:r>
                    </a:p>
                  </a:txBody>
                  <a:tcPr marL="45720" marR="45720" anchor="ctr" anchorCtr="1">
                    <a:lnL w="12700" cap="flat" cmpd="sng" algn="ctr">
                      <a:solidFill>
                        <a:schemeClr val="bg1"/>
                      </a:solidFill>
                      <a:prstDash val="solid"/>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fr-FR" sz="1800" b="1" dirty="0">
                          <a:solidFill>
                            <a:schemeClr val="accent1">
                              <a:lumMod val="60000"/>
                              <a:lumOff val="40000"/>
                            </a:schemeClr>
                          </a:solidFill>
                        </a:rPr>
                        <a:t>01010</a:t>
                      </a:r>
                    </a:p>
                  </a:txBody>
                  <a:tcPr marL="45720" marR="45720" anchor="ctr" anchorCtr="1">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fr-FR" sz="1800" b="1" dirty="0">
                          <a:solidFill>
                            <a:srgbClr val="FF6D6D"/>
                          </a:solidFill>
                        </a:rPr>
                        <a:t>01011</a:t>
                      </a:r>
                    </a:p>
                  </a:txBody>
                  <a:tcPr anchor="ctr" anchorCtr="1">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fr-FR" sz="1800" b="1" dirty="0">
                          <a:solidFill>
                            <a:schemeClr val="bg1"/>
                          </a:solidFill>
                        </a:rPr>
                        <a:t>01100</a:t>
                      </a:r>
                    </a:p>
                  </a:txBody>
                  <a:tcPr anchor="ctr" anchorCtr="1">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fr-FR" sz="1800" b="1" dirty="0">
                          <a:solidFill>
                            <a:srgbClr val="53FFEB"/>
                          </a:solidFill>
                        </a:rPr>
                        <a:t>00000</a:t>
                      </a:r>
                    </a:p>
                  </a:txBody>
                  <a:tcPr anchor="ctr" anchorCtr="1">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fr-FR" sz="1800" b="1" dirty="0">
                          <a:solidFill>
                            <a:schemeClr val="accent4">
                              <a:lumMod val="40000"/>
                              <a:lumOff val="60000"/>
                            </a:schemeClr>
                          </a:solidFill>
                        </a:rPr>
                        <a:t>100100</a:t>
                      </a:r>
                    </a:p>
                  </a:txBody>
                  <a:tcPr anchor="ctr" anchorCtr="1">
                    <a:lnL w="12700" cap="flat" cmpd="sng" algn="ctr">
                      <a:solidFill>
                        <a:schemeClr val="bg1"/>
                      </a:solidFill>
                      <a:prstDash val="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nvGraphicFramePr>
        <p:xfrm>
          <a:off x="1066800" y="3022625"/>
          <a:ext cx="9627606" cy="614680"/>
        </p:xfrm>
        <a:graphic>
          <a:graphicData uri="http://schemas.openxmlformats.org/drawingml/2006/table">
            <a:tbl>
              <a:tblPr firstRow="1" bandRow="1">
                <a:tableStyleId>{2D5ABB26-0587-4C30-8999-92F81FD0307C}</a:tableStyleId>
              </a:tblPr>
              <a:tblGrid>
                <a:gridCol w="2160000">
                  <a:extLst>
                    <a:ext uri="{9D8B030D-6E8A-4147-A177-3AD203B41FA5}">
                      <a16:colId xmlns:a16="http://schemas.microsoft.com/office/drawing/2014/main" val="20000"/>
                    </a:ext>
                  </a:extLst>
                </a:gridCol>
                <a:gridCol w="1244601">
                  <a:extLst>
                    <a:ext uri="{9D8B030D-6E8A-4147-A177-3AD203B41FA5}">
                      <a16:colId xmlns:a16="http://schemas.microsoft.com/office/drawing/2014/main" val="20001"/>
                    </a:ext>
                  </a:extLst>
                </a:gridCol>
                <a:gridCol w="1244601">
                  <a:extLst>
                    <a:ext uri="{9D8B030D-6E8A-4147-A177-3AD203B41FA5}">
                      <a16:colId xmlns:a16="http://schemas.microsoft.com/office/drawing/2014/main" val="20002"/>
                    </a:ext>
                  </a:extLst>
                </a:gridCol>
                <a:gridCol w="1244601">
                  <a:extLst>
                    <a:ext uri="{9D8B030D-6E8A-4147-A177-3AD203B41FA5}">
                      <a16:colId xmlns:a16="http://schemas.microsoft.com/office/drawing/2014/main" val="20003"/>
                    </a:ext>
                  </a:extLst>
                </a:gridCol>
                <a:gridCol w="1244601">
                  <a:extLst>
                    <a:ext uri="{9D8B030D-6E8A-4147-A177-3AD203B41FA5}">
                      <a16:colId xmlns:a16="http://schemas.microsoft.com/office/drawing/2014/main" val="20004"/>
                    </a:ext>
                  </a:extLst>
                </a:gridCol>
                <a:gridCol w="1244601">
                  <a:extLst>
                    <a:ext uri="{9D8B030D-6E8A-4147-A177-3AD203B41FA5}">
                      <a16:colId xmlns:a16="http://schemas.microsoft.com/office/drawing/2014/main" val="20005"/>
                    </a:ext>
                  </a:extLst>
                </a:gridCol>
                <a:gridCol w="1244601">
                  <a:extLst>
                    <a:ext uri="{9D8B030D-6E8A-4147-A177-3AD203B41FA5}">
                      <a16:colId xmlns:a16="http://schemas.microsoft.com/office/drawing/2014/main" val="20006"/>
                    </a:ext>
                  </a:extLst>
                </a:gridCol>
              </a:tblGrid>
              <a:tr h="216000">
                <a:tc>
                  <a:txBody>
                    <a:bodyPr/>
                    <a:lstStyle/>
                    <a:p>
                      <a:pPr algn="l" rtl="0"/>
                      <a:endParaRPr lang="fr-FR" sz="1000" dirty="0">
                        <a:solidFill>
                          <a:schemeClr val="bg1"/>
                        </a:solidFill>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000" dirty="0">
                          <a:solidFill>
                            <a:srgbClr val="FFFF00"/>
                          </a:solidFill>
                        </a:rPr>
                        <a:t>31                               26</a:t>
                      </a:r>
                    </a:p>
                  </a:txBody>
                  <a:tcPr marL="45720" marR="45720" anchor="ctr" anchorCtr="1">
                    <a:lnL w="12700" cap="flat" cmpd="sng" algn="ctr">
                      <a:noFill/>
                      <a:prstDash val="solid"/>
                      <a:round/>
                      <a:headEnd type="none" w="med" len="med"/>
                      <a:tailEnd type="none" w="med" len="med"/>
                    </a:lnL>
                    <a:lnR w="12700" cap="flat" cmpd="sng" algn="ctr">
                      <a:noFill/>
                      <a:prstDash val="dot"/>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000" dirty="0">
                          <a:solidFill>
                            <a:srgbClr val="FFFF00"/>
                          </a:solidFill>
                        </a:rPr>
                        <a:t>25                               21</a:t>
                      </a:r>
                    </a:p>
                  </a:txBody>
                  <a:tcPr marL="45720" marR="45720" anchor="ctr" anchorCtr="1">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000" dirty="0">
                          <a:solidFill>
                            <a:srgbClr val="FFFF00"/>
                          </a:solidFill>
                        </a:rPr>
                        <a:t>20                            16</a:t>
                      </a:r>
                    </a:p>
                  </a:txBody>
                  <a:tcPr anchor="ctr" anchorCtr="1">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000" dirty="0">
                          <a:solidFill>
                            <a:srgbClr val="FFFF00"/>
                          </a:solidFill>
                        </a:rPr>
                        <a:t>15                            11</a:t>
                      </a:r>
                    </a:p>
                  </a:txBody>
                  <a:tcPr anchor="ctr" anchorCtr="1">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000" dirty="0">
                          <a:solidFill>
                            <a:srgbClr val="FFFF00"/>
                          </a:solidFill>
                        </a:rPr>
                        <a:t>10                              6</a:t>
                      </a:r>
                    </a:p>
                  </a:txBody>
                  <a:tcPr anchor="ctr" anchorCtr="1">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000" dirty="0">
                          <a:solidFill>
                            <a:srgbClr val="FFFF00"/>
                          </a:solidFill>
                        </a:rPr>
                        <a:t>5                                0</a:t>
                      </a:r>
                    </a:p>
                  </a:txBody>
                  <a:tcPr anchor="ctr" anchorCtr="1">
                    <a:lnL w="12700" cap="flat" cmpd="sng" algn="ctr">
                      <a:noFill/>
                      <a:prstDash val="dot"/>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l" rtl="0"/>
                      <a:r>
                        <a:rPr lang="fr-FR" sz="1800" b="1" dirty="0">
                          <a:solidFill>
                            <a:schemeClr val="accent2"/>
                          </a:solidFill>
                        </a:rPr>
                        <a:t>R – type (Regular) :</a:t>
                      </a:r>
                    </a:p>
                  </a:txBody>
                  <a:tcPr marL="45720" marR="4572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800" b="1" dirty="0" err="1">
                          <a:solidFill>
                            <a:schemeClr val="accent6">
                              <a:lumMod val="60000"/>
                              <a:lumOff val="40000"/>
                            </a:schemeClr>
                          </a:solidFill>
                        </a:rPr>
                        <a:t>opcode</a:t>
                      </a:r>
                      <a:endParaRPr lang="fr-FR" sz="1800" b="1" dirty="0">
                        <a:solidFill>
                          <a:schemeClr val="accent6">
                            <a:lumMod val="60000"/>
                            <a:lumOff val="40000"/>
                          </a:schemeClr>
                        </a:solidFill>
                      </a:endParaRPr>
                    </a:p>
                  </a:txBody>
                  <a:tcPr marL="45720" marR="45720" anchor="ctr" anchorCtr="1">
                    <a:lnL w="12700" cap="flat" cmpd="sng" algn="ctr">
                      <a:solidFill>
                        <a:schemeClr val="bg1"/>
                      </a:solidFill>
                      <a:prstDash val="solid"/>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fr-FR" sz="1800" b="1" dirty="0" err="1">
                          <a:solidFill>
                            <a:schemeClr val="accent1">
                              <a:lumMod val="60000"/>
                              <a:lumOff val="40000"/>
                            </a:schemeClr>
                          </a:solidFill>
                        </a:rPr>
                        <a:t>rs</a:t>
                      </a:r>
                      <a:endParaRPr lang="fr-FR" sz="1800" b="1" dirty="0">
                        <a:solidFill>
                          <a:schemeClr val="accent1">
                            <a:lumMod val="60000"/>
                            <a:lumOff val="40000"/>
                          </a:schemeClr>
                        </a:solidFill>
                      </a:endParaRPr>
                    </a:p>
                  </a:txBody>
                  <a:tcPr marL="45720" marR="45720" anchor="ctr" anchorCtr="1">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fr-FR" sz="1800" b="1" dirty="0" err="1">
                          <a:solidFill>
                            <a:srgbClr val="FF6D6D"/>
                          </a:solidFill>
                        </a:rPr>
                        <a:t>rt</a:t>
                      </a:r>
                      <a:endParaRPr lang="fr-FR" sz="1800" b="1" dirty="0">
                        <a:solidFill>
                          <a:srgbClr val="FF6D6D"/>
                        </a:solidFill>
                      </a:endParaRPr>
                    </a:p>
                  </a:txBody>
                  <a:tcPr anchor="ctr" anchorCtr="1">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fr-FR" sz="1800" b="1" dirty="0">
                          <a:solidFill>
                            <a:schemeClr val="bg1"/>
                          </a:solidFill>
                        </a:rPr>
                        <a:t>rd</a:t>
                      </a:r>
                    </a:p>
                  </a:txBody>
                  <a:tcPr anchor="ctr" anchorCtr="1">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fr-FR" sz="1800" b="1" dirty="0">
                          <a:solidFill>
                            <a:srgbClr val="53FFEB"/>
                          </a:solidFill>
                        </a:rPr>
                        <a:t>sh</a:t>
                      </a:r>
                    </a:p>
                  </a:txBody>
                  <a:tcPr anchor="ctr" anchorCtr="1">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fr-FR" sz="1800" b="1" dirty="0" err="1">
                          <a:solidFill>
                            <a:schemeClr val="accent4">
                              <a:lumMod val="40000"/>
                              <a:lumOff val="60000"/>
                            </a:schemeClr>
                          </a:solidFill>
                        </a:rPr>
                        <a:t>func</a:t>
                      </a:r>
                      <a:endParaRPr lang="fr-FR" sz="1800" b="1" dirty="0">
                        <a:solidFill>
                          <a:schemeClr val="accent4">
                            <a:lumMod val="40000"/>
                            <a:lumOff val="60000"/>
                          </a:schemeClr>
                        </a:solidFill>
                      </a:endParaRPr>
                    </a:p>
                  </a:txBody>
                  <a:tcPr anchor="ctr" anchorCtr="1">
                    <a:lnL w="12700" cap="flat" cmpd="sng" algn="ctr">
                      <a:solidFill>
                        <a:schemeClr val="bg1"/>
                      </a:solidFill>
                      <a:prstDash val="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grpSp>
        <p:nvGrpSpPr>
          <p:cNvPr id="8" name="Group 7"/>
          <p:cNvGrpSpPr/>
          <p:nvPr/>
        </p:nvGrpSpPr>
        <p:grpSpPr>
          <a:xfrm>
            <a:off x="838200" y="1472590"/>
            <a:ext cx="10515600" cy="1041931"/>
            <a:chOff x="192620" y="1551871"/>
            <a:chExt cx="3169514" cy="364775"/>
          </a:xfrm>
          <a:effectLst>
            <a:outerShdw blurRad="50800" dist="190500" dir="2700000" algn="tl" rotWithShape="0">
              <a:prstClr val="black">
                <a:alpha val="40000"/>
              </a:prstClr>
            </a:outerShdw>
          </a:effectLst>
        </p:grpSpPr>
        <p:sp>
          <p:nvSpPr>
            <p:cNvPr id="9" name="Round Same Side Corner Rectangle 8"/>
            <p:cNvSpPr/>
            <p:nvPr/>
          </p:nvSpPr>
          <p:spPr>
            <a:xfrm>
              <a:off x="192620" y="1551871"/>
              <a:ext cx="3169514" cy="193253"/>
            </a:xfrm>
            <a:prstGeom prst="round2SameRect">
              <a:avLst/>
            </a:prstGeom>
            <a:solidFill>
              <a:schemeClr val="accent6">
                <a:lumMod val="75000"/>
              </a:schemeClr>
            </a:solidFill>
            <a:ln>
              <a:solidFill>
                <a:schemeClr val="accent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solidFill>
                    <a:schemeClr val="bg1"/>
                  </a:solidFill>
                </a:rPr>
                <a:t>Opérations « registre – registre »</a:t>
              </a:r>
              <a:endParaRPr lang="en-GB" dirty="0">
                <a:solidFill>
                  <a:schemeClr val="bg1"/>
                </a:solidFill>
              </a:endParaRPr>
            </a:p>
          </p:txBody>
        </p:sp>
        <p:sp>
          <p:nvSpPr>
            <p:cNvPr id="10" name="Round Same Side Corner Rectangle 9"/>
            <p:cNvSpPr/>
            <p:nvPr/>
          </p:nvSpPr>
          <p:spPr>
            <a:xfrm>
              <a:off x="192620" y="1745124"/>
              <a:ext cx="3169514" cy="171522"/>
            </a:xfrm>
            <a:prstGeom prst="round2SameRect">
              <a:avLst>
                <a:gd name="adj1" fmla="val 0"/>
                <a:gd name="adj2" fmla="val 5515"/>
              </a:avLst>
            </a:prstGeom>
            <a:solidFill>
              <a:schemeClr val="tx2">
                <a:lumMod val="20000"/>
                <a:lumOff val="80000"/>
              </a:schemeClr>
            </a:solidFill>
            <a:ln>
              <a:solidFill>
                <a:schemeClr val="tx2">
                  <a:lumMod val="20000"/>
                  <a:lumOff val="8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432000" indent="-285750">
                <a:spcBef>
                  <a:spcPts val="1200"/>
                </a:spcBef>
                <a:buClr>
                  <a:schemeClr val="accent6">
                    <a:lumMod val="75000"/>
                  </a:schemeClr>
                </a:buClr>
                <a:buFont typeface="Wingdings 3" panose="05040102010807070707" pitchFamily="18" charset="2"/>
                <a:buChar char=""/>
              </a:pPr>
              <a:r>
                <a:rPr lang="fr-FR" dirty="0">
                  <a:solidFill>
                    <a:schemeClr val="tx1"/>
                  </a:solidFill>
                </a:rPr>
                <a:t>Manipulation de trois registres (opérations arithmétiques et logiques)</a:t>
              </a:r>
            </a:p>
          </p:txBody>
        </p:sp>
      </p:grpSp>
    </p:spTree>
    <p:extLst>
      <p:ext uri="{BB962C8B-B14F-4D97-AF65-F5344CB8AC3E}">
        <p14:creationId xmlns:p14="http://schemas.microsoft.com/office/powerpoint/2010/main" val="3729694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Freeform 166"/>
          <p:cNvSpPr/>
          <p:nvPr/>
        </p:nvSpPr>
        <p:spPr>
          <a:xfrm>
            <a:off x="7541846" y="3305908"/>
            <a:ext cx="1082431" cy="1469292"/>
          </a:xfrm>
          <a:custGeom>
            <a:avLst/>
            <a:gdLst>
              <a:gd name="connsiteX0" fmla="*/ 0 w 1082431"/>
              <a:gd name="connsiteY0" fmla="*/ 0 h 1469292"/>
              <a:gd name="connsiteX1" fmla="*/ 1082431 w 1082431"/>
              <a:gd name="connsiteY1" fmla="*/ 296984 h 1469292"/>
              <a:gd name="connsiteX2" fmla="*/ 1082431 w 1082431"/>
              <a:gd name="connsiteY2" fmla="*/ 1172307 h 1469292"/>
              <a:gd name="connsiteX3" fmla="*/ 3908 w 1082431"/>
              <a:gd name="connsiteY3" fmla="*/ 1469292 h 1469292"/>
              <a:gd name="connsiteX4" fmla="*/ 0 w 1082431"/>
              <a:gd name="connsiteY4" fmla="*/ 918307 h 1469292"/>
              <a:gd name="connsiteX5" fmla="*/ 566616 w 1082431"/>
              <a:gd name="connsiteY5" fmla="*/ 746369 h 1469292"/>
              <a:gd name="connsiteX6" fmla="*/ 3908 w 1082431"/>
              <a:gd name="connsiteY6" fmla="*/ 578338 h 1469292"/>
              <a:gd name="connsiteX7" fmla="*/ 0 w 1082431"/>
              <a:gd name="connsiteY7" fmla="*/ 0 h 1469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2431" h="1469292">
                <a:moveTo>
                  <a:pt x="0" y="0"/>
                </a:moveTo>
                <a:lnTo>
                  <a:pt x="1082431" y="296984"/>
                </a:lnTo>
                <a:lnTo>
                  <a:pt x="1082431" y="1172307"/>
                </a:lnTo>
                <a:lnTo>
                  <a:pt x="3908" y="1469292"/>
                </a:lnTo>
                <a:cubicBezTo>
                  <a:pt x="2605" y="1285630"/>
                  <a:pt x="1303" y="1101969"/>
                  <a:pt x="0" y="918307"/>
                </a:cubicBezTo>
                <a:lnTo>
                  <a:pt x="566616" y="746369"/>
                </a:lnTo>
                <a:lnTo>
                  <a:pt x="3908" y="578338"/>
                </a:lnTo>
                <a:cubicBezTo>
                  <a:pt x="2605" y="385559"/>
                  <a:pt x="1303" y="192779"/>
                  <a:pt x="0" y="0"/>
                </a:cubicBezTo>
                <a:close/>
              </a:path>
            </a:pathLst>
          </a:custGeom>
          <a:solidFill>
            <a:srgbClr val="F2F2F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68" name="Straight Arrow Connector 167"/>
          <p:cNvCxnSpPr/>
          <p:nvPr/>
        </p:nvCxnSpPr>
        <p:spPr>
          <a:xfrm>
            <a:off x="5974442" y="4579118"/>
            <a:ext cx="154837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p:nvPr/>
        </p:nvCxnSpPr>
        <p:spPr>
          <a:xfrm>
            <a:off x="5974442" y="3589763"/>
            <a:ext cx="154837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I[25-21] BUS"/>
          <p:cNvCxnSpPr/>
          <p:nvPr/>
        </p:nvCxnSpPr>
        <p:spPr>
          <a:xfrm>
            <a:off x="2047073" y="3589764"/>
            <a:ext cx="1859638"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I[20-16] BUS"/>
          <p:cNvCxnSpPr/>
          <p:nvPr/>
        </p:nvCxnSpPr>
        <p:spPr>
          <a:xfrm>
            <a:off x="2301087" y="4103031"/>
            <a:ext cx="1605624"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2" name="Rectangle 181"/>
          <p:cNvSpPr/>
          <p:nvPr/>
        </p:nvSpPr>
        <p:spPr>
          <a:xfrm>
            <a:off x="3910535" y="3331448"/>
            <a:ext cx="2063907" cy="2059597"/>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fr-FR" dirty="0">
              <a:solidFill>
                <a:schemeClr val="tx1"/>
              </a:solidFill>
            </a:endParaRPr>
          </a:p>
        </p:txBody>
      </p:sp>
      <p:sp>
        <p:nvSpPr>
          <p:cNvPr id="183" name="Read register 1"/>
          <p:cNvSpPr txBox="1"/>
          <p:nvPr/>
        </p:nvSpPr>
        <p:spPr>
          <a:xfrm>
            <a:off x="3910535" y="3342455"/>
            <a:ext cx="1050460" cy="523220"/>
          </a:xfrm>
          <a:prstGeom prst="rect">
            <a:avLst/>
          </a:prstGeom>
          <a:noFill/>
          <a:ln>
            <a:noFill/>
          </a:ln>
        </p:spPr>
        <p:txBody>
          <a:bodyPr wrap="square" rtlCol="0">
            <a:spAutoFit/>
          </a:bodyPr>
          <a:lstStyle/>
          <a:p>
            <a:r>
              <a:rPr lang="fr-FR" sz="1400" dirty="0"/>
              <a:t>Read</a:t>
            </a:r>
          </a:p>
          <a:p>
            <a:r>
              <a:rPr lang="fr-FR" sz="1400" dirty="0" err="1"/>
              <a:t>register</a:t>
            </a:r>
            <a:r>
              <a:rPr lang="fr-FR" sz="1400" dirty="0"/>
              <a:t> 1</a:t>
            </a:r>
          </a:p>
        </p:txBody>
      </p:sp>
      <p:sp>
        <p:nvSpPr>
          <p:cNvPr id="184" name="Read data 1"/>
          <p:cNvSpPr txBox="1"/>
          <p:nvPr/>
        </p:nvSpPr>
        <p:spPr>
          <a:xfrm>
            <a:off x="5179920" y="3342455"/>
            <a:ext cx="739709" cy="523220"/>
          </a:xfrm>
          <a:prstGeom prst="rect">
            <a:avLst/>
          </a:prstGeom>
          <a:noFill/>
          <a:ln>
            <a:noFill/>
          </a:ln>
        </p:spPr>
        <p:txBody>
          <a:bodyPr wrap="square" rtlCol="0">
            <a:spAutoFit/>
          </a:bodyPr>
          <a:lstStyle/>
          <a:p>
            <a:pPr algn="r"/>
            <a:r>
              <a:rPr lang="fr-FR" sz="1400" dirty="0"/>
              <a:t>Read data 1</a:t>
            </a:r>
          </a:p>
        </p:txBody>
      </p:sp>
      <p:sp>
        <p:nvSpPr>
          <p:cNvPr id="185" name="Registers_label"/>
          <p:cNvSpPr txBox="1"/>
          <p:nvPr/>
        </p:nvSpPr>
        <p:spPr>
          <a:xfrm>
            <a:off x="4789313" y="4945960"/>
            <a:ext cx="1043491" cy="369332"/>
          </a:xfrm>
          <a:prstGeom prst="rect">
            <a:avLst/>
          </a:prstGeom>
          <a:noFill/>
          <a:ln>
            <a:noFill/>
          </a:ln>
        </p:spPr>
        <p:txBody>
          <a:bodyPr wrap="none" rtlCol="0">
            <a:spAutoFit/>
          </a:bodyPr>
          <a:lstStyle/>
          <a:p>
            <a:pPr algn="ctr"/>
            <a:r>
              <a:rPr lang="fr-FR" b="1" dirty="0"/>
              <a:t>Registers</a:t>
            </a:r>
          </a:p>
        </p:txBody>
      </p:sp>
      <p:sp>
        <p:nvSpPr>
          <p:cNvPr id="186" name="Read register 2"/>
          <p:cNvSpPr txBox="1"/>
          <p:nvPr/>
        </p:nvSpPr>
        <p:spPr>
          <a:xfrm>
            <a:off x="3910536" y="3858013"/>
            <a:ext cx="1050459" cy="523220"/>
          </a:xfrm>
          <a:prstGeom prst="rect">
            <a:avLst/>
          </a:prstGeom>
          <a:noFill/>
          <a:ln>
            <a:noFill/>
          </a:ln>
        </p:spPr>
        <p:txBody>
          <a:bodyPr wrap="square" rtlCol="0">
            <a:spAutoFit/>
          </a:bodyPr>
          <a:lstStyle/>
          <a:p>
            <a:r>
              <a:rPr lang="fr-FR" sz="1400" dirty="0"/>
              <a:t>Read</a:t>
            </a:r>
          </a:p>
          <a:p>
            <a:r>
              <a:rPr lang="fr-FR" sz="1400" dirty="0" err="1"/>
              <a:t>register</a:t>
            </a:r>
            <a:r>
              <a:rPr lang="fr-FR" sz="1400" dirty="0"/>
              <a:t> 2</a:t>
            </a:r>
          </a:p>
        </p:txBody>
      </p:sp>
      <p:sp>
        <p:nvSpPr>
          <p:cNvPr id="187" name="Write register"/>
          <p:cNvSpPr txBox="1"/>
          <p:nvPr/>
        </p:nvSpPr>
        <p:spPr>
          <a:xfrm>
            <a:off x="3910536" y="4373574"/>
            <a:ext cx="907361" cy="523220"/>
          </a:xfrm>
          <a:prstGeom prst="rect">
            <a:avLst/>
          </a:prstGeom>
          <a:noFill/>
          <a:ln>
            <a:noFill/>
          </a:ln>
        </p:spPr>
        <p:txBody>
          <a:bodyPr wrap="square" rtlCol="0">
            <a:spAutoFit/>
          </a:bodyPr>
          <a:lstStyle/>
          <a:p>
            <a:r>
              <a:rPr lang="fr-FR" sz="1400" dirty="0"/>
              <a:t>Write</a:t>
            </a:r>
          </a:p>
          <a:p>
            <a:r>
              <a:rPr lang="fr-FR" sz="1400" dirty="0" err="1"/>
              <a:t>register</a:t>
            </a:r>
            <a:endParaRPr lang="fr-FR" sz="1400" dirty="0"/>
          </a:p>
        </p:txBody>
      </p:sp>
      <p:sp>
        <p:nvSpPr>
          <p:cNvPr id="188" name="RegWrite"/>
          <p:cNvSpPr txBox="1"/>
          <p:nvPr/>
        </p:nvSpPr>
        <p:spPr>
          <a:xfrm>
            <a:off x="4499829" y="2659744"/>
            <a:ext cx="862031" cy="307777"/>
          </a:xfrm>
          <a:prstGeom prst="rect">
            <a:avLst/>
          </a:prstGeom>
          <a:noFill/>
          <a:ln>
            <a:noFill/>
          </a:ln>
        </p:spPr>
        <p:txBody>
          <a:bodyPr wrap="none" rtlCol="0">
            <a:spAutoFit/>
          </a:bodyPr>
          <a:lstStyle/>
          <a:p>
            <a:r>
              <a:rPr lang="fr-FR" sz="1400" dirty="0" err="1">
                <a:solidFill>
                  <a:srgbClr val="C00000"/>
                </a:solidFill>
              </a:rPr>
              <a:t>RegWrite</a:t>
            </a:r>
            <a:endParaRPr lang="fr-FR" sz="1400" dirty="0">
              <a:solidFill>
                <a:srgbClr val="C00000"/>
              </a:solidFill>
            </a:endParaRPr>
          </a:p>
        </p:txBody>
      </p:sp>
      <p:sp>
        <p:nvSpPr>
          <p:cNvPr id="189" name="Write data"/>
          <p:cNvSpPr txBox="1"/>
          <p:nvPr/>
        </p:nvSpPr>
        <p:spPr>
          <a:xfrm>
            <a:off x="3906711" y="4876379"/>
            <a:ext cx="907361" cy="523220"/>
          </a:xfrm>
          <a:prstGeom prst="rect">
            <a:avLst/>
          </a:prstGeom>
          <a:noFill/>
          <a:ln>
            <a:noFill/>
          </a:ln>
        </p:spPr>
        <p:txBody>
          <a:bodyPr wrap="square" rtlCol="0">
            <a:spAutoFit/>
          </a:bodyPr>
          <a:lstStyle/>
          <a:p>
            <a:r>
              <a:rPr lang="fr-FR" sz="1400" dirty="0"/>
              <a:t>Write</a:t>
            </a:r>
          </a:p>
          <a:p>
            <a:r>
              <a:rPr lang="fr-FR" sz="1400" dirty="0"/>
              <a:t>data</a:t>
            </a:r>
          </a:p>
        </p:txBody>
      </p:sp>
      <p:cxnSp>
        <p:nvCxnSpPr>
          <p:cNvPr id="190" name="RegWriteConnector"/>
          <p:cNvCxnSpPr>
            <a:stCxn id="182" idx="0"/>
          </p:cNvCxnSpPr>
          <p:nvPr/>
        </p:nvCxnSpPr>
        <p:spPr>
          <a:xfrm flipH="1" flipV="1">
            <a:off x="4942488" y="2988801"/>
            <a:ext cx="1" cy="34264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91" name="Read data 2"/>
          <p:cNvSpPr txBox="1"/>
          <p:nvPr/>
        </p:nvSpPr>
        <p:spPr>
          <a:xfrm>
            <a:off x="5195580" y="4353663"/>
            <a:ext cx="724049" cy="523220"/>
          </a:xfrm>
          <a:prstGeom prst="rect">
            <a:avLst/>
          </a:prstGeom>
          <a:noFill/>
          <a:ln>
            <a:noFill/>
          </a:ln>
        </p:spPr>
        <p:txBody>
          <a:bodyPr wrap="square" rtlCol="0">
            <a:spAutoFit/>
          </a:bodyPr>
          <a:lstStyle/>
          <a:p>
            <a:pPr algn="r"/>
            <a:r>
              <a:rPr lang="fr-FR" sz="1400" dirty="0"/>
              <a:t>Read data 2</a:t>
            </a:r>
          </a:p>
        </p:txBody>
      </p:sp>
      <p:cxnSp>
        <p:nvCxnSpPr>
          <p:cNvPr id="192" name="ALUOpConnector"/>
          <p:cNvCxnSpPr/>
          <p:nvPr/>
        </p:nvCxnSpPr>
        <p:spPr>
          <a:xfrm flipH="1" flipV="1">
            <a:off x="8131025" y="4607196"/>
            <a:ext cx="1" cy="337817"/>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93" name="ALU_label"/>
          <p:cNvSpPr txBox="1"/>
          <p:nvPr/>
        </p:nvSpPr>
        <p:spPr>
          <a:xfrm>
            <a:off x="7989742" y="4087680"/>
            <a:ext cx="566374" cy="369332"/>
          </a:xfrm>
          <a:prstGeom prst="rect">
            <a:avLst/>
          </a:prstGeom>
          <a:noFill/>
          <a:ln>
            <a:noFill/>
          </a:ln>
        </p:spPr>
        <p:txBody>
          <a:bodyPr wrap="none" rtlCol="0">
            <a:spAutoFit/>
          </a:bodyPr>
          <a:lstStyle/>
          <a:p>
            <a:r>
              <a:rPr lang="fr-FR" b="1" dirty="0"/>
              <a:t>UAL</a:t>
            </a:r>
          </a:p>
        </p:txBody>
      </p:sp>
      <p:sp>
        <p:nvSpPr>
          <p:cNvPr id="194" name="ALUOp"/>
          <p:cNvSpPr txBox="1"/>
          <p:nvPr/>
        </p:nvSpPr>
        <p:spPr>
          <a:xfrm>
            <a:off x="7794967" y="4959598"/>
            <a:ext cx="688971" cy="307777"/>
          </a:xfrm>
          <a:prstGeom prst="rect">
            <a:avLst/>
          </a:prstGeom>
          <a:noFill/>
          <a:ln>
            <a:noFill/>
          </a:ln>
        </p:spPr>
        <p:txBody>
          <a:bodyPr wrap="none" rtlCol="0">
            <a:spAutoFit/>
          </a:bodyPr>
          <a:lstStyle/>
          <a:p>
            <a:r>
              <a:rPr lang="fr-FR" sz="1400" dirty="0" err="1">
                <a:solidFill>
                  <a:srgbClr val="C00000"/>
                </a:solidFill>
              </a:rPr>
              <a:t>ALUOp</a:t>
            </a:r>
            <a:endParaRPr lang="fr-FR" sz="1400" dirty="0">
              <a:solidFill>
                <a:srgbClr val="C00000"/>
              </a:solidFill>
            </a:endParaRPr>
          </a:p>
        </p:txBody>
      </p:sp>
      <p:cxnSp>
        <p:nvCxnSpPr>
          <p:cNvPr id="195" name="Straight Connector 194"/>
          <p:cNvCxnSpPr/>
          <p:nvPr/>
        </p:nvCxnSpPr>
        <p:spPr>
          <a:xfrm>
            <a:off x="2242851" y="3589763"/>
            <a:ext cx="0" cy="105840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6" name="I[15-11] BUS"/>
          <p:cNvCxnSpPr/>
          <p:nvPr/>
        </p:nvCxnSpPr>
        <p:spPr>
          <a:xfrm>
            <a:off x="2249784" y="4649915"/>
            <a:ext cx="165692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7" name="I[15-11]"/>
          <p:cNvSpPr txBox="1"/>
          <p:nvPr/>
        </p:nvSpPr>
        <p:spPr>
          <a:xfrm>
            <a:off x="2249784" y="4340388"/>
            <a:ext cx="758541" cy="307777"/>
          </a:xfrm>
          <a:prstGeom prst="rect">
            <a:avLst/>
          </a:prstGeom>
          <a:noFill/>
          <a:ln>
            <a:noFill/>
          </a:ln>
        </p:spPr>
        <p:txBody>
          <a:bodyPr wrap="none" rtlCol="0">
            <a:spAutoFit/>
          </a:bodyPr>
          <a:lstStyle/>
          <a:p>
            <a:r>
              <a:rPr lang="fr-FR" sz="1400" dirty="0">
                <a:solidFill>
                  <a:srgbClr val="002060"/>
                </a:solidFill>
              </a:rPr>
              <a:t>I[15-11]</a:t>
            </a:r>
          </a:p>
        </p:txBody>
      </p:sp>
      <p:cxnSp>
        <p:nvCxnSpPr>
          <p:cNvPr id="198" name="Straight Arrow Connector 197"/>
          <p:cNvCxnSpPr/>
          <p:nvPr/>
        </p:nvCxnSpPr>
        <p:spPr>
          <a:xfrm>
            <a:off x="3397740" y="4649915"/>
            <a:ext cx="508971"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9" name="Oval 198"/>
          <p:cNvSpPr/>
          <p:nvPr/>
        </p:nvSpPr>
        <p:spPr>
          <a:xfrm>
            <a:off x="2180434" y="4042563"/>
            <a:ext cx="126000" cy="12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00" name="Oval 199"/>
          <p:cNvSpPr/>
          <p:nvPr/>
        </p:nvSpPr>
        <p:spPr>
          <a:xfrm>
            <a:off x="2178349" y="4587282"/>
            <a:ext cx="126000" cy="12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01" name="Oval 200"/>
          <p:cNvSpPr/>
          <p:nvPr/>
        </p:nvSpPr>
        <p:spPr>
          <a:xfrm>
            <a:off x="2179803" y="3522359"/>
            <a:ext cx="126000" cy="12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02" name="I[25-21]"/>
          <p:cNvSpPr txBox="1"/>
          <p:nvPr/>
        </p:nvSpPr>
        <p:spPr>
          <a:xfrm>
            <a:off x="2239750" y="3300835"/>
            <a:ext cx="758541" cy="307777"/>
          </a:xfrm>
          <a:prstGeom prst="rect">
            <a:avLst/>
          </a:prstGeom>
          <a:noFill/>
          <a:ln>
            <a:noFill/>
          </a:ln>
        </p:spPr>
        <p:txBody>
          <a:bodyPr wrap="none" rtlCol="0">
            <a:spAutoFit/>
          </a:bodyPr>
          <a:lstStyle/>
          <a:p>
            <a:r>
              <a:rPr lang="fr-FR" sz="1400" dirty="0">
                <a:solidFill>
                  <a:srgbClr val="002060"/>
                </a:solidFill>
              </a:rPr>
              <a:t>I[25-21]</a:t>
            </a:r>
          </a:p>
        </p:txBody>
      </p:sp>
      <p:sp>
        <p:nvSpPr>
          <p:cNvPr id="203" name="I[20-16]"/>
          <p:cNvSpPr txBox="1"/>
          <p:nvPr/>
        </p:nvSpPr>
        <p:spPr>
          <a:xfrm>
            <a:off x="2239750" y="3792068"/>
            <a:ext cx="758541" cy="307777"/>
          </a:xfrm>
          <a:prstGeom prst="rect">
            <a:avLst/>
          </a:prstGeom>
          <a:noFill/>
          <a:ln>
            <a:noFill/>
          </a:ln>
        </p:spPr>
        <p:txBody>
          <a:bodyPr wrap="none" rtlCol="0">
            <a:spAutoFit/>
          </a:bodyPr>
          <a:lstStyle/>
          <a:p>
            <a:r>
              <a:rPr lang="fr-FR" sz="1400" dirty="0">
                <a:solidFill>
                  <a:srgbClr val="002060"/>
                </a:solidFill>
              </a:rPr>
              <a:t>I[20-16]</a:t>
            </a:r>
          </a:p>
        </p:txBody>
      </p:sp>
      <p:sp>
        <p:nvSpPr>
          <p:cNvPr id="204" name="Rectangle 203"/>
          <p:cNvSpPr/>
          <p:nvPr/>
        </p:nvSpPr>
        <p:spPr>
          <a:xfrm>
            <a:off x="5250910" y="352952"/>
            <a:ext cx="6568236" cy="983931"/>
          </a:xfrm>
          <a:prstGeom prst="rect">
            <a:avLst/>
          </a:prstGeom>
          <a:solidFill>
            <a:schemeClr val="tx1">
              <a:lumMod val="75000"/>
              <a:lumOff val="25000"/>
            </a:schemeClr>
          </a:solidFill>
          <a:ln w="38100">
            <a:solidFill>
              <a:srgbClr val="C00000"/>
            </a:solidFill>
          </a:ln>
          <a:effectLst>
            <a:outerShdw blurRad="50800" dist="177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205" name="Table 204"/>
          <p:cNvGraphicFramePr>
            <a:graphicFrameLocks noGrp="1"/>
          </p:cNvGraphicFramePr>
          <p:nvPr>
            <p:extLst>
              <p:ext uri="{D42A27DB-BD31-4B8C-83A1-F6EECF244321}">
                <p14:modId xmlns:p14="http://schemas.microsoft.com/office/powerpoint/2010/main" val="2182386013"/>
              </p:ext>
            </p:extLst>
          </p:nvPr>
        </p:nvGraphicFramePr>
        <p:xfrm>
          <a:off x="5390604" y="530752"/>
          <a:ext cx="6300000" cy="614680"/>
        </p:xfrm>
        <a:graphic>
          <a:graphicData uri="http://schemas.openxmlformats.org/drawingml/2006/table">
            <a:tbl>
              <a:tblPr firstRow="1" bandRow="1">
                <a:tableStyleId>{2D5ABB26-0587-4C30-8999-92F81FD0307C}</a:tableStyleId>
              </a:tblPr>
              <a:tblGrid>
                <a:gridCol w="900000">
                  <a:extLst>
                    <a:ext uri="{9D8B030D-6E8A-4147-A177-3AD203B41FA5}">
                      <a16:colId xmlns:a16="http://schemas.microsoft.com/office/drawing/2014/main" val="20000"/>
                    </a:ext>
                  </a:extLst>
                </a:gridCol>
                <a:gridCol w="900000">
                  <a:extLst>
                    <a:ext uri="{9D8B030D-6E8A-4147-A177-3AD203B41FA5}">
                      <a16:colId xmlns:a16="http://schemas.microsoft.com/office/drawing/2014/main" val="20001"/>
                    </a:ext>
                  </a:extLst>
                </a:gridCol>
                <a:gridCol w="900000">
                  <a:extLst>
                    <a:ext uri="{9D8B030D-6E8A-4147-A177-3AD203B41FA5}">
                      <a16:colId xmlns:a16="http://schemas.microsoft.com/office/drawing/2014/main" val="20002"/>
                    </a:ext>
                  </a:extLst>
                </a:gridCol>
                <a:gridCol w="900000">
                  <a:extLst>
                    <a:ext uri="{9D8B030D-6E8A-4147-A177-3AD203B41FA5}">
                      <a16:colId xmlns:a16="http://schemas.microsoft.com/office/drawing/2014/main" val="20003"/>
                    </a:ext>
                  </a:extLst>
                </a:gridCol>
                <a:gridCol w="900000">
                  <a:extLst>
                    <a:ext uri="{9D8B030D-6E8A-4147-A177-3AD203B41FA5}">
                      <a16:colId xmlns:a16="http://schemas.microsoft.com/office/drawing/2014/main" val="20004"/>
                    </a:ext>
                  </a:extLst>
                </a:gridCol>
                <a:gridCol w="900000">
                  <a:extLst>
                    <a:ext uri="{9D8B030D-6E8A-4147-A177-3AD203B41FA5}">
                      <a16:colId xmlns:a16="http://schemas.microsoft.com/office/drawing/2014/main" val="20005"/>
                    </a:ext>
                  </a:extLst>
                </a:gridCol>
                <a:gridCol w="900000">
                  <a:extLst>
                    <a:ext uri="{9D8B030D-6E8A-4147-A177-3AD203B41FA5}">
                      <a16:colId xmlns:a16="http://schemas.microsoft.com/office/drawing/2014/main" val="20006"/>
                    </a:ext>
                  </a:extLst>
                </a:gridCol>
              </a:tblGrid>
              <a:tr h="216000">
                <a:tc>
                  <a:txBody>
                    <a:bodyPr/>
                    <a:lstStyle/>
                    <a:p>
                      <a:pPr algn="l" rtl="0"/>
                      <a:endParaRPr lang="fr-FR" sz="1000" dirty="0">
                        <a:solidFill>
                          <a:schemeClr val="bg1"/>
                        </a:solidFill>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000" dirty="0">
                          <a:solidFill>
                            <a:srgbClr val="FFFF00"/>
                          </a:solidFill>
                        </a:rPr>
                        <a:t>31                   26</a:t>
                      </a:r>
                    </a:p>
                  </a:txBody>
                  <a:tcPr marL="45720" marR="45720" anchor="ctr" anchorCtr="1">
                    <a:lnL w="12700" cap="flat" cmpd="sng" algn="ctr">
                      <a:noFill/>
                      <a:prstDash val="solid"/>
                      <a:round/>
                      <a:headEnd type="none" w="med" len="med"/>
                      <a:tailEnd type="none" w="med" len="med"/>
                    </a:lnL>
                    <a:lnR w="12700" cap="flat" cmpd="sng" algn="ctr">
                      <a:noFill/>
                      <a:prstDash val="dot"/>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000" dirty="0">
                          <a:solidFill>
                            <a:srgbClr val="FFFF00"/>
                          </a:solidFill>
                        </a:rPr>
                        <a:t>25                   21</a:t>
                      </a:r>
                    </a:p>
                  </a:txBody>
                  <a:tcPr marL="45720" marR="45720" anchor="ctr" anchorCtr="1">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000" dirty="0">
                          <a:solidFill>
                            <a:srgbClr val="FFFF00"/>
                          </a:solidFill>
                        </a:rPr>
                        <a:t>20               16</a:t>
                      </a:r>
                    </a:p>
                  </a:txBody>
                  <a:tcPr anchor="ctr" anchorCtr="1">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000" dirty="0">
                          <a:solidFill>
                            <a:srgbClr val="FFFF00"/>
                          </a:solidFill>
                        </a:rPr>
                        <a:t>15               11</a:t>
                      </a:r>
                    </a:p>
                  </a:txBody>
                  <a:tcPr anchor="ctr" anchorCtr="1">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000" dirty="0">
                          <a:solidFill>
                            <a:srgbClr val="FFFF00"/>
                          </a:solidFill>
                        </a:rPr>
                        <a:t>10                  6</a:t>
                      </a:r>
                    </a:p>
                  </a:txBody>
                  <a:tcPr anchor="ctr" anchorCtr="1">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000" dirty="0">
                          <a:solidFill>
                            <a:srgbClr val="FFFF00"/>
                          </a:solidFill>
                        </a:rPr>
                        <a:t>5                    0</a:t>
                      </a:r>
                    </a:p>
                  </a:txBody>
                  <a:tcPr anchor="ctr" anchorCtr="1">
                    <a:lnL w="12700" cap="flat" cmpd="sng" algn="ctr">
                      <a:noFill/>
                      <a:prstDash val="dot"/>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l" rtl="0"/>
                      <a:r>
                        <a:rPr lang="fr-FR" sz="1800" b="1" dirty="0">
                          <a:solidFill>
                            <a:schemeClr val="accent2"/>
                          </a:solidFill>
                        </a:rPr>
                        <a:t>R – type</a:t>
                      </a:r>
                    </a:p>
                  </a:txBody>
                  <a:tcPr marL="45720" marR="4572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800" b="1" dirty="0" err="1">
                          <a:solidFill>
                            <a:schemeClr val="accent6">
                              <a:lumMod val="60000"/>
                              <a:lumOff val="40000"/>
                            </a:schemeClr>
                          </a:solidFill>
                        </a:rPr>
                        <a:t>opcode</a:t>
                      </a:r>
                      <a:endParaRPr lang="fr-FR" sz="1800" b="1" dirty="0">
                        <a:solidFill>
                          <a:schemeClr val="accent6">
                            <a:lumMod val="60000"/>
                            <a:lumOff val="40000"/>
                          </a:schemeClr>
                        </a:solidFill>
                      </a:endParaRPr>
                    </a:p>
                  </a:txBody>
                  <a:tcPr marL="45720" marR="45720" anchor="ctr" anchorCtr="1">
                    <a:lnL w="12700" cap="flat" cmpd="sng" algn="ctr">
                      <a:solidFill>
                        <a:schemeClr val="bg1"/>
                      </a:solidFill>
                      <a:prstDash val="solid"/>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fr-FR" sz="1800" b="1" dirty="0" err="1">
                          <a:solidFill>
                            <a:schemeClr val="accent1">
                              <a:lumMod val="60000"/>
                              <a:lumOff val="40000"/>
                            </a:schemeClr>
                          </a:solidFill>
                        </a:rPr>
                        <a:t>rs</a:t>
                      </a:r>
                      <a:endParaRPr lang="fr-FR" sz="1800" b="1" dirty="0">
                        <a:solidFill>
                          <a:schemeClr val="accent1">
                            <a:lumMod val="60000"/>
                            <a:lumOff val="40000"/>
                          </a:schemeClr>
                        </a:solidFill>
                      </a:endParaRPr>
                    </a:p>
                  </a:txBody>
                  <a:tcPr marL="45720" marR="45720" anchor="ctr" anchorCtr="1">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fr-FR" sz="1800" b="1" dirty="0" err="1">
                          <a:solidFill>
                            <a:srgbClr val="FF6D6D"/>
                          </a:solidFill>
                        </a:rPr>
                        <a:t>rt</a:t>
                      </a:r>
                      <a:endParaRPr lang="fr-FR" sz="1800" b="1" dirty="0">
                        <a:solidFill>
                          <a:srgbClr val="FF6D6D"/>
                        </a:solidFill>
                      </a:endParaRPr>
                    </a:p>
                  </a:txBody>
                  <a:tcPr anchor="ctr" anchorCtr="1">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fr-FR" sz="1800" b="1" dirty="0">
                          <a:solidFill>
                            <a:schemeClr val="bg1"/>
                          </a:solidFill>
                        </a:rPr>
                        <a:t>rd</a:t>
                      </a:r>
                    </a:p>
                  </a:txBody>
                  <a:tcPr anchor="ctr" anchorCtr="1">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fr-FR" sz="1800" b="1" dirty="0">
                          <a:solidFill>
                            <a:srgbClr val="53FFEB"/>
                          </a:solidFill>
                        </a:rPr>
                        <a:t>sh</a:t>
                      </a:r>
                    </a:p>
                  </a:txBody>
                  <a:tcPr anchor="ctr" anchorCtr="1">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fr-FR" sz="1800" b="1" dirty="0" err="1">
                          <a:solidFill>
                            <a:schemeClr val="accent4">
                              <a:lumMod val="40000"/>
                              <a:lumOff val="60000"/>
                            </a:schemeClr>
                          </a:solidFill>
                        </a:rPr>
                        <a:t>func</a:t>
                      </a:r>
                      <a:endParaRPr lang="fr-FR" sz="1800" b="1" dirty="0">
                        <a:solidFill>
                          <a:schemeClr val="accent4">
                            <a:lumMod val="40000"/>
                            <a:lumOff val="60000"/>
                          </a:schemeClr>
                        </a:solidFill>
                      </a:endParaRPr>
                    </a:p>
                  </a:txBody>
                  <a:tcPr anchor="ctr" anchorCtr="1">
                    <a:lnL w="12700" cap="flat" cmpd="sng" algn="ctr">
                      <a:solidFill>
                        <a:schemeClr val="bg1"/>
                      </a:solidFill>
                      <a:prstDash val="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cxnSp>
        <p:nvCxnSpPr>
          <p:cNvPr id="206" name="ALU to WriteData"/>
          <p:cNvCxnSpPr/>
          <p:nvPr/>
        </p:nvCxnSpPr>
        <p:spPr>
          <a:xfrm flipH="1">
            <a:off x="3906711" y="4040639"/>
            <a:ext cx="4718533" cy="1097350"/>
          </a:xfrm>
          <a:prstGeom prst="bentConnector5">
            <a:avLst>
              <a:gd name="adj1" fmla="val -4845"/>
              <a:gd name="adj2" fmla="val 246348"/>
              <a:gd name="adj3" fmla="val 107488"/>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09" name="Group 208"/>
          <p:cNvGrpSpPr/>
          <p:nvPr/>
        </p:nvGrpSpPr>
        <p:grpSpPr>
          <a:xfrm>
            <a:off x="115644" y="3210726"/>
            <a:ext cx="1961105" cy="1803400"/>
            <a:chOff x="9576574" y="850900"/>
            <a:chExt cx="1961105" cy="1803400"/>
          </a:xfrm>
        </p:grpSpPr>
        <p:sp>
          <p:nvSpPr>
            <p:cNvPr id="210" name="Rectangle 209"/>
            <p:cNvSpPr/>
            <p:nvPr/>
          </p:nvSpPr>
          <p:spPr>
            <a:xfrm>
              <a:off x="9576574" y="850900"/>
              <a:ext cx="1943100" cy="1803400"/>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fr-FR" dirty="0"/>
            </a:p>
          </p:txBody>
        </p:sp>
        <p:sp>
          <p:nvSpPr>
            <p:cNvPr id="211" name="Read address"/>
            <p:cNvSpPr txBox="1"/>
            <p:nvPr/>
          </p:nvSpPr>
          <p:spPr>
            <a:xfrm>
              <a:off x="9594579" y="864969"/>
              <a:ext cx="965200" cy="646331"/>
            </a:xfrm>
            <a:prstGeom prst="rect">
              <a:avLst/>
            </a:prstGeom>
            <a:noFill/>
            <a:ln>
              <a:noFill/>
            </a:ln>
          </p:spPr>
          <p:txBody>
            <a:bodyPr wrap="square" rtlCol="0">
              <a:spAutoFit/>
            </a:bodyPr>
            <a:lstStyle/>
            <a:p>
              <a:r>
                <a:rPr lang="fr-FR" dirty="0"/>
                <a:t>Read </a:t>
              </a:r>
              <a:r>
                <a:rPr lang="fr-FR" dirty="0" err="1"/>
                <a:t>address</a:t>
              </a:r>
              <a:endParaRPr lang="fr-FR" dirty="0"/>
            </a:p>
          </p:txBody>
        </p:sp>
        <p:sp>
          <p:nvSpPr>
            <p:cNvPr id="212" name="Instruction"/>
            <p:cNvSpPr txBox="1"/>
            <p:nvPr/>
          </p:nvSpPr>
          <p:spPr>
            <a:xfrm>
              <a:off x="10331179" y="864969"/>
              <a:ext cx="1206500" cy="646331"/>
            </a:xfrm>
            <a:prstGeom prst="rect">
              <a:avLst/>
            </a:prstGeom>
            <a:noFill/>
            <a:ln>
              <a:noFill/>
            </a:ln>
          </p:spPr>
          <p:txBody>
            <a:bodyPr wrap="square" rtlCol="0">
              <a:spAutoFit/>
            </a:bodyPr>
            <a:lstStyle/>
            <a:p>
              <a:pPr algn="r"/>
              <a:r>
                <a:rPr lang="fr-FR" dirty="0"/>
                <a:t>Instruction [31-0]</a:t>
              </a:r>
            </a:p>
          </p:txBody>
        </p:sp>
        <p:sp>
          <p:nvSpPr>
            <p:cNvPr id="213" name="TextBox 212"/>
            <p:cNvSpPr txBox="1"/>
            <p:nvPr/>
          </p:nvSpPr>
          <p:spPr>
            <a:xfrm>
              <a:off x="9936898" y="1791384"/>
              <a:ext cx="1222451" cy="646331"/>
            </a:xfrm>
            <a:prstGeom prst="rect">
              <a:avLst/>
            </a:prstGeom>
            <a:noFill/>
            <a:ln>
              <a:noFill/>
            </a:ln>
          </p:spPr>
          <p:txBody>
            <a:bodyPr wrap="none" rtlCol="0">
              <a:spAutoFit/>
            </a:bodyPr>
            <a:lstStyle/>
            <a:p>
              <a:r>
                <a:rPr lang="fr-FR" b="1" dirty="0"/>
                <a:t>Instruction</a:t>
              </a:r>
            </a:p>
            <a:p>
              <a:pPr algn="ctr"/>
              <a:r>
                <a:rPr lang="fr-FR" b="1" dirty="0"/>
                <a:t>memory</a:t>
              </a:r>
            </a:p>
          </p:txBody>
        </p:sp>
      </p:grpSp>
      <p:sp>
        <p:nvSpPr>
          <p:cNvPr id="233" name="Oval 232"/>
          <p:cNvSpPr/>
          <p:nvPr/>
        </p:nvSpPr>
        <p:spPr>
          <a:xfrm>
            <a:off x="2772322" y="2036954"/>
            <a:ext cx="133682" cy="1336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4" name="Freeform 233"/>
          <p:cNvSpPr/>
          <p:nvPr/>
        </p:nvSpPr>
        <p:spPr>
          <a:xfrm>
            <a:off x="2070141" y="1373271"/>
            <a:ext cx="849663" cy="1399923"/>
          </a:xfrm>
          <a:custGeom>
            <a:avLst/>
            <a:gdLst>
              <a:gd name="connsiteX0" fmla="*/ 0 w 849663"/>
              <a:gd name="connsiteY0" fmla="*/ 857756 h 1399923"/>
              <a:gd name="connsiteX1" fmla="*/ 8092 w 849663"/>
              <a:gd name="connsiteY1" fmla="*/ 1399923 h 1399923"/>
              <a:gd name="connsiteX2" fmla="*/ 849663 w 849663"/>
              <a:gd name="connsiteY2" fmla="*/ 1116701 h 1399923"/>
              <a:gd name="connsiteX3" fmla="*/ 849663 w 849663"/>
              <a:gd name="connsiteY3" fmla="*/ 275130 h 1399923"/>
              <a:gd name="connsiteX4" fmla="*/ 8092 w 849663"/>
              <a:gd name="connsiteY4" fmla="*/ 0 h 1399923"/>
              <a:gd name="connsiteX5" fmla="*/ 0 w 849663"/>
              <a:gd name="connsiteY5" fmla="*/ 606903 h 1399923"/>
              <a:gd name="connsiteX6" fmla="*/ 356049 w 849663"/>
              <a:gd name="connsiteY6" fmla="*/ 695915 h 1399923"/>
              <a:gd name="connsiteX7" fmla="*/ 0 w 849663"/>
              <a:gd name="connsiteY7" fmla="*/ 857756 h 1399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9663" h="1399923">
                <a:moveTo>
                  <a:pt x="0" y="857756"/>
                </a:moveTo>
                <a:lnTo>
                  <a:pt x="8092" y="1399923"/>
                </a:lnTo>
                <a:lnTo>
                  <a:pt x="849663" y="1116701"/>
                </a:lnTo>
                <a:lnTo>
                  <a:pt x="849663" y="275130"/>
                </a:lnTo>
                <a:lnTo>
                  <a:pt x="8092" y="0"/>
                </a:lnTo>
                <a:lnTo>
                  <a:pt x="0" y="606903"/>
                </a:lnTo>
                <a:lnTo>
                  <a:pt x="356049" y="695915"/>
                </a:lnTo>
                <a:lnTo>
                  <a:pt x="0" y="857756"/>
                </a:lnTo>
                <a:close/>
              </a:path>
            </a:pathLst>
          </a:custGeom>
          <a:solidFill>
            <a:srgbClr val="F2F2F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5" name="Oval 234"/>
          <p:cNvSpPr/>
          <p:nvPr/>
        </p:nvSpPr>
        <p:spPr>
          <a:xfrm>
            <a:off x="2076749" y="1102694"/>
            <a:ext cx="101600" cy="1016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6" name="TextBox 235"/>
          <p:cNvSpPr txBox="1"/>
          <p:nvPr/>
        </p:nvSpPr>
        <p:spPr>
          <a:xfrm>
            <a:off x="2406259" y="1912440"/>
            <a:ext cx="530915" cy="338554"/>
          </a:xfrm>
          <a:prstGeom prst="rect">
            <a:avLst/>
          </a:prstGeom>
          <a:noFill/>
          <a:ln>
            <a:noFill/>
          </a:ln>
        </p:spPr>
        <p:txBody>
          <a:bodyPr wrap="none" rtlCol="0">
            <a:spAutoFit/>
          </a:bodyPr>
          <a:lstStyle/>
          <a:p>
            <a:r>
              <a:rPr lang="fr-FR" sz="1600" b="1" dirty="0" err="1"/>
              <a:t>Add</a:t>
            </a:r>
            <a:endParaRPr lang="fr-FR" sz="1600" b="1" dirty="0"/>
          </a:p>
        </p:txBody>
      </p:sp>
      <p:cxnSp>
        <p:nvCxnSpPr>
          <p:cNvPr id="237" name="Straight Arrow Connector 236"/>
          <p:cNvCxnSpPr/>
          <p:nvPr/>
        </p:nvCxnSpPr>
        <p:spPr>
          <a:xfrm>
            <a:off x="1699633" y="2528120"/>
            <a:ext cx="37711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8" name="TextBox 237"/>
          <p:cNvSpPr txBox="1"/>
          <p:nvPr/>
        </p:nvSpPr>
        <p:spPr>
          <a:xfrm>
            <a:off x="321919" y="1993727"/>
            <a:ext cx="308098" cy="646331"/>
          </a:xfrm>
          <a:prstGeom prst="rect">
            <a:avLst/>
          </a:prstGeom>
          <a:solidFill>
            <a:schemeClr val="bg1">
              <a:lumMod val="95000"/>
            </a:schemeClr>
          </a:solidFill>
          <a:ln w="28575">
            <a:solidFill>
              <a:schemeClr val="tx1"/>
            </a:solidFill>
          </a:ln>
        </p:spPr>
        <p:txBody>
          <a:bodyPr wrap="none" rtlCol="0">
            <a:spAutoFit/>
          </a:bodyPr>
          <a:lstStyle/>
          <a:p>
            <a:r>
              <a:rPr lang="fr-FR" b="1" dirty="0"/>
              <a:t>P</a:t>
            </a:r>
          </a:p>
          <a:p>
            <a:r>
              <a:rPr lang="fr-FR" b="1" dirty="0"/>
              <a:t>C</a:t>
            </a:r>
          </a:p>
        </p:txBody>
      </p:sp>
      <p:sp>
        <p:nvSpPr>
          <p:cNvPr id="239" name="TextBox 238"/>
          <p:cNvSpPr txBox="1"/>
          <p:nvPr/>
        </p:nvSpPr>
        <p:spPr>
          <a:xfrm>
            <a:off x="1421698" y="2348770"/>
            <a:ext cx="301686" cy="369332"/>
          </a:xfrm>
          <a:prstGeom prst="rect">
            <a:avLst/>
          </a:prstGeom>
          <a:noFill/>
          <a:ln>
            <a:noFill/>
          </a:ln>
        </p:spPr>
        <p:txBody>
          <a:bodyPr wrap="none" rtlCol="0">
            <a:spAutoFit/>
          </a:bodyPr>
          <a:lstStyle/>
          <a:p>
            <a:r>
              <a:rPr lang="fr-FR" b="1" dirty="0"/>
              <a:t>4</a:t>
            </a:r>
          </a:p>
        </p:txBody>
      </p:sp>
      <p:cxnSp>
        <p:nvCxnSpPr>
          <p:cNvPr id="241" name="Straight Arrow Connector 240"/>
          <p:cNvCxnSpPr/>
          <p:nvPr/>
        </p:nvCxnSpPr>
        <p:spPr>
          <a:xfrm>
            <a:off x="475968" y="2640058"/>
            <a:ext cx="0" cy="57066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3" name="Elbow Connector 242"/>
          <p:cNvCxnSpPr>
            <a:stCxn id="233" idx="6"/>
            <a:endCxn id="238" idx="0"/>
          </p:cNvCxnSpPr>
          <p:nvPr/>
        </p:nvCxnSpPr>
        <p:spPr>
          <a:xfrm flipH="1" flipV="1">
            <a:off x="475968" y="1993727"/>
            <a:ext cx="2430036" cy="110068"/>
          </a:xfrm>
          <a:prstGeom prst="bentConnector4">
            <a:avLst>
              <a:gd name="adj1" fmla="val -9407"/>
              <a:gd name="adj2" fmla="val 814506"/>
            </a:avLst>
          </a:prstGeom>
          <a:ln w="57150" cmpd="dbl">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4" name="Elbow Connector 243"/>
          <p:cNvCxnSpPr>
            <a:stCxn id="245" idx="6"/>
          </p:cNvCxnSpPr>
          <p:nvPr/>
        </p:nvCxnSpPr>
        <p:spPr>
          <a:xfrm flipV="1">
            <a:off x="526768" y="1718576"/>
            <a:ext cx="1549981" cy="1153961"/>
          </a:xfrm>
          <a:prstGeom prst="bent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5" name="Oval 244"/>
          <p:cNvSpPr/>
          <p:nvPr/>
        </p:nvSpPr>
        <p:spPr>
          <a:xfrm>
            <a:off x="425168" y="2821737"/>
            <a:ext cx="101600" cy="1016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150198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838200" y="365125"/>
            <a:ext cx="10515600" cy="1325563"/>
          </a:xfrm>
        </p:spPr>
        <p:txBody>
          <a:bodyPr/>
          <a:lstStyle/>
          <a:p>
            <a:r>
              <a:rPr lang="fr-FR" b="1" dirty="0"/>
              <a:t>Format d’instructions « I – type »</a:t>
            </a:r>
          </a:p>
        </p:txBody>
      </p:sp>
      <p:sp>
        <p:nvSpPr>
          <p:cNvPr id="15" name="Content Placeholder 2"/>
          <p:cNvSpPr>
            <a:spLocks noGrp="1"/>
          </p:cNvSpPr>
          <p:nvPr>
            <p:ph idx="1"/>
          </p:nvPr>
        </p:nvSpPr>
        <p:spPr>
          <a:xfrm>
            <a:off x="838200" y="2797200"/>
            <a:ext cx="10515600" cy="3600000"/>
          </a:xfrm>
          <a:solidFill>
            <a:schemeClr val="tx1">
              <a:lumMod val="75000"/>
              <a:lumOff val="25000"/>
            </a:schemeClr>
          </a:solidFill>
          <a:ln w="38100">
            <a:solidFill>
              <a:srgbClr val="C00000"/>
            </a:solidFill>
          </a:ln>
          <a:effectLst>
            <a:outerShdw blurRad="50800" dist="177800" dir="2700000" algn="tl" rotWithShape="0">
              <a:prstClr val="black">
                <a:alpha val="40000"/>
              </a:prstClr>
            </a:outerShdw>
          </a:effectLst>
        </p:spPr>
        <p:txBody>
          <a:bodyPr>
            <a:normAutofit/>
          </a:bodyPr>
          <a:lstStyle/>
          <a:p>
            <a:pPr marL="0" indent="0">
              <a:buNone/>
            </a:pPr>
            <a:endParaRPr lang="fr-FR" dirty="0"/>
          </a:p>
          <a:p>
            <a:pPr marL="0" indent="0">
              <a:buNone/>
            </a:pPr>
            <a:endParaRPr lang="fr-FR" dirty="0"/>
          </a:p>
          <a:p>
            <a:pPr marL="0" indent="0">
              <a:buNone/>
            </a:pPr>
            <a:r>
              <a:rPr lang="fr-FR" dirty="0"/>
              <a:t>  </a:t>
            </a:r>
            <a:r>
              <a:rPr lang="fr-FR" dirty="0">
                <a:solidFill>
                  <a:schemeClr val="bg1"/>
                </a:solidFill>
              </a:rPr>
              <a:t>Exemples : </a:t>
            </a:r>
          </a:p>
          <a:p>
            <a:pPr marL="0" indent="0">
              <a:buNone/>
            </a:pPr>
            <a:r>
              <a:rPr lang="fr-FR" dirty="0">
                <a:solidFill>
                  <a:schemeClr val="accent6">
                    <a:lumMod val="60000"/>
                    <a:lumOff val="40000"/>
                  </a:schemeClr>
                </a:solidFill>
              </a:rPr>
              <a:t>	</a:t>
            </a:r>
            <a:r>
              <a:rPr lang="fr-FR" dirty="0" err="1">
                <a:solidFill>
                  <a:schemeClr val="accent6">
                    <a:lumMod val="60000"/>
                    <a:lumOff val="40000"/>
                  </a:schemeClr>
                </a:solidFill>
              </a:rPr>
              <a:t>sw</a:t>
            </a:r>
            <a:r>
              <a:rPr lang="fr-FR" dirty="0"/>
              <a:t> </a:t>
            </a:r>
            <a:r>
              <a:rPr lang="fr-FR" dirty="0">
                <a:solidFill>
                  <a:srgbClr val="FF6D6D"/>
                </a:solidFill>
              </a:rPr>
              <a:t>$a0</a:t>
            </a:r>
            <a:r>
              <a:rPr lang="fr-FR" dirty="0">
                <a:solidFill>
                  <a:schemeClr val="bg1"/>
                </a:solidFill>
              </a:rPr>
              <a:t>, 16(</a:t>
            </a:r>
            <a:r>
              <a:rPr lang="fr-FR" dirty="0">
                <a:solidFill>
                  <a:schemeClr val="accent1">
                    <a:lumMod val="60000"/>
                    <a:lumOff val="40000"/>
                  </a:schemeClr>
                </a:solidFill>
              </a:rPr>
              <a:t>$</a:t>
            </a:r>
            <a:r>
              <a:rPr lang="fr-FR" dirty="0" err="1">
                <a:solidFill>
                  <a:schemeClr val="accent1">
                    <a:lumMod val="60000"/>
                    <a:lumOff val="40000"/>
                  </a:schemeClr>
                </a:solidFill>
              </a:rPr>
              <a:t>sp</a:t>
            </a:r>
            <a:r>
              <a:rPr lang="fr-FR" dirty="0">
                <a:solidFill>
                  <a:schemeClr val="bg1"/>
                </a:solidFill>
              </a:rPr>
              <a:t>)</a:t>
            </a:r>
            <a:r>
              <a:rPr lang="fr-FR" dirty="0"/>
              <a:t>		</a:t>
            </a:r>
            <a:r>
              <a:rPr lang="fr-FR" dirty="0">
                <a:solidFill>
                  <a:schemeClr val="bg1">
                    <a:lumMod val="85000"/>
                  </a:schemeClr>
                </a:solidFill>
              </a:rPr>
              <a:t># mem</a:t>
            </a:r>
            <a:r>
              <a:rPr lang="fr-FR" baseline="-25000" dirty="0">
                <a:solidFill>
                  <a:schemeClr val="bg1">
                    <a:lumMod val="85000"/>
                  </a:schemeClr>
                </a:solidFill>
              </a:rPr>
              <a:t>4</a:t>
            </a:r>
            <a:r>
              <a:rPr lang="fr-FR" dirty="0">
                <a:solidFill>
                  <a:schemeClr val="bg1">
                    <a:lumMod val="85000"/>
                  </a:schemeClr>
                </a:solidFill>
              </a:rPr>
              <a:t>[16 + ($</a:t>
            </a:r>
            <a:r>
              <a:rPr lang="fr-FR" dirty="0" err="1">
                <a:solidFill>
                  <a:schemeClr val="bg1">
                    <a:lumMod val="85000"/>
                  </a:schemeClr>
                </a:solidFill>
              </a:rPr>
              <a:t>sp</a:t>
            </a:r>
            <a:r>
              <a:rPr lang="fr-FR" dirty="0">
                <a:solidFill>
                  <a:schemeClr val="bg1">
                    <a:lumMod val="85000"/>
                  </a:schemeClr>
                </a:solidFill>
              </a:rPr>
              <a:t>)] := $a0</a:t>
            </a:r>
          </a:p>
          <a:p>
            <a:pPr marL="0" indent="0">
              <a:buNone/>
            </a:pPr>
            <a:endParaRPr lang="fr-FR" dirty="0">
              <a:solidFill>
                <a:schemeClr val="accent6">
                  <a:lumMod val="60000"/>
                  <a:lumOff val="40000"/>
                </a:schemeClr>
              </a:solidFill>
            </a:endParaRPr>
          </a:p>
          <a:p>
            <a:pPr marL="0" indent="0">
              <a:buNone/>
            </a:pPr>
            <a:r>
              <a:rPr lang="fr-FR" dirty="0">
                <a:solidFill>
                  <a:schemeClr val="accent6">
                    <a:lumMod val="60000"/>
                    <a:lumOff val="40000"/>
                  </a:schemeClr>
                </a:solidFill>
              </a:rPr>
              <a:t>	</a:t>
            </a:r>
            <a:r>
              <a:rPr lang="fr-FR" dirty="0" err="1">
                <a:solidFill>
                  <a:schemeClr val="accent6">
                    <a:lumMod val="60000"/>
                    <a:lumOff val="40000"/>
                  </a:schemeClr>
                </a:solidFill>
              </a:rPr>
              <a:t>addi</a:t>
            </a:r>
            <a:r>
              <a:rPr lang="fr-FR" dirty="0"/>
              <a:t> </a:t>
            </a:r>
            <a:r>
              <a:rPr lang="fr-FR" dirty="0">
                <a:solidFill>
                  <a:srgbClr val="FF6D6D"/>
                </a:solidFill>
              </a:rPr>
              <a:t>$11</a:t>
            </a:r>
            <a:r>
              <a:rPr lang="fr-FR" dirty="0">
                <a:solidFill>
                  <a:schemeClr val="bg1"/>
                </a:solidFill>
              </a:rPr>
              <a:t>,</a:t>
            </a:r>
            <a:r>
              <a:rPr lang="fr-FR" dirty="0"/>
              <a:t> </a:t>
            </a:r>
            <a:r>
              <a:rPr lang="fr-FR" dirty="0">
                <a:solidFill>
                  <a:schemeClr val="accent1">
                    <a:lumMod val="60000"/>
                    <a:lumOff val="40000"/>
                  </a:schemeClr>
                </a:solidFill>
              </a:rPr>
              <a:t>$10</a:t>
            </a:r>
            <a:r>
              <a:rPr lang="fr-FR" dirty="0">
                <a:solidFill>
                  <a:schemeClr val="bg1"/>
                </a:solidFill>
              </a:rPr>
              <a:t>, -4</a:t>
            </a:r>
            <a:r>
              <a:rPr lang="fr-FR" dirty="0"/>
              <a:t>		</a:t>
            </a:r>
            <a:r>
              <a:rPr lang="fr-FR" dirty="0">
                <a:solidFill>
                  <a:schemeClr val="bg1">
                    <a:lumMod val="85000"/>
                  </a:schemeClr>
                </a:solidFill>
              </a:rPr>
              <a:t># $11 := $10 - 4</a:t>
            </a:r>
          </a:p>
          <a:p>
            <a:pPr marL="0" indent="0">
              <a:buNone/>
            </a:pPr>
            <a:endParaRPr lang="fr-FR" dirty="0"/>
          </a:p>
          <a:p>
            <a:pPr marL="0" indent="0">
              <a:buNone/>
            </a:pPr>
            <a:endParaRPr lang="fr-FR" dirty="0"/>
          </a:p>
        </p:txBody>
      </p:sp>
      <p:graphicFrame>
        <p:nvGraphicFramePr>
          <p:cNvPr id="16" name="Table 15"/>
          <p:cNvGraphicFramePr>
            <a:graphicFrameLocks noGrp="1"/>
          </p:cNvGraphicFramePr>
          <p:nvPr>
            <p:extLst>
              <p:ext uri="{D42A27DB-BD31-4B8C-83A1-F6EECF244321}">
                <p14:modId xmlns:p14="http://schemas.microsoft.com/office/powerpoint/2010/main" val="4050293986"/>
              </p:ext>
            </p:extLst>
          </p:nvPr>
        </p:nvGraphicFramePr>
        <p:xfrm>
          <a:off x="1066800" y="4770000"/>
          <a:ext cx="9627606" cy="370840"/>
        </p:xfrm>
        <a:graphic>
          <a:graphicData uri="http://schemas.openxmlformats.org/drawingml/2006/table">
            <a:tbl>
              <a:tblPr firstRow="1" bandRow="1">
                <a:tableStyleId>{2D5ABB26-0587-4C30-8999-92F81FD0307C}</a:tableStyleId>
              </a:tblPr>
              <a:tblGrid>
                <a:gridCol w="2160000">
                  <a:extLst>
                    <a:ext uri="{9D8B030D-6E8A-4147-A177-3AD203B41FA5}">
                      <a16:colId xmlns:a16="http://schemas.microsoft.com/office/drawing/2014/main" val="20000"/>
                    </a:ext>
                  </a:extLst>
                </a:gridCol>
                <a:gridCol w="1244601">
                  <a:extLst>
                    <a:ext uri="{9D8B030D-6E8A-4147-A177-3AD203B41FA5}">
                      <a16:colId xmlns:a16="http://schemas.microsoft.com/office/drawing/2014/main" val="20001"/>
                    </a:ext>
                  </a:extLst>
                </a:gridCol>
                <a:gridCol w="1244601">
                  <a:extLst>
                    <a:ext uri="{9D8B030D-6E8A-4147-A177-3AD203B41FA5}">
                      <a16:colId xmlns:a16="http://schemas.microsoft.com/office/drawing/2014/main" val="20002"/>
                    </a:ext>
                  </a:extLst>
                </a:gridCol>
                <a:gridCol w="1244601">
                  <a:extLst>
                    <a:ext uri="{9D8B030D-6E8A-4147-A177-3AD203B41FA5}">
                      <a16:colId xmlns:a16="http://schemas.microsoft.com/office/drawing/2014/main" val="20003"/>
                    </a:ext>
                  </a:extLst>
                </a:gridCol>
                <a:gridCol w="3733803">
                  <a:extLst>
                    <a:ext uri="{9D8B030D-6E8A-4147-A177-3AD203B41FA5}">
                      <a16:colId xmlns:a16="http://schemas.microsoft.com/office/drawing/2014/main" val="20004"/>
                    </a:ext>
                  </a:extLst>
                </a:gridCol>
              </a:tblGrid>
              <a:tr h="370840">
                <a:tc>
                  <a:txBody>
                    <a:bodyPr/>
                    <a:lstStyle/>
                    <a:p>
                      <a:pPr algn="l" rtl="0"/>
                      <a:endParaRPr lang="fr-FR" sz="1800" b="1" dirty="0">
                        <a:solidFill>
                          <a:schemeClr val="accent2"/>
                        </a:solidFill>
                      </a:endParaRPr>
                    </a:p>
                  </a:txBody>
                  <a:tcPr marL="45720" marR="4572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800" b="1" dirty="0">
                          <a:solidFill>
                            <a:schemeClr val="accent6">
                              <a:lumMod val="60000"/>
                              <a:lumOff val="40000"/>
                            </a:schemeClr>
                          </a:solidFill>
                        </a:rPr>
                        <a:t>101011</a:t>
                      </a:r>
                    </a:p>
                  </a:txBody>
                  <a:tcPr marL="45720" marR="45720" anchor="ctr" anchorCtr="1">
                    <a:lnL w="12700" cap="flat" cmpd="sng" algn="ctr">
                      <a:solidFill>
                        <a:schemeClr val="bg1"/>
                      </a:solidFill>
                      <a:prstDash val="solid"/>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fr-FR" sz="1800" b="1" dirty="0">
                          <a:solidFill>
                            <a:schemeClr val="accent1">
                              <a:lumMod val="60000"/>
                              <a:lumOff val="40000"/>
                            </a:schemeClr>
                          </a:solidFill>
                        </a:rPr>
                        <a:t>11101</a:t>
                      </a:r>
                    </a:p>
                  </a:txBody>
                  <a:tcPr marL="45720" marR="45720" anchor="ctr" anchorCtr="1">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fr-FR" sz="1800" b="1" dirty="0">
                          <a:solidFill>
                            <a:srgbClr val="FF6D6D"/>
                          </a:solidFill>
                        </a:rPr>
                        <a:t>00100</a:t>
                      </a:r>
                    </a:p>
                  </a:txBody>
                  <a:tcPr anchor="ctr" anchorCtr="1">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fr-FR" sz="1800" b="1" dirty="0">
                          <a:solidFill>
                            <a:schemeClr val="bg1"/>
                          </a:solidFill>
                        </a:rPr>
                        <a:t>0000 0000 0001 0000</a:t>
                      </a:r>
                    </a:p>
                  </a:txBody>
                  <a:tcPr anchor="ctr" anchorCtr="1">
                    <a:lnL w="12700" cap="flat" cmpd="sng" algn="ctr">
                      <a:solidFill>
                        <a:schemeClr val="bg1"/>
                      </a:solidFill>
                      <a:prstDash val="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3102828412"/>
              </p:ext>
            </p:extLst>
          </p:nvPr>
        </p:nvGraphicFramePr>
        <p:xfrm>
          <a:off x="1066800" y="5796000"/>
          <a:ext cx="9627606" cy="370840"/>
        </p:xfrm>
        <a:graphic>
          <a:graphicData uri="http://schemas.openxmlformats.org/drawingml/2006/table">
            <a:tbl>
              <a:tblPr firstRow="1" bandRow="1">
                <a:tableStyleId>{2D5ABB26-0587-4C30-8999-92F81FD0307C}</a:tableStyleId>
              </a:tblPr>
              <a:tblGrid>
                <a:gridCol w="2160000">
                  <a:extLst>
                    <a:ext uri="{9D8B030D-6E8A-4147-A177-3AD203B41FA5}">
                      <a16:colId xmlns:a16="http://schemas.microsoft.com/office/drawing/2014/main" val="20000"/>
                    </a:ext>
                  </a:extLst>
                </a:gridCol>
                <a:gridCol w="1244601">
                  <a:extLst>
                    <a:ext uri="{9D8B030D-6E8A-4147-A177-3AD203B41FA5}">
                      <a16:colId xmlns:a16="http://schemas.microsoft.com/office/drawing/2014/main" val="20001"/>
                    </a:ext>
                  </a:extLst>
                </a:gridCol>
                <a:gridCol w="1244601">
                  <a:extLst>
                    <a:ext uri="{9D8B030D-6E8A-4147-A177-3AD203B41FA5}">
                      <a16:colId xmlns:a16="http://schemas.microsoft.com/office/drawing/2014/main" val="20002"/>
                    </a:ext>
                  </a:extLst>
                </a:gridCol>
                <a:gridCol w="1244601">
                  <a:extLst>
                    <a:ext uri="{9D8B030D-6E8A-4147-A177-3AD203B41FA5}">
                      <a16:colId xmlns:a16="http://schemas.microsoft.com/office/drawing/2014/main" val="20003"/>
                    </a:ext>
                  </a:extLst>
                </a:gridCol>
                <a:gridCol w="3733803">
                  <a:extLst>
                    <a:ext uri="{9D8B030D-6E8A-4147-A177-3AD203B41FA5}">
                      <a16:colId xmlns:a16="http://schemas.microsoft.com/office/drawing/2014/main" val="20004"/>
                    </a:ext>
                  </a:extLst>
                </a:gridCol>
              </a:tblGrid>
              <a:tr h="370840">
                <a:tc>
                  <a:txBody>
                    <a:bodyPr/>
                    <a:lstStyle/>
                    <a:p>
                      <a:pPr algn="l" rtl="0"/>
                      <a:endParaRPr lang="fr-FR" sz="1800" b="1" dirty="0">
                        <a:solidFill>
                          <a:schemeClr val="accent2"/>
                        </a:solidFill>
                      </a:endParaRPr>
                    </a:p>
                  </a:txBody>
                  <a:tcPr marL="45720" marR="4572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800" b="1" dirty="0">
                          <a:solidFill>
                            <a:schemeClr val="accent6">
                              <a:lumMod val="60000"/>
                              <a:lumOff val="40000"/>
                            </a:schemeClr>
                          </a:solidFill>
                        </a:rPr>
                        <a:t>001000</a:t>
                      </a:r>
                    </a:p>
                  </a:txBody>
                  <a:tcPr marL="45720" marR="45720" anchor="ctr" anchorCtr="1">
                    <a:lnL w="12700" cap="flat" cmpd="sng" algn="ctr">
                      <a:solidFill>
                        <a:schemeClr val="bg1"/>
                      </a:solidFill>
                      <a:prstDash val="solid"/>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fr-FR" sz="1800" b="1" dirty="0">
                          <a:solidFill>
                            <a:schemeClr val="accent1">
                              <a:lumMod val="60000"/>
                              <a:lumOff val="40000"/>
                            </a:schemeClr>
                          </a:solidFill>
                        </a:rPr>
                        <a:t>01010</a:t>
                      </a:r>
                    </a:p>
                  </a:txBody>
                  <a:tcPr marL="45720" marR="45720" anchor="ctr" anchorCtr="1">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fr-FR" sz="1800" b="1" dirty="0">
                          <a:solidFill>
                            <a:srgbClr val="FF6D6D"/>
                          </a:solidFill>
                        </a:rPr>
                        <a:t>01011</a:t>
                      </a:r>
                    </a:p>
                  </a:txBody>
                  <a:tcPr anchor="ctr" anchorCtr="1">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1" dirty="0">
                          <a:solidFill>
                            <a:schemeClr val="bg1"/>
                          </a:solidFill>
                        </a:rPr>
                        <a:t>1111 1111 1111 1100</a:t>
                      </a:r>
                    </a:p>
                  </a:txBody>
                  <a:tcPr anchor="ctr" anchorCtr="1">
                    <a:lnL w="12700" cap="flat" cmpd="sng" algn="ctr">
                      <a:solidFill>
                        <a:schemeClr val="bg1"/>
                      </a:solidFill>
                      <a:prstDash val="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8" name="Table 17"/>
          <p:cNvGraphicFramePr>
            <a:graphicFrameLocks noGrp="1"/>
          </p:cNvGraphicFramePr>
          <p:nvPr/>
        </p:nvGraphicFramePr>
        <p:xfrm>
          <a:off x="1066800" y="3024000"/>
          <a:ext cx="9627606" cy="614680"/>
        </p:xfrm>
        <a:graphic>
          <a:graphicData uri="http://schemas.openxmlformats.org/drawingml/2006/table">
            <a:tbl>
              <a:tblPr firstRow="1" bandRow="1">
                <a:tableStyleId>{2D5ABB26-0587-4C30-8999-92F81FD0307C}</a:tableStyleId>
              </a:tblPr>
              <a:tblGrid>
                <a:gridCol w="2160000">
                  <a:extLst>
                    <a:ext uri="{9D8B030D-6E8A-4147-A177-3AD203B41FA5}">
                      <a16:colId xmlns:a16="http://schemas.microsoft.com/office/drawing/2014/main" val="20000"/>
                    </a:ext>
                  </a:extLst>
                </a:gridCol>
                <a:gridCol w="1244601">
                  <a:extLst>
                    <a:ext uri="{9D8B030D-6E8A-4147-A177-3AD203B41FA5}">
                      <a16:colId xmlns:a16="http://schemas.microsoft.com/office/drawing/2014/main" val="20001"/>
                    </a:ext>
                  </a:extLst>
                </a:gridCol>
                <a:gridCol w="1244601">
                  <a:extLst>
                    <a:ext uri="{9D8B030D-6E8A-4147-A177-3AD203B41FA5}">
                      <a16:colId xmlns:a16="http://schemas.microsoft.com/office/drawing/2014/main" val="20002"/>
                    </a:ext>
                  </a:extLst>
                </a:gridCol>
                <a:gridCol w="1244601">
                  <a:extLst>
                    <a:ext uri="{9D8B030D-6E8A-4147-A177-3AD203B41FA5}">
                      <a16:colId xmlns:a16="http://schemas.microsoft.com/office/drawing/2014/main" val="20003"/>
                    </a:ext>
                  </a:extLst>
                </a:gridCol>
                <a:gridCol w="1244601">
                  <a:extLst>
                    <a:ext uri="{9D8B030D-6E8A-4147-A177-3AD203B41FA5}">
                      <a16:colId xmlns:a16="http://schemas.microsoft.com/office/drawing/2014/main" val="20004"/>
                    </a:ext>
                  </a:extLst>
                </a:gridCol>
                <a:gridCol w="1244601">
                  <a:extLst>
                    <a:ext uri="{9D8B030D-6E8A-4147-A177-3AD203B41FA5}">
                      <a16:colId xmlns:a16="http://schemas.microsoft.com/office/drawing/2014/main" val="20005"/>
                    </a:ext>
                  </a:extLst>
                </a:gridCol>
                <a:gridCol w="1244601">
                  <a:extLst>
                    <a:ext uri="{9D8B030D-6E8A-4147-A177-3AD203B41FA5}">
                      <a16:colId xmlns:a16="http://schemas.microsoft.com/office/drawing/2014/main" val="20006"/>
                    </a:ext>
                  </a:extLst>
                </a:gridCol>
              </a:tblGrid>
              <a:tr h="216000">
                <a:tc>
                  <a:txBody>
                    <a:bodyPr/>
                    <a:lstStyle/>
                    <a:p>
                      <a:pPr algn="l" rtl="0"/>
                      <a:endParaRPr lang="fr-FR" sz="1000" dirty="0">
                        <a:solidFill>
                          <a:schemeClr val="bg1"/>
                        </a:solidFill>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000" dirty="0">
                          <a:solidFill>
                            <a:srgbClr val="FFFF00"/>
                          </a:solidFill>
                        </a:rPr>
                        <a:t>31                               26</a:t>
                      </a:r>
                    </a:p>
                  </a:txBody>
                  <a:tcPr marL="45720" marR="45720" anchor="ctr" anchorCtr="1">
                    <a:lnL w="12700" cap="flat" cmpd="sng" algn="ctr">
                      <a:noFill/>
                      <a:prstDash val="solid"/>
                      <a:round/>
                      <a:headEnd type="none" w="med" len="med"/>
                      <a:tailEnd type="none" w="med" len="med"/>
                    </a:lnL>
                    <a:lnR w="12700" cap="flat" cmpd="sng" algn="ctr">
                      <a:noFill/>
                      <a:prstDash val="dot"/>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000" dirty="0">
                          <a:solidFill>
                            <a:srgbClr val="FFFF00"/>
                          </a:solidFill>
                        </a:rPr>
                        <a:t>25                               21</a:t>
                      </a:r>
                    </a:p>
                  </a:txBody>
                  <a:tcPr marL="45720" marR="45720" anchor="ctr" anchorCtr="1">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000" dirty="0">
                          <a:solidFill>
                            <a:srgbClr val="FFFF00"/>
                          </a:solidFill>
                        </a:rPr>
                        <a:t>20                            16</a:t>
                      </a:r>
                    </a:p>
                  </a:txBody>
                  <a:tcPr anchor="ctr" anchorCtr="1">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000" dirty="0">
                          <a:solidFill>
                            <a:srgbClr val="FFFF00"/>
                          </a:solidFill>
                        </a:rPr>
                        <a:t>15 </a:t>
                      </a:r>
                    </a:p>
                  </a:txBody>
                  <a:tcPr anchor="ctr">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fr-FR" sz="1000" dirty="0">
                        <a:solidFill>
                          <a:srgbClr val="FFFF00"/>
                        </a:solidFill>
                      </a:endParaRPr>
                    </a:p>
                  </a:txBody>
                  <a:tcPr anchor="ctr" anchorCtr="1">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fr-FR" sz="1000" dirty="0">
                          <a:solidFill>
                            <a:srgbClr val="FFFF00"/>
                          </a:solidFill>
                        </a:rPr>
                        <a:t>0</a:t>
                      </a:r>
                    </a:p>
                  </a:txBody>
                  <a:tcPr anchor="ctr">
                    <a:lnL w="12700" cap="flat" cmpd="sng" algn="ctr">
                      <a:noFill/>
                      <a:prstDash val="dot"/>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1" dirty="0">
                          <a:solidFill>
                            <a:schemeClr val="accent2"/>
                          </a:solidFill>
                        </a:rPr>
                        <a:t>I – type (</a:t>
                      </a:r>
                      <a:r>
                        <a:rPr lang="fr-FR" sz="1800" b="1" dirty="0" err="1">
                          <a:solidFill>
                            <a:schemeClr val="accent2"/>
                          </a:solidFill>
                        </a:rPr>
                        <a:t>Immediate</a:t>
                      </a:r>
                      <a:r>
                        <a:rPr lang="fr-FR" sz="1800" b="1" dirty="0">
                          <a:solidFill>
                            <a:schemeClr val="accent2"/>
                          </a:solidFill>
                        </a:rPr>
                        <a:t>) :</a:t>
                      </a:r>
                    </a:p>
                  </a:txBody>
                  <a:tcPr marL="45720" marR="4572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800" b="1" dirty="0" err="1">
                          <a:solidFill>
                            <a:schemeClr val="accent6">
                              <a:lumMod val="60000"/>
                              <a:lumOff val="40000"/>
                            </a:schemeClr>
                          </a:solidFill>
                        </a:rPr>
                        <a:t>opcode</a:t>
                      </a:r>
                      <a:endParaRPr lang="fr-FR" sz="1800" b="1" dirty="0">
                        <a:solidFill>
                          <a:schemeClr val="accent6">
                            <a:lumMod val="60000"/>
                            <a:lumOff val="40000"/>
                          </a:schemeClr>
                        </a:solidFill>
                      </a:endParaRPr>
                    </a:p>
                  </a:txBody>
                  <a:tcPr marL="45720" marR="45720" anchor="ctr" anchorCtr="1">
                    <a:lnL w="12700" cap="flat" cmpd="sng" algn="ctr">
                      <a:solidFill>
                        <a:schemeClr val="bg1"/>
                      </a:solidFill>
                      <a:prstDash val="solid"/>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fr-FR" sz="1800" b="1" dirty="0" err="1">
                          <a:solidFill>
                            <a:schemeClr val="accent1">
                              <a:lumMod val="60000"/>
                              <a:lumOff val="40000"/>
                            </a:schemeClr>
                          </a:solidFill>
                        </a:rPr>
                        <a:t>rs</a:t>
                      </a:r>
                      <a:endParaRPr lang="fr-FR" sz="1800" b="1" dirty="0">
                        <a:solidFill>
                          <a:schemeClr val="accent1">
                            <a:lumMod val="60000"/>
                            <a:lumOff val="40000"/>
                          </a:schemeClr>
                        </a:solidFill>
                      </a:endParaRPr>
                    </a:p>
                  </a:txBody>
                  <a:tcPr marL="45720" marR="45720" anchor="ctr" anchorCtr="1">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fr-FR" sz="1800" b="1" dirty="0" err="1">
                          <a:solidFill>
                            <a:srgbClr val="FF6D6D"/>
                          </a:solidFill>
                        </a:rPr>
                        <a:t>rt</a:t>
                      </a:r>
                      <a:endParaRPr lang="fr-FR" sz="1800" b="1" dirty="0">
                        <a:solidFill>
                          <a:srgbClr val="FF6D6D"/>
                        </a:solidFill>
                      </a:endParaRPr>
                    </a:p>
                  </a:txBody>
                  <a:tcPr anchor="ctr" anchorCtr="1">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gridSpan="3">
                  <a:txBody>
                    <a:bodyPr/>
                    <a:lstStyle/>
                    <a:p>
                      <a:r>
                        <a:rPr lang="fr-FR" sz="1800" dirty="0">
                          <a:solidFill>
                            <a:schemeClr val="bg1"/>
                          </a:solidFill>
                        </a:rPr>
                        <a:t>Valeur immédiate</a:t>
                      </a:r>
                    </a:p>
                  </a:txBody>
                  <a:tcPr anchor="ctr" anchorCtr="1">
                    <a:lnL w="12700" cap="flat" cmpd="sng" algn="ctr">
                      <a:solidFill>
                        <a:schemeClr val="bg1"/>
                      </a:solidFill>
                      <a:prstDash val="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hMerge="1">
                  <a:txBody>
                    <a:bodyPr/>
                    <a:lstStyle/>
                    <a:p>
                      <a:endParaRPr lang="fr-FR" sz="1400" dirty="0">
                        <a:solidFill>
                          <a:schemeClr val="bg1"/>
                        </a:solidFill>
                      </a:endParaRPr>
                    </a:p>
                  </a:txBody>
                  <a:tcPr anchor="ctr" anchorCtr="1">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endParaRPr lang="fr-FR" sz="1400" dirty="0">
                        <a:solidFill>
                          <a:schemeClr val="bg1"/>
                        </a:solidFill>
                      </a:endParaRPr>
                    </a:p>
                  </a:txBody>
                  <a:tcPr anchor="ctr" anchorCtr="1">
                    <a:lnL w="12700" cap="flat" cmpd="sng" algn="ctr">
                      <a:solidFill>
                        <a:schemeClr val="bg1"/>
                      </a:solidFill>
                      <a:prstDash val="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19" name="Group 18"/>
          <p:cNvGrpSpPr/>
          <p:nvPr/>
        </p:nvGrpSpPr>
        <p:grpSpPr>
          <a:xfrm>
            <a:off x="838200" y="1472590"/>
            <a:ext cx="10515600" cy="1041931"/>
            <a:chOff x="192620" y="1551871"/>
            <a:chExt cx="3169514" cy="364775"/>
          </a:xfrm>
          <a:effectLst>
            <a:outerShdw blurRad="50800" dist="190500" dir="2700000" algn="tl" rotWithShape="0">
              <a:prstClr val="black">
                <a:alpha val="40000"/>
              </a:prstClr>
            </a:outerShdw>
          </a:effectLst>
        </p:grpSpPr>
        <p:sp>
          <p:nvSpPr>
            <p:cNvPr id="20" name="Round Same Side Corner Rectangle 19"/>
            <p:cNvSpPr/>
            <p:nvPr/>
          </p:nvSpPr>
          <p:spPr>
            <a:xfrm>
              <a:off x="192620" y="1551871"/>
              <a:ext cx="3169514" cy="193253"/>
            </a:xfrm>
            <a:prstGeom prst="round2SameRect">
              <a:avLst/>
            </a:prstGeom>
            <a:solidFill>
              <a:schemeClr val="accent6">
                <a:lumMod val="75000"/>
              </a:schemeClr>
            </a:solidFill>
            <a:ln>
              <a:solidFill>
                <a:schemeClr val="accent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solidFill>
                    <a:schemeClr val="bg1"/>
                  </a:solidFill>
                </a:rPr>
                <a:t>Opérations « registre – immédiat »</a:t>
              </a:r>
              <a:endParaRPr lang="en-GB" dirty="0">
                <a:solidFill>
                  <a:schemeClr val="bg1"/>
                </a:solidFill>
              </a:endParaRPr>
            </a:p>
          </p:txBody>
        </p:sp>
        <p:sp>
          <p:nvSpPr>
            <p:cNvPr id="21" name="Round Same Side Corner Rectangle 20"/>
            <p:cNvSpPr/>
            <p:nvPr/>
          </p:nvSpPr>
          <p:spPr>
            <a:xfrm>
              <a:off x="192620" y="1745124"/>
              <a:ext cx="3169514" cy="171522"/>
            </a:xfrm>
            <a:prstGeom prst="round2SameRect">
              <a:avLst>
                <a:gd name="adj1" fmla="val 0"/>
                <a:gd name="adj2" fmla="val 5515"/>
              </a:avLst>
            </a:prstGeom>
            <a:solidFill>
              <a:schemeClr val="tx2">
                <a:lumMod val="20000"/>
                <a:lumOff val="80000"/>
              </a:schemeClr>
            </a:solidFill>
            <a:ln>
              <a:solidFill>
                <a:schemeClr val="tx2">
                  <a:lumMod val="20000"/>
                  <a:lumOff val="8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432000" indent="-285750">
                <a:spcBef>
                  <a:spcPts val="1200"/>
                </a:spcBef>
                <a:buClr>
                  <a:schemeClr val="accent6">
                    <a:lumMod val="75000"/>
                  </a:schemeClr>
                </a:buClr>
                <a:buFont typeface="Wingdings 3" panose="05040102010807070707" pitchFamily="18" charset="2"/>
                <a:buChar char=""/>
              </a:pPr>
              <a:r>
                <a:rPr lang="fr-FR" dirty="0">
                  <a:solidFill>
                    <a:schemeClr val="tx1"/>
                  </a:solidFill>
                </a:rPr>
                <a:t>Manipulation de constantes, transfert d’informations, branchements conditionnels</a:t>
              </a:r>
            </a:p>
            <a:p>
              <a:pPr marL="432000" indent="-285750">
                <a:spcBef>
                  <a:spcPts val="1200"/>
                </a:spcBef>
                <a:buClr>
                  <a:schemeClr val="accent6">
                    <a:lumMod val="75000"/>
                  </a:schemeClr>
                </a:buClr>
                <a:buFont typeface="Wingdings 3" panose="05040102010807070707" pitchFamily="18" charset="2"/>
                <a:buChar char=""/>
              </a:pPr>
              <a:endParaRPr lang="fr-FR" dirty="0">
                <a:solidFill>
                  <a:schemeClr val="tx1"/>
                </a:solidFill>
              </a:endParaRPr>
            </a:p>
          </p:txBody>
        </p:sp>
      </p:grpSp>
      <p:sp>
        <p:nvSpPr>
          <p:cNvPr id="4" name="Line Callout 2 (No Border) 3"/>
          <p:cNvSpPr/>
          <p:nvPr/>
        </p:nvSpPr>
        <p:spPr>
          <a:xfrm flipH="1">
            <a:off x="693055" y="3861748"/>
            <a:ext cx="6012544" cy="1376228"/>
          </a:xfrm>
          <a:prstGeom prst="callout2">
            <a:avLst>
              <a:gd name="adj1" fmla="val 18750"/>
              <a:gd name="adj2" fmla="val -8333"/>
              <a:gd name="adj3" fmla="val 18750"/>
              <a:gd name="adj4" fmla="val -16667"/>
              <a:gd name="adj5" fmla="val 146654"/>
              <a:gd name="adj6" fmla="val -35430"/>
            </a:avLst>
          </a:prstGeom>
          <a:solidFill>
            <a:srgbClr val="FFFF00"/>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000" b="1" dirty="0">
                <a:solidFill>
                  <a:schemeClr val="tx1"/>
                </a:solidFill>
              </a:rPr>
              <a:t>0000 0000 0000 0000 </a:t>
            </a:r>
            <a:r>
              <a:rPr lang="fr-FR" sz="2000" b="1" dirty="0">
                <a:solidFill>
                  <a:srgbClr val="FF0000"/>
                </a:solidFill>
              </a:rPr>
              <a:t>1</a:t>
            </a:r>
            <a:r>
              <a:rPr lang="fr-FR" sz="2000" b="1" dirty="0">
                <a:solidFill>
                  <a:schemeClr val="tx1"/>
                </a:solidFill>
              </a:rPr>
              <a:t>111 1111 1111 1100</a:t>
            </a:r>
            <a:r>
              <a:rPr lang="fr-FR" sz="2000" b="1" baseline="-25000" dirty="0">
                <a:solidFill>
                  <a:schemeClr val="tx1"/>
                </a:solidFill>
              </a:rPr>
              <a:t>2</a:t>
            </a:r>
            <a:r>
              <a:rPr lang="fr-FR" sz="2000" b="1" dirty="0">
                <a:solidFill>
                  <a:schemeClr val="tx1"/>
                </a:solidFill>
              </a:rPr>
              <a:t> = 65532</a:t>
            </a:r>
            <a:r>
              <a:rPr lang="fr-FR" sz="2000" b="1" baseline="-25000" dirty="0">
                <a:solidFill>
                  <a:schemeClr val="tx1"/>
                </a:solidFill>
              </a:rPr>
              <a:t>10</a:t>
            </a:r>
          </a:p>
          <a:p>
            <a:endParaRPr lang="fr-FR" sz="2000" b="1" dirty="0">
              <a:solidFill>
                <a:schemeClr val="tx1"/>
              </a:solidFill>
            </a:endParaRPr>
          </a:p>
          <a:p>
            <a:r>
              <a:rPr lang="fr-FR" sz="2000" b="1" dirty="0">
                <a:solidFill>
                  <a:srgbClr val="FF0000"/>
                </a:solidFill>
              </a:rPr>
              <a:t>1111 1111 1111 1111 1</a:t>
            </a:r>
            <a:r>
              <a:rPr lang="fr-FR" sz="2000" b="1" dirty="0">
                <a:solidFill>
                  <a:schemeClr val="tx1"/>
                </a:solidFill>
              </a:rPr>
              <a:t>111 1111 1111 1100</a:t>
            </a:r>
            <a:r>
              <a:rPr lang="fr-FR" sz="2000" b="1" baseline="-25000" dirty="0">
                <a:solidFill>
                  <a:schemeClr val="tx1"/>
                </a:solidFill>
              </a:rPr>
              <a:t>2</a:t>
            </a:r>
            <a:r>
              <a:rPr lang="fr-FR" sz="2000" b="1" dirty="0">
                <a:solidFill>
                  <a:schemeClr val="tx1"/>
                </a:solidFill>
              </a:rPr>
              <a:t> = -4</a:t>
            </a:r>
            <a:r>
              <a:rPr lang="fr-FR" sz="2000" b="1" baseline="-25000" dirty="0">
                <a:solidFill>
                  <a:schemeClr val="tx1"/>
                </a:solidFill>
              </a:rPr>
              <a:t>10</a:t>
            </a:r>
          </a:p>
        </p:txBody>
      </p:sp>
      <p:sp>
        <p:nvSpPr>
          <p:cNvPr id="9" name="Line Callout 2 (No Border) 8"/>
          <p:cNvSpPr/>
          <p:nvPr/>
        </p:nvSpPr>
        <p:spPr>
          <a:xfrm flipH="1">
            <a:off x="693055" y="2800932"/>
            <a:ext cx="6012544" cy="1376228"/>
          </a:xfrm>
          <a:prstGeom prst="callout2">
            <a:avLst>
              <a:gd name="adj1" fmla="val 18750"/>
              <a:gd name="adj2" fmla="val -8333"/>
              <a:gd name="adj3" fmla="val 18750"/>
              <a:gd name="adj4" fmla="val -16667"/>
              <a:gd name="adj5" fmla="val 146654"/>
              <a:gd name="adj6" fmla="val -35430"/>
            </a:avLst>
          </a:prstGeom>
          <a:solidFill>
            <a:srgbClr val="FFFF00"/>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000" b="1" dirty="0">
                <a:solidFill>
                  <a:srgbClr val="FF0000"/>
                </a:solidFill>
              </a:rPr>
              <a:t>0000 0000 0000 0000</a:t>
            </a:r>
            <a:r>
              <a:rPr lang="fr-FR" sz="2000" b="1" dirty="0">
                <a:solidFill>
                  <a:schemeClr val="tx1"/>
                </a:solidFill>
              </a:rPr>
              <a:t> 0000 0000 0001 0000</a:t>
            </a:r>
            <a:r>
              <a:rPr lang="fr-FR" sz="2000" b="1" baseline="-25000" dirty="0">
                <a:solidFill>
                  <a:schemeClr val="tx1"/>
                </a:solidFill>
              </a:rPr>
              <a:t>2</a:t>
            </a:r>
            <a:r>
              <a:rPr lang="fr-FR" sz="2000" b="1" dirty="0">
                <a:solidFill>
                  <a:schemeClr val="tx1"/>
                </a:solidFill>
              </a:rPr>
              <a:t> = 16</a:t>
            </a:r>
            <a:r>
              <a:rPr lang="fr-FR" sz="2000" b="1" baseline="-25000" dirty="0">
                <a:solidFill>
                  <a:schemeClr val="tx1"/>
                </a:solidFill>
              </a:rPr>
              <a:t>10</a:t>
            </a:r>
          </a:p>
          <a:p>
            <a:endParaRPr lang="fr-FR" sz="2000" b="1" dirty="0">
              <a:solidFill>
                <a:schemeClr val="tx1"/>
              </a:solidFill>
            </a:endParaRPr>
          </a:p>
        </p:txBody>
      </p:sp>
    </p:spTree>
    <p:extLst>
      <p:ext uri="{BB962C8B-B14F-4D97-AF65-F5344CB8AC3E}">
        <p14:creationId xmlns:p14="http://schemas.microsoft.com/office/powerpoint/2010/main" val="1971392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9" grpId="1" animBg="1"/>
    </p:bld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16A28D1F-B779-46F4-88BC-8B469132BEEF}">
  <we:reference id="wa104178141" version="3.10.0.52" store="en-US"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24204</TotalTime>
  <Words>2631</Words>
  <Application>Microsoft Office PowerPoint</Application>
  <PresentationFormat>Widescreen</PresentationFormat>
  <Paragraphs>1384</Paragraphs>
  <Slides>32</Slides>
  <Notes>24</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Custom Design</vt:lpstr>
      <vt:lpstr>Ce que nous allons voir aujourd’hui</vt:lpstr>
      <vt:lpstr>PowerPoint Presentation</vt:lpstr>
      <vt:lpstr>Implémentation d’instructions MIPS</vt:lpstr>
      <vt:lpstr>Unités de « Mémoire »</vt:lpstr>
      <vt:lpstr>Récupération d’instructions « fetching »</vt:lpstr>
      <vt:lpstr>Unités « UAL » et « Banc de registres »</vt:lpstr>
      <vt:lpstr>Format d’instructions « R – type »</vt:lpstr>
      <vt:lpstr>PowerPoint Presentation</vt:lpstr>
      <vt:lpstr>Format d’instructions « I – type »</vt:lpstr>
      <vt:lpstr>PowerPoint Presentation</vt:lpstr>
      <vt:lpstr>PowerPoint Presentation</vt:lpstr>
      <vt:lpstr>PowerPoint Presentation</vt:lpstr>
      <vt:lpstr>PowerPoint Presentation</vt:lpstr>
      <vt:lpstr>PowerPoint Presentation</vt:lpstr>
      <vt:lpstr>PowerPoint Presentation</vt:lpstr>
      <vt:lpstr>Chemin des instructions régulières (R-type) </vt:lpstr>
      <vt:lpstr>Chemin de l’instruction « addi » </vt:lpstr>
      <vt:lpstr>Chemin de l’instruction « lw » </vt:lpstr>
      <vt:lpstr>Chemin de l’instruction « sw » </vt:lpstr>
      <vt:lpstr>Chemin de l’instruction « beq » cas $rs != $rt </vt:lpstr>
      <vt:lpstr>Chemin de l’instruction « beq » cas $rs == $rt </vt:lpstr>
      <vt:lpstr>Signaux de contrôle et de commande </vt:lpstr>
      <vt:lpstr>Signaux de contrôle et de commande  </vt:lpstr>
      <vt:lpstr>Génération des signaux de contrôle</vt:lpstr>
      <vt:lpstr>Etapes d’exécution d’une instruction MIPS</vt:lpstr>
      <vt:lpstr>Etapes d’exécution d’une instruction MIPS</vt:lpstr>
      <vt:lpstr>Etapes d’exécution d’une instruction MIPS</vt:lpstr>
      <vt:lpstr>Etapes d’exécution d’une instruction MIPS</vt:lpstr>
      <vt:lpstr>Etapes d’exécution d’une instruction MIPS</vt:lpstr>
      <vt:lpstr>Etapes d’exécution d’une instruction MIPS</vt:lpstr>
      <vt:lpstr>Etapes d’exécution d’une instruction MIPS</vt:lpstr>
      <vt:lpstr>Etapes d’exécution d’une instruction MIPS</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Adnane BENHADID</dc:creator>
  <cp:lastModifiedBy>Adnane BENHADID</cp:lastModifiedBy>
  <cp:revision>2045</cp:revision>
  <dcterms:created xsi:type="dcterms:W3CDTF">2017-11-08T09:15:45Z</dcterms:created>
  <dcterms:modified xsi:type="dcterms:W3CDTF">2019-12-07T14:43:47Z</dcterms:modified>
</cp:coreProperties>
</file>